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78" r:id="rId3"/>
    <p:sldId id="257" r:id="rId4"/>
    <p:sldId id="260" r:id="rId5"/>
    <p:sldId id="259" r:id="rId6"/>
    <p:sldId id="261" r:id="rId7"/>
    <p:sldId id="258" r:id="rId8"/>
    <p:sldId id="262" r:id="rId9"/>
    <p:sldId id="264" r:id="rId10"/>
    <p:sldId id="265" r:id="rId11"/>
    <p:sldId id="266" r:id="rId12"/>
    <p:sldId id="289" r:id="rId13"/>
    <p:sldId id="279" r:id="rId14"/>
    <p:sldId id="275" r:id="rId15"/>
    <p:sldId id="282" r:id="rId16"/>
    <p:sldId id="281" r:id="rId17"/>
    <p:sldId id="283" r:id="rId18"/>
    <p:sldId id="284" r:id="rId19"/>
    <p:sldId id="263" r:id="rId20"/>
    <p:sldId id="290" r:id="rId21"/>
    <p:sldId id="287" r:id="rId22"/>
    <p:sldId id="274" r:id="rId23"/>
    <p:sldId id="286" r:id="rId24"/>
    <p:sldId id="280" r:id="rId25"/>
    <p:sldId id="267" r:id="rId26"/>
    <p:sldId id="269" r:id="rId27"/>
    <p:sldId id="268" r:id="rId28"/>
    <p:sldId id="270" r:id="rId29"/>
    <p:sldId id="271" r:id="rId30"/>
    <p:sldId id="272" r:id="rId31"/>
    <p:sldId id="273" r:id="rId32"/>
    <p:sldId id="276" r:id="rId33"/>
    <p:sldId id="277" r:id="rId34"/>
    <p:sldId id="285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6395"/>
  </p:normalViewPr>
  <p:slideViewPr>
    <p:cSldViewPr snapToGrid="0" snapToObjects="1">
      <p:cViewPr varScale="1">
        <p:scale>
          <a:sx n="105" d="100"/>
          <a:sy n="105" d="100"/>
        </p:scale>
        <p:origin x="280" y="200"/>
      </p:cViewPr>
      <p:guideLst/>
    </p:cSldViewPr>
  </p:slideViewPr>
  <p:outlineViewPr>
    <p:cViewPr>
      <p:scale>
        <a:sx n="33" d="100"/>
        <a:sy n="33" d="100"/>
      </p:scale>
      <p:origin x="0" y="-21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1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2FE02-C4CC-1043-8C9A-87DE5B4A79F5}" type="datetimeFigureOut">
              <a:rPr lang="fr-FR" smtClean="0"/>
              <a:t>05/05/2019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7E899-7D9E-F746-BE9B-C6CB442C935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41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7E899-7D9E-F746-BE9B-C6CB442C9356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42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A5309-1118-A941-A840-8AFC76808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D8D33A-1044-414F-8305-9E2A64D6B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93A177-0851-B647-B433-A401DC1C0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6133-4CB1-0643-B866-71D0D6DF36BB}" type="datetimeFigureOut">
              <a:rPr lang="fr-FR" smtClean="0"/>
              <a:t>05/05/2019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B23348-F595-D841-9B06-4A074BB5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0C659A-5FD0-2243-A0A1-E2E26DCB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F2D-2B31-E545-981C-96218E5FE8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4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7ACAC-A147-8C4D-8AAE-32930528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DEEB05-EB41-9A49-85CE-F7E63A6F8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DF5BC8-7367-D04B-9D1C-87C7AE94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6133-4CB1-0643-B866-71D0D6DF36BB}" type="datetimeFigureOut">
              <a:rPr lang="fr-FR" smtClean="0"/>
              <a:t>05/05/2019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6258F4-74D8-A04C-89BE-5FCCB233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BC2E69-D281-A148-B32A-EBD26BC9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F2D-2B31-E545-981C-96218E5FE8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79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1EBC3E4-18F3-5540-84AE-16644BB90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85FE7E-57DC-C341-B1B1-6776FD902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5197D0-FE7B-E741-BCB2-00EB7F7C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6133-4CB1-0643-B866-71D0D6DF36BB}" type="datetimeFigureOut">
              <a:rPr lang="fr-FR" smtClean="0"/>
              <a:t>05/05/2019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A432CC-9D46-4543-8D74-60683FF6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B7724E-26C7-5742-AE31-9B6905AF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F2D-2B31-E545-981C-96218E5FE8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2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A3F5E-722A-AD48-A25E-C05366643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6427FB-F0F8-2B48-A3C0-EFAA29B5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70E993-7F9B-A745-B749-EAB5EFCFB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6133-4CB1-0643-B866-71D0D6DF36BB}" type="datetimeFigureOut">
              <a:rPr lang="fr-FR" smtClean="0"/>
              <a:t>05/05/2019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5475BF-927F-B34A-BB63-EFA62986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3D2492-900B-E141-BD54-32839682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F2D-2B31-E545-981C-96218E5FE8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219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68FEB7-4D35-CB40-AD9D-A99EC9B4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E1A684-9653-0048-B6D0-7B1C27F7E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2E54B8-2141-1043-A5E6-841BF577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6133-4CB1-0643-B866-71D0D6DF36BB}" type="datetimeFigureOut">
              <a:rPr lang="fr-FR" smtClean="0"/>
              <a:t>05/05/2019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FDAA56-DE18-BA47-9B75-FB647CBD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2E87C9-819E-334F-881A-810CF087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F2D-2B31-E545-981C-96218E5FE8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79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D57290-79FC-7A42-B430-12FA46A0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35ADA6-D6DB-244A-B219-2FFD53FF9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6E7877-0437-DC43-8908-AF615E180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F52746-B5BB-D84F-81FF-5A92F934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6133-4CB1-0643-B866-71D0D6DF36BB}" type="datetimeFigureOut">
              <a:rPr lang="fr-FR" smtClean="0"/>
              <a:t>05/05/2019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F53ACA-5350-954E-ABAB-6A6EDAB0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32A6E0-8D76-B64B-8B03-085E034C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F2D-2B31-E545-981C-96218E5FE8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61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EDBAB-8AB1-2B45-9B2F-01836BEB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858F99-E0A5-4442-87C1-99F57945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0A450D-C452-6541-B61C-AAFEC8192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FB7A83-72DC-8444-ACA6-97A5A4808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5A2198-6B38-B646-9BC4-C91B0526E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FC08091-E1E5-D944-A873-B7B24825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6133-4CB1-0643-B866-71D0D6DF36BB}" type="datetimeFigureOut">
              <a:rPr lang="fr-FR" smtClean="0"/>
              <a:t>05/05/2019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9EE37E-E2D8-1A4A-A9A4-72EDA5D9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0D0450-8319-5D47-A6BC-C29E8539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F2D-2B31-E545-981C-96218E5FE8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598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87CD0F-80FA-1646-A258-118190C6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9D1552-6EFB-F745-89C4-EE09E23E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6133-4CB1-0643-B866-71D0D6DF36BB}" type="datetimeFigureOut">
              <a:rPr lang="fr-FR" smtClean="0"/>
              <a:t>05/05/2019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CCCB32-35C9-BE48-8982-6D34B6A4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DE52FA-C312-AC43-A9A1-027E04F9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F2D-2B31-E545-981C-96218E5FE8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733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BB9AB7C-A3F8-CC43-A067-3CB93893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6133-4CB1-0643-B866-71D0D6DF36BB}" type="datetimeFigureOut">
              <a:rPr lang="fr-FR" smtClean="0"/>
              <a:t>05/05/2019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92D269-2258-D54B-9B2C-2EF48D96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96C8EC-9CBD-8145-B0C7-A5AE6E9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F2D-2B31-E545-981C-96218E5FE8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897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0E236-AEE7-5143-A01F-9B68E60A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0B7B1B-6DBD-D748-A0A0-2E2E7373B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02D612-3A7B-574D-9616-5A39782E8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070233-77C1-4D44-AD21-EF805F1F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6133-4CB1-0643-B866-71D0D6DF36BB}" type="datetimeFigureOut">
              <a:rPr lang="fr-FR" smtClean="0"/>
              <a:t>05/05/2019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739919-51FE-5D4D-AB67-7E78F8C2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B503CC-0C5E-8344-9376-829AC776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F2D-2B31-E545-981C-96218E5FE8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197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584EAA-D785-7546-9073-B1EB6E00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50778C3-93E5-F14E-909A-6E44DE532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7A645D-6876-D742-8BCD-F0B6A7445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7B6702-5DA6-864A-8812-084CE996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6133-4CB1-0643-B866-71D0D6DF36BB}" type="datetimeFigureOut">
              <a:rPr lang="fr-FR" smtClean="0"/>
              <a:t>05/05/2019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7F64D4-F35F-0A45-A731-D59504BB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F5644E-B713-594A-9040-27501ABA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F2D-2B31-E545-981C-96218E5FE8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69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9728C5-7D15-8445-97D0-EEFEDF05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4719A4-7FD1-A144-8FEB-F27C5BCB8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51A802-B19A-A346-9F58-B06FC6ABE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F6133-4CB1-0643-B866-71D0D6DF36BB}" type="datetimeFigureOut">
              <a:rPr lang="fr-FR" smtClean="0"/>
              <a:t>05/05/2019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90E885-C733-8E4B-8AE6-A5E23AFB8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032093-EB0B-E647-93F9-5C2C8F014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2BF2D-2B31-E545-981C-96218E5FE8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29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tags" Target="../tags/tag12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8.svg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7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2.png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1.svg"/><Relationship Id="rId2" Type="http://schemas.openxmlformats.org/officeDocument/2006/relationships/tags" Target="../tags/tag49.xml"/><Relationship Id="rId16" Type="http://schemas.openxmlformats.org/officeDocument/2006/relationships/image" Target="../media/image35.sv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30.png"/><Relationship Id="rId5" Type="http://schemas.openxmlformats.org/officeDocument/2006/relationships/tags" Target="../tags/tag52.xml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tags" Target="../tags/tag51.xml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image" Target="../media/image2.png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image" Target="../media/image2.pn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46.sv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45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44.png"/><Relationship Id="rId5" Type="http://schemas.openxmlformats.org/officeDocument/2006/relationships/tags" Target="../tags/tag104.xml"/><Relationship Id="rId15" Type="http://schemas.openxmlformats.org/officeDocument/2006/relationships/image" Target="../media/image48.sv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2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3.xml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image" Target="../media/image51.png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../media/image50.svg"/><Relationship Id="rId2" Type="http://schemas.openxmlformats.org/officeDocument/2006/relationships/tags" Target="../tags/tag120.xml"/><Relationship Id="rId16" Type="http://schemas.openxmlformats.org/officeDocument/2006/relationships/image" Target="../media/image54.sv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49.png"/><Relationship Id="rId5" Type="http://schemas.openxmlformats.org/officeDocument/2006/relationships/tags" Target="../tags/tag123.xml"/><Relationship Id="rId15" Type="http://schemas.openxmlformats.org/officeDocument/2006/relationships/image" Target="../media/image53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image" Target="../media/image52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image" Target="../media/image58.svg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image" Target="../media/image57.png"/><Relationship Id="rId2" Type="http://schemas.openxmlformats.org/officeDocument/2006/relationships/tags" Target="../tags/tag129.xml"/><Relationship Id="rId16" Type="http://schemas.openxmlformats.org/officeDocument/2006/relationships/image" Target="../media/image56.sv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image" Target="../media/image55.png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geoconfluences.ens-lyon.fr/programmes/classes/ressources-pour-le-lycee-gt/ressources-programmes-1ere-specialite-hggsp" TargetMode="External"/><Relationship Id="rId3" Type="http://schemas.openxmlformats.org/officeDocument/2006/relationships/tags" Target="../tags/tag143.xml"/><Relationship Id="rId7" Type="http://schemas.openxmlformats.org/officeDocument/2006/relationships/image" Target="../media/image59.jpe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11.png"/><Relationship Id="rId5" Type="http://schemas.openxmlformats.org/officeDocument/2006/relationships/tags" Target="../tags/tag8.xml"/><Relationship Id="rId10" Type="http://schemas.openxmlformats.org/officeDocument/2006/relationships/image" Target="../media/image10.svg"/><Relationship Id="rId4" Type="http://schemas.openxmlformats.org/officeDocument/2006/relationships/tags" Target="../tags/tag7.xml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5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27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CB72AB26-5A29-9845-A142-AF564E4AB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833" y="3134171"/>
            <a:ext cx="7956050" cy="838831"/>
          </a:xfrm>
        </p:spPr>
        <p:txBody>
          <a:bodyPr anchor="b">
            <a:normAutofit/>
          </a:bodyPr>
          <a:lstStyle/>
          <a:p>
            <a:pPr algn="l"/>
            <a:r>
              <a:rPr lang="fr-FR" i="1" dirty="0">
                <a:solidFill>
                  <a:srgbClr val="000000"/>
                </a:solidFill>
              </a:rPr>
              <a:t>Une opportunité pour diversifier les pratiques pédagogiques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20E8EB-E6C3-744E-B4B9-962F9DEA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588" y="2324356"/>
            <a:ext cx="7319946" cy="1940050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1900" b="1" kern="0" baseline="0" dirty="0">
                <a:solidFill>
                  <a:srgbClr val="000000"/>
                </a:solidFill>
                <a:sym typeface="Open Sans"/>
              </a:rPr>
              <a:t>                   </a:t>
            </a:r>
            <a:r>
              <a:rPr lang="fr-FR" sz="2800" b="1" kern="0" baseline="0" dirty="0">
                <a:solidFill>
                  <a:srgbClr val="000000"/>
                </a:solidFill>
                <a:sym typeface="Open Sans"/>
              </a:rPr>
              <a:t>ENSEIGNEMENT DE SPECIALITÉ</a:t>
            </a:r>
            <a:br>
              <a:rPr lang="fr-FR" sz="2800" b="1" kern="0" baseline="0" dirty="0">
                <a:solidFill>
                  <a:srgbClr val="000000"/>
                </a:solidFill>
                <a:sym typeface="Open Sans"/>
              </a:rPr>
            </a:br>
            <a:br>
              <a:rPr lang="fr-FR" sz="2800" b="1" kern="0" baseline="0" dirty="0">
                <a:solidFill>
                  <a:srgbClr val="000000"/>
                </a:solidFill>
                <a:sym typeface="Open Sans"/>
              </a:rPr>
            </a:br>
            <a:r>
              <a:rPr lang="fr-FR" sz="2800" b="1" kern="0" baseline="0" dirty="0">
                <a:solidFill>
                  <a:srgbClr val="000000"/>
                </a:solidFill>
                <a:sym typeface="Open Sans"/>
              </a:rPr>
              <a:t>Histoire- Géographie</a:t>
            </a:r>
            <a:r>
              <a:rPr lang="fr-FR" sz="2800" b="1" kern="0" dirty="0">
                <a:solidFill>
                  <a:srgbClr val="000000"/>
                </a:solidFill>
                <a:sym typeface="Open Sans"/>
              </a:rPr>
              <a:t>-</a:t>
            </a:r>
            <a:r>
              <a:rPr lang="fr-FR" sz="2800" b="1" kern="0" baseline="0" dirty="0">
                <a:solidFill>
                  <a:srgbClr val="000000"/>
                </a:solidFill>
                <a:sym typeface="Open Sans"/>
              </a:rPr>
              <a:t> Géopolitique- Sciences politiques  </a:t>
            </a:r>
            <a:br>
              <a:rPr lang="fr-FR" sz="2800" b="1" kern="0" baseline="0" dirty="0">
                <a:solidFill>
                  <a:srgbClr val="000000"/>
                </a:solidFill>
                <a:sym typeface="Open Sans"/>
              </a:rPr>
            </a:br>
            <a:endParaRPr lang="fr-FR" sz="2800" b="1" dirty="0">
              <a:solidFill>
                <a:srgbClr val="000000"/>
              </a:solidFill>
            </a:endParaRPr>
          </a:p>
        </p:txBody>
      </p:sp>
      <p:sp>
        <p:nvSpPr>
          <p:cNvPr id="35" name="Freeform: Shape 29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8E0F16-0C76-A548-B1F9-11A453445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37" y="3918973"/>
            <a:ext cx="2625205" cy="2625205"/>
          </a:xfrm>
          <a:prstGeom prst="rect">
            <a:avLst/>
          </a:prstGeom>
        </p:spPr>
      </p:pic>
      <p:sp>
        <p:nvSpPr>
          <p:cNvPr id="11" name="Sous-titre 2">
            <a:extLst>
              <a:ext uri="{FF2B5EF4-FFF2-40B4-BE49-F238E27FC236}">
                <a16:creationId xmlns:a16="http://schemas.microsoft.com/office/drawing/2014/main" id="{2234218E-8002-EC4E-8888-FD995EDAD24A}"/>
              </a:ext>
            </a:extLst>
          </p:cNvPr>
          <p:cNvSpPr txBox="1">
            <a:spLocks/>
          </p:cNvSpPr>
          <p:nvPr/>
        </p:nvSpPr>
        <p:spPr>
          <a:xfrm>
            <a:off x="231308" y="1147670"/>
            <a:ext cx="5946202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>
                <a:solidFill>
                  <a:srgbClr val="000000"/>
                </a:solidFill>
              </a:rPr>
              <a:t>Journées de formation de l’Inspection pédagogique régionale</a:t>
            </a:r>
          </a:p>
          <a:p>
            <a:pPr algn="r"/>
            <a:br>
              <a:rPr lang="fr-FR" sz="1800" dirty="0">
                <a:solidFill>
                  <a:srgbClr val="000000"/>
                </a:solidFill>
              </a:rPr>
            </a:br>
            <a:endParaRPr lang="fr-FR" sz="1800" dirty="0">
              <a:solidFill>
                <a:srgbClr val="000000"/>
              </a:solidFill>
            </a:endParaRPr>
          </a:p>
        </p:txBody>
      </p:sp>
      <p:pic>
        <p:nvPicPr>
          <p:cNvPr id="12" name="Google Shape;136;p25">
            <a:extLst>
              <a:ext uri="{FF2B5EF4-FFF2-40B4-BE49-F238E27FC236}">
                <a16:creationId xmlns:a16="http://schemas.microsoft.com/office/drawing/2014/main" id="{77387E11-F8B5-6A43-8A38-023DC82B46B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/>
          </a:blip>
          <a:stretch/>
        </p:blipFill>
        <p:spPr>
          <a:xfrm>
            <a:off x="7057144" y="556178"/>
            <a:ext cx="2754249" cy="509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0993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D5C82-E398-074F-9BCA-6A5940F7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7657"/>
            <a:ext cx="10515600" cy="132556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sz="4000" b="1" dirty="0"/>
              <a:t>Pour une transition vers le supérieur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7EC59B6-C1EC-C74F-AE0F-6AD660870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5184775"/>
            <a:ext cx="1308100" cy="130810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1842E27-D9C0-DE4D-9816-5D7F1663A9DF}"/>
              </a:ext>
            </a:extLst>
          </p:cNvPr>
          <p:cNvSpPr/>
          <p:nvPr/>
        </p:nvSpPr>
        <p:spPr>
          <a:xfrm>
            <a:off x="3199563" y="735843"/>
            <a:ext cx="2896437" cy="5697141"/>
          </a:xfrm>
          <a:prstGeom prst="roundRect">
            <a:avLst>
              <a:gd name="adj" fmla="val 6122"/>
            </a:avLst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Ouvrir le cours aux controverses et débats</a:t>
            </a: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FR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285750" marR="0" indent="-2857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b="1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Développer les pratiques collaboratives</a:t>
            </a: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b="1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285750" marR="0" indent="-2857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b="1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Diversifier et différencier les apprentissages</a:t>
            </a: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b="1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285750" marR="0" indent="-2857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Accompagner une démarche de recherche et de projet</a:t>
            </a: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FR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285750" marR="0" indent="-2857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Favoriser l’autonomie</a:t>
            </a: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FR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285750" marR="0" indent="-2857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b="1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Varier les situations et développer les pratiques langagières</a:t>
            </a:r>
            <a:endParaRPr kumimoji="0" lang="fr-FR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Signalisation droite 7">
            <a:extLst>
              <a:ext uri="{FF2B5EF4-FFF2-40B4-BE49-F238E27FC236}">
                <a16:creationId xmlns:a16="http://schemas.microsoft.com/office/drawing/2014/main" id="{EA325789-EC27-EF4B-9508-4739B75BDC16}"/>
              </a:ext>
            </a:extLst>
          </p:cNvPr>
          <p:cNvSpPr/>
          <p:nvPr/>
        </p:nvSpPr>
        <p:spPr>
          <a:xfrm>
            <a:off x="254726" y="2092706"/>
            <a:ext cx="2944837" cy="202726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Mettre en œuvre une variété de démarches pédagogiques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72F234E6-FFCE-A241-AE8C-F93CA2111B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0156" y="2164330"/>
            <a:ext cx="1709627" cy="1709627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C908AFC8-A5FA-4645-9444-DBDCDECF193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05749" y="0"/>
            <a:ext cx="4809428" cy="41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/>
            <a:r>
              <a:rPr lang="fr-FR" altLang="fr-FR" sz="2800" b="1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Transformation des pratiques professionnelles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ABA399-35E9-394C-AA79-3EB7D8DF3CB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13939" y="2661890"/>
            <a:ext cx="3513910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fr-FR" sz="2800" b="1" baseline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Ambition de développer un travail collectif et collaboratif</a:t>
            </a:r>
          </a:p>
          <a:p>
            <a:pPr algn="ctr"/>
            <a:r>
              <a:rPr lang="fr-FR" sz="2800" b="1" baseline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enseignants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9B0F7E54-0540-134A-8FB7-82F50BBB07F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13939" y="4488031"/>
            <a:ext cx="3718559" cy="176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/>
            <a:r>
              <a:rPr lang="fr-FR" altLang="fr-FR" sz="2800" b="1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une analyse  réflexive et partagée des pratiques pédagogiques</a:t>
            </a:r>
          </a:p>
        </p:txBody>
      </p:sp>
    </p:spTree>
    <p:extLst>
      <p:ext uri="{BB962C8B-B14F-4D97-AF65-F5344CB8AC3E}">
        <p14:creationId xmlns:p14="http://schemas.microsoft.com/office/powerpoint/2010/main" val="349683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7A8239D-D1A9-4A45-9FCB-C89A455B7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9" y="5234810"/>
            <a:ext cx="1308100" cy="1308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64458DC-8BFD-724B-9ACE-44CA5A38E841}"/>
              </a:ext>
            </a:extLst>
          </p:cNvPr>
          <p:cNvSpPr txBox="1"/>
          <p:nvPr/>
        </p:nvSpPr>
        <p:spPr>
          <a:xfrm>
            <a:off x="4793725" y="283179"/>
            <a:ext cx="169437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3600" b="1" baseline="0" dirty="0">
                <a:solidFill>
                  <a:srgbClr val="FF8D0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acquérir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FF8D09"/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2E8657B-812C-4747-B2C1-01E2B632875E}"/>
              </a:ext>
            </a:extLst>
          </p:cNvPr>
          <p:cNvSpPr/>
          <p:nvPr/>
        </p:nvSpPr>
        <p:spPr>
          <a:xfrm>
            <a:off x="4219479" y="876266"/>
            <a:ext cx="3444167" cy="658336"/>
          </a:xfrm>
          <a:prstGeom prst="roundRect">
            <a:avLst/>
          </a:prstGeom>
          <a:solidFill>
            <a:srgbClr val="336699"/>
          </a:solidFill>
          <a:ln w="73025" cap="flat">
            <a:solidFill>
              <a:srgbClr val="FFC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u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ne méthodologie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E8AFCA-264F-C443-B676-3896B4150EAB}"/>
              </a:ext>
            </a:extLst>
          </p:cNvPr>
          <p:cNvSpPr txBox="1"/>
          <p:nvPr/>
        </p:nvSpPr>
        <p:spPr>
          <a:xfrm>
            <a:off x="8704868" y="2095874"/>
            <a:ext cx="3147707" cy="605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fr-FR" sz="3600" b="1" dirty="0">
                <a:solidFill>
                  <a:srgbClr val="FF8D0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déployer</a:t>
            </a:r>
            <a:endParaRPr lang="fr-FR" sz="3600" b="1" dirty="0">
              <a:solidFill>
                <a:srgbClr val="FF8D09"/>
              </a:solidFill>
              <a:latin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3115284-EB1A-8240-98B3-74C603076F71}"/>
              </a:ext>
            </a:extLst>
          </p:cNvPr>
          <p:cNvSpPr/>
          <p:nvPr/>
        </p:nvSpPr>
        <p:spPr>
          <a:xfrm>
            <a:off x="19807881" y="3101546"/>
            <a:ext cx="4366166" cy="1891430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6807D06-4B14-DB4A-A836-71EE5CFE2E89}"/>
              </a:ext>
            </a:extLst>
          </p:cNvPr>
          <p:cNvSpPr/>
          <p:nvPr/>
        </p:nvSpPr>
        <p:spPr>
          <a:xfrm>
            <a:off x="8469221" y="2658606"/>
            <a:ext cx="3444167" cy="1203166"/>
          </a:xfrm>
          <a:prstGeom prst="roundRect">
            <a:avLst/>
          </a:prstGeom>
          <a:solidFill>
            <a:srgbClr val="336699"/>
          </a:solidFill>
          <a:ln w="6985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sa liberté pédagogique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5CAA1B1-3BE4-5049-B7A4-EEB90B1C3AA6}"/>
              </a:ext>
            </a:extLst>
          </p:cNvPr>
          <p:cNvSpPr/>
          <p:nvPr/>
        </p:nvSpPr>
        <p:spPr>
          <a:xfrm>
            <a:off x="450283" y="2764823"/>
            <a:ext cx="3444167" cy="1203166"/>
          </a:xfrm>
          <a:prstGeom prst="roundRect">
            <a:avLst/>
          </a:prstGeom>
          <a:solidFill>
            <a:srgbClr val="336699"/>
          </a:solidFill>
          <a:ln w="635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l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 pluridisciplinarité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E7C2B7-551E-A34F-8BA0-ACD4AC55A744}"/>
              </a:ext>
            </a:extLst>
          </p:cNvPr>
          <p:cNvSpPr/>
          <p:nvPr/>
        </p:nvSpPr>
        <p:spPr>
          <a:xfrm>
            <a:off x="775352" y="2054837"/>
            <a:ext cx="2110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FF8D0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interroger</a:t>
            </a:r>
            <a:endParaRPr lang="fr-FR" sz="3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1B4B1BB-AD9C-3F48-B7B0-A51E04503D9A}"/>
              </a:ext>
            </a:extLst>
          </p:cNvPr>
          <p:cNvSpPr txBox="1"/>
          <p:nvPr/>
        </p:nvSpPr>
        <p:spPr>
          <a:xfrm>
            <a:off x="5275513" y="6010783"/>
            <a:ext cx="162153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3600" b="1" baseline="0" dirty="0">
                <a:solidFill>
                  <a:srgbClr val="FF8D0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intégrer</a:t>
            </a:r>
            <a:endParaRPr lang="fr-FR" sz="3600" b="1" baseline="0" dirty="0">
              <a:solidFill>
                <a:srgbClr val="FF8D09"/>
              </a:solidFill>
              <a:latin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A916178-3B64-1E42-BA40-361D64247256}"/>
              </a:ext>
            </a:extLst>
          </p:cNvPr>
          <p:cNvSpPr/>
          <p:nvPr/>
        </p:nvSpPr>
        <p:spPr>
          <a:xfrm>
            <a:off x="4419393" y="4869655"/>
            <a:ext cx="3444167" cy="1203166"/>
          </a:xfrm>
          <a:prstGeom prst="roundRect">
            <a:avLst/>
          </a:prstGeom>
          <a:solidFill>
            <a:srgbClr val="336699"/>
          </a:solidFill>
          <a:ln w="73025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l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 </a:t>
            </a:r>
            <a:r>
              <a:rPr lang="fr-FR"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transition vers le supérieur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 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95971CB9-3677-0A47-9668-F78451878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21626">
            <a:off x="5178694" y="3504358"/>
            <a:ext cx="1154782" cy="1015422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D4FD8215-0B7A-9F46-837B-7A9E0C13CC64}"/>
              </a:ext>
            </a:extLst>
          </p:cNvPr>
          <p:cNvSpPr/>
          <p:nvPr/>
        </p:nvSpPr>
        <p:spPr>
          <a:xfrm>
            <a:off x="4944337" y="2917721"/>
            <a:ext cx="2178930" cy="865774"/>
          </a:xfrm>
          <a:prstGeom prst="ellipse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fr-FR" sz="16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0B421649-8396-584F-AA89-DA62348B6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21626">
            <a:off x="5461540" y="2868721"/>
            <a:ext cx="1015422" cy="1015422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5ADEFE7-046B-B040-8F0D-E45B89985ECF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3894450" y="3350608"/>
            <a:ext cx="1049887" cy="0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8F53777-FE81-E240-9A4C-2EC56575A754}"/>
              </a:ext>
            </a:extLst>
          </p:cNvPr>
          <p:cNvCxnSpPr>
            <a:cxnSpLocks/>
          </p:cNvCxnSpPr>
          <p:nvPr/>
        </p:nvCxnSpPr>
        <p:spPr>
          <a:xfrm>
            <a:off x="7159417" y="3417488"/>
            <a:ext cx="1273654" cy="0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0EC6781-3DF7-6E4E-BB56-FD10D18950AD}"/>
              </a:ext>
            </a:extLst>
          </p:cNvPr>
          <p:cNvCxnSpPr>
            <a:cxnSpLocks/>
          </p:cNvCxnSpPr>
          <p:nvPr/>
        </p:nvCxnSpPr>
        <p:spPr>
          <a:xfrm flipV="1">
            <a:off x="5856776" y="3803603"/>
            <a:ext cx="0" cy="1083309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416D88B-3F5D-0345-AFBA-73B71BE0AFC0}"/>
              </a:ext>
            </a:extLst>
          </p:cNvPr>
          <p:cNvCxnSpPr>
            <a:cxnSpLocks/>
          </p:cNvCxnSpPr>
          <p:nvPr/>
        </p:nvCxnSpPr>
        <p:spPr>
          <a:xfrm flipH="1" flipV="1">
            <a:off x="5783230" y="1608465"/>
            <a:ext cx="30233" cy="1284418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68087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FFBEB3-0089-8E40-9DA6-71AD4945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27828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/>
              <a:t> Des capacités et méthodes à acquérir qui  guident les choix pédagogiques et les pratiques de classe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1381A73-ADEA-724E-97AC-E35DA3952F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" y="5488386"/>
            <a:ext cx="1308100" cy="1308100"/>
          </a:xfrm>
          <a:prstGeom prst="rect">
            <a:avLst/>
          </a:prstGeom>
        </p:spPr>
      </p:pic>
      <p:sp>
        <p:nvSpPr>
          <p:cNvPr id="5" name="Shape 157">
            <a:extLst>
              <a:ext uri="{FF2B5EF4-FFF2-40B4-BE49-F238E27FC236}">
                <a16:creationId xmlns:a16="http://schemas.microsoft.com/office/drawing/2014/main" id="{6C73E41D-EE7F-024F-842C-B6717B937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2805" y="1016766"/>
            <a:ext cx="3250095" cy="12488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pPr algn="ctr" eaLnBrk="1"/>
            <a:r>
              <a:rPr lang="fr-FR" altLang="fr-FR" sz="3200" b="1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lang="fr-FR" altLang="fr-FR" sz="2800" b="1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Travailler en autonomie</a:t>
            </a:r>
          </a:p>
        </p:txBody>
      </p:sp>
      <p:sp>
        <p:nvSpPr>
          <p:cNvPr id="6" name="Shape 157">
            <a:extLst>
              <a:ext uri="{FF2B5EF4-FFF2-40B4-BE49-F238E27FC236}">
                <a16:creationId xmlns:a16="http://schemas.microsoft.com/office/drawing/2014/main" id="{AA17F324-07F4-EF46-AF40-943047C4F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73" y="3655042"/>
            <a:ext cx="3250095" cy="12488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pPr algn="ctr" eaLnBrk="1"/>
            <a:r>
              <a:rPr lang="fr-FR" altLang="fr-FR" sz="2800" b="1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Se documenter</a:t>
            </a:r>
          </a:p>
        </p:txBody>
      </p:sp>
      <p:sp>
        <p:nvSpPr>
          <p:cNvPr id="7" name="Shape 157">
            <a:extLst>
              <a:ext uri="{FF2B5EF4-FFF2-40B4-BE49-F238E27FC236}">
                <a16:creationId xmlns:a16="http://schemas.microsoft.com/office/drawing/2014/main" id="{BD56FB79-E39D-CF49-8BA0-240EDE74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06" y="1266820"/>
            <a:ext cx="3250095" cy="12488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pPr algn="ctr" eaLnBrk="1"/>
            <a:r>
              <a:rPr lang="fr-FR" altLang="fr-FR" sz="2800" b="1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Analyser</a:t>
            </a:r>
            <a:r>
              <a:rPr lang="fr-FR" altLang="fr-FR" sz="3200" b="1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</a:p>
        </p:txBody>
      </p:sp>
      <p:sp>
        <p:nvSpPr>
          <p:cNvPr id="8" name="Shape 157">
            <a:extLst>
              <a:ext uri="{FF2B5EF4-FFF2-40B4-BE49-F238E27FC236}">
                <a16:creationId xmlns:a16="http://schemas.microsoft.com/office/drawing/2014/main" id="{A465CC84-ED5E-374E-A835-4BAFE751B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087" y="3739011"/>
            <a:ext cx="3250095" cy="12488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pPr algn="ctr" eaLnBrk="1"/>
            <a:r>
              <a:rPr lang="fr-FR" altLang="fr-FR" sz="2800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S’exprimer à l’oral</a:t>
            </a:r>
          </a:p>
        </p:txBody>
      </p:sp>
      <p:grpSp>
        <p:nvGrpSpPr>
          <p:cNvPr id="9" name="Group 241">
            <a:extLst>
              <a:ext uri="{FF2B5EF4-FFF2-40B4-BE49-F238E27FC236}">
                <a16:creationId xmlns:a16="http://schemas.microsoft.com/office/drawing/2014/main" id="{59146A75-52C4-7A4C-93CD-A1189E3C308E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81060" y="1977888"/>
            <a:ext cx="3654288" cy="3051312"/>
            <a:chOff x="0" y="0"/>
            <a:chExt cx="8040326" cy="8040326"/>
          </a:xfrm>
        </p:grpSpPr>
        <p:sp>
          <p:nvSpPr>
            <p:cNvPr id="10" name="Shape 238">
              <a:extLst>
                <a:ext uri="{FF2B5EF4-FFF2-40B4-BE49-F238E27FC236}">
                  <a16:creationId xmlns:a16="http://schemas.microsoft.com/office/drawing/2014/main" id="{9C225547-15CF-6F4D-B95E-4A1945282B23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1152132" y="1202824"/>
              <a:ext cx="5736063" cy="5634678"/>
            </a:xfrm>
            <a:custGeom>
              <a:avLst/>
              <a:gdLst>
                <a:gd name="T0" fmla="*/ 2868032 w 21540"/>
                <a:gd name="T1" fmla="*/ 2817339 h 21555"/>
                <a:gd name="T2" fmla="*/ 2868032 w 21540"/>
                <a:gd name="T3" fmla="*/ 2817339 h 21555"/>
                <a:gd name="T4" fmla="*/ 2868032 w 21540"/>
                <a:gd name="T5" fmla="*/ 2817339 h 21555"/>
                <a:gd name="T6" fmla="*/ 2868032 w 21540"/>
                <a:gd name="T7" fmla="*/ 2817339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fr-FR" sz="2400" baseline="0" dirty="0"/>
            </a:p>
          </p:txBody>
        </p:sp>
        <p:sp>
          <p:nvSpPr>
            <p:cNvPr id="11" name="Shape 239">
              <a:extLst>
                <a:ext uri="{FF2B5EF4-FFF2-40B4-BE49-F238E27FC236}">
                  <a16:creationId xmlns:a16="http://schemas.microsoft.com/office/drawing/2014/main" id="{990E57C1-F05F-9C4E-910B-AD22C90219F8}"/>
                </a:ext>
              </a:extLst>
            </p:cNvPr>
            <p:cNvSpPr>
              <a:spLocks/>
            </p:cNvSpPr>
            <p:nvPr/>
          </p:nvSpPr>
          <p:spPr bwMode="auto">
            <a:xfrm rot="3969542">
              <a:off x="1152132" y="1202824"/>
              <a:ext cx="5736063" cy="5634678"/>
            </a:xfrm>
            <a:custGeom>
              <a:avLst/>
              <a:gdLst>
                <a:gd name="T0" fmla="*/ 2868032 w 21540"/>
                <a:gd name="T1" fmla="*/ 2817339 h 21555"/>
                <a:gd name="T2" fmla="*/ 2868032 w 21540"/>
                <a:gd name="T3" fmla="*/ 2817339 h 21555"/>
                <a:gd name="T4" fmla="*/ 2868032 w 21540"/>
                <a:gd name="T5" fmla="*/ 2817339 h 21555"/>
                <a:gd name="T6" fmla="*/ 2868032 w 21540"/>
                <a:gd name="T7" fmla="*/ 2817339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fr-FR" sz="2400" baseline="0" dirty="0"/>
            </a:p>
          </p:txBody>
        </p:sp>
        <p:sp>
          <p:nvSpPr>
            <p:cNvPr id="12" name="Shape 240">
              <a:extLst>
                <a:ext uri="{FF2B5EF4-FFF2-40B4-BE49-F238E27FC236}">
                  <a16:creationId xmlns:a16="http://schemas.microsoft.com/office/drawing/2014/main" id="{AB2FD74D-F386-B24E-B852-1C1F532CB72A}"/>
                </a:ext>
              </a:extLst>
            </p:cNvPr>
            <p:cNvSpPr>
              <a:spLocks/>
            </p:cNvSpPr>
            <p:nvPr/>
          </p:nvSpPr>
          <p:spPr bwMode="auto">
            <a:xfrm rot="5781222">
              <a:off x="1152132" y="1202824"/>
              <a:ext cx="5736063" cy="5634678"/>
            </a:xfrm>
            <a:custGeom>
              <a:avLst/>
              <a:gdLst>
                <a:gd name="T0" fmla="*/ 2868032 w 21540"/>
                <a:gd name="T1" fmla="*/ 2817339 h 21555"/>
                <a:gd name="T2" fmla="*/ 2868032 w 21540"/>
                <a:gd name="T3" fmla="*/ 2817339 h 21555"/>
                <a:gd name="T4" fmla="*/ 2868032 w 21540"/>
                <a:gd name="T5" fmla="*/ 2817339 h 21555"/>
                <a:gd name="T6" fmla="*/ 2868032 w 21540"/>
                <a:gd name="T7" fmla="*/ 2817339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noFill/>
            <a:ln w="38100" cap="flat">
              <a:solidFill>
                <a:srgbClr val="FF8D09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fr-FR" sz="2400" baseline="0" dirty="0"/>
            </a:p>
          </p:txBody>
        </p:sp>
      </p:grpSp>
      <p:sp>
        <p:nvSpPr>
          <p:cNvPr id="13" name="Shape 242">
            <a:extLst>
              <a:ext uri="{FF2B5EF4-FFF2-40B4-BE49-F238E27FC236}">
                <a16:creationId xmlns:a16="http://schemas.microsoft.com/office/drawing/2014/main" id="{E806A16B-20DD-DF4B-B005-2BB51B6D7DF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9423" y="3008371"/>
            <a:ext cx="2351834" cy="8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6000" b="1" cap="all" spc="599" baseline="0">
                <a:solidFill>
                  <a:srgbClr val="292B3A"/>
                </a:solidFill>
              </a:defRPr>
            </a:pPr>
            <a:r>
              <a:rPr lang="fr-FR" sz="1600" b="1" kern="0" cap="all" spc="599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Open Sans"/>
              </a:rPr>
              <a:t>Capacités ET et méthodes  AACQUERIR</a:t>
            </a:r>
            <a:endParaRPr sz="1600" b="1" kern="0" cap="all" spc="599" baseline="0" dirty="0">
              <a:solidFill>
                <a:schemeClr val="bg1"/>
              </a:solidFill>
              <a:latin typeface="+mj-lt"/>
              <a:ea typeface="+mj-ea"/>
              <a:cs typeface="+mj-cs"/>
              <a:sym typeface="Open Sans"/>
            </a:endParaRPr>
          </a:p>
        </p:txBody>
      </p:sp>
      <p:sp>
        <p:nvSpPr>
          <p:cNvPr id="14" name="Shape 227">
            <a:extLst>
              <a:ext uri="{FF2B5EF4-FFF2-40B4-BE49-F238E27FC236}">
                <a16:creationId xmlns:a16="http://schemas.microsoft.com/office/drawing/2014/main" id="{92C3FCF7-541B-1442-8382-61B517011F2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801" y="2490537"/>
            <a:ext cx="4393096" cy="124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r" eaLnBrk="1"/>
            <a:r>
              <a:rPr lang="fr-FR" altLang="fr-FR" b="1" baseline="0" dirty="0">
                <a:solidFill>
                  <a:srgbClr val="FF8D09"/>
                </a:solidFill>
              </a:rPr>
              <a:t>Capacités d’analyse et réflexion travaillées sur l’ensemble de la scolarité</a:t>
            </a:r>
          </a:p>
          <a:p>
            <a:pPr algn="r" eaLnBrk="1"/>
            <a:r>
              <a:rPr lang="fr-FR" altLang="fr-FR" b="1" baseline="0" dirty="0">
                <a:solidFill>
                  <a:srgbClr val="FF8D09"/>
                </a:solidFill>
              </a:rPr>
              <a:t>/!\</a:t>
            </a:r>
            <a:r>
              <a:rPr lang="fr-FR" altLang="fr-FR" b="1" baseline="0" dirty="0"/>
              <a:t> En cycle terminal,  maîtriser ces éléments en pleine autonomie.</a:t>
            </a:r>
          </a:p>
        </p:txBody>
      </p:sp>
      <p:sp>
        <p:nvSpPr>
          <p:cNvPr id="15" name="Shape 227">
            <a:extLst>
              <a:ext uri="{FF2B5EF4-FFF2-40B4-BE49-F238E27FC236}">
                <a16:creationId xmlns:a16="http://schemas.microsoft.com/office/drawing/2014/main" id="{912300ED-4C4C-104E-A080-C3021293BF2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9138" y="4932272"/>
            <a:ext cx="4393096" cy="124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r" eaLnBrk="1"/>
            <a:r>
              <a:rPr lang="fr-FR" altLang="fr-FR" b="1" baseline="0" dirty="0">
                <a:solidFill>
                  <a:srgbClr val="FF8D09"/>
                </a:solidFill>
              </a:rPr>
              <a:t>Compétence essentielle à la réussite dans le supérieur </a:t>
            </a:r>
          </a:p>
          <a:p>
            <a:pPr algn="r" eaLnBrk="1"/>
            <a:r>
              <a:rPr lang="fr-FR" altLang="fr-FR" b="1" baseline="0" dirty="0">
                <a:solidFill>
                  <a:srgbClr val="FF8D09"/>
                </a:solidFill>
              </a:rPr>
              <a:t>/!\</a:t>
            </a:r>
            <a:r>
              <a:rPr lang="fr-FR" altLang="fr-FR" b="1" baseline="0" dirty="0"/>
              <a:t> En  cycle terminal, faire une plus grande place à la documentation en autonomie</a:t>
            </a:r>
          </a:p>
        </p:txBody>
      </p:sp>
      <p:sp>
        <p:nvSpPr>
          <p:cNvPr id="16" name="Shape 227">
            <a:extLst>
              <a:ext uri="{FF2B5EF4-FFF2-40B4-BE49-F238E27FC236}">
                <a16:creationId xmlns:a16="http://schemas.microsoft.com/office/drawing/2014/main" id="{CE0364AB-2144-0049-9EF2-CA569B02610A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19348" y="2299422"/>
            <a:ext cx="4393096" cy="124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r" eaLnBrk="1"/>
            <a:r>
              <a:rPr lang="fr-FR" altLang="fr-FR" b="1" baseline="0" dirty="0">
                <a:solidFill>
                  <a:srgbClr val="FF8D09"/>
                </a:solidFill>
              </a:rPr>
              <a:t>Capacité à développer progressivement pour préparer la poursuite d’études</a:t>
            </a:r>
          </a:p>
          <a:p>
            <a:pPr algn="r" eaLnBrk="1"/>
            <a:r>
              <a:rPr lang="fr-FR" altLang="fr-FR" b="1" baseline="0" dirty="0">
                <a:solidFill>
                  <a:srgbClr val="FF8D09"/>
                </a:solidFill>
              </a:rPr>
              <a:t>/!\</a:t>
            </a:r>
            <a:r>
              <a:rPr lang="fr-FR" altLang="fr-FR" b="1" baseline="0" dirty="0"/>
              <a:t> En cycle terminal, intégrer le travail individuel de l’élève à la progression pédagogique  </a:t>
            </a:r>
          </a:p>
        </p:txBody>
      </p:sp>
      <p:sp>
        <p:nvSpPr>
          <p:cNvPr id="17" name="Shape 227">
            <a:extLst>
              <a:ext uri="{FF2B5EF4-FFF2-40B4-BE49-F238E27FC236}">
                <a16:creationId xmlns:a16="http://schemas.microsoft.com/office/drawing/2014/main" id="{5C572EA0-D3CA-BF4E-8890-FAE7E9BC23B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19348" y="5055436"/>
            <a:ext cx="4393096" cy="124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r" eaLnBrk="1"/>
            <a:r>
              <a:rPr lang="fr-FR" altLang="fr-FR" b="1" baseline="0" dirty="0">
                <a:solidFill>
                  <a:srgbClr val="FF8D09"/>
                </a:solidFill>
              </a:rPr>
              <a:t>Capacité à développer dès la classe de seconde</a:t>
            </a:r>
          </a:p>
          <a:p>
            <a:pPr algn="r" eaLnBrk="1"/>
            <a:r>
              <a:rPr lang="fr-FR" altLang="fr-FR" b="1" baseline="0" dirty="0">
                <a:solidFill>
                  <a:srgbClr val="FF8D09"/>
                </a:solidFill>
              </a:rPr>
              <a:t>/!\</a:t>
            </a:r>
            <a:r>
              <a:rPr lang="fr-FR" altLang="fr-FR" b="1" baseline="0" dirty="0"/>
              <a:t> En cycle terminal, préparer l’épreuve oral du baccalauréat.</a:t>
            </a:r>
          </a:p>
        </p:txBody>
      </p:sp>
    </p:spTree>
    <p:extLst>
      <p:ext uri="{BB962C8B-B14F-4D97-AF65-F5344CB8AC3E}">
        <p14:creationId xmlns:p14="http://schemas.microsoft.com/office/powerpoint/2010/main" val="1602798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E0FE952-F8B1-E348-9E5B-938614AF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299" y="4592325"/>
            <a:ext cx="5946579" cy="151418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</a:rPr>
              <a:t>Enseignement de spécialité HGGSP : Quelle organisation ? Quelle mise en œuvre ?</a:t>
            </a:r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0FECEF5-2B41-4748-B992-DA0CF59AA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" y="2839031"/>
            <a:ext cx="3163437" cy="3163437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Google Shape;136;p25">
            <a:extLst>
              <a:ext uri="{FF2B5EF4-FFF2-40B4-BE49-F238E27FC236}">
                <a16:creationId xmlns:a16="http://schemas.microsoft.com/office/drawing/2014/main" id="{3DE4F00A-41A6-8C49-B44C-297CBAE89D9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4">
            <a:extLst/>
          </a:blip>
          <a:stretch/>
        </p:blipFill>
        <p:spPr>
          <a:xfrm>
            <a:off x="5418595" y="1007262"/>
            <a:ext cx="2754249" cy="509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984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38696-CF6B-424F-8BD8-5002D4E7F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32" y="-7781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Organisation et mise en œuvre.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E46FFEB-B6C8-DD4B-BE99-2FF9C6894B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360879" y="35371"/>
            <a:ext cx="1663822" cy="1663822"/>
          </a:xfrm>
          <a:prstGeom prst="rect">
            <a:avLst/>
          </a:prstGeom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3C265633-6771-9F40-81B7-A4BF9776C13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" y="5488386"/>
            <a:ext cx="1308100" cy="1308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6EB377-4E37-4C44-BEC7-FDF6EB913F7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19" y="2298278"/>
            <a:ext cx="5223704" cy="533479"/>
          </a:xfrm>
          <a:prstGeom prst="rect">
            <a:avLst/>
          </a:prstGeom>
          <a:solidFill>
            <a:srgbClr val="FEAB0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PREMIERE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578FAB-3A34-FA4B-9DED-67560489A9C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482737" y="2285246"/>
            <a:ext cx="167640" cy="564738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Flèche : pentagone 5">
            <a:extLst>
              <a:ext uri="{FF2B5EF4-FFF2-40B4-BE49-F238E27FC236}">
                <a16:creationId xmlns:a16="http://schemas.microsoft.com/office/drawing/2014/main" id="{EA4BE70B-ECC7-5745-A459-DD4105E0FA8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659770" y="2290647"/>
            <a:ext cx="7541623" cy="533479"/>
          </a:xfrm>
          <a:prstGeom prst="homePlate">
            <a:avLst/>
          </a:prstGeom>
          <a:solidFill>
            <a:srgbClr val="45A4FC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TERMINALE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714A2-13CC-3343-B426-5C00C86E0D4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366205" y="2285927"/>
            <a:ext cx="167640" cy="554370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2748D6-6A1D-3741-8FDD-2821CFA78E8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875493" y="2280572"/>
            <a:ext cx="468086" cy="554370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E4DB77-D06F-624D-A673-2C0EC8DDF23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1876" y="1195714"/>
            <a:ext cx="3285143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i="1" baseline="0" dirty="0"/>
              <a:t>Évaluation des résultats en CC 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i="1" baseline="0" dirty="0"/>
              <a:t>HGGSP = 0,9% du baccalauréat (1/11</a:t>
            </a:r>
            <a:r>
              <a:rPr lang="fr-FR" i="1" baseline="30000" dirty="0"/>
              <a:t>e</a:t>
            </a:r>
            <a:r>
              <a:rPr lang="fr-FR" i="1" baseline="0" dirty="0"/>
              <a:t> coef. 10) </a:t>
            </a:r>
            <a:endParaRPr lang="fr-FR" i="1" baseline="0" dirty="0">
              <a:sym typeface="Open San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46A9D4C-F862-B64A-89C6-226DB760EF7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650312" y="1252897"/>
            <a:ext cx="183248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spc="0" normalizeH="0" baseline="0" dirty="0">
                <a:ln>
                  <a:noFill/>
                </a:ln>
                <a:solidFill>
                  <a:srgbClr val="696B6B"/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«</a:t>
            </a: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rgbClr val="696B6B"/>
                </a:solidFill>
                <a:effectLst/>
                <a:uFillTx/>
                <a:ea typeface="+mj-ea"/>
                <a:cs typeface="+mj-cs"/>
                <a:sym typeface="Open Sans"/>
              </a:rPr>
              <a:t> en fin d’année »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CF1A4F0-4AF8-BC4C-A230-8A4C7C0B1F85}"/>
              </a:ext>
            </a:extLst>
          </p:cNvPr>
          <p:cNvCxnSpPr>
            <a:cxnSpLocks/>
          </p:cNvCxnSpPr>
          <p:nvPr/>
        </p:nvCxnSpPr>
        <p:spPr>
          <a:xfrm>
            <a:off x="4538245" y="1669449"/>
            <a:ext cx="0" cy="2680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295AF3A5-A02B-A340-9B26-8A053E44CFA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592545" y="4324340"/>
            <a:ext cx="1821332" cy="1025922"/>
          </a:xfrm>
          <a:prstGeom prst="rect">
            <a:avLst/>
          </a:prstGeom>
          <a:noFill/>
          <a:ln w="317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kern="0" cap="all" spc="299" baseline="0" dirty="0">
                <a:solidFill>
                  <a:srgbClr val="292B3A"/>
                </a:solidFill>
                <a:ea typeface="+mj-ea"/>
                <a:cs typeface="+mj-cs"/>
                <a:sym typeface="Open Sans"/>
              </a:rPr>
              <a:t>Épreuve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kern="0" cap="all" spc="299" baseline="0" dirty="0">
                <a:solidFill>
                  <a:srgbClr val="292B3A"/>
                </a:solidFill>
                <a:ea typeface="+mj-ea"/>
                <a:cs typeface="+mj-cs"/>
                <a:sym typeface="Open Sans"/>
              </a:rPr>
              <a:t>Écrite CC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kern="0" cap="all" spc="299" baseline="0" dirty="0">
                <a:solidFill>
                  <a:srgbClr val="292B3A"/>
                </a:solidFill>
                <a:ea typeface="+mj-ea"/>
                <a:cs typeface="+mj-cs"/>
                <a:sym typeface="Open Sans"/>
              </a:rPr>
              <a:t>Si abandon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FF07F98-074B-C840-B3BD-4BF9267F844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93543" y="3007500"/>
            <a:ext cx="286976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696B6B"/>
                </a:solidFill>
                <a:effectLst/>
                <a:uFillTx/>
                <a:ea typeface="+mj-ea"/>
                <a:cs typeface="+mj-cs"/>
                <a:sym typeface="Open Sans"/>
              </a:rPr>
              <a:t>ENVIRON 120</a:t>
            </a:r>
            <a:r>
              <a:rPr lang="fr-FR" sz="2400" baseline="0" dirty="0">
                <a:ea typeface="+mj-ea"/>
                <a:cs typeface="+mj-cs"/>
                <a:sym typeface="Open Sans"/>
              </a:rPr>
              <a:t> HEURES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696B6B"/>
              </a:solidFill>
              <a:effectLst/>
              <a:uFillTx/>
              <a:ea typeface="+mj-ea"/>
              <a:cs typeface="+mj-cs"/>
              <a:sym typeface="Open San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0855BAC-0F95-3542-B5F4-0118770211A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858120" y="3007500"/>
            <a:ext cx="286976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696B6B"/>
                </a:solidFill>
                <a:effectLst/>
                <a:uFillTx/>
                <a:ea typeface="+mj-ea"/>
                <a:cs typeface="+mj-cs"/>
                <a:sym typeface="Open Sans"/>
              </a:rPr>
              <a:t>ENVIRON 180</a:t>
            </a:r>
            <a:r>
              <a:rPr lang="fr-FR" sz="2400" baseline="0" dirty="0">
                <a:ea typeface="+mj-ea"/>
                <a:cs typeface="+mj-cs"/>
                <a:sym typeface="Open Sans"/>
              </a:rPr>
              <a:t> HEURES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696B6B"/>
              </a:solidFill>
              <a:effectLst/>
              <a:uFillTx/>
              <a:ea typeface="+mj-ea"/>
              <a:cs typeface="+mj-cs"/>
              <a:sym typeface="Open San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9950287-5934-CF49-8C4F-64EECEB1BB3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19865" y="3639148"/>
            <a:ext cx="421711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spc="0" normalizeH="0" baseline="0" dirty="0">
                <a:ln>
                  <a:noFill/>
                </a:ln>
                <a:solidFill>
                  <a:srgbClr val="0099FF"/>
                </a:solidFill>
                <a:effectLst/>
                <a:uFillTx/>
                <a:ea typeface="+mj-ea"/>
                <a:cs typeface="+mj-cs"/>
                <a:sym typeface="Open Sans"/>
              </a:rPr>
              <a:t>PRIVILÉGIER LES ÉVALUATIONS FORMATIVES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0B77D33-A5E2-234A-96AA-9AE431E776A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111385" y="3405853"/>
            <a:ext cx="421711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spc="0" normalizeH="0" baseline="0" dirty="0">
                <a:ln>
                  <a:noFill/>
                </a:ln>
                <a:solidFill>
                  <a:srgbClr val="0099FF"/>
                </a:solidFill>
                <a:effectLst/>
                <a:uFillTx/>
                <a:ea typeface="+mj-ea"/>
                <a:cs typeface="+mj-cs"/>
                <a:sym typeface="Open Sans"/>
              </a:rPr>
              <a:t>PRIVILÉGIER LES ÉVALUATIONS FORMATIVES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FB2EC24-FB90-564F-989C-34D23AC3701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166749" y="5439063"/>
            <a:ext cx="279961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99FF"/>
                </a:solidFill>
                <a:effectLst/>
                <a:uFillTx/>
                <a:ea typeface="+mj-ea"/>
                <a:cs typeface="+mj-cs"/>
                <a:sym typeface="Open Sans"/>
              </a:rPr>
              <a:t>ÉVALUATION SOMMATIVE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aseline="0" dirty="0">
                <a:solidFill>
                  <a:srgbClr val="0099FF"/>
                </a:solidFill>
                <a:ea typeface="+mj-ea"/>
                <a:cs typeface="+mj-cs"/>
                <a:sym typeface="Open Sans"/>
              </a:rPr>
              <a:t>ET CERTIFICATIVE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0099FF"/>
              </a:solidFill>
              <a:effectLst/>
              <a:uFillTx/>
              <a:ea typeface="+mj-ea"/>
              <a:cs typeface="+mj-cs"/>
              <a:sym typeface="Open San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0E603E4-FB9C-0744-AA10-5262A2ACA8F2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-14432" y="4195900"/>
            <a:ext cx="343872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i="1" baseline="0" dirty="0"/>
              <a:t>HGGSP en épreuve CCC = 5% du baccalauréat </a:t>
            </a:r>
            <a:endParaRPr lang="fr-FR" i="1" baseline="0" dirty="0">
              <a:sym typeface="Open San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i="1" baseline="0" dirty="0">
                <a:sym typeface="Open Sans"/>
              </a:rPr>
              <a:t>si abandon en fin de 1</a:t>
            </a:r>
            <a:r>
              <a:rPr lang="fr-FR" i="1" baseline="30000" dirty="0">
                <a:sym typeface="Open Sans"/>
              </a:rPr>
              <a:t>ère</a:t>
            </a:r>
            <a:endParaRPr lang="fr-FR" i="1" baseline="0" dirty="0">
              <a:sym typeface="Open San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i="1" baseline="0" dirty="0">
                <a:sym typeface="Open Sans"/>
              </a:rPr>
              <a:t>(1/6</a:t>
            </a:r>
            <a:r>
              <a:rPr lang="fr-FR" i="1" baseline="30000" dirty="0">
                <a:sym typeface="Open Sans"/>
              </a:rPr>
              <a:t>e</a:t>
            </a:r>
            <a:r>
              <a:rPr lang="fr-FR" i="1" baseline="0" dirty="0">
                <a:sym typeface="Open Sans"/>
              </a:rPr>
              <a:t> coef. 30)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2AD7BC3-B3F5-8A4B-BCDE-C5B9981C09B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861537" y="868196"/>
            <a:ext cx="27562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baseline="0" dirty="0">
                <a:latin typeface="+mj-lt"/>
                <a:ea typeface="+mj-ea"/>
                <a:cs typeface="+mj-cs"/>
                <a:sym typeface="Open Sans"/>
              </a:rPr>
              <a:t>BO : « au cours du 2e trimestre »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baseline="0" dirty="0">
                <a:latin typeface="+mj-lt"/>
                <a:ea typeface="+mj-ea"/>
                <a:cs typeface="+mj-cs"/>
                <a:sym typeface="Open Sans"/>
              </a:rPr>
              <a:t>« Retour des vacances de printemps »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1D9C814-74CD-6842-9F20-2938D66BA16E}"/>
              </a:ext>
            </a:extLst>
          </p:cNvPr>
          <p:cNvCxnSpPr>
            <a:cxnSpLocks/>
          </p:cNvCxnSpPr>
          <p:nvPr/>
        </p:nvCxnSpPr>
        <p:spPr>
          <a:xfrm>
            <a:off x="9450025" y="2023591"/>
            <a:ext cx="0" cy="2076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DC714148-C660-D449-937C-24386BC933B3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0359511" y="1082496"/>
            <a:ext cx="183248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spc="0" normalizeH="0" baseline="0" dirty="0">
                <a:ln>
                  <a:noFill/>
                </a:ln>
                <a:solidFill>
                  <a:srgbClr val="696B6B"/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«</a:t>
            </a: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rgbClr val="696B6B"/>
                </a:solidFill>
                <a:effectLst/>
                <a:uFillTx/>
                <a:ea typeface="+mj-ea"/>
                <a:cs typeface="+mj-cs"/>
                <a:sym typeface="Open Sans"/>
              </a:rPr>
              <a:t> en fin d’année »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BC69C7E-9BBA-E741-9CA4-E38CF2A90461}"/>
              </a:ext>
            </a:extLst>
          </p:cNvPr>
          <p:cNvCxnSpPr>
            <a:cxnSpLocks/>
          </p:cNvCxnSpPr>
          <p:nvPr/>
        </p:nvCxnSpPr>
        <p:spPr>
          <a:xfrm>
            <a:off x="11109536" y="1400025"/>
            <a:ext cx="0" cy="3107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C09A79E3-F65B-B049-A276-CB6B9A438258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8602613" y="3920713"/>
            <a:ext cx="1694823" cy="1025922"/>
          </a:xfrm>
          <a:prstGeom prst="rect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kern="0" cap="all" spc="299" baseline="0" dirty="0">
                <a:solidFill>
                  <a:srgbClr val="292B3A"/>
                </a:solidFill>
                <a:sym typeface="Open Sans"/>
              </a:rPr>
              <a:t>Épreuve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kern="0" cap="all" spc="299" baseline="0" dirty="0">
                <a:solidFill>
                  <a:srgbClr val="292B3A"/>
                </a:solidFill>
                <a:sym typeface="Open Sans"/>
              </a:rPr>
              <a:t>Écrite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kern="0" cap="all" spc="299" baseline="0" dirty="0">
                <a:solidFill>
                  <a:srgbClr val="292B3A"/>
                </a:solidFill>
                <a:sym typeface="Open Sans"/>
              </a:rPr>
              <a:t>Terminale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E612334-5BC8-2644-8A5A-F92D966DE0DA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0644677" y="4333861"/>
            <a:ext cx="1087798" cy="1025922"/>
          </a:xfrm>
          <a:prstGeom prst="rect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kern="0" cap="all" spc="299" baseline="0" dirty="0">
                <a:solidFill>
                  <a:srgbClr val="292B3A"/>
                </a:solidFill>
                <a:ea typeface="+mj-ea"/>
                <a:cs typeface="+mj-cs"/>
                <a:sym typeface="Open Sans"/>
              </a:rPr>
              <a:t>GRAND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kern="0" cap="all" spc="299" baseline="0" dirty="0">
                <a:solidFill>
                  <a:srgbClr val="292B3A"/>
                </a:solidFill>
                <a:ea typeface="+mj-ea"/>
                <a:cs typeface="+mj-cs"/>
                <a:sym typeface="Open Sans"/>
              </a:rPr>
              <a:t>ORAL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kern="0" cap="all" spc="299" baseline="0" dirty="0">
                <a:solidFill>
                  <a:srgbClr val="292B3A"/>
                </a:solidFill>
                <a:ea typeface="+mj-ea"/>
                <a:cs typeface="+mj-cs"/>
                <a:sym typeface="Open Sans"/>
              </a:rPr>
              <a:t>20’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71C7F42-2917-394B-8081-764578E4C370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7436699" y="5154796"/>
            <a:ext cx="303435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99FF"/>
                </a:solidFill>
                <a:effectLst/>
                <a:uFillTx/>
                <a:ea typeface="+mj-ea"/>
                <a:cs typeface="+mj-cs"/>
                <a:sym typeface="Open Sans"/>
              </a:rPr>
              <a:t>ÉVALUATIONS SOMMATIVES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aseline="0" dirty="0">
                <a:solidFill>
                  <a:srgbClr val="0099FF"/>
                </a:solidFill>
                <a:ea typeface="+mj-ea"/>
                <a:cs typeface="+mj-cs"/>
                <a:sym typeface="Open Sans"/>
              </a:rPr>
              <a:t>ET CERTIFICATIVES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0099FF"/>
              </a:solidFill>
              <a:effectLst/>
              <a:uFillTx/>
              <a:ea typeface="+mj-ea"/>
              <a:cs typeface="+mj-cs"/>
              <a:sym typeface="Open Sans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20D8259-5252-AF44-8F61-D260776B356A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475128" y="4040518"/>
            <a:ext cx="300428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i="1" baseline="0" dirty="0"/>
              <a:t>HGGSP en épreuve terminale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i="1" baseline="0" dirty="0"/>
              <a:t>= 8% du baccalauréat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i="1" baseline="0" dirty="0"/>
              <a:t>(1/2 coef. 16) </a:t>
            </a:r>
            <a:endParaRPr lang="fr-FR" i="1" baseline="0" dirty="0">
              <a:sym typeface="Open Sans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A78BCF5-9DFA-CF47-AB55-DAD4FD0B4F19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450024" y="3004756"/>
            <a:ext cx="266615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i="1" baseline="0" dirty="0"/>
              <a:t>HGGSP au Grand Oral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i="1" baseline="0" dirty="0"/>
              <a:t>épreuve terminale = 10% du baccalauréat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i="1" baseline="0" dirty="0"/>
              <a:t>(coef. 10) </a:t>
            </a:r>
            <a:endParaRPr lang="fr-FR" i="1" baseline="0" dirty="0">
              <a:sym typeface="Open Sans"/>
            </a:endParaRPr>
          </a:p>
        </p:txBody>
      </p:sp>
      <p:sp>
        <p:nvSpPr>
          <p:cNvPr id="39" name="Flèche : droite 19">
            <a:extLst>
              <a:ext uri="{FF2B5EF4-FFF2-40B4-BE49-F238E27FC236}">
                <a16:creationId xmlns:a16="http://schemas.microsoft.com/office/drawing/2014/main" id="{237EDE86-A675-8345-ACA3-93D20A573702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045029" y="5979871"/>
            <a:ext cx="11156364" cy="754043"/>
          </a:xfrm>
          <a:prstGeom prst="rightArrow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L’épreuve orale repose sur la présentation d’un projet préparé dès la classe de première par l’élève</a:t>
            </a:r>
          </a:p>
        </p:txBody>
      </p:sp>
    </p:spTree>
    <p:extLst>
      <p:ext uri="{BB962C8B-B14F-4D97-AF65-F5344CB8AC3E}">
        <p14:creationId xmlns:p14="http://schemas.microsoft.com/office/powerpoint/2010/main" val="490207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FA2526-27DD-5A41-9784-4E3F7B0D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0" y="202406"/>
            <a:ext cx="9802813" cy="797719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Prise en charge, modalités de fonctionnement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385D999-F285-0048-8D34-DA9057E2A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5347494"/>
            <a:ext cx="1308100" cy="130810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6AABF6D-F562-B34D-A822-6D6DF3546B9C}"/>
              </a:ext>
            </a:extLst>
          </p:cNvPr>
          <p:cNvSpPr/>
          <p:nvPr/>
        </p:nvSpPr>
        <p:spPr>
          <a:xfrm>
            <a:off x="838200" y="1187252"/>
            <a:ext cx="5900738" cy="2028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«</a:t>
            </a:r>
            <a:r>
              <a:rPr lang="fr-FR" sz="2400" b="1" dirty="0"/>
              <a:t>  l’enseignement est assuré par les professeurs d’histoire et géographie avec l’appui le cas échéant des professeurs de sciences économiques et sociales »</a:t>
            </a:r>
            <a:r>
              <a:rPr lang="fr-FR" sz="2400" dirty="0"/>
              <a:t> 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CFEFC19-58AE-DD4F-AC81-552470A67BDE}"/>
              </a:ext>
            </a:extLst>
          </p:cNvPr>
          <p:cNvSpPr/>
          <p:nvPr/>
        </p:nvSpPr>
        <p:spPr>
          <a:xfrm>
            <a:off x="1317622" y="3927794"/>
            <a:ext cx="2950369" cy="267116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Dans l’idéal, un enseignement pris en charge par deux enseignants d’histoire-géographie volontaires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086D16A-EFE0-004D-BB59-D884CB8F97FC}"/>
              </a:ext>
            </a:extLst>
          </p:cNvPr>
          <p:cNvSpPr/>
          <p:nvPr/>
        </p:nvSpPr>
        <p:spPr>
          <a:xfrm>
            <a:off x="8757445" y="1667172"/>
            <a:ext cx="3220243" cy="3013274"/>
          </a:xfrm>
          <a:prstGeom prst="roundRect">
            <a:avLst/>
          </a:prstGeom>
          <a:solidFill>
            <a:schemeClr val="bg1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I</a:t>
            </a:r>
          </a:p>
          <a:p>
            <a:pPr algn="ctr"/>
            <a:endParaRPr lang="fr-FR" dirty="0">
              <a:solidFill>
                <a:srgbClr val="0070C0"/>
              </a:solidFill>
            </a:endParaRPr>
          </a:p>
          <a:p>
            <a:pPr algn="ctr"/>
            <a:endParaRPr lang="fr-FR" dirty="0">
              <a:solidFill>
                <a:srgbClr val="0070C0"/>
              </a:solidFill>
            </a:endParaRPr>
          </a:p>
          <a:p>
            <a:pPr algn="ctr"/>
            <a:endParaRPr lang="fr-FR" dirty="0">
              <a:solidFill>
                <a:srgbClr val="0070C0"/>
              </a:solidFill>
            </a:endParaRPr>
          </a:p>
          <a:p>
            <a:pPr algn="ctr"/>
            <a:r>
              <a:rPr lang="fr-FR" dirty="0">
                <a:solidFill>
                  <a:srgbClr val="0070C0"/>
                </a:solidFill>
              </a:rPr>
              <a:t>il n’existe aucune disposition officielle qui attribue cet enseignement à tel ou tel enseignant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CC07BC0-05F8-2A4C-998B-EB7DACF39988}"/>
              </a:ext>
            </a:extLst>
          </p:cNvPr>
          <p:cNvSpPr/>
          <p:nvPr/>
        </p:nvSpPr>
        <p:spPr>
          <a:xfrm>
            <a:off x="5355431" y="3777257"/>
            <a:ext cx="2950369" cy="2341166"/>
          </a:xfrm>
          <a:prstGeom prst="roundRect">
            <a:avLst>
              <a:gd name="adj" fmla="val 233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Lorsqu’il y a partage avec les professeurs de SES, celui-ci se fait sur la base de 3h/HG 1h/SES</a:t>
            </a:r>
          </a:p>
        </p:txBody>
      </p:sp>
      <p:pic>
        <p:nvPicPr>
          <p:cNvPr id="10" name="Graphique 9" descr="Globe">
            <a:extLst>
              <a:ext uri="{FF2B5EF4-FFF2-40B4-BE49-F238E27FC236}">
                <a16:creationId xmlns:a16="http://schemas.microsoft.com/office/drawing/2014/main" id="{CA1E1C00-061E-7B46-A10B-E8DC37253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1000125"/>
            <a:ext cx="914400" cy="914400"/>
          </a:xfrm>
          <a:prstGeom prst="rect">
            <a:avLst/>
          </a:prstGeom>
        </p:spPr>
      </p:pic>
      <p:pic>
        <p:nvPicPr>
          <p:cNvPr id="12" name="Graphique 11" descr="Poignée de main">
            <a:extLst>
              <a:ext uri="{FF2B5EF4-FFF2-40B4-BE49-F238E27FC236}">
                <a16:creationId xmlns:a16="http://schemas.microsoft.com/office/drawing/2014/main" id="{0ED340C5-92F6-B94E-A40B-26A47A65E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10259" y="3641924"/>
            <a:ext cx="914400" cy="914400"/>
          </a:xfrm>
          <a:prstGeom prst="rect">
            <a:avLst/>
          </a:prstGeom>
        </p:spPr>
      </p:pic>
      <p:pic>
        <p:nvPicPr>
          <p:cNvPr id="14" name="Graphique 13" descr="Conseil d’administration">
            <a:extLst>
              <a:ext uri="{FF2B5EF4-FFF2-40B4-BE49-F238E27FC236}">
                <a16:creationId xmlns:a16="http://schemas.microsoft.com/office/drawing/2014/main" id="{54246689-D401-8C49-8B6E-51569E02C9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73416" y="3777257"/>
            <a:ext cx="914400" cy="914400"/>
          </a:xfrm>
          <a:prstGeom prst="rect">
            <a:avLst/>
          </a:prstGeom>
        </p:spPr>
      </p:pic>
      <p:pic>
        <p:nvPicPr>
          <p:cNvPr id="18" name="Graphique 17" descr="Irritant">
            <a:extLst>
              <a:ext uri="{FF2B5EF4-FFF2-40B4-BE49-F238E27FC236}">
                <a16:creationId xmlns:a16="http://schemas.microsoft.com/office/drawing/2014/main" id="{AE5DC30C-2674-634C-BAFD-25E7174CC3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10366" y="1931491"/>
            <a:ext cx="914400" cy="914400"/>
          </a:xfrm>
          <a:prstGeom prst="rect">
            <a:avLst/>
          </a:pr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5383CFE8-D2F7-9446-A9E7-FD9EF312907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4647177" flipV="1">
            <a:off x="4070157" y="1787300"/>
            <a:ext cx="2118903" cy="2914186"/>
          </a:xfrm>
          <a:prstGeom prst="arc">
            <a:avLst>
              <a:gd name="adj1" fmla="val 15310445"/>
              <a:gd name="adj2" fmla="val 193016"/>
            </a:avLst>
          </a:prstGeom>
          <a:noFill/>
          <a:ln w="76200" cap="flat">
            <a:solidFill>
              <a:srgbClr val="7C7C7C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817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77A33-0F3C-864B-88EE-85206672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2627"/>
            <a:ext cx="11930062" cy="1325563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latin typeface="+mn-lt"/>
              </a:rPr>
              <a:t>Classe de Première :</a:t>
            </a:r>
            <a:br>
              <a:rPr lang="fr-FR" sz="3600" dirty="0">
                <a:latin typeface="+mn-lt"/>
              </a:rPr>
            </a:br>
            <a:r>
              <a:rPr lang="fr-FR" sz="3600" dirty="0">
                <a:latin typeface="+mn-lt"/>
              </a:rPr>
              <a:t> «  Acquérir les clefs de compréhension du monde contemporain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A8A3EEE-9E7A-1D41-B962-D2FE163F5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" y="5488386"/>
            <a:ext cx="1308100" cy="130810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E2F738D-F501-574D-9292-BD621D2661F7}"/>
              </a:ext>
            </a:extLst>
          </p:cNvPr>
          <p:cNvSpPr/>
          <p:nvPr/>
        </p:nvSpPr>
        <p:spPr>
          <a:xfrm>
            <a:off x="5648333" y="1181498"/>
            <a:ext cx="6515100" cy="5614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THÉME 1 : Comprendre un régime politique : la démocratie</a:t>
            </a:r>
          </a:p>
          <a:p>
            <a:endParaRPr lang="fr-FR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THÉME 2 : Analyser les dynamiques des puissances internationales</a:t>
            </a:r>
          </a:p>
          <a:p>
            <a:endParaRPr lang="fr-FR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THÉME 3 : Étudier les divisions politiques du monde : les frontières</a:t>
            </a:r>
          </a:p>
          <a:p>
            <a:endParaRPr lang="fr-FR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THÉME 4 : S’informer: un regard critique sur les sources et modes de communication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THÉME 5 : Analyser les relations entre États et religions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AC4C7CE-95D1-BD4B-B3D2-8EF821699D4E}"/>
              </a:ext>
            </a:extLst>
          </p:cNvPr>
          <p:cNvSpPr/>
          <p:nvPr/>
        </p:nvSpPr>
        <p:spPr>
          <a:xfrm>
            <a:off x="279391" y="2110779"/>
            <a:ext cx="2735271" cy="15716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Une introduction</a:t>
            </a:r>
          </a:p>
          <a:p>
            <a:pPr algn="ctr"/>
            <a:r>
              <a:rPr lang="fr-FR" sz="2400" b="1" dirty="0">
                <a:solidFill>
                  <a:srgbClr val="0070C0"/>
                </a:solidFill>
              </a:rPr>
              <a:t>4/5 h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A32DBF4-AC09-AB48-861D-0F2833C3ECB7}"/>
              </a:ext>
            </a:extLst>
          </p:cNvPr>
          <p:cNvSpPr/>
          <p:nvPr/>
        </p:nvSpPr>
        <p:spPr>
          <a:xfrm>
            <a:off x="2913062" y="2828330"/>
            <a:ext cx="2735271" cy="15716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5 thèmes</a:t>
            </a:r>
          </a:p>
          <a:p>
            <a:pPr algn="ctr"/>
            <a:r>
              <a:rPr lang="fr-FR" sz="2400" b="1" dirty="0">
                <a:solidFill>
                  <a:srgbClr val="0070C0"/>
                </a:solidFill>
              </a:rPr>
              <a:t>24h/thème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0875E4-3C61-804E-81D0-A0837BBCCAF8}"/>
              </a:ext>
            </a:extLst>
          </p:cNvPr>
          <p:cNvSpPr/>
          <p:nvPr/>
        </p:nvSpPr>
        <p:spPr>
          <a:xfrm>
            <a:off x="461163" y="4512379"/>
            <a:ext cx="5106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5500" hangingPunct="0"/>
            <a:r>
              <a:rPr lang="fr-FR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Permettent d’appréhender une question essentielle du monde actuel, de prendre du recul pour étudier un même objet dans différents contextes et selon des approches variées</a:t>
            </a:r>
          </a:p>
        </p:txBody>
      </p:sp>
    </p:spTree>
    <p:extLst>
      <p:ext uri="{BB962C8B-B14F-4D97-AF65-F5344CB8AC3E}">
        <p14:creationId xmlns:p14="http://schemas.microsoft.com/office/powerpoint/2010/main" val="2789985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680365-060F-F343-95A8-454696B8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Organisation des thèmes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28CA8BB-5DD5-8E4C-B21D-E5CDD3B83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5347494"/>
            <a:ext cx="1308100" cy="1308100"/>
          </a:xfrm>
          <a:prstGeom prst="rect">
            <a:avLst/>
          </a:prstGeom>
        </p:spPr>
      </p:pic>
      <p:sp>
        <p:nvSpPr>
          <p:cNvPr id="5" name="Flèche : chevron 29">
            <a:extLst>
              <a:ext uri="{FF2B5EF4-FFF2-40B4-BE49-F238E27FC236}">
                <a16:creationId xmlns:a16="http://schemas.microsoft.com/office/drawing/2014/main" id="{160F6832-3102-D647-989F-A3092C54500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4150" y="1414969"/>
            <a:ext cx="3429002" cy="4042132"/>
          </a:xfrm>
          <a:prstGeom prst="chevron">
            <a:avLst>
              <a:gd name="adj" fmla="val 16326"/>
            </a:avLst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L’introduction</a:t>
            </a: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  <a:p>
            <a:pPr algn="ctr" defTabSz="825500" hangingPunct="0"/>
            <a:r>
              <a:rPr lang="fr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fixe le cadre, contextualise, donne du sens en partant des représentations des élèves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b="1" dirty="0">
              <a:solidFill>
                <a:srgbClr val="002060"/>
              </a:solidFill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Flèche : chevron 29">
            <a:extLst>
              <a:ext uri="{FF2B5EF4-FFF2-40B4-BE49-F238E27FC236}">
                <a16:creationId xmlns:a16="http://schemas.microsoft.com/office/drawing/2014/main" id="{10230B79-E06F-474A-8677-F64D3D4B23F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76624" y="2199129"/>
            <a:ext cx="5286375" cy="2072362"/>
          </a:xfrm>
          <a:prstGeom prst="chevron">
            <a:avLst>
              <a:gd name="adj" fmla="val 16326"/>
            </a:avLst>
          </a:prstGeom>
          <a:solidFill>
            <a:schemeClr val="accent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Les deux axes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précisent et problématisent l’approche du thème au carrefour des champs disciplinaires</a:t>
            </a:r>
            <a:endParaRPr kumimoji="0" lang="fr-FR" sz="24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Flèche : chevron 29">
            <a:extLst>
              <a:ext uri="{FF2B5EF4-FFF2-40B4-BE49-F238E27FC236}">
                <a16:creationId xmlns:a16="http://schemas.microsoft.com/office/drawing/2014/main" id="{0F0BCD26-5468-B343-8765-1F97433862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70921" y="231492"/>
            <a:ext cx="3630613" cy="2503249"/>
          </a:xfrm>
          <a:prstGeom prst="chevron">
            <a:avLst>
              <a:gd name="adj" fmla="val 16326"/>
            </a:avLst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Les jalons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Des exemples à problématiser qui permettent de circonscrire le traitement du thème</a:t>
            </a:r>
            <a:endParaRPr kumimoji="0" lang="fr-FR" sz="20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Flèche : chevron 29">
            <a:extLst>
              <a:ext uri="{FF2B5EF4-FFF2-40B4-BE49-F238E27FC236}">
                <a16:creationId xmlns:a16="http://schemas.microsoft.com/office/drawing/2014/main" id="{A5F14A47-AA8F-D049-A503-7201E1F0C5E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578845" y="4034314"/>
            <a:ext cx="3814763" cy="2626360"/>
          </a:xfrm>
          <a:prstGeom prst="chevron">
            <a:avLst>
              <a:gd name="adj" fmla="val 16326"/>
            </a:avLst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L’objet de travail conclusif</a:t>
            </a:r>
          </a:p>
          <a:p>
            <a:pPr algn="ctr" defTabSz="825500" hangingPunct="0"/>
            <a:r>
              <a:rPr lang="fr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reprend les éléments étudiés dans les différents axes: réinvestissement!</a:t>
            </a:r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9568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61;p39">
            <a:extLst>
              <a:ext uri="{FF2B5EF4-FFF2-40B4-BE49-F238E27FC236}">
                <a16:creationId xmlns:a16="http://schemas.microsoft.com/office/drawing/2014/main" id="{68EC0EDC-C62A-FF4E-B546-E20DAEEA003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7588" y="293630"/>
            <a:ext cx="5500687" cy="62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62;p39">
            <a:extLst>
              <a:ext uri="{FF2B5EF4-FFF2-40B4-BE49-F238E27FC236}">
                <a16:creationId xmlns:a16="http://schemas.microsoft.com/office/drawing/2014/main" id="{CB0E855C-FC10-A547-AA91-2FD17110B76F}"/>
              </a:ext>
            </a:extLst>
          </p:cNvPr>
          <p:cNvSpPr/>
          <p:nvPr/>
        </p:nvSpPr>
        <p:spPr>
          <a:xfrm>
            <a:off x="900113" y="733339"/>
            <a:ext cx="2728912" cy="823997"/>
          </a:xfrm>
          <a:prstGeom prst="homePlate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107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fr" b="1" dirty="0">
                <a:solidFill>
                  <a:srgbClr val="0070C0"/>
                </a:solidFill>
                <a:ea typeface="Corbel"/>
                <a:cs typeface="Corbel"/>
                <a:sym typeface="Corbel"/>
              </a:rPr>
              <a:t>donne l’orientation générale</a:t>
            </a:r>
            <a:endParaRPr b="1" dirty="0">
              <a:solidFill>
                <a:srgbClr val="0070C0"/>
              </a:solidFill>
              <a:ea typeface="Corbel"/>
              <a:cs typeface="Corbel"/>
              <a:sym typeface="Corbel"/>
            </a:endParaRPr>
          </a:p>
        </p:txBody>
      </p:sp>
      <p:sp>
        <p:nvSpPr>
          <p:cNvPr id="6" name="Google Shape;363;p39">
            <a:extLst>
              <a:ext uri="{FF2B5EF4-FFF2-40B4-BE49-F238E27FC236}">
                <a16:creationId xmlns:a16="http://schemas.microsoft.com/office/drawing/2014/main" id="{7855C2DD-0486-C24B-A211-4C18D9FD2460}"/>
              </a:ext>
            </a:extLst>
          </p:cNvPr>
          <p:cNvSpPr/>
          <p:nvPr/>
        </p:nvSpPr>
        <p:spPr>
          <a:xfrm>
            <a:off x="1008326" y="2275558"/>
            <a:ext cx="2620699" cy="706500"/>
          </a:xfrm>
          <a:prstGeom prst="homePlat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107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0070C0"/>
                </a:solidFill>
                <a:ea typeface="Corbel"/>
                <a:cs typeface="Corbel"/>
                <a:sym typeface="Corbel"/>
              </a:rPr>
              <a:t>Fixe le cadre, pose les enjeux</a:t>
            </a:r>
            <a:endParaRPr b="1" dirty="0">
              <a:solidFill>
                <a:srgbClr val="0070C0"/>
              </a:solidFill>
              <a:ea typeface="Corbel"/>
              <a:cs typeface="Corbel"/>
              <a:sym typeface="Corbel"/>
            </a:endParaRPr>
          </a:p>
        </p:txBody>
      </p:sp>
      <p:sp>
        <p:nvSpPr>
          <p:cNvPr id="7" name="Google Shape;364;p39">
            <a:extLst>
              <a:ext uri="{FF2B5EF4-FFF2-40B4-BE49-F238E27FC236}">
                <a16:creationId xmlns:a16="http://schemas.microsoft.com/office/drawing/2014/main" id="{63F0EC2E-F986-0F42-A084-711AE78994C7}"/>
              </a:ext>
            </a:extLst>
          </p:cNvPr>
          <p:cNvSpPr/>
          <p:nvPr/>
        </p:nvSpPr>
        <p:spPr>
          <a:xfrm>
            <a:off x="1079763" y="3583364"/>
            <a:ext cx="2549262" cy="7065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107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0070C0"/>
                </a:solidFill>
                <a:ea typeface="Corbel"/>
                <a:cs typeface="Corbel"/>
                <a:sym typeface="Corbel"/>
              </a:rPr>
              <a:t>Précise l’approche, problématise</a:t>
            </a:r>
            <a:endParaRPr b="1" dirty="0">
              <a:solidFill>
                <a:srgbClr val="0070C0"/>
              </a:solidFill>
              <a:ea typeface="Corbel"/>
              <a:cs typeface="Corbel"/>
              <a:sym typeface="Corbel"/>
            </a:endParaRPr>
          </a:p>
        </p:txBody>
      </p:sp>
      <p:sp>
        <p:nvSpPr>
          <p:cNvPr id="8" name="Google Shape;365;p39">
            <a:extLst>
              <a:ext uri="{FF2B5EF4-FFF2-40B4-BE49-F238E27FC236}">
                <a16:creationId xmlns:a16="http://schemas.microsoft.com/office/drawing/2014/main" id="{180C6ADD-18AA-4640-8715-9349DE0FF499}"/>
              </a:ext>
            </a:extLst>
          </p:cNvPr>
          <p:cNvSpPr/>
          <p:nvPr/>
        </p:nvSpPr>
        <p:spPr>
          <a:xfrm>
            <a:off x="1008326" y="5418161"/>
            <a:ext cx="2692135" cy="7065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107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0070C0"/>
                </a:solidFill>
                <a:ea typeface="Corbel"/>
                <a:cs typeface="Corbel"/>
                <a:sym typeface="Corbel"/>
              </a:rPr>
              <a:t>Synthétise en s’appuyant sur les acquis</a:t>
            </a:r>
            <a:endParaRPr b="1" dirty="0">
              <a:solidFill>
                <a:srgbClr val="0070C0"/>
              </a:solidFill>
              <a:ea typeface="Corbel"/>
              <a:cs typeface="Corbel"/>
              <a:sym typeface="Corbel"/>
            </a:endParaRPr>
          </a:p>
        </p:txBody>
      </p:sp>
      <p:sp>
        <p:nvSpPr>
          <p:cNvPr id="9" name="Google Shape;366;p39">
            <a:extLst>
              <a:ext uri="{FF2B5EF4-FFF2-40B4-BE49-F238E27FC236}">
                <a16:creationId xmlns:a16="http://schemas.microsoft.com/office/drawing/2014/main" id="{8711AEC0-C583-6940-8C70-F698EA898BAF}"/>
              </a:ext>
            </a:extLst>
          </p:cNvPr>
          <p:cNvSpPr/>
          <p:nvPr/>
        </p:nvSpPr>
        <p:spPr>
          <a:xfrm flipH="1">
            <a:off x="8947064" y="3395790"/>
            <a:ext cx="2263514" cy="7065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107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ea typeface="Corbel"/>
                <a:cs typeface="Corbel"/>
                <a:sym typeface="Corbel"/>
              </a:rPr>
              <a:t>Tous sont obligatoires</a:t>
            </a:r>
            <a:endParaRPr sz="1400" b="1" dirty="0">
              <a:solidFill>
                <a:schemeClr val="lt1"/>
              </a:solidFill>
              <a:ea typeface="Corbel"/>
              <a:cs typeface="Corbel"/>
              <a:sym typeface="Corbel"/>
            </a:endParaRPr>
          </a:p>
        </p:txBody>
      </p:sp>
      <p:sp>
        <p:nvSpPr>
          <p:cNvPr id="10" name="Google Shape;367;p39">
            <a:extLst>
              <a:ext uri="{FF2B5EF4-FFF2-40B4-BE49-F238E27FC236}">
                <a16:creationId xmlns:a16="http://schemas.microsoft.com/office/drawing/2014/main" id="{BEDFE48D-A6E5-6746-BD87-CEFD38EE0B14}"/>
              </a:ext>
            </a:extLst>
          </p:cNvPr>
          <p:cNvSpPr/>
          <p:nvPr/>
        </p:nvSpPr>
        <p:spPr>
          <a:xfrm flipH="1">
            <a:off x="8947064" y="4626829"/>
            <a:ext cx="2406387" cy="706500"/>
          </a:xfrm>
          <a:prstGeom prst="homePlate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107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ea typeface="Corbel"/>
                <a:cs typeface="Corbel"/>
                <a:sym typeface="Corbel"/>
              </a:rPr>
              <a:t>Fixent les contenus</a:t>
            </a:r>
            <a:endParaRPr sz="1400" b="1" dirty="0">
              <a:solidFill>
                <a:schemeClr val="lt1"/>
              </a:solidFill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95626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BEE983-4B6D-7B4E-B2CC-4E1058BF2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35307"/>
            <a:ext cx="10515600" cy="1325563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sym typeface="Open Sans"/>
              </a:rPr>
              <a:t>Une grande liberté de traitement des Axes et Objets conclusifs</a:t>
            </a:r>
            <a:br>
              <a:rPr lang="fr-FR" sz="3600" b="1" dirty="0">
                <a:solidFill>
                  <a:schemeClr val="accent1">
                    <a:lumMod val="75000"/>
                  </a:schemeClr>
                </a:solidFill>
                <a:sym typeface="Open Sans"/>
              </a:rPr>
            </a:b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sym typeface="Open Sans"/>
              </a:rPr>
              <a:t>à la condition de…</a:t>
            </a:r>
            <a:br>
              <a:rPr lang="fr-FR" sz="3600" b="1" dirty="0">
                <a:solidFill>
                  <a:schemeClr val="accent1">
                    <a:lumMod val="75000"/>
                  </a:schemeClr>
                </a:solidFill>
                <a:sym typeface="Open Sans"/>
              </a:rPr>
            </a:br>
            <a:endParaRPr lang="fr-F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9A1B771-2B7C-9542-95D9-C0888FF1B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5295028"/>
            <a:ext cx="1308100" cy="1308100"/>
          </a:xfrm>
          <a:prstGeom prst="rect">
            <a:avLst/>
          </a:prstGeom>
        </p:spPr>
      </p:pic>
      <p:sp>
        <p:nvSpPr>
          <p:cNvPr id="6" name="Shape 157">
            <a:extLst>
              <a:ext uri="{FF2B5EF4-FFF2-40B4-BE49-F238E27FC236}">
                <a16:creationId xmlns:a16="http://schemas.microsoft.com/office/drawing/2014/main" id="{F9087CAB-373C-A344-AA0D-D97F46C35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3878518"/>
            <a:ext cx="3250095" cy="12488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pPr algn="ctr" eaLnBrk="1"/>
            <a:r>
              <a:rPr lang="fr-FR" altLang="fr-FR" sz="3200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Faire des choix de contenus</a:t>
            </a:r>
          </a:p>
        </p:txBody>
      </p:sp>
      <p:sp>
        <p:nvSpPr>
          <p:cNvPr id="7" name="Shape 157">
            <a:extLst>
              <a:ext uri="{FF2B5EF4-FFF2-40B4-BE49-F238E27FC236}">
                <a16:creationId xmlns:a16="http://schemas.microsoft.com/office/drawing/2014/main" id="{F9697FC9-081B-BA4E-8043-A50B50911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566" y="1732069"/>
            <a:ext cx="3250095" cy="12488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pPr algn="ctr" eaLnBrk="1"/>
            <a:r>
              <a:rPr lang="fr-FR" altLang="fr-FR" sz="3200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Gérer le temps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5A0FD0FF-90F8-EF47-A7C4-8C4C1C1D88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59660" y="1660870"/>
            <a:ext cx="1311965" cy="131196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BE52587D-5275-D14C-B0AC-EC589968F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73959" y="3577921"/>
            <a:ext cx="1717107" cy="1717107"/>
          </a:xfrm>
          <a:prstGeom prst="rect">
            <a:avLst/>
          </a:prstGeom>
        </p:spPr>
      </p:pic>
      <p:sp>
        <p:nvSpPr>
          <p:cNvPr id="10" name="Shape 145">
            <a:extLst>
              <a:ext uri="{FF2B5EF4-FFF2-40B4-BE49-F238E27FC236}">
                <a16:creationId xmlns:a16="http://schemas.microsoft.com/office/drawing/2014/main" id="{CCB5069B-D868-614E-AA26-84B515674B9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89303" y="1762517"/>
            <a:ext cx="5456583" cy="12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eaLnBrk="1"/>
            <a:r>
              <a:rPr lang="fr-FR" sz="2800" dirty="0">
                <a:sym typeface="Open Sans"/>
              </a:rPr>
              <a:t>u</a:t>
            </a:r>
            <a:r>
              <a:rPr lang="fr-FR" sz="2800" baseline="0" dirty="0">
                <a:sym typeface="Open Sans"/>
              </a:rPr>
              <a:t>n axe peut être traité plus rapidement qu’un autre…</a:t>
            </a:r>
            <a:endParaRPr lang="fr-FR" altLang="fr-FR" sz="2800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D3E59B0F-D033-4E46-A40A-3C622938EAA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28140" y="1867188"/>
            <a:ext cx="904648" cy="904648"/>
          </a:xfrm>
          <a:prstGeom prst="rect">
            <a:avLst/>
          </a:prstGeom>
        </p:spPr>
      </p:pic>
      <p:sp>
        <p:nvSpPr>
          <p:cNvPr id="12" name="Shape 145">
            <a:extLst>
              <a:ext uri="{FF2B5EF4-FFF2-40B4-BE49-F238E27FC236}">
                <a16:creationId xmlns:a16="http://schemas.microsoft.com/office/drawing/2014/main" id="{4280412B-912B-2244-82FD-A208F174C9FA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7068" y="3577921"/>
            <a:ext cx="4770782" cy="182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eaLnBrk="1"/>
            <a:r>
              <a:rPr lang="fr-FR" altLang="fr-FR" sz="3200" dirty="0"/>
              <a:t> </a:t>
            </a:r>
            <a:r>
              <a:rPr lang="fr-FR" altLang="fr-FR" sz="2800" dirty="0"/>
              <a:t>pas d’exhaustivité mais des contenus suffisants pour répondre aux attentes de l’évaluation.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CFF9055B-A833-3945-BA6F-C4257A41B7F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71599" y="4050638"/>
            <a:ext cx="904648" cy="9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B94DC1D-5285-A547-9BDF-DC4B5A379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160" y="4177359"/>
            <a:ext cx="5946579" cy="151418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4000" b="1" dirty="0">
                <a:solidFill>
                  <a:srgbClr val="000000"/>
                </a:solidFill>
              </a:rPr>
              <a:t>  Enseignement de spécialité HGGSP : quels objectifs? </a:t>
            </a:r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CCB2F6E-E806-1948-81E8-9F295193C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" y="2839031"/>
            <a:ext cx="3163437" cy="3163437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Google Shape;136;p25">
            <a:extLst>
              <a:ext uri="{FF2B5EF4-FFF2-40B4-BE49-F238E27FC236}">
                <a16:creationId xmlns:a16="http://schemas.microsoft.com/office/drawing/2014/main" id="{99D2157E-B9DB-4043-BC45-6E332FD5D854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4">
            <a:extLst/>
          </a:blip>
          <a:stretch/>
        </p:blipFill>
        <p:spPr>
          <a:xfrm>
            <a:off x="5418595" y="1007262"/>
            <a:ext cx="2754249" cy="509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5865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0D4A5-EFE5-C549-813F-AFA5E1FDD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9" y="-9207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Thème 5 : Analyser les relations entre États et religions 24-25 heures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E2378D5-04D7-0E41-A55A-64629EE06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761625"/>
              </p:ext>
            </p:extLst>
          </p:nvPr>
        </p:nvGraphicFramePr>
        <p:xfrm>
          <a:off x="1913961" y="1459167"/>
          <a:ext cx="8991238" cy="4589930"/>
        </p:xfrm>
        <a:graphic>
          <a:graphicData uri="http://schemas.openxmlformats.org/drawingml/2006/table">
            <a:tbl>
              <a:tblPr/>
              <a:tblGrid>
                <a:gridCol w="4495619">
                  <a:extLst>
                    <a:ext uri="{9D8B030D-6E8A-4147-A177-3AD203B41FA5}">
                      <a16:colId xmlns:a16="http://schemas.microsoft.com/office/drawing/2014/main" val="3099555309"/>
                    </a:ext>
                  </a:extLst>
                </a:gridCol>
                <a:gridCol w="4495619">
                  <a:extLst>
                    <a:ext uri="{9D8B030D-6E8A-4147-A177-3AD203B41FA5}">
                      <a16:colId xmlns:a16="http://schemas.microsoft.com/office/drawing/2014/main" val="846812580"/>
                    </a:ext>
                  </a:extLst>
                </a:gridCol>
              </a:tblGrid>
              <a:tr h="1084893">
                <a:tc gridSpan="2"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  <a:latin typeface="Arial,Bold"/>
                        </a:rPr>
                        <a:t>Introduction : </a:t>
                      </a:r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États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 et religions aujourd’hui.</a:t>
                      </a:r>
                      <a:br>
                        <a:rPr lang="fr-FR" sz="110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167F8C"/>
                          </a:solidFill>
                          <a:effectLst/>
                          <a:latin typeface="Times New Roman,Bold" pitchFamily="2" charset="0"/>
                        </a:rPr>
                        <a:t>- 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Des relations de natures </a:t>
                      </a:r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différentes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 entre </a:t>
                      </a:r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États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 et religions sur le plan du droit public </a:t>
                      </a:r>
                      <a:endParaRPr lang="fr-FR" dirty="0">
                        <a:effectLst/>
                      </a:endParaRPr>
                    </a:p>
                    <a:p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séparation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, religion officielle...) à partir d’exemples. </a:t>
                      </a:r>
                      <a:endParaRPr lang="fr-FR" dirty="0">
                        <a:effectLst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Des </a:t>
                      </a:r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degrés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 variables de </a:t>
                      </a:r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libertés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 de conscience et religieuse (respect de la </a:t>
                      </a:r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liberte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́ de croire ou de ne pas croire, de changer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de religion, </a:t>
                      </a:r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laïcite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́...) à partir d’exemples. 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247089"/>
                  </a:ext>
                </a:extLst>
              </a:tr>
              <a:tr h="1314389"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  <a:latin typeface="Arial,Bold"/>
                        </a:rPr>
                        <a:t>Axe 1 </a:t>
                      </a:r>
                      <a:endParaRPr lang="fr-FR" dirty="0">
                        <a:effectLst/>
                      </a:endParaRPr>
                    </a:p>
                    <a:p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Pouvoir et religion : des liens historiques traditionnels 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  <a:latin typeface="Arial,Bold"/>
                        </a:rPr>
                        <a:t>Jalons </a:t>
                      </a:r>
                      <a:endParaRPr lang="fr-FR" dirty="0">
                        <a:effectLst/>
                      </a:endParaRPr>
                    </a:p>
                    <a:p>
                      <a:r>
                        <a:rPr lang="fr-FR" sz="1200" dirty="0">
                          <a:solidFill>
                            <a:srgbClr val="167F8C"/>
                          </a:solidFill>
                          <a:effectLst/>
                          <a:latin typeface="Times New Roman,Bold" pitchFamily="2" charset="0"/>
                        </a:rPr>
                        <a:t>- 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Le pape et l’empereur, deux figures de pouvoir : le couronnement de Charlemagne. </a:t>
                      </a:r>
                      <a:endParaRPr lang="fr-FR" dirty="0">
                        <a:effectLst/>
                      </a:endParaRPr>
                    </a:p>
                    <a:p>
                      <a:r>
                        <a:rPr lang="fr-FR" sz="1200" dirty="0">
                          <a:solidFill>
                            <a:srgbClr val="167F8C"/>
                          </a:solidFill>
                          <a:effectLst/>
                          <a:latin typeface="Times New Roman,Bold" pitchFamily="2" charset="0"/>
                        </a:rPr>
                        <a:t>- 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Pouvoir politique et </a:t>
                      </a:r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magistère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 religieux : le calife et l’empereur byzantin au IXe-Xe </a:t>
                      </a:r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siècle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, approche </a:t>
                      </a:r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comparée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193148"/>
                  </a:ext>
                </a:extLst>
              </a:tr>
              <a:tr h="1084893"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  <a:latin typeface="Arial,Bold"/>
                        </a:rPr>
                        <a:t>Axe 2 </a:t>
                      </a:r>
                      <a:endParaRPr lang="fr-FR" dirty="0">
                        <a:effectLst/>
                      </a:endParaRPr>
                    </a:p>
                    <a:p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États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 et religions : une </a:t>
                      </a:r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inégale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sécularisation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  <a:latin typeface="Arial,Bold"/>
                        </a:rPr>
                        <a:t>Jalons </a:t>
                      </a:r>
                      <a:endParaRPr lang="fr-FR">
                        <a:effectLst/>
                      </a:endParaRPr>
                    </a:p>
                    <a:p>
                      <a:r>
                        <a:rPr lang="fr-FR" sz="1200">
                          <a:solidFill>
                            <a:srgbClr val="167F8C"/>
                          </a:solidFill>
                          <a:effectLst/>
                          <a:latin typeface="Times New Roman,Bold" pitchFamily="2" charset="0"/>
                        </a:rPr>
                        <a:t>- </a:t>
                      </a:r>
                      <a:r>
                        <a:rPr lang="fr-FR" sz="1100">
                          <a:effectLst/>
                          <a:latin typeface="Arial" panose="020B0604020202020204" pitchFamily="34" charset="0"/>
                        </a:rPr>
                        <a:t>La laïcité en Turquie : l’abolition du califat en 1924 par Mustapha Kemal. </a:t>
                      </a:r>
                      <a:endParaRPr lang="fr-FR">
                        <a:effectLst/>
                      </a:endParaRPr>
                    </a:p>
                    <a:p>
                      <a:r>
                        <a:rPr lang="fr-FR" sz="1200">
                          <a:solidFill>
                            <a:srgbClr val="167F8C"/>
                          </a:solidFill>
                          <a:effectLst/>
                          <a:latin typeface="Times New Roman,Bold" pitchFamily="2" charset="0"/>
                        </a:rPr>
                        <a:t>- </a:t>
                      </a:r>
                      <a:r>
                        <a:rPr lang="fr-FR" sz="1100">
                          <a:effectLst/>
                          <a:latin typeface="Arial" panose="020B0604020202020204" pitchFamily="34" charset="0"/>
                        </a:rPr>
                        <a:t>États et religions dans la politique intérieure des États-Unis depuis la Seconde Guerre mondiale.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614"/>
                  </a:ext>
                </a:extLst>
              </a:tr>
              <a:tr h="1105755"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  <a:latin typeface="Arial,Bold"/>
                        </a:rPr>
                        <a:t>Objet de travail conclusif </a:t>
                      </a:r>
                      <a:endParaRPr lang="fr-FR" dirty="0">
                        <a:effectLst/>
                      </a:endParaRPr>
                    </a:p>
                    <a:p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État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 et religions en Inde 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  <a:latin typeface="Arial,Bold"/>
                        </a:rPr>
                        <a:t>Jalons </a:t>
                      </a:r>
                      <a:endParaRPr lang="fr-FR" dirty="0">
                        <a:effectLst/>
                      </a:endParaRPr>
                    </a:p>
                    <a:p>
                      <a:r>
                        <a:rPr lang="fr-FR" sz="1200" dirty="0">
                          <a:solidFill>
                            <a:srgbClr val="167F8C"/>
                          </a:solidFill>
                          <a:effectLst/>
                          <a:latin typeface="Times New Roman,Bold" pitchFamily="2" charset="0"/>
                        </a:rPr>
                        <a:t>- </a:t>
                      </a:r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État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 et religions : « </a:t>
                      </a:r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sécularisme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100" dirty="0">
                          <a:effectLst/>
                          <a:latin typeface="Arial,Italic"/>
                        </a:rPr>
                        <a:t>» 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et dimension politique de la religion. </a:t>
                      </a:r>
                      <a:endParaRPr lang="fr-FR" dirty="0">
                        <a:effectLst/>
                      </a:endParaRPr>
                    </a:p>
                    <a:p>
                      <a:r>
                        <a:rPr lang="fr-FR" sz="1200" dirty="0">
                          <a:solidFill>
                            <a:srgbClr val="167F8C"/>
                          </a:solidFill>
                          <a:effectLst/>
                          <a:latin typeface="Times New Roman,Bold" pitchFamily="2" charset="0"/>
                        </a:rPr>
                        <a:t>- 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Les </a:t>
                      </a:r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minorités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 religieuses.</a:t>
                      </a:r>
                      <a:br>
                        <a:rPr lang="fr-FR" sz="110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167F8C"/>
                          </a:solidFill>
                          <a:effectLst/>
                          <a:latin typeface="Times New Roman,Bold" pitchFamily="2" charset="0"/>
                        </a:rPr>
                        <a:t>- 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Des enjeux </a:t>
                      </a:r>
                      <a:r>
                        <a:rPr lang="fr-FR" sz="1100" dirty="0" err="1">
                          <a:effectLst/>
                          <a:latin typeface="Arial" panose="020B0604020202020204" pitchFamily="34" charset="0"/>
                        </a:rPr>
                        <a:t>géopolitiques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</a:rPr>
                        <a:t> : l’Inde et le Pakistan. 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600164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227C01A-9EAC-BA4B-B5CB-7BF4F15D8D08}"/>
              </a:ext>
            </a:extLst>
          </p:cNvPr>
          <p:cNvSpPr/>
          <p:nvPr/>
        </p:nvSpPr>
        <p:spPr>
          <a:xfrm>
            <a:off x="3880730" y="1234989"/>
            <a:ext cx="868680" cy="550378"/>
          </a:xfrm>
          <a:prstGeom prst="roundRect">
            <a:avLst>
              <a:gd name="adj" fmla="val 22205"/>
            </a:avLst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4FFFCA4-B562-6049-BB7C-0249B9ADFD2B}"/>
              </a:ext>
            </a:extLst>
          </p:cNvPr>
          <p:cNvSpPr/>
          <p:nvPr/>
        </p:nvSpPr>
        <p:spPr>
          <a:xfrm>
            <a:off x="5795500" y="710900"/>
            <a:ext cx="2891300" cy="550378"/>
          </a:xfrm>
          <a:prstGeom prst="roundRect">
            <a:avLst>
              <a:gd name="adj" fmla="val 22205"/>
            </a:avLst>
          </a:prstGeom>
          <a:solidFill>
            <a:schemeClr val="accent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Observation critique d’une situation  actuelle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D0F7D33-3E3F-3D41-97E2-FC0A07201300}"/>
              </a:ext>
            </a:extLst>
          </p:cNvPr>
          <p:cNvCxnSpPr>
            <a:cxnSpLocks/>
          </p:cNvCxnSpPr>
          <p:nvPr/>
        </p:nvCxnSpPr>
        <p:spPr>
          <a:xfrm flipV="1">
            <a:off x="4749410" y="909147"/>
            <a:ext cx="1046090" cy="35213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E252F19-E899-EC4E-9DD8-12A1811F700C}"/>
              </a:ext>
            </a:extLst>
          </p:cNvPr>
          <p:cNvSpPr/>
          <p:nvPr/>
        </p:nvSpPr>
        <p:spPr>
          <a:xfrm>
            <a:off x="3962400" y="1869229"/>
            <a:ext cx="1371600" cy="241781"/>
          </a:xfrm>
          <a:prstGeom prst="roundRect">
            <a:avLst>
              <a:gd name="adj" fmla="val 22205"/>
            </a:avLst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5F50D0A3-0F66-844E-BF95-75D1E37B684A}"/>
              </a:ext>
            </a:extLst>
          </p:cNvPr>
          <p:cNvSpPr/>
          <p:nvPr/>
        </p:nvSpPr>
        <p:spPr>
          <a:xfrm>
            <a:off x="82922" y="1990118"/>
            <a:ext cx="1669678" cy="1652242"/>
          </a:xfrm>
          <a:prstGeom prst="roundRect">
            <a:avLst>
              <a:gd name="adj" fmla="val 22205"/>
            </a:avLst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Diversifier et actualiser les exemples pour incarner le propos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55F3EFD-1687-BF47-9BCC-C04CE5CB9A65}"/>
              </a:ext>
            </a:extLst>
          </p:cNvPr>
          <p:cNvCxnSpPr>
            <a:cxnSpLocks/>
          </p:cNvCxnSpPr>
          <p:nvPr/>
        </p:nvCxnSpPr>
        <p:spPr>
          <a:xfrm flipH="1">
            <a:off x="1752600" y="2011046"/>
            <a:ext cx="2128130" cy="530951"/>
          </a:xfrm>
          <a:prstGeom prst="straightConnector1">
            <a:avLst/>
          </a:prstGeom>
          <a:ln w="412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ccolade fermante 18">
            <a:extLst>
              <a:ext uri="{FF2B5EF4-FFF2-40B4-BE49-F238E27FC236}">
                <a16:creationId xmlns:a16="http://schemas.microsoft.com/office/drawing/2014/main" id="{3B77C423-3B83-7145-B272-B70A623C69C4}"/>
              </a:ext>
            </a:extLst>
          </p:cNvPr>
          <p:cNvSpPr/>
          <p:nvPr/>
        </p:nvSpPr>
        <p:spPr>
          <a:xfrm>
            <a:off x="9451321" y="1497225"/>
            <a:ext cx="709640" cy="914400"/>
          </a:xfrm>
          <a:prstGeom prst="rightBrac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605D5C97-7B7F-1648-9D51-EB1B2CA02261}"/>
              </a:ext>
            </a:extLst>
          </p:cNvPr>
          <p:cNvSpPr/>
          <p:nvPr/>
        </p:nvSpPr>
        <p:spPr>
          <a:xfrm>
            <a:off x="10179421" y="736000"/>
            <a:ext cx="2012579" cy="1895140"/>
          </a:xfrm>
          <a:prstGeom prst="roundRect">
            <a:avLst>
              <a:gd name="adj" fmla="val 22205"/>
            </a:avLst>
          </a:prstGeom>
          <a:solidFill>
            <a:schemeClr val="accent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Définir les notions</a:t>
            </a:r>
          </a:p>
          <a:p>
            <a:pPr algn="ctr"/>
            <a:r>
              <a:rPr lang="fr-FR" dirty="0"/>
              <a:t>Montrer la complexité</a:t>
            </a:r>
          </a:p>
          <a:p>
            <a:pPr algn="ctr"/>
            <a:r>
              <a:rPr lang="fr-FR" dirty="0"/>
              <a:t>Aboutir à un questionnement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9055777F-4A9E-FF41-994B-BB32F5F88059}"/>
              </a:ext>
            </a:extLst>
          </p:cNvPr>
          <p:cNvSpPr/>
          <p:nvPr/>
        </p:nvSpPr>
        <p:spPr>
          <a:xfrm>
            <a:off x="1939960" y="2718249"/>
            <a:ext cx="4323679" cy="2173791"/>
          </a:xfrm>
          <a:prstGeom prst="roundRect">
            <a:avLst>
              <a:gd name="adj" fmla="val 22205"/>
            </a:avLst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D06E1189-4034-224B-8258-599EDB37E616}"/>
              </a:ext>
            </a:extLst>
          </p:cNvPr>
          <p:cNvSpPr/>
          <p:nvPr/>
        </p:nvSpPr>
        <p:spPr>
          <a:xfrm>
            <a:off x="311883" y="3675743"/>
            <a:ext cx="1669678" cy="2156038"/>
          </a:xfrm>
          <a:prstGeom prst="roundRect">
            <a:avLst>
              <a:gd name="adj" fmla="val 22205"/>
            </a:avLst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Idées pour appréhender le thème, construire des savoirs et des compétence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EB92E88C-9052-7C44-9B77-11E1D0D82BF7}"/>
              </a:ext>
            </a:extLst>
          </p:cNvPr>
          <p:cNvSpPr/>
          <p:nvPr/>
        </p:nvSpPr>
        <p:spPr>
          <a:xfrm>
            <a:off x="6263639" y="2541997"/>
            <a:ext cx="4484679" cy="2350043"/>
          </a:xfrm>
          <a:prstGeom prst="roundRect">
            <a:avLst>
              <a:gd name="adj" fmla="val 22205"/>
            </a:avLst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F286F7D0-7AF6-734A-A1C6-F1FEF7AE4878}"/>
              </a:ext>
            </a:extLst>
          </p:cNvPr>
          <p:cNvSpPr/>
          <p:nvPr/>
        </p:nvSpPr>
        <p:spPr>
          <a:xfrm>
            <a:off x="10236880" y="2945489"/>
            <a:ext cx="1929657" cy="1895140"/>
          </a:xfrm>
          <a:prstGeom prst="roundRect">
            <a:avLst>
              <a:gd name="adj" fmla="val 22205"/>
            </a:avLst>
          </a:prstGeom>
          <a:solidFill>
            <a:schemeClr val="accent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Apports de connaissances</a:t>
            </a:r>
          </a:p>
          <a:p>
            <a:pPr algn="ctr"/>
            <a:r>
              <a:rPr lang="fr-FR" dirty="0"/>
              <a:t>Pour étayer un exercice </a:t>
            </a:r>
            <a:r>
              <a:rPr lang="fr-FR" u="sng" dirty="0"/>
              <a:t>centré sur un ou deux axes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7EF6C85C-55DE-5C48-AD68-5E418F616959}"/>
              </a:ext>
            </a:extLst>
          </p:cNvPr>
          <p:cNvSpPr/>
          <p:nvPr/>
        </p:nvSpPr>
        <p:spPr>
          <a:xfrm flipV="1">
            <a:off x="2943470" y="5499279"/>
            <a:ext cx="640169" cy="325643"/>
          </a:xfrm>
          <a:prstGeom prst="roundRect">
            <a:avLst>
              <a:gd name="adj" fmla="val 22205"/>
            </a:avLst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74A7FD2F-D44A-894A-8F31-499A80866009}"/>
              </a:ext>
            </a:extLst>
          </p:cNvPr>
          <p:cNvSpPr/>
          <p:nvPr/>
        </p:nvSpPr>
        <p:spPr>
          <a:xfrm>
            <a:off x="2561439" y="6205196"/>
            <a:ext cx="2801921" cy="500503"/>
          </a:xfrm>
          <a:prstGeom prst="roundRect">
            <a:avLst>
              <a:gd name="adj" fmla="val 22205"/>
            </a:avLst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Mobilisation des acquis sur un exemple précis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D8120388-BE19-0B41-BD87-E8AE24860C6E}"/>
              </a:ext>
            </a:extLst>
          </p:cNvPr>
          <p:cNvCxnSpPr>
            <a:cxnSpLocks/>
          </p:cNvCxnSpPr>
          <p:nvPr/>
        </p:nvCxnSpPr>
        <p:spPr>
          <a:xfrm flipH="1">
            <a:off x="3160371" y="5791967"/>
            <a:ext cx="1" cy="359155"/>
          </a:xfrm>
          <a:prstGeom prst="straightConnector1">
            <a:avLst/>
          </a:prstGeom>
          <a:ln w="412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72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8FE54-55BE-9445-8BB6-783BB2FC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82096"/>
            <a:ext cx="11767457" cy="1028247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latin typeface="+mn-lt"/>
              </a:rPr>
              <a:t>Thème 5 : Analyser les relations entre États et religions 24-25 heures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B782E47-F80C-ED41-9EDB-F816334F1163}"/>
              </a:ext>
            </a:extLst>
          </p:cNvPr>
          <p:cNvSpPr/>
          <p:nvPr/>
        </p:nvSpPr>
        <p:spPr>
          <a:xfrm>
            <a:off x="87086" y="1792974"/>
            <a:ext cx="3145973" cy="49829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Introduction ( 4h)</a:t>
            </a:r>
            <a:endParaRPr lang="fr-FR" sz="1400" dirty="0">
              <a:solidFill>
                <a:srgbClr val="0070C0"/>
              </a:solidFill>
            </a:endParaRPr>
          </a:p>
          <a:p>
            <a:r>
              <a:rPr lang="fr-FR" sz="1400" dirty="0">
                <a:solidFill>
                  <a:srgbClr val="0070C0"/>
                </a:solidFill>
              </a:rPr>
              <a:t>1-Le professeur sollicite les élèves : recherche </a:t>
            </a:r>
            <a:r>
              <a:rPr lang="fr-FR" sz="1400" b="1" dirty="0">
                <a:solidFill>
                  <a:srgbClr val="0070C0"/>
                </a:solidFill>
              </a:rPr>
              <a:t>d’exemples </a:t>
            </a:r>
            <a:r>
              <a:rPr lang="fr-FR" sz="1400" dirty="0">
                <a:solidFill>
                  <a:srgbClr val="0070C0"/>
                </a:solidFill>
              </a:rPr>
              <a:t>contemporains où les relations entre l’État et les religions sont différentes, de situations de crises …</a:t>
            </a:r>
          </a:p>
          <a:p>
            <a:r>
              <a:rPr lang="fr-FR" sz="1400" dirty="0">
                <a:solidFill>
                  <a:srgbClr val="0070C0"/>
                </a:solidFill>
              </a:rPr>
              <a:t>2- A partir des exemples, mise en évidence de  :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rgbClr val="0070C0"/>
                </a:solidFill>
              </a:rPr>
              <a:t>La nature différente des liens État-religions en droit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rgbClr val="0070C0"/>
                </a:solidFill>
              </a:rPr>
              <a:t>Des degrés variables de liberté de conscience et de pratique cultuelle; élaboration d’une typologie.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Élaboration d’un questionnement : exemple </a:t>
            </a:r>
            <a:r>
              <a:rPr lang="fr-FR" sz="1400" b="1" i="1" dirty="0">
                <a:solidFill>
                  <a:srgbClr val="0070C0"/>
                </a:solidFill>
              </a:rPr>
              <a:t>: les héritages expliquent-ils les situations actuelles ?</a:t>
            </a:r>
          </a:p>
          <a:p>
            <a:r>
              <a:rPr lang="fr-FR" sz="1400" dirty="0">
                <a:solidFill>
                  <a:srgbClr val="0070C0"/>
                </a:solidFill>
              </a:rPr>
              <a:t>3- Apport de connaissances par le professeur ( avec ou sans support  documentaire) : </a:t>
            </a:r>
            <a:r>
              <a:rPr lang="fr-FR" sz="1400" b="1" dirty="0">
                <a:solidFill>
                  <a:srgbClr val="0070C0"/>
                </a:solidFill>
              </a:rPr>
              <a:t>mise en évidence des notions majeures (</a:t>
            </a:r>
            <a:r>
              <a:rPr lang="fr-FR" sz="1400" dirty="0">
                <a:solidFill>
                  <a:srgbClr val="0070C0"/>
                </a:solidFill>
              </a:rPr>
              <a:t> fait religieux, sécularisation, sécularisme, laïcité…)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fr-FR" dirty="0"/>
          </a:p>
          <a:p>
            <a:pPr algn="ctr"/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A9F2BD2-CF4C-074C-9D16-2242D354AF5D}"/>
              </a:ext>
            </a:extLst>
          </p:cNvPr>
          <p:cNvSpPr/>
          <p:nvPr/>
        </p:nvSpPr>
        <p:spPr>
          <a:xfrm>
            <a:off x="3907973" y="1881103"/>
            <a:ext cx="4517571" cy="21771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Axe 1 : Pouvoir et religion : des liens historiques traditionnels ( 8h)</a:t>
            </a:r>
          </a:p>
          <a:p>
            <a:pPr algn="ctr"/>
            <a:r>
              <a:rPr lang="fr-FR" sz="1600" dirty="0">
                <a:solidFill>
                  <a:srgbClr val="0070C0"/>
                </a:solidFill>
              </a:rPr>
              <a:t>Questionnements possibles :</a:t>
            </a:r>
          </a:p>
          <a:p>
            <a:pPr algn="ctr"/>
            <a:r>
              <a:rPr lang="fr-FR" sz="1600" i="1" dirty="0">
                <a:solidFill>
                  <a:srgbClr val="0070C0"/>
                </a:solidFill>
              </a:rPr>
              <a:t>Formes d’alliance et de fusion entre les pouvoirs séculier et ecclésiastique ? Question des minorités religieuses dans ce cadre ?</a:t>
            </a:r>
          </a:p>
          <a:p>
            <a:pPr algn="ctr"/>
            <a:r>
              <a:rPr lang="fr-FR" sz="1600" i="1" dirty="0">
                <a:solidFill>
                  <a:srgbClr val="0070C0"/>
                </a:solidFill>
              </a:rPr>
              <a:t>Concurrence politique entre les pouvoirs séculier et ecclésiastique ?</a:t>
            </a:r>
          </a:p>
          <a:p>
            <a:pPr algn="ctr"/>
            <a:endParaRPr lang="fr-FR" sz="1600" i="1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4C53E29-A8FD-E94D-830B-A3E818088085}"/>
              </a:ext>
            </a:extLst>
          </p:cNvPr>
          <p:cNvSpPr/>
          <p:nvPr/>
        </p:nvSpPr>
        <p:spPr>
          <a:xfrm>
            <a:off x="3907973" y="4191001"/>
            <a:ext cx="4517571" cy="21771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Axe 2: Etats et religions : une inégale sécularisation ( 8h)</a:t>
            </a:r>
          </a:p>
          <a:p>
            <a:pPr algn="ctr"/>
            <a:r>
              <a:rPr lang="fr-FR" sz="1600" dirty="0"/>
              <a:t>Questionnements possibles :</a:t>
            </a:r>
          </a:p>
          <a:p>
            <a:pPr algn="ctr"/>
            <a:r>
              <a:rPr lang="fr-FR" sz="1600" i="1" dirty="0"/>
              <a:t>Modalités, conditions de la sécularisation?</a:t>
            </a:r>
          </a:p>
          <a:p>
            <a:pPr algn="ctr"/>
            <a:r>
              <a:rPr lang="fr-FR" sz="1600" i="1" dirty="0"/>
              <a:t>La religion , enjeu de politique intérieure </a:t>
            </a:r>
            <a:r>
              <a:rPr lang="fr-FR" i="1" dirty="0"/>
              <a:t>?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B9B219E-F718-8F4D-A758-33C1C8E89EB4}"/>
              </a:ext>
            </a:extLst>
          </p:cNvPr>
          <p:cNvSpPr/>
          <p:nvPr/>
        </p:nvSpPr>
        <p:spPr>
          <a:xfrm>
            <a:off x="9100458" y="1881103"/>
            <a:ext cx="2857498" cy="4707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r>
              <a:rPr lang="fr-FR" b="1" dirty="0"/>
              <a:t>Objet de travail conclusif</a:t>
            </a:r>
          </a:p>
          <a:p>
            <a:pPr algn="ctr"/>
            <a:r>
              <a:rPr lang="fr-FR" b="1" dirty="0"/>
              <a:t>État et religions en Inde</a:t>
            </a:r>
          </a:p>
          <a:p>
            <a:pPr algn="ctr"/>
            <a:r>
              <a:rPr lang="fr-FR" b="1" dirty="0"/>
              <a:t>( 4-5h)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Questionnements possibles :</a:t>
            </a:r>
          </a:p>
          <a:p>
            <a:pPr algn="ctr"/>
            <a:r>
              <a:rPr lang="fr-FR" sz="1600" i="1" dirty="0"/>
              <a:t>En quoi le «  sécularisme » est-il particulier en Inde ?  </a:t>
            </a:r>
            <a:r>
              <a:rPr lang="fr-FR" sz="1600" b="1" i="1" dirty="0"/>
              <a:t>Axe 2</a:t>
            </a:r>
          </a:p>
          <a:p>
            <a:pPr algn="ctr"/>
            <a:r>
              <a:rPr lang="fr-FR" sz="1600" i="1" dirty="0"/>
              <a:t>Quel est le poids de la question des minorités religieuses dans la politique intérieure de l’Inde ? </a:t>
            </a:r>
            <a:r>
              <a:rPr lang="fr-FR" sz="1600" b="1" i="1" dirty="0"/>
              <a:t>Axe 1</a:t>
            </a:r>
          </a:p>
          <a:p>
            <a:pPr algn="ctr"/>
            <a:r>
              <a:rPr lang="fr-FR" sz="1600" i="1" dirty="0"/>
              <a:t>Quel rôle  a joué/ joue le facteur religieux dans la rivalité Inde-Pakistan?</a:t>
            </a:r>
          </a:p>
          <a:p>
            <a:pPr algn="ctr"/>
            <a:r>
              <a:rPr lang="fr-FR" sz="1600" i="1" dirty="0"/>
              <a:t> 	</a:t>
            </a:r>
            <a:r>
              <a:rPr lang="fr-FR" sz="1600" b="1" i="1" dirty="0"/>
              <a:t>Axe 1 et 2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4F1BF07-F991-4B4C-9353-3DBE62FF76F3}"/>
              </a:ext>
            </a:extLst>
          </p:cNvPr>
          <p:cNvSpPr/>
          <p:nvPr/>
        </p:nvSpPr>
        <p:spPr>
          <a:xfrm>
            <a:off x="4085572" y="785899"/>
            <a:ext cx="4020855" cy="914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Deux axes à problématiser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A94358A-776D-6741-BEAB-50645DE9CD30}"/>
              </a:ext>
            </a:extLst>
          </p:cNvPr>
          <p:cNvSpPr/>
          <p:nvPr/>
        </p:nvSpPr>
        <p:spPr>
          <a:xfrm>
            <a:off x="87086" y="812197"/>
            <a:ext cx="4020855" cy="914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Une introduction </a:t>
            </a:r>
          </a:p>
          <a:p>
            <a:pPr algn="ctr"/>
            <a:r>
              <a:rPr lang="fr-FR" sz="2000" b="1" dirty="0">
                <a:solidFill>
                  <a:srgbClr val="0070C0"/>
                </a:solidFill>
              </a:rPr>
              <a:t>pour poser les enjeux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09EF7FE-930F-8A42-A14C-E6B9E5C5533A}"/>
              </a:ext>
            </a:extLst>
          </p:cNvPr>
          <p:cNvSpPr/>
          <p:nvPr/>
        </p:nvSpPr>
        <p:spPr>
          <a:xfrm>
            <a:off x="8106427" y="785899"/>
            <a:ext cx="4020855" cy="914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Un travail conclusif pour réinvestir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0430222-4A95-5142-9CEF-90738EB7A2DE}"/>
              </a:ext>
            </a:extLst>
          </p:cNvPr>
          <p:cNvCxnSpPr/>
          <p:nvPr/>
        </p:nvCxnSpPr>
        <p:spPr>
          <a:xfrm flipV="1">
            <a:off x="2944583" y="3825832"/>
            <a:ext cx="963389" cy="14128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AF1B065-2B6E-4943-AB67-87BE06E987C1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944584" y="5197781"/>
            <a:ext cx="963389" cy="817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228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7353FE8-B94E-A64A-86E5-6152688BE3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" y="5394959"/>
            <a:ext cx="1308100" cy="1292933"/>
          </a:xfrm>
          <a:prstGeom prst="rect">
            <a:avLst/>
          </a:prstGeom>
        </p:spPr>
      </p:pic>
      <p:sp>
        <p:nvSpPr>
          <p:cNvPr id="6" name="Shape 126">
            <a:extLst>
              <a:ext uri="{FF2B5EF4-FFF2-40B4-BE49-F238E27FC236}">
                <a16:creationId xmlns:a16="http://schemas.microsoft.com/office/drawing/2014/main" id="{C299AA75-66CD-2642-A217-2D76184CA9D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99546" y="776256"/>
            <a:ext cx="5765911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4500" b="1" cap="all" baseline="0">
                <a:solidFill>
                  <a:srgbClr val="282A3A"/>
                </a:solidFill>
              </a:defRPr>
            </a:pPr>
            <a:r>
              <a:rPr lang="fr-FR" sz="1600" kern="0" cap="all" baseline="0" dirty="0">
                <a:solidFill>
                  <a:srgbClr val="282A3A"/>
                </a:solidFill>
                <a:ea typeface="+mj-ea"/>
                <a:cs typeface="+mj-cs"/>
                <a:sym typeface="Open Sans"/>
              </a:rPr>
              <a:t>Structure de chaque thème du programme</a:t>
            </a:r>
          </a:p>
        </p:txBody>
      </p:sp>
      <p:sp>
        <p:nvSpPr>
          <p:cNvPr id="8" name="Flèche : bas 50">
            <a:extLst>
              <a:ext uri="{FF2B5EF4-FFF2-40B4-BE49-F238E27FC236}">
                <a16:creationId xmlns:a16="http://schemas.microsoft.com/office/drawing/2014/main" id="{B6128908-593E-7448-803A-4A18CECCA6B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013" y="1386894"/>
            <a:ext cx="668411" cy="5197269"/>
          </a:xfrm>
          <a:prstGeom prst="downArrow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7CEB74-199C-AE40-9AFF-EBE3D1E237BA}"/>
              </a:ext>
            </a:extLst>
          </p:cNvPr>
          <p:cNvSpPr/>
          <p:nvPr/>
        </p:nvSpPr>
        <p:spPr>
          <a:xfrm>
            <a:off x="719370" y="1234576"/>
            <a:ext cx="512308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2400" baseline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Observation critique d’une situation actuelle pour dégager les </a:t>
            </a:r>
            <a:r>
              <a:rPr lang="fr-FR" sz="2400" b="1" u="sng" baseline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enjeux du thème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13E2D-C42B-0C4A-9C78-78234BD97FF4}"/>
              </a:ext>
            </a:extLst>
          </p:cNvPr>
          <p:cNvSpPr/>
          <p:nvPr/>
        </p:nvSpPr>
        <p:spPr>
          <a:xfrm>
            <a:off x="683891" y="2644265"/>
            <a:ext cx="5123085" cy="1934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2400" baseline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Étude du thème selon </a:t>
            </a:r>
            <a:r>
              <a:rPr lang="fr-FR" sz="2400" b="1" u="sng" baseline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deux axes </a:t>
            </a:r>
            <a:r>
              <a:rPr lang="fr-FR" sz="2400" baseline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avec une problématique au carrefour des champs disciplinaires et des jalons définis pour leur mise en œuvre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8ED4A3-BD5C-CB40-9585-A4730A6C3EFD}"/>
              </a:ext>
            </a:extLst>
          </p:cNvPr>
          <p:cNvSpPr/>
          <p:nvPr/>
        </p:nvSpPr>
        <p:spPr>
          <a:xfrm>
            <a:off x="737829" y="4838594"/>
            <a:ext cx="5123085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2400" baseline="0" dirty="0">
                <a:solidFill>
                  <a:schemeClr val="bg1"/>
                </a:solidFill>
                <a:latin typeface="Calibri" panose="020F0502020204030204" pitchFamily="34" charset="0"/>
              </a:rPr>
              <a:t>Application sur un </a:t>
            </a:r>
            <a:r>
              <a:rPr lang="fr-FR" sz="2400" b="1" u="sng" baseline="0" dirty="0">
                <a:solidFill>
                  <a:schemeClr val="bg1"/>
                </a:solidFill>
                <a:latin typeface="Calibri" panose="020F0502020204030204" pitchFamily="34" charset="0"/>
              </a:rPr>
              <a:t>objet de travail conclusif</a:t>
            </a:r>
            <a:r>
              <a:rPr lang="fr-FR" sz="2400" baseline="0" dirty="0">
                <a:solidFill>
                  <a:schemeClr val="bg1"/>
                </a:solidFill>
                <a:latin typeface="Calibri" panose="020F0502020204030204" pitchFamily="34" charset="0"/>
              </a:rPr>
              <a:t>, des connaissances et les méthodes acquises antérieurement. </a:t>
            </a:r>
          </a:p>
        </p:txBody>
      </p:sp>
      <p:sp>
        <p:nvSpPr>
          <p:cNvPr id="12" name="Flèche : droite 62">
            <a:extLst>
              <a:ext uri="{FF2B5EF4-FFF2-40B4-BE49-F238E27FC236}">
                <a16:creationId xmlns:a16="http://schemas.microsoft.com/office/drawing/2014/main" id="{41066428-D316-0544-A7C1-FDD8F77F39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877934" y="1386894"/>
            <a:ext cx="1185111" cy="895692"/>
          </a:xfrm>
          <a:prstGeom prst="rightArrow">
            <a:avLst/>
          </a:prstGeom>
          <a:solidFill>
            <a:srgbClr val="45A4FC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Flèche : droite 62">
            <a:extLst>
              <a:ext uri="{FF2B5EF4-FFF2-40B4-BE49-F238E27FC236}">
                <a16:creationId xmlns:a16="http://schemas.microsoft.com/office/drawing/2014/main" id="{ACAA59F6-EEDA-BE45-AFE1-1B776FA19E3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773183" y="3296556"/>
            <a:ext cx="1185111" cy="895692"/>
          </a:xfrm>
          <a:prstGeom prst="rightArrow">
            <a:avLst/>
          </a:prstGeom>
          <a:solidFill>
            <a:srgbClr val="45A4FC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Flèche : droite 62">
            <a:extLst>
              <a:ext uri="{FF2B5EF4-FFF2-40B4-BE49-F238E27FC236}">
                <a16:creationId xmlns:a16="http://schemas.microsoft.com/office/drawing/2014/main" id="{BE21E43B-9B9A-9242-A21A-B877F098F11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877933" y="5143370"/>
            <a:ext cx="1185111" cy="895692"/>
          </a:xfrm>
          <a:prstGeom prst="rightArrow">
            <a:avLst/>
          </a:prstGeom>
          <a:solidFill>
            <a:srgbClr val="45A4FC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Shape 126">
            <a:extLst>
              <a:ext uri="{FF2B5EF4-FFF2-40B4-BE49-F238E27FC236}">
                <a16:creationId xmlns:a16="http://schemas.microsoft.com/office/drawing/2014/main" id="{550C9CCF-B934-D441-A2D9-29B5461470DE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7329" y="705503"/>
            <a:ext cx="6014671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4500" b="1" cap="all" baseline="0">
                <a:solidFill>
                  <a:srgbClr val="282A3A"/>
                </a:solidFill>
              </a:defRPr>
            </a:pPr>
            <a:r>
              <a:rPr lang="fr-FR" sz="1600" b="1" kern="0" cap="all" baseline="0" dirty="0">
                <a:solidFill>
                  <a:srgbClr val="282A3A"/>
                </a:solidFill>
                <a:ea typeface="+mj-ea"/>
                <a:cs typeface="+mj-cs"/>
                <a:sym typeface="Open Sans"/>
              </a:rPr>
              <a:t>Exemples  de mise en œuvre pédagogique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69768CC-6CF8-DD48-83CE-43476807280E}"/>
              </a:ext>
            </a:extLst>
          </p:cNvPr>
          <p:cNvSpPr txBox="1"/>
          <p:nvPr/>
        </p:nvSpPr>
        <p:spPr>
          <a:xfrm>
            <a:off x="7098524" y="1373613"/>
            <a:ext cx="4961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Échanges à partir des représentations des élèves</a:t>
            </a:r>
          </a:p>
          <a:p>
            <a:r>
              <a:rPr lang="fr-FR" dirty="0"/>
              <a:t>Confrontation avec une analyse ou un point de vue</a:t>
            </a:r>
          </a:p>
          <a:p>
            <a:r>
              <a:rPr lang="fr-FR" b="1" dirty="0">
                <a:solidFill>
                  <a:srgbClr val="0070C0"/>
                </a:solidFill>
              </a:rPr>
              <a:t>Se questionner, analyser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EE6C76-22B4-E24F-A203-2CD96F86386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237844" y="2733810"/>
            <a:ext cx="4682974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pratiques collaboratives pour étudier des documents, construire </a:t>
            </a:r>
            <a:r>
              <a:rPr lang="fr-FR" baseline="0" dirty="0">
                <a:latin typeface="Calibri" panose="020F0502020204030204" pitchFamily="34" charset="0"/>
              </a:rPr>
              <a:t>des corpus documentaires et  en avoir une approche critique.</a:t>
            </a:r>
          </a:p>
          <a:p>
            <a:pPr lvl="0">
              <a:lnSpc>
                <a:spcPct val="107000"/>
              </a:lnSpc>
            </a:pP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documenter, analyser, travailler en autonomie</a:t>
            </a:r>
            <a:endParaRPr lang="fr-FR" b="1" baseline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19C933-78F3-5B4A-9E0F-53BE7F2B1D39}"/>
              </a:ext>
            </a:extLst>
          </p:cNvPr>
          <p:cNvSpPr txBox="1"/>
          <p:nvPr/>
        </p:nvSpPr>
        <p:spPr>
          <a:xfrm>
            <a:off x="7283190" y="4947162"/>
            <a:ext cx="4776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Des synthèses écrites ou orales, </a:t>
            </a:r>
          </a:p>
          <a:p>
            <a:r>
              <a:rPr lang="fr-FR" dirty="0"/>
              <a:t>des fiches de révision</a:t>
            </a:r>
          </a:p>
          <a:p>
            <a:r>
              <a:rPr lang="fr-FR" b="1" dirty="0">
                <a:solidFill>
                  <a:srgbClr val="0070C0"/>
                </a:solidFill>
              </a:rPr>
              <a:t>S’approprier le savoir, mémoriser, communiquer</a:t>
            </a:r>
          </a:p>
          <a:p>
            <a:r>
              <a:rPr lang="fr-FR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865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7EDB7A-135C-9E4F-8570-5617A5AAD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84" y="-42077"/>
            <a:ext cx="10978587" cy="1000688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Une épreuve écrite en CC si abandon en fin de première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A08A3E4-6886-B848-90AA-2452ECA064C1}"/>
              </a:ext>
            </a:extLst>
          </p:cNvPr>
          <p:cNvSpPr/>
          <p:nvPr/>
        </p:nvSpPr>
        <p:spPr>
          <a:xfrm>
            <a:off x="9814581" y="141335"/>
            <a:ext cx="2200494" cy="12292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800" b="1" dirty="0">
                <a:solidFill>
                  <a:srgbClr val="0070C0"/>
                </a:solidFill>
              </a:rPr>
              <a:t>2 h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4C05682-A51D-064E-8D72-493648CAB677}"/>
              </a:ext>
            </a:extLst>
          </p:cNvPr>
          <p:cNvSpPr/>
          <p:nvPr/>
        </p:nvSpPr>
        <p:spPr>
          <a:xfrm>
            <a:off x="27806" y="1186394"/>
            <a:ext cx="4943357" cy="448521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0070C0"/>
                </a:solidFill>
              </a:rPr>
              <a:t>Objectifs </a:t>
            </a:r>
          </a:p>
          <a:p>
            <a:endParaRPr lang="fr-FR" sz="2000" dirty="0">
              <a:solidFill>
                <a:srgbClr val="0070C0"/>
              </a:solidFill>
            </a:endParaRPr>
          </a:p>
          <a:p>
            <a:r>
              <a:rPr lang="fr-FR" sz="2000" dirty="0">
                <a:solidFill>
                  <a:srgbClr val="0070C0"/>
                </a:solidFill>
              </a:rPr>
              <a:t>L’épreuve a pour objectif d’évaluer la maîtrise des connaissances du programme de l’enseignement de spécialité « Histoire-géographie, géopolitique et sciences politiques » pour la classe de première défini dans l’arrêté du 17 janvier 2019 paru au BOEN spécial n°1 du 22 janvier 2019. </a:t>
            </a:r>
            <a:r>
              <a:rPr lang="fr-FR" sz="2000" b="1" dirty="0">
                <a:solidFill>
                  <a:srgbClr val="0070C0"/>
                </a:solidFill>
              </a:rPr>
              <a:t>L’épreuve évalue les capacités de réflexion et d’analyse, l’aptitude à articuler différents apports disciplinaires et la qualité de l’expression écrite.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A4AF53B-6571-054E-9304-CE4752CF95E9}"/>
              </a:ext>
            </a:extLst>
          </p:cNvPr>
          <p:cNvSpPr/>
          <p:nvPr/>
        </p:nvSpPr>
        <p:spPr>
          <a:xfrm>
            <a:off x="5284781" y="1554035"/>
            <a:ext cx="6111432" cy="3610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/>
              <a:t>Structure </a:t>
            </a:r>
          </a:p>
          <a:p>
            <a:endParaRPr lang="fr-FR" sz="2000" dirty="0"/>
          </a:p>
          <a:p>
            <a:r>
              <a:rPr lang="fr-FR" sz="2000" dirty="0"/>
              <a:t>L’épreuve est </a:t>
            </a:r>
            <a:r>
              <a:rPr lang="fr-FR" sz="2000" b="1" dirty="0"/>
              <a:t>une composition </a:t>
            </a:r>
            <a:r>
              <a:rPr lang="fr-FR" sz="2000" dirty="0"/>
              <a:t>qui porte sur le programme de la classe de première.</a:t>
            </a:r>
            <a:br>
              <a:rPr lang="fr-FR" sz="2000" dirty="0"/>
            </a:br>
            <a:r>
              <a:rPr lang="fr-FR" sz="2000" dirty="0"/>
              <a:t>Elle évalue </a:t>
            </a:r>
            <a:r>
              <a:rPr lang="fr-FR" sz="2000" b="1" dirty="0"/>
              <a:t>les capacités d’analyse, la maîtrise des connaissances et la capacité à les organiser, la capacité à rédiger ainsi que la maîtrise de différents langages.</a:t>
            </a:r>
            <a:r>
              <a:rPr lang="fr-FR" sz="2000" dirty="0"/>
              <a:t> Le sujet de la composition </a:t>
            </a:r>
            <a:r>
              <a:rPr lang="fr-FR" sz="2000" b="1" dirty="0"/>
              <a:t>porte sur </a:t>
            </a:r>
            <a:r>
              <a:rPr lang="fr-FR" sz="2000" b="1" u="sng" dirty="0"/>
              <a:t>l’un des axes ou sur l’objet de travail conclusif d’un thème</a:t>
            </a:r>
            <a:r>
              <a:rPr lang="fr-FR" sz="2000" u="sng" dirty="0"/>
              <a:t>.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B9B8B33-F8AA-4A4C-BCD8-B7CDC480145F}"/>
              </a:ext>
            </a:extLst>
          </p:cNvPr>
          <p:cNvSpPr/>
          <p:nvPr/>
        </p:nvSpPr>
        <p:spPr>
          <a:xfrm>
            <a:off x="8992807" y="5215666"/>
            <a:ext cx="2898015" cy="15325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b="1" dirty="0">
              <a:solidFill>
                <a:srgbClr val="0070C0"/>
              </a:solidFill>
            </a:endParaRPr>
          </a:p>
          <a:p>
            <a:r>
              <a:rPr lang="fr-FR" sz="2000" b="1" dirty="0">
                <a:solidFill>
                  <a:srgbClr val="0070C0"/>
                </a:solidFill>
              </a:rPr>
              <a:t>sur 20 points. </a:t>
            </a:r>
          </a:p>
        </p:txBody>
      </p:sp>
      <p:pic>
        <p:nvPicPr>
          <p:cNvPr id="11" name="Graphique 10" descr="Cible">
            <a:extLst>
              <a:ext uri="{FF2B5EF4-FFF2-40B4-BE49-F238E27FC236}">
                <a16:creationId xmlns:a16="http://schemas.microsoft.com/office/drawing/2014/main" id="{C2D52F46-E141-734D-A7D2-E319E1EA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3180" y="2171461"/>
            <a:ext cx="914400" cy="914400"/>
          </a:xfrm>
          <a:prstGeom prst="rect">
            <a:avLst/>
          </a:prstGeom>
        </p:spPr>
      </p:pic>
      <p:pic>
        <p:nvPicPr>
          <p:cNvPr id="13" name="Graphique 12" descr="Document">
            <a:extLst>
              <a:ext uri="{FF2B5EF4-FFF2-40B4-BE49-F238E27FC236}">
                <a16:creationId xmlns:a16="http://schemas.microsoft.com/office/drawing/2014/main" id="{E273A5BA-4B22-C34D-98CF-76A3A64D7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3247" y="1785989"/>
            <a:ext cx="914400" cy="914400"/>
          </a:xfrm>
          <a:prstGeom prst="rect">
            <a:avLst/>
          </a:prstGeom>
        </p:spPr>
      </p:pic>
      <p:pic>
        <p:nvPicPr>
          <p:cNvPr id="15" name="Graphique 14" descr="Chronomètre">
            <a:extLst>
              <a:ext uri="{FF2B5EF4-FFF2-40B4-BE49-F238E27FC236}">
                <a16:creationId xmlns:a16="http://schemas.microsoft.com/office/drawing/2014/main" id="{2386DA29-E72C-4940-A665-29C980C71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14580" y="232949"/>
            <a:ext cx="1028972" cy="914400"/>
          </a:xfrm>
          <a:prstGeom prst="rect">
            <a:avLst/>
          </a:prstGeom>
        </p:spPr>
      </p:pic>
      <p:pic>
        <p:nvPicPr>
          <p:cNvPr id="17" name="Graphique 16" descr="Note de musique">
            <a:extLst>
              <a:ext uri="{FF2B5EF4-FFF2-40B4-BE49-F238E27FC236}">
                <a16:creationId xmlns:a16="http://schemas.microsoft.com/office/drawing/2014/main" id="{FD533C6F-96B0-7244-AA38-5DDF79CD2B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39013" y="54438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56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E0FE952-F8B1-E348-9E5B-938614AF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024" y="4020825"/>
            <a:ext cx="5946579" cy="23085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</a:rPr>
              <a:t>Enseignement de spécialité HGGSP : Quelles capacités et méthodes ?Quelles pratiques de classes ?</a:t>
            </a:r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0FECEF5-2B41-4748-B992-DA0CF59AA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" y="2839031"/>
            <a:ext cx="3163437" cy="3163437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Google Shape;136;p25">
            <a:extLst>
              <a:ext uri="{FF2B5EF4-FFF2-40B4-BE49-F238E27FC236}">
                <a16:creationId xmlns:a16="http://schemas.microsoft.com/office/drawing/2014/main" id="{3DE4F00A-41A6-8C49-B44C-297CBAE89D9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4">
            <a:extLst/>
          </a:blip>
          <a:stretch/>
        </p:blipFill>
        <p:spPr>
          <a:xfrm>
            <a:off x="5418595" y="1007262"/>
            <a:ext cx="2754249" cy="509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251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FFBEB3-0089-8E40-9DA6-71AD4945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27828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/>
              <a:t> Des capacités et méthodes à acquérir qui  guident les choix pédagogiques et les pratiques de classe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1381A73-ADEA-724E-97AC-E35DA3952F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" y="5488386"/>
            <a:ext cx="1308100" cy="1308100"/>
          </a:xfrm>
          <a:prstGeom prst="rect">
            <a:avLst/>
          </a:prstGeom>
        </p:spPr>
      </p:pic>
      <p:sp>
        <p:nvSpPr>
          <p:cNvPr id="5" name="Shape 157">
            <a:extLst>
              <a:ext uri="{FF2B5EF4-FFF2-40B4-BE49-F238E27FC236}">
                <a16:creationId xmlns:a16="http://schemas.microsoft.com/office/drawing/2014/main" id="{6C73E41D-EE7F-024F-842C-B6717B937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2805" y="1016766"/>
            <a:ext cx="3250095" cy="12488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pPr algn="ctr" eaLnBrk="1"/>
            <a:r>
              <a:rPr lang="fr-FR" altLang="fr-FR" sz="3200" b="1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lang="fr-FR" altLang="fr-FR" sz="2800" b="1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Travailler en autonomie</a:t>
            </a:r>
          </a:p>
        </p:txBody>
      </p:sp>
      <p:sp>
        <p:nvSpPr>
          <p:cNvPr id="6" name="Shape 157">
            <a:extLst>
              <a:ext uri="{FF2B5EF4-FFF2-40B4-BE49-F238E27FC236}">
                <a16:creationId xmlns:a16="http://schemas.microsoft.com/office/drawing/2014/main" id="{AA17F324-07F4-EF46-AF40-943047C4F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73" y="3655042"/>
            <a:ext cx="3250095" cy="12488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pPr algn="ctr" eaLnBrk="1"/>
            <a:r>
              <a:rPr lang="fr-FR" altLang="fr-FR" sz="2800" b="1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Se documenter</a:t>
            </a:r>
          </a:p>
        </p:txBody>
      </p:sp>
      <p:sp>
        <p:nvSpPr>
          <p:cNvPr id="7" name="Shape 157">
            <a:extLst>
              <a:ext uri="{FF2B5EF4-FFF2-40B4-BE49-F238E27FC236}">
                <a16:creationId xmlns:a16="http://schemas.microsoft.com/office/drawing/2014/main" id="{BD56FB79-E39D-CF49-8BA0-240EDE74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06" y="1266820"/>
            <a:ext cx="3250095" cy="12488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pPr algn="ctr" eaLnBrk="1"/>
            <a:r>
              <a:rPr lang="fr-FR" altLang="fr-FR" sz="2800" b="1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Analyser</a:t>
            </a:r>
            <a:r>
              <a:rPr lang="fr-FR" altLang="fr-FR" sz="3200" b="1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</a:p>
        </p:txBody>
      </p:sp>
      <p:sp>
        <p:nvSpPr>
          <p:cNvPr id="8" name="Shape 157">
            <a:extLst>
              <a:ext uri="{FF2B5EF4-FFF2-40B4-BE49-F238E27FC236}">
                <a16:creationId xmlns:a16="http://schemas.microsoft.com/office/drawing/2014/main" id="{A465CC84-ED5E-374E-A835-4BAFE751B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087" y="3739011"/>
            <a:ext cx="3250095" cy="12488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pPr algn="ctr" eaLnBrk="1"/>
            <a:r>
              <a:rPr lang="fr-FR" altLang="fr-FR" sz="2800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S’exprimer à l’oral</a:t>
            </a:r>
          </a:p>
        </p:txBody>
      </p:sp>
      <p:grpSp>
        <p:nvGrpSpPr>
          <p:cNvPr id="9" name="Group 241">
            <a:extLst>
              <a:ext uri="{FF2B5EF4-FFF2-40B4-BE49-F238E27FC236}">
                <a16:creationId xmlns:a16="http://schemas.microsoft.com/office/drawing/2014/main" id="{59146A75-52C4-7A4C-93CD-A1189E3C308E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81060" y="1977888"/>
            <a:ext cx="3654288" cy="3051312"/>
            <a:chOff x="0" y="0"/>
            <a:chExt cx="8040326" cy="8040326"/>
          </a:xfrm>
        </p:grpSpPr>
        <p:sp>
          <p:nvSpPr>
            <p:cNvPr id="10" name="Shape 238">
              <a:extLst>
                <a:ext uri="{FF2B5EF4-FFF2-40B4-BE49-F238E27FC236}">
                  <a16:creationId xmlns:a16="http://schemas.microsoft.com/office/drawing/2014/main" id="{9C225547-15CF-6F4D-B95E-4A1945282B23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1152132" y="1202824"/>
              <a:ext cx="5736063" cy="5634678"/>
            </a:xfrm>
            <a:custGeom>
              <a:avLst/>
              <a:gdLst>
                <a:gd name="T0" fmla="*/ 2868032 w 21540"/>
                <a:gd name="T1" fmla="*/ 2817339 h 21555"/>
                <a:gd name="T2" fmla="*/ 2868032 w 21540"/>
                <a:gd name="T3" fmla="*/ 2817339 h 21555"/>
                <a:gd name="T4" fmla="*/ 2868032 w 21540"/>
                <a:gd name="T5" fmla="*/ 2817339 h 21555"/>
                <a:gd name="T6" fmla="*/ 2868032 w 21540"/>
                <a:gd name="T7" fmla="*/ 2817339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fr-FR" sz="2400" baseline="0" dirty="0"/>
            </a:p>
          </p:txBody>
        </p:sp>
        <p:sp>
          <p:nvSpPr>
            <p:cNvPr id="11" name="Shape 239">
              <a:extLst>
                <a:ext uri="{FF2B5EF4-FFF2-40B4-BE49-F238E27FC236}">
                  <a16:creationId xmlns:a16="http://schemas.microsoft.com/office/drawing/2014/main" id="{990E57C1-F05F-9C4E-910B-AD22C90219F8}"/>
                </a:ext>
              </a:extLst>
            </p:cNvPr>
            <p:cNvSpPr>
              <a:spLocks/>
            </p:cNvSpPr>
            <p:nvPr/>
          </p:nvSpPr>
          <p:spPr bwMode="auto">
            <a:xfrm rot="3969542">
              <a:off x="1152132" y="1202824"/>
              <a:ext cx="5736063" cy="5634678"/>
            </a:xfrm>
            <a:custGeom>
              <a:avLst/>
              <a:gdLst>
                <a:gd name="T0" fmla="*/ 2868032 w 21540"/>
                <a:gd name="T1" fmla="*/ 2817339 h 21555"/>
                <a:gd name="T2" fmla="*/ 2868032 w 21540"/>
                <a:gd name="T3" fmla="*/ 2817339 h 21555"/>
                <a:gd name="T4" fmla="*/ 2868032 w 21540"/>
                <a:gd name="T5" fmla="*/ 2817339 h 21555"/>
                <a:gd name="T6" fmla="*/ 2868032 w 21540"/>
                <a:gd name="T7" fmla="*/ 2817339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fr-FR" sz="2400" baseline="0" dirty="0"/>
            </a:p>
          </p:txBody>
        </p:sp>
        <p:sp>
          <p:nvSpPr>
            <p:cNvPr id="12" name="Shape 240">
              <a:extLst>
                <a:ext uri="{FF2B5EF4-FFF2-40B4-BE49-F238E27FC236}">
                  <a16:creationId xmlns:a16="http://schemas.microsoft.com/office/drawing/2014/main" id="{AB2FD74D-F386-B24E-B852-1C1F532CB72A}"/>
                </a:ext>
              </a:extLst>
            </p:cNvPr>
            <p:cNvSpPr>
              <a:spLocks/>
            </p:cNvSpPr>
            <p:nvPr/>
          </p:nvSpPr>
          <p:spPr bwMode="auto">
            <a:xfrm rot="5781222">
              <a:off x="1152132" y="1202824"/>
              <a:ext cx="5736063" cy="5634678"/>
            </a:xfrm>
            <a:custGeom>
              <a:avLst/>
              <a:gdLst>
                <a:gd name="T0" fmla="*/ 2868032 w 21540"/>
                <a:gd name="T1" fmla="*/ 2817339 h 21555"/>
                <a:gd name="T2" fmla="*/ 2868032 w 21540"/>
                <a:gd name="T3" fmla="*/ 2817339 h 21555"/>
                <a:gd name="T4" fmla="*/ 2868032 w 21540"/>
                <a:gd name="T5" fmla="*/ 2817339 h 21555"/>
                <a:gd name="T6" fmla="*/ 2868032 w 21540"/>
                <a:gd name="T7" fmla="*/ 2817339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noFill/>
            <a:ln w="38100" cap="flat">
              <a:solidFill>
                <a:srgbClr val="FF8D09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fr-FR" sz="2400" baseline="0" dirty="0"/>
            </a:p>
          </p:txBody>
        </p:sp>
      </p:grpSp>
      <p:sp>
        <p:nvSpPr>
          <p:cNvPr id="13" name="Shape 242">
            <a:extLst>
              <a:ext uri="{FF2B5EF4-FFF2-40B4-BE49-F238E27FC236}">
                <a16:creationId xmlns:a16="http://schemas.microsoft.com/office/drawing/2014/main" id="{E806A16B-20DD-DF4B-B005-2BB51B6D7DF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9423" y="3008371"/>
            <a:ext cx="2351834" cy="8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6000" b="1" cap="all" spc="599" baseline="0">
                <a:solidFill>
                  <a:srgbClr val="292B3A"/>
                </a:solidFill>
              </a:defRPr>
            </a:pPr>
            <a:r>
              <a:rPr lang="fr-FR" sz="1600" b="1" kern="0" cap="all" spc="599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Open Sans"/>
              </a:rPr>
              <a:t>Capacités ET et méthodes  AACQUERIR</a:t>
            </a:r>
            <a:endParaRPr sz="1600" b="1" kern="0" cap="all" spc="599" baseline="0" dirty="0">
              <a:solidFill>
                <a:schemeClr val="bg1"/>
              </a:solidFill>
              <a:latin typeface="+mj-lt"/>
              <a:ea typeface="+mj-ea"/>
              <a:cs typeface="+mj-cs"/>
              <a:sym typeface="Open Sans"/>
            </a:endParaRPr>
          </a:p>
        </p:txBody>
      </p:sp>
      <p:sp>
        <p:nvSpPr>
          <p:cNvPr id="14" name="Shape 227">
            <a:extLst>
              <a:ext uri="{FF2B5EF4-FFF2-40B4-BE49-F238E27FC236}">
                <a16:creationId xmlns:a16="http://schemas.microsoft.com/office/drawing/2014/main" id="{92C3FCF7-541B-1442-8382-61B517011F2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801" y="2490537"/>
            <a:ext cx="4393096" cy="124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r" eaLnBrk="1"/>
            <a:r>
              <a:rPr lang="fr-FR" altLang="fr-FR" b="1" baseline="0" dirty="0">
                <a:solidFill>
                  <a:srgbClr val="FF8D09"/>
                </a:solidFill>
              </a:rPr>
              <a:t>Capacités d’analyse et réflexion travaillées sur l’ensemble de la scolarité</a:t>
            </a:r>
          </a:p>
          <a:p>
            <a:pPr algn="r" eaLnBrk="1"/>
            <a:r>
              <a:rPr lang="fr-FR" altLang="fr-FR" b="1" baseline="0" dirty="0">
                <a:solidFill>
                  <a:srgbClr val="FF8D09"/>
                </a:solidFill>
              </a:rPr>
              <a:t>/!\</a:t>
            </a:r>
            <a:r>
              <a:rPr lang="fr-FR" altLang="fr-FR" b="1" baseline="0" dirty="0"/>
              <a:t> En cycle terminal,  maîtriser ces éléments en pleine autonomie.</a:t>
            </a:r>
          </a:p>
        </p:txBody>
      </p:sp>
      <p:sp>
        <p:nvSpPr>
          <p:cNvPr id="15" name="Shape 227">
            <a:extLst>
              <a:ext uri="{FF2B5EF4-FFF2-40B4-BE49-F238E27FC236}">
                <a16:creationId xmlns:a16="http://schemas.microsoft.com/office/drawing/2014/main" id="{912300ED-4C4C-104E-A080-C3021293BF2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9138" y="4932272"/>
            <a:ext cx="4393096" cy="124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r" eaLnBrk="1"/>
            <a:r>
              <a:rPr lang="fr-FR" altLang="fr-FR" b="1" baseline="0" dirty="0">
                <a:solidFill>
                  <a:srgbClr val="FF8D09"/>
                </a:solidFill>
              </a:rPr>
              <a:t>Compétence essentielle à la réussite dans le supérieur </a:t>
            </a:r>
          </a:p>
          <a:p>
            <a:pPr algn="r" eaLnBrk="1"/>
            <a:r>
              <a:rPr lang="fr-FR" altLang="fr-FR" b="1" baseline="0" dirty="0">
                <a:solidFill>
                  <a:srgbClr val="FF8D09"/>
                </a:solidFill>
              </a:rPr>
              <a:t>/!\</a:t>
            </a:r>
            <a:r>
              <a:rPr lang="fr-FR" altLang="fr-FR" b="1" baseline="0" dirty="0"/>
              <a:t> En  cycle terminal, faire une plus grande place à la documentation en autonomie</a:t>
            </a:r>
          </a:p>
        </p:txBody>
      </p:sp>
      <p:sp>
        <p:nvSpPr>
          <p:cNvPr id="16" name="Shape 227">
            <a:extLst>
              <a:ext uri="{FF2B5EF4-FFF2-40B4-BE49-F238E27FC236}">
                <a16:creationId xmlns:a16="http://schemas.microsoft.com/office/drawing/2014/main" id="{CE0364AB-2144-0049-9EF2-CA569B02610A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19348" y="2299422"/>
            <a:ext cx="4393096" cy="124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r" eaLnBrk="1"/>
            <a:r>
              <a:rPr lang="fr-FR" altLang="fr-FR" b="1" baseline="0" dirty="0">
                <a:solidFill>
                  <a:srgbClr val="FF8D09"/>
                </a:solidFill>
              </a:rPr>
              <a:t>Capacité à développer progressivement pour préparer la poursuite d’études</a:t>
            </a:r>
          </a:p>
          <a:p>
            <a:pPr algn="r" eaLnBrk="1"/>
            <a:r>
              <a:rPr lang="fr-FR" altLang="fr-FR" b="1" baseline="0" dirty="0">
                <a:solidFill>
                  <a:srgbClr val="FF8D09"/>
                </a:solidFill>
              </a:rPr>
              <a:t>/!\</a:t>
            </a:r>
            <a:r>
              <a:rPr lang="fr-FR" altLang="fr-FR" b="1" baseline="0" dirty="0"/>
              <a:t> En cycle terminal, intégrer le travail individuel de l’élève à la progression pédagogique  </a:t>
            </a:r>
          </a:p>
        </p:txBody>
      </p:sp>
      <p:sp>
        <p:nvSpPr>
          <p:cNvPr id="17" name="Shape 227">
            <a:extLst>
              <a:ext uri="{FF2B5EF4-FFF2-40B4-BE49-F238E27FC236}">
                <a16:creationId xmlns:a16="http://schemas.microsoft.com/office/drawing/2014/main" id="{5C572EA0-D3CA-BF4E-8890-FAE7E9BC23B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19348" y="5055436"/>
            <a:ext cx="4393096" cy="124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r" eaLnBrk="1"/>
            <a:r>
              <a:rPr lang="fr-FR" altLang="fr-FR" b="1" baseline="0" dirty="0">
                <a:solidFill>
                  <a:srgbClr val="FF8D09"/>
                </a:solidFill>
              </a:rPr>
              <a:t>Capacité à développer dès la classe de seconde</a:t>
            </a:r>
          </a:p>
          <a:p>
            <a:pPr algn="r" eaLnBrk="1"/>
            <a:r>
              <a:rPr lang="fr-FR" altLang="fr-FR" b="1" baseline="0" dirty="0">
                <a:solidFill>
                  <a:srgbClr val="FF8D09"/>
                </a:solidFill>
              </a:rPr>
              <a:t>/!\</a:t>
            </a:r>
            <a:r>
              <a:rPr lang="fr-FR" altLang="fr-FR" b="1" baseline="0" dirty="0"/>
              <a:t> En cycle terminal, préparer l’épreuve oral du baccalauréat.</a:t>
            </a:r>
          </a:p>
        </p:txBody>
      </p:sp>
    </p:spTree>
    <p:extLst>
      <p:ext uri="{BB962C8B-B14F-4D97-AF65-F5344CB8AC3E}">
        <p14:creationId xmlns:p14="http://schemas.microsoft.com/office/powerpoint/2010/main" val="69341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7">
            <a:extLst>
              <a:ext uri="{FF2B5EF4-FFF2-40B4-BE49-F238E27FC236}">
                <a16:creationId xmlns:a16="http://schemas.microsoft.com/office/drawing/2014/main" id="{A7B0C859-B956-E746-B847-475BA9620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6217"/>
            <a:ext cx="10515600" cy="98806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pPr algn="ctr" eaLnBrk="1"/>
            <a:r>
              <a:rPr lang="fr-FR" altLang="fr-FR" sz="2800" b="1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Se documenter</a:t>
            </a:r>
          </a:p>
        </p:txBody>
      </p:sp>
      <p:sp>
        <p:nvSpPr>
          <p:cNvPr id="6" name="Flèche : droite 26">
            <a:extLst>
              <a:ext uri="{FF2B5EF4-FFF2-40B4-BE49-F238E27FC236}">
                <a16:creationId xmlns:a16="http://schemas.microsoft.com/office/drawing/2014/main" id="{7D76378C-FF24-3849-A1A8-4A95931DFEE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90932" y="1096586"/>
            <a:ext cx="10848560" cy="874643"/>
          </a:xfrm>
          <a:prstGeom prst="rightArrow">
            <a:avLst/>
          </a:prstGeom>
          <a:solidFill>
            <a:srgbClr val="3366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baseline="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Une progressivité dans les apprentissages et la méthodologie à acquérir</a:t>
            </a:r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F3F342B3-36CF-E64B-953E-241274AEB7E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5" y="5478447"/>
            <a:ext cx="1308100" cy="13081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CDC1799-4967-9041-8411-74EB38CFF48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6051" y="1875060"/>
            <a:ext cx="747768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2000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travail de documentation guidé…………………………………………………………….</a:t>
            </a:r>
            <a:endParaRPr kumimoji="0" lang="fr-FR" sz="2000" b="0" i="0" u="none" strike="noStrike" cap="none" spc="0" normalizeH="0" baseline="54545" dirty="0">
              <a:ln>
                <a:noFill/>
              </a:ln>
              <a:solidFill>
                <a:srgbClr val="696B6B"/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21A4D76-55C5-E243-825B-13CC22F451D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683091" y="1901511"/>
            <a:ext cx="39741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2000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documentation autonome des élèves</a:t>
            </a:r>
            <a:endParaRPr kumimoji="0" lang="fr-FR" sz="2000" b="0" i="0" u="none" strike="noStrike" cap="none" spc="0" normalizeH="0" baseline="54545" dirty="0">
              <a:ln>
                <a:noFill/>
              </a:ln>
              <a:solidFill>
                <a:srgbClr val="696B6B"/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C915857-82CC-474E-9A1D-473CFCAE47D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2455" y="2547449"/>
            <a:ext cx="3163448" cy="1032907"/>
          </a:xfrm>
          <a:prstGeom prst="roundRect">
            <a:avLst/>
          </a:prstGeom>
          <a:solidFill>
            <a:srgbClr val="FFCC6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Se questionner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i="1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 élaborer un projet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Définir un objet de recherche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705D36B-55D2-9C4C-AD5C-06C686DE637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89834" y="4641737"/>
            <a:ext cx="2866058" cy="1033041"/>
          </a:xfrm>
          <a:prstGeom prst="roundRect">
            <a:avLst/>
          </a:prstGeom>
          <a:solidFill>
            <a:srgbClr val="FFCC6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Se questionner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i="1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 Définir une méthodologie de recherche</a:t>
            </a:r>
            <a:endParaRPr kumimoji="0" lang="fr-FR" b="1" i="1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F45C37E-951B-7742-B538-8E0F4CDFD04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180424" y="2435403"/>
            <a:ext cx="3338649" cy="1032907"/>
          </a:xfrm>
          <a:prstGeom prst="roundRect">
            <a:avLst/>
          </a:prstGeom>
          <a:solidFill>
            <a:srgbClr val="FFCC6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Garder une trace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i="1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Rendre compte de la recherche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Fiche de lecture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FC1A93F-CAC9-0E4B-AC81-06A3EAEC2C1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884386" y="4549149"/>
            <a:ext cx="2256850" cy="1361088"/>
          </a:xfrm>
          <a:prstGeom prst="roundRect">
            <a:avLst/>
          </a:prstGeom>
          <a:solidFill>
            <a:srgbClr val="FFCC6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S’approprier l’information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i="1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 développer une approche critique</a:t>
            </a:r>
            <a:endParaRPr kumimoji="0" lang="fr-FR" b="1" i="1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6D1B3B0-C3A0-C249-AF11-23FE6985613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208578" y="4345177"/>
            <a:ext cx="2067340" cy="1339374"/>
          </a:xfrm>
          <a:prstGeom prst="round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Rechercher, sélectionner et évaluer la documentation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D6193AE-4A2C-E340-B13E-94F062AB9BB4}"/>
              </a:ext>
            </a:extLst>
          </p:cNvPr>
          <p:cNvSpPr/>
          <p:nvPr/>
        </p:nvSpPr>
        <p:spPr>
          <a:xfrm>
            <a:off x="5008099" y="2297240"/>
            <a:ext cx="2140501" cy="1816100"/>
          </a:xfrm>
          <a:prstGeom prst="roundRect">
            <a:avLst>
              <a:gd name="adj" fmla="val 15948"/>
            </a:avLst>
          </a:prstGeom>
          <a:solidFill>
            <a:schemeClr val="bg1"/>
          </a:solidFill>
          <a:ln w="12700" cap="flat">
            <a:solidFill>
              <a:srgbClr val="45A4FC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latin typeface="Helvetica Light"/>
                <a:ea typeface="Helvetica Light"/>
                <a:cs typeface="Helvetica Light"/>
                <a:sym typeface="Helvetica Light"/>
              </a:rPr>
              <a:t>D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évelopper la curiosité intellectuelle et le goût pour la recherche</a:t>
            </a:r>
          </a:p>
        </p:txBody>
      </p:sp>
      <p:sp>
        <p:nvSpPr>
          <p:cNvPr id="16" name="Flèche : droite 54">
            <a:extLst>
              <a:ext uri="{FF2B5EF4-FFF2-40B4-BE49-F238E27FC236}">
                <a16:creationId xmlns:a16="http://schemas.microsoft.com/office/drawing/2014/main" id="{E1FA8F24-616A-3A49-8A9B-4A27B310610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5400000">
            <a:off x="1856872" y="3816083"/>
            <a:ext cx="734613" cy="813502"/>
          </a:xfrm>
          <a:prstGeom prst="rightArrow">
            <a:avLst/>
          </a:prstGeom>
          <a:solidFill>
            <a:srgbClr val="45A4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aseline="0" dirty="0"/>
          </a:p>
        </p:txBody>
      </p:sp>
      <p:sp>
        <p:nvSpPr>
          <p:cNvPr id="17" name="Flèche : droite 36">
            <a:extLst>
              <a:ext uri="{FF2B5EF4-FFF2-40B4-BE49-F238E27FC236}">
                <a16:creationId xmlns:a16="http://schemas.microsoft.com/office/drawing/2014/main" id="{9F16B9B2-6D84-5347-9A58-68A20B62267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086596" y="4708373"/>
            <a:ext cx="734613" cy="813502"/>
          </a:xfrm>
          <a:prstGeom prst="rightArrow">
            <a:avLst/>
          </a:prstGeom>
          <a:solidFill>
            <a:srgbClr val="45A4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aseline="0" dirty="0"/>
          </a:p>
        </p:txBody>
      </p:sp>
      <p:sp>
        <p:nvSpPr>
          <p:cNvPr id="18" name="Flèche : droite 36">
            <a:extLst>
              <a:ext uri="{FF2B5EF4-FFF2-40B4-BE49-F238E27FC236}">
                <a16:creationId xmlns:a16="http://schemas.microsoft.com/office/drawing/2014/main" id="{E1776ED0-877C-6A46-BC23-D894ABE2C83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624844" y="4686882"/>
            <a:ext cx="734613" cy="813502"/>
          </a:xfrm>
          <a:prstGeom prst="rightArrow">
            <a:avLst/>
          </a:prstGeom>
          <a:solidFill>
            <a:srgbClr val="45A4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aseline="0" dirty="0"/>
          </a:p>
        </p:txBody>
      </p:sp>
      <p:sp>
        <p:nvSpPr>
          <p:cNvPr id="19" name="Flèche : droite 53">
            <a:extLst>
              <a:ext uri="{FF2B5EF4-FFF2-40B4-BE49-F238E27FC236}">
                <a16:creationId xmlns:a16="http://schemas.microsoft.com/office/drawing/2014/main" id="{CC8B52E6-C233-1344-AA3F-0E7F225ACEE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16200000">
            <a:off x="9482442" y="3694145"/>
            <a:ext cx="734613" cy="813502"/>
          </a:xfrm>
          <a:prstGeom prst="rightArrow">
            <a:avLst/>
          </a:prstGeom>
          <a:solidFill>
            <a:srgbClr val="45A4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aseline="0" dirty="0"/>
          </a:p>
        </p:txBody>
      </p:sp>
      <p:sp>
        <p:nvSpPr>
          <p:cNvPr id="20" name="Flèche : droite 15">
            <a:extLst>
              <a:ext uri="{FF2B5EF4-FFF2-40B4-BE49-F238E27FC236}">
                <a16:creationId xmlns:a16="http://schemas.microsoft.com/office/drawing/2014/main" id="{683FCD79-AB35-BA4C-BED6-798E716239B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49832" y="5777223"/>
            <a:ext cx="12042168" cy="1043598"/>
          </a:xfrm>
          <a:prstGeom prst="rightArrow">
            <a:avLst/>
          </a:prstGeom>
          <a:solidFill>
            <a:srgbClr val="FF8D0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baseline="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Accompagner l’apprentissage par le professeur de spécialité et le professeur documentaliste</a:t>
            </a:r>
          </a:p>
        </p:txBody>
      </p:sp>
    </p:spTree>
    <p:extLst>
      <p:ext uri="{BB962C8B-B14F-4D97-AF65-F5344CB8AC3E}">
        <p14:creationId xmlns:p14="http://schemas.microsoft.com/office/powerpoint/2010/main" val="2777699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E0F1918-6D7F-9C4F-B8EF-F9BCC822CA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" y="5488386"/>
            <a:ext cx="1308100" cy="1308100"/>
          </a:xfrm>
          <a:prstGeom prst="rect">
            <a:avLst/>
          </a:prstGeom>
        </p:spPr>
      </p:pic>
      <p:sp>
        <p:nvSpPr>
          <p:cNvPr id="5" name="Shape 157">
            <a:extLst>
              <a:ext uri="{FF2B5EF4-FFF2-40B4-BE49-F238E27FC236}">
                <a16:creationId xmlns:a16="http://schemas.microsoft.com/office/drawing/2014/main" id="{C3B66376-570E-E846-876C-A6180AC71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1514"/>
            <a:ext cx="10515600" cy="67501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>
            <a:normAutofit fontScale="90000"/>
          </a:bodyPr>
          <a:lstStyle/>
          <a:p>
            <a:pPr algn="ctr" eaLnBrk="1"/>
            <a:r>
              <a:rPr lang="fr-FR" altLang="fr-FR" sz="2800" b="1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Analyser</a:t>
            </a:r>
            <a:r>
              <a:rPr lang="fr-FR" altLang="fr-FR" sz="3200" b="1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</a:p>
        </p:txBody>
      </p:sp>
      <p:sp>
        <p:nvSpPr>
          <p:cNvPr id="6" name="Flèche : droite 26">
            <a:extLst>
              <a:ext uri="{FF2B5EF4-FFF2-40B4-BE49-F238E27FC236}">
                <a16:creationId xmlns:a16="http://schemas.microsoft.com/office/drawing/2014/main" id="{00623A9B-01CD-DD48-8964-C464E19E68C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1720" y="549577"/>
            <a:ext cx="10848560" cy="874643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baseline="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Une progressivité dans les apprentissages et la méthodologie à acquérir</a:t>
            </a:r>
          </a:p>
        </p:txBody>
      </p:sp>
      <p:sp>
        <p:nvSpPr>
          <p:cNvPr id="7" name="Flèche : droite 15">
            <a:extLst>
              <a:ext uri="{FF2B5EF4-FFF2-40B4-BE49-F238E27FC236}">
                <a16:creationId xmlns:a16="http://schemas.microsoft.com/office/drawing/2014/main" id="{741D25AD-6D76-C443-A17F-04AC99B4EE6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9832" y="5915199"/>
            <a:ext cx="12042168" cy="1043598"/>
          </a:xfrm>
          <a:prstGeom prst="rightArrow">
            <a:avLst/>
          </a:prstGeom>
          <a:solidFill>
            <a:srgbClr val="FF8D0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baseline="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Accompagner l’apprentissage en classe en permettant un exercice régulier des capacités visées en autonomie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CEBE9C6-2A7D-284E-BD9C-CA7F8A58E804}"/>
              </a:ext>
            </a:extLst>
          </p:cNvPr>
          <p:cNvSpPr/>
          <p:nvPr/>
        </p:nvSpPr>
        <p:spPr>
          <a:xfrm>
            <a:off x="149832" y="2128862"/>
            <a:ext cx="2797342" cy="1339374"/>
          </a:xfrm>
          <a:prstGeom prst="roundRect">
            <a:avLst/>
          </a:prstGeom>
          <a:solidFill>
            <a:schemeClr val="bg1"/>
          </a:solidFill>
          <a:ln w="38100" cap="flat">
            <a:solidFill>
              <a:srgbClr val="336699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effectLst/>
                <a:uFillTx/>
                <a:ea typeface="Helvetica Light"/>
                <a:cs typeface="Helvetica Light"/>
                <a:sym typeface="Helvetica Light"/>
              </a:rPr>
              <a:t>Une compétence fondamentale de nos disciplines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F623830-5E1F-7241-841E-E63875F40D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68439" y="1224595"/>
            <a:ext cx="4224131" cy="4795441"/>
          </a:xfrm>
          <a:prstGeom prst="roundRect">
            <a:avLst/>
          </a:prstGeom>
          <a:solidFill>
            <a:srgbClr val="FFCC6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S’appuyer sur les acquis du cycle 4 du collège</a:t>
            </a:r>
          </a:p>
          <a:p>
            <a:pPr marL="285750" marR="0" indent="-2857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Analyser et comprendre un document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Comprendre le sens général d’un document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Identifier le document et son point de vue particulier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Confronter un document à ses connaissance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Utiliser connaissances pour expliciter, expliquer, comprendre le document et exercer son esprit critique</a:t>
            </a:r>
          </a:p>
          <a:p>
            <a:pPr marL="285750" marR="0" indent="-2857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b="1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Raisonner, justifier une démarche et les choix effectués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Poser des questions, se poser des questions</a:t>
            </a:r>
            <a:endParaRPr lang="fr-FR" sz="1400" dirty="0">
              <a:solidFill>
                <a:srgbClr val="002060"/>
              </a:solidFill>
              <a:ea typeface="Helvetica Light"/>
              <a:cs typeface="Helvetica Light"/>
              <a:sym typeface="Helvetica Light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Construire des hypothèses d’interprétations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Vérifier des données et des sources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Justifier une démarche, une interprétation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48C922C-A274-4B44-9A45-1E18CA3685A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501011" y="1725915"/>
            <a:ext cx="4224131" cy="3484642"/>
          </a:xfrm>
          <a:prstGeom prst="round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Et le travail conduit dans le tronc commun en seconde et en première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ea typeface="Helvetica Light"/>
              <a:cs typeface="Helvetica Light"/>
              <a:sym typeface="Helvetica Light"/>
            </a:endParaRPr>
          </a:p>
          <a:p>
            <a:pPr marL="285750" marR="0" indent="-2857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S’approprier un questionnement historique et géographique</a:t>
            </a:r>
          </a:p>
          <a:p>
            <a:pPr marL="285750" marR="0" indent="-2857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b="1" dirty="0">
                <a:solidFill>
                  <a:schemeClr val="bg1"/>
                </a:solidFill>
                <a:ea typeface="Helvetica Light"/>
                <a:cs typeface="Helvetica Light"/>
                <a:sym typeface="Helvetica Light"/>
              </a:rPr>
              <a:t>Construire et vérifier des hypothèses</a:t>
            </a:r>
          </a:p>
          <a:p>
            <a:pPr marL="285750" marR="0" indent="-2857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Justifier des ch</a:t>
            </a:r>
            <a:r>
              <a:rPr lang="fr-FR" b="1" dirty="0">
                <a:solidFill>
                  <a:schemeClr val="bg1"/>
                </a:solidFill>
                <a:ea typeface="Helvetica Light"/>
                <a:cs typeface="Helvetica Light"/>
                <a:sym typeface="Helvetica Light"/>
              </a:rPr>
              <a:t>oix, une interprétation, une production</a:t>
            </a:r>
          </a:p>
          <a:p>
            <a:pPr marL="285750" marR="0" indent="-2857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 </a:t>
            </a:r>
            <a:r>
              <a:rPr lang="fr-FR" b="1" dirty="0">
                <a:solidFill>
                  <a:schemeClr val="bg1"/>
                </a:solidFill>
                <a:ea typeface="Helvetica Light"/>
                <a:cs typeface="Helvetica Light"/>
                <a:sym typeface="Helvetica Light"/>
              </a:rPr>
              <a:t>Procéder à l’analyse critique d’un document</a:t>
            </a:r>
          </a:p>
          <a:p>
            <a:pPr marL="285750" marR="0" indent="-2857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Construire une argumentation</a:t>
            </a:r>
          </a:p>
        </p:txBody>
      </p:sp>
    </p:spTree>
    <p:extLst>
      <p:ext uri="{BB962C8B-B14F-4D97-AF65-F5344CB8AC3E}">
        <p14:creationId xmlns:p14="http://schemas.microsoft.com/office/powerpoint/2010/main" val="1522588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7">
            <a:extLst>
              <a:ext uri="{FF2B5EF4-FFF2-40B4-BE49-F238E27FC236}">
                <a16:creationId xmlns:a16="http://schemas.microsoft.com/office/drawing/2014/main" id="{34806534-5202-E448-A957-F5868359B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03629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pPr algn="ctr" eaLnBrk="1"/>
            <a:r>
              <a:rPr lang="fr-FR" altLang="fr-FR" sz="3200" b="1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lang="fr-FR" altLang="fr-FR" sz="2800" b="1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Travailler en autonomie</a:t>
            </a:r>
          </a:p>
        </p:txBody>
      </p:sp>
      <p:sp>
        <p:nvSpPr>
          <p:cNvPr id="5" name="Flèche : droite 26">
            <a:extLst>
              <a:ext uri="{FF2B5EF4-FFF2-40B4-BE49-F238E27FC236}">
                <a16:creationId xmlns:a16="http://schemas.microsoft.com/office/drawing/2014/main" id="{72F0AE83-2EC2-3A4C-9DE2-B9FB2E1DF4C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38200" y="1382145"/>
            <a:ext cx="10848560" cy="874643"/>
          </a:xfrm>
          <a:prstGeom prst="rightArrow">
            <a:avLst/>
          </a:prstGeom>
          <a:solidFill>
            <a:srgbClr val="3366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baseline="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Une progressivité dans les apprentissages et la méthodologie à acquérir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050B459-FEA4-D146-9425-FC6C702A119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85366" y="2688462"/>
            <a:ext cx="4224131" cy="1952308"/>
          </a:xfrm>
          <a:prstGeom prst="roundRect">
            <a:avLst/>
          </a:prstGeom>
          <a:solidFill>
            <a:srgbClr val="FFCC6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Une autonomie à construire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  <a:p>
            <a:pPr marL="342900" marR="0" indent="-3429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b="1" i="1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Une autonomie plurielle : sociale, organisationnelle et cognitive</a:t>
            </a:r>
          </a:p>
          <a:p>
            <a:pPr marL="342900" marR="0" indent="-3429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b="1" i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Capacité à prendre en charge son apprentissage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14EF05F-87AE-4B47-9338-18E7417F12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58879" y="2381995"/>
            <a:ext cx="4224131" cy="2565241"/>
          </a:xfrm>
          <a:prstGeom prst="roundRect">
            <a:avLst/>
          </a:prstGeom>
          <a:solidFill>
            <a:srgbClr val="FFCC6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 Des conditions d’autonomie à penser et mettre en œuvre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  <a:p>
            <a:pPr marL="285750" marR="0" indent="-2857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Un contexte d’apprentissage : des formes de travail</a:t>
            </a:r>
          </a:p>
          <a:p>
            <a:pPr marL="285750" marR="0" indent="-2857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Des temps et des espaces d’autonomie</a:t>
            </a:r>
          </a:p>
          <a:p>
            <a:pPr marL="285750" marR="0" indent="-2857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Des outils </a:t>
            </a:r>
            <a:endParaRPr kumimoji="0" lang="fr-FR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Flèche : droite 28">
            <a:extLst>
              <a:ext uri="{FF2B5EF4-FFF2-40B4-BE49-F238E27FC236}">
                <a16:creationId xmlns:a16="http://schemas.microsoft.com/office/drawing/2014/main" id="{2E0AC00B-8773-0546-899A-7C2AEE50BDE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257448" y="3031150"/>
            <a:ext cx="1677103" cy="1266932"/>
          </a:xfrm>
          <a:prstGeom prst="rightArrow">
            <a:avLst/>
          </a:prstGeom>
          <a:solidFill>
            <a:srgbClr val="45A4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aseline="0" dirty="0"/>
          </a:p>
        </p:txBody>
      </p:sp>
      <p:sp>
        <p:nvSpPr>
          <p:cNvPr id="10" name="Flèche : droite 15">
            <a:extLst>
              <a:ext uri="{FF2B5EF4-FFF2-40B4-BE49-F238E27FC236}">
                <a16:creationId xmlns:a16="http://schemas.microsoft.com/office/drawing/2014/main" id="{CBCC4CFC-5BFB-F24B-9F8E-BBD70D350D8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2486" y="5072443"/>
            <a:ext cx="11159988" cy="1043598"/>
          </a:xfrm>
          <a:prstGeom prst="rightArrow">
            <a:avLst/>
          </a:prstGeom>
          <a:solidFill>
            <a:srgbClr val="FF8D0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baseline="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Accompagner l’autonomie en classe pour construire l’autonomie hors la classe</a:t>
            </a:r>
          </a:p>
        </p:txBody>
      </p:sp>
    </p:spTree>
    <p:extLst>
      <p:ext uri="{BB962C8B-B14F-4D97-AF65-F5344CB8AC3E}">
        <p14:creationId xmlns:p14="http://schemas.microsoft.com/office/powerpoint/2010/main" val="861881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7">
            <a:extLst>
              <a:ext uri="{FF2B5EF4-FFF2-40B4-BE49-F238E27FC236}">
                <a16:creationId xmlns:a16="http://schemas.microsoft.com/office/drawing/2014/main" id="{701F2827-E71B-7C44-9C81-53034DEA8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7755" y="234497"/>
            <a:ext cx="10515600" cy="61515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>
            <a:normAutofit fontScale="90000"/>
          </a:bodyPr>
          <a:lstStyle/>
          <a:p>
            <a:pPr algn="ctr" eaLnBrk="1"/>
            <a:r>
              <a:rPr lang="fr-FR" altLang="fr-FR" sz="2800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S’exprimer à l’oral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42E4DF19-5ECC-1E4A-9741-DACB5F0A4AB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" y="5488386"/>
            <a:ext cx="1308100" cy="1308100"/>
          </a:xfrm>
          <a:prstGeom prst="rect">
            <a:avLst/>
          </a:prstGeom>
        </p:spPr>
      </p:pic>
      <p:sp>
        <p:nvSpPr>
          <p:cNvPr id="6" name="Shape 32">
            <a:extLst>
              <a:ext uri="{FF2B5EF4-FFF2-40B4-BE49-F238E27FC236}">
                <a16:creationId xmlns:a16="http://schemas.microsoft.com/office/drawing/2014/main" id="{4364BEDE-9F54-CB4A-BA50-D0CA58F90D5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0893" y="1011201"/>
            <a:ext cx="11025050" cy="47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400" b="1" cap="all" spc="431" baseline="50000">
                <a:solidFill>
                  <a:srgbClr val="FEAB0A"/>
                </a:solidFill>
              </a:defRPr>
            </a:lvl1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baseline="0" dirty="0">
                <a:solidFill>
                  <a:srgbClr val="336699"/>
                </a:solidFill>
                <a:latin typeface="+mj-lt"/>
                <a:ea typeface="+mj-ea"/>
                <a:cs typeface="+mj-cs"/>
                <a:sym typeface="Open Sans"/>
              </a:rPr>
              <a:t>L’ORAL : un outil au service des apprentissages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2F39338-2EE7-F846-B464-644664CCD0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6022" y="2498784"/>
            <a:ext cx="2067340" cy="1747996"/>
          </a:xfrm>
          <a:prstGeom prst="round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L’ÉPREUVE ORALE DE TERMINALE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4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Des capacités langagières à construire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E7AE469-2D6E-C44B-9A2F-F75A677CCA95}"/>
              </a:ext>
            </a:extLst>
          </p:cNvPr>
          <p:cNvSpPr/>
          <p:nvPr/>
        </p:nvSpPr>
        <p:spPr>
          <a:xfrm>
            <a:off x="415348" y="2736069"/>
            <a:ext cx="2797342" cy="930751"/>
          </a:xfrm>
          <a:prstGeom prst="roundRect">
            <a:avLst/>
          </a:prstGeom>
          <a:solidFill>
            <a:schemeClr val="bg1"/>
          </a:solidFill>
          <a:ln w="38100" cap="flat">
            <a:solidFill>
              <a:srgbClr val="336699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fr-FR" sz="2400" b="1" dirty="0">
                <a:ea typeface="Helvetica Light"/>
                <a:cs typeface="Helvetica Light"/>
                <a:sym typeface="Helvetica Light"/>
              </a:rPr>
              <a:t>Un oral pour penser</a:t>
            </a:r>
            <a:endParaRPr kumimoji="0" lang="fr-FR" sz="2400" b="1" i="0" u="none" strike="noStrike" cap="none" spc="0" normalizeH="0" baseline="0" dirty="0">
              <a:ln>
                <a:noFill/>
              </a:ln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13F114E-CCCB-C84B-888C-F9935F845549}"/>
              </a:ext>
            </a:extLst>
          </p:cNvPr>
          <p:cNvSpPr/>
          <p:nvPr/>
        </p:nvSpPr>
        <p:spPr>
          <a:xfrm>
            <a:off x="1426956" y="5123061"/>
            <a:ext cx="3304903" cy="1339374"/>
          </a:xfrm>
          <a:prstGeom prst="roundRect">
            <a:avLst/>
          </a:prstGeom>
          <a:solidFill>
            <a:schemeClr val="bg1"/>
          </a:solidFill>
          <a:ln w="38100" cap="flat">
            <a:solidFill>
              <a:srgbClr val="336699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fr-FR" sz="2400" b="1" dirty="0">
                <a:ea typeface="Helvetica Light"/>
                <a:cs typeface="Helvetica Light"/>
                <a:sym typeface="Helvetica Light"/>
              </a:rPr>
              <a:t>Un oral pour chercher, confronter, argumenter</a:t>
            </a:r>
            <a:endParaRPr kumimoji="0" lang="fr-FR" sz="2400" b="1" i="0" u="none" strike="noStrike" cap="none" spc="0" normalizeH="0" baseline="0" dirty="0">
              <a:ln>
                <a:noFill/>
              </a:ln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5125C07-81DF-0B45-9B16-98BBAC7B2511}"/>
              </a:ext>
            </a:extLst>
          </p:cNvPr>
          <p:cNvSpPr/>
          <p:nvPr/>
        </p:nvSpPr>
        <p:spPr>
          <a:xfrm>
            <a:off x="8704106" y="1751177"/>
            <a:ext cx="3304903" cy="1339374"/>
          </a:xfrm>
          <a:prstGeom prst="roundRect">
            <a:avLst/>
          </a:prstGeom>
          <a:solidFill>
            <a:schemeClr val="bg1"/>
          </a:solidFill>
          <a:ln w="38100" cap="flat">
            <a:solidFill>
              <a:srgbClr val="336699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fr-FR" sz="2400" b="1" dirty="0">
                <a:ea typeface="Helvetica Light"/>
                <a:cs typeface="Helvetica Light"/>
                <a:sym typeface="Helvetica Light"/>
              </a:rPr>
              <a:t>Un oral pour objectiver, analyser, verbaliser</a:t>
            </a:r>
            <a:endParaRPr kumimoji="0" lang="fr-FR" sz="2400" b="1" i="0" u="none" strike="noStrike" cap="none" spc="0" normalizeH="0" baseline="0" dirty="0">
              <a:ln>
                <a:noFill/>
              </a:ln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95CF3E57-FB03-9545-86EB-1C1D577131EB}"/>
              </a:ext>
            </a:extLst>
          </p:cNvPr>
          <p:cNvSpPr/>
          <p:nvPr/>
        </p:nvSpPr>
        <p:spPr>
          <a:xfrm>
            <a:off x="8930649" y="4057347"/>
            <a:ext cx="3240255" cy="1339374"/>
          </a:xfrm>
          <a:prstGeom prst="roundRect">
            <a:avLst/>
          </a:prstGeom>
          <a:solidFill>
            <a:schemeClr val="bg1"/>
          </a:solidFill>
          <a:ln w="38100" cap="flat">
            <a:solidFill>
              <a:srgbClr val="336699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fr-FR" sz="2400" b="1" dirty="0">
                <a:ea typeface="Helvetica Light"/>
                <a:cs typeface="Helvetica Light"/>
                <a:sym typeface="Helvetica Light"/>
              </a:rPr>
              <a:t>Un oral pour communiquer, restituer</a:t>
            </a:r>
            <a:endParaRPr kumimoji="0" lang="fr-FR" sz="2400" b="1" i="0" u="none" strike="noStrike" cap="none" spc="0" normalizeH="0" baseline="0" dirty="0">
              <a:ln>
                <a:noFill/>
              </a:ln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7402390-2142-834D-9843-DC01868E93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4647177" flipV="1">
            <a:off x="3606079" y="1600548"/>
            <a:ext cx="2118903" cy="2914186"/>
          </a:xfrm>
          <a:prstGeom prst="arc">
            <a:avLst>
              <a:gd name="adj1" fmla="val 15310445"/>
              <a:gd name="adj2" fmla="val 1092738"/>
            </a:avLst>
          </a:prstGeom>
          <a:noFill/>
          <a:ln w="76200" cap="flat">
            <a:solidFill>
              <a:srgbClr val="7C7C7C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47EE20B3-A1B2-A449-AC64-DB2FF62326A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3118055" flipV="1">
            <a:off x="4865141" y="3343506"/>
            <a:ext cx="1962943" cy="2633242"/>
          </a:xfrm>
          <a:prstGeom prst="arc">
            <a:avLst>
              <a:gd name="adj1" fmla="val 15775802"/>
              <a:gd name="adj2" fmla="val 4220100"/>
            </a:avLst>
          </a:prstGeom>
          <a:noFill/>
          <a:ln w="76200" cap="flat">
            <a:solidFill>
              <a:srgbClr val="7C7C7C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B0E69B6-D5C1-884E-9EDF-B8847A7C002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7091196">
            <a:off x="8235823" y="930876"/>
            <a:ext cx="2172017" cy="4290007"/>
          </a:xfrm>
          <a:prstGeom prst="arc">
            <a:avLst>
              <a:gd name="adj1" fmla="val 15636836"/>
              <a:gd name="adj2" fmla="val 20388780"/>
            </a:avLst>
          </a:prstGeom>
          <a:noFill/>
          <a:ln w="76200" cap="flat">
            <a:solidFill>
              <a:srgbClr val="7C7C7C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334F5388-AEB2-024E-8DED-BB554336BAE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8132883" flipH="1" flipV="1">
            <a:off x="7125320" y="3555036"/>
            <a:ext cx="1827849" cy="1911312"/>
          </a:xfrm>
          <a:prstGeom prst="arc">
            <a:avLst>
              <a:gd name="adj1" fmla="val 16679505"/>
              <a:gd name="adj2" fmla="val 5037102"/>
            </a:avLst>
          </a:prstGeom>
          <a:noFill/>
          <a:ln w="76200" cap="flat">
            <a:solidFill>
              <a:srgbClr val="7C7C7C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20" name="Group 241">
            <a:extLst>
              <a:ext uri="{FF2B5EF4-FFF2-40B4-BE49-F238E27FC236}">
                <a16:creationId xmlns:a16="http://schemas.microsoft.com/office/drawing/2014/main" id="{0FCDC97C-8256-AE4B-98FF-E6A2C01BED29}"/>
              </a:ext>
            </a:extLst>
          </p:cNvPr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 rot="18488633">
            <a:off x="4768669" y="2019280"/>
            <a:ext cx="2982820" cy="3295080"/>
            <a:chOff x="1202825" y="1152131"/>
            <a:chExt cx="5634678" cy="5736063"/>
          </a:xfrm>
        </p:grpSpPr>
        <p:sp>
          <p:nvSpPr>
            <p:cNvPr id="21" name="Shape 239">
              <a:extLst>
                <a:ext uri="{FF2B5EF4-FFF2-40B4-BE49-F238E27FC236}">
                  <a16:creationId xmlns:a16="http://schemas.microsoft.com/office/drawing/2014/main" id="{02B29C31-F215-A44C-9CAE-22591BDD2EB5}"/>
                </a:ext>
              </a:extLst>
            </p:cNvPr>
            <p:cNvSpPr>
              <a:spLocks/>
            </p:cNvSpPr>
            <p:nvPr/>
          </p:nvSpPr>
          <p:spPr bwMode="auto">
            <a:xfrm rot="3969542">
              <a:off x="1152132" y="1202824"/>
              <a:ext cx="5736063" cy="5634678"/>
            </a:xfrm>
            <a:custGeom>
              <a:avLst/>
              <a:gdLst>
                <a:gd name="T0" fmla="*/ 2868032 w 21540"/>
                <a:gd name="T1" fmla="*/ 2817339 h 21555"/>
                <a:gd name="T2" fmla="*/ 2868032 w 21540"/>
                <a:gd name="T3" fmla="*/ 2817339 h 21555"/>
                <a:gd name="T4" fmla="*/ 2868032 w 21540"/>
                <a:gd name="T5" fmla="*/ 2817339 h 21555"/>
                <a:gd name="T6" fmla="*/ 2868032 w 21540"/>
                <a:gd name="T7" fmla="*/ 2817339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fr-FR" sz="2400" baseline="0" dirty="0"/>
            </a:p>
          </p:txBody>
        </p:sp>
        <p:sp>
          <p:nvSpPr>
            <p:cNvPr id="22" name="Shape 240">
              <a:extLst>
                <a:ext uri="{FF2B5EF4-FFF2-40B4-BE49-F238E27FC236}">
                  <a16:creationId xmlns:a16="http://schemas.microsoft.com/office/drawing/2014/main" id="{5C92ABD3-82CF-6C4D-A7AC-1D203E8720D9}"/>
                </a:ext>
              </a:extLst>
            </p:cNvPr>
            <p:cNvSpPr>
              <a:spLocks/>
            </p:cNvSpPr>
            <p:nvPr/>
          </p:nvSpPr>
          <p:spPr bwMode="auto">
            <a:xfrm rot="5781222">
              <a:off x="1152132" y="1202824"/>
              <a:ext cx="5736063" cy="5634678"/>
            </a:xfrm>
            <a:custGeom>
              <a:avLst/>
              <a:gdLst>
                <a:gd name="T0" fmla="*/ 2868032 w 21540"/>
                <a:gd name="T1" fmla="*/ 2817339 h 21555"/>
                <a:gd name="T2" fmla="*/ 2868032 w 21540"/>
                <a:gd name="T3" fmla="*/ 2817339 h 21555"/>
                <a:gd name="T4" fmla="*/ 2868032 w 21540"/>
                <a:gd name="T5" fmla="*/ 2817339 h 21555"/>
                <a:gd name="T6" fmla="*/ 2868032 w 21540"/>
                <a:gd name="T7" fmla="*/ 2817339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noFill/>
            <a:ln w="38100" cap="flat">
              <a:solidFill>
                <a:srgbClr val="FF8D09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fr-FR" sz="2400" baseline="0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DC64F3F-0D7C-A746-B202-79ABEFD71E0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0133" y="1532979"/>
            <a:ext cx="3564024" cy="1071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1200" b="1" baseline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EPREUVE OBLIGATOIRE ORALE DE TERMINALE</a:t>
            </a:r>
            <a:endParaRPr lang="fr-FR" sz="1200" b="1" i="1" baseline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fr-FR" sz="1200" baseline="0" dirty="0"/>
              <a:t>«</a:t>
            </a:r>
            <a:r>
              <a:rPr lang="fr-FR" sz="1200" baseline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1200" baseline="0" dirty="0"/>
              <a:t>un échange à partir de ce projet permettant d'évaluer la </a:t>
            </a:r>
            <a:r>
              <a:rPr lang="fr-FR" sz="1200" b="1" baseline="0" dirty="0"/>
              <a:t>capacité de l'élève à analyser en mobilisant les connaissances </a:t>
            </a:r>
            <a:r>
              <a:rPr lang="fr-FR" sz="1200" baseline="0" dirty="0"/>
              <a:t>acquises au cours de sa scolarité, notamment scientifiques et historiques. »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238F90-DAF4-4A40-90EF-F8DF97FE21A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33660" y="3891974"/>
            <a:ext cx="3888585" cy="1071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1200" b="1" baseline="0" dirty="0">
                <a:solidFill>
                  <a:srgbClr val="0070C0"/>
                </a:solidFill>
                <a:latin typeface="Calibri" panose="020F0502020204030204" pitchFamily="34" charset="0"/>
              </a:rPr>
              <a:t>EPREUVE OBLIGATOIRE ORALE DE TERMINALE</a:t>
            </a:r>
          </a:p>
          <a:p>
            <a:pPr lvl="0">
              <a:lnSpc>
                <a:spcPct val="107000"/>
              </a:lnSpc>
            </a:pPr>
            <a:r>
              <a:rPr lang="fr-FR" sz="1200" baseline="0" dirty="0"/>
              <a:t>« </a:t>
            </a:r>
            <a:r>
              <a:rPr lang="fr-FR" sz="1200" b="1" baseline="0" dirty="0"/>
              <a:t>un échange </a:t>
            </a:r>
            <a:r>
              <a:rPr lang="fr-FR" sz="1200" baseline="0" dirty="0"/>
              <a:t>à partir de ce projet permettant d'évaluer la capacité de l'élève à analyser en mobilisant les connaissances acquises au cours de sa scolarité, notamment scientifiques et historiques. »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F3050B-0A84-3241-93FE-99A15ACD31D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184227" y="3242678"/>
            <a:ext cx="3984172" cy="676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1200" b="1" baseline="0" dirty="0">
                <a:solidFill>
                  <a:srgbClr val="0070C0"/>
                </a:solidFill>
                <a:latin typeface="Calibri" panose="020F0502020204030204" pitchFamily="34" charset="0"/>
              </a:rPr>
              <a:t>EPREUVE OBLIGATOIRE ORALE DE TERMINALE</a:t>
            </a:r>
          </a:p>
          <a:p>
            <a:pPr lvl="0">
              <a:lnSpc>
                <a:spcPct val="107000"/>
              </a:lnSpc>
            </a:pPr>
            <a:r>
              <a:rPr lang="fr-FR" sz="1200" baseline="0" dirty="0"/>
              <a:t>« un échange à partir de ce projet permettant d'évaluer la </a:t>
            </a:r>
            <a:r>
              <a:rPr lang="fr-FR" sz="1200" b="1" baseline="0" dirty="0"/>
              <a:t>capacité de l'élève à analyser … »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7ED8DB-8778-2149-8E2D-A41A5D0387C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25644" y="5519024"/>
            <a:ext cx="3304902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1200" b="1" baseline="0" dirty="0">
                <a:solidFill>
                  <a:srgbClr val="0070C0"/>
                </a:solidFill>
                <a:latin typeface="Calibri" panose="020F0502020204030204" pitchFamily="34" charset="0"/>
              </a:rPr>
              <a:t>EPREUVE OBLIGATOIRE ORALE DE TERMINALE</a:t>
            </a:r>
          </a:p>
          <a:p>
            <a:pPr>
              <a:lnSpc>
                <a:spcPct val="107000"/>
              </a:lnSpc>
            </a:pPr>
            <a:r>
              <a:rPr lang="fr-FR" sz="1200" baseline="0" dirty="0"/>
              <a:t>« la </a:t>
            </a:r>
            <a:r>
              <a:rPr lang="fr-FR" sz="1200" b="1" baseline="0" dirty="0"/>
              <a:t>présentation du projet,</a:t>
            </a:r>
            <a:r>
              <a:rPr lang="fr-FR" sz="1200" baseline="0" dirty="0"/>
              <a:t> adossé à un ou deux enseignements de spécialité choisis par l'élève. </a:t>
            </a:r>
            <a:r>
              <a:rPr lang="fr-FR" sz="2800" baseline="0" dirty="0"/>
              <a:t>»</a:t>
            </a:r>
            <a:endParaRPr lang="fr-FR" sz="2800" baseline="0" dirty="0">
              <a:solidFill>
                <a:srgbClr val="0070C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4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089694-C856-C047-8BC0-C5D36F55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78262"/>
            <a:ext cx="10529888" cy="800329"/>
          </a:xfrm>
        </p:spPr>
        <p:txBody>
          <a:bodyPr>
            <a:normAutofit fontScale="90000"/>
          </a:bodyPr>
          <a:lstStyle/>
          <a:p>
            <a:br>
              <a:rPr lang="fr-FR" b="1" dirty="0"/>
            </a:br>
            <a:r>
              <a:rPr lang="fr-FR" b="1" dirty="0"/>
              <a:t>une opportunité pour…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7A8239D-D1A9-4A45-9FCB-C89A455B7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9" y="5234810"/>
            <a:ext cx="1308100" cy="1308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64458DC-8BFD-724B-9ACE-44CA5A38E841}"/>
              </a:ext>
            </a:extLst>
          </p:cNvPr>
          <p:cNvSpPr txBox="1"/>
          <p:nvPr/>
        </p:nvSpPr>
        <p:spPr>
          <a:xfrm>
            <a:off x="4732188" y="1193483"/>
            <a:ext cx="169437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3600" b="1" baseline="0" dirty="0">
                <a:solidFill>
                  <a:srgbClr val="FF8D0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acquérir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FF8D09"/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2E8657B-812C-4747-B2C1-01E2B632875E}"/>
              </a:ext>
            </a:extLst>
          </p:cNvPr>
          <p:cNvSpPr/>
          <p:nvPr/>
        </p:nvSpPr>
        <p:spPr>
          <a:xfrm>
            <a:off x="4190109" y="1788178"/>
            <a:ext cx="3444167" cy="658336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u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ne méthodologie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E8AFCA-264F-C443-B676-3896B4150EAB}"/>
              </a:ext>
            </a:extLst>
          </p:cNvPr>
          <p:cNvSpPr txBox="1"/>
          <p:nvPr/>
        </p:nvSpPr>
        <p:spPr>
          <a:xfrm>
            <a:off x="8649730" y="2792928"/>
            <a:ext cx="3147707" cy="605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fr-FR" sz="3600" b="1" dirty="0">
                <a:solidFill>
                  <a:srgbClr val="FF8D0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déployer</a:t>
            </a:r>
            <a:endParaRPr lang="fr-FR" sz="3600" b="1" dirty="0">
              <a:solidFill>
                <a:srgbClr val="FF8D09"/>
              </a:solidFill>
              <a:latin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3115284-EB1A-8240-98B3-74C603076F71}"/>
              </a:ext>
            </a:extLst>
          </p:cNvPr>
          <p:cNvSpPr/>
          <p:nvPr/>
        </p:nvSpPr>
        <p:spPr>
          <a:xfrm>
            <a:off x="19807881" y="3101546"/>
            <a:ext cx="4366166" cy="1891430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6807D06-4B14-DB4A-A836-71EE5CFE2E89}"/>
              </a:ext>
            </a:extLst>
          </p:cNvPr>
          <p:cNvSpPr/>
          <p:nvPr/>
        </p:nvSpPr>
        <p:spPr>
          <a:xfrm>
            <a:off x="8408408" y="3460342"/>
            <a:ext cx="3444167" cy="1203166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sa liberté pédagogique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5CAA1B1-3BE4-5049-B7A4-EEB90B1C3AA6}"/>
              </a:ext>
            </a:extLst>
          </p:cNvPr>
          <p:cNvSpPr/>
          <p:nvPr/>
        </p:nvSpPr>
        <p:spPr>
          <a:xfrm>
            <a:off x="522349" y="3460342"/>
            <a:ext cx="3444167" cy="1203166"/>
          </a:xfrm>
          <a:prstGeom prst="roundRect">
            <a:avLst/>
          </a:prstGeom>
          <a:solidFill>
            <a:srgbClr val="336699"/>
          </a:solidFill>
          <a:ln w="31750" cap="flat">
            <a:solidFill>
              <a:schemeClr val="bg1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l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 pluridisciplinarité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E7C2B7-551E-A34F-8BA0-ACD4AC55A744}"/>
              </a:ext>
            </a:extLst>
          </p:cNvPr>
          <p:cNvSpPr/>
          <p:nvPr/>
        </p:nvSpPr>
        <p:spPr>
          <a:xfrm>
            <a:off x="838200" y="2751327"/>
            <a:ext cx="1976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FF8D0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pratiquer</a:t>
            </a:r>
            <a:endParaRPr lang="fr-FR" sz="3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1B4B1BB-AD9C-3F48-B7B0-A51E04503D9A}"/>
              </a:ext>
            </a:extLst>
          </p:cNvPr>
          <p:cNvSpPr txBox="1"/>
          <p:nvPr/>
        </p:nvSpPr>
        <p:spPr>
          <a:xfrm>
            <a:off x="5208267" y="6123148"/>
            <a:ext cx="162153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3600" b="1" baseline="0" dirty="0">
                <a:solidFill>
                  <a:srgbClr val="FF8D0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intégrer</a:t>
            </a:r>
            <a:endParaRPr lang="fr-FR" sz="3600" b="1" baseline="0" dirty="0">
              <a:solidFill>
                <a:srgbClr val="FF8D09"/>
              </a:solidFill>
              <a:latin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A916178-3B64-1E42-BA40-361D64247256}"/>
              </a:ext>
            </a:extLst>
          </p:cNvPr>
          <p:cNvSpPr/>
          <p:nvPr/>
        </p:nvSpPr>
        <p:spPr>
          <a:xfrm>
            <a:off x="4306798" y="4974155"/>
            <a:ext cx="3444167" cy="1203166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la transition vers le supérieur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95971CB9-3677-0A47-9668-F78451878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21626">
            <a:off x="5178694" y="3504358"/>
            <a:ext cx="1154782" cy="1015422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D4FD8215-0B7A-9F46-837B-7A9E0C13CC64}"/>
              </a:ext>
            </a:extLst>
          </p:cNvPr>
          <p:cNvSpPr/>
          <p:nvPr/>
        </p:nvSpPr>
        <p:spPr>
          <a:xfrm>
            <a:off x="4931507" y="3367578"/>
            <a:ext cx="2178930" cy="865774"/>
          </a:xfrm>
          <a:prstGeom prst="ellipse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fr-FR" sz="16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0B421649-8396-584F-AA89-DA62348B6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21626">
            <a:off x="5418382" y="3305688"/>
            <a:ext cx="1015422" cy="1015422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5ADEFE7-046B-B040-8F0D-E45B89985ECF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3881620" y="3800465"/>
            <a:ext cx="1049887" cy="0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8F53777-FE81-E240-9A4C-2EC56575A754}"/>
              </a:ext>
            </a:extLst>
          </p:cNvPr>
          <p:cNvCxnSpPr>
            <a:cxnSpLocks/>
          </p:cNvCxnSpPr>
          <p:nvPr/>
        </p:nvCxnSpPr>
        <p:spPr>
          <a:xfrm>
            <a:off x="7110437" y="3800465"/>
            <a:ext cx="1273654" cy="0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0EC6781-3DF7-6E4E-BB56-FD10D18950AD}"/>
              </a:ext>
            </a:extLst>
          </p:cNvPr>
          <p:cNvCxnSpPr>
            <a:cxnSpLocks/>
          </p:cNvCxnSpPr>
          <p:nvPr/>
        </p:nvCxnSpPr>
        <p:spPr>
          <a:xfrm flipV="1">
            <a:off x="5912192" y="4266350"/>
            <a:ext cx="13902" cy="707805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416D88B-3F5D-0345-AFBA-73B71BE0AFC0}"/>
              </a:ext>
            </a:extLst>
          </p:cNvPr>
          <p:cNvCxnSpPr>
            <a:cxnSpLocks/>
          </p:cNvCxnSpPr>
          <p:nvPr/>
        </p:nvCxnSpPr>
        <p:spPr>
          <a:xfrm flipH="1" flipV="1">
            <a:off x="5760473" y="2465790"/>
            <a:ext cx="27802" cy="928080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68243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7">
            <a:extLst>
              <a:ext uri="{FF2B5EF4-FFF2-40B4-BE49-F238E27FC236}">
                <a16:creationId xmlns:a16="http://schemas.microsoft.com/office/drawing/2014/main" id="{216ECC14-A957-5644-BD39-F018BDB9D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69183"/>
            <a:ext cx="10515600" cy="66820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>
            <a:normAutofit fontScale="90000"/>
          </a:bodyPr>
          <a:lstStyle/>
          <a:p>
            <a:pPr algn="ctr" eaLnBrk="1"/>
            <a:r>
              <a:rPr lang="fr-FR" altLang="fr-FR" sz="2800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S’exprimer à l’oral</a:t>
            </a:r>
          </a:p>
        </p:txBody>
      </p:sp>
      <p:sp>
        <p:nvSpPr>
          <p:cNvPr id="5" name="Shape 32">
            <a:extLst>
              <a:ext uri="{FF2B5EF4-FFF2-40B4-BE49-F238E27FC236}">
                <a16:creationId xmlns:a16="http://schemas.microsoft.com/office/drawing/2014/main" id="{539A8A97-C7C6-B14B-A8F6-9801862BE65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09156" y="794324"/>
            <a:ext cx="1250115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400" b="1" cap="all" spc="431" baseline="50000">
                <a:solidFill>
                  <a:srgbClr val="FEAB0A"/>
                </a:solidFill>
              </a:defRPr>
            </a:lvl1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baseline="0" dirty="0">
                <a:solidFill>
                  <a:srgbClr val="336699"/>
                </a:solidFill>
                <a:latin typeface="+mj-lt"/>
                <a:ea typeface="+mj-ea"/>
                <a:cs typeface="+mj-cs"/>
                <a:sym typeface="Open Sans"/>
              </a:rPr>
              <a:t>L’épreuve orale terminale : une épreuve préparée sur deux ans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928ED43-678D-2540-962C-F2C9B340B5F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5244" y="1532414"/>
            <a:ext cx="4839900" cy="5124664"/>
          </a:xfrm>
          <a:prstGeom prst="roundRect">
            <a:avLst>
              <a:gd name="adj" fmla="val 5689"/>
            </a:avLst>
          </a:prstGeom>
          <a:solidFill>
            <a:schemeClr val="bg1"/>
          </a:solidFill>
          <a:ln w="12700" cap="flat">
            <a:solidFill>
              <a:srgbClr val="FF8D09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37E260-3270-054F-8CFE-413DC86E9F0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6" y="1651190"/>
            <a:ext cx="1634707" cy="596447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A7845976-3A44-7743-BAE0-D3B90D1EB09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42632" y="1343896"/>
            <a:ext cx="1211034" cy="12110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8A1DB2-DA89-1D49-9826-AE797FAB5DB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24326" y="2409761"/>
            <a:ext cx="47008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dirty="0"/>
              <a:t>« </a:t>
            </a:r>
            <a:r>
              <a:rPr lang="fr-FR" altLang="fr-FR" dirty="0">
                <a:solidFill>
                  <a:schemeClr val="accent2"/>
                </a:solidFill>
              </a:rPr>
              <a:t>Une </a:t>
            </a:r>
            <a:r>
              <a:rPr lang="fr-FR" altLang="fr-FR" b="1" dirty="0">
                <a:solidFill>
                  <a:schemeClr val="accent2"/>
                </a:solidFill>
              </a:rPr>
              <a:t>épreuve obligatoire orale </a:t>
            </a:r>
            <a:r>
              <a:rPr lang="fr-FR" altLang="fr-FR" dirty="0"/>
              <a:t>terminale de vingt minutes (20‘) est préparée pendant le cycle terminal. Elle </a:t>
            </a:r>
            <a:r>
              <a:rPr lang="fr-FR" altLang="fr-FR" b="1" dirty="0">
                <a:solidFill>
                  <a:schemeClr val="accent2"/>
                </a:solidFill>
              </a:rPr>
              <a:t>porte sur un projet</a:t>
            </a:r>
            <a:r>
              <a:rPr lang="fr-FR" altLang="fr-FR" dirty="0"/>
              <a:t> adossé à un ou deux enseignements de spécialité choisis par le candidat. » </a:t>
            </a:r>
            <a:r>
              <a:rPr lang="fr-FR" altLang="fr-FR" b="1" dirty="0"/>
              <a:t>B.O. n°29 du 19 juillet 2018</a:t>
            </a:r>
          </a:p>
          <a:p>
            <a:pPr algn="just"/>
            <a:endParaRPr lang="fr-FR" altLang="fr-FR" b="1" dirty="0"/>
          </a:p>
          <a:p>
            <a:pPr algn="just"/>
            <a:r>
              <a:rPr lang="fr-FR" baseline="0" dirty="0"/>
              <a:t>« </a:t>
            </a:r>
            <a:r>
              <a:rPr lang="fr-FR" b="1" baseline="0" dirty="0">
                <a:solidFill>
                  <a:srgbClr val="FF8D09"/>
                </a:solidFill>
              </a:rPr>
              <a:t>S’exprimer à l’oral : </a:t>
            </a:r>
            <a:r>
              <a:rPr lang="fr-FR" dirty="0"/>
              <a:t>l</a:t>
            </a:r>
            <a:r>
              <a:rPr lang="fr-FR" baseline="0" dirty="0"/>
              <a:t>a prise de parole en cours est encouragée, tout comme les exposés individuels et collectifs. » </a:t>
            </a:r>
            <a:r>
              <a:rPr lang="fr-FR" b="1" i="1" baseline="0" dirty="0"/>
              <a:t>Programmes HGGSP</a:t>
            </a:r>
          </a:p>
          <a:p>
            <a:pPr algn="just"/>
            <a:endParaRPr lang="fr-FR" b="1" i="1" baseline="0" dirty="0"/>
          </a:p>
          <a:p>
            <a:pPr algn="just"/>
            <a:r>
              <a:rPr lang="fr-FR" baseline="0" dirty="0"/>
              <a:t>« L'aisance à l'oral constitue un </a:t>
            </a:r>
            <a:r>
              <a:rPr lang="fr-FR" b="1" baseline="0" dirty="0">
                <a:solidFill>
                  <a:srgbClr val="FF8D09"/>
                </a:solidFill>
              </a:rPr>
              <a:t>marqueur social</a:t>
            </a:r>
            <a:r>
              <a:rPr lang="fr-FR" baseline="0" dirty="0"/>
              <a:t>, il convient justement d'offrir à tous les élèves l'acquisition de cette compétence. »</a:t>
            </a:r>
          </a:p>
          <a:p>
            <a:pPr algn="just"/>
            <a:r>
              <a:rPr lang="fr-FR" b="1" i="1" baseline="0" dirty="0"/>
              <a:t>MEN, En route vers le baccalauréat 2021</a:t>
            </a:r>
          </a:p>
        </p:txBody>
      </p:sp>
      <p:sp>
        <p:nvSpPr>
          <p:cNvPr id="10" name="Flèche : bas 37">
            <a:extLst>
              <a:ext uri="{FF2B5EF4-FFF2-40B4-BE49-F238E27FC236}">
                <a16:creationId xmlns:a16="http://schemas.microsoft.com/office/drawing/2014/main" id="{3584EBEA-579C-8C43-8F81-27DD6DEED6B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6200000">
            <a:off x="5677339" y="1516723"/>
            <a:ext cx="1253000" cy="1879222"/>
          </a:xfrm>
          <a:prstGeom prst="downArrow">
            <a:avLst/>
          </a:prstGeom>
          <a:solidFill>
            <a:srgbClr val="FF8D0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Shape 235">
            <a:extLst>
              <a:ext uri="{FF2B5EF4-FFF2-40B4-BE49-F238E27FC236}">
                <a16:creationId xmlns:a16="http://schemas.microsoft.com/office/drawing/2014/main" id="{5026C9FA-D29C-634F-B1BE-3FCDC60A9F41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82532" y="2374453"/>
            <a:ext cx="2847703" cy="8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 b="1" cap="all" spc="299" baseline="0">
                <a:solidFill>
                  <a:srgbClr val="292B3A"/>
                </a:solidFill>
              </a:defRPr>
            </a:lvl1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kern="0" dirty="0">
                <a:latin typeface="+mj-lt"/>
                <a:ea typeface="+mj-ea"/>
                <a:cs typeface="+mj-cs"/>
                <a:sym typeface="Open Sans"/>
              </a:rPr>
              <a:t>Du temps pour…</a:t>
            </a:r>
          </a:p>
        </p:txBody>
      </p:sp>
      <p:sp>
        <p:nvSpPr>
          <p:cNvPr id="12" name="Flèche : bas 28">
            <a:extLst>
              <a:ext uri="{FF2B5EF4-FFF2-40B4-BE49-F238E27FC236}">
                <a16:creationId xmlns:a16="http://schemas.microsoft.com/office/drawing/2014/main" id="{DF58EFD5-0243-0C4F-9B17-595C044218C4}"/>
              </a:ext>
            </a:extLst>
          </p:cNvPr>
          <p:cNvSpPr/>
          <p:nvPr/>
        </p:nvSpPr>
        <p:spPr>
          <a:xfrm>
            <a:off x="7680960" y="1318960"/>
            <a:ext cx="2450313" cy="941226"/>
          </a:xfrm>
          <a:prstGeom prst="downArrow">
            <a:avLst/>
          </a:prstGeom>
          <a:solidFill>
            <a:srgbClr val="FF8D0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224B61B-CA0D-084B-B025-614AF7039BDB}"/>
              </a:ext>
            </a:extLst>
          </p:cNvPr>
          <p:cNvSpPr txBox="1"/>
          <p:nvPr/>
        </p:nvSpPr>
        <p:spPr>
          <a:xfrm>
            <a:off x="8471702" y="676564"/>
            <a:ext cx="86882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j-ea"/>
                <a:cs typeface="+mj-cs"/>
                <a:sym typeface="Open Sans"/>
              </a:rPr>
              <a:t>=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DDF8168-E50A-154E-BFC1-EEDC6AAD609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405560" y="1829833"/>
            <a:ext cx="1350747" cy="13507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76AE283-E11A-114A-884B-E281C45AE96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571140" y="3599831"/>
            <a:ext cx="6185167" cy="2780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eaLnBrk="1" fontAlgn="auto">
              <a:spcBef>
                <a:spcPts val="1200"/>
              </a:spcBef>
              <a:spcAft>
                <a:spcPts val="0"/>
              </a:spcAft>
            </a:pPr>
            <a:r>
              <a:rPr lang="fr-FR" sz="2400" b="1" baseline="0" dirty="0">
                <a:sym typeface="Open Sans"/>
              </a:rPr>
              <a:t>→ </a:t>
            </a:r>
            <a:r>
              <a:rPr lang="fr-FR" sz="2400" baseline="0" dirty="0"/>
              <a:t>maitriser les capacités orales et les  habilités de communication.</a:t>
            </a:r>
          </a:p>
          <a:p>
            <a:pPr eaLnBrk="1" fontAlgn="auto">
              <a:spcBef>
                <a:spcPts val="1200"/>
              </a:spcBef>
              <a:spcAft>
                <a:spcPts val="0"/>
              </a:spcAft>
            </a:pPr>
            <a:r>
              <a:rPr lang="fr-FR" sz="2400" b="1" baseline="0" dirty="0">
                <a:sym typeface="Open Sans"/>
              </a:rPr>
              <a:t>→ </a:t>
            </a:r>
            <a:r>
              <a:rPr lang="fr-FR" sz="2400" baseline="0" dirty="0"/>
              <a:t>travailler  l’oral en classe, comme n’importe quel apprentissage de l’école au lycée.</a:t>
            </a:r>
          </a:p>
          <a:p>
            <a:pPr eaLnBrk="1" fontAlgn="auto">
              <a:spcBef>
                <a:spcPts val="1200"/>
              </a:spcBef>
              <a:spcAft>
                <a:spcPts val="0"/>
              </a:spcAft>
            </a:pPr>
            <a:r>
              <a:rPr lang="fr-FR" sz="2400" b="1" baseline="0" dirty="0">
                <a:sym typeface="Open Sans"/>
              </a:rPr>
              <a:t>→ </a:t>
            </a:r>
            <a:r>
              <a:rPr lang="fr-FR" sz="2400" baseline="0" dirty="0"/>
              <a:t>créer et multiplier des situations langagières orales dans l’ordinaire de la classe.</a:t>
            </a:r>
          </a:p>
        </p:txBody>
      </p:sp>
    </p:spTree>
    <p:extLst>
      <p:ext uri="{BB962C8B-B14F-4D97-AF65-F5344CB8AC3E}">
        <p14:creationId xmlns:p14="http://schemas.microsoft.com/office/powerpoint/2010/main" val="4096740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7353FE8-B94E-A64A-86E5-6152688BE3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" y="5394959"/>
            <a:ext cx="1308100" cy="1292933"/>
          </a:xfrm>
          <a:prstGeom prst="rect">
            <a:avLst/>
          </a:prstGeom>
        </p:spPr>
      </p:pic>
      <p:sp>
        <p:nvSpPr>
          <p:cNvPr id="5" name="Shape 157">
            <a:extLst>
              <a:ext uri="{FF2B5EF4-FFF2-40B4-BE49-F238E27FC236}">
                <a16:creationId xmlns:a16="http://schemas.microsoft.com/office/drawing/2014/main" id="{BC7270A0-6271-4A42-8E1B-BA2CC5708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59976" y="169062"/>
            <a:ext cx="10515600" cy="481713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>
            <a:normAutofit fontScale="90000"/>
          </a:bodyPr>
          <a:lstStyle/>
          <a:p>
            <a:pPr algn="ctr" eaLnBrk="1"/>
            <a:r>
              <a:rPr lang="fr-FR" altLang="fr-FR" sz="2800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S’exprimer à l’oral</a:t>
            </a:r>
          </a:p>
        </p:txBody>
      </p:sp>
      <p:sp>
        <p:nvSpPr>
          <p:cNvPr id="6" name="Shape 126">
            <a:extLst>
              <a:ext uri="{FF2B5EF4-FFF2-40B4-BE49-F238E27FC236}">
                <a16:creationId xmlns:a16="http://schemas.microsoft.com/office/drawing/2014/main" id="{C299AA75-66CD-2642-A217-2D76184CA9D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99546" y="776256"/>
            <a:ext cx="5765911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4500" b="1" cap="all" baseline="0">
                <a:solidFill>
                  <a:srgbClr val="282A3A"/>
                </a:solidFill>
              </a:defRPr>
            </a:pPr>
            <a:r>
              <a:rPr lang="fr-FR" sz="1600" kern="0" cap="all" baseline="0" dirty="0">
                <a:solidFill>
                  <a:srgbClr val="282A3A"/>
                </a:solidFill>
                <a:ea typeface="+mj-ea"/>
                <a:cs typeface="+mj-cs"/>
                <a:sym typeface="Open Sans"/>
              </a:rPr>
              <a:t>Structure de chaque thème du programme</a:t>
            </a:r>
          </a:p>
        </p:txBody>
      </p:sp>
      <p:sp>
        <p:nvSpPr>
          <p:cNvPr id="7" name="Shape 126">
            <a:extLst>
              <a:ext uri="{FF2B5EF4-FFF2-40B4-BE49-F238E27FC236}">
                <a16:creationId xmlns:a16="http://schemas.microsoft.com/office/drawing/2014/main" id="{CE4B9DAB-5E6D-964A-83FE-A8FB9C6B4EE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17776" y="775959"/>
            <a:ext cx="6014671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4500" b="1" cap="all" baseline="0">
                <a:solidFill>
                  <a:srgbClr val="282A3A"/>
                </a:solidFill>
              </a:defRPr>
            </a:pPr>
            <a:r>
              <a:rPr lang="fr-FR" sz="1600" b="1" kern="0" cap="all" baseline="0" dirty="0">
                <a:solidFill>
                  <a:srgbClr val="282A3A"/>
                </a:solidFill>
                <a:ea typeface="+mj-ea"/>
                <a:cs typeface="+mj-cs"/>
                <a:sym typeface="Open Sans"/>
              </a:rPr>
              <a:t>Exemples  de mise en œuvre pédagogique</a:t>
            </a:r>
          </a:p>
        </p:txBody>
      </p:sp>
      <p:sp>
        <p:nvSpPr>
          <p:cNvPr id="8" name="Flèche : bas 50">
            <a:extLst>
              <a:ext uri="{FF2B5EF4-FFF2-40B4-BE49-F238E27FC236}">
                <a16:creationId xmlns:a16="http://schemas.microsoft.com/office/drawing/2014/main" id="{B6128908-593E-7448-803A-4A18CECCA6B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3013" y="1386894"/>
            <a:ext cx="668411" cy="5197269"/>
          </a:xfrm>
          <a:prstGeom prst="downArrow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7CEB74-199C-AE40-9AFF-EBE3D1E237BA}"/>
              </a:ext>
            </a:extLst>
          </p:cNvPr>
          <p:cNvSpPr/>
          <p:nvPr/>
        </p:nvSpPr>
        <p:spPr>
          <a:xfrm>
            <a:off x="719370" y="1234576"/>
            <a:ext cx="512308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2400" baseline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Observation critique d’une situation actuelle pour dégager les </a:t>
            </a:r>
            <a:r>
              <a:rPr lang="fr-FR" sz="2400" b="1" u="sng" baseline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enjeux du thème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13E2D-C42B-0C4A-9C78-78234BD97FF4}"/>
              </a:ext>
            </a:extLst>
          </p:cNvPr>
          <p:cNvSpPr/>
          <p:nvPr/>
        </p:nvSpPr>
        <p:spPr>
          <a:xfrm>
            <a:off x="683891" y="2644265"/>
            <a:ext cx="5123085" cy="1934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2400" baseline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Étude du thème selon </a:t>
            </a:r>
            <a:r>
              <a:rPr lang="fr-FR" sz="2400" b="1" u="sng" baseline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deux axes </a:t>
            </a:r>
            <a:r>
              <a:rPr lang="fr-FR" sz="2400" baseline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avec une problématique au carrefour des champs disciplinaires et des jalons définis pour leur mise en œuvre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8ED4A3-BD5C-CB40-9585-A4730A6C3EFD}"/>
              </a:ext>
            </a:extLst>
          </p:cNvPr>
          <p:cNvSpPr/>
          <p:nvPr/>
        </p:nvSpPr>
        <p:spPr>
          <a:xfrm>
            <a:off x="737829" y="4838594"/>
            <a:ext cx="5123085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2400" baseline="0" dirty="0">
                <a:solidFill>
                  <a:schemeClr val="bg1"/>
                </a:solidFill>
                <a:latin typeface="Calibri" panose="020F0502020204030204" pitchFamily="34" charset="0"/>
              </a:rPr>
              <a:t>Application sur un </a:t>
            </a:r>
            <a:r>
              <a:rPr lang="fr-FR" sz="2400" b="1" u="sng" baseline="0" dirty="0">
                <a:solidFill>
                  <a:schemeClr val="bg1"/>
                </a:solidFill>
                <a:latin typeface="Calibri" panose="020F0502020204030204" pitchFamily="34" charset="0"/>
              </a:rPr>
              <a:t>objet de travail conclusif</a:t>
            </a:r>
            <a:r>
              <a:rPr lang="fr-FR" sz="2400" baseline="0" dirty="0">
                <a:solidFill>
                  <a:schemeClr val="bg1"/>
                </a:solidFill>
                <a:latin typeface="Calibri" panose="020F0502020204030204" pitchFamily="34" charset="0"/>
              </a:rPr>
              <a:t>, des connaissances et les méthodes acquises antérieurement. </a:t>
            </a:r>
          </a:p>
        </p:txBody>
      </p:sp>
      <p:sp>
        <p:nvSpPr>
          <p:cNvPr id="12" name="Flèche : droite 62">
            <a:extLst>
              <a:ext uri="{FF2B5EF4-FFF2-40B4-BE49-F238E27FC236}">
                <a16:creationId xmlns:a16="http://schemas.microsoft.com/office/drawing/2014/main" id="{41066428-D316-0544-A7C1-FDD8F77F396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77934" y="1386894"/>
            <a:ext cx="1185111" cy="895692"/>
          </a:xfrm>
          <a:prstGeom prst="rightArrow">
            <a:avLst/>
          </a:prstGeom>
          <a:solidFill>
            <a:srgbClr val="45A4FC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Flèche : droite 62">
            <a:extLst>
              <a:ext uri="{FF2B5EF4-FFF2-40B4-BE49-F238E27FC236}">
                <a16:creationId xmlns:a16="http://schemas.microsoft.com/office/drawing/2014/main" id="{ACAA59F6-EEDA-BE45-AFE1-1B776FA19E3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73183" y="3296556"/>
            <a:ext cx="1185111" cy="895692"/>
          </a:xfrm>
          <a:prstGeom prst="rightArrow">
            <a:avLst/>
          </a:prstGeom>
          <a:solidFill>
            <a:srgbClr val="45A4FC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Flèche : droite 62">
            <a:extLst>
              <a:ext uri="{FF2B5EF4-FFF2-40B4-BE49-F238E27FC236}">
                <a16:creationId xmlns:a16="http://schemas.microsoft.com/office/drawing/2014/main" id="{BE21E43B-9B9A-9242-A21A-B877F098F11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77933" y="5143370"/>
            <a:ext cx="1185111" cy="895692"/>
          </a:xfrm>
          <a:prstGeom prst="rightArrow">
            <a:avLst/>
          </a:prstGeom>
          <a:solidFill>
            <a:srgbClr val="45A4FC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2C90E0-A287-D744-BCC0-E343E332091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353420" y="1252579"/>
            <a:ext cx="3286372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b="1" baseline="0" dirty="0">
                <a:solidFill>
                  <a:srgbClr val="336699"/>
                </a:solidFill>
                <a:latin typeface="Calibri" panose="020F0502020204030204" pitchFamily="34" charset="0"/>
              </a:rPr>
              <a:t>Se questionner</a:t>
            </a:r>
          </a:p>
          <a:p>
            <a:pPr>
              <a:lnSpc>
                <a:spcPct val="107000"/>
              </a:lnSpc>
            </a:pPr>
            <a:r>
              <a:rPr lang="fr-FR" b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Un oral pour penser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DE9BE7-602E-8C4A-BC73-E53C4F277F8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407358" y="2451929"/>
            <a:ext cx="4553838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b="1" baseline="0" dirty="0">
                <a:solidFill>
                  <a:srgbClr val="336699"/>
                </a:solidFill>
                <a:latin typeface="Calibri" panose="020F0502020204030204" pitchFamily="34" charset="0"/>
              </a:rPr>
              <a:t>Présentation conduite par le professeur </a:t>
            </a:r>
          </a:p>
          <a:p>
            <a:pPr lvl="0">
              <a:lnSpc>
                <a:spcPct val="107000"/>
              </a:lnSpc>
            </a:pPr>
            <a:r>
              <a:rPr lang="fr-FR" b="1" baseline="0" dirty="0">
                <a:solidFill>
                  <a:srgbClr val="336699"/>
                </a:solidFill>
                <a:latin typeface="Calibri" panose="020F0502020204030204" pitchFamily="34" charset="0"/>
              </a:rPr>
              <a:t>Des exposés, des présentations par les élèves.</a:t>
            </a:r>
          </a:p>
          <a:p>
            <a:pPr>
              <a:lnSpc>
                <a:spcPct val="107000"/>
              </a:lnSpc>
            </a:pPr>
            <a:r>
              <a:rPr lang="fr-FR" b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Un oral pour communiquer, restituer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778D85-5D6D-EE49-B6C6-BE36CF7960E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342790" y="3610011"/>
            <a:ext cx="4682974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b="1" baseline="0" dirty="0">
                <a:solidFill>
                  <a:srgbClr val="336699"/>
                </a:solidFill>
                <a:latin typeface="Calibri" panose="020F0502020204030204" pitchFamily="34" charset="0"/>
              </a:rPr>
              <a:t>Des </a:t>
            </a:r>
            <a:r>
              <a:rPr lang="fr-FR" b="1" dirty="0">
                <a:solidFill>
                  <a:srgbClr val="336699"/>
                </a:solidFill>
                <a:latin typeface="Calibri" panose="020F0502020204030204" pitchFamily="34" charset="0"/>
              </a:rPr>
              <a:t>débats</a:t>
            </a:r>
            <a:r>
              <a:rPr lang="fr-FR" b="1" baseline="0" dirty="0">
                <a:solidFill>
                  <a:srgbClr val="336699"/>
                </a:solidFill>
                <a:latin typeface="Calibri" panose="020F0502020204030204" pitchFamily="34" charset="0"/>
              </a:rPr>
              <a:t> pour réinvestir les connaissances</a:t>
            </a:r>
          </a:p>
          <a:p>
            <a:pPr>
              <a:lnSpc>
                <a:spcPct val="107000"/>
              </a:lnSpc>
            </a:pPr>
            <a:r>
              <a:rPr lang="fr-FR" b="1" baseline="0" dirty="0">
                <a:solidFill>
                  <a:srgbClr val="336699"/>
                </a:solidFill>
                <a:latin typeface="Calibri" panose="020F0502020204030204" pitchFamily="34" charset="0"/>
              </a:rPr>
              <a:t>et enrichir les argumentations.</a:t>
            </a:r>
          </a:p>
          <a:p>
            <a:pPr>
              <a:lnSpc>
                <a:spcPct val="107000"/>
              </a:lnSpc>
            </a:pPr>
            <a:r>
              <a:rPr lang="fr-FR" b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Un oral pour confronter et argumenter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CADA66-D145-2C49-944F-2EC6B7E6438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54262" y="4838594"/>
            <a:ext cx="4121314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b="1" baseline="0" dirty="0">
                <a:solidFill>
                  <a:srgbClr val="336699"/>
                </a:solidFill>
                <a:latin typeface="Calibri" panose="020F0502020204030204" pitchFamily="34" charset="0"/>
              </a:rPr>
              <a:t>Récapituler, réaliser des bilans de connaissances</a:t>
            </a:r>
          </a:p>
          <a:p>
            <a:pPr lvl="0">
              <a:lnSpc>
                <a:spcPct val="107000"/>
              </a:lnSpc>
            </a:pPr>
            <a:r>
              <a:rPr lang="fr-FR" b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Un oral pour objectiver, verbaliser, un</a:t>
            </a:r>
          </a:p>
          <a:p>
            <a:pPr lvl="0">
              <a:lnSpc>
                <a:spcPct val="107000"/>
              </a:lnSpc>
            </a:pPr>
            <a:r>
              <a:rPr lang="fr-FR" b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outil de réflexivité</a:t>
            </a:r>
          </a:p>
        </p:txBody>
      </p:sp>
      <p:sp>
        <p:nvSpPr>
          <p:cNvPr id="22" name="Accolade ouvrante 21">
            <a:extLst>
              <a:ext uri="{FF2B5EF4-FFF2-40B4-BE49-F238E27FC236}">
                <a16:creationId xmlns:a16="http://schemas.microsoft.com/office/drawing/2014/main" id="{5A9219AC-8F16-B044-BFB4-09EA00BC0819}"/>
              </a:ext>
            </a:extLst>
          </p:cNvPr>
          <p:cNvSpPr/>
          <p:nvPr/>
        </p:nvSpPr>
        <p:spPr>
          <a:xfrm>
            <a:off x="6853544" y="2434905"/>
            <a:ext cx="464397" cy="2172025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273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7">
            <a:extLst>
              <a:ext uri="{FF2B5EF4-FFF2-40B4-BE49-F238E27FC236}">
                <a16:creationId xmlns:a16="http://schemas.microsoft.com/office/drawing/2014/main" id="{289EC04F-235A-B946-A58D-3F232A178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768" y="152549"/>
            <a:ext cx="10515600" cy="481713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50800" tIns="50800" rIns="50800" bIns="5080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28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S’exprimer à l’oral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D8791B-3BDF-C843-B24C-B0C742C283E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47501" y="770845"/>
            <a:ext cx="11279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Objectifs : </a:t>
            </a:r>
          </a:p>
          <a:p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2000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e repérer dans la complexité des discours médiatiques et scientifiques. </a:t>
            </a:r>
          </a:p>
          <a:p>
            <a:r>
              <a:rPr lang="fr-FR" sz="2000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Représenter et analyser tous les éléments divergents ou contradictoires d’un débat.</a:t>
            </a:r>
          </a:p>
        </p:txBody>
      </p:sp>
      <p:sp>
        <p:nvSpPr>
          <p:cNvPr id="10" name="Flèche : chevron 29">
            <a:extLst>
              <a:ext uri="{FF2B5EF4-FFF2-40B4-BE49-F238E27FC236}">
                <a16:creationId xmlns:a16="http://schemas.microsoft.com/office/drawing/2014/main" id="{9E0314C4-AE51-5D41-9B84-B55C6EE3672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0655" y="2721876"/>
            <a:ext cx="4175761" cy="3734356"/>
          </a:xfrm>
          <a:prstGeom prst="chevron">
            <a:avLst>
              <a:gd name="adj" fmla="val 16326"/>
            </a:avLst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Explorer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b="1" dirty="0">
              <a:solidFill>
                <a:srgbClr val="002060"/>
              </a:solidFill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Etudier la controverse à partir d’un corpus documentaire, mener des recherches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Flèche : chevron 29">
            <a:extLst>
              <a:ext uri="{FF2B5EF4-FFF2-40B4-BE49-F238E27FC236}">
                <a16:creationId xmlns:a16="http://schemas.microsoft.com/office/drawing/2014/main" id="{09E3C2F6-9E02-A047-B870-64C5312848B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23387" y="2802223"/>
            <a:ext cx="4339043" cy="3611245"/>
          </a:xfrm>
          <a:prstGeom prst="chevron">
            <a:avLst>
              <a:gd name="adj" fmla="val 16326"/>
            </a:avLst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Contribuer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b="1" dirty="0">
              <a:solidFill>
                <a:srgbClr val="002060"/>
              </a:solidFill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solidFill>
                  <a:srgbClr val="002060"/>
                </a:solidFill>
                <a:ea typeface="Helvetica Light"/>
                <a:cs typeface="Helvetica Light"/>
                <a:sym typeface="Helvetica Light"/>
              </a:rPr>
              <a:t>Identifier les acteurs et leurs points de vue, rendre compte de la controverse, créer des contenus numériques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Flèche : chevron 29">
            <a:extLst>
              <a:ext uri="{FF2B5EF4-FFF2-40B4-BE49-F238E27FC236}">
                <a16:creationId xmlns:a16="http://schemas.microsoft.com/office/drawing/2014/main" id="{AD9C3A51-40D9-6449-B832-5EF423AA4B1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16240" y="2721876"/>
            <a:ext cx="4175760" cy="3672800"/>
          </a:xfrm>
          <a:prstGeom prst="chevron">
            <a:avLst>
              <a:gd name="adj" fmla="val 16326"/>
            </a:avLst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Débattre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400" dirty="0">
              <a:solidFill>
                <a:srgbClr val="002060"/>
              </a:solidFill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dans des simulations réalistes de situations de négociations et/ou de décision collective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8CD23D01-0D1C-E04E-A34B-19D10D54C78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7983" y="3432005"/>
            <a:ext cx="1141496" cy="1141496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79BAAB98-2DF0-E44C-B703-5467F60D5A2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93112" y="3352948"/>
            <a:ext cx="1043525" cy="1043525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BFCBA5EE-D6BC-5F4A-9578-B3B07738DF8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80626" y="3413416"/>
            <a:ext cx="922587" cy="922587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87818CA-B3AC-D140-84D4-F9315A596F37}"/>
              </a:ext>
            </a:extLst>
          </p:cNvPr>
          <p:cNvSpPr/>
          <p:nvPr/>
        </p:nvSpPr>
        <p:spPr>
          <a:xfrm>
            <a:off x="226610" y="190689"/>
            <a:ext cx="3696789" cy="31494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Etude du thème selon deux axes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6B5EE01-5A54-1D4C-8133-40DED23147F6}"/>
              </a:ext>
            </a:extLst>
          </p:cNvPr>
          <p:cNvSpPr/>
          <p:nvPr/>
        </p:nvSpPr>
        <p:spPr>
          <a:xfrm>
            <a:off x="8016240" y="161811"/>
            <a:ext cx="3844834" cy="50127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Exemple de mise en œuvre pédagogique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DB7DDD5-36C8-2A41-8975-EB8485A67B3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518808" y="2024369"/>
            <a:ext cx="5303520" cy="522129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Définition d’une controverse</a:t>
            </a:r>
          </a:p>
        </p:txBody>
      </p:sp>
      <p:cxnSp>
        <p:nvCxnSpPr>
          <p:cNvPr id="21" name="Connecteur : en angle 33">
            <a:extLst>
              <a:ext uri="{FF2B5EF4-FFF2-40B4-BE49-F238E27FC236}">
                <a16:creationId xmlns:a16="http://schemas.microsoft.com/office/drawing/2014/main" id="{962328D1-EF09-7546-9867-DEB7859A0D81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rot="10800000" flipV="1">
            <a:off x="659393" y="2169616"/>
            <a:ext cx="2736951" cy="552260"/>
          </a:xfrm>
          <a:prstGeom prst="bentConnector3">
            <a:avLst>
              <a:gd name="adj1" fmla="val 50000"/>
            </a:avLst>
          </a:prstGeom>
          <a:noFill/>
          <a:ln w="123825" cap="flat">
            <a:solidFill>
              <a:schemeClr val="bg2">
                <a:lumMod val="75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87384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FEB4B31A-FCB5-6047-8018-0B53290B962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82218" y="228078"/>
            <a:ext cx="12374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kern="0" cap="all" spc="299" baseline="0" dirty="0">
                <a:solidFill>
                  <a:srgbClr val="292B3A"/>
                </a:solidFill>
                <a:latin typeface="+mn-lt"/>
                <a:ea typeface="+mj-ea"/>
                <a:cs typeface="+mj-cs"/>
              </a:rPr>
              <a:t>Inscrire cet enseignement dans une variété de démarches pédagogiques</a:t>
            </a:r>
          </a:p>
        </p:txBody>
      </p:sp>
      <p:sp>
        <p:nvSpPr>
          <p:cNvPr id="6" name="Flèche : droite 9">
            <a:extLst>
              <a:ext uri="{FF2B5EF4-FFF2-40B4-BE49-F238E27FC236}">
                <a16:creationId xmlns:a16="http://schemas.microsoft.com/office/drawing/2014/main" id="{738961E5-BF40-594A-9126-D392E2A2ADA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06581" y="628188"/>
            <a:ext cx="11201401" cy="400110"/>
          </a:xfrm>
          <a:prstGeom prst="rightArrow">
            <a:avLst/>
          </a:prstGeom>
          <a:solidFill>
            <a:srgbClr val="FF8D0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Flèche : bas 15">
            <a:extLst>
              <a:ext uri="{FF2B5EF4-FFF2-40B4-BE49-F238E27FC236}">
                <a16:creationId xmlns:a16="http://schemas.microsoft.com/office/drawing/2014/main" id="{FC5D23F2-0895-274E-84ED-528911EC7DB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4693" y="828243"/>
            <a:ext cx="575740" cy="5723236"/>
          </a:xfrm>
          <a:prstGeom prst="downArrow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A3A4B4C-86F1-D14E-B717-D2FBC07A647A}"/>
              </a:ext>
            </a:extLst>
          </p:cNvPr>
          <p:cNvSpPr/>
          <p:nvPr/>
        </p:nvSpPr>
        <p:spPr>
          <a:xfrm>
            <a:off x="0" y="2584302"/>
            <a:ext cx="1958326" cy="1475581"/>
          </a:xfrm>
          <a:prstGeom prst="roundRect">
            <a:avLst/>
          </a:prstGeom>
          <a:solidFill>
            <a:schemeClr val="bg1"/>
          </a:solidFill>
          <a:ln w="381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000" b="1" dirty="0">
                <a:ea typeface="Helvetica Light"/>
                <a:cs typeface="Helvetica Light"/>
                <a:sym typeface="Helvetica Light"/>
              </a:rPr>
              <a:t>UNE TRANSITION VERS LE SUPERIEUR</a:t>
            </a:r>
            <a:endParaRPr kumimoji="0" lang="fr-FR" sz="2000" b="1" i="0" u="none" strike="noStrike" cap="none" spc="0" normalizeH="0" baseline="0" dirty="0">
              <a:ln>
                <a:noFill/>
              </a:ln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2043263-0C1A-D94B-83B2-CB808A0573E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4675" y="1073799"/>
            <a:ext cx="2774906" cy="130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capacités et des méthodes travaillées dans le tronc commun d’histoire- Géographie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D4DB9E63-8F81-A743-ADBA-8671B6ED4EA9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4675" y="4334449"/>
            <a:ext cx="2071521" cy="145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capacités utiles à la réussite des études dans le supérieur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7AE039C-11EF-6F4B-9CDA-3C1C8048AC3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21094" y="1056973"/>
            <a:ext cx="277490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altLang="fr-FR" sz="2000" b="1" baseline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capacités et des méthodes à conforter :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1A118373-1620-FD47-8438-F31B3DC1725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>
            <a:off x="2001386" y="2702411"/>
            <a:ext cx="1453177" cy="1453177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3F154204-BA2A-7F49-AD4C-B6F9CA15FC21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11358" y="1757834"/>
            <a:ext cx="2958352" cy="489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84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1600" baseline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Analyser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1600" baseline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Interroger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1600" baseline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Confronter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1600" baseline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Critiquer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Écrire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Dire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Argumenter</a:t>
            </a:r>
            <a:endParaRPr lang="fr-FR" altLang="fr-FR" sz="1600" baseline="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1600" baseline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Se documenter, rechercher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1600" baseline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Résumer, synthétiser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1600" baseline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Travailler en autonomie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1600" baseline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S’engager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1600" baseline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Élaborer des projets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1600" baseline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Organiser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1600" baseline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Exposer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1600" baseline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Collaborer 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endParaRPr lang="fr-FR" altLang="fr-FR" sz="1600" baseline="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Flèche : droite 37">
            <a:extLst>
              <a:ext uri="{FF2B5EF4-FFF2-40B4-BE49-F238E27FC236}">
                <a16:creationId xmlns:a16="http://schemas.microsoft.com/office/drawing/2014/main" id="{75264F00-9587-3D40-9A95-F59B5C98FA3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731979" y="1657083"/>
            <a:ext cx="2191371" cy="809184"/>
          </a:xfrm>
          <a:prstGeom prst="rightArrow">
            <a:avLst/>
          </a:prstGeom>
          <a:solidFill>
            <a:srgbClr val="45A4F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4000" baseline="0" dirty="0">
              <a:latin typeface="Calibri" panose="020F0502020204030204" pitchFamily="34" charset="0"/>
            </a:endParaRPr>
          </a:p>
        </p:txBody>
      </p:sp>
      <p:sp>
        <p:nvSpPr>
          <p:cNvPr id="16" name="Flèche : droite 37">
            <a:extLst>
              <a:ext uri="{FF2B5EF4-FFF2-40B4-BE49-F238E27FC236}">
                <a16:creationId xmlns:a16="http://schemas.microsoft.com/office/drawing/2014/main" id="{00897926-C8C9-024A-B79C-724D712D3B9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731979" y="3346405"/>
            <a:ext cx="2191371" cy="809184"/>
          </a:xfrm>
          <a:prstGeom prst="rightArrow">
            <a:avLst/>
          </a:prstGeom>
          <a:solidFill>
            <a:srgbClr val="45A4F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4000" baseline="0" dirty="0">
              <a:latin typeface="Calibri" panose="020F0502020204030204" pitchFamily="34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0CFB2D46-34E6-1746-899C-EF743F1E801D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95773" y="2088247"/>
            <a:ext cx="3561790" cy="172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Mobiliser des pratiques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classe différentes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7A226828-30C6-244B-B2CE-5B8DAEE4D20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457563" y="1127735"/>
            <a:ext cx="3493479" cy="5124252"/>
          </a:xfrm>
          <a:prstGeom prst="roundRect">
            <a:avLst>
              <a:gd name="adj" fmla="val 6122"/>
            </a:avLst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Ouvrir le cours aux controverses et débats</a:t>
            </a:r>
          </a:p>
          <a:p>
            <a:pPr marL="342900" marR="0" indent="-3429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000" dirty="0">
                <a:solidFill>
                  <a:srgbClr val="FFFFFF"/>
                </a:solidFill>
                <a:ea typeface="Helvetica Light"/>
                <a:cs typeface="Helvetica Light"/>
                <a:sym typeface="Helvetica Light"/>
              </a:rPr>
              <a:t>Développer les pratiques collaborative</a:t>
            </a:r>
          </a:p>
          <a:p>
            <a:pPr marL="342900" marR="0" indent="-3429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Diversifier les situations d’apprentissages</a:t>
            </a:r>
          </a:p>
          <a:p>
            <a:pPr marL="342900" marR="0" indent="-3429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Diff</a:t>
            </a:r>
            <a:r>
              <a:rPr lang="fr-FR" sz="2000" dirty="0">
                <a:solidFill>
                  <a:srgbClr val="FFFFFF"/>
                </a:solidFill>
                <a:ea typeface="Helvetica Light"/>
                <a:cs typeface="Helvetica Light"/>
                <a:sym typeface="Helvetica Light"/>
              </a:rPr>
              <a:t>érencier les propositions pédagogiques</a:t>
            </a:r>
          </a:p>
          <a:p>
            <a:pPr marL="342900" marR="0" indent="-3429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000" dirty="0">
                <a:solidFill>
                  <a:srgbClr val="FFFFFF"/>
                </a:solidFill>
                <a:ea typeface="Helvetica Light"/>
                <a:cs typeface="Helvetica Light"/>
                <a:sym typeface="Helvetica Light"/>
              </a:rPr>
              <a:t>Favoriser et accompagner les démarches de recherche et de projet</a:t>
            </a:r>
          </a:p>
          <a:p>
            <a:pPr marL="342900" marR="0" indent="-3429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Favoriser </a:t>
            </a:r>
            <a:r>
              <a:rPr lang="fr-FR" sz="2000" dirty="0">
                <a:solidFill>
                  <a:srgbClr val="FFFFFF"/>
                </a:solidFill>
                <a:ea typeface="Helvetica Light"/>
                <a:cs typeface="Helvetica Light"/>
                <a:sym typeface="Helvetica Light"/>
              </a:rPr>
              <a:t>et accompagner l’apprentissage de l’autonomie</a:t>
            </a:r>
          </a:p>
          <a:p>
            <a:pPr marL="342900" marR="0" indent="-3429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Varier les situations et les pratiques langagières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AF056091-8EF4-8246-AF5D-6768FD4456D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261628" y="4333606"/>
            <a:ext cx="1661722" cy="16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99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AD9C7-98E1-5A49-B31A-848F4126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9" y="-865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+mn-lt"/>
              </a:rPr>
              <a:t>Quelques ressources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EF56C85-7D13-5346-A99F-23744C156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4" y="5083175"/>
            <a:ext cx="1308100" cy="1308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601A3D-6130-A54F-B303-42704E88706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44421" y="945197"/>
            <a:ext cx="108410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Wingdings" pitchFamily="2" charset="2"/>
              <a:buChar char="v"/>
            </a:pPr>
            <a:r>
              <a:rPr lang="fr-FR" sz="2000" baseline="0" dirty="0">
                <a:latin typeface="Calibri" panose="020F0502020204030204" pitchFamily="34" charset="0"/>
              </a:rPr>
              <a:t>Danquin R. et Wolfgang M., </a:t>
            </a:r>
            <a:r>
              <a:rPr lang="fr-FR" sz="2000" i="1" baseline="0" dirty="0">
                <a:latin typeface="Calibri" panose="020F0502020204030204" pitchFamily="34" charset="0"/>
              </a:rPr>
              <a:t>52 méthodes pratiques pour enseigner. </a:t>
            </a:r>
            <a:r>
              <a:rPr lang="fr-FR" sz="2000" baseline="0" dirty="0">
                <a:latin typeface="Calibri" panose="020F0502020204030204" pitchFamily="34" charset="0"/>
              </a:rPr>
              <a:t>Schöningh Verlag,Réseau Canopé, 2015.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v"/>
            </a:pPr>
            <a:r>
              <a:rPr lang="fr-FR" sz="20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Jadoulle J-L, </a:t>
            </a:r>
            <a:r>
              <a:rPr lang="fr-FR" sz="2000" i="1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apprendre l’histoire</a:t>
            </a:r>
            <a:r>
              <a:rPr lang="fr-FR" sz="20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Érasme, 2015.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v"/>
            </a:pPr>
            <a:r>
              <a:rPr lang="fr-FR" sz="200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Mével Y. et Tutiaux-Guillon Nicole, </a:t>
            </a:r>
            <a:r>
              <a:rPr lang="fr-FR" sz="2000" i="1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Didactique et enseignement de l’histoire et de la géographie au collège et au lycée</a:t>
            </a:r>
            <a:r>
              <a:rPr lang="fr-FR" sz="20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Publibook, 2013.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v"/>
            </a:pPr>
            <a:r>
              <a:rPr lang="fr-FR" sz="200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Beaupuy D., </a:t>
            </a:r>
            <a:r>
              <a:rPr lang="fr-FR" sz="2000" i="1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Cabotage</a:t>
            </a:r>
            <a:r>
              <a:rPr lang="fr-FR" sz="20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« Organisation pédagogique et progressivité des apprentissages en histoire géographie et EMC », vol. 5, Académie de Rennes, 2018.</a:t>
            </a:r>
            <a:r>
              <a:rPr lang="fr-FR" sz="2000" kern="1800" cap="all" dirty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Espace réservé pour une image  2">
            <a:extLst>
              <a:ext uri="{FF2B5EF4-FFF2-40B4-BE49-F238E27FC236}">
                <a16:creationId xmlns:a16="http://schemas.microsoft.com/office/drawing/2014/main" id="{70DE24CD-9B56-E142-B5D0-DF32DF554A6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6663" r="1186" b="65"/>
          <a:stretch/>
        </p:blipFill>
        <p:spPr>
          <a:xfrm rot="20985957">
            <a:off x="7536540" y="3757573"/>
            <a:ext cx="3174273" cy="2703895"/>
          </a:xfrm>
          <a:custGeom>
            <a:avLst/>
            <a:gdLst>
              <a:gd name="T0" fmla="*/ 220972 w 12834351"/>
              <a:gd name="T1" fmla="*/ 1060774 h 12789042"/>
              <a:gd name="T2" fmla="*/ 1683163 w 12834351"/>
              <a:gd name="T3" fmla="*/ 226478 h 12789042"/>
              <a:gd name="T4" fmla="*/ 3590251 w 12834351"/>
              <a:gd name="T5" fmla="*/ 38243 h 12789042"/>
              <a:gd name="T6" fmla="*/ 4248195 w 12834351"/>
              <a:gd name="T7" fmla="*/ 862526 h 12789042"/>
              <a:gd name="T8" fmla="*/ 4037673 w 12834351"/>
              <a:gd name="T9" fmla="*/ 2765656 h 12789042"/>
              <a:gd name="T10" fmla="*/ 3271304 w 12834351"/>
              <a:gd name="T11" fmla="*/ 4105023 h 12789042"/>
              <a:gd name="T12" fmla="*/ 2526302 w 12834351"/>
              <a:gd name="T13" fmla="*/ 4179698 h 12789042"/>
              <a:gd name="T14" fmla="*/ 1279797 w 12834351"/>
              <a:gd name="T15" fmla="*/ 3443122 h 12789042"/>
              <a:gd name="T16" fmla="*/ 242341 w 12834351"/>
              <a:gd name="T17" fmla="*/ 2165503 h 12789042"/>
              <a:gd name="T18" fmla="*/ 10604 w 12834351"/>
              <a:gd name="T19" fmla="*/ 1581674 h 12789042"/>
              <a:gd name="T20" fmla="*/ 220972 w 12834351"/>
              <a:gd name="T21" fmla="*/ 1060774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7" name="Shape 196">
            <a:extLst>
              <a:ext uri="{FF2B5EF4-FFF2-40B4-BE49-F238E27FC236}">
                <a16:creationId xmlns:a16="http://schemas.microsoft.com/office/drawing/2014/main" id="{6CD0FA2F-F80D-9041-8143-F404F963CEC0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11086117">
            <a:off x="7704091" y="3437830"/>
            <a:ext cx="3413559" cy="2386190"/>
          </a:xfrm>
          <a:custGeom>
            <a:avLst/>
            <a:gdLst>
              <a:gd name="T0" fmla="*/ 2176099 w 21540"/>
              <a:gd name="T1" fmla="*/ 2137636 h 21555"/>
              <a:gd name="T2" fmla="*/ 2176099 w 21540"/>
              <a:gd name="T3" fmla="*/ 2137636 h 21555"/>
              <a:gd name="T4" fmla="*/ 2176099 w 21540"/>
              <a:gd name="T5" fmla="*/ 2137636 h 21555"/>
              <a:gd name="T6" fmla="*/ 2176099 w 21540"/>
              <a:gd name="T7" fmla="*/ 213763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 dirty="0"/>
          </a:p>
        </p:txBody>
      </p:sp>
      <p:sp>
        <p:nvSpPr>
          <p:cNvPr id="8" name="Shape 195">
            <a:extLst>
              <a:ext uri="{FF2B5EF4-FFF2-40B4-BE49-F238E27FC236}">
                <a16:creationId xmlns:a16="http://schemas.microsoft.com/office/drawing/2014/main" id="{52F43022-64CA-F742-A78B-C3D70ABE606F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 rot="-5539927">
            <a:off x="7905772" y="3138145"/>
            <a:ext cx="3227084" cy="3625488"/>
          </a:xfrm>
          <a:custGeom>
            <a:avLst/>
            <a:gdLst>
              <a:gd name="T0" fmla="*/ 2176099 w 21540"/>
              <a:gd name="T1" fmla="*/ 2137636 h 21555"/>
              <a:gd name="T2" fmla="*/ 2176099 w 21540"/>
              <a:gd name="T3" fmla="*/ 2137636 h 21555"/>
              <a:gd name="T4" fmla="*/ 2176099 w 21540"/>
              <a:gd name="T5" fmla="*/ 2137636 h 21555"/>
              <a:gd name="T6" fmla="*/ 2176099 w 21540"/>
              <a:gd name="T7" fmla="*/ 213763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 dirty="0"/>
          </a:p>
        </p:txBody>
      </p:sp>
      <p:sp>
        <p:nvSpPr>
          <p:cNvPr id="9" name="Google Shape;426;p43">
            <a:extLst>
              <a:ext uri="{FF2B5EF4-FFF2-40B4-BE49-F238E27FC236}">
                <a16:creationId xmlns:a16="http://schemas.microsoft.com/office/drawing/2014/main" id="{B12C245F-0097-AD45-9F94-A29E520D8DB7}"/>
              </a:ext>
            </a:extLst>
          </p:cNvPr>
          <p:cNvSpPr txBox="1"/>
          <p:nvPr/>
        </p:nvSpPr>
        <p:spPr>
          <a:xfrm>
            <a:off x="764187" y="3620035"/>
            <a:ext cx="6569258" cy="109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" sz="2000" u="sng" dirty="0">
                <a:ea typeface="Corbel"/>
                <a:cs typeface="Corbel"/>
                <a:sym typeface="Corbe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http://geoconfluences.ens-lyon.fr/programmes/classes/ressources-pour-le-lycee-gt/ressources-programmes-1ere-specialite-hggsp</a:t>
            </a:r>
            <a:endParaRPr sz="2000" dirty="0"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5231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7A8239D-D1A9-4A45-9FCB-C89A455B7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9" y="5234810"/>
            <a:ext cx="1308100" cy="1308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64458DC-8BFD-724B-9ACE-44CA5A38E841}"/>
              </a:ext>
            </a:extLst>
          </p:cNvPr>
          <p:cNvSpPr txBox="1"/>
          <p:nvPr/>
        </p:nvSpPr>
        <p:spPr>
          <a:xfrm>
            <a:off x="4742127" y="460190"/>
            <a:ext cx="169437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3600" b="1" baseline="0" dirty="0">
                <a:solidFill>
                  <a:srgbClr val="FF8D0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acquérir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FF8D09"/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2E8657B-812C-4747-B2C1-01E2B632875E}"/>
              </a:ext>
            </a:extLst>
          </p:cNvPr>
          <p:cNvSpPr/>
          <p:nvPr/>
        </p:nvSpPr>
        <p:spPr>
          <a:xfrm>
            <a:off x="4160391" y="1114752"/>
            <a:ext cx="3444167" cy="658336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u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ne méthodologie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E8AFCA-264F-C443-B676-3896B4150EAB}"/>
              </a:ext>
            </a:extLst>
          </p:cNvPr>
          <p:cNvSpPr txBox="1"/>
          <p:nvPr/>
        </p:nvSpPr>
        <p:spPr>
          <a:xfrm>
            <a:off x="8704868" y="2095874"/>
            <a:ext cx="3147707" cy="605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fr-FR" sz="3600" b="1" dirty="0">
                <a:solidFill>
                  <a:srgbClr val="FF8D0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déployer</a:t>
            </a:r>
            <a:endParaRPr lang="fr-FR" sz="3600" b="1" dirty="0">
              <a:solidFill>
                <a:srgbClr val="FF8D09"/>
              </a:solidFill>
              <a:latin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3115284-EB1A-8240-98B3-74C603076F71}"/>
              </a:ext>
            </a:extLst>
          </p:cNvPr>
          <p:cNvSpPr/>
          <p:nvPr/>
        </p:nvSpPr>
        <p:spPr>
          <a:xfrm>
            <a:off x="19807881" y="3101546"/>
            <a:ext cx="4366166" cy="1891430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6807D06-4B14-DB4A-A836-71EE5CFE2E89}"/>
              </a:ext>
            </a:extLst>
          </p:cNvPr>
          <p:cNvSpPr/>
          <p:nvPr/>
        </p:nvSpPr>
        <p:spPr>
          <a:xfrm>
            <a:off x="8433071" y="2737113"/>
            <a:ext cx="3444167" cy="1203166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sa liberté pédagogique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5CAA1B1-3BE4-5049-B7A4-EEB90B1C3AA6}"/>
              </a:ext>
            </a:extLst>
          </p:cNvPr>
          <p:cNvSpPr/>
          <p:nvPr/>
        </p:nvSpPr>
        <p:spPr>
          <a:xfrm>
            <a:off x="429706" y="2953667"/>
            <a:ext cx="3444167" cy="1203166"/>
          </a:xfrm>
          <a:prstGeom prst="roundRect">
            <a:avLst/>
          </a:prstGeom>
          <a:solidFill>
            <a:srgbClr val="336699"/>
          </a:solidFill>
          <a:ln w="63500" cap="flat">
            <a:solidFill>
              <a:srgbClr val="FFC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l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 pluridisciplinarité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E7C2B7-551E-A34F-8BA0-ACD4AC55A744}"/>
              </a:ext>
            </a:extLst>
          </p:cNvPr>
          <p:cNvSpPr/>
          <p:nvPr/>
        </p:nvSpPr>
        <p:spPr>
          <a:xfrm>
            <a:off x="775352" y="2054837"/>
            <a:ext cx="2110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FF8D0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interroger</a:t>
            </a:r>
            <a:endParaRPr lang="fr-FR" sz="3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1B4B1BB-AD9C-3F48-B7B0-A51E04503D9A}"/>
              </a:ext>
            </a:extLst>
          </p:cNvPr>
          <p:cNvSpPr txBox="1"/>
          <p:nvPr/>
        </p:nvSpPr>
        <p:spPr>
          <a:xfrm>
            <a:off x="5251425" y="6115782"/>
            <a:ext cx="162153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3600" b="1" baseline="0" dirty="0">
                <a:solidFill>
                  <a:srgbClr val="FF8D0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intégrer</a:t>
            </a:r>
            <a:endParaRPr lang="fr-FR" sz="3600" b="1" baseline="0" dirty="0">
              <a:solidFill>
                <a:srgbClr val="FF8D09"/>
              </a:solidFill>
              <a:latin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A916178-3B64-1E42-BA40-361D64247256}"/>
              </a:ext>
            </a:extLst>
          </p:cNvPr>
          <p:cNvSpPr/>
          <p:nvPr/>
        </p:nvSpPr>
        <p:spPr>
          <a:xfrm>
            <a:off x="4447783" y="4999803"/>
            <a:ext cx="3444167" cy="1203166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L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 transition vers le supérieur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95971CB9-3677-0A47-9668-F78451878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21626">
            <a:off x="5178694" y="3504358"/>
            <a:ext cx="1154782" cy="1015422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D4FD8215-0B7A-9F46-837B-7A9E0C13CC64}"/>
              </a:ext>
            </a:extLst>
          </p:cNvPr>
          <p:cNvSpPr/>
          <p:nvPr/>
        </p:nvSpPr>
        <p:spPr>
          <a:xfrm>
            <a:off x="4972727" y="3080683"/>
            <a:ext cx="2178930" cy="865774"/>
          </a:xfrm>
          <a:prstGeom prst="ellipse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fr-FR" sz="16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0B421649-8396-584F-AA89-DA62348B6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21626">
            <a:off x="5448970" y="3005859"/>
            <a:ext cx="1015422" cy="1015422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5ADEFE7-046B-B040-8F0D-E45B89985ECF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3922840" y="3513570"/>
            <a:ext cx="1049887" cy="0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8F53777-FE81-E240-9A4C-2EC56575A754}"/>
              </a:ext>
            </a:extLst>
          </p:cNvPr>
          <p:cNvCxnSpPr>
            <a:cxnSpLocks/>
          </p:cNvCxnSpPr>
          <p:nvPr/>
        </p:nvCxnSpPr>
        <p:spPr>
          <a:xfrm>
            <a:off x="7159417" y="3417488"/>
            <a:ext cx="1273654" cy="0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0EC6781-3DF7-6E4E-BB56-FD10D18950AD}"/>
              </a:ext>
            </a:extLst>
          </p:cNvPr>
          <p:cNvCxnSpPr>
            <a:cxnSpLocks/>
          </p:cNvCxnSpPr>
          <p:nvPr/>
        </p:nvCxnSpPr>
        <p:spPr>
          <a:xfrm flipV="1">
            <a:off x="5984876" y="3940279"/>
            <a:ext cx="0" cy="1052697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416D88B-3F5D-0345-AFBA-73B71BE0AFC0}"/>
              </a:ext>
            </a:extLst>
          </p:cNvPr>
          <p:cNvCxnSpPr>
            <a:cxnSpLocks/>
          </p:cNvCxnSpPr>
          <p:nvPr/>
        </p:nvCxnSpPr>
        <p:spPr>
          <a:xfrm flipH="1" flipV="1">
            <a:off x="5941564" y="1796265"/>
            <a:ext cx="30233" cy="1284418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0565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FCB41-D5DE-5649-B867-987ED250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120" y="16905"/>
            <a:ext cx="6686654" cy="1340151"/>
          </a:xfrm>
        </p:spPr>
        <p:txBody>
          <a:bodyPr>
            <a:normAutofit/>
          </a:bodyPr>
          <a:lstStyle/>
          <a:p>
            <a:r>
              <a:rPr lang="fr-FR" sz="3600" b="1" dirty="0"/>
              <a:t>Pratiquer la pluridisciplinarité</a:t>
            </a:r>
          </a:p>
        </p:txBody>
      </p:sp>
      <p:pic>
        <p:nvPicPr>
          <p:cNvPr id="5" name="Espace réservé pour une image  2">
            <a:extLst>
              <a:ext uri="{FF2B5EF4-FFF2-40B4-BE49-F238E27FC236}">
                <a16:creationId xmlns:a16="http://schemas.microsoft.com/office/drawing/2014/main" id="{C5ECC1A1-9DE8-6946-8D46-01AC72DDD9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4" r="17254"/>
          <a:stretch>
            <a:fillRect/>
          </a:stretch>
        </p:blipFill>
        <p:spPr>
          <a:xfrm>
            <a:off x="0" y="0"/>
            <a:ext cx="5333120" cy="6858000"/>
          </a:xfrm>
          <a:custGeom>
            <a:avLst/>
            <a:gdLst>
              <a:gd name="T0" fmla="*/ 0 w 10693371"/>
              <a:gd name="T1" fmla="*/ 0 h 13750279"/>
              <a:gd name="T2" fmla="*/ 10693371 w 10693371"/>
              <a:gd name="T3" fmla="*/ 8878 h 13750279"/>
              <a:gd name="T4" fmla="*/ 6902607 w 10693371"/>
              <a:gd name="T5" fmla="*/ 13750279 h 13750279"/>
              <a:gd name="T6" fmla="*/ 0 w 10693371"/>
              <a:gd name="T7" fmla="*/ 13741401 h 13750279"/>
              <a:gd name="T8" fmla="*/ 0 w 10693371"/>
              <a:gd name="T9" fmla="*/ 0 h 13750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3371" h="13750279">
                <a:moveTo>
                  <a:pt x="0" y="0"/>
                </a:moveTo>
                <a:lnTo>
                  <a:pt x="10693371" y="8878"/>
                </a:lnTo>
                <a:lnTo>
                  <a:pt x="6902607" y="13750279"/>
                </a:lnTo>
                <a:lnTo>
                  <a:pt x="0" y="137414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94F67F0-976A-754F-A524-157693EA2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8" y="5549900"/>
            <a:ext cx="1308100" cy="13081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AED001E-5384-4D48-821F-6E4977324919}"/>
              </a:ext>
            </a:extLst>
          </p:cNvPr>
          <p:cNvSpPr/>
          <p:nvPr/>
        </p:nvSpPr>
        <p:spPr>
          <a:xfrm>
            <a:off x="4068490" y="1322710"/>
            <a:ext cx="4055020" cy="2794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Géopolitique</a:t>
            </a:r>
          </a:p>
          <a:p>
            <a:pPr algn="ctr"/>
            <a:r>
              <a:rPr lang="fr-FR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« relations internationales » « enjeux de pouvoir et rivalités entre les territoires »</a:t>
            </a:r>
          </a:p>
          <a:p>
            <a:pPr algn="ctr"/>
            <a:r>
              <a:rPr lang="fr-FR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«  profondeur historique »</a:t>
            </a:r>
          </a:p>
          <a:p>
            <a:pPr algn="ctr"/>
            <a:r>
              <a:rPr lang="fr-FR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« représentations »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2562049-186D-3442-A5D8-3EECD1015232}"/>
              </a:ext>
            </a:extLst>
          </p:cNvPr>
          <p:cNvSpPr/>
          <p:nvPr/>
        </p:nvSpPr>
        <p:spPr>
          <a:xfrm>
            <a:off x="3707467" y="3971531"/>
            <a:ext cx="4777066" cy="253593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baseline="0" dirty="0">
                <a:solidFill>
                  <a:schemeClr val="accent4">
                    <a:lumMod val="75000"/>
                  </a:schemeClr>
                </a:solidFill>
              </a:rPr>
              <a:t>Science politique</a:t>
            </a:r>
          </a:p>
          <a:p>
            <a:pPr algn="ctr"/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« relations internationales »</a:t>
            </a:r>
          </a:p>
          <a:p>
            <a:pPr algn="ctr"/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« histoire des idées »</a:t>
            </a:r>
          </a:p>
          <a:p>
            <a:pPr algn="ctr"/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« concepts politique »</a:t>
            </a:r>
          </a:p>
          <a:p>
            <a:pPr algn="ctr"/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« régimes et acteurs politiques »</a:t>
            </a:r>
          </a:p>
          <a:p>
            <a:pPr algn="ctr"/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« démarche comparative »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6231D15-7FEC-7F41-9728-397DE2295C22}"/>
              </a:ext>
            </a:extLst>
          </p:cNvPr>
          <p:cNvSpPr/>
          <p:nvPr/>
        </p:nvSpPr>
        <p:spPr>
          <a:xfrm>
            <a:off x="7759275" y="1203063"/>
            <a:ext cx="4432725" cy="26328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baseline="0" dirty="0">
                <a:solidFill>
                  <a:schemeClr val="bg1"/>
                </a:solidFill>
              </a:rPr>
              <a:t>Histoire</a:t>
            </a:r>
          </a:p>
          <a:p>
            <a:pPr algn="ctr"/>
            <a:r>
              <a:rPr lang="fr-FR" baseline="0" dirty="0">
                <a:solidFill>
                  <a:schemeClr val="bg1"/>
                </a:solidFill>
              </a:rPr>
              <a:t>« longue durée » </a:t>
            </a:r>
          </a:p>
          <a:p>
            <a:pPr algn="ctr"/>
            <a:r>
              <a:rPr lang="fr-FR" baseline="0" dirty="0">
                <a:solidFill>
                  <a:schemeClr val="bg1"/>
                </a:solidFill>
              </a:rPr>
              <a:t>« mise en perspective des évènements  » </a:t>
            </a:r>
          </a:p>
          <a:p>
            <a:pPr algn="ctr"/>
            <a:r>
              <a:rPr lang="fr-FR" b="1" u="sng" baseline="0" dirty="0">
                <a:solidFill>
                  <a:schemeClr val="bg1"/>
                </a:solidFill>
              </a:rPr>
              <a:t>«</a:t>
            </a:r>
            <a:r>
              <a:rPr lang="fr-FR" baseline="0" dirty="0">
                <a:solidFill>
                  <a:schemeClr val="bg1"/>
                </a:solidFill>
              </a:rPr>
              <a:t> continuités et ruptures » </a:t>
            </a:r>
          </a:p>
          <a:p>
            <a:pPr algn="ctr"/>
            <a:r>
              <a:rPr lang="fr-FR" baseline="0" dirty="0">
                <a:solidFill>
                  <a:schemeClr val="bg1"/>
                </a:solidFill>
              </a:rPr>
              <a:t>«  contextualisation du rôle des acteurs »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D27530A-EA5A-5F47-902D-ADF1C6504070}"/>
              </a:ext>
            </a:extLst>
          </p:cNvPr>
          <p:cNvSpPr/>
          <p:nvPr/>
        </p:nvSpPr>
        <p:spPr>
          <a:xfrm>
            <a:off x="7858990" y="3755001"/>
            <a:ext cx="4432725" cy="267177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baseline="0" dirty="0">
                <a:solidFill>
                  <a:srgbClr val="002060"/>
                </a:solidFill>
              </a:rPr>
              <a:t>Géographie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« logiques d’organisation spatiale »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« influence des acteurs sur les territoires » 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« changement d’échelles »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«  comparaison et réflexion critique »</a:t>
            </a:r>
            <a:endParaRPr lang="fr-FR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1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7A8239D-D1A9-4A45-9FCB-C89A455B7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9" y="5234810"/>
            <a:ext cx="1308100" cy="1308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64458DC-8BFD-724B-9ACE-44CA5A38E841}"/>
              </a:ext>
            </a:extLst>
          </p:cNvPr>
          <p:cNvSpPr txBox="1"/>
          <p:nvPr/>
        </p:nvSpPr>
        <p:spPr>
          <a:xfrm>
            <a:off x="4742127" y="460190"/>
            <a:ext cx="169437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3600" b="1" baseline="0" dirty="0">
                <a:solidFill>
                  <a:srgbClr val="FF8D0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acquérir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FF8D09"/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2E8657B-812C-4747-B2C1-01E2B632875E}"/>
              </a:ext>
            </a:extLst>
          </p:cNvPr>
          <p:cNvSpPr/>
          <p:nvPr/>
        </p:nvSpPr>
        <p:spPr>
          <a:xfrm>
            <a:off x="4160391" y="1114752"/>
            <a:ext cx="3444167" cy="658336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u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ne méthodologie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E8AFCA-264F-C443-B676-3896B4150EAB}"/>
              </a:ext>
            </a:extLst>
          </p:cNvPr>
          <p:cNvSpPr txBox="1"/>
          <p:nvPr/>
        </p:nvSpPr>
        <p:spPr>
          <a:xfrm>
            <a:off x="8704868" y="2095874"/>
            <a:ext cx="3147707" cy="605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fr-FR" sz="3600" b="1" dirty="0">
                <a:solidFill>
                  <a:srgbClr val="FF8D0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déployer</a:t>
            </a:r>
            <a:endParaRPr lang="fr-FR" sz="3600" b="1" dirty="0">
              <a:solidFill>
                <a:srgbClr val="FF8D09"/>
              </a:solidFill>
              <a:latin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3115284-EB1A-8240-98B3-74C603076F71}"/>
              </a:ext>
            </a:extLst>
          </p:cNvPr>
          <p:cNvSpPr/>
          <p:nvPr/>
        </p:nvSpPr>
        <p:spPr>
          <a:xfrm>
            <a:off x="19807881" y="3101546"/>
            <a:ext cx="4366166" cy="1891430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6807D06-4B14-DB4A-A836-71EE5CFE2E89}"/>
              </a:ext>
            </a:extLst>
          </p:cNvPr>
          <p:cNvSpPr/>
          <p:nvPr/>
        </p:nvSpPr>
        <p:spPr>
          <a:xfrm>
            <a:off x="8433071" y="2737113"/>
            <a:ext cx="3444167" cy="1203166"/>
          </a:xfrm>
          <a:prstGeom prst="roundRect">
            <a:avLst/>
          </a:prstGeom>
          <a:solidFill>
            <a:srgbClr val="336699"/>
          </a:solidFill>
          <a:ln w="69850" cap="flat">
            <a:solidFill>
              <a:srgbClr val="FFC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sa liberté pédagogique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5CAA1B1-3BE4-5049-B7A4-EEB90B1C3AA6}"/>
              </a:ext>
            </a:extLst>
          </p:cNvPr>
          <p:cNvSpPr/>
          <p:nvPr/>
        </p:nvSpPr>
        <p:spPr>
          <a:xfrm>
            <a:off x="429706" y="2953667"/>
            <a:ext cx="3444167" cy="1203166"/>
          </a:xfrm>
          <a:prstGeom prst="roundRect">
            <a:avLst/>
          </a:prstGeom>
          <a:solidFill>
            <a:srgbClr val="336699"/>
          </a:solidFill>
          <a:ln w="635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l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 pluridisciplinarité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E7C2B7-551E-A34F-8BA0-ACD4AC55A744}"/>
              </a:ext>
            </a:extLst>
          </p:cNvPr>
          <p:cNvSpPr/>
          <p:nvPr/>
        </p:nvSpPr>
        <p:spPr>
          <a:xfrm>
            <a:off x="775352" y="2054837"/>
            <a:ext cx="2110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FF8D0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interroger</a:t>
            </a:r>
            <a:endParaRPr lang="fr-FR" sz="3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1B4B1BB-AD9C-3F48-B7B0-A51E04503D9A}"/>
              </a:ext>
            </a:extLst>
          </p:cNvPr>
          <p:cNvSpPr txBox="1"/>
          <p:nvPr/>
        </p:nvSpPr>
        <p:spPr>
          <a:xfrm>
            <a:off x="5251425" y="6115782"/>
            <a:ext cx="162153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3600" b="1" baseline="0" dirty="0">
                <a:solidFill>
                  <a:srgbClr val="FF8D0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intégrer</a:t>
            </a:r>
            <a:endParaRPr lang="fr-FR" sz="3600" b="1" baseline="0" dirty="0">
              <a:solidFill>
                <a:srgbClr val="FF8D09"/>
              </a:solidFill>
              <a:latin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A916178-3B64-1E42-BA40-361D64247256}"/>
              </a:ext>
            </a:extLst>
          </p:cNvPr>
          <p:cNvSpPr/>
          <p:nvPr/>
        </p:nvSpPr>
        <p:spPr>
          <a:xfrm>
            <a:off x="4395027" y="5036081"/>
            <a:ext cx="3444167" cy="1203166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la transition vers le supérieur 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95971CB9-3677-0A47-9668-F78451878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21626">
            <a:off x="5178694" y="3504358"/>
            <a:ext cx="1154782" cy="1015422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D4FD8215-0B7A-9F46-837B-7A9E0C13CC64}"/>
              </a:ext>
            </a:extLst>
          </p:cNvPr>
          <p:cNvSpPr/>
          <p:nvPr/>
        </p:nvSpPr>
        <p:spPr>
          <a:xfrm>
            <a:off x="4972727" y="3080683"/>
            <a:ext cx="2178930" cy="865774"/>
          </a:xfrm>
          <a:prstGeom prst="ellipse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fr-FR" sz="16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0B421649-8396-584F-AA89-DA62348B6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21626">
            <a:off x="5448970" y="3005859"/>
            <a:ext cx="1015422" cy="1015422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5ADEFE7-046B-B040-8F0D-E45B89985ECF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3922840" y="3513570"/>
            <a:ext cx="1049887" cy="0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8F53777-FE81-E240-9A4C-2EC56575A754}"/>
              </a:ext>
            </a:extLst>
          </p:cNvPr>
          <p:cNvCxnSpPr>
            <a:cxnSpLocks/>
          </p:cNvCxnSpPr>
          <p:nvPr/>
        </p:nvCxnSpPr>
        <p:spPr>
          <a:xfrm>
            <a:off x="7159417" y="3417488"/>
            <a:ext cx="1273654" cy="0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0EC6781-3DF7-6E4E-BB56-FD10D18950AD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6027827" y="3783233"/>
            <a:ext cx="89284" cy="1252848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416D88B-3F5D-0345-AFBA-73B71BE0AFC0}"/>
              </a:ext>
            </a:extLst>
          </p:cNvPr>
          <p:cNvCxnSpPr>
            <a:cxnSpLocks/>
          </p:cNvCxnSpPr>
          <p:nvPr/>
        </p:nvCxnSpPr>
        <p:spPr>
          <a:xfrm flipH="1" flipV="1">
            <a:off x="5941563" y="1848576"/>
            <a:ext cx="30233" cy="1284418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6460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089694-C856-C047-8BC0-C5D36F55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963" y="148281"/>
            <a:ext cx="6246586" cy="1542407"/>
          </a:xfrm>
        </p:spPr>
        <p:txBody>
          <a:bodyPr>
            <a:normAutofit/>
          </a:bodyPr>
          <a:lstStyle/>
          <a:p>
            <a:r>
              <a:rPr lang="fr-FR" sz="3600" b="1" dirty="0"/>
              <a:t>Déployer sa liberté pédagogique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66009B-6D65-6F49-B733-9300E4273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9" y="4660533"/>
            <a:ext cx="1314802" cy="1314802"/>
          </a:xfrm>
          <a:prstGeom prst="rect">
            <a:avLst/>
          </a:prstGeom>
        </p:spPr>
      </p:pic>
      <p:pic>
        <p:nvPicPr>
          <p:cNvPr id="5" name="Espace réservé pour une image  2">
            <a:extLst>
              <a:ext uri="{FF2B5EF4-FFF2-40B4-BE49-F238E27FC236}">
                <a16:creationId xmlns:a16="http://schemas.microsoft.com/office/drawing/2014/main" id="{C8182B29-2839-1849-BE4D-2123C84BE38E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914" y="80627"/>
            <a:ext cx="5842000" cy="3898900"/>
          </a:xfrm>
          <a:custGeom>
            <a:avLst/>
            <a:gdLst>
              <a:gd name="T0" fmla="*/ 542778 w 12834351"/>
              <a:gd name="T1" fmla="*/ 2605603 h 12789042"/>
              <a:gd name="T2" fmla="*/ 4134394 w 12834351"/>
              <a:gd name="T3" fmla="*/ 556304 h 12789042"/>
              <a:gd name="T4" fmla="*/ 8818818 w 12834351"/>
              <a:gd name="T5" fmla="*/ 93938 h 12789042"/>
              <a:gd name="T6" fmla="*/ 10434941 w 12834351"/>
              <a:gd name="T7" fmla="*/ 2118643 h 12789042"/>
              <a:gd name="T8" fmla="*/ 9917833 w 12834351"/>
              <a:gd name="T9" fmla="*/ 6793347 h 12789042"/>
              <a:gd name="T10" fmla="*/ 8035380 w 12834351"/>
              <a:gd name="T11" fmla="*/ 10083266 h 12789042"/>
              <a:gd name="T12" fmla="*/ 6205416 w 12834351"/>
              <a:gd name="T13" fmla="*/ 10266691 h 12789042"/>
              <a:gd name="T14" fmla="*/ 3143595 w 12834351"/>
              <a:gd name="T15" fmla="*/ 8457423 h 12789042"/>
              <a:gd name="T16" fmla="*/ 595267 w 12834351"/>
              <a:gd name="T17" fmla="*/ 5319177 h 12789042"/>
              <a:gd name="T18" fmla="*/ 26047 w 12834351"/>
              <a:gd name="T19" fmla="*/ 3885103 h 12789042"/>
              <a:gd name="T20" fmla="*/ 542778 w 12834351"/>
              <a:gd name="T21" fmla="*/ 2605603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CF9C630-63FF-3B46-94A5-FEB3397AB2E7}"/>
              </a:ext>
            </a:extLst>
          </p:cNvPr>
          <p:cNvSpPr/>
          <p:nvPr/>
        </p:nvSpPr>
        <p:spPr>
          <a:xfrm>
            <a:off x="7083765" y="1249804"/>
            <a:ext cx="3444167" cy="658336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Chiffres clés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A378A6-7FB3-A744-B0FF-4C77D5AA2B02}"/>
              </a:ext>
            </a:extLst>
          </p:cNvPr>
          <p:cNvSpPr/>
          <p:nvPr/>
        </p:nvSpPr>
        <p:spPr>
          <a:xfrm>
            <a:off x="4462250" y="3293861"/>
            <a:ext cx="2457798" cy="1820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FFC000"/>
                </a:solidFill>
              </a:rPr>
              <a:t>5</a:t>
            </a:r>
            <a:r>
              <a:rPr lang="fr-FR" sz="3200" b="1" dirty="0">
                <a:solidFill>
                  <a:srgbClr val="FFC000"/>
                </a:solidFill>
              </a:rPr>
              <a:t> thèmes</a:t>
            </a:r>
          </a:p>
          <a:p>
            <a:pPr algn="ctr"/>
            <a:r>
              <a:rPr lang="fr-FR" sz="4000" b="1" dirty="0">
                <a:solidFill>
                  <a:srgbClr val="FFC000"/>
                </a:solidFill>
              </a:rPr>
              <a:t>24</a:t>
            </a:r>
            <a:r>
              <a:rPr lang="fr-FR" sz="3200" b="1" dirty="0">
                <a:solidFill>
                  <a:srgbClr val="FFC000"/>
                </a:solidFill>
              </a:rPr>
              <a:t>h/thèmes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338305B-B685-1D41-A4D5-FAA49AB12B5D}"/>
              </a:ext>
            </a:extLst>
          </p:cNvPr>
          <p:cNvSpPr/>
          <p:nvPr/>
        </p:nvSpPr>
        <p:spPr>
          <a:xfrm>
            <a:off x="5128832" y="2358747"/>
            <a:ext cx="3444167" cy="794544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120 </a:t>
            </a: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h année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57EE0723-9555-CD40-A015-BF219590DF78}"/>
              </a:ext>
            </a:extLst>
          </p:cNvPr>
          <p:cNvSpPr/>
          <p:nvPr/>
        </p:nvSpPr>
        <p:spPr>
          <a:xfrm>
            <a:off x="8500063" y="2324695"/>
            <a:ext cx="3444167" cy="862648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4400" b="1" dirty="0">
                <a:solidFill>
                  <a:srgbClr val="FFC000"/>
                </a:solidFill>
                <a:ea typeface="Helvetica Light"/>
                <a:cs typeface="Helvetica Light"/>
                <a:sym typeface="Helvetica Light"/>
              </a:rPr>
              <a:t>4 </a:t>
            </a:r>
            <a:r>
              <a:rPr lang="fr-FR" sz="3200" b="1" dirty="0">
                <a:solidFill>
                  <a:srgbClr val="FFC000"/>
                </a:solidFill>
                <a:ea typeface="Helvetica Light"/>
                <a:cs typeface="Helvetica Light"/>
                <a:sym typeface="Helvetica Light"/>
              </a:rPr>
              <a:t>h semaine</a:t>
            </a: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 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47E4F7A-73B3-CF48-B9A5-EB635A89D9F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980371" y="3123087"/>
            <a:ext cx="2564934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7200" b="1" baseline="0" dirty="0">
                <a:solidFill>
                  <a:srgbClr val="FF8D09"/>
                </a:solidFill>
              </a:rPr>
              <a:t>  42</a:t>
            </a:r>
          </a:p>
          <a:p>
            <a:r>
              <a:rPr lang="fr-FR" sz="7200" b="1" dirty="0">
                <a:solidFill>
                  <a:srgbClr val="FF8D09"/>
                </a:solidFill>
                <a:latin typeface="Calibri" panose="020F0502020204030204" pitchFamily="34" charset="0"/>
              </a:rPr>
              <a:t>Jalons</a:t>
            </a:r>
            <a:endParaRPr lang="fr-FR" sz="7200" b="1" baseline="0" dirty="0">
              <a:solidFill>
                <a:srgbClr val="FF8D0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B15642-2089-3E45-87F7-9DBF6FB1CFF6}"/>
              </a:ext>
            </a:extLst>
          </p:cNvPr>
          <p:cNvSpPr/>
          <p:nvPr/>
        </p:nvSpPr>
        <p:spPr>
          <a:xfrm>
            <a:off x="9667245" y="3336090"/>
            <a:ext cx="2328342" cy="1820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FFC000"/>
                </a:solidFill>
              </a:rPr>
              <a:t>2,7</a:t>
            </a:r>
            <a:r>
              <a:rPr lang="fr-FR" sz="3200" b="1" dirty="0">
                <a:solidFill>
                  <a:srgbClr val="FFC000"/>
                </a:solidFill>
              </a:rPr>
              <a:t>h/</a:t>
            </a:r>
          </a:p>
          <a:p>
            <a:pPr algn="ctr"/>
            <a:r>
              <a:rPr lang="fr-FR" sz="3200" b="1" dirty="0">
                <a:solidFill>
                  <a:srgbClr val="FFC000"/>
                </a:solidFill>
              </a:rPr>
              <a:t>jalon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A4468C7-85C3-3148-A1FA-44331ECBAA66}"/>
              </a:ext>
            </a:extLst>
          </p:cNvPr>
          <p:cNvSpPr/>
          <p:nvPr/>
        </p:nvSpPr>
        <p:spPr>
          <a:xfrm>
            <a:off x="1396314" y="5267663"/>
            <a:ext cx="10008972" cy="1475581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4800" b="1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12</a:t>
            </a:r>
            <a:r>
              <a:rPr lang="fr-FR"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objets évaluables au bac CC en Ière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( axes et éléments conclusifs)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9254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F818E-2A93-664C-B917-51597C99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581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336699"/>
                </a:solidFill>
                <a:sym typeface="Open Sans"/>
              </a:rPr>
              <a:t> C’est le professeur qui apprécie le degré d’approfondissement de l’étude de chaque jalon.</a:t>
            </a: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AF6740-48B4-DC46-9EA7-A9F6667821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" y="5288169"/>
            <a:ext cx="1314802" cy="1314802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C746D0D4-BD15-9741-A1D0-B7EB5196FE5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04819" y="1523154"/>
            <a:ext cx="3160644" cy="4390206"/>
            <a:chOff x="3384753" y="3118071"/>
            <a:chExt cx="5011626" cy="6702252"/>
          </a:xfrm>
        </p:grpSpPr>
        <p:sp>
          <p:nvSpPr>
            <p:cNvPr id="7" name="Shape 145">
              <a:extLst>
                <a:ext uri="{FF2B5EF4-FFF2-40B4-BE49-F238E27FC236}">
                  <a16:creationId xmlns:a16="http://schemas.microsoft.com/office/drawing/2014/main" id="{BE383635-CB55-134C-83C5-3C33F2132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137" y="5964458"/>
              <a:ext cx="4165600" cy="335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/>
            <a:p>
              <a:pPr algn="ctr" eaLnBrk="1"/>
              <a:r>
                <a:rPr lang="fr-FR" sz="2400" baseline="0" dirty="0">
                  <a:sym typeface="Open Sans"/>
                </a:rPr>
                <a:t>« </a:t>
              </a:r>
              <a:r>
                <a:rPr lang="fr-FR" sz="2000" b="1" baseline="0" dirty="0">
                  <a:sym typeface="Open Sans"/>
                </a:rPr>
                <a:t>une présentation conduite par le professeur » </a:t>
              </a:r>
              <a:endParaRPr lang="fr-FR" altLang="fr-FR" sz="2000" b="1" dirty="0"/>
            </a:p>
          </p:txBody>
        </p:sp>
        <p:sp>
          <p:nvSpPr>
            <p:cNvPr id="10" name="Shape 154">
              <a:extLst>
                <a:ext uri="{FF2B5EF4-FFF2-40B4-BE49-F238E27FC236}">
                  <a16:creationId xmlns:a16="http://schemas.microsoft.com/office/drawing/2014/main" id="{EAC1D0C1-4806-4649-BD78-74583A6A7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753" y="8794401"/>
              <a:ext cx="5011626" cy="102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3000" b="1" cap="all" spc="299" baseline="0">
                  <a:solidFill>
                    <a:srgbClr val="292B3A"/>
                  </a:solidFill>
                </a:defRPr>
              </a:lvl1pPr>
            </a:lstStyle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kern="0" dirty="0">
                  <a:latin typeface="+mj-lt"/>
                  <a:ea typeface="+mj-ea"/>
                  <a:cs typeface="+mj-cs"/>
                  <a:sym typeface="Open Sans"/>
                </a:rPr>
                <a:t>Approfondissement + léger</a:t>
              </a:r>
              <a:endParaRPr sz="2000" kern="0" dirty="0">
                <a:latin typeface="+mj-lt"/>
                <a:ea typeface="+mj-ea"/>
                <a:cs typeface="+mj-cs"/>
                <a:sym typeface="Open Sans"/>
              </a:endParaRPr>
            </a:p>
          </p:txBody>
        </p:sp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DCB157E1-30AE-C245-A387-644E48619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b="32234"/>
            <a:stretch/>
          </p:blipFill>
          <p:spPr>
            <a:xfrm>
              <a:off x="3892792" y="3118071"/>
              <a:ext cx="3776291" cy="2559050"/>
            </a:xfrm>
            <a:prstGeom prst="rect">
              <a:avLst/>
            </a:prstGeom>
          </p:spPr>
        </p:pic>
      </p:grpSp>
      <p:sp>
        <p:nvSpPr>
          <p:cNvPr id="12" name="Shape 147">
            <a:extLst>
              <a:ext uri="{FF2B5EF4-FFF2-40B4-BE49-F238E27FC236}">
                <a16:creationId xmlns:a16="http://schemas.microsoft.com/office/drawing/2014/main" id="{F7F24F56-D808-A74C-A0F4-82BB0BBD0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365" y="4692218"/>
            <a:ext cx="1704560" cy="51691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pPr algn="ctr" eaLnBrk="1"/>
            <a:r>
              <a:rPr lang="fr-FR" altLang="fr-FR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Durée </a:t>
            </a:r>
            <a:r>
              <a:rPr lang="fr-FR" altLang="fr-FR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courte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A11E57D-3C39-9745-9F85-10958881A64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505725" y="1237941"/>
            <a:ext cx="3160644" cy="5073959"/>
            <a:chOff x="16996281" y="2384673"/>
            <a:chExt cx="5269520" cy="9348275"/>
          </a:xfrm>
        </p:grpSpPr>
        <p:sp>
          <p:nvSpPr>
            <p:cNvPr id="15" name="Shape 158">
              <a:extLst>
                <a:ext uri="{FF2B5EF4-FFF2-40B4-BE49-F238E27FC236}">
                  <a16:creationId xmlns:a16="http://schemas.microsoft.com/office/drawing/2014/main" id="{1D3FFACA-3146-6848-952B-EAA07BDD4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370" y="9962728"/>
              <a:ext cx="2052637" cy="18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>
              <a:spAutoFit/>
            </a:bodyPr>
            <a:lstStyle>
              <a:lvl1pPr algn="ctr">
                <a:lnSpc>
                  <a:spcPct val="10000"/>
                </a:lnSpc>
                <a:defRPr sz="1900" b="1" cap="all" baseline="0">
                  <a:solidFill>
                    <a:srgbClr val="FFFFFF"/>
                  </a:solidFill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kern="0" dirty="0">
                  <a:latin typeface="+mj-lt"/>
                  <a:ea typeface="+mj-ea"/>
                  <a:cs typeface="+mj-cs"/>
                  <a:sym typeface="Open Sans"/>
                </a:rPr>
                <a:t>Temps long</a:t>
              </a:r>
              <a:endParaRPr kern="0" dirty="0">
                <a:latin typeface="+mj-lt"/>
                <a:ea typeface="+mj-ea"/>
                <a:cs typeface="+mj-cs"/>
                <a:sym typeface="Open Sans"/>
              </a:endParaRPr>
            </a:p>
          </p:txBody>
        </p:sp>
        <p:sp>
          <p:nvSpPr>
            <p:cNvPr id="16" name="Shape 145">
              <a:extLst>
                <a:ext uri="{FF2B5EF4-FFF2-40B4-BE49-F238E27FC236}">
                  <a16:creationId xmlns:a16="http://schemas.microsoft.com/office/drawing/2014/main" id="{4928A5E6-6733-A74F-947E-991374B14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6888" y="6688139"/>
              <a:ext cx="4987001" cy="273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/>
            <a:p>
              <a:pPr algn="ctr" eaLnBrk="1"/>
              <a:r>
                <a:rPr lang="fr-FR" sz="2000" baseline="0" dirty="0">
                  <a:sym typeface="Open Sans"/>
                </a:rPr>
                <a:t>« </a:t>
              </a:r>
              <a:r>
                <a:rPr lang="fr-FR" sz="2000" b="1" baseline="0" dirty="0">
                  <a:sym typeface="Open Sans"/>
                </a:rPr>
                <a:t>des exposés et/ou des dossiers individuels ou collectifs à l’initiative des élèves »</a:t>
              </a:r>
              <a:endParaRPr lang="fr-FR" altLang="fr-FR" sz="2000" b="1" dirty="0"/>
            </a:p>
          </p:txBody>
        </p:sp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342CF026-DC8E-F14F-BB87-7F2D1CB9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7494306" y="2384673"/>
              <a:ext cx="3190764" cy="4287590"/>
            </a:xfrm>
            <a:prstGeom prst="rect">
              <a:avLst/>
            </a:prstGeom>
          </p:spPr>
        </p:pic>
        <p:sp>
          <p:nvSpPr>
            <p:cNvPr id="18" name="Shape 154">
              <a:extLst>
                <a:ext uri="{FF2B5EF4-FFF2-40B4-BE49-F238E27FC236}">
                  <a16:creationId xmlns:a16="http://schemas.microsoft.com/office/drawing/2014/main" id="{93F9695C-2677-FE43-BA48-72E025F5C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96281" y="10409836"/>
              <a:ext cx="5269520" cy="132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3000" b="1" cap="all" spc="299" baseline="0">
                  <a:solidFill>
                    <a:srgbClr val="292B3A"/>
                  </a:solidFill>
                </a:defRPr>
              </a:lvl1pPr>
            </a:lstStyle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kern="0" dirty="0">
                  <a:latin typeface="+mj-lt"/>
                  <a:ea typeface="+mj-ea"/>
                  <a:cs typeface="+mj-cs"/>
                  <a:sym typeface="Open Sans"/>
                </a:rPr>
                <a:t>Approfondissement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kern="0" dirty="0">
                  <a:latin typeface="+mj-lt"/>
                  <a:ea typeface="+mj-ea"/>
                  <a:cs typeface="+mj-cs"/>
                  <a:sym typeface="Open Sans"/>
                </a:rPr>
                <a:t>+ conséquent</a:t>
              </a:r>
              <a:endParaRPr sz="2000" kern="0" dirty="0">
                <a:latin typeface="+mj-lt"/>
                <a:ea typeface="+mj-ea"/>
                <a:cs typeface="+mj-cs"/>
                <a:sym typeface="Open Sans"/>
              </a:endParaRPr>
            </a:p>
          </p:txBody>
        </p:sp>
      </p:grpSp>
      <p:sp>
        <p:nvSpPr>
          <p:cNvPr id="19" name="Shape 147">
            <a:extLst>
              <a:ext uri="{FF2B5EF4-FFF2-40B4-BE49-F238E27FC236}">
                <a16:creationId xmlns:a16="http://schemas.microsoft.com/office/drawing/2014/main" id="{C32D937D-1E10-6845-9AF5-D318D10E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402" y="4950677"/>
            <a:ext cx="1704560" cy="51691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pPr algn="ctr" eaLnBrk="1"/>
            <a:r>
              <a:rPr lang="fr-FR" altLang="fr-FR" baseline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Longue durée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9EBAF8A-F764-4E46-81E6-43F8B26D700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000792" y="2241299"/>
            <a:ext cx="1934201" cy="2526269"/>
            <a:chOff x="11114255" y="9375621"/>
            <a:chExt cx="2916765" cy="2515870"/>
          </a:xfrm>
        </p:grpSpPr>
        <p:sp>
          <p:nvSpPr>
            <p:cNvPr id="23" name="Shape 153">
              <a:extLst>
                <a:ext uri="{FF2B5EF4-FFF2-40B4-BE49-F238E27FC236}">
                  <a16:creationId xmlns:a16="http://schemas.microsoft.com/office/drawing/2014/main" id="{2246FDF6-E19F-4040-9F41-9B1AFB25E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6429" y="11204123"/>
              <a:ext cx="2052638" cy="687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>
              <a:spAutoFit/>
            </a:bodyPr>
            <a:lstStyle>
              <a:lvl1pPr algn="ctr">
                <a:lnSpc>
                  <a:spcPct val="10000"/>
                </a:lnSpc>
                <a:defRPr sz="1900" b="1" cap="all" baseline="0">
                  <a:solidFill>
                    <a:srgbClr val="FFFFFF"/>
                  </a:solidFill>
                </a:defRPr>
              </a:lvl1pPr>
            </a:lstStyle>
            <a:p>
              <a:pPr eaLnBrk="1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kern="0" dirty="0">
                  <a:latin typeface="+mj-lt"/>
                  <a:ea typeface="+mj-ea"/>
                  <a:cs typeface="+mj-cs"/>
                  <a:sym typeface="Open Sans"/>
                </a:rPr>
                <a:t>temps variable</a:t>
              </a:r>
              <a:endParaRPr kern="0" dirty="0">
                <a:latin typeface="+mj-lt"/>
                <a:ea typeface="+mj-ea"/>
                <a:cs typeface="+mj-cs"/>
                <a:sym typeface="Open Sans"/>
              </a:endParaRPr>
            </a:p>
          </p:txBody>
        </p:sp>
        <p:pic>
          <p:nvPicPr>
            <p:cNvPr id="24" name="Graphique 23">
              <a:extLst>
                <a:ext uri="{FF2B5EF4-FFF2-40B4-BE49-F238E27FC236}">
                  <a16:creationId xmlns:a16="http://schemas.microsoft.com/office/drawing/2014/main" id="{7E07CA92-4657-E747-8D07-D7587B6C6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114255" y="9375621"/>
              <a:ext cx="2916765" cy="2103878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709440CE-0B53-6A4F-8C4F-A44AD5518F8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56222" y="4316374"/>
            <a:ext cx="433600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Open Sans"/>
              </a:rPr>
              <a:t>« Activités des élèves avec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Open Sans"/>
              </a:rPr>
              <a:t> productions variées dont numériques »</a:t>
            </a:r>
          </a:p>
        </p:txBody>
      </p:sp>
      <p:sp>
        <p:nvSpPr>
          <p:cNvPr id="26" name="Shape 147">
            <a:extLst>
              <a:ext uri="{FF2B5EF4-FFF2-40B4-BE49-F238E27FC236}">
                <a16:creationId xmlns:a16="http://schemas.microsoft.com/office/drawing/2014/main" id="{86A8A370-5763-B344-BFFF-08A02AFEE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029" y="5123780"/>
            <a:ext cx="1704560" cy="51691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pPr algn="ctr" eaLnBrk="1"/>
            <a:r>
              <a:rPr lang="fr-FR" altLang="fr-FR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Durée variable</a:t>
            </a:r>
            <a:endParaRPr lang="fr-FR" altLang="fr-FR" baseline="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7" name="Shape 154">
            <a:extLst>
              <a:ext uri="{FF2B5EF4-FFF2-40B4-BE49-F238E27FC236}">
                <a16:creationId xmlns:a16="http://schemas.microsoft.com/office/drawing/2014/main" id="{E2F967B3-1FB1-CD43-A831-21CDD7C42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902" y="5830860"/>
            <a:ext cx="3160644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 b="1" cap="all" spc="299" baseline="0">
                <a:solidFill>
                  <a:srgbClr val="292B3A"/>
                </a:solidFill>
              </a:defRPr>
            </a:lvl1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>
                <a:latin typeface="+mj-lt"/>
                <a:ea typeface="+mj-ea"/>
                <a:cs typeface="+mj-cs"/>
                <a:sym typeface="Open Sans"/>
              </a:rPr>
              <a:t>Approfondissement VARIABLE</a:t>
            </a:r>
            <a:endParaRPr sz="2000" kern="0" dirty="0">
              <a:latin typeface="+mj-lt"/>
              <a:ea typeface="+mj-ea"/>
              <a:cs typeface="+mj-cs"/>
              <a:sym typeface="Open Sans"/>
            </a:endParaRPr>
          </a:p>
        </p:txBody>
      </p:sp>
      <p:sp>
        <p:nvSpPr>
          <p:cNvPr id="28" name="Shape 99">
            <a:extLst>
              <a:ext uri="{FF2B5EF4-FFF2-40B4-BE49-F238E27FC236}">
                <a16:creationId xmlns:a16="http://schemas.microsoft.com/office/drawing/2014/main" id="{C8F65B7F-C80D-DC4C-8581-66D2CED19263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 rot="3659279" flipH="1" flipV="1">
            <a:off x="4064049" y="2806508"/>
            <a:ext cx="2356662" cy="1579524"/>
          </a:xfrm>
          <a:custGeom>
            <a:avLst/>
            <a:gdLst>
              <a:gd name="T0" fmla="*/ 555502 w 21600"/>
              <a:gd name="T1" fmla="*/ 765870 h 21600"/>
              <a:gd name="T2" fmla="*/ 555502 w 21600"/>
              <a:gd name="T3" fmla="*/ 765870 h 21600"/>
              <a:gd name="T4" fmla="*/ 555502 w 21600"/>
              <a:gd name="T5" fmla="*/ 765870 h 21600"/>
              <a:gd name="T6" fmla="*/ 555502 w 21600"/>
              <a:gd name="T7" fmla="*/ 76587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6308" y="2771"/>
                  <a:pt x="11688" y="6162"/>
                  <a:pt x="7930" y="10033"/>
                </a:cubicBezTo>
                <a:cubicBezTo>
                  <a:pt x="4492" y="13574"/>
                  <a:pt x="1818" y="17475"/>
                  <a:pt x="0" y="21600"/>
                </a:cubicBezTo>
              </a:path>
            </a:pathLst>
          </a:custGeom>
          <a:noFill/>
          <a:ln w="127000">
            <a:solidFill>
              <a:srgbClr val="A9ADAD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 dirty="0"/>
          </a:p>
        </p:txBody>
      </p:sp>
      <p:sp>
        <p:nvSpPr>
          <p:cNvPr id="29" name="Shape 99">
            <a:extLst>
              <a:ext uri="{FF2B5EF4-FFF2-40B4-BE49-F238E27FC236}">
                <a16:creationId xmlns:a16="http://schemas.microsoft.com/office/drawing/2014/main" id="{621B260E-1D8A-D641-9A25-EFDE5D1D142E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 flipV="1">
            <a:off x="7623959" y="2818383"/>
            <a:ext cx="1361170" cy="1485288"/>
          </a:xfrm>
          <a:custGeom>
            <a:avLst/>
            <a:gdLst>
              <a:gd name="T0" fmla="*/ 555502 w 21600"/>
              <a:gd name="T1" fmla="*/ 765870 h 21600"/>
              <a:gd name="T2" fmla="*/ 555502 w 21600"/>
              <a:gd name="T3" fmla="*/ 765870 h 21600"/>
              <a:gd name="T4" fmla="*/ 555502 w 21600"/>
              <a:gd name="T5" fmla="*/ 765870 h 21600"/>
              <a:gd name="T6" fmla="*/ 555502 w 21600"/>
              <a:gd name="T7" fmla="*/ 76587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6308" y="2771"/>
                  <a:pt x="11688" y="6162"/>
                  <a:pt x="7930" y="10033"/>
                </a:cubicBezTo>
                <a:cubicBezTo>
                  <a:pt x="4492" y="13574"/>
                  <a:pt x="1818" y="17475"/>
                  <a:pt x="0" y="21600"/>
                </a:cubicBezTo>
              </a:path>
            </a:pathLst>
          </a:custGeom>
          <a:noFill/>
          <a:ln w="127000">
            <a:solidFill>
              <a:srgbClr val="A9ADAD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251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7A8239D-D1A9-4A45-9FCB-C89A455B7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9" y="5234810"/>
            <a:ext cx="1308100" cy="1308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64458DC-8BFD-724B-9ACE-44CA5A38E841}"/>
              </a:ext>
            </a:extLst>
          </p:cNvPr>
          <p:cNvSpPr txBox="1"/>
          <p:nvPr/>
        </p:nvSpPr>
        <p:spPr>
          <a:xfrm>
            <a:off x="4793725" y="283179"/>
            <a:ext cx="169437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3600" b="1" baseline="0" dirty="0">
                <a:solidFill>
                  <a:srgbClr val="FF8D0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acquérir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FF8D09"/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2E8657B-812C-4747-B2C1-01E2B632875E}"/>
              </a:ext>
            </a:extLst>
          </p:cNvPr>
          <p:cNvSpPr/>
          <p:nvPr/>
        </p:nvSpPr>
        <p:spPr>
          <a:xfrm>
            <a:off x="4219479" y="876266"/>
            <a:ext cx="3444167" cy="658336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u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ne méthodologie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E8AFCA-264F-C443-B676-3896B4150EAB}"/>
              </a:ext>
            </a:extLst>
          </p:cNvPr>
          <p:cNvSpPr txBox="1"/>
          <p:nvPr/>
        </p:nvSpPr>
        <p:spPr>
          <a:xfrm>
            <a:off x="8704868" y="2095874"/>
            <a:ext cx="3147707" cy="605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fr-FR" sz="3600" b="1" dirty="0">
                <a:solidFill>
                  <a:srgbClr val="FF8D0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déployer</a:t>
            </a:r>
            <a:endParaRPr lang="fr-FR" sz="3600" b="1" dirty="0">
              <a:solidFill>
                <a:srgbClr val="FF8D09"/>
              </a:solidFill>
              <a:latin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3115284-EB1A-8240-98B3-74C603076F71}"/>
              </a:ext>
            </a:extLst>
          </p:cNvPr>
          <p:cNvSpPr/>
          <p:nvPr/>
        </p:nvSpPr>
        <p:spPr>
          <a:xfrm>
            <a:off x="19807881" y="3101546"/>
            <a:ext cx="4366166" cy="1891430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6807D06-4B14-DB4A-A836-71EE5CFE2E89}"/>
              </a:ext>
            </a:extLst>
          </p:cNvPr>
          <p:cNvSpPr/>
          <p:nvPr/>
        </p:nvSpPr>
        <p:spPr>
          <a:xfrm>
            <a:off x="8469221" y="2658606"/>
            <a:ext cx="3444167" cy="1203166"/>
          </a:xfrm>
          <a:prstGeom prst="roundRect">
            <a:avLst/>
          </a:prstGeom>
          <a:solidFill>
            <a:srgbClr val="336699"/>
          </a:solidFill>
          <a:ln w="6985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sa liberté pédagogique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5CAA1B1-3BE4-5049-B7A4-EEB90B1C3AA6}"/>
              </a:ext>
            </a:extLst>
          </p:cNvPr>
          <p:cNvSpPr/>
          <p:nvPr/>
        </p:nvSpPr>
        <p:spPr>
          <a:xfrm>
            <a:off x="450283" y="2764823"/>
            <a:ext cx="3444167" cy="1203166"/>
          </a:xfrm>
          <a:prstGeom prst="roundRect">
            <a:avLst/>
          </a:prstGeom>
          <a:solidFill>
            <a:srgbClr val="336699"/>
          </a:solidFill>
          <a:ln w="635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l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 pluridisciplinarité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E7C2B7-551E-A34F-8BA0-ACD4AC55A744}"/>
              </a:ext>
            </a:extLst>
          </p:cNvPr>
          <p:cNvSpPr/>
          <p:nvPr/>
        </p:nvSpPr>
        <p:spPr>
          <a:xfrm>
            <a:off x="775352" y="2054837"/>
            <a:ext cx="2110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FF8D0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interroger</a:t>
            </a:r>
            <a:endParaRPr lang="fr-FR" sz="3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1B4B1BB-AD9C-3F48-B7B0-A51E04503D9A}"/>
              </a:ext>
            </a:extLst>
          </p:cNvPr>
          <p:cNvSpPr txBox="1"/>
          <p:nvPr/>
        </p:nvSpPr>
        <p:spPr>
          <a:xfrm>
            <a:off x="5275513" y="6010783"/>
            <a:ext cx="162153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3600" b="1" baseline="0" dirty="0">
                <a:solidFill>
                  <a:srgbClr val="FF8D0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intégrer</a:t>
            </a:r>
            <a:endParaRPr lang="fr-FR" sz="3600" b="1" baseline="0" dirty="0">
              <a:solidFill>
                <a:srgbClr val="FF8D09"/>
              </a:solidFill>
              <a:latin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A916178-3B64-1E42-BA40-361D64247256}"/>
              </a:ext>
            </a:extLst>
          </p:cNvPr>
          <p:cNvSpPr/>
          <p:nvPr/>
        </p:nvSpPr>
        <p:spPr>
          <a:xfrm>
            <a:off x="4419393" y="4869655"/>
            <a:ext cx="3444167" cy="1203166"/>
          </a:xfrm>
          <a:prstGeom prst="roundRect">
            <a:avLst/>
          </a:prstGeom>
          <a:solidFill>
            <a:srgbClr val="336699"/>
          </a:solidFill>
          <a:ln w="73025" cap="flat">
            <a:solidFill>
              <a:srgbClr val="FFC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l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 </a:t>
            </a:r>
            <a:r>
              <a:rPr lang="fr-FR"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transition vers le supérieur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 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95971CB9-3677-0A47-9668-F78451878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21626">
            <a:off x="5178694" y="3504358"/>
            <a:ext cx="1154782" cy="1015422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D4FD8215-0B7A-9F46-837B-7A9E0C13CC64}"/>
              </a:ext>
            </a:extLst>
          </p:cNvPr>
          <p:cNvSpPr/>
          <p:nvPr/>
        </p:nvSpPr>
        <p:spPr>
          <a:xfrm>
            <a:off x="4944337" y="2917721"/>
            <a:ext cx="2178930" cy="865774"/>
          </a:xfrm>
          <a:prstGeom prst="ellipse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fr-FR" sz="16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0B421649-8396-584F-AA89-DA62348B6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21626">
            <a:off x="5461540" y="2868721"/>
            <a:ext cx="1015422" cy="1015422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5ADEFE7-046B-B040-8F0D-E45B89985ECF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3894450" y="3350608"/>
            <a:ext cx="1049887" cy="0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8F53777-FE81-E240-9A4C-2EC56575A754}"/>
              </a:ext>
            </a:extLst>
          </p:cNvPr>
          <p:cNvCxnSpPr>
            <a:cxnSpLocks/>
          </p:cNvCxnSpPr>
          <p:nvPr/>
        </p:nvCxnSpPr>
        <p:spPr>
          <a:xfrm>
            <a:off x="7159417" y="3417488"/>
            <a:ext cx="1273654" cy="0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0EC6781-3DF7-6E4E-BB56-FD10D18950AD}"/>
              </a:ext>
            </a:extLst>
          </p:cNvPr>
          <p:cNvCxnSpPr>
            <a:cxnSpLocks/>
          </p:cNvCxnSpPr>
          <p:nvPr/>
        </p:nvCxnSpPr>
        <p:spPr>
          <a:xfrm flipV="1">
            <a:off x="5856776" y="3803603"/>
            <a:ext cx="0" cy="1083309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416D88B-3F5D-0345-AFBA-73B71BE0AFC0}"/>
              </a:ext>
            </a:extLst>
          </p:cNvPr>
          <p:cNvCxnSpPr>
            <a:cxnSpLocks/>
          </p:cNvCxnSpPr>
          <p:nvPr/>
        </p:nvCxnSpPr>
        <p:spPr>
          <a:xfrm flipH="1" flipV="1">
            <a:off x="5783230" y="1608465"/>
            <a:ext cx="30233" cy="1284418"/>
          </a:xfrm>
          <a:prstGeom prst="line">
            <a:avLst/>
          </a:prstGeom>
          <a:noFill/>
          <a:ln w="152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955453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2500</Words>
  <Application>Microsoft Macintosh PowerPoint</Application>
  <PresentationFormat>Grand écran</PresentationFormat>
  <Paragraphs>468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6" baseType="lpstr">
      <vt:lpstr>Arial</vt:lpstr>
      <vt:lpstr>Arial,Bold</vt:lpstr>
      <vt:lpstr>Arial,Italic</vt:lpstr>
      <vt:lpstr>Calibri</vt:lpstr>
      <vt:lpstr>Calibri Light</vt:lpstr>
      <vt:lpstr>Corbel</vt:lpstr>
      <vt:lpstr>Courier New</vt:lpstr>
      <vt:lpstr>Helvetica Light</vt:lpstr>
      <vt:lpstr>Open Sans</vt:lpstr>
      <vt:lpstr>Times New Roman,Bold</vt:lpstr>
      <vt:lpstr>Wingdings</vt:lpstr>
      <vt:lpstr>Thème Office</vt:lpstr>
      <vt:lpstr>                   ENSEIGNEMENT DE SPECIALITÉ  Histoire- Géographie- Géopolitique- Sciences politiques   </vt:lpstr>
      <vt:lpstr>  Enseignement de spécialité HGGSP : quels objectifs? </vt:lpstr>
      <vt:lpstr> une opportunité pour…</vt:lpstr>
      <vt:lpstr>Présentation PowerPoint</vt:lpstr>
      <vt:lpstr>Pratiquer la pluridisciplinarité</vt:lpstr>
      <vt:lpstr>Présentation PowerPoint</vt:lpstr>
      <vt:lpstr>Déployer sa liberté pédagogique</vt:lpstr>
      <vt:lpstr> C’est le professeur qui apprécie le degré d’approfondissement de l’étude de chaque jalon.</vt:lpstr>
      <vt:lpstr>Présentation PowerPoint</vt:lpstr>
      <vt:lpstr>Pour une transition vers le supérieur</vt:lpstr>
      <vt:lpstr>Présentation PowerPoint</vt:lpstr>
      <vt:lpstr> Des capacités et méthodes à acquérir qui  guident les choix pédagogiques et les pratiques de classe</vt:lpstr>
      <vt:lpstr>Enseignement de spécialité HGGSP : Quelle organisation ? Quelle mise en œuvre ?</vt:lpstr>
      <vt:lpstr>Organisation et mise en œuvre.</vt:lpstr>
      <vt:lpstr>Prise en charge, modalités de fonctionnement</vt:lpstr>
      <vt:lpstr>Classe de Première :  «  Acquérir les clefs de compréhension du monde contemporain</vt:lpstr>
      <vt:lpstr>Organisation des thèmes</vt:lpstr>
      <vt:lpstr>Présentation PowerPoint</vt:lpstr>
      <vt:lpstr>Une grande liberté de traitement des Axes et Objets conclusifs à la condition de… </vt:lpstr>
      <vt:lpstr>Thème 5 : Analyser les relations entre États et religions 24-25 heures</vt:lpstr>
      <vt:lpstr>Thème 5 : Analyser les relations entre États et religions 24-25 heures</vt:lpstr>
      <vt:lpstr>Présentation PowerPoint</vt:lpstr>
      <vt:lpstr>Une épreuve écrite en CC si abandon en fin de première</vt:lpstr>
      <vt:lpstr>Enseignement de spécialité HGGSP : Quelles capacités et méthodes ?Quelles pratiques de classes ?</vt:lpstr>
      <vt:lpstr> Des capacités et méthodes à acquérir qui  guident les choix pédagogiques et les pratiques de classe</vt:lpstr>
      <vt:lpstr>Se documenter</vt:lpstr>
      <vt:lpstr>Analyser </vt:lpstr>
      <vt:lpstr> Travailler en autonomie</vt:lpstr>
      <vt:lpstr>S’exprimer à l’oral</vt:lpstr>
      <vt:lpstr>S’exprimer à l’oral</vt:lpstr>
      <vt:lpstr>S’exprimer à l’oral</vt:lpstr>
      <vt:lpstr>Présentation PowerPoint</vt:lpstr>
      <vt:lpstr>Présentation PowerPoint</vt:lpstr>
      <vt:lpstr>Quelques ressources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ENSEIGNEMENT DE SPECIALITÉ  Histoire- Géographie- Géopolitique- Sciences politiques   </dc:title>
  <dc:creator>Danielle LE PRADO-MADAULE</dc:creator>
  <cp:lastModifiedBy>Danielle LE PRADO-MADAULE</cp:lastModifiedBy>
  <cp:revision>23</cp:revision>
  <dcterms:created xsi:type="dcterms:W3CDTF">2019-04-08T13:47:32Z</dcterms:created>
  <dcterms:modified xsi:type="dcterms:W3CDTF">2019-05-05T16:05:17Z</dcterms:modified>
</cp:coreProperties>
</file>