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816" r:id="rId2"/>
    <p:sldMasterId id="2147483830" r:id="rId3"/>
    <p:sldMasterId id="2147483834" r:id="rId4"/>
    <p:sldMasterId id="2147483836" r:id="rId5"/>
  </p:sldMasterIdLst>
  <p:notesMasterIdLst>
    <p:notesMasterId r:id="rId14"/>
  </p:notesMasterIdLst>
  <p:handoutMasterIdLst>
    <p:handoutMasterId r:id="rId15"/>
  </p:handoutMasterIdLst>
  <p:sldIdLst>
    <p:sldId id="740" r:id="rId6"/>
    <p:sldId id="739" r:id="rId7"/>
    <p:sldId id="733" r:id="rId8"/>
    <p:sldId id="734" r:id="rId9"/>
    <p:sldId id="735" r:id="rId10"/>
    <p:sldId id="736" r:id="rId11"/>
    <p:sldId id="737" r:id="rId12"/>
    <p:sldId id="738" r:id="rId1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loso Stephanie" initials="V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6667"/>
    <a:srgbClr val="E49C90"/>
    <a:srgbClr val="D0D8E8"/>
    <a:srgbClr val="E7E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08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24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>
              <a:latin typeface="Roboto Light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09329-4933-49EC-9661-FB362B6A728B}" type="datetimeFigureOut">
              <a:rPr lang="fr-FR" smtClean="0">
                <a:latin typeface="Roboto Light" charset="0"/>
              </a:rPr>
              <a:t>15/04/2019</a:t>
            </a:fld>
            <a:endParaRPr lang="fr-FR" dirty="0">
              <a:latin typeface="Roboto Light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>
              <a:latin typeface="Roboto Light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33EF6-BE53-4E28-8D88-B015F923B3A4}" type="slidenum">
              <a:rPr lang="fr-FR" smtClean="0">
                <a:latin typeface="Roboto Light" charset="0"/>
              </a:rPr>
              <a:t>‹N°›</a:t>
            </a:fld>
            <a:endParaRPr lang="fr-FR" dirty="0">
              <a:latin typeface="Robo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9779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 Light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 Light" charset="0"/>
              </a:defRPr>
            </a:lvl1pPr>
          </a:lstStyle>
          <a:p>
            <a:fld id="{F643BCA1-3AF7-47A8-8153-4C4FD326E989}" type="datetimeFigureOut">
              <a:rPr lang="fr-FR" smtClean="0"/>
              <a:pPr/>
              <a:t>15/04/2019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 Light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 Light" charset="0"/>
              </a:defRPr>
            </a:lvl1pPr>
          </a:lstStyle>
          <a:p>
            <a:fld id="{36B6C05D-93DD-4BC7-9F06-7465D5FEB29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4956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 Light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 Light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 Light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 Light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 Light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666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21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577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8330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48264" cy="90872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6"/>
            <a:ext cx="367240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3"/>
          </p:nvPr>
        </p:nvSpPr>
        <p:spPr>
          <a:xfrm>
            <a:off x="4716016" y="1600206"/>
            <a:ext cx="367240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801" y="18519"/>
            <a:ext cx="1120655" cy="46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93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1" y="182901"/>
            <a:ext cx="7881400" cy="1286937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9" y="639092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70" y="1469386"/>
            <a:ext cx="7881937" cy="4397375"/>
          </a:xfrm>
          <a:prstGeom prst="rect">
            <a:avLst/>
          </a:prstGeom>
        </p:spPr>
        <p:txBody>
          <a:bodyPr/>
          <a:lstStyle>
            <a:lvl1pPr>
              <a:buClr>
                <a:srgbClr val="5AB88F"/>
              </a:buClr>
              <a:defRPr>
                <a:solidFill>
                  <a:srgbClr val="005E8B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07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248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7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648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503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41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58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985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473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408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45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3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45" y="2057401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13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45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887788" y="98743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45" y="2057401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12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167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4" y="365126"/>
            <a:ext cx="5762625" cy="58118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/>
          <a:lstStyle/>
          <a:p>
            <a:fld id="{E28C889A-86ED-E448-8A34-1A56CCC2F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4420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8" y="639092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011070" y="5059691"/>
            <a:ext cx="5590006" cy="87598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3011070" y="3370131"/>
            <a:ext cx="5590006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28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059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8" y="639092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011070" y="5059691"/>
            <a:ext cx="5590006" cy="87598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3011070" y="3370131"/>
            <a:ext cx="5590006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28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236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40B230-1AB3-6445-923B-32FB5E664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46E7A854-4C65-4141-BBE5-309484136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DC99785-79FC-C04C-97C9-DC213348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3D0888D-0210-2B4C-8391-9BAFE936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25AF3F2-6C71-714C-A013-329121BD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934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4D14382-77E3-3F4B-9D1C-B4791434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F7452AE-618B-5F44-B4DA-62FA099BD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3B9D4EC-34F3-2243-B87A-BD8F62E0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DC8265D-6CB8-5448-B2D0-12B2F118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993F552-2E22-A840-89CF-704BB4C6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56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1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1316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B7CD4FF-CDB2-F140-978F-47D2DBAA7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F760AF4-1F5C-F34A-8E58-2EAE39262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B288069-1B4A-F047-8474-51E41882E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41AC53E-1F6C-A944-9E58-1F8D04D7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9F69783-D2C6-5744-96E8-E67C0A794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09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A144E19-2037-7341-8006-894237F5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C02C7A1-E477-BD42-8F3D-8215DFEBE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60479BAE-03EF-A841-B4DE-5C1673E27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B3DF897-9517-794E-87C9-E9A13D7D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80AC1F71-DF7B-F246-98CF-1276D488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2EE3BC8C-E6FC-554A-B3B2-C4F858B9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23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514C7D5-1AD7-3441-8075-28B1B2FE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0E3A73BB-020D-4043-93DB-D10CF8AAA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0F53953-DBA5-B942-9FB6-F63411EA2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9734801F-DE93-C840-BB64-D61D0A031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EB4C4D72-6DA3-AF46-8416-F280CEBF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4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D1EA1ACE-3E71-0048-BDB4-2F445672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60F8AEB5-D735-ED40-B383-0D5C62CA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FC3ACDA9-82ED-884C-97BE-90CF46F9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084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07BC633-683F-574B-BA8F-349862DE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58BA9B8-A5D5-9448-AD59-3E7D1CAE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505799C7-590E-D44B-9FD4-A6872E76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E3DDCA2-02EE-FF4B-B65E-FEE76EEC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605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BF6269C3-5083-2349-900F-25BD212F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FEFCE8B6-2695-F246-8D95-53621858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03F9CFB5-72CD-AE45-997D-A7C61433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773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D43A485-93DD-8D47-801D-2CC9F229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2E8432F-7760-DF42-9026-C78B48A18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7C57175C-5C95-D540-95BA-5FA3E8056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E2B74331-0128-C24E-9E27-CD9CB059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EE0BBDA-06E1-DE43-A337-691CD4A1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003CD2F5-0B0F-E54B-98AB-AF3A45B9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8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BF797A9-6D82-2345-A90F-17D7AF46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5C184FBE-4864-054F-A97B-8E6940EEF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72814EB-4562-914F-872E-B66C16A0D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494C0A7-EB2B-F249-B34C-C20011DEA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B182271-C4C8-6842-A5A7-3612A269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4639F6F0-E412-0146-8213-56FC60D8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461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09FD7D4-CD0E-B04F-8E69-5DED13E4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F68085C1-1607-ED49-84E7-E387AD099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40CAB97-78D4-A54A-9E11-8C3D5647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0A1DAF2-6511-954A-BBA5-5235B547B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21076BD-FBCE-9046-B9CC-C6A63A42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14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1D097730-2778-A049-8DAC-AD3689F31D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46483FF7-DEAE-A345-98A1-5FD20482C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4" y="365126"/>
            <a:ext cx="5800725" cy="58118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2DE531D-D5E7-9140-8BBB-88C88E30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7BDB41B-3C6A-4D43-8711-C1A071FBB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1F8BED9-EC4E-D549-B5D0-C66D0A70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8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64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16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10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fld id="{A6E10AE3-19A3-4102-92BB-CBCCB445C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71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373216"/>
            <a:ext cx="1314802" cy="131480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801" y="18519"/>
            <a:ext cx="1120655" cy="46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6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21" r:id="rId12"/>
    <p:sldLayoutId id="2147483724" r:id="rId13"/>
    <p:sldLayoutId id="2147483828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Roboto Light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Roboto Light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Roboto Light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 Light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Roboto Light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Roboto Light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"/>
            <a:ext cx="9144000" cy="6851309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20"/>
            <a:ext cx="403878" cy="365125"/>
          </a:xfrm>
          <a:prstGeom prst="rect">
            <a:avLst/>
          </a:prstGeom>
        </p:spPr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11" name="Grouper 10"/>
          <p:cNvGrpSpPr/>
          <p:nvPr userDrawn="1"/>
        </p:nvGrpSpPr>
        <p:grpSpPr>
          <a:xfrm>
            <a:off x="3184315" y="2238109"/>
            <a:ext cx="525531" cy="171687"/>
            <a:chOff x="5391302" y="1426464"/>
            <a:chExt cx="604579" cy="197510"/>
          </a:xfrm>
          <a:solidFill>
            <a:schemeClr val="bg1"/>
          </a:solidFill>
        </p:grpSpPr>
        <p:sp>
          <p:nvSpPr>
            <p:cNvPr id="12" name="Rectangle 11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277401"/>
            <a:ext cx="1314802" cy="131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7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11071" y="1855215"/>
            <a:ext cx="5590311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</a:t>
            </a:r>
            <a:br>
              <a:rPr lang="fr-FR" dirty="0" smtClean="0"/>
            </a:br>
            <a:r>
              <a:rPr lang="fr-FR" dirty="0" smtClean="0"/>
              <a:t>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1070" y="3578949"/>
            <a:ext cx="5590312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8" y="639092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3095355" y="6146186"/>
            <a:ext cx="4620586" cy="676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20" y="639092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3121481" y="2132721"/>
            <a:ext cx="525531" cy="171687"/>
            <a:chOff x="5391302" y="1426464"/>
            <a:chExt cx="604579" cy="197510"/>
          </a:xfrm>
          <a:solidFill>
            <a:srgbClr val="E96667"/>
          </a:solidFill>
        </p:grpSpPr>
        <p:sp>
          <p:nvSpPr>
            <p:cNvPr id="13" name="Rectangle 12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2" y="5169829"/>
            <a:ext cx="1314802" cy="131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8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E96667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11071" y="1855215"/>
            <a:ext cx="5590311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</a:t>
            </a:r>
            <a:br>
              <a:rPr lang="fr-FR" dirty="0" smtClean="0"/>
            </a:br>
            <a:r>
              <a:rPr lang="fr-FR" dirty="0" smtClean="0"/>
              <a:t>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1070" y="3578949"/>
            <a:ext cx="5590312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8" y="639092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3095355" y="6146186"/>
            <a:ext cx="4620586" cy="676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20" y="639092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JJ/MM/AAAA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3121481" y="2132721"/>
            <a:ext cx="525531" cy="171687"/>
            <a:chOff x="5391302" y="1426464"/>
            <a:chExt cx="604579" cy="197510"/>
          </a:xfrm>
          <a:solidFill>
            <a:srgbClr val="E96667"/>
          </a:solidFill>
        </p:grpSpPr>
        <p:sp>
          <p:nvSpPr>
            <p:cNvPr id="13" name="Rectangle 12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2" y="5169829"/>
            <a:ext cx="1314802" cy="131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4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E96667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FAB13A6E-11D0-7440-B99E-1AA3C967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84162143-D857-5F46-8775-8B6B0E6E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967E887-20EC-0344-9F63-CFBCA88BB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5BD9D-D4E8-734B-8860-1144494D624F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15/04/2019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8FAF4E8-1AC3-1045-8DD0-1EA7B250C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5F96B3A-631E-BC48-B92C-606484DF5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9DB7-9B5D-C64A-8B16-97292B7C702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7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434194B-EB56-4062-98C6-CB72F287E3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" y="0"/>
            <a:ext cx="7516593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3746DB1-35A8-422F-9955-4F8E75DBB0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9DBD05CA-DA6D-8445-A9CF-5D0B02310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4258" y="3753498"/>
            <a:ext cx="4459652" cy="838831"/>
          </a:xfrm>
        </p:spPr>
        <p:txBody>
          <a:bodyPr anchor="b">
            <a:normAutofit/>
          </a:bodyPr>
          <a:lstStyle/>
          <a:p>
            <a:pPr algn="r"/>
            <a:r>
              <a:rPr lang="fr-FR" sz="1800" smtClean="0">
                <a:solidFill>
                  <a:srgbClr val="000000"/>
                </a:solidFill>
              </a:rPr>
              <a:t>Journées de formation de l’inspection pédagogique régionale</a:t>
            </a:r>
          </a:p>
          <a:p>
            <a:pPr algn="r"/>
            <a:endParaRPr lang="fr-FR" sz="1800">
              <a:solidFill>
                <a:srgbClr val="000000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5BFCFC4B-4AF5-3B4F-BEAF-28F3F55E7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3976" y="4592333"/>
            <a:ext cx="4459934" cy="1514185"/>
          </a:xfrm>
        </p:spPr>
        <p:txBody>
          <a:bodyPr anchor="t">
            <a:normAutofit/>
          </a:bodyPr>
          <a:lstStyle/>
          <a:p>
            <a:pPr algn="r"/>
            <a:r>
              <a:rPr lang="fr-FR" sz="2500" b="1" smtClean="0">
                <a:solidFill>
                  <a:srgbClr val="000000"/>
                </a:solidFill>
              </a:rPr>
              <a:t>Introduction générale</a:t>
            </a:r>
            <a:br>
              <a:rPr lang="fr-FR" sz="2500" b="1" smtClean="0">
                <a:solidFill>
                  <a:srgbClr val="000000"/>
                </a:solidFill>
              </a:rPr>
            </a:br>
            <a:r>
              <a:rPr lang="fr-FR" sz="2500" b="1" smtClean="0">
                <a:solidFill>
                  <a:srgbClr val="000000"/>
                </a:solidFill>
              </a:rPr>
              <a:t>Nouveaux programmes d’histoire et de géographie du lycée 2019</a:t>
            </a:r>
            <a:br>
              <a:rPr lang="fr-FR" sz="2500" b="1" smtClean="0">
                <a:solidFill>
                  <a:srgbClr val="000000"/>
                </a:solidFill>
              </a:rPr>
            </a:br>
            <a:endParaRPr lang="fr-FR" sz="2500" b="1" dirty="0">
              <a:solidFill>
                <a:srgbClr val="000000"/>
              </a:solidFill>
            </a:endParaRPr>
          </a:p>
        </p:txBody>
      </p:sp>
      <p:sp>
        <p:nvSpPr>
          <p:cNvPr id="14" name="Freeform 57">
            <a:extLst>
              <a:ext uri="{FF2B5EF4-FFF2-40B4-BE49-F238E27FC236}">
                <a16:creationId xmlns="" xmlns:a16="http://schemas.microsoft.com/office/drawing/2014/main" id="{B817D9AD-5E85-4E85-AC3E-43E24FA91A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580219"/>
            <a:ext cx="3287594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C1F880B3-1BBE-BA47-84C9-D4321781AB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35259"/>
            <a:ext cx="2075414" cy="1921933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F0810290-E788-4DE3-B716-DBE58CC6A8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34710" y="9"/>
            <a:ext cx="3138834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Google Shape;136;p25">
            <a:extLst>
              <a:ext uri="{FF2B5EF4-FFF2-40B4-BE49-F238E27FC236}">
                <a16:creationId xmlns="" xmlns:a16="http://schemas.microsoft.com/office/drawing/2014/main" id="{E345D787-0549-BC4D-91EC-3D5273D952B0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extLst/>
          </a:blip>
          <a:stretch/>
        </p:blipFill>
        <p:spPr>
          <a:xfrm>
            <a:off x="3923930" y="980728"/>
            <a:ext cx="2376263" cy="521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80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Journée de formation sur les nouveaux programmes d’histoire-géographie du lycée</a:t>
            </a:r>
            <a:br>
              <a:rPr lang="fr-FR" sz="2800" dirty="0" smtClean="0"/>
            </a:br>
            <a:r>
              <a:rPr lang="fr-FR" sz="2800" dirty="0" smtClean="0"/>
              <a:t>Lunel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804870" y="1772818"/>
            <a:ext cx="7881937" cy="4093937"/>
          </a:xfrm>
        </p:spPr>
        <p:txBody>
          <a:bodyPr/>
          <a:lstStyle/>
          <a:p>
            <a:r>
              <a:rPr lang="fr-FR" sz="2400" dirty="0" smtClean="0"/>
              <a:t>Introduction : les principaux enjeux de la mise en oeuvre de ces nouveaux programmes</a:t>
            </a:r>
          </a:p>
          <a:p>
            <a:r>
              <a:rPr lang="fr-FR" sz="2400" dirty="0" smtClean="0"/>
              <a:t>Les nouveaux programmes d’histoire</a:t>
            </a:r>
          </a:p>
          <a:p>
            <a:r>
              <a:rPr lang="fr-FR" sz="2400" dirty="0" smtClean="0"/>
              <a:t>Les nouveaux programmes de géographie</a:t>
            </a:r>
          </a:p>
          <a:p>
            <a:r>
              <a:rPr lang="fr-FR" sz="2400" dirty="0" smtClean="0"/>
              <a:t>La construction </a:t>
            </a:r>
            <a:r>
              <a:rPr lang="fr-FR" sz="2400" dirty="0"/>
              <a:t>d</a:t>
            </a:r>
            <a:r>
              <a:rPr lang="fr-FR" sz="2400" dirty="0" smtClean="0"/>
              <a:t>es capacités au lycée</a:t>
            </a:r>
          </a:p>
          <a:p>
            <a:r>
              <a:rPr lang="fr-FR" sz="2400" dirty="0" smtClean="0"/>
              <a:t>Les programmes de l’enseignement de spécialité d’histoire-géographie, géopolitique et sciences politiques de la classe de première de la voie générale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69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1" y="476672"/>
            <a:ext cx="7881400" cy="993155"/>
          </a:xfrm>
        </p:spPr>
        <p:txBody>
          <a:bodyPr/>
          <a:lstStyle/>
          <a:p>
            <a:r>
              <a:rPr lang="fr-FR" sz="2800" dirty="0" smtClean="0"/>
              <a:t>Prendre en compte le contexte général et les objectifs de la réforme du lycée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804870" y="1700813"/>
            <a:ext cx="7881937" cy="4165945"/>
          </a:xfrm>
        </p:spPr>
        <p:txBody>
          <a:bodyPr/>
          <a:lstStyle/>
          <a:p>
            <a:pPr lvl="0"/>
            <a:r>
              <a:rPr lang="fr-FR" sz="2400" dirty="0"/>
              <a:t>M</a:t>
            </a:r>
            <a:r>
              <a:rPr lang="fr-FR" sz="2400" dirty="0" smtClean="0"/>
              <a:t>ieux </a:t>
            </a:r>
            <a:r>
              <a:rPr lang="fr-FR" sz="2400" dirty="0"/>
              <a:t>préparer les élèves des lycées à leur entrée dans l’enseignement supérieur et leur donner de meilleures chances de </a:t>
            </a:r>
            <a:r>
              <a:rPr lang="fr-FR" sz="2400" dirty="0" smtClean="0"/>
              <a:t>réussites.</a:t>
            </a:r>
          </a:p>
          <a:p>
            <a:pPr lvl="0"/>
            <a:r>
              <a:rPr lang="fr-FR" sz="2400" dirty="0"/>
              <a:t>C</a:t>
            </a:r>
            <a:r>
              <a:rPr lang="fr-FR" sz="2400" dirty="0" smtClean="0"/>
              <a:t>ompétences </a:t>
            </a:r>
            <a:r>
              <a:rPr lang="fr-FR" sz="2400" dirty="0"/>
              <a:t>demandées mieux identifiées et mieux construites </a:t>
            </a:r>
            <a:r>
              <a:rPr lang="fr-FR" sz="2400" dirty="0" smtClean="0"/>
              <a:t>(ex</a:t>
            </a:r>
            <a:r>
              <a:rPr lang="fr-FR" sz="2400" dirty="0"/>
              <a:t>. : travail sur </a:t>
            </a:r>
            <a:r>
              <a:rPr lang="fr-FR" sz="2400" dirty="0" smtClean="0"/>
              <a:t>l'oral)</a:t>
            </a:r>
          </a:p>
          <a:p>
            <a:pPr lvl="0"/>
            <a:r>
              <a:rPr lang="fr-FR" sz="2400" dirty="0"/>
              <a:t>E</a:t>
            </a:r>
            <a:r>
              <a:rPr lang="fr-FR" sz="2400" dirty="0" smtClean="0"/>
              <a:t>xigences </a:t>
            </a:r>
            <a:r>
              <a:rPr lang="fr-FR" sz="2400" dirty="0"/>
              <a:t>plus grandes au plan </a:t>
            </a:r>
            <a:r>
              <a:rPr lang="fr-FR" sz="2400" dirty="0" smtClean="0"/>
              <a:t>scientifique </a:t>
            </a:r>
            <a:r>
              <a:rPr lang="fr-FR" sz="2400" dirty="0"/>
              <a:t>des nouveaux enseignements disciplinaires et des nouvelles épreuves du </a:t>
            </a:r>
            <a:r>
              <a:rPr lang="fr-FR" sz="2400" dirty="0" smtClean="0"/>
              <a:t>bac.</a:t>
            </a:r>
            <a:r>
              <a:rPr lang="fr-FR" sz="2800" dirty="0" smtClean="0"/>
              <a:t> </a:t>
            </a:r>
          </a:p>
          <a:p>
            <a:pPr lvl="0"/>
            <a:r>
              <a:rPr lang="fr-FR" sz="2400" dirty="0" smtClean="0"/>
              <a:t>Réduire le nombre d’épreuves finales du </a:t>
            </a:r>
            <a:r>
              <a:rPr lang="fr-FR" sz="2400" dirty="0"/>
              <a:t>baccalauréat (passage de 12 à 16 à </a:t>
            </a:r>
            <a:r>
              <a:rPr lang="fr-FR" sz="2400" dirty="0" smtClean="0"/>
              <a:t>5 ou 6) </a:t>
            </a:r>
            <a:endParaRPr lang="fr-FR" sz="2400" dirty="0"/>
          </a:p>
          <a:p>
            <a:pPr lvl="0"/>
            <a:endParaRPr lang="fr-FR" sz="2800" dirty="0" smtClean="0"/>
          </a:p>
          <a:p>
            <a:pPr lvl="0"/>
            <a:endParaRPr lang="fr-FR" sz="2800" dirty="0" smtClean="0"/>
          </a:p>
          <a:p>
            <a:pPr lvl="0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915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1" y="404664"/>
            <a:ext cx="7881400" cy="1065163"/>
          </a:xfrm>
        </p:spPr>
        <p:txBody>
          <a:bodyPr/>
          <a:lstStyle/>
          <a:p>
            <a:r>
              <a:rPr lang="fr-FR" sz="2800" dirty="0">
                <a:solidFill>
                  <a:prstClr val="black"/>
                </a:solidFill>
              </a:rPr>
              <a:t>Prendre en compte le contexte général </a:t>
            </a:r>
            <a:r>
              <a:rPr lang="fr-FR" sz="2800" dirty="0" smtClean="0">
                <a:solidFill>
                  <a:prstClr val="black"/>
                </a:solidFill>
              </a:rPr>
              <a:t>et les objectifs de </a:t>
            </a:r>
            <a:r>
              <a:rPr lang="fr-FR" sz="2800" dirty="0">
                <a:solidFill>
                  <a:prstClr val="black"/>
                </a:solidFill>
              </a:rPr>
              <a:t>la réforme du lycée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fr-FR" sz="2400" dirty="0" smtClean="0"/>
              <a:t>Mieux </a:t>
            </a:r>
            <a:r>
              <a:rPr lang="fr-FR" sz="2400" dirty="0"/>
              <a:t>prendre en compte le travail régulier des élèves au long de leur scolarité de 1ère et de Te (10+30% sur le contrôle continu), faire peser moins de poids sur les épreuves finales (60%)</a:t>
            </a:r>
          </a:p>
          <a:p>
            <a:pPr lvl="0"/>
            <a:r>
              <a:rPr lang="fr-FR" sz="2400" dirty="0" smtClean="0"/>
              <a:t>Mieux </a:t>
            </a:r>
            <a:r>
              <a:rPr lang="fr-FR" sz="2400" dirty="0"/>
              <a:t>accompagner les élèves dans leur projet d’orientation et </a:t>
            </a:r>
            <a:r>
              <a:rPr lang="fr-FR" sz="2400" dirty="0" smtClean="0"/>
              <a:t>les amener à choisir plus librement leurs enseignements</a:t>
            </a:r>
            <a:endParaRPr lang="fr-FR" sz="2400" dirty="0"/>
          </a:p>
          <a:p>
            <a:pPr lvl="0"/>
            <a:r>
              <a:rPr lang="fr-FR" sz="2400" dirty="0"/>
              <a:t>D</a:t>
            </a:r>
            <a:r>
              <a:rPr lang="fr-FR" sz="2400" dirty="0" smtClean="0"/>
              <a:t>e </a:t>
            </a:r>
            <a:r>
              <a:rPr lang="fr-FR" sz="2400" dirty="0"/>
              <a:t>manière générale, rendre les élèves plus impliqués, davantage acteurs de leur scolarité, de leurs apprentissages et de leur parcours d’orientation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11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Inscrire la mise en œuvre des programmes dans le parcours -3 (1+2),+3 et le nouveau contrôle continu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804870" y="1700813"/>
            <a:ext cx="7881937" cy="4165945"/>
          </a:xfrm>
        </p:spPr>
        <p:txBody>
          <a:bodyPr/>
          <a:lstStyle/>
          <a:p>
            <a:r>
              <a:rPr lang="fr-FR" sz="2400" dirty="0" smtClean="0"/>
              <a:t>Penser la progressivité des apprentissages des élèves dans des classes hétérogènes</a:t>
            </a:r>
          </a:p>
          <a:p>
            <a:r>
              <a:rPr lang="fr-FR" sz="2400" dirty="0" smtClean="0"/>
              <a:t>Une année de seconde pour devenir lycéen</a:t>
            </a:r>
          </a:p>
          <a:p>
            <a:r>
              <a:rPr lang="fr-FR" sz="2400" dirty="0" smtClean="0"/>
              <a:t>Des élèves évalués dès janvier 2020 en première</a:t>
            </a:r>
          </a:p>
          <a:p>
            <a:r>
              <a:rPr lang="fr-FR" sz="2400" dirty="0" smtClean="0"/>
              <a:t>Identifier avec précision et accompagner le travail sur les capacités (en classe et hors la classe)  </a:t>
            </a:r>
          </a:p>
          <a:p>
            <a:r>
              <a:rPr lang="fr-FR" sz="2400" dirty="0" smtClean="0"/>
              <a:t>Etablir un lien explicite avec les attendus de l’enseignement supérieur</a:t>
            </a:r>
          </a:p>
          <a:p>
            <a:r>
              <a:rPr lang="fr-FR" sz="2400" dirty="0" smtClean="0"/>
              <a:t>Donner du sens en aidant les élèves à se projeter vers leurs poursuites d’études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5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Un système d’enseignement à penser, formaliser et mettre en œuvre collectivement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971601" y="1268763"/>
            <a:ext cx="7920880" cy="4597993"/>
          </a:xfrm>
        </p:spPr>
        <p:txBody>
          <a:bodyPr/>
          <a:lstStyle/>
          <a:p>
            <a:r>
              <a:rPr lang="fr-FR" sz="2400" dirty="0" smtClean="0"/>
              <a:t>Une tâche lourde et complexe à partager : le nécessaire travail en commun des équipes</a:t>
            </a:r>
          </a:p>
          <a:p>
            <a:r>
              <a:rPr lang="fr-FR" sz="2400" dirty="0" smtClean="0"/>
              <a:t>Enseignement de tronc commun, enseignement de spécialité, contrôle continu : un système à construire</a:t>
            </a:r>
          </a:p>
          <a:p>
            <a:r>
              <a:rPr lang="fr-FR" sz="2400" dirty="0"/>
              <a:t>Des choix de programmations décidés collectivement</a:t>
            </a:r>
          </a:p>
          <a:p>
            <a:r>
              <a:rPr lang="fr-FR" sz="2400" dirty="0" smtClean="0"/>
              <a:t>Amener progressivement tous les élèves à réussir les épreuves du contrôle continu : penser ensemble le rythme des apprentissages</a:t>
            </a:r>
          </a:p>
          <a:p>
            <a:r>
              <a:rPr lang="fr-FR" sz="2400" dirty="0" smtClean="0"/>
              <a:t>Des systèmes d’évaluations à repenser pour aider les apprentissages des élèves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2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1" y="548680"/>
            <a:ext cx="7881400" cy="921147"/>
          </a:xfrm>
        </p:spPr>
        <p:txBody>
          <a:bodyPr/>
          <a:lstStyle/>
          <a:p>
            <a:r>
              <a:rPr lang="fr-FR" sz="2800" dirty="0" smtClean="0"/>
              <a:t>Renouveler et ouvrir le champ pédagogique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2400" dirty="0" smtClean="0"/>
              <a:t>Une liberté pédagogique réaffirmée : ouvrir le champ des possibles</a:t>
            </a:r>
          </a:p>
          <a:p>
            <a:r>
              <a:rPr lang="fr-FR" sz="2400" dirty="0" smtClean="0"/>
              <a:t>Adapter les stratégies pédagogiques à des objectifs précisément définis et explicites pour tous</a:t>
            </a:r>
          </a:p>
          <a:p>
            <a:r>
              <a:rPr lang="fr-FR" sz="2400" dirty="0" smtClean="0"/>
              <a:t>Interroger la place de la parole du professeur</a:t>
            </a:r>
          </a:p>
          <a:p>
            <a:r>
              <a:rPr lang="fr-FR" sz="2400" dirty="0" smtClean="0"/>
              <a:t>Interroger la place de la parole de l’élève</a:t>
            </a:r>
          </a:p>
          <a:p>
            <a:r>
              <a:rPr lang="fr-FR" sz="2400" dirty="0" smtClean="0"/>
              <a:t>Interroger la place et les conditions du travail autonome de l’élève</a:t>
            </a:r>
          </a:p>
          <a:p>
            <a:r>
              <a:rPr lang="fr-FR" sz="2400" dirty="0" smtClean="0"/>
              <a:t>Utiliser les outils numériques pour accompagner les apprentissages</a:t>
            </a:r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14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401" y="548680"/>
            <a:ext cx="7881400" cy="921147"/>
          </a:xfrm>
        </p:spPr>
        <p:txBody>
          <a:bodyPr/>
          <a:lstStyle/>
          <a:p>
            <a:r>
              <a:rPr lang="fr-FR" sz="2800" dirty="0" smtClean="0"/>
              <a:t>Etayer le travail des élèves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804870" y="1268760"/>
            <a:ext cx="7881937" cy="5112568"/>
          </a:xfrm>
        </p:spPr>
        <p:txBody>
          <a:bodyPr/>
          <a:lstStyle/>
          <a:p>
            <a:r>
              <a:rPr lang="fr-FR" sz="2400" dirty="0" smtClean="0"/>
              <a:t>Quelle place accorder au travail de mémorisation : des stratégies pédagogiques centrales</a:t>
            </a:r>
          </a:p>
          <a:p>
            <a:r>
              <a:rPr lang="fr-FR" sz="2400" dirty="0" smtClean="0"/>
              <a:t>Comprendre n’est pas apprendre mais apprendre sans comprendre est impossible</a:t>
            </a:r>
          </a:p>
          <a:p>
            <a:r>
              <a:rPr lang="fr-FR" sz="2400" dirty="0" smtClean="0"/>
              <a:t>Introspection cognitive et métacognition : se connaitre et connaitre ses façons d’apprendre </a:t>
            </a:r>
          </a:p>
          <a:p>
            <a:r>
              <a:rPr lang="fr-FR" sz="2400" dirty="0" smtClean="0"/>
              <a:t>Quels outils valoriser pour cet étayage ?</a:t>
            </a:r>
          </a:p>
          <a:p>
            <a:r>
              <a:rPr lang="fr-FR" sz="2000" dirty="0" err="1" smtClean="0"/>
              <a:t>Zakhartchouk</a:t>
            </a:r>
            <a:r>
              <a:rPr lang="fr-FR" sz="2000" dirty="0" smtClean="0"/>
              <a:t> Jean-Michel, </a:t>
            </a:r>
            <a:r>
              <a:rPr lang="fr-FR" sz="2000" i="1" dirty="0" smtClean="0"/>
              <a:t>Apprendre à apprendre</a:t>
            </a:r>
            <a:r>
              <a:rPr lang="fr-FR" sz="2000" dirty="0" smtClean="0"/>
              <a:t>, Réseau </a:t>
            </a:r>
            <a:r>
              <a:rPr lang="fr-FR" sz="2000" dirty="0" err="1" smtClean="0"/>
              <a:t>Canopé</a:t>
            </a:r>
            <a:r>
              <a:rPr lang="fr-FR" sz="2000" dirty="0" smtClean="0"/>
              <a:t>, 2015</a:t>
            </a:r>
          </a:p>
          <a:p>
            <a:r>
              <a:rPr lang="fr-FR" sz="2000" dirty="0" smtClean="0"/>
              <a:t>Bouin Nicole, </a:t>
            </a:r>
            <a:r>
              <a:rPr lang="fr-FR" sz="2000" i="1" dirty="0" smtClean="0"/>
              <a:t>Enseigner : apports des sciences cognitives</a:t>
            </a:r>
            <a:r>
              <a:rPr lang="fr-FR" sz="2000" dirty="0" smtClean="0"/>
              <a:t>, </a:t>
            </a:r>
            <a:r>
              <a:rPr lang="fr-FR" sz="2000" dirty="0" err="1" smtClean="0"/>
              <a:t>Canopé</a:t>
            </a:r>
            <a:r>
              <a:rPr lang="fr-FR" sz="2000" dirty="0" smtClean="0"/>
              <a:t>, 2018</a:t>
            </a:r>
          </a:p>
          <a:p>
            <a:r>
              <a:rPr lang="fr-FR" sz="2000" dirty="0" smtClean="0"/>
              <a:t>Lebrun Marcel, Lecoq Julie, </a:t>
            </a:r>
            <a:r>
              <a:rPr lang="fr-FR" sz="2000" i="1" dirty="0" smtClean="0"/>
              <a:t>Classes inversées, Enseigner et apprendre à l’endroit</a:t>
            </a:r>
            <a:r>
              <a:rPr lang="fr-FR" sz="2000" dirty="0" smtClean="0"/>
              <a:t>, </a:t>
            </a:r>
            <a:r>
              <a:rPr lang="fr-FR" sz="2000" dirty="0" err="1" smtClean="0"/>
              <a:t>Canopé</a:t>
            </a:r>
            <a:r>
              <a:rPr lang="fr-FR" sz="2000" dirty="0" smtClean="0"/>
              <a:t>, 2015</a:t>
            </a:r>
          </a:p>
          <a:p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5760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5739</TotalTime>
  <Words>575</Words>
  <Application>Microsoft Office PowerPoint</Application>
  <PresentationFormat>Affichage à l'écran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Thème Office</vt:lpstr>
      <vt:lpstr>Conception personnalisée</vt:lpstr>
      <vt:lpstr>3_page de sous-partie</vt:lpstr>
      <vt:lpstr>4_page de sous-partie</vt:lpstr>
      <vt:lpstr>1_Thème Office</vt:lpstr>
      <vt:lpstr>Introduction générale Nouveaux programmes d’histoire et de géographie du lycée 2019 </vt:lpstr>
      <vt:lpstr>Journée de formation sur les nouveaux programmes d’histoire-géographie du lycée Lunel</vt:lpstr>
      <vt:lpstr>Prendre en compte le contexte général et les objectifs de la réforme du lycée</vt:lpstr>
      <vt:lpstr>Prendre en compte le contexte général et les objectifs de la réforme du lycée</vt:lpstr>
      <vt:lpstr>Inscrire la mise en œuvre des programmes dans le parcours -3 (1+2),+3 et le nouveau contrôle continu</vt:lpstr>
      <vt:lpstr>Un système d’enseignement à penser, formaliser et mettre en œuvre collectivement</vt:lpstr>
      <vt:lpstr>Renouveler et ouvrir le champ pédagogique</vt:lpstr>
      <vt:lpstr>Etayer le travail des élèves</vt:lpstr>
    </vt:vector>
  </TitlesOfParts>
  <Company>Rectorat De Montpellier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Bulle Xavier</dc:creator>
  <cp:lastModifiedBy>Administrateur</cp:lastModifiedBy>
  <cp:revision>443</cp:revision>
  <cp:lastPrinted>2018-10-01T08:42:55Z</cp:lastPrinted>
  <dcterms:created xsi:type="dcterms:W3CDTF">2016-09-20T20:15:14Z</dcterms:created>
  <dcterms:modified xsi:type="dcterms:W3CDTF">2019-04-15T20:32:24Z</dcterms:modified>
</cp:coreProperties>
</file>