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  <p:sldMasterId id="2147483816" r:id="rId2"/>
    <p:sldMasterId id="2147483830" r:id="rId3"/>
    <p:sldMasterId id="2147483834" r:id="rId4"/>
    <p:sldMasterId id="2147483836" r:id="rId5"/>
    <p:sldMasterId id="2147483838" r:id="rId6"/>
    <p:sldMasterId id="2147483850" r:id="rId7"/>
    <p:sldMasterId id="2147483865" r:id="rId8"/>
  </p:sldMasterIdLst>
  <p:notesMasterIdLst>
    <p:notesMasterId r:id="rId37"/>
  </p:notesMasterIdLst>
  <p:handoutMasterIdLst>
    <p:handoutMasterId r:id="rId38"/>
  </p:handoutMasterIdLst>
  <p:sldIdLst>
    <p:sldId id="762" r:id="rId9"/>
    <p:sldId id="674" r:id="rId10"/>
    <p:sldId id="743" r:id="rId11"/>
    <p:sldId id="734" r:id="rId12"/>
    <p:sldId id="745" r:id="rId13"/>
    <p:sldId id="746" r:id="rId14"/>
    <p:sldId id="747" r:id="rId15"/>
    <p:sldId id="748" r:id="rId16"/>
    <p:sldId id="753" r:id="rId17"/>
    <p:sldId id="749" r:id="rId18"/>
    <p:sldId id="766" r:id="rId19"/>
    <p:sldId id="750" r:id="rId20"/>
    <p:sldId id="721" r:id="rId21"/>
    <p:sldId id="751" r:id="rId22"/>
    <p:sldId id="752" r:id="rId23"/>
    <p:sldId id="735" r:id="rId24"/>
    <p:sldId id="754" r:id="rId25"/>
    <p:sldId id="755" r:id="rId26"/>
    <p:sldId id="756" r:id="rId27"/>
    <p:sldId id="757" r:id="rId28"/>
    <p:sldId id="758" r:id="rId29"/>
    <p:sldId id="759" r:id="rId30"/>
    <p:sldId id="763" r:id="rId31"/>
    <p:sldId id="736" r:id="rId32"/>
    <p:sldId id="764" r:id="rId33"/>
    <p:sldId id="765" r:id="rId34"/>
    <p:sldId id="760" r:id="rId35"/>
    <p:sldId id="761" r:id="rId36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eloso Stephanie" initials="V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6667"/>
    <a:srgbClr val="E49C90"/>
    <a:srgbClr val="D0D8E8"/>
    <a:srgbClr val="E7EC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01" autoAdjust="0"/>
    <p:restoredTop sz="93692" autoAdjust="0"/>
  </p:normalViewPr>
  <p:slideViewPr>
    <p:cSldViewPr>
      <p:cViewPr>
        <p:scale>
          <a:sx n="81" d="100"/>
          <a:sy n="81" d="100"/>
        </p:scale>
        <p:origin x="-121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>
              <a:latin typeface="Roboto Light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09329-4933-49EC-9661-FB362B6A728B}" type="datetimeFigureOut">
              <a:rPr lang="fr-FR" smtClean="0">
                <a:latin typeface="Roboto Light" charset="0"/>
              </a:rPr>
              <a:t>09/05/2019</a:t>
            </a:fld>
            <a:endParaRPr lang="fr-FR" dirty="0">
              <a:latin typeface="Roboto Light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>
              <a:latin typeface="Roboto Light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630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33EF6-BE53-4E28-8D88-B015F923B3A4}" type="slidenum">
              <a:rPr lang="fr-FR" smtClean="0">
                <a:latin typeface="Roboto Light" charset="0"/>
              </a:rPr>
              <a:t>‹N°›</a:t>
            </a:fld>
            <a:endParaRPr lang="fr-FR" dirty="0">
              <a:latin typeface="Robo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97793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Roboto Light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Roboto Light" charset="0"/>
              </a:defRPr>
            </a:lvl1pPr>
          </a:lstStyle>
          <a:p>
            <a:fld id="{F643BCA1-3AF7-47A8-8153-4C4FD326E989}" type="datetimeFigureOut">
              <a:rPr lang="fr-FR" smtClean="0"/>
              <a:pPr/>
              <a:t>09/05/2019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Roboto Light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Roboto Light" charset="0"/>
              </a:defRPr>
            </a:lvl1pPr>
          </a:lstStyle>
          <a:p>
            <a:fld id="{36B6C05D-93DD-4BC7-9F06-7465D5FEB29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24956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Roboto Light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Roboto Light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Roboto Light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Roboto Light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Roboto Light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B6C05D-93DD-4BC7-9F06-7465D5FEB299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2693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E10AE3-19A3-4102-92BB-CBCCB445C8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7666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E10AE3-19A3-4102-92BB-CBCCB445C8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7214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577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4437112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E10AE3-19A3-4102-92BB-CBCCB445C80B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3306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6948264" cy="90872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367240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E10AE3-19A3-4102-92BB-CBCCB445C80B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3"/>
          </p:nvPr>
        </p:nvSpPr>
        <p:spPr>
          <a:xfrm>
            <a:off x="4716016" y="1600200"/>
            <a:ext cx="367240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794" y="18519"/>
            <a:ext cx="1120655" cy="46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193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1309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197502" y="6390910"/>
            <a:ext cx="403878" cy="365125"/>
          </a:xfrm>
          <a:prstGeom prst="rect">
            <a:avLst/>
          </a:prstGeom>
        </p:spPr>
        <p:txBody>
          <a:bodyPr/>
          <a:lstStyle/>
          <a:p>
            <a:fld id="{1FC8907D-B208-DC44-82F5-2940ECA1C9FA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090594" y="2238108"/>
            <a:ext cx="5826983" cy="1442078"/>
          </a:xfrm>
          <a:prstGeom prst="rect">
            <a:avLst/>
          </a:prstGeom>
        </p:spPr>
        <p:txBody>
          <a:bodyPr/>
          <a:lstStyle>
            <a:lvl1pPr>
              <a:defRPr sz="32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</a:t>
            </a:r>
            <a:br>
              <a:rPr lang="fr-FR" dirty="0"/>
            </a:br>
            <a:r>
              <a:rPr lang="fr-FR" dirty="0"/>
              <a:t>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90594" y="3716042"/>
            <a:ext cx="5826983" cy="1387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</a:t>
            </a:r>
            <a:br>
              <a:rPr lang="fr-FR" dirty="0"/>
            </a:br>
            <a:r>
              <a:rPr lang="fr-FR" dirty="0"/>
              <a:t>des sous-titres du masque</a:t>
            </a:r>
          </a:p>
        </p:txBody>
      </p:sp>
      <p:grpSp>
        <p:nvGrpSpPr>
          <p:cNvPr id="10" name="Grouper 9"/>
          <p:cNvGrpSpPr/>
          <p:nvPr userDrawn="1"/>
        </p:nvGrpSpPr>
        <p:grpSpPr>
          <a:xfrm>
            <a:off x="3184313" y="2238108"/>
            <a:ext cx="525531" cy="171686"/>
            <a:chOff x="5391302" y="1426464"/>
            <a:chExt cx="604579" cy="197510"/>
          </a:xfrm>
          <a:solidFill>
            <a:schemeClr val="bg1"/>
          </a:solidFill>
        </p:grpSpPr>
        <p:sp>
          <p:nvSpPr>
            <p:cNvPr id="11" name="Rectangle 10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345494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0079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28C889A-86ED-E448-8A34-1A56CCC2FB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4248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28C889A-86ED-E448-8A34-1A56CCC2FB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7648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28C889A-86ED-E448-8A34-1A56CCC2FB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0503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28C889A-86ED-E448-8A34-1A56CCC2FB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2586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E10AE3-19A3-4102-92BB-CBCCB445C8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29850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28C889A-86ED-E448-8A34-1A56CCC2FB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2473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28C889A-86ED-E448-8A34-1A56CCC2FB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34082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28C889A-86ED-E448-8A34-1A56CCC2FB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2132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28C889A-86ED-E448-8A34-1A56CCC2FB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94129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28C889A-86ED-E448-8A34-1A56CCC2FB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41676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28C889A-86ED-E448-8A34-1A56CCC2FB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34420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49851" y="6390910"/>
            <a:ext cx="351529" cy="365125"/>
          </a:xfrm>
        </p:spPr>
        <p:txBody>
          <a:bodyPr/>
          <a:lstStyle/>
          <a:p>
            <a:fld id="{C6B7B3CB-E3BA-F74C-AB76-86EFC5843CD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011069" y="5059680"/>
            <a:ext cx="5590006" cy="875983"/>
          </a:xfrm>
        </p:spPr>
        <p:txBody>
          <a:bodyPr>
            <a:normAutofit/>
          </a:bodyPr>
          <a:lstStyle>
            <a:lvl1pPr>
              <a:defRPr sz="1500"/>
            </a:lvl1pPr>
            <a:lvl2pPr marL="457200" indent="-457200">
              <a:buNone/>
              <a:defRPr sz="1500"/>
            </a:lvl2pPr>
            <a:lvl3pPr marL="457200" indent="-457200">
              <a:buNone/>
              <a:defRPr sz="1500"/>
            </a:lvl3pPr>
            <a:lvl4pPr marL="457200" indent="-457200">
              <a:buNone/>
              <a:defRPr sz="1500"/>
            </a:lvl4pPr>
            <a:lvl5pPr marL="457200" indent="-457200">
              <a:buNone/>
              <a:defRPr sz="15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3011069" y="3370130"/>
            <a:ext cx="5590006" cy="1156980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2800"/>
            </a:lvl1pPr>
            <a:lvl2pPr marL="0" indent="0">
              <a:buNone/>
              <a:defRPr sz="3000"/>
            </a:lvl2pPr>
            <a:lvl3pPr marL="0" indent="0">
              <a:buNone/>
              <a:defRPr sz="3000"/>
            </a:lvl3pPr>
            <a:lvl4pPr marL="0" indent="0">
              <a:buNone/>
              <a:defRPr sz="3000"/>
            </a:lvl4pPr>
            <a:lvl5pPr marL="0" indent="0">
              <a:buNone/>
              <a:defRPr sz="30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920597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49851" y="6390910"/>
            <a:ext cx="351529" cy="365125"/>
          </a:xfrm>
        </p:spPr>
        <p:txBody>
          <a:bodyPr/>
          <a:lstStyle/>
          <a:p>
            <a:fld id="{C6B7B3CB-E3BA-F74C-AB76-86EFC5843CD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011069" y="5059680"/>
            <a:ext cx="5590006" cy="875983"/>
          </a:xfrm>
        </p:spPr>
        <p:txBody>
          <a:bodyPr>
            <a:normAutofit/>
          </a:bodyPr>
          <a:lstStyle>
            <a:lvl1pPr>
              <a:defRPr sz="1500"/>
            </a:lvl1pPr>
            <a:lvl2pPr marL="457200" indent="-457200">
              <a:buNone/>
              <a:defRPr sz="1500"/>
            </a:lvl2pPr>
            <a:lvl3pPr marL="457200" indent="-457200">
              <a:buNone/>
              <a:defRPr sz="1500"/>
            </a:lvl3pPr>
            <a:lvl4pPr marL="457200" indent="-457200">
              <a:buNone/>
              <a:defRPr sz="1500"/>
            </a:lvl4pPr>
            <a:lvl5pPr marL="457200" indent="-457200">
              <a:buNone/>
              <a:defRPr sz="15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3011069" y="3370130"/>
            <a:ext cx="5590006" cy="1156980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2800"/>
            </a:lvl1pPr>
            <a:lvl2pPr marL="0" indent="0">
              <a:buNone/>
              <a:defRPr sz="3000"/>
            </a:lvl2pPr>
            <a:lvl3pPr marL="0" indent="0">
              <a:buNone/>
              <a:defRPr sz="3000"/>
            </a:lvl3pPr>
            <a:lvl4pPr marL="0" indent="0">
              <a:buNone/>
              <a:defRPr sz="3000"/>
            </a:lvl4pPr>
            <a:lvl5pPr marL="0" indent="0">
              <a:buNone/>
              <a:defRPr sz="30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123696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49851" y="6390910"/>
            <a:ext cx="351529" cy="365125"/>
          </a:xfrm>
        </p:spPr>
        <p:txBody>
          <a:bodyPr/>
          <a:lstStyle/>
          <a:p>
            <a:fld id="{C6B7B3CB-E3BA-F74C-AB76-86EFC5843CD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011069" y="5059680"/>
            <a:ext cx="5590006" cy="875983"/>
          </a:xfrm>
        </p:spPr>
        <p:txBody>
          <a:bodyPr>
            <a:normAutofit/>
          </a:bodyPr>
          <a:lstStyle>
            <a:lvl1pPr>
              <a:defRPr sz="1500"/>
            </a:lvl1pPr>
            <a:lvl2pPr marL="457200" indent="-457200">
              <a:buNone/>
              <a:defRPr sz="1500"/>
            </a:lvl2pPr>
            <a:lvl3pPr marL="457200" indent="-457200">
              <a:buNone/>
              <a:defRPr sz="1500"/>
            </a:lvl3pPr>
            <a:lvl4pPr marL="457200" indent="-457200">
              <a:buNone/>
              <a:defRPr sz="1500"/>
            </a:lvl4pPr>
            <a:lvl5pPr marL="457200" indent="-457200">
              <a:buNone/>
              <a:defRPr sz="15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3011069" y="3370130"/>
            <a:ext cx="5590006" cy="1156980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2800"/>
            </a:lvl1pPr>
            <a:lvl2pPr marL="0" indent="0">
              <a:buNone/>
              <a:defRPr sz="3000"/>
            </a:lvl2pPr>
            <a:lvl3pPr marL="0" indent="0">
              <a:buNone/>
              <a:defRPr sz="3000"/>
            </a:lvl3pPr>
            <a:lvl4pPr marL="0" indent="0">
              <a:buNone/>
              <a:defRPr sz="3000"/>
            </a:lvl4pPr>
            <a:lvl5pPr marL="0" indent="0">
              <a:buNone/>
              <a:defRPr sz="30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7901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4C4232B-6C97-3446-B11E-A3968B0732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8BBBD146-77EF-774D-943C-514A45190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CEAB63E4-4B4D-9049-A124-126BA19C2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F89D8-F5E5-3649-9980-253E3512E1C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09/05/2019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5D797AE-0ADD-F74B-8037-B35C3E2B8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50F0177-F147-0D4C-920B-BB7ADD0C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8991-83A9-7E47-8F76-CD144113BC8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455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E10AE3-19A3-4102-92BB-CBCCB445C8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21316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9C9D5E0-5F48-CB4A-92EE-D383B2531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563D700-BEEF-834D-8DDD-4DD72D76E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1A795B3C-4FCB-9D48-8DC8-643E34C54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F89D8-F5E5-3649-9980-253E3512E1C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09/05/2019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DD741D9-7EAA-C54E-96C5-20815789B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26A54084-2759-E440-A979-D4B7DF72B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8991-83A9-7E47-8F76-CD144113BC8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1319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0B0DA95-6525-8A40-BFC9-EDCF2C9A0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9CD095F1-6FFE-404B-A27D-49C528E29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89B43A6-818C-5440-B02D-83D4161B7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F89D8-F5E5-3649-9980-253E3512E1C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09/05/2019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78F157C9-3EFC-444D-97F2-71E8AE85B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886E361-659C-E048-9446-08B639472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8991-83A9-7E47-8F76-CD144113BC8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242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319F378-DCBB-9B4C-B6E1-89EAF70E4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DDA62E6-7CED-3B45-9874-C38D88B68C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16B59016-1CA8-0941-A6D5-6F537DA8B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6BF1EF8A-43A5-7840-B913-AC3BBB606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F89D8-F5E5-3649-9980-253E3512E1C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09/05/2019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A4D2F0F1-B2A1-FF48-AC66-1FA87A1B3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B68204E5-0A7E-3D47-A1F2-3688C1970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8991-83A9-7E47-8F76-CD144113BC8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4121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24D6452-421E-AF42-9F7F-5EF940FD9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5166166B-76BD-E340-BF35-D6DBB3334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9B53A776-E75A-8944-BDD8-2925B0B6E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3F883297-48FD-9B4C-8572-5FBF8E8F9B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B9CD883D-72E4-D445-A007-B98CA12F59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39D4650C-63A2-8A48-9FE3-213371126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F89D8-F5E5-3649-9980-253E3512E1C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09/05/2019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2B4D43DD-4CA2-6C43-9527-8F6CD2DCA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B71856B5-912F-F24B-A2BE-EAB1E5AC4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8991-83A9-7E47-8F76-CD144113BC8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5891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38E9011-2D0A-9D4D-8EDD-8487D8A3E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29311EF6-BDCF-004E-823D-E945DC0BB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F89D8-F5E5-3649-9980-253E3512E1C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09/05/2019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950D1D8F-DA5E-9A45-98BD-FA08728A1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FCE25BDF-FD4B-614A-9EEE-8F443A40E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8991-83A9-7E47-8F76-CD144113BC8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6006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D674F4D7-CBEF-EF42-B01B-0EF72E9C9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F89D8-F5E5-3649-9980-253E3512E1C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09/05/2019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120EAEDC-BAF5-934C-8A62-F0B30019A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4FACD1BC-A242-A043-96A3-A9FED6CC3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8991-83A9-7E47-8F76-CD144113BC8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5776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21319E9-1722-0940-9E29-816A3D88A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EE31B8A4-F6A2-A240-9834-E67DD5FDE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59C6AD51-0F8D-A348-99EA-E8F441AF0C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643E5FE3-D4B6-BF48-9ACC-98CB0B6CA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F89D8-F5E5-3649-9980-253E3512E1C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09/05/2019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61162EC3-F4A9-6546-92F0-59B5FDA5E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5389488D-9951-AB42-B612-9D26CA76E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8991-83A9-7E47-8F76-CD144113BC8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6345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01FEEC1-F918-804E-9DFB-D3A30C97D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B3D6781C-A6E4-AC44-BCE5-2A4655E8AA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68E21BDA-0B14-B542-AD22-06DB56052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D6E9DE3A-D9E9-3340-8BFC-E1976E7EE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F89D8-F5E5-3649-9980-253E3512E1C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09/05/2019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F8F8B9FE-B36D-C64B-B2AE-FB3FFBE29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98E8E420-B4B5-2449-9F91-EA98D3695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8991-83A9-7E47-8F76-CD144113BC8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2938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04F3A7A-C009-D548-A499-BBFEB0320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06054295-027A-4545-86D0-37D5338F8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1ACC03F-3D88-DD4E-B02A-FAA101044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F89D8-F5E5-3649-9980-253E3512E1C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09/05/2019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2E1DCB95-76FB-B947-99EA-FA3A344A0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E8E326E-7A87-FE4B-9677-2CE07D732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8991-83A9-7E47-8F76-CD144113BC8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401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E5FB77B9-E806-C64E-BACA-B4E0ACA647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B96AC0E1-25E2-C04D-A29A-48860D54B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DCCB193-9815-8741-BA56-5868D8896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F89D8-F5E5-3649-9980-253E3512E1C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09/05/2019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79901036-2E42-484B-B10B-E74F77D22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9B3FF77-EE13-E24C-904C-F2450C650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8991-83A9-7E47-8F76-CD144113BC8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016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E10AE3-19A3-4102-92BB-CBCCB445C8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66482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E10AE3-19A3-4102-92BB-CBCCB445C80B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4992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E10AE3-19A3-4102-92BB-CBCCB445C80B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4410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E10AE3-19A3-4102-92BB-CBCCB445C80B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1221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E10AE3-19A3-4102-92BB-CBCCB445C80B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7855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E10AE3-19A3-4102-92BB-CBCCB445C80B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5080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E10AE3-19A3-4102-92BB-CBCCB445C80B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4122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E10AE3-19A3-4102-92BB-CBCCB445C80B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1599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E10AE3-19A3-4102-92BB-CBCCB445C80B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6443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E10AE3-19A3-4102-92BB-CBCCB445C80B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0311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E10AE3-19A3-4102-92BB-CBCCB445C80B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193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E10AE3-19A3-4102-92BB-CBCCB445C8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2110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55499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4437112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E10AE3-19A3-4102-92BB-CBCCB445C80B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53954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6948264" cy="90872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367240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E10AE3-19A3-4102-92BB-CBCCB445C80B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3"/>
          </p:nvPr>
        </p:nvSpPr>
        <p:spPr>
          <a:xfrm>
            <a:off x="4716016" y="1600200"/>
            <a:ext cx="367240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794" y="18519"/>
            <a:ext cx="1120655" cy="46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4950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1309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197502" y="6390910"/>
            <a:ext cx="403878" cy="365125"/>
          </a:xfrm>
          <a:prstGeom prst="rect">
            <a:avLst/>
          </a:prstGeom>
        </p:spPr>
        <p:txBody>
          <a:bodyPr/>
          <a:lstStyle/>
          <a:p>
            <a:fld id="{1FC8907D-B208-DC44-82F5-2940ECA1C9FA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090594" y="2238108"/>
            <a:ext cx="5826983" cy="1442078"/>
          </a:xfrm>
          <a:prstGeom prst="rect">
            <a:avLst/>
          </a:prstGeom>
        </p:spPr>
        <p:txBody>
          <a:bodyPr/>
          <a:lstStyle>
            <a:lvl1pPr>
              <a:defRPr sz="32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</a:t>
            </a:r>
            <a:br>
              <a:rPr lang="fr-FR" dirty="0"/>
            </a:br>
            <a:r>
              <a:rPr lang="fr-FR" dirty="0"/>
              <a:t>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90594" y="3716042"/>
            <a:ext cx="5826983" cy="1387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</a:t>
            </a:r>
            <a:br>
              <a:rPr lang="fr-FR" dirty="0"/>
            </a:br>
            <a:r>
              <a:rPr lang="fr-FR" dirty="0"/>
              <a:t>des sous-titres du masque</a:t>
            </a:r>
          </a:p>
        </p:txBody>
      </p:sp>
      <p:grpSp>
        <p:nvGrpSpPr>
          <p:cNvPr id="10" name="Grouper 9"/>
          <p:cNvGrpSpPr/>
          <p:nvPr userDrawn="1"/>
        </p:nvGrpSpPr>
        <p:grpSpPr>
          <a:xfrm>
            <a:off x="3184313" y="2238108"/>
            <a:ext cx="525531" cy="171686"/>
            <a:chOff x="5391302" y="1426464"/>
            <a:chExt cx="604579" cy="197510"/>
          </a:xfrm>
          <a:solidFill>
            <a:schemeClr val="bg1"/>
          </a:solidFill>
        </p:grpSpPr>
        <p:sp>
          <p:nvSpPr>
            <p:cNvPr id="11" name="Rectangle 10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31252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E10AE3-19A3-4102-92BB-CBCCB445C80B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2189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E10AE3-19A3-4102-92BB-CBCCB445C80B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4014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E10AE3-19A3-4102-92BB-CBCCB445C80B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1498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E10AE3-19A3-4102-92BB-CBCCB445C80B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0329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E10AE3-19A3-4102-92BB-CBCCB445C80B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6776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E10AE3-19A3-4102-92BB-CBCCB445C80B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42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E10AE3-19A3-4102-92BB-CBCCB445C8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644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E10AE3-19A3-4102-92BB-CBCCB445C80B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7597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E10AE3-19A3-4102-92BB-CBCCB445C80B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599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E10AE3-19A3-4102-92BB-CBCCB445C80B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4716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E10AE3-19A3-4102-92BB-CBCCB445C80B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9490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7091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4437112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E10AE3-19A3-4102-92BB-CBCCB445C80B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4932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6948264" cy="90872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367240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E10AE3-19A3-4102-92BB-CBCCB445C80B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3"/>
          </p:nvPr>
        </p:nvSpPr>
        <p:spPr>
          <a:xfrm>
            <a:off x="4716016" y="1600200"/>
            <a:ext cx="367240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794" y="18519"/>
            <a:ext cx="1120655" cy="46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8381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1309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197502" y="6390910"/>
            <a:ext cx="403878" cy="365125"/>
          </a:xfrm>
          <a:prstGeom prst="rect">
            <a:avLst/>
          </a:prstGeom>
        </p:spPr>
        <p:txBody>
          <a:bodyPr/>
          <a:lstStyle/>
          <a:p>
            <a:fld id="{1FC8907D-B208-DC44-82F5-2940ECA1C9FA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090594" y="2238108"/>
            <a:ext cx="5826983" cy="1442078"/>
          </a:xfrm>
          <a:prstGeom prst="rect">
            <a:avLst/>
          </a:prstGeom>
        </p:spPr>
        <p:txBody>
          <a:bodyPr/>
          <a:lstStyle>
            <a:lvl1pPr>
              <a:defRPr sz="32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</a:t>
            </a:r>
            <a:br>
              <a:rPr lang="fr-FR" dirty="0"/>
            </a:br>
            <a:r>
              <a:rPr lang="fr-FR" dirty="0"/>
              <a:t>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90594" y="3716042"/>
            <a:ext cx="5826983" cy="1387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</a:t>
            </a:r>
            <a:br>
              <a:rPr lang="fr-FR" dirty="0"/>
            </a:br>
            <a:r>
              <a:rPr lang="fr-FR" dirty="0"/>
              <a:t>des sous-titres du masque</a:t>
            </a:r>
          </a:p>
        </p:txBody>
      </p:sp>
      <p:grpSp>
        <p:nvGrpSpPr>
          <p:cNvPr id="10" name="Grouper 9"/>
          <p:cNvGrpSpPr/>
          <p:nvPr userDrawn="1"/>
        </p:nvGrpSpPr>
        <p:grpSpPr>
          <a:xfrm>
            <a:off x="3184313" y="2238108"/>
            <a:ext cx="525531" cy="171686"/>
            <a:chOff x="5391302" y="1426464"/>
            <a:chExt cx="604579" cy="197510"/>
          </a:xfrm>
          <a:solidFill>
            <a:schemeClr val="bg1"/>
          </a:solidFill>
        </p:grpSpPr>
        <p:sp>
          <p:nvSpPr>
            <p:cNvPr id="11" name="Rectangle 10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7558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E10AE3-19A3-4102-92BB-CBCCB445C8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2168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E10AE3-19A3-4102-92BB-CBCCB445C8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6102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E10AE3-19A3-4102-92BB-CBCCB445C8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4713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5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373216"/>
            <a:ext cx="1314802" cy="131480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794" y="18519"/>
            <a:ext cx="1120655" cy="46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6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21" r:id="rId12"/>
    <p:sldLayoutId id="2147483724" r:id="rId13"/>
    <p:sldLayoutId id="2147483832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Roboto Light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Roboto Light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Roboto Light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 Light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Roboto Light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Roboto Light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1309"/>
          </a:xfrm>
          <a:prstGeom prst="rect">
            <a:avLst/>
          </a:prstGeom>
        </p:spPr>
      </p:pic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97502" y="6390910"/>
            <a:ext cx="403878" cy="365125"/>
          </a:xfrm>
          <a:prstGeom prst="rect">
            <a:avLst/>
          </a:prstGeom>
        </p:spPr>
        <p:txBody>
          <a:bodyPr/>
          <a:lstStyle/>
          <a:p>
            <a:fld id="{1FC8907D-B208-DC44-82F5-2940ECA1C9FA}" type="slidenum">
              <a:rPr lang="fr-FR" smtClean="0"/>
              <a:t>‹N°›</a:t>
            </a:fld>
            <a:endParaRPr lang="fr-FR" dirty="0"/>
          </a:p>
        </p:txBody>
      </p:sp>
      <p:grpSp>
        <p:nvGrpSpPr>
          <p:cNvPr id="11" name="Grouper 10"/>
          <p:cNvGrpSpPr/>
          <p:nvPr/>
        </p:nvGrpSpPr>
        <p:grpSpPr>
          <a:xfrm>
            <a:off x="3184313" y="2238108"/>
            <a:ext cx="525531" cy="171686"/>
            <a:chOff x="5391302" y="1426464"/>
            <a:chExt cx="604579" cy="197510"/>
          </a:xfrm>
          <a:solidFill>
            <a:schemeClr val="bg1"/>
          </a:solidFill>
        </p:grpSpPr>
        <p:sp>
          <p:nvSpPr>
            <p:cNvPr id="12" name="Rectangle 11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0" name="Imag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277402"/>
            <a:ext cx="1314802" cy="131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178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011069" y="1855204"/>
            <a:ext cx="5590311" cy="2006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</a:t>
            </a:r>
            <a:br>
              <a:rPr lang="fr-FR" dirty="0"/>
            </a:br>
            <a:r>
              <a:rPr lang="fr-FR" dirty="0"/>
              <a:t>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1069" y="3578946"/>
            <a:ext cx="5590312" cy="118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</a:t>
            </a:r>
            <a:br>
              <a:rPr lang="fr-FR" dirty="0"/>
            </a:br>
            <a:r>
              <a:rPr lang="fr-FR" dirty="0"/>
              <a:t>les styles du texte du masque</a:t>
            </a:r>
          </a:p>
          <a:p>
            <a:pPr lv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49851" y="6390910"/>
            <a:ext cx="351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000000"/>
                </a:solidFill>
              </a:defRPr>
            </a:lvl1pPr>
          </a:lstStyle>
          <a:p>
            <a:fld id="{C6B7B3CB-E3BA-F74C-AB76-86EFC5843CD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4"/>
          <p:cNvSpPr txBox="1">
            <a:spLocks/>
          </p:cNvSpPr>
          <p:nvPr/>
        </p:nvSpPr>
        <p:spPr>
          <a:xfrm>
            <a:off x="3095354" y="6146185"/>
            <a:ext cx="4620586" cy="676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dirty="0">
                <a:solidFill>
                  <a:srgbClr val="00919D"/>
                </a:solidFill>
              </a:rPr>
              <a:t/>
            </a:r>
            <a:br>
              <a:rPr lang="fr-FR" dirty="0">
                <a:solidFill>
                  <a:srgbClr val="00919D"/>
                </a:solidFill>
              </a:rPr>
            </a:b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titre de la présentation</a:t>
            </a:r>
          </a:p>
          <a:p>
            <a:endParaRPr lang="fr-FR" dirty="0"/>
          </a:p>
        </p:txBody>
      </p:sp>
      <p:sp>
        <p:nvSpPr>
          <p:cNvPr id="12" name="Espace réservé du pied de page 4"/>
          <p:cNvSpPr txBox="1">
            <a:spLocks/>
          </p:cNvSpPr>
          <p:nvPr/>
        </p:nvSpPr>
        <p:spPr>
          <a:xfrm>
            <a:off x="6989618" y="6390910"/>
            <a:ext cx="1160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JJ/MM/AAAA</a:t>
            </a:r>
          </a:p>
          <a:p>
            <a:endParaRPr lang="fr-FR" dirty="0"/>
          </a:p>
        </p:txBody>
      </p:sp>
      <p:grpSp>
        <p:nvGrpSpPr>
          <p:cNvPr id="10" name="Grouper 9"/>
          <p:cNvGrpSpPr/>
          <p:nvPr/>
        </p:nvGrpSpPr>
        <p:grpSpPr>
          <a:xfrm>
            <a:off x="3121481" y="2132720"/>
            <a:ext cx="525531" cy="171686"/>
            <a:chOff x="5391302" y="1426464"/>
            <a:chExt cx="604579" cy="197510"/>
          </a:xfrm>
          <a:solidFill>
            <a:srgbClr val="E96667"/>
          </a:solidFill>
        </p:grpSpPr>
        <p:sp>
          <p:nvSpPr>
            <p:cNvPr id="13" name="Rectangle 12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169830"/>
            <a:ext cx="1314802" cy="131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89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rgbClr val="E96667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011069" y="1855204"/>
            <a:ext cx="5590311" cy="2006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</a:t>
            </a:r>
            <a:br>
              <a:rPr lang="fr-FR" dirty="0"/>
            </a:br>
            <a:r>
              <a:rPr lang="fr-FR" dirty="0"/>
              <a:t>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1069" y="3578946"/>
            <a:ext cx="5590312" cy="118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</a:t>
            </a:r>
            <a:br>
              <a:rPr lang="fr-FR" dirty="0"/>
            </a:br>
            <a:r>
              <a:rPr lang="fr-FR" dirty="0"/>
              <a:t>les styles du texte du masque</a:t>
            </a:r>
          </a:p>
          <a:p>
            <a:pPr lv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49851" y="6390910"/>
            <a:ext cx="351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000000"/>
                </a:solidFill>
              </a:defRPr>
            </a:lvl1pPr>
          </a:lstStyle>
          <a:p>
            <a:fld id="{C6B7B3CB-E3BA-F74C-AB76-86EFC5843CD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4"/>
          <p:cNvSpPr txBox="1">
            <a:spLocks/>
          </p:cNvSpPr>
          <p:nvPr/>
        </p:nvSpPr>
        <p:spPr>
          <a:xfrm>
            <a:off x="3095354" y="6146185"/>
            <a:ext cx="4620586" cy="676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dirty="0">
                <a:solidFill>
                  <a:srgbClr val="00919D"/>
                </a:solidFill>
              </a:rPr>
              <a:t/>
            </a:r>
            <a:br>
              <a:rPr lang="fr-FR" dirty="0">
                <a:solidFill>
                  <a:srgbClr val="00919D"/>
                </a:solidFill>
              </a:rPr>
            </a:b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</a:rPr>
              <a:t>titre de la présentation</a:t>
            </a:r>
          </a:p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Espace réservé du pied de page 4"/>
          <p:cNvSpPr txBox="1">
            <a:spLocks/>
          </p:cNvSpPr>
          <p:nvPr/>
        </p:nvSpPr>
        <p:spPr>
          <a:xfrm>
            <a:off x="6989618" y="6390910"/>
            <a:ext cx="1160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</a:rPr>
              <a:t>JJ/MM/AAAA</a:t>
            </a:r>
          </a:p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ouper 9"/>
          <p:cNvGrpSpPr/>
          <p:nvPr/>
        </p:nvGrpSpPr>
        <p:grpSpPr>
          <a:xfrm>
            <a:off x="3121481" y="2132720"/>
            <a:ext cx="525531" cy="171686"/>
            <a:chOff x="5391302" y="1426464"/>
            <a:chExt cx="604579" cy="197510"/>
          </a:xfrm>
          <a:solidFill>
            <a:srgbClr val="E96667"/>
          </a:solidFill>
        </p:grpSpPr>
        <p:sp>
          <p:nvSpPr>
            <p:cNvPr id="13" name="Rectangle 12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</p:grpSp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169830"/>
            <a:ext cx="1314802" cy="131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544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rgbClr val="E96667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011069" y="1855204"/>
            <a:ext cx="5590311" cy="2006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</a:t>
            </a:r>
            <a:br>
              <a:rPr lang="fr-FR" dirty="0"/>
            </a:br>
            <a:r>
              <a:rPr lang="fr-FR" dirty="0"/>
              <a:t>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1069" y="3578946"/>
            <a:ext cx="5590312" cy="118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</a:t>
            </a:r>
            <a:br>
              <a:rPr lang="fr-FR" dirty="0"/>
            </a:br>
            <a:r>
              <a:rPr lang="fr-FR" dirty="0"/>
              <a:t>les styles du texte du masque</a:t>
            </a:r>
          </a:p>
          <a:p>
            <a:pPr lv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49851" y="6390910"/>
            <a:ext cx="351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000000"/>
                </a:solidFill>
              </a:defRPr>
            </a:lvl1pPr>
          </a:lstStyle>
          <a:p>
            <a:fld id="{C6B7B3CB-E3BA-F74C-AB76-86EFC5843CD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4"/>
          <p:cNvSpPr txBox="1">
            <a:spLocks/>
          </p:cNvSpPr>
          <p:nvPr/>
        </p:nvSpPr>
        <p:spPr>
          <a:xfrm>
            <a:off x="3095354" y="6146185"/>
            <a:ext cx="4620586" cy="676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dirty="0">
                <a:solidFill>
                  <a:srgbClr val="00919D"/>
                </a:solidFill>
              </a:rPr>
              <a:t/>
            </a:r>
            <a:br>
              <a:rPr lang="fr-FR" dirty="0">
                <a:solidFill>
                  <a:srgbClr val="00919D"/>
                </a:solidFill>
              </a:rPr>
            </a:b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</a:rPr>
              <a:t>titre de la présentation</a:t>
            </a:r>
          </a:p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Espace réservé du pied de page 4"/>
          <p:cNvSpPr txBox="1">
            <a:spLocks/>
          </p:cNvSpPr>
          <p:nvPr/>
        </p:nvSpPr>
        <p:spPr>
          <a:xfrm>
            <a:off x="6989618" y="6390910"/>
            <a:ext cx="1160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</a:rPr>
              <a:t>JJ/MM/AAAA</a:t>
            </a:r>
          </a:p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ouper 9"/>
          <p:cNvGrpSpPr/>
          <p:nvPr/>
        </p:nvGrpSpPr>
        <p:grpSpPr>
          <a:xfrm>
            <a:off x="3121481" y="2132720"/>
            <a:ext cx="525531" cy="171686"/>
            <a:chOff x="5391302" y="1426464"/>
            <a:chExt cx="604579" cy="197510"/>
          </a:xfrm>
          <a:solidFill>
            <a:srgbClr val="E96667"/>
          </a:solidFill>
        </p:grpSpPr>
        <p:sp>
          <p:nvSpPr>
            <p:cNvPr id="13" name="Rectangle 12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</p:grpSp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169830"/>
            <a:ext cx="1314802" cy="131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rgbClr val="E96667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F2F11672-E4AC-5445-B2F5-99642A818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A2D12CF3-1AF6-5C4F-BFD3-78FDD9734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606DCAC0-1624-6C4A-94EE-C0BD0B8CB2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F89D8-F5E5-3649-9980-253E3512E1C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09/05/2019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9F0DD9E-BB70-3C49-AE45-E83CE5F339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D21CAD94-F611-514A-BC3A-A09B267D5F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58991-83A9-7E47-8F76-CD144113BC8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393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373216"/>
            <a:ext cx="1314802" cy="131480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794" y="18519"/>
            <a:ext cx="1120655" cy="46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824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Roboto Light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Roboto Light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Roboto Light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 Light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Roboto Light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Roboto Light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373216"/>
            <a:ext cx="1314802" cy="131480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794" y="18519"/>
            <a:ext cx="1120655" cy="46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735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79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Roboto Light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Roboto Light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Roboto Light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 Light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Roboto Light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Roboto Light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434194B-EB56-4062-98C6-CB72F287E3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7516593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3746DB1-35A8-422F-9955-4F8E75DBB0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166D921E-9628-0943-9CBA-64991EB90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4258" y="3753495"/>
            <a:ext cx="4459652" cy="838831"/>
          </a:xfrm>
        </p:spPr>
        <p:txBody>
          <a:bodyPr anchor="b">
            <a:normAutofit/>
          </a:bodyPr>
          <a:lstStyle/>
          <a:p>
            <a:pPr algn="r"/>
            <a:r>
              <a:rPr lang="fr-FR" sz="1800">
                <a:solidFill>
                  <a:srgbClr val="000000"/>
                </a:solidFill>
              </a:rPr>
              <a:t>Journées de formation de l’Inspection pédagogique régionale</a:t>
            </a:r>
          </a:p>
          <a:p>
            <a:pPr algn="r"/>
            <a:endParaRPr lang="fr-FR" sz="1800">
              <a:solidFill>
                <a:srgbClr val="000000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40C6907F-1775-6D4D-BAA7-F2E12FC3C8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3976" y="4592328"/>
            <a:ext cx="4459934" cy="1514185"/>
          </a:xfrm>
        </p:spPr>
        <p:txBody>
          <a:bodyPr anchor="t">
            <a:normAutofit fontScale="90000"/>
          </a:bodyPr>
          <a:lstStyle/>
          <a:p>
            <a:pPr algn="r"/>
            <a:r>
              <a:rPr lang="fr-FR" sz="3400" b="1">
                <a:solidFill>
                  <a:srgbClr val="000000"/>
                </a:solidFill>
              </a:rPr>
              <a:t>Construire des compétences </a:t>
            </a:r>
            <a:br>
              <a:rPr lang="fr-FR" sz="3400" b="1">
                <a:solidFill>
                  <a:srgbClr val="000000"/>
                </a:solidFill>
              </a:rPr>
            </a:br>
            <a:r>
              <a:rPr lang="fr-FR" sz="3400" b="1">
                <a:solidFill>
                  <a:srgbClr val="000000"/>
                </a:solidFill>
              </a:rPr>
              <a:t>en histoire-géographie au lycée</a:t>
            </a:r>
            <a:br>
              <a:rPr lang="fr-FR" sz="3400" b="1">
                <a:solidFill>
                  <a:srgbClr val="000000"/>
                </a:solidFill>
              </a:rPr>
            </a:br>
            <a:endParaRPr lang="fr-FR" sz="3400" b="1">
              <a:solidFill>
                <a:srgbClr val="000000"/>
              </a:solidFill>
            </a:endParaRPr>
          </a:p>
        </p:txBody>
      </p:sp>
      <p:sp>
        <p:nvSpPr>
          <p:cNvPr id="14" name="Freeform 57">
            <a:extLst>
              <a:ext uri="{FF2B5EF4-FFF2-40B4-BE49-F238E27FC236}">
                <a16:creationId xmlns:a16="http://schemas.microsoft.com/office/drawing/2014/main" xmlns="" id="{B817D9AD-5E85-4E85-AC3E-43E24FA91A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580219"/>
            <a:ext cx="3287594" cy="5287256"/>
          </a:xfrm>
          <a:custGeom>
            <a:avLst/>
            <a:gdLst>
              <a:gd name="connsiteX0" fmla="*/ 1504462 w 4383459"/>
              <a:gd name="connsiteY0" fmla="*/ 0 h 5287256"/>
              <a:gd name="connsiteX1" fmla="*/ 4383459 w 4383459"/>
              <a:gd name="connsiteY1" fmla="*/ 2878997 h 5287256"/>
              <a:gd name="connsiteX2" fmla="*/ 3114137 w 4383459"/>
              <a:gd name="connsiteY2" fmla="*/ 5266307 h 5287256"/>
              <a:gd name="connsiteX3" fmla="*/ 3079653 w 4383459"/>
              <a:gd name="connsiteY3" fmla="*/ 5287256 h 5287256"/>
              <a:gd name="connsiteX4" fmla="*/ 0 w 4383459"/>
              <a:gd name="connsiteY4" fmla="*/ 5287256 h 5287256"/>
              <a:gd name="connsiteX5" fmla="*/ 0 w 4383459"/>
              <a:gd name="connsiteY5" fmla="*/ 427769 h 5287256"/>
              <a:gd name="connsiteX6" fmla="*/ 132161 w 4383459"/>
              <a:gd name="connsiteY6" fmla="*/ 347480 h 5287256"/>
              <a:gd name="connsiteX7" fmla="*/ 1504462 w 4383459"/>
              <a:gd name="connsiteY7" fmla="*/ 0 h 5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3459" h="5287256">
                <a:moveTo>
                  <a:pt x="1504462" y="0"/>
                </a:moveTo>
                <a:cubicBezTo>
                  <a:pt x="3094488" y="0"/>
                  <a:pt x="4383459" y="1288971"/>
                  <a:pt x="4383459" y="2878997"/>
                </a:cubicBezTo>
                <a:cubicBezTo>
                  <a:pt x="4383459" y="3872763"/>
                  <a:pt x="3879955" y="4748930"/>
                  <a:pt x="3114137" y="5266307"/>
                </a:cubicBezTo>
                <a:lnTo>
                  <a:pt x="3079653" y="5287256"/>
                </a:lnTo>
                <a:lnTo>
                  <a:pt x="0" y="5287256"/>
                </a:lnTo>
                <a:lnTo>
                  <a:pt x="0" y="427769"/>
                </a:lnTo>
                <a:lnTo>
                  <a:pt x="132161" y="347480"/>
                </a:lnTo>
                <a:cubicBezTo>
                  <a:pt x="540096" y="125876"/>
                  <a:pt x="1007579" y="0"/>
                  <a:pt x="1504462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CE188E34-3073-3742-84A8-B7D9BB42D9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87" y="2839034"/>
            <a:ext cx="2372578" cy="3163437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F0810290-E788-4DE3-B716-DBE58CC6A8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34710" y="3"/>
            <a:ext cx="3138834" cy="3170097"/>
          </a:xfrm>
          <a:custGeom>
            <a:avLst/>
            <a:gdLst>
              <a:gd name="connsiteX0" fmla="*/ 301225 w 4185112"/>
              <a:gd name="connsiteY0" fmla="*/ 0 h 3170097"/>
              <a:gd name="connsiteX1" fmla="*/ 3883887 w 4185112"/>
              <a:gd name="connsiteY1" fmla="*/ 0 h 3170097"/>
              <a:gd name="connsiteX2" fmla="*/ 3932552 w 4185112"/>
              <a:gd name="connsiteY2" fmla="*/ 80105 h 3170097"/>
              <a:gd name="connsiteX3" fmla="*/ 4185112 w 4185112"/>
              <a:gd name="connsiteY3" fmla="*/ 1077541 h 3170097"/>
              <a:gd name="connsiteX4" fmla="*/ 2092556 w 4185112"/>
              <a:gd name="connsiteY4" fmla="*/ 3170097 h 3170097"/>
              <a:gd name="connsiteX5" fmla="*/ 0 w 4185112"/>
              <a:gd name="connsiteY5" fmla="*/ 1077541 h 3170097"/>
              <a:gd name="connsiteX6" fmla="*/ 252561 w 4185112"/>
              <a:gd name="connsiteY6" fmla="*/ 80105 h 31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112" h="3170097">
                <a:moveTo>
                  <a:pt x="301225" y="0"/>
                </a:moveTo>
                <a:lnTo>
                  <a:pt x="3883887" y="0"/>
                </a:lnTo>
                <a:lnTo>
                  <a:pt x="3932552" y="80105"/>
                </a:lnTo>
                <a:cubicBezTo>
                  <a:pt x="4093621" y="376606"/>
                  <a:pt x="4185112" y="716389"/>
                  <a:pt x="4185112" y="1077541"/>
                </a:cubicBezTo>
                <a:cubicBezTo>
                  <a:pt x="4185112" y="2233228"/>
                  <a:pt x="3248243" y="3170097"/>
                  <a:pt x="2092556" y="3170097"/>
                </a:cubicBezTo>
                <a:cubicBezTo>
                  <a:pt x="936869" y="3170097"/>
                  <a:pt x="0" y="2233228"/>
                  <a:pt x="0" y="1077541"/>
                </a:cubicBezTo>
                <a:cubicBezTo>
                  <a:pt x="0" y="716389"/>
                  <a:pt x="91491" y="376606"/>
                  <a:pt x="252561" y="80105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Google Shape;136;p25">
            <a:extLst>
              <a:ext uri="{FF2B5EF4-FFF2-40B4-BE49-F238E27FC236}">
                <a16:creationId xmlns:a16="http://schemas.microsoft.com/office/drawing/2014/main" xmlns="" id="{69BBCF8B-A247-D643-9BA3-43722BAC4450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extLst/>
          </a:blip>
          <a:stretch/>
        </p:blipFill>
        <p:spPr>
          <a:xfrm>
            <a:off x="4063948" y="1007265"/>
            <a:ext cx="2065687" cy="5095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597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6"/>
          <p:cNvGrpSpPr/>
          <p:nvPr/>
        </p:nvGrpSpPr>
        <p:grpSpPr>
          <a:xfrm>
            <a:off x="902669" y="199050"/>
            <a:ext cx="525531" cy="171686"/>
            <a:chOff x="5391302" y="1426464"/>
            <a:chExt cx="604579" cy="197510"/>
          </a:xfrm>
          <a:solidFill>
            <a:srgbClr val="E96667"/>
          </a:solidFill>
        </p:grpSpPr>
        <p:sp>
          <p:nvSpPr>
            <p:cNvPr id="8" name="Rectangle 7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6E10AE3-19A3-4102-92BB-CBCCB445C80B}" type="slidenum">
              <a:rPr lang="fr-FR" smtClean="0">
                <a:solidFill>
                  <a:prstClr val="black"/>
                </a:solidFill>
              </a:rPr>
              <a:pPr algn="r"/>
              <a:t>10</a:t>
            </a:fld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1E340967-0C51-074A-9A6C-00C23BE888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5224"/>
            <a:ext cx="2360892" cy="124655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0158C81-EB66-9E43-850A-44CA99AC28A7}"/>
              </a:ext>
            </a:extLst>
          </p:cNvPr>
          <p:cNvSpPr/>
          <p:nvPr/>
        </p:nvSpPr>
        <p:spPr>
          <a:xfrm>
            <a:off x="1475656" y="284893"/>
            <a:ext cx="64278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rgbClr val="4F81BD">
                    <a:lumMod val="50000"/>
                  </a:srgbClr>
                </a:solidFill>
              </a:rPr>
              <a:t>Les compétences au lycée : entre le collège et l’enseignement supérieur</a:t>
            </a:r>
            <a:endParaRPr lang="fr-FR" sz="3200" dirty="0">
              <a:solidFill>
                <a:prstClr val="black"/>
              </a:solidFill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A94BB7E6-D744-5940-9DF8-D637BDF76395}"/>
              </a:ext>
            </a:extLst>
          </p:cNvPr>
          <p:cNvSpPr txBox="1">
            <a:spLocks/>
          </p:cNvSpPr>
          <p:nvPr/>
        </p:nvSpPr>
        <p:spPr>
          <a:xfrm>
            <a:off x="558704" y="1362111"/>
            <a:ext cx="8189759" cy="422712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E96667"/>
              </a:buClr>
            </a:pPr>
            <a:r>
              <a:rPr lang="fr-FR" sz="2000" dirty="0" smtClean="0">
                <a:solidFill>
                  <a:srgbClr val="4F81BD">
                    <a:lumMod val="50000"/>
                  </a:srgbClr>
                </a:solidFill>
              </a:rPr>
              <a:t>Au collège, 7 grandes compétences à construire, déclinées en items : </a:t>
            </a:r>
          </a:p>
          <a:p>
            <a:pPr marL="685800" lvl="1" algn="just">
              <a:buClr>
                <a:srgbClr val="E96667"/>
              </a:buClr>
              <a:buFont typeface="Wingdings" pitchFamily="2" charset="2"/>
              <a:buChar char="q"/>
            </a:pPr>
            <a:r>
              <a:rPr lang="fr-FR" sz="1600" dirty="0" smtClean="0">
                <a:solidFill>
                  <a:srgbClr val="4F81BD">
                    <a:lumMod val="50000"/>
                  </a:srgbClr>
                </a:solidFill>
              </a:rPr>
              <a:t>Se repérer dans le temps : construire des repères historiques</a:t>
            </a:r>
          </a:p>
          <a:p>
            <a:pPr marL="685800" lvl="1" algn="just">
              <a:buClr>
                <a:srgbClr val="E96667"/>
              </a:buClr>
              <a:buFont typeface="Wingdings" pitchFamily="2" charset="2"/>
              <a:buChar char="q"/>
            </a:pPr>
            <a:r>
              <a:rPr lang="fr-FR" sz="1600" dirty="0" smtClean="0">
                <a:solidFill>
                  <a:srgbClr val="4F81BD">
                    <a:lumMod val="50000"/>
                  </a:srgbClr>
                </a:solidFill>
              </a:rPr>
              <a:t>Se repérer dans l’espace : construire des repères géographiques</a:t>
            </a:r>
          </a:p>
          <a:p>
            <a:pPr marL="685800" lvl="1" algn="just">
              <a:buClr>
                <a:srgbClr val="E96667"/>
              </a:buClr>
              <a:buFont typeface="Wingdings" pitchFamily="2" charset="2"/>
              <a:buChar char="q"/>
            </a:pPr>
            <a:r>
              <a:rPr lang="fr-FR" sz="1600" dirty="0" smtClean="0">
                <a:solidFill>
                  <a:srgbClr val="4F81BD">
                    <a:lumMod val="50000"/>
                  </a:srgbClr>
                </a:solidFill>
              </a:rPr>
              <a:t>Raisonner, justifier une démarche et les choix effectués</a:t>
            </a:r>
          </a:p>
          <a:p>
            <a:pPr marL="685800" lvl="1" algn="just">
              <a:buClr>
                <a:srgbClr val="E96667"/>
              </a:buClr>
              <a:buFont typeface="Wingdings" pitchFamily="2" charset="2"/>
              <a:buChar char="q"/>
            </a:pPr>
            <a:r>
              <a:rPr lang="fr-FR" sz="1600" dirty="0" smtClean="0">
                <a:solidFill>
                  <a:srgbClr val="4F81BD">
                    <a:lumMod val="50000"/>
                  </a:srgbClr>
                </a:solidFill>
              </a:rPr>
              <a:t>S’informer dans le monde du numérique</a:t>
            </a:r>
          </a:p>
          <a:p>
            <a:pPr marL="685800" lvl="1" algn="just">
              <a:buClr>
                <a:srgbClr val="E96667"/>
              </a:buClr>
              <a:buFont typeface="Wingdings" pitchFamily="2" charset="2"/>
              <a:buChar char="q"/>
            </a:pPr>
            <a:r>
              <a:rPr lang="fr-FR" sz="1600" dirty="0" smtClean="0">
                <a:solidFill>
                  <a:srgbClr val="4F81BD">
                    <a:lumMod val="50000"/>
                  </a:srgbClr>
                </a:solidFill>
              </a:rPr>
              <a:t>Analyser et comprendre un document</a:t>
            </a:r>
          </a:p>
          <a:p>
            <a:pPr marL="685800" lvl="1" algn="just">
              <a:buClr>
                <a:srgbClr val="E96667"/>
              </a:buClr>
              <a:buFont typeface="Wingdings" pitchFamily="2" charset="2"/>
              <a:buChar char="q"/>
            </a:pPr>
            <a:r>
              <a:rPr lang="fr-FR" sz="1600" dirty="0" smtClean="0">
                <a:solidFill>
                  <a:srgbClr val="4F81BD">
                    <a:lumMod val="50000"/>
                  </a:srgbClr>
                </a:solidFill>
              </a:rPr>
              <a:t>Pratiquer différents langages en histoire et en géographie</a:t>
            </a:r>
          </a:p>
          <a:p>
            <a:pPr marL="685800" lvl="1" algn="just">
              <a:buClr>
                <a:srgbClr val="E96667"/>
              </a:buClr>
              <a:buFont typeface="Wingdings" pitchFamily="2" charset="2"/>
              <a:buChar char="q"/>
            </a:pPr>
            <a:r>
              <a:rPr lang="fr-FR" sz="1600" dirty="0" smtClean="0">
                <a:solidFill>
                  <a:srgbClr val="4F81BD">
                    <a:lumMod val="50000"/>
                  </a:srgbClr>
                </a:solidFill>
              </a:rPr>
              <a:t>Coopérer et mutualiser</a:t>
            </a:r>
          </a:p>
          <a:p>
            <a:pPr marL="285750" algn="just">
              <a:buClr>
                <a:srgbClr val="E96667"/>
              </a:buClr>
            </a:pPr>
            <a:r>
              <a:rPr lang="fr-FR" sz="2000" dirty="0" smtClean="0">
                <a:solidFill>
                  <a:srgbClr val="4F81BD">
                    <a:lumMod val="50000"/>
                  </a:srgbClr>
                </a:solidFill>
              </a:rPr>
              <a:t>Grande continuité entre le collège et le lycée</a:t>
            </a:r>
          </a:p>
          <a:p>
            <a:pPr marL="285750" algn="just">
              <a:buClr>
                <a:srgbClr val="E96667"/>
              </a:buClr>
            </a:pPr>
            <a:r>
              <a:rPr lang="fr-FR" sz="2000" dirty="0" smtClean="0">
                <a:solidFill>
                  <a:srgbClr val="4F81BD">
                    <a:lumMod val="50000"/>
                  </a:srgbClr>
                </a:solidFill>
              </a:rPr>
              <a:t>Les efforts particulièrement développés actuellement au collège : la production du discours organisé, l’autonomie, le travail collaboratif, la différenciation pédagogique, l’enseignement par compétences</a:t>
            </a:r>
          </a:p>
          <a:p>
            <a:pPr marL="400050" lvl="1" indent="0" algn="just">
              <a:buClr>
                <a:srgbClr val="E96667"/>
              </a:buClr>
              <a:buFont typeface="Arial" panose="020B0604020202020204" pitchFamily="34" charset="0"/>
              <a:buNone/>
            </a:pPr>
            <a:endParaRPr lang="fr-FR" sz="1600" dirty="0">
              <a:solidFill>
                <a:srgbClr val="4F81B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88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0AE3-19A3-4102-92BB-CBCCB445C80B}" type="slidenum">
              <a:rPr lang="fr-FR" smtClean="0"/>
              <a:t>11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938618"/>
            <a:ext cx="6400800" cy="48006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938618"/>
            <a:ext cx="6400800" cy="48006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912241"/>
            <a:ext cx="6400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86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6"/>
          <p:cNvGrpSpPr/>
          <p:nvPr/>
        </p:nvGrpSpPr>
        <p:grpSpPr>
          <a:xfrm>
            <a:off x="902669" y="199050"/>
            <a:ext cx="525531" cy="171686"/>
            <a:chOff x="5391302" y="1426464"/>
            <a:chExt cx="604579" cy="197510"/>
          </a:xfrm>
          <a:solidFill>
            <a:srgbClr val="E96667"/>
          </a:solidFill>
        </p:grpSpPr>
        <p:sp>
          <p:nvSpPr>
            <p:cNvPr id="8" name="Rectangle 7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6E10AE3-19A3-4102-92BB-CBCCB445C80B}" type="slidenum">
              <a:rPr lang="fr-FR" smtClean="0">
                <a:solidFill>
                  <a:prstClr val="black"/>
                </a:solidFill>
              </a:rPr>
              <a:pPr algn="r"/>
              <a:t>12</a:t>
            </a:fld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1E340967-0C51-074A-9A6C-00C23BE888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5224"/>
            <a:ext cx="2360892" cy="124655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0158C81-EB66-9E43-850A-44CA99AC28A7}"/>
              </a:ext>
            </a:extLst>
          </p:cNvPr>
          <p:cNvSpPr/>
          <p:nvPr/>
        </p:nvSpPr>
        <p:spPr>
          <a:xfrm>
            <a:off x="1475656" y="284893"/>
            <a:ext cx="64278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rgbClr val="4F81BD">
                    <a:lumMod val="50000"/>
                  </a:srgbClr>
                </a:solidFill>
              </a:rPr>
              <a:t>Les compétences au lycée : entre le collège et l’enseignement supérieur</a:t>
            </a:r>
            <a:endParaRPr lang="fr-FR" sz="3200" dirty="0">
              <a:solidFill>
                <a:prstClr val="black"/>
              </a:solidFill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A94BB7E6-D744-5940-9DF8-D637BDF76395}"/>
              </a:ext>
            </a:extLst>
          </p:cNvPr>
          <p:cNvSpPr txBox="1">
            <a:spLocks/>
          </p:cNvSpPr>
          <p:nvPr/>
        </p:nvSpPr>
        <p:spPr>
          <a:xfrm>
            <a:off x="558704" y="1362111"/>
            <a:ext cx="8189759" cy="422712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E96667"/>
              </a:buClr>
            </a:pPr>
            <a:r>
              <a:rPr lang="fr-FR" sz="2000" dirty="0" smtClean="0">
                <a:solidFill>
                  <a:srgbClr val="4F81BD">
                    <a:lumMod val="50000"/>
                  </a:srgbClr>
                </a:solidFill>
              </a:rPr>
              <a:t>Les attendus dans l’enseignement supérieur (rappel : l’enseignement supérieur ne se limite pas aux CPGE …) </a:t>
            </a:r>
          </a:p>
          <a:p>
            <a:pPr algn="just">
              <a:buClr>
                <a:srgbClr val="E96667"/>
              </a:buClr>
            </a:pPr>
            <a:r>
              <a:rPr lang="fr-FR" sz="2000" dirty="0" smtClean="0">
                <a:solidFill>
                  <a:srgbClr val="4F81BD">
                    <a:lumMod val="50000"/>
                  </a:srgbClr>
                </a:solidFill>
              </a:rPr>
              <a:t>Deux exemples : </a:t>
            </a:r>
          </a:p>
          <a:p>
            <a:pPr lvl="1" algn="just">
              <a:buClr>
                <a:srgbClr val="E96667"/>
              </a:buClr>
            </a:pPr>
            <a:r>
              <a:rPr lang="fr-FR" sz="1600" dirty="0" smtClean="0">
                <a:solidFill>
                  <a:srgbClr val="4F81BD">
                    <a:lumMod val="50000"/>
                  </a:srgbClr>
                </a:solidFill>
              </a:rPr>
              <a:t>histoire  </a:t>
            </a:r>
          </a:p>
          <a:p>
            <a:pPr lvl="1" algn="just">
              <a:buClr>
                <a:srgbClr val="E96667"/>
              </a:buClr>
            </a:pPr>
            <a:r>
              <a:rPr lang="fr-FR" sz="1600" dirty="0" smtClean="0">
                <a:solidFill>
                  <a:srgbClr val="4F81BD">
                    <a:lumMod val="50000"/>
                  </a:srgbClr>
                </a:solidFill>
              </a:rPr>
              <a:t>sciences de la vie et de la Terre </a:t>
            </a:r>
          </a:p>
          <a:p>
            <a:pPr lvl="1" algn="just">
              <a:buClr>
                <a:srgbClr val="E96667"/>
              </a:buClr>
            </a:pPr>
            <a:r>
              <a:rPr lang="fr-FR" sz="1600" dirty="0" smtClean="0">
                <a:solidFill>
                  <a:srgbClr val="4F81BD">
                    <a:lumMod val="50000"/>
                  </a:srgbClr>
                </a:solidFill>
              </a:rPr>
              <a:t>(deux diapos suivantes)</a:t>
            </a:r>
          </a:p>
          <a:p>
            <a:pPr marL="400050" lvl="1" indent="0" algn="just">
              <a:buClr>
                <a:srgbClr val="E96667"/>
              </a:buClr>
              <a:buFont typeface="Arial" panose="020B0604020202020204" pitchFamily="34" charset="0"/>
              <a:buNone/>
            </a:pPr>
            <a:endParaRPr lang="fr-FR" sz="1600" dirty="0">
              <a:solidFill>
                <a:srgbClr val="4F81B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86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6"/>
          <p:cNvGrpSpPr/>
          <p:nvPr/>
        </p:nvGrpSpPr>
        <p:grpSpPr>
          <a:xfrm>
            <a:off x="902669" y="199050"/>
            <a:ext cx="525531" cy="171686"/>
            <a:chOff x="5391302" y="1426464"/>
            <a:chExt cx="604579" cy="197510"/>
          </a:xfrm>
          <a:solidFill>
            <a:srgbClr val="E96667"/>
          </a:solidFill>
        </p:grpSpPr>
        <p:sp>
          <p:nvSpPr>
            <p:cNvPr id="8" name="Rectangle 7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6E10AE3-19A3-4102-92BB-CBCCB445C80B}" type="slidenum">
              <a:rPr lang="fr-FR" smtClean="0"/>
              <a:pPr algn="r"/>
              <a:t>13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1E340967-0C51-074A-9A6C-00C23BE888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5224"/>
            <a:ext cx="2360892" cy="124655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764704"/>
            <a:ext cx="8640960" cy="541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627784" y="370736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Roboto Light"/>
              </a:rPr>
              <a:t>HISTOIRE</a:t>
            </a:r>
            <a:endParaRPr lang="fr-FR" dirty="0">
              <a:latin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5752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6"/>
          <p:cNvGrpSpPr/>
          <p:nvPr/>
        </p:nvGrpSpPr>
        <p:grpSpPr>
          <a:xfrm>
            <a:off x="902669" y="199050"/>
            <a:ext cx="525531" cy="171686"/>
            <a:chOff x="5391302" y="1426464"/>
            <a:chExt cx="604579" cy="197510"/>
          </a:xfrm>
          <a:solidFill>
            <a:srgbClr val="E96667"/>
          </a:solidFill>
        </p:grpSpPr>
        <p:sp>
          <p:nvSpPr>
            <p:cNvPr id="8" name="Rectangle 7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6E10AE3-19A3-4102-92BB-CBCCB445C80B}" type="slidenum">
              <a:rPr lang="fr-FR" smtClean="0"/>
              <a:pPr algn="r"/>
              <a:t>14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1E340967-0C51-074A-9A6C-00C23BE888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5224"/>
            <a:ext cx="2360892" cy="1246551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9" t="30930" r="27920" b="19872"/>
          <a:stretch/>
        </p:blipFill>
        <p:spPr bwMode="auto">
          <a:xfrm>
            <a:off x="467544" y="620688"/>
            <a:ext cx="8496944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84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6"/>
          <p:cNvGrpSpPr/>
          <p:nvPr/>
        </p:nvGrpSpPr>
        <p:grpSpPr>
          <a:xfrm>
            <a:off x="902669" y="199050"/>
            <a:ext cx="525531" cy="171686"/>
            <a:chOff x="5391302" y="1426464"/>
            <a:chExt cx="604579" cy="197510"/>
          </a:xfrm>
          <a:solidFill>
            <a:srgbClr val="E96667"/>
          </a:solidFill>
        </p:grpSpPr>
        <p:sp>
          <p:nvSpPr>
            <p:cNvPr id="8" name="Rectangle 7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6E10AE3-19A3-4102-92BB-CBCCB445C80B}" type="slidenum">
              <a:rPr lang="fr-FR" smtClean="0">
                <a:solidFill>
                  <a:prstClr val="black"/>
                </a:solidFill>
              </a:rPr>
              <a:pPr algn="r"/>
              <a:t>15</a:t>
            </a:fld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1E340967-0C51-074A-9A6C-00C23BE888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5224"/>
            <a:ext cx="2360892" cy="124655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0158C81-EB66-9E43-850A-44CA99AC28A7}"/>
              </a:ext>
            </a:extLst>
          </p:cNvPr>
          <p:cNvSpPr/>
          <p:nvPr/>
        </p:nvSpPr>
        <p:spPr>
          <a:xfrm>
            <a:off x="1475656" y="284893"/>
            <a:ext cx="64278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rgbClr val="4F81BD">
                    <a:lumMod val="50000"/>
                  </a:srgbClr>
                </a:solidFill>
              </a:rPr>
              <a:t>Les compétences au lycée : entre le collège et l’enseignement supérieur</a:t>
            </a:r>
            <a:endParaRPr lang="fr-FR" sz="3200" dirty="0">
              <a:solidFill>
                <a:prstClr val="black"/>
              </a:solidFill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A94BB7E6-D744-5940-9DF8-D637BDF76395}"/>
              </a:ext>
            </a:extLst>
          </p:cNvPr>
          <p:cNvSpPr txBox="1">
            <a:spLocks/>
          </p:cNvSpPr>
          <p:nvPr/>
        </p:nvSpPr>
        <p:spPr>
          <a:xfrm>
            <a:off x="558704" y="1362111"/>
            <a:ext cx="8189759" cy="422712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E96667"/>
              </a:buClr>
            </a:pPr>
            <a:r>
              <a:rPr lang="fr-FR" sz="2000" dirty="0" smtClean="0">
                <a:solidFill>
                  <a:srgbClr val="4F81BD">
                    <a:lumMod val="50000"/>
                  </a:srgbClr>
                </a:solidFill>
              </a:rPr>
              <a:t>Les compétences attendues dans l’enseignement supérieur sont très générales et ne se limitent pas à l’exécution de quelques exercices</a:t>
            </a:r>
          </a:p>
          <a:p>
            <a:pPr algn="just">
              <a:buClr>
                <a:srgbClr val="E96667"/>
              </a:buClr>
            </a:pPr>
            <a:r>
              <a:rPr lang="fr-FR" sz="2000" dirty="0" smtClean="0">
                <a:solidFill>
                  <a:srgbClr val="4F81BD">
                    <a:lumMod val="50000"/>
                  </a:srgbClr>
                </a:solidFill>
              </a:rPr>
              <a:t>Des situations d’apprentissage variées doivent être pensées : de la parole du professeur jusqu’à l’apprentissage de l’autonomie</a:t>
            </a:r>
          </a:p>
          <a:p>
            <a:pPr algn="just">
              <a:buClr>
                <a:srgbClr val="E96667"/>
              </a:buClr>
            </a:pPr>
            <a:r>
              <a:rPr lang="fr-FR" sz="2000" dirty="0" smtClean="0">
                <a:solidFill>
                  <a:srgbClr val="4F81BD">
                    <a:lumMod val="50000"/>
                  </a:srgbClr>
                </a:solidFill>
              </a:rPr>
              <a:t>Les compétences à construire doivent tenir compte du parcours des élèves : la seconde est </a:t>
            </a:r>
            <a:r>
              <a:rPr lang="fr-FR" sz="2000" u="sng" dirty="0" smtClean="0">
                <a:solidFill>
                  <a:srgbClr val="4F81BD">
                    <a:lumMod val="50000"/>
                  </a:srgbClr>
                </a:solidFill>
              </a:rPr>
              <a:t>à la fois</a:t>
            </a:r>
            <a:r>
              <a:rPr lang="fr-FR" sz="2000" dirty="0" smtClean="0">
                <a:solidFill>
                  <a:srgbClr val="4F81BD">
                    <a:lumMod val="50000"/>
                  </a:srgbClr>
                </a:solidFill>
              </a:rPr>
              <a:t> générale et technologique ; la première est technologique </a:t>
            </a:r>
            <a:r>
              <a:rPr lang="fr-FR" sz="2000" u="sng" dirty="0" smtClean="0">
                <a:solidFill>
                  <a:srgbClr val="4F81BD">
                    <a:lumMod val="50000"/>
                  </a:srgbClr>
                </a:solidFill>
              </a:rPr>
              <a:t>ou</a:t>
            </a:r>
            <a:r>
              <a:rPr lang="fr-FR" sz="2000" dirty="0" smtClean="0">
                <a:solidFill>
                  <a:srgbClr val="4F81BD">
                    <a:lumMod val="50000"/>
                  </a:srgbClr>
                </a:solidFill>
              </a:rPr>
              <a:t> générale</a:t>
            </a:r>
          </a:p>
          <a:p>
            <a:pPr algn="just">
              <a:buClr>
                <a:srgbClr val="E96667"/>
              </a:buClr>
            </a:pPr>
            <a:r>
              <a:rPr lang="fr-FR" sz="2000" dirty="0" smtClean="0">
                <a:solidFill>
                  <a:srgbClr val="4F81BD">
                    <a:lumMod val="50000"/>
                  </a:srgbClr>
                </a:solidFill>
              </a:rPr>
              <a:t>Les élèves entrent en seconde avec des compétences déjà construites qu’il faut approfondir </a:t>
            </a:r>
          </a:p>
          <a:p>
            <a:pPr algn="just">
              <a:buClr>
                <a:srgbClr val="E96667"/>
              </a:buClr>
            </a:pPr>
            <a:r>
              <a:rPr lang="fr-FR" sz="2000" dirty="0" smtClean="0">
                <a:solidFill>
                  <a:srgbClr val="4F81BD">
                    <a:lumMod val="50000"/>
                  </a:srgbClr>
                </a:solidFill>
              </a:rPr>
              <a:t>Pour chaque compétence, définir le niveau de maîtrise attendu en fin de seconde, en fin de première (à mi-première lors de la première évaluation ?), en fin de terminale</a:t>
            </a:r>
            <a:endParaRPr lang="fr-FR" sz="2000" dirty="0">
              <a:solidFill>
                <a:srgbClr val="4F81B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38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28784F4-B1B4-1C47-A28D-AF5DAEE87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1069" y="2586425"/>
            <a:ext cx="5590311" cy="3074823"/>
          </a:xfrm>
        </p:spPr>
        <p:txBody>
          <a:bodyPr>
            <a:normAutofit/>
          </a:bodyPr>
          <a:lstStyle/>
          <a:p>
            <a:r>
              <a:rPr lang="fr-FR" dirty="0" smtClean="0"/>
              <a:t>Comment faire construire des compétences par les élèves ?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25862E89-9373-D246-8E59-89C5B9F95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B3CB-E3BA-F74C-AB76-86EFC5843CD6}" type="slidenum">
              <a:rPr lang="fr-FR" smtClean="0"/>
              <a:pPr/>
              <a:t>16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1E340967-0C51-074A-9A6C-00C23BE888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263243"/>
            <a:ext cx="2093906" cy="110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46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6"/>
          <p:cNvGrpSpPr/>
          <p:nvPr/>
        </p:nvGrpSpPr>
        <p:grpSpPr>
          <a:xfrm>
            <a:off x="902669" y="199050"/>
            <a:ext cx="525531" cy="171686"/>
            <a:chOff x="5391302" y="1426464"/>
            <a:chExt cx="604579" cy="197510"/>
          </a:xfrm>
          <a:solidFill>
            <a:srgbClr val="E96667"/>
          </a:solidFill>
        </p:grpSpPr>
        <p:sp>
          <p:nvSpPr>
            <p:cNvPr id="8" name="Rectangle 7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6E10AE3-19A3-4102-92BB-CBCCB445C80B}" type="slidenum">
              <a:rPr lang="fr-FR" smtClean="0">
                <a:solidFill>
                  <a:prstClr val="black"/>
                </a:solidFill>
              </a:rPr>
              <a:pPr algn="r"/>
              <a:t>17</a:t>
            </a:fld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1E340967-0C51-074A-9A6C-00C23BE888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5224"/>
            <a:ext cx="2360892" cy="124655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0158C81-EB66-9E43-850A-44CA99AC28A7}"/>
              </a:ext>
            </a:extLst>
          </p:cNvPr>
          <p:cNvSpPr/>
          <p:nvPr/>
        </p:nvSpPr>
        <p:spPr>
          <a:xfrm>
            <a:off x="1475656" y="284893"/>
            <a:ext cx="64278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rgbClr val="4F81BD">
                    <a:lumMod val="50000"/>
                  </a:srgbClr>
                </a:solidFill>
              </a:rPr>
              <a:t>Comment faire construire les compétences par les élèves ?  </a:t>
            </a:r>
            <a:endParaRPr lang="fr-FR" sz="3200" dirty="0">
              <a:solidFill>
                <a:prstClr val="black"/>
              </a:solidFill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A94BB7E6-D744-5940-9DF8-D637BDF76395}"/>
              </a:ext>
            </a:extLst>
          </p:cNvPr>
          <p:cNvSpPr txBox="1">
            <a:spLocks/>
          </p:cNvSpPr>
          <p:nvPr/>
        </p:nvSpPr>
        <p:spPr>
          <a:xfrm>
            <a:off x="558704" y="1362111"/>
            <a:ext cx="8189759" cy="422712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E96667"/>
              </a:buClr>
              <a:buNone/>
            </a:pPr>
            <a:r>
              <a:rPr lang="fr-FR" sz="1800" dirty="0">
                <a:solidFill>
                  <a:srgbClr val="4F81BD">
                    <a:lumMod val="50000"/>
                  </a:srgbClr>
                </a:solidFill>
              </a:rPr>
              <a:t>Ce que </a:t>
            </a:r>
            <a:r>
              <a:rPr lang="fr-FR" sz="1800" dirty="0" smtClean="0">
                <a:solidFill>
                  <a:srgbClr val="4F81BD">
                    <a:lumMod val="50000"/>
                  </a:srgbClr>
                </a:solidFill>
              </a:rPr>
              <a:t>l’on voit souvent dans les classes (la </a:t>
            </a:r>
            <a:r>
              <a:rPr lang="fr-FR" sz="1800" dirty="0">
                <a:solidFill>
                  <a:srgbClr val="4F81BD">
                    <a:lumMod val="50000"/>
                  </a:srgbClr>
                </a:solidFill>
              </a:rPr>
              <a:t>« séance type </a:t>
            </a:r>
            <a:r>
              <a:rPr lang="fr-FR" sz="1800" dirty="0" smtClean="0">
                <a:solidFill>
                  <a:srgbClr val="4F81BD">
                    <a:lumMod val="50000"/>
                  </a:srgbClr>
                </a:solidFill>
              </a:rPr>
              <a:t>») </a:t>
            </a:r>
            <a:r>
              <a:rPr lang="fr-FR" sz="1800" dirty="0">
                <a:solidFill>
                  <a:srgbClr val="4F81BD">
                    <a:lumMod val="50000"/>
                  </a:srgbClr>
                </a:solidFill>
              </a:rPr>
              <a:t>: </a:t>
            </a:r>
          </a:p>
          <a:p>
            <a:pPr algn="just">
              <a:buClr>
                <a:srgbClr val="E96667"/>
              </a:buClr>
            </a:pPr>
            <a:r>
              <a:rPr lang="fr-FR" sz="1800" dirty="0">
                <a:solidFill>
                  <a:srgbClr val="4F81BD">
                    <a:lumMod val="50000"/>
                  </a:srgbClr>
                </a:solidFill>
              </a:rPr>
              <a:t>Formulation d’une problématique</a:t>
            </a:r>
          </a:p>
          <a:p>
            <a:pPr algn="just">
              <a:buClr>
                <a:srgbClr val="E96667"/>
              </a:buClr>
            </a:pPr>
            <a:r>
              <a:rPr lang="fr-FR" sz="1800" dirty="0" smtClean="0">
                <a:solidFill>
                  <a:srgbClr val="4F81BD">
                    <a:lumMod val="50000"/>
                  </a:srgbClr>
                </a:solidFill>
              </a:rPr>
              <a:t>Document(s) : </a:t>
            </a:r>
            <a:r>
              <a:rPr lang="fr-FR" sz="1800" dirty="0">
                <a:solidFill>
                  <a:srgbClr val="4F81BD">
                    <a:lumMod val="50000"/>
                  </a:srgbClr>
                </a:solidFill>
              </a:rPr>
              <a:t>analyse individuelle autonome à partir d’un questionnement</a:t>
            </a:r>
          </a:p>
          <a:p>
            <a:pPr algn="just">
              <a:buClr>
                <a:srgbClr val="E96667"/>
              </a:buClr>
            </a:pPr>
            <a:r>
              <a:rPr lang="fr-FR" sz="1800" dirty="0">
                <a:solidFill>
                  <a:srgbClr val="4F81BD">
                    <a:lumMod val="50000"/>
                  </a:srgbClr>
                </a:solidFill>
              </a:rPr>
              <a:t>Mise en commun et trace </a:t>
            </a:r>
            <a:r>
              <a:rPr lang="fr-FR" sz="1800" dirty="0" smtClean="0">
                <a:solidFill>
                  <a:srgbClr val="4F81BD">
                    <a:lumMod val="50000"/>
                  </a:srgbClr>
                </a:solidFill>
              </a:rPr>
              <a:t>écrite (individuelle, collective ou professeur)</a:t>
            </a:r>
            <a:endParaRPr lang="fr-FR" sz="1800" dirty="0">
              <a:solidFill>
                <a:srgbClr val="4F81BD">
                  <a:lumMod val="50000"/>
                </a:srgbClr>
              </a:solidFill>
            </a:endParaRPr>
          </a:p>
          <a:p>
            <a:pPr algn="just">
              <a:buClr>
                <a:srgbClr val="E96667"/>
              </a:buClr>
            </a:pPr>
            <a:r>
              <a:rPr lang="fr-FR" sz="1800" dirty="0" smtClean="0">
                <a:solidFill>
                  <a:srgbClr val="4F81BD">
                    <a:lumMod val="50000"/>
                  </a:srgbClr>
                </a:solidFill>
              </a:rPr>
              <a:t>Document(s) : analyse collective </a:t>
            </a:r>
            <a:r>
              <a:rPr lang="fr-FR" sz="1800" dirty="0">
                <a:solidFill>
                  <a:srgbClr val="4F81BD">
                    <a:lumMod val="50000"/>
                  </a:srgbClr>
                </a:solidFill>
              </a:rPr>
              <a:t>ou </a:t>
            </a:r>
            <a:r>
              <a:rPr lang="fr-FR" sz="1800" dirty="0" smtClean="0">
                <a:solidFill>
                  <a:srgbClr val="4F81BD">
                    <a:lumMod val="50000"/>
                  </a:srgbClr>
                </a:solidFill>
              </a:rPr>
              <a:t>individuelle </a:t>
            </a:r>
            <a:r>
              <a:rPr lang="fr-FR" sz="1800" dirty="0">
                <a:solidFill>
                  <a:srgbClr val="4F81BD">
                    <a:lumMod val="50000"/>
                  </a:srgbClr>
                </a:solidFill>
              </a:rPr>
              <a:t>selon le temps restant et trace </a:t>
            </a:r>
            <a:r>
              <a:rPr lang="fr-FR" sz="1800" dirty="0" smtClean="0">
                <a:solidFill>
                  <a:srgbClr val="4F81BD">
                    <a:lumMod val="50000"/>
                  </a:srgbClr>
                </a:solidFill>
              </a:rPr>
              <a:t>écrite (</a:t>
            </a:r>
            <a:r>
              <a:rPr lang="fr-FR" sz="1800" dirty="0">
                <a:solidFill>
                  <a:srgbClr val="4F81BD">
                    <a:lumMod val="50000"/>
                  </a:srgbClr>
                </a:solidFill>
              </a:rPr>
              <a:t>individuelle, collective ou professeur)</a:t>
            </a:r>
          </a:p>
          <a:p>
            <a:pPr algn="just">
              <a:buClr>
                <a:srgbClr val="E96667"/>
              </a:buClr>
            </a:pPr>
            <a:r>
              <a:rPr lang="fr-FR" sz="1800" dirty="0" smtClean="0">
                <a:solidFill>
                  <a:srgbClr val="4F81BD">
                    <a:lumMod val="50000"/>
                  </a:srgbClr>
                </a:solidFill>
              </a:rPr>
              <a:t>Conclusion </a:t>
            </a:r>
            <a:r>
              <a:rPr lang="fr-FR" sz="1800" dirty="0">
                <a:solidFill>
                  <a:srgbClr val="4F81BD">
                    <a:lumMod val="50000"/>
                  </a:srgbClr>
                </a:solidFill>
              </a:rPr>
              <a:t>: invitation par le professeur à répondre à la problématique ou à reprendre les principaux éléments </a:t>
            </a:r>
            <a:r>
              <a:rPr lang="fr-FR" sz="1800" dirty="0" smtClean="0">
                <a:solidFill>
                  <a:srgbClr val="4F81BD">
                    <a:lumMod val="50000"/>
                  </a:srgbClr>
                </a:solidFill>
              </a:rPr>
              <a:t>abordés</a:t>
            </a:r>
          </a:p>
          <a:p>
            <a:pPr marL="0" indent="0" algn="just">
              <a:buClr>
                <a:srgbClr val="E96667"/>
              </a:buClr>
              <a:buNone/>
            </a:pPr>
            <a:endParaRPr lang="fr-FR" sz="1800" dirty="0">
              <a:solidFill>
                <a:srgbClr val="4F81BD">
                  <a:lumMod val="50000"/>
                </a:srgbClr>
              </a:solidFill>
            </a:endParaRPr>
          </a:p>
          <a:p>
            <a:pPr algn="just">
              <a:buClr>
                <a:srgbClr val="E96667"/>
              </a:buClr>
            </a:pPr>
            <a:r>
              <a:rPr lang="fr-FR" sz="1800" dirty="0" smtClean="0">
                <a:solidFill>
                  <a:srgbClr val="4F81BD">
                    <a:lumMod val="50000"/>
                  </a:srgbClr>
                </a:solidFill>
              </a:rPr>
              <a:t>Problèmes posés par la démarche : </a:t>
            </a:r>
          </a:p>
          <a:p>
            <a:pPr lvl="1" algn="just">
              <a:buClr>
                <a:srgbClr val="E96667"/>
              </a:buClr>
              <a:buFont typeface="Wingdings" pitchFamily="2" charset="2"/>
              <a:buChar char="q"/>
            </a:pPr>
            <a:r>
              <a:rPr lang="fr-FR" sz="1600" dirty="0" smtClean="0">
                <a:solidFill>
                  <a:srgbClr val="4F81BD">
                    <a:lumMod val="50000"/>
                  </a:srgbClr>
                </a:solidFill>
              </a:rPr>
              <a:t>Accompagnement « pas à pas » des élèves</a:t>
            </a:r>
          </a:p>
          <a:p>
            <a:pPr lvl="1" algn="just">
              <a:buClr>
                <a:srgbClr val="E96667"/>
              </a:buClr>
              <a:buFont typeface="Wingdings" pitchFamily="2" charset="2"/>
              <a:buChar char="q"/>
            </a:pPr>
            <a:r>
              <a:rPr lang="fr-FR" sz="1600" dirty="0" smtClean="0">
                <a:solidFill>
                  <a:srgbClr val="4F81BD">
                    <a:lumMod val="50000"/>
                  </a:srgbClr>
                </a:solidFill>
              </a:rPr>
              <a:t>Micro-compétences avec temps court pour les construire</a:t>
            </a:r>
          </a:p>
          <a:p>
            <a:pPr lvl="1" algn="just">
              <a:buClr>
                <a:srgbClr val="E96667"/>
              </a:buClr>
              <a:buFont typeface="Wingdings" pitchFamily="2" charset="2"/>
              <a:buChar char="q"/>
            </a:pPr>
            <a:r>
              <a:rPr lang="fr-FR" sz="1600" dirty="0" smtClean="0">
                <a:solidFill>
                  <a:srgbClr val="4F81BD">
                    <a:lumMod val="50000"/>
                  </a:srgbClr>
                </a:solidFill>
              </a:rPr>
              <a:t>Tendance à privilégier une compétence : le prélèvement d’informations</a:t>
            </a:r>
          </a:p>
          <a:p>
            <a:pPr lvl="1" algn="just">
              <a:buClr>
                <a:srgbClr val="E96667"/>
              </a:buClr>
              <a:buFont typeface="Wingdings" pitchFamily="2" charset="2"/>
              <a:buChar char="q"/>
            </a:pPr>
            <a:r>
              <a:rPr lang="fr-FR" sz="1600" dirty="0" smtClean="0">
                <a:solidFill>
                  <a:srgbClr val="4F81BD">
                    <a:lumMod val="50000"/>
                  </a:srgbClr>
                </a:solidFill>
              </a:rPr>
              <a:t>La réflexion sur les compétences vient après la conception du cours</a:t>
            </a:r>
          </a:p>
          <a:p>
            <a:pPr lvl="1" algn="just">
              <a:buClr>
                <a:srgbClr val="E96667"/>
              </a:buClr>
              <a:buFont typeface="Wingdings" pitchFamily="2" charset="2"/>
              <a:buChar char="q"/>
            </a:pPr>
            <a:endParaRPr lang="fr-FR" sz="1600" dirty="0" smtClean="0">
              <a:solidFill>
                <a:srgbClr val="4F81BD">
                  <a:lumMod val="50000"/>
                </a:srgbClr>
              </a:solidFill>
            </a:endParaRPr>
          </a:p>
          <a:p>
            <a:pPr lvl="1" algn="just">
              <a:buClr>
                <a:srgbClr val="E96667"/>
              </a:buClr>
              <a:buFont typeface="Wingdings" pitchFamily="2" charset="2"/>
              <a:buChar char="q"/>
            </a:pPr>
            <a:endParaRPr lang="fr-FR" sz="1600" dirty="0">
              <a:solidFill>
                <a:srgbClr val="4F81B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63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6"/>
          <p:cNvGrpSpPr/>
          <p:nvPr/>
        </p:nvGrpSpPr>
        <p:grpSpPr>
          <a:xfrm>
            <a:off x="902669" y="199050"/>
            <a:ext cx="525531" cy="171686"/>
            <a:chOff x="5391302" y="1426464"/>
            <a:chExt cx="604579" cy="197510"/>
          </a:xfrm>
          <a:solidFill>
            <a:srgbClr val="E96667"/>
          </a:solidFill>
        </p:grpSpPr>
        <p:sp>
          <p:nvSpPr>
            <p:cNvPr id="8" name="Rectangle 7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6E10AE3-19A3-4102-92BB-CBCCB445C80B}" type="slidenum">
              <a:rPr lang="fr-FR" smtClean="0">
                <a:solidFill>
                  <a:prstClr val="black"/>
                </a:solidFill>
              </a:rPr>
              <a:pPr algn="r"/>
              <a:t>18</a:t>
            </a:fld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1E340967-0C51-074A-9A6C-00C23BE888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5224"/>
            <a:ext cx="2360892" cy="124655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0158C81-EB66-9E43-850A-44CA99AC28A7}"/>
              </a:ext>
            </a:extLst>
          </p:cNvPr>
          <p:cNvSpPr/>
          <p:nvPr/>
        </p:nvSpPr>
        <p:spPr>
          <a:xfrm>
            <a:off x="1475656" y="284893"/>
            <a:ext cx="64278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rgbClr val="4F81BD">
                    <a:lumMod val="50000"/>
                  </a:srgbClr>
                </a:solidFill>
              </a:rPr>
              <a:t>Comment faire construire les compétences par les élèves ?  </a:t>
            </a:r>
            <a:endParaRPr lang="fr-FR" sz="3200" dirty="0">
              <a:solidFill>
                <a:prstClr val="black"/>
              </a:solidFill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A94BB7E6-D744-5940-9DF8-D637BDF76395}"/>
              </a:ext>
            </a:extLst>
          </p:cNvPr>
          <p:cNvSpPr txBox="1">
            <a:spLocks/>
          </p:cNvSpPr>
          <p:nvPr/>
        </p:nvSpPr>
        <p:spPr>
          <a:xfrm>
            <a:off x="558704" y="1362111"/>
            <a:ext cx="8189759" cy="487520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E96667"/>
              </a:buClr>
            </a:pPr>
            <a:r>
              <a:rPr lang="fr-FR" sz="1800" dirty="0" smtClean="0">
                <a:solidFill>
                  <a:srgbClr val="4F81BD">
                    <a:lumMod val="50000"/>
                  </a:srgbClr>
                </a:solidFill>
              </a:rPr>
              <a:t>Donner du temps aux élèves pour construire la compétence : centrer un groupe de séances ou un chapitre autour d’une compétence</a:t>
            </a:r>
          </a:p>
          <a:p>
            <a:pPr algn="just">
              <a:buClr>
                <a:srgbClr val="E96667"/>
              </a:buClr>
            </a:pPr>
            <a:r>
              <a:rPr lang="fr-FR" sz="1800" dirty="0" smtClean="0">
                <a:solidFill>
                  <a:srgbClr val="4F81BD">
                    <a:lumMod val="50000"/>
                  </a:srgbClr>
                </a:solidFill>
              </a:rPr>
              <a:t>Construire alors les séances autour de la compétence (et pas seulement autour des connaissances)</a:t>
            </a:r>
          </a:p>
          <a:p>
            <a:pPr algn="just">
              <a:buClr>
                <a:srgbClr val="E96667"/>
              </a:buClr>
            </a:pPr>
            <a:r>
              <a:rPr lang="fr-FR" sz="1800" dirty="0" smtClean="0">
                <a:solidFill>
                  <a:srgbClr val="4F81BD">
                    <a:lumMod val="50000"/>
                  </a:srgbClr>
                </a:solidFill>
              </a:rPr>
              <a:t>Limiter le nombre de compétences à une (deux dans certaines conditions) et on </a:t>
            </a:r>
            <a:r>
              <a:rPr lang="fr-FR" sz="1800" dirty="0">
                <a:solidFill>
                  <a:srgbClr val="4F81BD">
                    <a:lumMod val="50000"/>
                  </a:srgbClr>
                </a:solidFill>
              </a:rPr>
              <a:t>opère sur elle(s) un « zoom pédagogique </a:t>
            </a:r>
            <a:r>
              <a:rPr lang="fr-FR" sz="1800" dirty="0" smtClean="0">
                <a:solidFill>
                  <a:srgbClr val="4F81BD">
                    <a:lumMod val="50000"/>
                  </a:srgbClr>
                </a:solidFill>
              </a:rPr>
              <a:t>» ; on </a:t>
            </a:r>
            <a:r>
              <a:rPr lang="fr-FR" sz="1800" dirty="0">
                <a:solidFill>
                  <a:srgbClr val="4F81BD">
                    <a:lumMod val="50000"/>
                  </a:srgbClr>
                </a:solidFill>
              </a:rPr>
              <a:t>n’ignore pas que l’on mobilise d’autres compétences </a:t>
            </a:r>
            <a:r>
              <a:rPr lang="fr-FR" sz="1800" dirty="0" smtClean="0">
                <a:solidFill>
                  <a:srgbClr val="4F81BD">
                    <a:lumMod val="50000"/>
                  </a:srgbClr>
                </a:solidFill>
              </a:rPr>
              <a:t>mais </a:t>
            </a:r>
            <a:r>
              <a:rPr lang="fr-FR" sz="1800" dirty="0">
                <a:solidFill>
                  <a:srgbClr val="4F81BD">
                    <a:lumMod val="50000"/>
                  </a:srgbClr>
                </a:solidFill>
              </a:rPr>
              <a:t>elles ne participent pas au « zoom pédagogique » </a:t>
            </a:r>
            <a:endParaRPr lang="fr-FR" sz="1800" dirty="0" smtClean="0">
              <a:solidFill>
                <a:srgbClr val="4F81BD">
                  <a:lumMod val="50000"/>
                </a:srgbClr>
              </a:solidFill>
            </a:endParaRPr>
          </a:p>
          <a:p>
            <a:pPr algn="just">
              <a:buClr>
                <a:srgbClr val="E96667"/>
              </a:buClr>
            </a:pPr>
            <a:r>
              <a:rPr lang="fr-FR" sz="1800" dirty="0" smtClean="0">
                <a:solidFill>
                  <a:srgbClr val="4F81BD">
                    <a:lumMod val="50000"/>
                  </a:srgbClr>
                </a:solidFill>
              </a:rPr>
              <a:t>Définir le niveau de maîtrise attendu de la compétence</a:t>
            </a:r>
            <a:endParaRPr lang="fr-FR" sz="1800" dirty="0">
              <a:solidFill>
                <a:srgbClr val="4F81BD">
                  <a:lumMod val="50000"/>
                </a:srgbClr>
              </a:solidFill>
            </a:endParaRPr>
          </a:p>
          <a:p>
            <a:pPr algn="just">
              <a:buClr>
                <a:srgbClr val="E96667"/>
              </a:buClr>
            </a:pPr>
            <a:r>
              <a:rPr lang="fr-FR" sz="1800" dirty="0" smtClean="0">
                <a:solidFill>
                  <a:srgbClr val="4F81BD">
                    <a:lumMod val="50000"/>
                  </a:srgbClr>
                </a:solidFill>
              </a:rPr>
              <a:t>Proposer des tâches qui suscitent une autonomie assez large pour :</a:t>
            </a:r>
            <a:r>
              <a:rPr lang="fr-FR" sz="2000" dirty="0" smtClean="0">
                <a:solidFill>
                  <a:srgbClr val="4F81BD">
                    <a:lumMod val="50000"/>
                  </a:srgbClr>
                </a:solidFill>
              </a:rPr>
              <a:t> </a:t>
            </a:r>
          </a:p>
          <a:p>
            <a:pPr algn="just">
              <a:buClr>
                <a:srgbClr val="E96667"/>
              </a:buClr>
              <a:buFont typeface="Wingdings" pitchFamily="2" charset="2"/>
              <a:buChar char="q"/>
            </a:pPr>
            <a:r>
              <a:rPr lang="fr-FR" sz="1400" dirty="0" smtClean="0">
                <a:solidFill>
                  <a:srgbClr val="4F81BD">
                    <a:lumMod val="50000"/>
                  </a:srgbClr>
                </a:solidFill>
              </a:rPr>
              <a:t>Donner le temps aux élèves de rencontrer puis surmonter la difficulté ce qui constitue l’apprentissage</a:t>
            </a:r>
          </a:p>
          <a:p>
            <a:pPr algn="just">
              <a:buClr>
                <a:srgbClr val="E96667"/>
              </a:buClr>
              <a:buFont typeface="Wingdings" pitchFamily="2" charset="2"/>
              <a:buChar char="q"/>
            </a:pPr>
            <a:r>
              <a:rPr lang="fr-FR" sz="1400" dirty="0" smtClean="0">
                <a:solidFill>
                  <a:srgbClr val="4F81BD">
                    <a:lumMod val="50000"/>
                  </a:srgbClr>
                </a:solidFill>
              </a:rPr>
              <a:t>Donner le temps de réinvestir des compétences déjà acquises pour s’assurer de leur maitrise</a:t>
            </a:r>
          </a:p>
          <a:p>
            <a:pPr algn="just">
              <a:buClr>
                <a:srgbClr val="E96667"/>
              </a:buClr>
              <a:buFont typeface="Wingdings" pitchFamily="2" charset="2"/>
              <a:buChar char="q"/>
            </a:pPr>
            <a:r>
              <a:rPr lang="fr-FR" sz="1400" dirty="0" smtClean="0">
                <a:solidFill>
                  <a:srgbClr val="4F81BD">
                    <a:lumMod val="50000"/>
                  </a:srgbClr>
                </a:solidFill>
              </a:rPr>
              <a:t>Permettre une différenciation pédagogique</a:t>
            </a:r>
          </a:p>
          <a:p>
            <a:pPr algn="just">
              <a:buClr>
                <a:srgbClr val="E96667"/>
              </a:buClr>
              <a:buFont typeface="Wingdings" pitchFamily="2" charset="2"/>
              <a:buChar char="q"/>
            </a:pPr>
            <a:r>
              <a:rPr lang="fr-FR" sz="1400" dirty="0" smtClean="0">
                <a:solidFill>
                  <a:srgbClr val="4F81BD">
                    <a:lumMod val="50000"/>
                  </a:srgbClr>
                </a:solidFill>
              </a:rPr>
              <a:t>Permettre du travail collaboratif</a:t>
            </a:r>
          </a:p>
          <a:p>
            <a:pPr algn="just">
              <a:buClr>
                <a:srgbClr val="E96667"/>
              </a:buClr>
              <a:buFont typeface="Wingdings" pitchFamily="2" charset="2"/>
              <a:buChar char="q"/>
            </a:pPr>
            <a:r>
              <a:rPr lang="fr-FR" sz="1400" dirty="0" smtClean="0">
                <a:solidFill>
                  <a:srgbClr val="4F81BD">
                    <a:lumMod val="50000"/>
                  </a:srgbClr>
                </a:solidFill>
              </a:rPr>
              <a:t>Engager une réflexion sur sa propre démarche (métacognition)</a:t>
            </a:r>
            <a:endParaRPr lang="fr-FR" sz="1400" dirty="0">
              <a:solidFill>
                <a:srgbClr val="4F81B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06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6"/>
          <p:cNvGrpSpPr/>
          <p:nvPr/>
        </p:nvGrpSpPr>
        <p:grpSpPr>
          <a:xfrm>
            <a:off x="902669" y="199050"/>
            <a:ext cx="525531" cy="171686"/>
            <a:chOff x="5391302" y="1426464"/>
            <a:chExt cx="604579" cy="197510"/>
          </a:xfrm>
          <a:solidFill>
            <a:srgbClr val="E96667"/>
          </a:solidFill>
        </p:grpSpPr>
        <p:sp>
          <p:nvSpPr>
            <p:cNvPr id="8" name="Rectangle 7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6E10AE3-19A3-4102-92BB-CBCCB445C80B}" type="slidenum">
              <a:rPr lang="fr-FR" smtClean="0">
                <a:solidFill>
                  <a:prstClr val="black"/>
                </a:solidFill>
              </a:rPr>
              <a:pPr algn="r"/>
              <a:t>19</a:t>
            </a:fld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1E340967-0C51-074A-9A6C-00C23BE888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5224"/>
            <a:ext cx="2360892" cy="124655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0158C81-EB66-9E43-850A-44CA99AC28A7}"/>
              </a:ext>
            </a:extLst>
          </p:cNvPr>
          <p:cNvSpPr/>
          <p:nvPr/>
        </p:nvSpPr>
        <p:spPr>
          <a:xfrm>
            <a:off x="1475656" y="284893"/>
            <a:ext cx="64278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rgbClr val="4F81BD">
                    <a:lumMod val="50000"/>
                  </a:srgbClr>
                </a:solidFill>
              </a:rPr>
              <a:t>Comment faire construire les compétences par les élèves ?  </a:t>
            </a:r>
            <a:endParaRPr lang="fr-FR" sz="3200" dirty="0">
              <a:solidFill>
                <a:prstClr val="black"/>
              </a:solidFill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A94BB7E6-D744-5940-9DF8-D637BDF76395}"/>
              </a:ext>
            </a:extLst>
          </p:cNvPr>
          <p:cNvSpPr txBox="1">
            <a:spLocks/>
          </p:cNvSpPr>
          <p:nvPr/>
        </p:nvSpPr>
        <p:spPr>
          <a:xfrm>
            <a:off x="558704" y="1362111"/>
            <a:ext cx="8189759" cy="487520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E96667"/>
              </a:buClr>
            </a:pPr>
            <a:r>
              <a:rPr lang="fr-FR" sz="1800" dirty="0" smtClean="0">
                <a:solidFill>
                  <a:srgbClr val="4F81BD">
                    <a:lumMod val="50000"/>
                  </a:srgbClr>
                </a:solidFill>
              </a:rPr>
              <a:t>Un exemple : chapitre sur l’Afrique australe (thème 4 – classe de seconde – 8 à10 heures)</a:t>
            </a:r>
          </a:p>
          <a:p>
            <a:pPr algn="just">
              <a:buClr>
                <a:srgbClr val="E96667"/>
              </a:buClr>
            </a:pPr>
            <a:r>
              <a:rPr lang="fr-FR" sz="1800" dirty="0" smtClean="0">
                <a:solidFill>
                  <a:srgbClr val="4F81BD">
                    <a:lumMod val="50000"/>
                  </a:srgbClr>
                </a:solidFill>
              </a:rPr>
              <a:t>Un chapitre conclusif qui « applique l’ensemble des savoirs et compétences acquis par l’étude des trois premiers thèmes à une aire géographique »</a:t>
            </a:r>
          </a:p>
          <a:p>
            <a:pPr algn="just">
              <a:buClr>
                <a:srgbClr val="E96667"/>
              </a:buClr>
            </a:pPr>
            <a:r>
              <a:rPr lang="fr-FR" sz="1800" smtClean="0">
                <a:solidFill>
                  <a:srgbClr val="4F81BD">
                    <a:lumMod val="50000"/>
                  </a:srgbClr>
                </a:solidFill>
              </a:rPr>
              <a:t>Axe de </a:t>
            </a:r>
            <a:r>
              <a:rPr lang="fr-FR" sz="1800" dirty="0" smtClean="0">
                <a:solidFill>
                  <a:srgbClr val="4F81BD">
                    <a:lumMod val="50000"/>
                  </a:srgbClr>
                </a:solidFill>
              </a:rPr>
              <a:t>l’année « Environnement, développement, mobilité : les défis d’un monde en transition »</a:t>
            </a:r>
          </a:p>
          <a:p>
            <a:pPr algn="just">
              <a:buClr>
                <a:srgbClr val="E96667"/>
              </a:buClr>
            </a:pPr>
            <a:r>
              <a:rPr lang="fr-FR" sz="1800" dirty="0" smtClean="0">
                <a:solidFill>
                  <a:srgbClr val="4F81BD">
                    <a:lumMod val="50000"/>
                  </a:srgbClr>
                </a:solidFill>
              </a:rPr>
              <a:t>Thèmes déjà abordés : risques – ressources – trajectoires démographiques – développement et inégalités – migrations internationales – mobilités touristiques</a:t>
            </a:r>
          </a:p>
          <a:p>
            <a:pPr algn="just">
              <a:buClr>
                <a:srgbClr val="E96667"/>
              </a:buClr>
            </a:pPr>
            <a:r>
              <a:rPr lang="fr-FR" sz="1800" dirty="0" smtClean="0">
                <a:solidFill>
                  <a:srgbClr val="4F81BD">
                    <a:lumMod val="50000"/>
                  </a:srgbClr>
                </a:solidFill>
              </a:rPr>
              <a:t>Choix de la ou des compétences : </a:t>
            </a:r>
          </a:p>
          <a:p>
            <a:pPr lvl="1" algn="just">
              <a:buClr>
                <a:srgbClr val="E96667"/>
              </a:buClr>
              <a:buFont typeface="Wingdings" pitchFamily="2" charset="2"/>
              <a:buChar char="q"/>
            </a:pPr>
            <a:r>
              <a:rPr lang="fr-FR" sz="1400" dirty="0" smtClean="0">
                <a:solidFill>
                  <a:srgbClr val="4F81BD">
                    <a:lumMod val="50000"/>
                  </a:srgbClr>
                </a:solidFill>
              </a:rPr>
              <a:t>Conduire une démarche géographique et la justifier (Construire et vérifier des hypothèses sur une situation géographique) : les inégalités de développement en Afrique australe révèlent l’inégale intégration dans la mondialisation ? (4 heures) </a:t>
            </a:r>
          </a:p>
          <a:p>
            <a:pPr lvl="1" algn="just">
              <a:buClr>
                <a:srgbClr val="E96667"/>
              </a:buClr>
              <a:buFont typeface="Wingdings" pitchFamily="2" charset="2"/>
              <a:buChar char="q"/>
            </a:pPr>
            <a:r>
              <a:rPr lang="fr-FR" sz="1400" dirty="0" smtClean="0">
                <a:solidFill>
                  <a:srgbClr val="4F81BD">
                    <a:lumMod val="50000"/>
                  </a:srgbClr>
                </a:solidFill>
              </a:rPr>
              <a:t>Employer les notions et exploiter les outils spécifiques aux disciplines (Réaliser une production graphique dans le cadre d’une analyse) : L’organisation de l’espace de l’Afrique australe est marquée par l’influence de l’Afrique du Sud (3 heures)</a:t>
            </a:r>
          </a:p>
          <a:p>
            <a:pPr lvl="1" algn="just">
              <a:buClr>
                <a:srgbClr val="E96667"/>
              </a:buClr>
              <a:buFont typeface="Wingdings" pitchFamily="2" charset="2"/>
              <a:buChar char="q"/>
            </a:pPr>
            <a:endParaRPr lang="fr-FR" sz="1400" dirty="0" smtClean="0">
              <a:solidFill>
                <a:srgbClr val="4F81B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08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3131841" y="2238107"/>
            <a:ext cx="5469540" cy="2054989"/>
          </a:xfrm>
        </p:spPr>
        <p:txBody>
          <a:bodyPr/>
          <a:lstStyle/>
          <a:p>
            <a:r>
              <a:rPr lang="fr-FR" b="0" dirty="0" smtClean="0"/>
              <a:t>Construire des compétences en histoire-géographie au lycée</a:t>
            </a:r>
            <a:r>
              <a:rPr lang="fr-FR" b="0" dirty="0"/>
              <a:t/>
            </a:r>
            <a:br>
              <a:rPr lang="fr-FR" b="0" dirty="0"/>
            </a:br>
            <a:endParaRPr lang="fr-FR" sz="2800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3131841" y="4009526"/>
            <a:ext cx="5469540" cy="2011762"/>
          </a:xfrm>
        </p:spPr>
        <p:txBody>
          <a:bodyPr>
            <a:normAutofit/>
          </a:bodyPr>
          <a:lstStyle/>
          <a:p>
            <a:pPr algn="ctr"/>
            <a:endParaRPr lang="fr-FR" sz="1800" b="1" dirty="0">
              <a:solidFill>
                <a:schemeClr val="bg1"/>
              </a:solidFill>
            </a:endParaRPr>
          </a:p>
          <a:p>
            <a:pPr algn="ctr"/>
            <a:endParaRPr lang="fr-FR" sz="1400" b="1" dirty="0">
              <a:solidFill>
                <a:schemeClr val="bg1"/>
              </a:solidFill>
            </a:endParaRPr>
          </a:p>
          <a:p>
            <a:pPr algn="ctr"/>
            <a:endParaRPr lang="fr-FR" b="1" dirty="0">
              <a:solidFill>
                <a:schemeClr val="bg1"/>
              </a:solidFill>
            </a:endParaRPr>
          </a:p>
          <a:p>
            <a:pPr algn="ctr"/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t>2</a:t>
            </a:fld>
            <a:endParaRPr lang="fr-FR" dirty="0"/>
          </a:p>
        </p:txBody>
      </p:sp>
      <p:pic>
        <p:nvPicPr>
          <p:cNvPr id="6" name="2018_logo_academie_Montpellier.png">
            <a:extLst>
              <a:ext uri="{FF2B5EF4-FFF2-40B4-BE49-F238E27FC236}">
                <a16:creationId xmlns:a16="http://schemas.microsoft.com/office/drawing/2014/main" xmlns="" id="{316ADD00-C62F-BA43-9499-B7AD344739D6}"/>
              </a:ext>
            </a:extLst>
          </p:cNvPr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776" y="3785745"/>
            <a:ext cx="2511279" cy="275222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6027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6"/>
          <p:cNvGrpSpPr/>
          <p:nvPr/>
        </p:nvGrpSpPr>
        <p:grpSpPr>
          <a:xfrm>
            <a:off x="902669" y="199050"/>
            <a:ext cx="525531" cy="171686"/>
            <a:chOff x="5391302" y="1426464"/>
            <a:chExt cx="604579" cy="197510"/>
          </a:xfrm>
          <a:solidFill>
            <a:srgbClr val="E96667"/>
          </a:solidFill>
        </p:grpSpPr>
        <p:sp>
          <p:nvSpPr>
            <p:cNvPr id="8" name="Rectangle 7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6E10AE3-19A3-4102-92BB-CBCCB445C80B}" type="slidenum">
              <a:rPr lang="fr-FR" smtClean="0">
                <a:solidFill>
                  <a:prstClr val="black"/>
                </a:solidFill>
              </a:rPr>
              <a:pPr algn="r"/>
              <a:t>20</a:t>
            </a:fld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1E340967-0C51-074A-9A6C-00C23BE888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5224"/>
            <a:ext cx="2360892" cy="124655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0158C81-EB66-9E43-850A-44CA99AC28A7}"/>
              </a:ext>
            </a:extLst>
          </p:cNvPr>
          <p:cNvSpPr/>
          <p:nvPr/>
        </p:nvSpPr>
        <p:spPr>
          <a:xfrm>
            <a:off x="1475656" y="284893"/>
            <a:ext cx="64278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rgbClr val="4F81BD">
                    <a:lumMod val="50000"/>
                  </a:srgbClr>
                </a:solidFill>
              </a:rPr>
              <a:t>Comment faire construire les compétences par les élèves ?  </a:t>
            </a:r>
            <a:endParaRPr lang="fr-FR" sz="3200" dirty="0">
              <a:solidFill>
                <a:prstClr val="black"/>
              </a:solidFill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A94BB7E6-D744-5940-9DF8-D637BDF76395}"/>
              </a:ext>
            </a:extLst>
          </p:cNvPr>
          <p:cNvSpPr txBox="1">
            <a:spLocks/>
          </p:cNvSpPr>
          <p:nvPr/>
        </p:nvSpPr>
        <p:spPr>
          <a:xfrm>
            <a:off x="558704" y="1362111"/>
            <a:ext cx="8189759" cy="422712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E96667"/>
              </a:buClr>
              <a:buNone/>
            </a:pPr>
            <a:r>
              <a:rPr lang="fr-FR" sz="1800" b="1" dirty="0" smtClean="0">
                <a:solidFill>
                  <a:srgbClr val="4F81BD">
                    <a:lumMod val="50000"/>
                  </a:srgbClr>
                </a:solidFill>
              </a:rPr>
              <a:t>Conduire une démarche géographique et la justifier </a:t>
            </a:r>
            <a:r>
              <a:rPr lang="fr-FR" sz="1800" dirty="0" smtClean="0">
                <a:solidFill>
                  <a:srgbClr val="4F81BD">
                    <a:lumMod val="50000"/>
                  </a:srgbClr>
                </a:solidFill>
              </a:rPr>
              <a:t>(Construire </a:t>
            </a:r>
            <a:r>
              <a:rPr lang="fr-FR" sz="1800" dirty="0">
                <a:solidFill>
                  <a:srgbClr val="4F81BD">
                    <a:lumMod val="50000"/>
                  </a:srgbClr>
                </a:solidFill>
              </a:rPr>
              <a:t>et vérifier des hypothèses sur une situation </a:t>
            </a:r>
            <a:r>
              <a:rPr lang="fr-FR" sz="1800" dirty="0" smtClean="0">
                <a:solidFill>
                  <a:srgbClr val="4F81BD">
                    <a:lumMod val="50000"/>
                  </a:srgbClr>
                </a:solidFill>
              </a:rPr>
              <a:t>géographique) </a:t>
            </a:r>
            <a:r>
              <a:rPr lang="fr-FR" sz="1800" dirty="0">
                <a:solidFill>
                  <a:srgbClr val="4F81BD">
                    <a:lumMod val="50000"/>
                  </a:srgbClr>
                </a:solidFill>
              </a:rPr>
              <a:t>: </a:t>
            </a:r>
            <a:r>
              <a:rPr lang="fr-FR" sz="1800" dirty="0" smtClean="0">
                <a:solidFill>
                  <a:srgbClr val="4F81BD">
                    <a:lumMod val="50000"/>
                  </a:srgbClr>
                </a:solidFill>
              </a:rPr>
              <a:t>Les </a:t>
            </a:r>
            <a:r>
              <a:rPr lang="fr-FR" sz="1800" dirty="0">
                <a:solidFill>
                  <a:srgbClr val="4F81BD">
                    <a:lumMod val="50000"/>
                  </a:srgbClr>
                </a:solidFill>
              </a:rPr>
              <a:t>inégalités de développement en Afrique australe révèlent l’inégale intégration dans la mondialisation ? (4 heures) </a:t>
            </a:r>
            <a:endParaRPr lang="fr-FR" sz="1800" dirty="0" smtClean="0">
              <a:solidFill>
                <a:srgbClr val="4F81BD">
                  <a:lumMod val="50000"/>
                </a:srgbClr>
              </a:solidFill>
            </a:endParaRPr>
          </a:p>
          <a:p>
            <a:pPr marL="0" indent="0" algn="just">
              <a:buClr>
                <a:srgbClr val="E96667"/>
              </a:buClr>
              <a:buNone/>
            </a:pPr>
            <a:r>
              <a:rPr lang="fr-FR" sz="1800" dirty="0" smtClean="0">
                <a:solidFill>
                  <a:srgbClr val="4F81BD">
                    <a:lumMod val="50000"/>
                  </a:srgbClr>
                </a:solidFill>
              </a:rPr>
              <a:t>Travail de groupe</a:t>
            </a:r>
          </a:p>
          <a:p>
            <a:pPr algn="just">
              <a:buClr>
                <a:srgbClr val="E96667"/>
              </a:buClr>
              <a:buFont typeface="Wingdings" pitchFamily="2" charset="2"/>
              <a:buChar char="q"/>
            </a:pPr>
            <a:r>
              <a:rPr lang="fr-FR" sz="1800" dirty="0" smtClean="0">
                <a:solidFill>
                  <a:srgbClr val="4F81BD">
                    <a:lumMod val="50000"/>
                  </a:srgbClr>
                </a:solidFill>
              </a:rPr>
              <a:t>1 heure : construire la démarche : que me demande-t-on ? Que dois-je chercher si l’hypothèse est exacte ? Par quoi je débute ? De quels documents ai-je besoin ? Quels savoirs déjà abordés doivent être mobilisés (thème conclusif) ? A quelle échelle vais-je essentiellement travailler ? Y-en-a-t-il d’autres intéressantes ? Quelle sera ma production ? …</a:t>
            </a:r>
          </a:p>
          <a:p>
            <a:pPr algn="just">
              <a:buClr>
                <a:srgbClr val="E96667"/>
              </a:buClr>
              <a:buFont typeface="Wingdings" pitchFamily="2" charset="2"/>
              <a:buChar char="q"/>
            </a:pPr>
            <a:r>
              <a:rPr lang="fr-FR" sz="1800" dirty="0" smtClean="0">
                <a:solidFill>
                  <a:srgbClr val="4F81BD">
                    <a:lumMod val="50000"/>
                  </a:srgbClr>
                </a:solidFill>
              </a:rPr>
              <a:t>2 heures : exploitation d’un corpus documentaire, recherche sur inter/intra net, pour construire ma réponse (hypothèse vérifiée ou non ?)</a:t>
            </a:r>
          </a:p>
          <a:p>
            <a:pPr algn="just">
              <a:buClr>
                <a:srgbClr val="E96667"/>
              </a:buClr>
              <a:buFont typeface="Wingdings" pitchFamily="2" charset="2"/>
              <a:buChar char="q"/>
            </a:pPr>
            <a:r>
              <a:rPr lang="fr-FR" sz="1800" dirty="0" smtClean="0">
                <a:solidFill>
                  <a:srgbClr val="4F81BD">
                    <a:lumMod val="50000"/>
                  </a:srgbClr>
                </a:solidFill>
              </a:rPr>
              <a:t>1 heure : réaliser une production au choix du groupe pour répondre à la question</a:t>
            </a:r>
          </a:p>
          <a:p>
            <a:pPr algn="just">
              <a:buClr>
                <a:srgbClr val="E96667"/>
              </a:buClr>
              <a:buFont typeface="Wingdings" pitchFamily="2" charset="2"/>
              <a:buChar char="q"/>
            </a:pPr>
            <a:endParaRPr lang="fr-FR" sz="1800" dirty="0">
              <a:solidFill>
                <a:srgbClr val="4F81B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44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6"/>
          <p:cNvGrpSpPr/>
          <p:nvPr/>
        </p:nvGrpSpPr>
        <p:grpSpPr>
          <a:xfrm>
            <a:off x="902669" y="199050"/>
            <a:ext cx="525531" cy="171686"/>
            <a:chOff x="5391302" y="1426464"/>
            <a:chExt cx="604579" cy="197510"/>
          </a:xfrm>
          <a:solidFill>
            <a:srgbClr val="E96667"/>
          </a:solidFill>
        </p:grpSpPr>
        <p:sp>
          <p:nvSpPr>
            <p:cNvPr id="8" name="Rectangle 7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6E10AE3-19A3-4102-92BB-CBCCB445C80B}" type="slidenum">
              <a:rPr lang="fr-FR" smtClean="0">
                <a:solidFill>
                  <a:prstClr val="black"/>
                </a:solidFill>
              </a:rPr>
              <a:pPr algn="r"/>
              <a:t>21</a:t>
            </a:fld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1E340967-0C51-074A-9A6C-00C23BE888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5224"/>
            <a:ext cx="2360892" cy="124655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0158C81-EB66-9E43-850A-44CA99AC28A7}"/>
              </a:ext>
            </a:extLst>
          </p:cNvPr>
          <p:cNvSpPr/>
          <p:nvPr/>
        </p:nvSpPr>
        <p:spPr>
          <a:xfrm>
            <a:off x="1475656" y="284893"/>
            <a:ext cx="64278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rgbClr val="4F81BD">
                    <a:lumMod val="50000"/>
                  </a:srgbClr>
                </a:solidFill>
              </a:rPr>
              <a:t>Comment faire construire les compétences par les élèves ?  </a:t>
            </a:r>
            <a:endParaRPr lang="fr-FR" sz="3200" dirty="0">
              <a:solidFill>
                <a:prstClr val="black"/>
              </a:solidFill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A94BB7E6-D744-5940-9DF8-D637BDF76395}"/>
              </a:ext>
            </a:extLst>
          </p:cNvPr>
          <p:cNvSpPr txBox="1">
            <a:spLocks/>
          </p:cNvSpPr>
          <p:nvPr/>
        </p:nvSpPr>
        <p:spPr>
          <a:xfrm>
            <a:off x="558704" y="1362111"/>
            <a:ext cx="8189759" cy="422712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E96667"/>
              </a:buClr>
              <a:buNone/>
            </a:pPr>
            <a:r>
              <a:rPr lang="fr-FR" sz="1800" b="1" dirty="0" smtClean="0">
                <a:solidFill>
                  <a:srgbClr val="4F81BD">
                    <a:lumMod val="50000"/>
                  </a:srgbClr>
                </a:solidFill>
              </a:rPr>
              <a:t>Employer les notions et exploiter les outils spécifiques aux disciplines </a:t>
            </a:r>
            <a:r>
              <a:rPr lang="fr-FR" sz="1800" dirty="0" smtClean="0">
                <a:solidFill>
                  <a:srgbClr val="4F81BD">
                    <a:lumMod val="50000"/>
                  </a:srgbClr>
                </a:solidFill>
              </a:rPr>
              <a:t>(Réaliser </a:t>
            </a:r>
            <a:r>
              <a:rPr lang="fr-FR" sz="1800" dirty="0">
                <a:solidFill>
                  <a:srgbClr val="4F81BD">
                    <a:lumMod val="50000"/>
                  </a:srgbClr>
                </a:solidFill>
              </a:rPr>
              <a:t>une production graphique dans le cadre d’une </a:t>
            </a:r>
            <a:r>
              <a:rPr lang="fr-FR" sz="1800" dirty="0" smtClean="0">
                <a:solidFill>
                  <a:srgbClr val="4F81BD">
                    <a:lumMod val="50000"/>
                  </a:srgbClr>
                </a:solidFill>
              </a:rPr>
              <a:t>analyse) </a:t>
            </a:r>
            <a:r>
              <a:rPr lang="fr-FR" sz="1800" dirty="0">
                <a:solidFill>
                  <a:srgbClr val="4F81BD">
                    <a:lumMod val="50000"/>
                  </a:srgbClr>
                </a:solidFill>
              </a:rPr>
              <a:t>: L’organisation de l’espace de l’Afrique australe est marquée par l’influence de l’Afrique du Sud (3 heures)</a:t>
            </a:r>
          </a:p>
          <a:p>
            <a:pPr marL="0" indent="0" algn="just">
              <a:buClr>
                <a:srgbClr val="E96667"/>
              </a:buClr>
              <a:buNone/>
            </a:pPr>
            <a:r>
              <a:rPr lang="fr-FR" sz="1800" dirty="0" smtClean="0">
                <a:solidFill>
                  <a:srgbClr val="4F81BD">
                    <a:lumMod val="50000"/>
                  </a:srgbClr>
                </a:solidFill>
              </a:rPr>
              <a:t>Travail de groupe</a:t>
            </a:r>
          </a:p>
          <a:p>
            <a:pPr algn="just">
              <a:buClr>
                <a:srgbClr val="E96667"/>
              </a:buClr>
              <a:buFont typeface="Wingdings" pitchFamily="2" charset="2"/>
              <a:buChar char="q"/>
            </a:pPr>
            <a:r>
              <a:rPr lang="fr-FR" sz="1800" dirty="0" smtClean="0">
                <a:solidFill>
                  <a:srgbClr val="4F81BD">
                    <a:lumMod val="50000"/>
                  </a:srgbClr>
                </a:solidFill>
              </a:rPr>
              <a:t>1 heure : choix des informations dans un ensemble documentaire et dans les informations abordées durant les quatre séances précédentes </a:t>
            </a:r>
          </a:p>
          <a:p>
            <a:pPr algn="just">
              <a:buClr>
                <a:srgbClr val="E96667"/>
              </a:buClr>
              <a:buFont typeface="Wingdings" pitchFamily="2" charset="2"/>
              <a:buChar char="q"/>
            </a:pPr>
            <a:r>
              <a:rPr lang="fr-FR" sz="1800" dirty="0" smtClean="0">
                <a:solidFill>
                  <a:srgbClr val="4F81BD">
                    <a:lumMod val="50000"/>
                  </a:srgbClr>
                </a:solidFill>
              </a:rPr>
              <a:t>1 heure : réaliser un croquis à partir des informations retenues, choix des figurés</a:t>
            </a:r>
          </a:p>
          <a:p>
            <a:pPr algn="just">
              <a:buClr>
                <a:srgbClr val="E96667"/>
              </a:buClr>
              <a:buFont typeface="Wingdings" pitchFamily="2" charset="2"/>
              <a:buChar char="q"/>
            </a:pPr>
            <a:r>
              <a:rPr lang="fr-FR" sz="1800" dirty="0" smtClean="0">
                <a:solidFill>
                  <a:srgbClr val="4F81BD">
                    <a:lumMod val="50000"/>
                  </a:srgbClr>
                </a:solidFill>
              </a:rPr>
              <a:t>1 heure : présentation des croquis par chaque groupe, justification des choix (informations, figurés)</a:t>
            </a:r>
          </a:p>
          <a:p>
            <a:pPr algn="just">
              <a:buClr>
                <a:srgbClr val="E96667"/>
              </a:buClr>
              <a:buFont typeface="Wingdings" pitchFamily="2" charset="2"/>
              <a:buChar char="q"/>
            </a:pPr>
            <a:endParaRPr lang="fr-FR" sz="1800" dirty="0">
              <a:solidFill>
                <a:srgbClr val="4F81BD">
                  <a:lumMod val="50000"/>
                </a:srgbClr>
              </a:solidFill>
            </a:endParaRPr>
          </a:p>
          <a:p>
            <a:pPr marL="0" indent="0" algn="just">
              <a:buClr>
                <a:srgbClr val="E96667"/>
              </a:buClr>
              <a:buNone/>
            </a:pPr>
            <a:r>
              <a:rPr lang="fr-FR" sz="1800" dirty="0">
                <a:solidFill>
                  <a:srgbClr val="4F81BD">
                    <a:lumMod val="50000"/>
                  </a:srgbClr>
                </a:solidFill>
              </a:rPr>
              <a:t>L’évaluation des compétences peut se faire en cours de formation si leur construction se déroule sur un temps long</a:t>
            </a:r>
          </a:p>
          <a:p>
            <a:pPr marL="0" indent="0" algn="just">
              <a:buClr>
                <a:srgbClr val="E96667"/>
              </a:buClr>
              <a:buNone/>
            </a:pPr>
            <a:endParaRPr lang="fr-FR" sz="1800" dirty="0" smtClean="0">
              <a:solidFill>
                <a:srgbClr val="4F81BD">
                  <a:lumMod val="50000"/>
                </a:srgbClr>
              </a:solidFill>
            </a:endParaRPr>
          </a:p>
          <a:p>
            <a:pPr algn="just">
              <a:buClr>
                <a:srgbClr val="E96667"/>
              </a:buClr>
              <a:buFont typeface="Wingdings" pitchFamily="2" charset="2"/>
              <a:buChar char="q"/>
            </a:pPr>
            <a:endParaRPr lang="fr-FR" sz="1800" dirty="0">
              <a:solidFill>
                <a:srgbClr val="4F81B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72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6"/>
          <p:cNvGrpSpPr/>
          <p:nvPr/>
        </p:nvGrpSpPr>
        <p:grpSpPr>
          <a:xfrm>
            <a:off x="902669" y="199050"/>
            <a:ext cx="525531" cy="171686"/>
            <a:chOff x="5391302" y="1426464"/>
            <a:chExt cx="604579" cy="197510"/>
          </a:xfrm>
          <a:solidFill>
            <a:srgbClr val="E96667"/>
          </a:solidFill>
        </p:grpSpPr>
        <p:sp>
          <p:nvSpPr>
            <p:cNvPr id="8" name="Rectangle 7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6E10AE3-19A3-4102-92BB-CBCCB445C80B}" type="slidenum">
              <a:rPr lang="fr-FR" smtClean="0">
                <a:solidFill>
                  <a:prstClr val="black"/>
                </a:solidFill>
              </a:rPr>
              <a:pPr algn="r"/>
              <a:t>22</a:t>
            </a:fld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1E340967-0C51-074A-9A6C-00C23BE888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5224"/>
            <a:ext cx="2360892" cy="124655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0158C81-EB66-9E43-850A-44CA99AC28A7}"/>
              </a:ext>
            </a:extLst>
          </p:cNvPr>
          <p:cNvSpPr/>
          <p:nvPr/>
        </p:nvSpPr>
        <p:spPr>
          <a:xfrm>
            <a:off x="107504" y="284893"/>
            <a:ext cx="89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4F81BD">
                    <a:lumMod val="50000"/>
                  </a:srgbClr>
                </a:solidFill>
              </a:rPr>
              <a:t>Comment faire construire les compétences par les élèves ?  </a:t>
            </a:r>
            <a:endParaRPr lang="fr-FR" sz="2800" dirty="0">
              <a:solidFill>
                <a:prstClr val="black"/>
              </a:solidFill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A94BB7E6-D744-5940-9DF8-D637BDF76395}"/>
              </a:ext>
            </a:extLst>
          </p:cNvPr>
          <p:cNvSpPr txBox="1">
            <a:spLocks/>
          </p:cNvSpPr>
          <p:nvPr/>
        </p:nvSpPr>
        <p:spPr>
          <a:xfrm>
            <a:off x="387225" y="808113"/>
            <a:ext cx="8189759" cy="422712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E96667"/>
              </a:buClr>
              <a:buNone/>
            </a:pPr>
            <a:r>
              <a:rPr lang="fr-FR" sz="1600" dirty="0" smtClean="0">
                <a:solidFill>
                  <a:srgbClr val="4F81BD">
                    <a:lumMod val="50000"/>
                  </a:srgbClr>
                </a:solidFill>
              </a:rPr>
              <a:t>Construire une programmation associant chaque thème à une ou des compétences :</a:t>
            </a:r>
          </a:p>
          <a:p>
            <a:pPr marL="0" indent="0" algn="just">
              <a:buClr>
                <a:srgbClr val="E96667"/>
              </a:buClr>
              <a:buNone/>
            </a:pPr>
            <a:endParaRPr lang="fr-FR" sz="1800" dirty="0" smtClean="0">
              <a:solidFill>
                <a:srgbClr val="4F81BD">
                  <a:lumMod val="50000"/>
                </a:srgbClr>
              </a:solidFill>
            </a:endParaRPr>
          </a:p>
          <a:p>
            <a:pPr algn="just">
              <a:buClr>
                <a:srgbClr val="E96667"/>
              </a:buClr>
              <a:buFont typeface="Wingdings" pitchFamily="2" charset="2"/>
              <a:buChar char="q"/>
            </a:pPr>
            <a:endParaRPr lang="fr-FR" sz="1800" dirty="0">
              <a:solidFill>
                <a:srgbClr val="4F81BD">
                  <a:lumMod val="50000"/>
                </a:srgbClr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495906"/>
              </p:ext>
            </p:extLst>
          </p:nvPr>
        </p:nvGraphicFramePr>
        <p:xfrm>
          <a:off x="287524" y="1196752"/>
          <a:ext cx="8568952" cy="525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476"/>
                <a:gridCol w="42844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Thème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Compétence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Sociétés face aux risques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Contextualiser</a:t>
                      </a:r>
                    </a:p>
                    <a:p>
                      <a:r>
                        <a:rPr lang="fr-FR" sz="1400" dirty="0" smtClean="0"/>
                        <a:t>Connaitre et se</a:t>
                      </a:r>
                      <a:r>
                        <a:rPr lang="fr-FR" sz="1400" baseline="0" dirty="0" smtClean="0"/>
                        <a:t> repérer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Des ressources sous pression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Construire une argumentation géographique</a:t>
                      </a:r>
                    </a:p>
                    <a:p>
                      <a:r>
                        <a:rPr lang="fr-FR" sz="1400" dirty="0" smtClean="0"/>
                        <a:t>Connaitre et se repérer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La France : des milieux</a:t>
                      </a:r>
                      <a:r>
                        <a:rPr lang="fr-FR" sz="1400" baseline="0" dirty="0" smtClean="0"/>
                        <a:t> entre valorisation et protection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Contextualiser</a:t>
                      </a:r>
                    </a:p>
                    <a:p>
                      <a:r>
                        <a:rPr lang="fr-FR" sz="1400" dirty="0" smtClean="0"/>
                        <a:t>Construire une argumentation géographique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Des trajectoires démographiques différenciées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Employer</a:t>
                      </a:r>
                      <a:r>
                        <a:rPr lang="fr-FR" sz="1400" baseline="0" dirty="0" smtClean="0"/>
                        <a:t> les notions et exploiter les outils</a:t>
                      </a:r>
                    </a:p>
                    <a:p>
                      <a:r>
                        <a:rPr lang="fr-FR" sz="1400" baseline="0" dirty="0" smtClean="0"/>
                        <a:t>Utiliser le numérique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Développement et inégalités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Conduire une démarche géographique, la</a:t>
                      </a:r>
                      <a:r>
                        <a:rPr lang="fr-FR" sz="1400" baseline="0" dirty="0" smtClean="0"/>
                        <a:t> justifier</a:t>
                      </a:r>
                    </a:p>
                    <a:p>
                      <a:r>
                        <a:rPr lang="fr-FR" sz="1400" baseline="0" dirty="0" smtClean="0"/>
                        <a:t>Connaitre et se repérer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La France :</a:t>
                      </a:r>
                      <a:r>
                        <a:rPr lang="fr-FR" sz="1400" baseline="0" dirty="0" smtClean="0"/>
                        <a:t> dynamiques démographiques, inégalités sociaux économiques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Employer les notions et exploiter les outils</a:t>
                      </a:r>
                    </a:p>
                    <a:p>
                      <a:r>
                        <a:rPr lang="fr-FR" sz="1400" dirty="0" smtClean="0"/>
                        <a:t>Conduire</a:t>
                      </a:r>
                      <a:r>
                        <a:rPr lang="fr-FR" sz="1400" baseline="0" dirty="0" smtClean="0"/>
                        <a:t> une démarche géographique, la justifier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Les migrations internationales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Contextualiser / Connaitre et se repérer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Les mobilités touristiques internationales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Employer les notions et exploiter les outils spécifiques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La</a:t>
                      </a:r>
                      <a:r>
                        <a:rPr lang="fr-FR" sz="1400" baseline="0" dirty="0" smtClean="0"/>
                        <a:t> France : mobilités,, transports et enjeux d’aménagement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Contextualiser / Employer les notions et exploiter les outils spécifiques / Utiliser le numérique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L’Afrique</a:t>
                      </a:r>
                      <a:r>
                        <a:rPr lang="fr-FR" sz="1400" baseline="0" dirty="0" smtClean="0"/>
                        <a:t> australe : un espace en profonde mutation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Construire une démarche géographique / Employer</a:t>
                      </a:r>
                      <a:r>
                        <a:rPr lang="fr-FR" sz="1400" baseline="0" dirty="0" smtClean="0"/>
                        <a:t> les notions et exploiter les outils spécifiques</a:t>
                      </a:r>
                      <a:endParaRPr lang="fr-FR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68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6"/>
          <p:cNvGrpSpPr/>
          <p:nvPr/>
        </p:nvGrpSpPr>
        <p:grpSpPr>
          <a:xfrm>
            <a:off x="902669" y="199050"/>
            <a:ext cx="525531" cy="171686"/>
            <a:chOff x="5391302" y="1426464"/>
            <a:chExt cx="604579" cy="197510"/>
          </a:xfrm>
          <a:solidFill>
            <a:srgbClr val="E96667"/>
          </a:solidFill>
        </p:grpSpPr>
        <p:sp>
          <p:nvSpPr>
            <p:cNvPr id="8" name="Rectangle 7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6E10AE3-19A3-4102-92BB-CBCCB445C80B}" type="slidenum">
              <a:rPr lang="fr-FR" smtClean="0">
                <a:solidFill>
                  <a:prstClr val="black"/>
                </a:solidFill>
              </a:rPr>
              <a:pPr algn="r"/>
              <a:t>23</a:t>
            </a:fld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1E340967-0C51-074A-9A6C-00C23BE888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5224"/>
            <a:ext cx="2360892" cy="124655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0158C81-EB66-9E43-850A-44CA99AC28A7}"/>
              </a:ext>
            </a:extLst>
          </p:cNvPr>
          <p:cNvSpPr/>
          <p:nvPr/>
        </p:nvSpPr>
        <p:spPr>
          <a:xfrm>
            <a:off x="17608" y="66204"/>
            <a:ext cx="89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4F81BD">
                    <a:lumMod val="50000"/>
                  </a:srgbClr>
                </a:solidFill>
              </a:rPr>
              <a:t>Comment faire construire les compétences par les élèves ?  </a:t>
            </a:r>
            <a:endParaRPr lang="fr-FR" sz="2800" dirty="0">
              <a:solidFill>
                <a:prstClr val="black"/>
              </a:solidFill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="" xmlns:a16="http://schemas.microsoft.com/office/drawing/2014/main" id="{A94BB7E6-D744-5940-9DF8-D637BDF76395}"/>
              </a:ext>
            </a:extLst>
          </p:cNvPr>
          <p:cNvSpPr txBox="1">
            <a:spLocks/>
          </p:cNvSpPr>
          <p:nvPr/>
        </p:nvSpPr>
        <p:spPr>
          <a:xfrm>
            <a:off x="387224" y="456578"/>
            <a:ext cx="8189759" cy="441455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E96667"/>
              </a:buClr>
              <a:buFont typeface="Arial" panose="020B0604020202020204" pitchFamily="34" charset="0"/>
              <a:buNone/>
            </a:pPr>
            <a:r>
              <a:rPr lang="fr-FR" sz="1600" dirty="0" smtClean="0">
                <a:solidFill>
                  <a:srgbClr val="4F81BD">
                    <a:lumMod val="50000"/>
                  </a:srgbClr>
                </a:solidFill>
              </a:rPr>
              <a:t>Construire une programmation associant chaque thème à une ou des compétences :</a:t>
            </a:r>
          </a:p>
          <a:p>
            <a:pPr marL="0" indent="0" algn="just">
              <a:buClr>
                <a:srgbClr val="E96667"/>
              </a:buClr>
              <a:buFont typeface="Arial" panose="020B0604020202020204" pitchFamily="34" charset="0"/>
              <a:buNone/>
            </a:pPr>
            <a:endParaRPr lang="fr-FR" sz="1800" dirty="0" smtClean="0">
              <a:solidFill>
                <a:srgbClr val="4F81BD">
                  <a:lumMod val="50000"/>
                </a:srgbClr>
              </a:solidFill>
            </a:endParaRPr>
          </a:p>
          <a:p>
            <a:pPr algn="just">
              <a:buClr>
                <a:srgbClr val="E96667"/>
              </a:buClr>
              <a:buFont typeface="Wingdings" pitchFamily="2" charset="2"/>
              <a:buChar char="q"/>
            </a:pPr>
            <a:endParaRPr lang="fr-FR" sz="1800" dirty="0">
              <a:solidFill>
                <a:srgbClr val="4F81BD">
                  <a:lumMod val="50000"/>
                </a:srgbClr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751782"/>
              </p:ext>
            </p:extLst>
          </p:nvPr>
        </p:nvGraphicFramePr>
        <p:xfrm>
          <a:off x="197627" y="787668"/>
          <a:ext cx="8568952" cy="5960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4373"/>
                <a:gridCol w="4194579"/>
              </a:tblGrid>
              <a:tr h="32042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Thème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Compétence</a:t>
                      </a:r>
                      <a:endParaRPr lang="fr-FR" sz="1400" dirty="0"/>
                    </a:p>
                  </a:txBody>
                  <a:tcPr/>
                </a:tc>
              </a:tr>
              <a:tr h="7194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 1, </a:t>
                      </a:r>
                      <a:r>
                        <a:rPr lang="fr-FR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</a:t>
                      </a:r>
                      <a:r>
                        <a:rPr lang="fr-FR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1:La Méditerranée antique : les empreintes grecques et romaines </a:t>
                      </a:r>
                      <a:endParaRPr lang="fr-FR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Contextualiser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Employer les notions et exploiter les outils </a:t>
                      </a:r>
                      <a:r>
                        <a:rPr lang="fr-FR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spécifiques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aux disciplines </a:t>
                      </a:r>
                      <a:endParaRPr lang="fr-FR" sz="1400" dirty="0" smtClean="0"/>
                    </a:p>
                  </a:txBody>
                  <a:tcPr/>
                </a:tc>
              </a:tr>
              <a:tr h="7194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 1, </a:t>
                      </a:r>
                      <a:r>
                        <a:rPr lang="fr-FR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</a:t>
                      </a:r>
                      <a:r>
                        <a:rPr lang="fr-FR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La Méditerranée médiévale : espace d’</a:t>
                      </a:r>
                      <a:r>
                        <a:rPr lang="fr-FR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échanges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de conflits à la croisée de trois civilisations </a:t>
                      </a:r>
                      <a:endParaRPr lang="fr-FR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Connaitre et se repérer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Construire une argumentation historique</a:t>
                      </a:r>
                      <a:endParaRPr lang="fr-FR" sz="1400" dirty="0" smtClean="0"/>
                    </a:p>
                    <a:p>
                      <a:endParaRPr lang="fr-FR" sz="1400" dirty="0" smtClean="0"/>
                    </a:p>
                  </a:txBody>
                  <a:tcPr/>
                </a:tc>
              </a:tr>
              <a:tr h="7194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 2, </a:t>
                      </a:r>
                      <a:r>
                        <a:rPr lang="fr-FR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</a:t>
                      </a:r>
                      <a:r>
                        <a:rPr lang="fr-FR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L’ouverture atlantique : les conséquences de la </a:t>
                      </a:r>
                      <a:r>
                        <a:rPr lang="fr-FR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découverte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du « Nouveau Monde » </a:t>
                      </a:r>
                      <a:endParaRPr lang="fr-FR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Contextualiser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Conduire une </a:t>
                      </a:r>
                      <a:r>
                        <a:rPr lang="fr-FR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démarche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historique et la justifier. </a:t>
                      </a:r>
                      <a:endParaRPr lang="fr-FR" sz="1400" dirty="0" smtClean="0"/>
                    </a:p>
                  </a:txBody>
                  <a:tcPr/>
                </a:tc>
              </a:tr>
              <a:tr h="7194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 2, ch2 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Renaissance, Humanisme et </a:t>
                      </a:r>
                      <a:r>
                        <a:rPr lang="fr-FR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réformes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religieuses : les mutations de l’Europe </a:t>
                      </a:r>
                      <a:endParaRPr lang="fr-FR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Employer les notions et exploiter les outils </a:t>
                      </a:r>
                      <a:r>
                        <a:rPr lang="fr-FR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spécifiques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aux disciplines </a:t>
                      </a:r>
                      <a:endParaRPr lang="fr-FR" sz="1400" dirty="0" smtClean="0"/>
                    </a:p>
                    <a:p>
                      <a:r>
                        <a:rPr lang="fr-FR" sz="1400" baseline="0" dirty="0" smtClean="0"/>
                        <a:t>Utiliser le numérique</a:t>
                      </a:r>
                      <a:endParaRPr lang="fr-FR" sz="1400" dirty="0"/>
                    </a:p>
                  </a:txBody>
                  <a:tcPr/>
                </a:tc>
              </a:tr>
              <a:tr h="5096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 3, </a:t>
                      </a:r>
                      <a:r>
                        <a:rPr lang="fr-FR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</a:t>
                      </a:r>
                      <a:r>
                        <a:rPr lang="fr-FR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L’affirmation de l’</a:t>
                      </a:r>
                      <a:r>
                        <a:rPr lang="fr-FR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État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dans le royaume de France </a:t>
                      </a:r>
                      <a:endParaRPr lang="fr-FR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Contextualiser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Construire une argumentation historique</a:t>
                      </a:r>
                      <a:endParaRPr lang="fr-FR" sz="1400" dirty="0" smtClean="0"/>
                    </a:p>
                  </a:txBody>
                  <a:tcPr/>
                </a:tc>
              </a:tr>
              <a:tr h="7573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 3, </a:t>
                      </a:r>
                      <a:r>
                        <a:rPr lang="fr-FR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</a:t>
                      </a:r>
                      <a:r>
                        <a:rPr lang="fr-FR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fr-F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</a:t>
                      </a:r>
                      <a:r>
                        <a:rPr lang="fr-FR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modèle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britannique et son influence </a:t>
                      </a:r>
                      <a:endParaRPr lang="fr-FR" sz="1400" dirty="0" smtClean="0"/>
                    </a:p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aseline="0" dirty="0" smtClean="0"/>
                        <a:t>Connaitre et se repérer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Employer les notions et exploiter les outils </a:t>
                      </a:r>
                      <a:r>
                        <a:rPr lang="fr-FR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spécifiques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aux disciplines </a:t>
                      </a:r>
                      <a:endParaRPr lang="fr-FR" sz="1400" dirty="0" smtClean="0"/>
                    </a:p>
                  </a:txBody>
                  <a:tcPr/>
                </a:tc>
              </a:tr>
              <a:tr h="7194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 4, </a:t>
                      </a:r>
                      <a:r>
                        <a:rPr lang="fr-FR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</a:t>
                      </a:r>
                      <a:r>
                        <a:rPr lang="fr-FR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Les </a:t>
                      </a:r>
                      <a:r>
                        <a:rPr lang="fr-FR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Lumières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le </a:t>
                      </a:r>
                      <a:r>
                        <a:rPr lang="fr-FR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développement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 sciences </a:t>
                      </a:r>
                      <a:endParaRPr lang="fr-FR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Contextualiser / Connaitre et se repérer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Conduire une </a:t>
                      </a:r>
                      <a:r>
                        <a:rPr lang="fr-FR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démarche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historique et la justifier. </a:t>
                      </a:r>
                      <a:endParaRPr lang="fr-FR" sz="1400" dirty="0" smtClean="0"/>
                    </a:p>
                    <a:p>
                      <a:endParaRPr lang="fr-FR" sz="1400" dirty="0"/>
                    </a:p>
                  </a:txBody>
                  <a:tcPr/>
                </a:tc>
              </a:tr>
              <a:tr h="7194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 4, </a:t>
                      </a:r>
                      <a:r>
                        <a:rPr lang="fr-FR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</a:t>
                      </a:r>
                      <a:r>
                        <a:rPr lang="fr-FR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Tensions, mutations et crispations de la </a:t>
                      </a:r>
                      <a:r>
                        <a:rPr lang="fr-FR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sociéte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́ d’ordres </a:t>
                      </a:r>
                      <a:endParaRPr lang="fr-FR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aseline="0" dirty="0" smtClean="0"/>
                        <a:t>Connaitre et se repérer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Utiliser le </a:t>
                      </a:r>
                      <a:r>
                        <a:rPr lang="fr-FR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numérique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1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02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28784F4-B1B4-1C47-A28D-AF5DAEE87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1069" y="2586425"/>
            <a:ext cx="5590311" cy="3074823"/>
          </a:xfrm>
        </p:spPr>
        <p:txBody>
          <a:bodyPr>
            <a:normAutofit/>
          </a:bodyPr>
          <a:lstStyle/>
          <a:p>
            <a:r>
              <a:rPr lang="fr-FR" dirty="0" smtClean="0"/>
              <a:t>Pour conclure : interroger nos pratiques pédagogiques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25862E89-9373-D246-8E59-89C5B9F95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B3CB-E3BA-F74C-AB76-86EFC5843CD6}" type="slidenum">
              <a:rPr lang="fr-FR" smtClean="0"/>
              <a:pPr/>
              <a:t>24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1E340967-0C51-074A-9A6C-00C23BE888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263243"/>
            <a:ext cx="2093906" cy="110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2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6"/>
          <p:cNvGrpSpPr/>
          <p:nvPr/>
        </p:nvGrpSpPr>
        <p:grpSpPr>
          <a:xfrm>
            <a:off x="902669" y="199050"/>
            <a:ext cx="525531" cy="171686"/>
            <a:chOff x="5391302" y="1426464"/>
            <a:chExt cx="604579" cy="197510"/>
          </a:xfrm>
          <a:solidFill>
            <a:srgbClr val="E96667"/>
          </a:solidFill>
        </p:grpSpPr>
        <p:sp>
          <p:nvSpPr>
            <p:cNvPr id="8" name="Rectangle 7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6E10AE3-19A3-4102-92BB-CBCCB445C80B}" type="slidenum">
              <a:rPr lang="fr-FR" smtClean="0">
                <a:solidFill>
                  <a:prstClr val="black"/>
                </a:solidFill>
              </a:rPr>
              <a:pPr algn="r"/>
              <a:t>25</a:t>
            </a:fld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1E340967-0C51-074A-9A6C-00C23BE888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" y="5611449"/>
            <a:ext cx="2360892" cy="124655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0158C81-EB66-9E43-850A-44CA99AC28A7}"/>
              </a:ext>
            </a:extLst>
          </p:cNvPr>
          <p:cNvSpPr/>
          <p:nvPr/>
        </p:nvSpPr>
        <p:spPr>
          <a:xfrm>
            <a:off x="1475656" y="284893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rgbClr val="4F81BD">
                    <a:lumMod val="50000"/>
                  </a:srgbClr>
                </a:solidFill>
              </a:rPr>
              <a:t>L’écoute active, quel magistral?</a:t>
            </a:r>
            <a:endParaRPr lang="fr-FR" sz="3200" dirty="0">
              <a:solidFill>
                <a:prstClr val="black"/>
              </a:solidFill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="" xmlns:a16="http://schemas.microsoft.com/office/drawing/2014/main" id="{A94BB7E6-D744-5940-9DF8-D637BDF76395}"/>
              </a:ext>
            </a:extLst>
          </p:cNvPr>
          <p:cNvSpPr txBox="1">
            <a:spLocks/>
          </p:cNvSpPr>
          <p:nvPr/>
        </p:nvSpPr>
        <p:spPr>
          <a:xfrm>
            <a:off x="517576" y="869668"/>
            <a:ext cx="8189759" cy="522362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E96667"/>
              </a:buClr>
              <a:buFont typeface="Arial" panose="020B0604020202020204" pitchFamily="34" charset="0"/>
              <a:buNone/>
            </a:pPr>
            <a:r>
              <a:rPr lang="fr-FR" sz="1800" b="1" dirty="0" smtClean="0">
                <a:solidFill>
                  <a:srgbClr val="002060"/>
                </a:solidFill>
              </a:rPr>
              <a:t>Deux modalités pédagogiques correspondant à des temps dédiés à </a:t>
            </a:r>
            <a:r>
              <a:rPr lang="fr-FR" sz="1800" dirty="0" smtClean="0">
                <a:solidFill>
                  <a:srgbClr val="002060"/>
                </a:solidFill>
              </a:rPr>
              <a:t>:</a:t>
            </a:r>
            <a:r>
              <a:rPr lang="fr-FR" sz="1800" dirty="0" smtClean="0">
                <a:solidFill>
                  <a:srgbClr val="4F81BD">
                    <a:lumMod val="50000"/>
                  </a:srgbClr>
                </a:solidFill>
              </a:rPr>
              <a:t> </a:t>
            </a:r>
          </a:p>
          <a:p>
            <a:pPr algn="just">
              <a:buClr>
                <a:srgbClr val="E96667"/>
              </a:buClr>
              <a:buFont typeface="Wingdings" pitchFamily="2" charset="2"/>
              <a:buChar char="q"/>
            </a:pPr>
            <a:r>
              <a:rPr lang="fr-FR" sz="1800" dirty="0" smtClean="0">
                <a:solidFill>
                  <a:srgbClr val="002060"/>
                </a:solidFill>
              </a:rPr>
              <a:t>la </a:t>
            </a:r>
            <a:r>
              <a:rPr lang="fr-FR" sz="1800" dirty="0">
                <a:solidFill>
                  <a:srgbClr val="002060"/>
                </a:solidFill>
              </a:rPr>
              <a:t>transmission des connaissances par les professeurs et d’écoute active de la part des élèves ; </a:t>
            </a:r>
            <a:endParaRPr lang="fr-FR" sz="1800" dirty="0" smtClean="0">
              <a:solidFill>
                <a:srgbClr val="002060"/>
              </a:solidFill>
            </a:endParaRPr>
          </a:p>
          <a:p>
            <a:pPr algn="just">
              <a:buClr>
                <a:srgbClr val="E96667"/>
              </a:buClr>
              <a:buFont typeface="Wingdings" pitchFamily="2" charset="2"/>
              <a:buChar char="q"/>
            </a:pPr>
            <a:r>
              <a:rPr lang="fr-FR" sz="1800" dirty="0" smtClean="0">
                <a:solidFill>
                  <a:srgbClr val="002060"/>
                </a:solidFill>
              </a:rPr>
              <a:t>l’étude </a:t>
            </a:r>
            <a:r>
              <a:rPr lang="fr-FR" sz="1800" dirty="0">
                <a:solidFill>
                  <a:srgbClr val="002060"/>
                </a:solidFill>
              </a:rPr>
              <a:t>de sources, à l’analyse approfondie et critique de documents variés (cartes, textes, iconographie, vidéos...) et à la réalisation de croquis</a:t>
            </a:r>
            <a:r>
              <a:rPr lang="fr-FR" sz="1800" dirty="0" smtClean="0">
                <a:solidFill>
                  <a:srgbClr val="002060"/>
                </a:solidFill>
              </a:rPr>
              <a:t>.</a:t>
            </a:r>
          </a:p>
          <a:p>
            <a:pPr marL="0" indent="0" algn="just">
              <a:buClr>
                <a:srgbClr val="E96667"/>
              </a:buClr>
              <a:buFont typeface="Arial" panose="020B0604020202020204" pitchFamily="34" charset="0"/>
              <a:buNone/>
            </a:pPr>
            <a:r>
              <a:rPr lang="fr-FR" sz="1800" b="1" dirty="0" smtClean="0">
                <a:solidFill>
                  <a:srgbClr val="002060"/>
                </a:solidFill>
              </a:rPr>
              <a:t>L’écoute active </a:t>
            </a:r>
            <a:r>
              <a:rPr lang="fr-FR" sz="1800" dirty="0" smtClean="0">
                <a:solidFill>
                  <a:srgbClr val="002060"/>
                </a:solidFill>
              </a:rPr>
              <a:t>:</a:t>
            </a:r>
          </a:p>
          <a:p>
            <a:pPr marL="0" indent="0" algn="just">
              <a:buClr>
                <a:srgbClr val="E96667"/>
              </a:buClr>
              <a:buFont typeface="Arial" panose="020B0604020202020204" pitchFamily="34" charset="0"/>
              <a:buNone/>
            </a:pPr>
            <a:r>
              <a:rPr lang="fr-FR" sz="1800" dirty="0">
                <a:solidFill>
                  <a:srgbClr val="002060"/>
                </a:solidFill>
              </a:rPr>
              <a:t> </a:t>
            </a:r>
            <a:r>
              <a:rPr lang="fr-FR" sz="1800" dirty="0" smtClean="0">
                <a:solidFill>
                  <a:srgbClr val="002060"/>
                </a:solidFill>
              </a:rPr>
              <a:t>     - ce qu’elle n’est pas : </a:t>
            </a:r>
            <a:r>
              <a:rPr lang="fr-FR" sz="1800" dirty="0">
                <a:solidFill>
                  <a:srgbClr val="002060"/>
                </a:solidFill>
              </a:rPr>
              <a:t>le retour au cours magistral </a:t>
            </a:r>
            <a:endParaRPr lang="fr-FR" sz="1800" dirty="0" smtClean="0">
              <a:solidFill>
                <a:srgbClr val="002060"/>
              </a:solidFill>
            </a:endParaRPr>
          </a:p>
          <a:p>
            <a:pPr marL="0" indent="0" algn="just">
              <a:buClr>
                <a:srgbClr val="E96667"/>
              </a:buClr>
              <a:buFont typeface="Arial" panose="020B0604020202020204" pitchFamily="34" charset="0"/>
              <a:buNone/>
            </a:pPr>
            <a:r>
              <a:rPr lang="fr-FR" sz="1800" dirty="0">
                <a:solidFill>
                  <a:srgbClr val="002060"/>
                </a:solidFill>
              </a:rPr>
              <a:t> </a:t>
            </a:r>
            <a:r>
              <a:rPr lang="fr-FR" sz="1800" dirty="0" smtClean="0">
                <a:solidFill>
                  <a:srgbClr val="002060"/>
                </a:solidFill>
              </a:rPr>
              <a:t>     - ce qu’elle est : un temps magistral assumé</a:t>
            </a:r>
          </a:p>
          <a:p>
            <a:pPr marL="0" indent="0" algn="just">
              <a:buClr>
                <a:srgbClr val="E96667"/>
              </a:buClr>
              <a:buFont typeface="Arial" panose="020B0604020202020204" pitchFamily="34" charset="0"/>
              <a:buNone/>
            </a:pPr>
            <a:r>
              <a:rPr lang="fr-FR" sz="1800" dirty="0" smtClean="0">
                <a:solidFill>
                  <a:srgbClr val="002060"/>
                </a:solidFill>
              </a:rPr>
              <a:t>      - ce à quoi elle sert : </a:t>
            </a:r>
          </a:p>
          <a:p>
            <a:pPr lvl="1" algn="just">
              <a:buClr>
                <a:srgbClr val="E96667"/>
              </a:buClr>
              <a:buFont typeface="Wingdings" pitchFamily="2" charset="2"/>
              <a:buChar char="q"/>
            </a:pPr>
            <a:r>
              <a:rPr lang="fr-FR" sz="1400" dirty="0" smtClean="0">
                <a:solidFill>
                  <a:srgbClr val="002060"/>
                </a:solidFill>
              </a:rPr>
              <a:t>en </a:t>
            </a:r>
            <a:r>
              <a:rPr lang="fr-FR" sz="1400" dirty="0">
                <a:solidFill>
                  <a:srgbClr val="002060"/>
                </a:solidFill>
              </a:rPr>
              <a:t>histoire : </a:t>
            </a:r>
            <a:r>
              <a:rPr lang="fr-FR" sz="1400" dirty="0" smtClean="0">
                <a:solidFill>
                  <a:srgbClr val="002060"/>
                </a:solidFill>
              </a:rPr>
              <a:t>« elle </a:t>
            </a:r>
            <a:r>
              <a:rPr lang="fr-FR" sz="1400" dirty="0">
                <a:solidFill>
                  <a:srgbClr val="002060"/>
                </a:solidFill>
              </a:rPr>
              <a:t>garantit la cohérence, dégage les évolutions d’ensemble et les moments-charnières, met en place le contexte général de la </a:t>
            </a:r>
            <a:r>
              <a:rPr lang="fr-FR" sz="1400" dirty="0" smtClean="0">
                <a:solidFill>
                  <a:srgbClr val="002060"/>
                </a:solidFill>
              </a:rPr>
              <a:t>période ».</a:t>
            </a:r>
          </a:p>
          <a:p>
            <a:pPr algn="just">
              <a:buClr>
                <a:srgbClr val="E96667"/>
              </a:buClr>
              <a:buFont typeface="Wingdings" pitchFamily="2" charset="2"/>
              <a:buChar char="q"/>
            </a:pPr>
            <a:r>
              <a:rPr lang="fr-FR" sz="1800" dirty="0">
                <a:solidFill>
                  <a:srgbClr val="002060"/>
                </a:solidFill>
              </a:rPr>
              <a:t>Les temps d’acquisition des connaissances et les temps de construction des compétences peuvent éventuellement être dissociés.</a:t>
            </a:r>
          </a:p>
          <a:p>
            <a:pPr algn="just">
              <a:buClr>
                <a:srgbClr val="E96667"/>
              </a:buClr>
              <a:buFont typeface="Wingdings" pitchFamily="2" charset="2"/>
              <a:buChar char="q"/>
            </a:pPr>
            <a:r>
              <a:rPr lang="fr-FR" sz="1800" dirty="0">
                <a:solidFill>
                  <a:srgbClr val="002060"/>
                </a:solidFill>
              </a:rPr>
              <a:t>Les connaissances permettent de mettre en œuvre les compétences qui les mobilisent et inversement</a:t>
            </a:r>
          </a:p>
          <a:p>
            <a:pPr algn="just">
              <a:buClr>
                <a:srgbClr val="E96667"/>
              </a:buClr>
              <a:buFont typeface="Wingdings" pitchFamily="2" charset="2"/>
              <a:buChar char="q"/>
            </a:pPr>
            <a:r>
              <a:rPr lang="fr-FR" sz="1800" dirty="0">
                <a:solidFill>
                  <a:srgbClr val="002060"/>
                </a:solidFill>
              </a:rPr>
              <a:t>L'acquisition des connaissances nécessitent un temps dédié à la synthèse et à la mémorisation.</a:t>
            </a:r>
          </a:p>
        </p:txBody>
      </p:sp>
    </p:spTree>
    <p:extLst>
      <p:ext uri="{BB962C8B-B14F-4D97-AF65-F5344CB8AC3E}">
        <p14:creationId xmlns:p14="http://schemas.microsoft.com/office/powerpoint/2010/main" val="98982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6"/>
          <p:cNvGrpSpPr/>
          <p:nvPr/>
        </p:nvGrpSpPr>
        <p:grpSpPr>
          <a:xfrm>
            <a:off x="902669" y="199050"/>
            <a:ext cx="525531" cy="171686"/>
            <a:chOff x="5391302" y="1426464"/>
            <a:chExt cx="604579" cy="197510"/>
          </a:xfrm>
          <a:solidFill>
            <a:srgbClr val="E96667"/>
          </a:solidFill>
        </p:grpSpPr>
        <p:sp>
          <p:nvSpPr>
            <p:cNvPr id="8" name="Rectangle 7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6E10AE3-19A3-4102-92BB-CBCCB445C80B}" type="slidenum">
              <a:rPr lang="fr-FR" smtClean="0">
                <a:solidFill>
                  <a:prstClr val="black"/>
                </a:solidFill>
              </a:rPr>
              <a:pPr algn="r"/>
              <a:t>26</a:t>
            </a:fld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1E340967-0C51-074A-9A6C-00C23BE888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" y="5542029"/>
            <a:ext cx="2360892" cy="124655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0158C81-EB66-9E43-850A-44CA99AC28A7}"/>
              </a:ext>
            </a:extLst>
          </p:cNvPr>
          <p:cNvSpPr/>
          <p:nvPr/>
        </p:nvSpPr>
        <p:spPr>
          <a:xfrm>
            <a:off x="1475656" y="284893"/>
            <a:ext cx="6840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rgbClr val="4F81BD">
                    <a:lumMod val="50000"/>
                  </a:srgbClr>
                </a:solidFill>
              </a:rPr>
              <a:t>L’écoute active, sur quoi, comment et quand?</a:t>
            </a:r>
            <a:endParaRPr lang="fr-FR" sz="3200" dirty="0">
              <a:solidFill>
                <a:prstClr val="black"/>
              </a:solidFill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="" xmlns:a16="http://schemas.microsoft.com/office/drawing/2014/main" id="{A94BB7E6-D744-5940-9DF8-D637BDF76395}"/>
              </a:ext>
            </a:extLst>
          </p:cNvPr>
          <p:cNvSpPr txBox="1">
            <a:spLocks/>
          </p:cNvSpPr>
          <p:nvPr/>
        </p:nvSpPr>
        <p:spPr>
          <a:xfrm>
            <a:off x="517576" y="1362110"/>
            <a:ext cx="8189759" cy="480319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E96667"/>
              </a:buClr>
              <a:buFont typeface="Arial" panose="020B0604020202020204" pitchFamily="34" charset="0"/>
              <a:buNone/>
            </a:pPr>
            <a:r>
              <a:rPr lang="fr-FR" sz="1800" b="1" dirty="0" smtClean="0">
                <a:solidFill>
                  <a:srgbClr val="002060"/>
                </a:solidFill>
              </a:rPr>
              <a:t>SUR QUOI?</a:t>
            </a:r>
          </a:p>
          <a:p>
            <a:pPr algn="just">
              <a:buClr>
                <a:srgbClr val="E96667"/>
              </a:buClr>
              <a:buFont typeface="Wingdings" pitchFamily="2" charset="2"/>
              <a:buChar char="q"/>
            </a:pPr>
            <a:r>
              <a:rPr lang="fr-FR" sz="1800" dirty="0" smtClean="0">
                <a:solidFill>
                  <a:srgbClr val="002060"/>
                </a:solidFill>
              </a:rPr>
              <a:t>L’énonciation </a:t>
            </a:r>
            <a:r>
              <a:rPr lang="fr-FR" sz="1800" dirty="0">
                <a:solidFill>
                  <a:srgbClr val="002060"/>
                </a:solidFill>
              </a:rPr>
              <a:t>d’une problématique/d’un enjeux intellectuel qui donne du sens à </a:t>
            </a:r>
            <a:r>
              <a:rPr lang="fr-FR" sz="1800" dirty="0" smtClean="0">
                <a:solidFill>
                  <a:srgbClr val="002060"/>
                </a:solidFill>
              </a:rPr>
              <a:t>la séance</a:t>
            </a:r>
          </a:p>
          <a:p>
            <a:pPr algn="just">
              <a:buClr>
                <a:srgbClr val="E96667"/>
              </a:buClr>
              <a:buFont typeface="Wingdings" pitchFamily="2" charset="2"/>
              <a:buChar char="q"/>
            </a:pPr>
            <a:r>
              <a:rPr lang="fr-FR" sz="1800" dirty="0" smtClean="0">
                <a:solidFill>
                  <a:srgbClr val="002060"/>
                </a:solidFill>
              </a:rPr>
              <a:t>Des informations, des connaissances, des interprétations, des hypothèses</a:t>
            </a:r>
          </a:p>
          <a:p>
            <a:pPr marL="0" indent="0" algn="just">
              <a:buClr>
                <a:srgbClr val="E96667"/>
              </a:buClr>
              <a:buFont typeface="Arial" panose="020B0604020202020204" pitchFamily="34" charset="0"/>
              <a:buNone/>
            </a:pPr>
            <a:r>
              <a:rPr lang="fr-FR" sz="1800" b="1" dirty="0" smtClean="0">
                <a:solidFill>
                  <a:srgbClr val="002060"/>
                </a:solidFill>
              </a:rPr>
              <a:t>COMMENT?</a:t>
            </a:r>
          </a:p>
          <a:p>
            <a:pPr algn="just">
              <a:buClr>
                <a:srgbClr val="E96667"/>
              </a:buClr>
              <a:buFont typeface="Wingdings" pitchFamily="2" charset="2"/>
              <a:buChar char="q"/>
            </a:pPr>
            <a:r>
              <a:rPr lang="fr-FR" sz="1800" dirty="0" smtClean="0">
                <a:solidFill>
                  <a:srgbClr val="002060"/>
                </a:solidFill>
              </a:rPr>
              <a:t>La </a:t>
            </a:r>
            <a:r>
              <a:rPr lang="fr-FR" sz="1800" dirty="0">
                <a:solidFill>
                  <a:srgbClr val="002060"/>
                </a:solidFill>
              </a:rPr>
              <a:t>prise de notes (et non la dictée) dans un cadre clairement et rigoureusement </a:t>
            </a:r>
            <a:r>
              <a:rPr lang="fr-FR" sz="1800" dirty="0" smtClean="0">
                <a:solidFill>
                  <a:srgbClr val="002060"/>
                </a:solidFill>
              </a:rPr>
              <a:t>structuré</a:t>
            </a:r>
          </a:p>
          <a:p>
            <a:pPr algn="just">
              <a:buClr>
                <a:srgbClr val="E96667"/>
              </a:buClr>
              <a:buFont typeface="Wingdings" pitchFamily="2" charset="2"/>
              <a:buChar char="q"/>
            </a:pPr>
            <a:r>
              <a:rPr lang="fr-FR" sz="1800" dirty="0" smtClean="0">
                <a:solidFill>
                  <a:srgbClr val="002060"/>
                </a:solidFill>
              </a:rPr>
              <a:t>La lecture, l’écoute de supports documentaires variés pour un relevé d’informations</a:t>
            </a:r>
            <a:endParaRPr lang="fr-FR" sz="1800" dirty="0">
              <a:solidFill>
                <a:srgbClr val="002060"/>
              </a:solidFill>
            </a:endParaRPr>
          </a:p>
          <a:p>
            <a:pPr algn="just">
              <a:buClr>
                <a:srgbClr val="E96667"/>
              </a:buClr>
              <a:buFont typeface="Wingdings" pitchFamily="2" charset="2"/>
              <a:buChar char="q"/>
            </a:pPr>
            <a:r>
              <a:rPr lang="fr-FR" sz="1800" dirty="0" smtClean="0">
                <a:solidFill>
                  <a:srgbClr val="002060"/>
                </a:solidFill>
              </a:rPr>
              <a:t>la didactisation des </a:t>
            </a:r>
            <a:r>
              <a:rPr lang="fr-FR" sz="1800" smtClean="0">
                <a:solidFill>
                  <a:srgbClr val="002060"/>
                </a:solidFill>
              </a:rPr>
              <a:t>contenus universitaires</a:t>
            </a:r>
            <a:endParaRPr lang="fr-FR" sz="1800" dirty="0" smtClean="0">
              <a:solidFill>
                <a:srgbClr val="002060"/>
              </a:solidFill>
            </a:endParaRPr>
          </a:p>
          <a:p>
            <a:pPr marL="0" indent="0" algn="just">
              <a:buClr>
                <a:srgbClr val="E96667"/>
              </a:buClr>
              <a:buFont typeface="Arial" panose="020B0604020202020204" pitchFamily="34" charset="0"/>
              <a:buNone/>
            </a:pPr>
            <a:r>
              <a:rPr lang="fr-FR" sz="1800" b="1" dirty="0" smtClean="0">
                <a:solidFill>
                  <a:srgbClr val="002060"/>
                </a:solidFill>
              </a:rPr>
              <a:t>QUAND?</a:t>
            </a:r>
          </a:p>
          <a:p>
            <a:pPr algn="just">
              <a:buClr>
                <a:srgbClr val="E96667"/>
              </a:buClr>
              <a:buFont typeface="Wingdings" pitchFamily="2" charset="2"/>
              <a:buChar char="q"/>
            </a:pPr>
            <a:r>
              <a:rPr lang="fr-FR" sz="1800" dirty="0" smtClean="0">
                <a:solidFill>
                  <a:srgbClr val="002060"/>
                </a:solidFill>
              </a:rPr>
              <a:t>en introduction, en conclusion, dans le temps de la séance : au moment où l’apport est nécessaire</a:t>
            </a:r>
          </a:p>
          <a:p>
            <a:pPr algn="just">
              <a:buClr>
                <a:srgbClr val="E96667"/>
              </a:buClr>
              <a:buFont typeface="Wingdings" pitchFamily="2" charset="2"/>
              <a:buChar char="q"/>
            </a:pPr>
            <a:endParaRPr lang="fr-FR" sz="18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1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6"/>
          <p:cNvGrpSpPr/>
          <p:nvPr/>
        </p:nvGrpSpPr>
        <p:grpSpPr>
          <a:xfrm>
            <a:off x="902669" y="199050"/>
            <a:ext cx="525531" cy="171686"/>
            <a:chOff x="5391302" y="1426464"/>
            <a:chExt cx="604579" cy="197510"/>
          </a:xfrm>
          <a:solidFill>
            <a:srgbClr val="E96667"/>
          </a:solidFill>
        </p:grpSpPr>
        <p:sp>
          <p:nvSpPr>
            <p:cNvPr id="8" name="Rectangle 7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6E10AE3-19A3-4102-92BB-CBCCB445C80B}" type="slidenum">
              <a:rPr lang="fr-FR" smtClean="0">
                <a:solidFill>
                  <a:prstClr val="black"/>
                </a:solidFill>
              </a:rPr>
              <a:pPr algn="r"/>
              <a:t>27</a:t>
            </a:fld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1E340967-0C51-074A-9A6C-00C23BE888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5224"/>
            <a:ext cx="2360892" cy="124655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0158C81-EB66-9E43-850A-44CA99AC28A7}"/>
              </a:ext>
            </a:extLst>
          </p:cNvPr>
          <p:cNvSpPr/>
          <p:nvPr/>
        </p:nvSpPr>
        <p:spPr>
          <a:xfrm>
            <a:off x="1475656" y="284893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rgbClr val="4F81BD">
                    <a:lumMod val="50000"/>
                  </a:srgbClr>
                </a:solidFill>
              </a:rPr>
              <a:t>Interroger nos pratiques pédagogiques</a:t>
            </a:r>
            <a:endParaRPr lang="fr-FR" sz="3200" dirty="0">
              <a:solidFill>
                <a:prstClr val="black"/>
              </a:solidFill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A94BB7E6-D744-5940-9DF8-D637BDF76395}"/>
              </a:ext>
            </a:extLst>
          </p:cNvPr>
          <p:cNvSpPr txBox="1">
            <a:spLocks/>
          </p:cNvSpPr>
          <p:nvPr/>
        </p:nvSpPr>
        <p:spPr>
          <a:xfrm>
            <a:off x="558704" y="869669"/>
            <a:ext cx="8189759" cy="471957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E96667"/>
              </a:buClr>
            </a:pPr>
            <a:r>
              <a:rPr lang="fr-FR" sz="1600" dirty="0" smtClean="0">
                <a:solidFill>
                  <a:srgbClr val="4F81BD">
                    <a:lumMod val="50000"/>
                  </a:srgbClr>
                </a:solidFill>
              </a:rPr>
              <a:t>Éviter </a:t>
            </a:r>
            <a:r>
              <a:rPr lang="fr-FR" sz="1600" dirty="0">
                <a:solidFill>
                  <a:srgbClr val="4F81BD">
                    <a:lumMod val="50000"/>
                  </a:srgbClr>
                </a:solidFill>
              </a:rPr>
              <a:t>de réduire systématiquement l’ensemble des activités à une mécanique (des automatismes à la construction de compétences de plus haut niveau)</a:t>
            </a:r>
          </a:p>
          <a:p>
            <a:pPr algn="just">
              <a:buClr>
                <a:srgbClr val="E96667"/>
              </a:buClr>
            </a:pPr>
            <a:r>
              <a:rPr lang="fr-FR" sz="1600" dirty="0">
                <a:solidFill>
                  <a:srgbClr val="4F81BD">
                    <a:lumMod val="50000"/>
                  </a:srgbClr>
                </a:solidFill>
              </a:rPr>
              <a:t>Ramener l’élève vers le sens de la tâche et l’utilisation de la compétence plutôt que vers une activité répétitive</a:t>
            </a:r>
          </a:p>
          <a:p>
            <a:pPr algn="just">
              <a:buClr>
                <a:srgbClr val="E96667"/>
              </a:buClr>
            </a:pPr>
            <a:r>
              <a:rPr lang="fr-FR" sz="1600" dirty="0">
                <a:solidFill>
                  <a:srgbClr val="4F81BD">
                    <a:lumMod val="50000"/>
                  </a:srgbClr>
                </a:solidFill>
              </a:rPr>
              <a:t>Diversifier les stratégies de formation : de l’accompagnement guidé pas à pas, à des stratégies globales, parfois mises en œuvre par les élèves (prise d’initiatives), basées sur des consignes ouvertes</a:t>
            </a:r>
          </a:p>
          <a:p>
            <a:pPr algn="just">
              <a:buClr>
                <a:srgbClr val="E96667"/>
              </a:buClr>
            </a:pPr>
            <a:r>
              <a:rPr lang="fr-FR" sz="1600" dirty="0">
                <a:solidFill>
                  <a:srgbClr val="4F81BD">
                    <a:lumMod val="50000"/>
                  </a:srgbClr>
                </a:solidFill>
              </a:rPr>
              <a:t>Diversifier les modalités de travail des élèves (individuel, binôme, collaboratif) </a:t>
            </a:r>
          </a:p>
          <a:p>
            <a:pPr algn="just">
              <a:buClr>
                <a:srgbClr val="E96667"/>
              </a:buClr>
            </a:pPr>
            <a:r>
              <a:rPr lang="fr-FR" sz="1600" dirty="0">
                <a:solidFill>
                  <a:srgbClr val="4F81BD">
                    <a:lumMod val="50000"/>
                  </a:srgbClr>
                </a:solidFill>
              </a:rPr>
              <a:t>Mettre l’élève en situation de transposer ses acquis dans des contextes nouveaux (situations avec prise d’initiatives</a:t>
            </a:r>
            <a:r>
              <a:rPr lang="fr-FR" sz="1600" dirty="0" smtClean="0">
                <a:solidFill>
                  <a:srgbClr val="4F81BD">
                    <a:lumMod val="50000"/>
                  </a:srgbClr>
                </a:solidFill>
              </a:rPr>
              <a:t>)</a:t>
            </a:r>
          </a:p>
          <a:p>
            <a:pPr algn="just">
              <a:buClr>
                <a:srgbClr val="E96667"/>
              </a:buClr>
            </a:pPr>
            <a:r>
              <a:rPr lang="fr-FR" sz="1600" dirty="0">
                <a:solidFill>
                  <a:srgbClr val="4F81BD">
                    <a:lumMod val="50000"/>
                  </a:srgbClr>
                </a:solidFill>
              </a:rPr>
              <a:t>Laisser l’élève construire sa démarche en tâtonnant, en choisissant éventuellement une stratégie non adaptée ou non efficace</a:t>
            </a:r>
          </a:p>
          <a:p>
            <a:pPr algn="just">
              <a:buClr>
                <a:srgbClr val="E96667"/>
              </a:buClr>
            </a:pPr>
            <a:r>
              <a:rPr lang="fr-FR" sz="1600" dirty="0">
                <a:solidFill>
                  <a:srgbClr val="4F81BD">
                    <a:lumMod val="50000"/>
                  </a:srgbClr>
                </a:solidFill>
              </a:rPr>
              <a:t>Donner aux élèves les moyens de situer leurs voies de progrès au cours de l’activité</a:t>
            </a:r>
          </a:p>
          <a:p>
            <a:pPr algn="just">
              <a:buClr>
                <a:srgbClr val="E96667"/>
              </a:buClr>
            </a:pPr>
            <a:r>
              <a:rPr lang="fr-FR" sz="1600" dirty="0" smtClean="0">
                <a:solidFill>
                  <a:srgbClr val="4F81BD">
                    <a:lumMod val="50000"/>
                  </a:srgbClr>
                </a:solidFill>
              </a:rPr>
              <a:t>Organiser </a:t>
            </a:r>
            <a:r>
              <a:rPr lang="fr-FR" sz="1600" dirty="0">
                <a:solidFill>
                  <a:srgbClr val="4F81BD">
                    <a:lumMod val="50000"/>
                  </a:srgbClr>
                </a:solidFill>
              </a:rPr>
              <a:t>une restitution collective pour juger de la pertinence des solutions apportées, des démarches utilisées</a:t>
            </a:r>
          </a:p>
          <a:p>
            <a:pPr algn="just">
              <a:buClr>
                <a:srgbClr val="E96667"/>
              </a:buClr>
            </a:pPr>
            <a:endParaRPr lang="fr-FR" sz="1800" dirty="0">
              <a:solidFill>
                <a:srgbClr val="4F81BD">
                  <a:lumMod val="50000"/>
                </a:srgbClr>
              </a:solidFill>
            </a:endParaRPr>
          </a:p>
          <a:p>
            <a:pPr algn="just">
              <a:buClr>
                <a:srgbClr val="E96667"/>
              </a:buClr>
              <a:buFont typeface="Wingdings" pitchFamily="2" charset="2"/>
              <a:buChar char="q"/>
            </a:pPr>
            <a:endParaRPr lang="fr-FR" sz="1800" dirty="0">
              <a:solidFill>
                <a:srgbClr val="4F81B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91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6"/>
          <p:cNvGrpSpPr/>
          <p:nvPr/>
        </p:nvGrpSpPr>
        <p:grpSpPr>
          <a:xfrm>
            <a:off x="902669" y="199050"/>
            <a:ext cx="525531" cy="171686"/>
            <a:chOff x="5391302" y="1426464"/>
            <a:chExt cx="604579" cy="197510"/>
          </a:xfrm>
          <a:solidFill>
            <a:srgbClr val="E96667"/>
          </a:solidFill>
        </p:grpSpPr>
        <p:sp>
          <p:nvSpPr>
            <p:cNvPr id="8" name="Rectangle 7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6E10AE3-19A3-4102-92BB-CBCCB445C80B}" type="slidenum">
              <a:rPr lang="fr-FR" smtClean="0">
                <a:solidFill>
                  <a:prstClr val="black"/>
                </a:solidFill>
              </a:rPr>
              <a:pPr algn="r"/>
              <a:t>28</a:t>
            </a:fld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1E340967-0C51-074A-9A6C-00C23BE888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5224"/>
            <a:ext cx="2360892" cy="1246551"/>
          </a:xfrm>
          <a:prstGeom prst="rect">
            <a:avLst/>
          </a:prstGeom>
        </p:spPr>
      </p:pic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A94BB7E6-D744-5940-9DF8-D637BDF76395}"/>
              </a:ext>
            </a:extLst>
          </p:cNvPr>
          <p:cNvSpPr txBox="1">
            <a:spLocks/>
          </p:cNvSpPr>
          <p:nvPr/>
        </p:nvSpPr>
        <p:spPr>
          <a:xfrm>
            <a:off x="558704" y="2276871"/>
            <a:ext cx="8189759" cy="223224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E96667"/>
              </a:buClr>
              <a:buNone/>
            </a:pPr>
            <a:r>
              <a:rPr lang="fr-FR" sz="2400" dirty="0" smtClean="0">
                <a:solidFill>
                  <a:srgbClr val="4F81BD">
                    <a:lumMod val="50000"/>
                  </a:srgbClr>
                </a:solidFill>
              </a:rPr>
              <a:t>La construction des compétences liées à l’enseignement de spécialité font l’objet d’un traitement spécifique à l’occasion de la présentation des programmes concernés, (même si elles s’articulent avec les compétences de l’enseignement en tronc </a:t>
            </a:r>
            <a:r>
              <a:rPr lang="fr-FR" sz="2400" smtClean="0">
                <a:solidFill>
                  <a:srgbClr val="4F81BD">
                    <a:lumMod val="50000"/>
                  </a:srgbClr>
                </a:solidFill>
              </a:rPr>
              <a:t>commun). </a:t>
            </a:r>
            <a:endParaRPr lang="fr-FR" sz="2400" dirty="0">
              <a:solidFill>
                <a:srgbClr val="4F81BD">
                  <a:lumMod val="50000"/>
                </a:srgbClr>
              </a:solidFill>
            </a:endParaRPr>
          </a:p>
          <a:p>
            <a:pPr algn="just">
              <a:buClr>
                <a:srgbClr val="E96667"/>
              </a:buClr>
            </a:pPr>
            <a:endParaRPr lang="fr-FR" sz="1800" dirty="0">
              <a:solidFill>
                <a:srgbClr val="4F81BD">
                  <a:lumMod val="50000"/>
                </a:srgbClr>
              </a:solidFill>
            </a:endParaRPr>
          </a:p>
          <a:p>
            <a:pPr algn="just">
              <a:buClr>
                <a:srgbClr val="E96667"/>
              </a:buClr>
              <a:buFont typeface="Wingdings" pitchFamily="2" charset="2"/>
              <a:buChar char="q"/>
            </a:pPr>
            <a:endParaRPr lang="fr-FR" sz="1800" dirty="0">
              <a:solidFill>
                <a:srgbClr val="4F81B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25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6"/>
          <p:cNvGrpSpPr/>
          <p:nvPr/>
        </p:nvGrpSpPr>
        <p:grpSpPr>
          <a:xfrm>
            <a:off x="902669" y="199050"/>
            <a:ext cx="525531" cy="171686"/>
            <a:chOff x="5391302" y="1426464"/>
            <a:chExt cx="604579" cy="197510"/>
          </a:xfrm>
          <a:solidFill>
            <a:srgbClr val="E96667"/>
          </a:solidFill>
        </p:grpSpPr>
        <p:sp>
          <p:nvSpPr>
            <p:cNvPr id="8" name="Rectangle 7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6E10AE3-19A3-4102-92BB-CBCCB445C80B}" type="slidenum">
              <a:rPr lang="fr-FR" smtClean="0"/>
              <a:pPr algn="r"/>
              <a:t>3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1E340967-0C51-074A-9A6C-00C23BE888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5224"/>
            <a:ext cx="2360892" cy="124655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0158C81-EB66-9E43-850A-44CA99AC28A7}"/>
              </a:ext>
            </a:extLst>
          </p:cNvPr>
          <p:cNvSpPr/>
          <p:nvPr/>
        </p:nvSpPr>
        <p:spPr>
          <a:xfrm>
            <a:off x="2987824" y="270574"/>
            <a:ext cx="55204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chemeClr val="accent1">
                    <a:lumMod val="50000"/>
                  </a:schemeClr>
                </a:solidFill>
              </a:rPr>
              <a:t>Qu’est-ce qu’une compétence ?</a:t>
            </a:r>
            <a:endParaRPr lang="fr-FR" sz="3200" dirty="0"/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A94BB7E6-D744-5940-9DF8-D637BDF76395}"/>
              </a:ext>
            </a:extLst>
          </p:cNvPr>
          <p:cNvSpPr txBox="1">
            <a:spLocks/>
          </p:cNvSpPr>
          <p:nvPr/>
        </p:nvSpPr>
        <p:spPr>
          <a:xfrm>
            <a:off x="558705" y="1124744"/>
            <a:ext cx="7344816" cy="446449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E96667"/>
              </a:buClr>
            </a:pPr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« 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</a:rPr>
              <a:t>Une 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compétence est l’aptitude à mobiliser ses ressources (connaissances, capacités, attitudes) pour accomplir une tâche ou faire face à une situation complexe ou inédite 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</a:rPr>
              <a:t>» </a:t>
            </a:r>
            <a:r>
              <a:rPr lang="fr-FR" sz="2000" i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fr-FR" sz="2000" i="1" dirty="0">
                <a:solidFill>
                  <a:schemeClr val="accent1">
                    <a:lumMod val="50000"/>
                  </a:schemeClr>
                </a:solidFill>
              </a:rPr>
              <a:t>Décret du 31 mars 2015 relatif au socle commun</a:t>
            </a:r>
            <a:r>
              <a:rPr lang="fr-FR" sz="2000" i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algn="just">
              <a:buClr>
                <a:srgbClr val="E96667"/>
              </a:buClr>
            </a:pP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</a:rPr>
              <a:t>La compétence ne s’oppose pas aux connaissances</a:t>
            </a:r>
          </a:p>
          <a:p>
            <a:pPr algn="just">
              <a:buClr>
                <a:srgbClr val="E96667"/>
              </a:buClr>
            </a:pP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</a:rPr>
              <a:t>La réflexion porte sur : </a:t>
            </a:r>
          </a:p>
          <a:p>
            <a:pPr lvl="1" algn="just">
              <a:buClr>
                <a:srgbClr val="E96667"/>
              </a:buClr>
              <a:buFont typeface="Wingdings" pitchFamily="2" charset="2"/>
              <a:buChar char="q"/>
            </a:pP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</a:rPr>
              <a:t>Comment articuler au mieux les connaissances et la compétence visée (exemple : géographie </a:t>
            </a:r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</a:rPr>
              <a:t>Sde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</a:rPr>
              <a:t>, thème 4 sur l’Afrique australe : 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</a:rPr>
              <a:t>Quelles capacités associer à ce thème ? « Construire une argumentation » ? « Conduire une démarche géographique » ? « Exploiter les outils spécifiques aux disciplines » ? </a:t>
            </a:r>
            <a:r>
              <a:rPr lang="fr-FR" sz="1600" smtClean="0">
                <a:solidFill>
                  <a:schemeClr val="accent1">
                    <a:lumMod val="50000"/>
                  </a:schemeClr>
                </a:solidFill>
              </a:rPr>
              <a:t>… </a:t>
            </a:r>
            <a:endParaRPr lang="fr-FR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 algn="just">
              <a:buClr>
                <a:srgbClr val="E96667"/>
              </a:buClr>
              <a:buFont typeface="Wingdings" pitchFamily="2" charset="2"/>
              <a:buChar char="q"/>
            </a:pP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</a:rPr>
              <a:t>Quel dosage opérer entre la quantité d’informations à aborder et à mémoriser, et le temps passé à construire la 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</a:rPr>
              <a:t>capacité ? </a:t>
            </a:r>
            <a:endParaRPr lang="fr-FR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1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28784F4-B1B4-1C47-A28D-AF5DAEE87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1069" y="2586425"/>
            <a:ext cx="5590311" cy="3074823"/>
          </a:xfrm>
        </p:spPr>
        <p:txBody>
          <a:bodyPr>
            <a:normAutofit/>
          </a:bodyPr>
          <a:lstStyle/>
          <a:p>
            <a:r>
              <a:rPr lang="fr-FR" dirty="0" smtClean="0"/>
              <a:t>Quelles sont les compétences mentionnées dans les programmes ?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25862E89-9373-D246-8E59-89C5B9F95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B3CB-E3BA-F74C-AB76-86EFC5843CD6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1E340967-0C51-074A-9A6C-00C23BE888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263243"/>
            <a:ext cx="2093906" cy="110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79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6"/>
          <p:cNvGrpSpPr/>
          <p:nvPr/>
        </p:nvGrpSpPr>
        <p:grpSpPr>
          <a:xfrm>
            <a:off x="902669" y="199050"/>
            <a:ext cx="525531" cy="171686"/>
            <a:chOff x="5391302" y="1426464"/>
            <a:chExt cx="604579" cy="197510"/>
          </a:xfrm>
          <a:solidFill>
            <a:srgbClr val="E96667"/>
          </a:solidFill>
        </p:grpSpPr>
        <p:sp>
          <p:nvSpPr>
            <p:cNvPr id="8" name="Rectangle 7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6E10AE3-19A3-4102-92BB-CBCCB445C80B}" type="slidenum">
              <a:rPr lang="fr-FR" smtClean="0">
                <a:solidFill>
                  <a:prstClr val="black"/>
                </a:solidFill>
              </a:rPr>
              <a:pPr algn="r"/>
              <a:t>5</a:t>
            </a:fld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1E340967-0C51-074A-9A6C-00C23BE888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5224"/>
            <a:ext cx="2360892" cy="124655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0158C81-EB66-9E43-850A-44CA99AC28A7}"/>
              </a:ext>
            </a:extLst>
          </p:cNvPr>
          <p:cNvSpPr/>
          <p:nvPr/>
        </p:nvSpPr>
        <p:spPr>
          <a:xfrm>
            <a:off x="1475656" y="284893"/>
            <a:ext cx="64278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rgbClr val="4F81BD">
                    <a:lumMod val="50000"/>
                  </a:srgbClr>
                </a:solidFill>
              </a:rPr>
              <a:t>Quelles compétences sont mentionnées dans les programmes ?</a:t>
            </a:r>
            <a:endParaRPr lang="fr-FR" sz="3200" dirty="0">
              <a:solidFill>
                <a:prstClr val="black"/>
              </a:solidFill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A94BB7E6-D744-5940-9DF8-D637BDF76395}"/>
              </a:ext>
            </a:extLst>
          </p:cNvPr>
          <p:cNvSpPr txBox="1">
            <a:spLocks/>
          </p:cNvSpPr>
          <p:nvPr/>
        </p:nvSpPr>
        <p:spPr>
          <a:xfrm>
            <a:off x="558705" y="1362111"/>
            <a:ext cx="7344816" cy="422712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E96667"/>
              </a:buClr>
              <a:buNone/>
            </a:pPr>
            <a:r>
              <a:rPr lang="fr-FR" sz="2000" dirty="0" smtClean="0">
                <a:solidFill>
                  <a:srgbClr val="4F81BD">
                    <a:lumMod val="50000"/>
                  </a:srgbClr>
                </a:solidFill>
              </a:rPr>
              <a:t>6 grandes compétences (hors enseignement de spécialité) : </a:t>
            </a:r>
          </a:p>
          <a:p>
            <a:pPr algn="just">
              <a:buClr>
                <a:srgbClr val="E96667"/>
              </a:buClr>
            </a:pPr>
            <a:r>
              <a:rPr lang="fr-FR" sz="2000" dirty="0" smtClean="0">
                <a:solidFill>
                  <a:srgbClr val="4F81BD">
                    <a:lumMod val="50000"/>
                  </a:srgbClr>
                </a:solidFill>
              </a:rPr>
              <a:t>Connaitre et se repérer</a:t>
            </a:r>
            <a:endParaRPr lang="fr-FR" sz="1600" dirty="0" smtClean="0">
              <a:solidFill>
                <a:srgbClr val="4F81BD">
                  <a:lumMod val="50000"/>
                </a:srgbClr>
              </a:solidFill>
            </a:endParaRPr>
          </a:p>
          <a:p>
            <a:pPr algn="just">
              <a:buClr>
                <a:srgbClr val="E96667"/>
              </a:buClr>
            </a:pPr>
            <a:r>
              <a:rPr lang="fr-FR" sz="2000" dirty="0" smtClean="0">
                <a:solidFill>
                  <a:srgbClr val="4F81BD">
                    <a:lumMod val="50000"/>
                  </a:srgbClr>
                </a:solidFill>
              </a:rPr>
              <a:t>Contextualiser</a:t>
            </a:r>
          </a:p>
          <a:p>
            <a:pPr algn="just">
              <a:buClr>
                <a:srgbClr val="E96667"/>
              </a:buClr>
            </a:pPr>
            <a:r>
              <a:rPr lang="fr-FR" sz="2000" dirty="0" smtClean="0">
                <a:solidFill>
                  <a:srgbClr val="4F81BD">
                    <a:lumMod val="50000"/>
                  </a:srgbClr>
                </a:solidFill>
              </a:rPr>
              <a:t>Employer les notions et exploiter les outils spécifiques aux disciplines</a:t>
            </a:r>
          </a:p>
          <a:p>
            <a:pPr algn="just">
              <a:buClr>
                <a:srgbClr val="E96667"/>
              </a:buClr>
            </a:pPr>
            <a:r>
              <a:rPr lang="fr-FR" sz="2000" dirty="0" smtClean="0">
                <a:solidFill>
                  <a:srgbClr val="4F81BD">
                    <a:lumMod val="50000"/>
                  </a:srgbClr>
                </a:solidFill>
              </a:rPr>
              <a:t>Conduire une démarche historique ou géographique et la justifier</a:t>
            </a:r>
          </a:p>
          <a:p>
            <a:pPr algn="just">
              <a:buClr>
                <a:srgbClr val="E96667"/>
              </a:buClr>
            </a:pPr>
            <a:r>
              <a:rPr lang="fr-FR" sz="2000" dirty="0" smtClean="0">
                <a:solidFill>
                  <a:srgbClr val="4F81BD">
                    <a:lumMod val="50000"/>
                  </a:srgbClr>
                </a:solidFill>
              </a:rPr>
              <a:t>Construire une argumentation historique ou géographique</a:t>
            </a:r>
          </a:p>
          <a:p>
            <a:pPr algn="just">
              <a:buClr>
                <a:srgbClr val="E96667"/>
              </a:buClr>
            </a:pPr>
            <a:r>
              <a:rPr lang="fr-FR" sz="2000" dirty="0" smtClean="0">
                <a:solidFill>
                  <a:srgbClr val="4F81BD">
                    <a:lumMod val="50000"/>
                  </a:srgbClr>
                </a:solidFill>
              </a:rPr>
              <a:t>Utiliser le numérique</a:t>
            </a:r>
            <a:endParaRPr lang="fr-FR" sz="2000" dirty="0">
              <a:solidFill>
                <a:srgbClr val="4F81B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87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6"/>
          <p:cNvGrpSpPr/>
          <p:nvPr/>
        </p:nvGrpSpPr>
        <p:grpSpPr>
          <a:xfrm>
            <a:off x="902669" y="199050"/>
            <a:ext cx="525531" cy="171686"/>
            <a:chOff x="5391302" y="1426464"/>
            <a:chExt cx="604579" cy="197510"/>
          </a:xfrm>
          <a:solidFill>
            <a:srgbClr val="E96667"/>
          </a:solidFill>
        </p:grpSpPr>
        <p:sp>
          <p:nvSpPr>
            <p:cNvPr id="8" name="Rectangle 7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6E10AE3-19A3-4102-92BB-CBCCB445C80B}" type="slidenum">
              <a:rPr lang="fr-FR" smtClean="0">
                <a:solidFill>
                  <a:prstClr val="black"/>
                </a:solidFill>
              </a:rPr>
              <a:pPr algn="r"/>
              <a:t>6</a:t>
            </a:fld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1E340967-0C51-074A-9A6C-00C23BE888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5224"/>
            <a:ext cx="2360892" cy="124655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0158C81-EB66-9E43-850A-44CA99AC28A7}"/>
              </a:ext>
            </a:extLst>
          </p:cNvPr>
          <p:cNvSpPr/>
          <p:nvPr/>
        </p:nvSpPr>
        <p:spPr>
          <a:xfrm>
            <a:off x="1475656" y="284893"/>
            <a:ext cx="64278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rgbClr val="4F81BD">
                    <a:lumMod val="50000"/>
                  </a:srgbClr>
                </a:solidFill>
              </a:rPr>
              <a:t>Quelles compétences sont mentionnées dans les programmes ?</a:t>
            </a:r>
            <a:endParaRPr lang="fr-FR" sz="3200" dirty="0">
              <a:solidFill>
                <a:prstClr val="black"/>
              </a:solidFill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A94BB7E6-D744-5940-9DF8-D637BDF76395}"/>
              </a:ext>
            </a:extLst>
          </p:cNvPr>
          <p:cNvSpPr txBox="1">
            <a:spLocks/>
          </p:cNvSpPr>
          <p:nvPr/>
        </p:nvSpPr>
        <p:spPr>
          <a:xfrm>
            <a:off x="558705" y="1362111"/>
            <a:ext cx="7344816" cy="422712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E96667"/>
              </a:buClr>
              <a:buFont typeface="Arial" panose="020B0604020202020204" pitchFamily="34" charset="0"/>
              <a:buNone/>
            </a:pPr>
            <a:r>
              <a:rPr lang="fr-FR" sz="2000" dirty="0" smtClean="0">
                <a:solidFill>
                  <a:srgbClr val="4F81BD">
                    <a:lumMod val="50000"/>
                  </a:srgbClr>
                </a:solidFill>
              </a:rPr>
              <a:t>Chaque compétence est détaillée en quelques items, par ex. : </a:t>
            </a:r>
          </a:p>
          <a:p>
            <a:pPr algn="just">
              <a:buClr>
                <a:srgbClr val="E96667"/>
              </a:buClr>
            </a:pPr>
            <a:r>
              <a:rPr lang="fr-FR" sz="2000" dirty="0">
                <a:solidFill>
                  <a:srgbClr val="4F81BD">
                    <a:lumMod val="50000"/>
                  </a:srgbClr>
                </a:solidFill>
              </a:rPr>
              <a:t>Conduire </a:t>
            </a:r>
            <a:r>
              <a:rPr lang="fr-FR" sz="2000" dirty="0" smtClean="0">
                <a:solidFill>
                  <a:srgbClr val="4F81BD">
                    <a:lumMod val="50000"/>
                  </a:srgbClr>
                </a:solidFill>
              </a:rPr>
              <a:t>une démarche </a:t>
            </a:r>
            <a:r>
              <a:rPr lang="fr-FR" sz="2000" dirty="0">
                <a:solidFill>
                  <a:srgbClr val="4F81BD">
                    <a:lumMod val="50000"/>
                  </a:srgbClr>
                </a:solidFill>
              </a:rPr>
              <a:t>historique </a:t>
            </a:r>
            <a:r>
              <a:rPr lang="fr-FR" sz="2000" dirty="0" smtClean="0">
                <a:solidFill>
                  <a:srgbClr val="4F81BD">
                    <a:lumMod val="50000"/>
                  </a:srgbClr>
                </a:solidFill>
              </a:rPr>
              <a:t>ou </a:t>
            </a:r>
            <a:r>
              <a:rPr lang="fr-FR" sz="2000" dirty="0">
                <a:solidFill>
                  <a:srgbClr val="4F81BD">
                    <a:lumMod val="50000"/>
                  </a:srgbClr>
                </a:solidFill>
              </a:rPr>
              <a:t>géographique et </a:t>
            </a:r>
            <a:r>
              <a:rPr lang="fr-FR" sz="2000" dirty="0" smtClean="0">
                <a:solidFill>
                  <a:srgbClr val="4F81BD">
                    <a:lumMod val="50000"/>
                  </a:srgbClr>
                </a:solidFill>
              </a:rPr>
              <a:t>la </a:t>
            </a:r>
            <a:r>
              <a:rPr lang="fr-FR" sz="2000" dirty="0">
                <a:solidFill>
                  <a:srgbClr val="4F81BD">
                    <a:lumMod val="50000"/>
                  </a:srgbClr>
                </a:solidFill>
              </a:rPr>
              <a:t>justifier.</a:t>
            </a:r>
          </a:p>
          <a:p>
            <a:pPr marL="685800" lvl="1" algn="just">
              <a:buClr>
                <a:srgbClr val="E96667"/>
              </a:buClr>
              <a:buFont typeface="Wingdings" pitchFamily="2" charset="2"/>
              <a:buChar char="q"/>
            </a:pPr>
            <a:r>
              <a:rPr lang="fr-FR" sz="1600" dirty="0" smtClean="0">
                <a:solidFill>
                  <a:srgbClr val="4F81BD">
                    <a:lumMod val="50000"/>
                  </a:srgbClr>
                </a:solidFill>
              </a:rPr>
              <a:t>S’approprier </a:t>
            </a:r>
            <a:r>
              <a:rPr lang="fr-FR" sz="1600" dirty="0">
                <a:solidFill>
                  <a:srgbClr val="4F81BD">
                    <a:lumMod val="50000"/>
                  </a:srgbClr>
                </a:solidFill>
              </a:rPr>
              <a:t>un questionnement historique et géographique.</a:t>
            </a:r>
          </a:p>
          <a:p>
            <a:pPr marL="685800" lvl="1" algn="just">
              <a:buClr>
                <a:srgbClr val="E96667"/>
              </a:buClr>
              <a:buFont typeface="Wingdings" pitchFamily="2" charset="2"/>
              <a:buChar char="q"/>
            </a:pPr>
            <a:r>
              <a:rPr lang="fr-FR" sz="1600" dirty="0" smtClean="0">
                <a:solidFill>
                  <a:srgbClr val="4F81BD">
                    <a:lumMod val="50000"/>
                  </a:srgbClr>
                </a:solidFill>
              </a:rPr>
              <a:t>Construire </a:t>
            </a:r>
            <a:r>
              <a:rPr lang="fr-FR" sz="1600" dirty="0">
                <a:solidFill>
                  <a:srgbClr val="4F81BD">
                    <a:lumMod val="50000"/>
                  </a:srgbClr>
                </a:solidFill>
              </a:rPr>
              <a:t>et vérifier des hypothèses sur une situation historique </a:t>
            </a:r>
            <a:r>
              <a:rPr lang="fr-FR" sz="1600" dirty="0" smtClean="0">
                <a:solidFill>
                  <a:srgbClr val="4F81BD">
                    <a:lumMod val="50000"/>
                  </a:srgbClr>
                </a:solidFill>
              </a:rPr>
              <a:t>ou géographique</a:t>
            </a:r>
            <a:r>
              <a:rPr lang="fr-FR" sz="1600" dirty="0">
                <a:solidFill>
                  <a:srgbClr val="4F81BD">
                    <a:lumMod val="50000"/>
                  </a:srgbClr>
                </a:solidFill>
              </a:rPr>
              <a:t>.</a:t>
            </a:r>
          </a:p>
          <a:p>
            <a:pPr marL="685800" lvl="1" algn="just">
              <a:buClr>
                <a:srgbClr val="E96667"/>
              </a:buClr>
              <a:buFont typeface="Wingdings" pitchFamily="2" charset="2"/>
              <a:buChar char="q"/>
            </a:pPr>
            <a:r>
              <a:rPr lang="fr-FR" sz="1600" dirty="0" smtClean="0">
                <a:solidFill>
                  <a:srgbClr val="4F81BD">
                    <a:lumMod val="50000"/>
                  </a:srgbClr>
                </a:solidFill>
              </a:rPr>
              <a:t>Justifier </a:t>
            </a:r>
            <a:r>
              <a:rPr lang="fr-FR" sz="1600" dirty="0">
                <a:solidFill>
                  <a:srgbClr val="4F81BD">
                    <a:lumMod val="50000"/>
                  </a:srgbClr>
                </a:solidFill>
              </a:rPr>
              <a:t>des choix, une interprétation, une production.</a:t>
            </a:r>
          </a:p>
          <a:p>
            <a:pPr algn="just">
              <a:buClr>
                <a:srgbClr val="E96667"/>
              </a:buClr>
            </a:pPr>
            <a:r>
              <a:rPr lang="fr-FR" sz="2000" dirty="0">
                <a:solidFill>
                  <a:srgbClr val="4F81BD">
                    <a:lumMod val="50000"/>
                  </a:srgbClr>
                </a:solidFill>
              </a:rPr>
              <a:t>Construire </a:t>
            </a:r>
            <a:r>
              <a:rPr lang="fr-FR" sz="2000" dirty="0" smtClean="0">
                <a:solidFill>
                  <a:srgbClr val="4F81BD">
                    <a:lumMod val="50000"/>
                  </a:srgbClr>
                </a:solidFill>
              </a:rPr>
              <a:t>une argumentation historique </a:t>
            </a:r>
            <a:r>
              <a:rPr lang="fr-FR" sz="2000" dirty="0">
                <a:solidFill>
                  <a:srgbClr val="4F81BD">
                    <a:lumMod val="50000"/>
                  </a:srgbClr>
                </a:solidFill>
              </a:rPr>
              <a:t>ou </a:t>
            </a:r>
            <a:r>
              <a:rPr lang="fr-FR" sz="2000" dirty="0" smtClean="0">
                <a:solidFill>
                  <a:srgbClr val="4F81BD">
                    <a:lumMod val="50000"/>
                  </a:srgbClr>
                </a:solidFill>
              </a:rPr>
              <a:t>géographique</a:t>
            </a:r>
            <a:endParaRPr lang="fr-FR" sz="2000" dirty="0">
              <a:solidFill>
                <a:srgbClr val="4F81BD">
                  <a:lumMod val="50000"/>
                </a:srgbClr>
              </a:solidFill>
            </a:endParaRPr>
          </a:p>
          <a:p>
            <a:pPr marL="685800" lvl="1" algn="just">
              <a:buClr>
                <a:srgbClr val="E96667"/>
              </a:buClr>
              <a:buFont typeface="Wingdings" pitchFamily="2" charset="2"/>
              <a:buChar char="q"/>
            </a:pPr>
            <a:r>
              <a:rPr lang="fr-FR" sz="1600" dirty="0" smtClean="0">
                <a:solidFill>
                  <a:srgbClr val="4F81BD">
                    <a:lumMod val="50000"/>
                  </a:srgbClr>
                </a:solidFill>
              </a:rPr>
              <a:t>Procéder </a:t>
            </a:r>
            <a:r>
              <a:rPr lang="fr-FR" sz="1600" dirty="0">
                <a:solidFill>
                  <a:srgbClr val="4F81BD">
                    <a:lumMod val="50000"/>
                  </a:srgbClr>
                </a:solidFill>
              </a:rPr>
              <a:t>à l’analyse critique d’un document selon une </a:t>
            </a:r>
            <a:r>
              <a:rPr lang="fr-FR" sz="1600" dirty="0" smtClean="0">
                <a:solidFill>
                  <a:srgbClr val="4F81BD">
                    <a:lumMod val="50000"/>
                  </a:srgbClr>
                </a:solidFill>
              </a:rPr>
              <a:t>approche historique </a:t>
            </a:r>
            <a:r>
              <a:rPr lang="fr-FR" sz="1600" dirty="0">
                <a:solidFill>
                  <a:srgbClr val="4F81BD">
                    <a:lumMod val="50000"/>
                  </a:srgbClr>
                </a:solidFill>
              </a:rPr>
              <a:t>ou géographique.</a:t>
            </a:r>
          </a:p>
          <a:p>
            <a:pPr marL="685800" lvl="1" algn="just">
              <a:buClr>
                <a:srgbClr val="E96667"/>
              </a:buClr>
              <a:buFont typeface="Wingdings" pitchFamily="2" charset="2"/>
              <a:buChar char="q"/>
            </a:pPr>
            <a:r>
              <a:rPr lang="fr-FR" sz="1600" dirty="0" smtClean="0">
                <a:solidFill>
                  <a:srgbClr val="4F81BD">
                    <a:lumMod val="50000"/>
                  </a:srgbClr>
                </a:solidFill>
              </a:rPr>
              <a:t>Utiliser </a:t>
            </a:r>
            <a:r>
              <a:rPr lang="fr-FR" sz="1600" dirty="0">
                <a:solidFill>
                  <a:srgbClr val="4F81BD">
                    <a:lumMod val="50000"/>
                  </a:srgbClr>
                </a:solidFill>
              </a:rPr>
              <a:t>une approche historique ou géographique pour mener </a:t>
            </a:r>
            <a:r>
              <a:rPr lang="fr-FR" sz="1600" dirty="0" smtClean="0">
                <a:solidFill>
                  <a:srgbClr val="4F81BD">
                    <a:lumMod val="50000"/>
                  </a:srgbClr>
                </a:solidFill>
              </a:rPr>
              <a:t>une analyse </a:t>
            </a:r>
            <a:r>
              <a:rPr lang="fr-FR" sz="1600" dirty="0">
                <a:solidFill>
                  <a:srgbClr val="4F81BD">
                    <a:lumMod val="50000"/>
                  </a:srgbClr>
                </a:solidFill>
              </a:rPr>
              <a:t>ou construire une argumentation. </a:t>
            </a:r>
          </a:p>
        </p:txBody>
      </p:sp>
    </p:spTree>
    <p:extLst>
      <p:ext uri="{BB962C8B-B14F-4D97-AF65-F5344CB8AC3E}">
        <p14:creationId xmlns:p14="http://schemas.microsoft.com/office/powerpoint/2010/main" val="344641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6"/>
          <p:cNvGrpSpPr/>
          <p:nvPr/>
        </p:nvGrpSpPr>
        <p:grpSpPr>
          <a:xfrm>
            <a:off x="902669" y="199050"/>
            <a:ext cx="525531" cy="171686"/>
            <a:chOff x="5391302" y="1426464"/>
            <a:chExt cx="604579" cy="197510"/>
          </a:xfrm>
          <a:solidFill>
            <a:srgbClr val="E96667"/>
          </a:solidFill>
        </p:grpSpPr>
        <p:sp>
          <p:nvSpPr>
            <p:cNvPr id="8" name="Rectangle 7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6E10AE3-19A3-4102-92BB-CBCCB445C80B}" type="slidenum">
              <a:rPr lang="fr-FR" smtClean="0">
                <a:solidFill>
                  <a:prstClr val="black"/>
                </a:solidFill>
              </a:rPr>
              <a:pPr algn="r"/>
              <a:t>7</a:t>
            </a:fld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1E340967-0C51-074A-9A6C-00C23BE888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5224"/>
            <a:ext cx="2360892" cy="124655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0158C81-EB66-9E43-850A-44CA99AC28A7}"/>
              </a:ext>
            </a:extLst>
          </p:cNvPr>
          <p:cNvSpPr/>
          <p:nvPr/>
        </p:nvSpPr>
        <p:spPr>
          <a:xfrm>
            <a:off x="1475656" y="284893"/>
            <a:ext cx="64278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rgbClr val="4F81BD">
                    <a:lumMod val="50000"/>
                  </a:srgbClr>
                </a:solidFill>
              </a:rPr>
              <a:t>Quelles compétences sont mentionnées dans les programmes ?</a:t>
            </a:r>
            <a:endParaRPr lang="fr-FR" sz="3200" dirty="0">
              <a:solidFill>
                <a:prstClr val="black"/>
              </a:solidFill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A94BB7E6-D744-5940-9DF8-D637BDF76395}"/>
              </a:ext>
            </a:extLst>
          </p:cNvPr>
          <p:cNvSpPr txBox="1">
            <a:spLocks/>
          </p:cNvSpPr>
          <p:nvPr/>
        </p:nvSpPr>
        <p:spPr>
          <a:xfrm>
            <a:off x="558704" y="1362111"/>
            <a:ext cx="8189759" cy="422712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E96667"/>
              </a:buClr>
              <a:buFont typeface="Arial" panose="020B0604020202020204" pitchFamily="34" charset="0"/>
              <a:buNone/>
            </a:pPr>
            <a:r>
              <a:rPr lang="fr-FR" sz="2000" dirty="0" smtClean="0">
                <a:solidFill>
                  <a:srgbClr val="4F81BD">
                    <a:lumMod val="50000"/>
                  </a:srgbClr>
                </a:solidFill>
              </a:rPr>
              <a:t>Les textes d’introduction en ajoutent d’autres : </a:t>
            </a:r>
          </a:p>
          <a:p>
            <a:pPr algn="just">
              <a:buClr>
                <a:srgbClr val="E96667"/>
              </a:buClr>
            </a:pPr>
            <a:r>
              <a:rPr lang="fr-FR" sz="2000" dirty="0" smtClean="0">
                <a:solidFill>
                  <a:srgbClr val="4F81BD">
                    <a:lumMod val="50000"/>
                  </a:srgbClr>
                </a:solidFill>
              </a:rPr>
              <a:t>Préambule</a:t>
            </a:r>
            <a:endParaRPr lang="fr-FR" sz="2000" dirty="0">
              <a:solidFill>
                <a:srgbClr val="4F81BD">
                  <a:lumMod val="50000"/>
                </a:srgbClr>
              </a:solidFill>
            </a:endParaRPr>
          </a:p>
          <a:p>
            <a:pPr marL="685800" lvl="1" algn="just">
              <a:buClr>
                <a:srgbClr val="E96667"/>
              </a:buClr>
              <a:buFont typeface="Wingdings" pitchFamily="2" charset="2"/>
              <a:buChar char="q"/>
            </a:pPr>
            <a:r>
              <a:rPr lang="fr-FR" sz="1600" dirty="0" smtClean="0">
                <a:solidFill>
                  <a:srgbClr val="4F81BD">
                    <a:lumMod val="50000"/>
                  </a:srgbClr>
                </a:solidFill>
              </a:rPr>
              <a:t>Maitriser des connaissances fondamentales, se confronter à des sources, analyser des documents, prendre des notes, mener un travail personnel, réaliser un croquis</a:t>
            </a:r>
            <a:endParaRPr lang="fr-FR" sz="1600" dirty="0">
              <a:solidFill>
                <a:srgbClr val="4F81BD">
                  <a:lumMod val="50000"/>
                </a:srgbClr>
              </a:solidFill>
            </a:endParaRPr>
          </a:p>
          <a:p>
            <a:pPr marL="685800" lvl="1" algn="just">
              <a:buClr>
                <a:srgbClr val="E96667"/>
              </a:buClr>
              <a:buFont typeface="Wingdings" pitchFamily="2" charset="2"/>
              <a:buChar char="q"/>
            </a:pPr>
            <a:r>
              <a:rPr lang="fr-FR" sz="1600" dirty="0">
                <a:solidFill>
                  <a:srgbClr val="4F81BD">
                    <a:lumMod val="50000"/>
                  </a:srgbClr>
                </a:solidFill>
              </a:rPr>
              <a:t>E</a:t>
            </a:r>
            <a:r>
              <a:rPr lang="fr-FR" sz="1600" dirty="0" smtClean="0">
                <a:solidFill>
                  <a:srgbClr val="4F81BD">
                    <a:lumMod val="50000"/>
                  </a:srgbClr>
                </a:solidFill>
              </a:rPr>
              <a:t>tre dans une situation « d’écoute active »</a:t>
            </a:r>
            <a:endParaRPr lang="fr-FR" sz="1600" dirty="0">
              <a:solidFill>
                <a:srgbClr val="4F81BD">
                  <a:lumMod val="50000"/>
                </a:srgbClr>
              </a:solidFill>
            </a:endParaRPr>
          </a:p>
          <a:p>
            <a:pPr marL="685800" lvl="1" algn="just">
              <a:buClr>
                <a:srgbClr val="E96667"/>
              </a:buClr>
              <a:buFont typeface="Wingdings" pitchFamily="2" charset="2"/>
              <a:buChar char="q"/>
            </a:pPr>
            <a:r>
              <a:rPr lang="fr-FR" sz="1600" dirty="0">
                <a:solidFill>
                  <a:srgbClr val="4F81BD">
                    <a:lumMod val="50000"/>
                  </a:srgbClr>
                </a:solidFill>
              </a:rPr>
              <a:t>D</a:t>
            </a:r>
            <a:r>
              <a:rPr lang="fr-FR" sz="1600" dirty="0" smtClean="0">
                <a:solidFill>
                  <a:srgbClr val="4F81BD">
                    <a:lumMod val="50000"/>
                  </a:srgbClr>
                </a:solidFill>
              </a:rPr>
              <a:t>évelopper des compétences orales à travers l’argumentation</a:t>
            </a:r>
            <a:endParaRPr lang="fr-FR" sz="1600" dirty="0">
              <a:solidFill>
                <a:srgbClr val="4F81BD">
                  <a:lumMod val="50000"/>
                </a:srgbClr>
              </a:solidFill>
            </a:endParaRPr>
          </a:p>
          <a:p>
            <a:pPr algn="just">
              <a:buClr>
                <a:srgbClr val="E96667"/>
              </a:buClr>
            </a:pPr>
            <a:r>
              <a:rPr lang="fr-FR" sz="2000" dirty="0" smtClean="0">
                <a:solidFill>
                  <a:srgbClr val="4F81BD">
                    <a:lumMod val="50000"/>
                  </a:srgbClr>
                </a:solidFill>
              </a:rPr>
              <a:t>Introduction histoire</a:t>
            </a:r>
            <a:endParaRPr lang="fr-FR" sz="2000" dirty="0">
              <a:solidFill>
                <a:srgbClr val="4F81BD">
                  <a:lumMod val="50000"/>
                </a:srgbClr>
              </a:solidFill>
            </a:endParaRPr>
          </a:p>
          <a:p>
            <a:pPr marL="685800" lvl="1" algn="just">
              <a:buClr>
                <a:srgbClr val="E96667"/>
              </a:buClr>
              <a:buFont typeface="Wingdings" pitchFamily="2" charset="2"/>
              <a:buChar char="q"/>
            </a:pPr>
            <a:r>
              <a:rPr lang="fr-FR" sz="1600" dirty="0" smtClean="0">
                <a:solidFill>
                  <a:srgbClr val="4F81BD">
                    <a:lumMod val="50000"/>
                  </a:srgbClr>
                </a:solidFill>
              </a:rPr>
              <a:t>La parole du professeur joue un rôle essentiel (« écoute active »)</a:t>
            </a:r>
            <a:endParaRPr lang="fr-FR" sz="1600" dirty="0">
              <a:solidFill>
                <a:srgbClr val="4F81BD">
                  <a:lumMod val="50000"/>
                </a:srgbClr>
              </a:solidFill>
            </a:endParaRPr>
          </a:p>
          <a:p>
            <a:pPr marL="685800" lvl="1" algn="just">
              <a:buClr>
                <a:srgbClr val="E96667"/>
              </a:buClr>
              <a:buFont typeface="Wingdings" pitchFamily="2" charset="2"/>
              <a:buChar char="q"/>
            </a:pPr>
            <a:r>
              <a:rPr lang="fr-FR" sz="1600" dirty="0" smtClean="0">
                <a:solidFill>
                  <a:srgbClr val="4F81BD">
                    <a:lumMod val="50000"/>
                  </a:srgbClr>
                </a:solidFill>
              </a:rPr>
              <a:t>Réaliser des travaux de recherche documentaire, individuels ou collectifs, et des restitutions orales. </a:t>
            </a:r>
          </a:p>
          <a:p>
            <a:pPr marL="342900" lvl="1" indent="-342900" algn="just">
              <a:buClr>
                <a:srgbClr val="E96667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4F81BD">
                    <a:lumMod val="50000"/>
                  </a:srgbClr>
                </a:solidFill>
              </a:rPr>
              <a:t>Introduction </a:t>
            </a:r>
            <a:r>
              <a:rPr lang="fr-FR" sz="2000" dirty="0" smtClean="0">
                <a:solidFill>
                  <a:srgbClr val="4F81BD">
                    <a:lumMod val="50000"/>
                  </a:srgbClr>
                </a:solidFill>
              </a:rPr>
              <a:t>géographie</a:t>
            </a:r>
          </a:p>
          <a:p>
            <a:pPr marL="742950" lvl="2" indent="-342900" algn="just">
              <a:buClr>
                <a:srgbClr val="E96667"/>
              </a:buClr>
              <a:buFont typeface="Wingdings" pitchFamily="2" charset="2"/>
              <a:buChar char="q"/>
            </a:pPr>
            <a:r>
              <a:rPr lang="fr-FR" sz="1600" dirty="0" smtClean="0">
                <a:solidFill>
                  <a:srgbClr val="4F81BD">
                    <a:lumMod val="50000"/>
                  </a:srgbClr>
                </a:solidFill>
              </a:rPr>
              <a:t>Réalisation d’un croquis, composition, analyse critique de document(s)</a:t>
            </a:r>
          </a:p>
          <a:p>
            <a:pPr marL="742950" lvl="2" indent="-342900" algn="just">
              <a:buClr>
                <a:srgbClr val="E96667"/>
              </a:buClr>
              <a:buFont typeface="Wingdings" pitchFamily="2" charset="2"/>
              <a:buChar char="q"/>
            </a:pPr>
            <a:r>
              <a:rPr lang="fr-FR" sz="1600" dirty="0" smtClean="0">
                <a:solidFill>
                  <a:srgbClr val="4F81BD">
                    <a:lumMod val="50000"/>
                  </a:srgbClr>
                </a:solidFill>
              </a:rPr>
              <a:t>Réaliser des visites sur le terrain</a:t>
            </a:r>
            <a:endParaRPr lang="fr-FR" sz="1600" dirty="0">
              <a:solidFill>
                <a:srgbClr val="4F81B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55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6"/>
          <p:cNvGrpSpPr/>
          <p:nvPr/>
        </p:nvGrpSpPr>
        <p:grpSpPr>
          <a:xfrm>
            <a:off x="902669" y="199050"/>
            <a:ext cx="525531" cy="171686"/>
            <a:chOff x="5391302" y="1426464"/>
            <a:chExt cx="604579" cy="197510"/>
          </a:xfrm>
          <a:solidFill>
            <a:srgbClr val="E96667"/>
          </a:solidFill>
        </p:grpSpPr>
        <p:sp>
          <p:nvSpPr>
            <p:cNvPr id="8" name="Rectangle 7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6E10AE3-19A3-4102-92BB-CBCCB445C80B}" type="slidenum">
              <a:rPr lang="fr-FR" smtClean="0">
                <a:solidFill>
                  <a:prstClr val="black"/>
                </a:solidFill>
              </a:rPr>
              <a:pPr algn="r"/>
              <a:t>8</a:t>
            </a:fld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1E340967-0C51-074A-9A6C-00C23BE888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5224"/>
            <a:ext cx="2360892" cy="124655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0158C81-EB66-9E43-850A-44CA99AC28A7}"/>
              </a:ext>
            </a:extLst>
          </p:cNvPr>
          <p:cNvSpPr/>
          <p:nvPr/>
        </p:nvSpPr>
        <p:spPr>
          <a:xfrm>
            <a:off x="1475656" y="284893"/>
            <a:ext cx="64278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rgbClr val="4F81BD">
                    <a:lumMod val="50000"/>
                  </a:srgbClr>
                </a:solidFill>
              </a:rPr>
              <a:t>Quelles compétences sont mentionnées dans les programmes ?</a:t>
            </a:r>
            <a:endParaRPr lang="fr-FR" sz="3200" dirty="0">
              <a:solidFill>
                <a:prstClr val="black"/>
              </a:solidFill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A94BB7E6-D744-5940-9DF8-D637BDF76395}"/>
              </a:ext>
            </a:extLst>
          </p:cNvPr>
          <p:cNvSpPr txBox="1">
            <a:spLocks/>
          </p:cNvSpPr>
          <p:nvPr/>
        </p:nvSpPr>
        <p:spPr>
          <a:xfrm>
            <a:off x="558704" y="1362111"/>
            <a:ext cx="8189759" cy="422712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Roboto Light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E96667"/>
              </a:buClr>
              <a:buFont typeface="Arial" panose="020B0604020202020204" pitchFamily="34" charset="0"/>
              <a:buNone/>
            </a:pPr>
            <a:r>
              <a:rPr lang="fr-FR" sz="2000" dirty="0" smtClean="0">
                <a:solidFill>
                  <a:srgbClr val="4F81BD">
                    <a:lumMod val="50000"/>
                  </a:srgbClr>
                </a:solidFill>
              </a:rPr>
              <a:t>Un panel très large d’apprentissages ou de situations d’apprentissage : </a:t>
            </a:r>
          </a:p>
          <a:p>
            <a:pPr algn="just">
              <a:buClr>
                <a:srgbClr val="E96667"/>
              </a:buClr>
            </a:pPr>
            <a:r>
              <a:rPr lang="fr-FR" sz="2000" dirty="0" smtClean="0">
                <a:solidFill>
                  <a:srgbClr val="4F81BD">
                    <a:lumMod val="50000"/>
                  </a:srgbClr>
                </a:solidFill>
              </a:rPr>
              <a:t>L’importance de la parole du professeur est soulignée : </a:t>
            </a:r>
          </a:p>
          <a:p>
            <a:pPr lvl="1" algn="just">
              <a:buClr>
                <a:srgbClr val="E96667"/>
              </a:buClr>
              <a:buFont typeface="Wingdings" pitchFamily="2" charset="2"/>
              <a:buChar char="q"/>
            </a:pPr>
            <a:r>
              <a:rPr lang="fr-FR" sz="1600" dirty="0" smtClean="0">
                <a:solidFill>
                  <a:srgbClr val="4F81BD">
                    <a:lumMod val="50000"/>
                  </a:srgbClr>
                </a:solidFill>
              </a:rPr>
              <a:t>Trouver un équilibre entre connaissances et construction des apprentissages</a:t>
            </a:r>
          </a:p>
          <a:p>
            <a:pPr lvl="1" algn="just">
              <a:buClr>
                <a:srgbClr val="E96667"/>
              </a:buClr>
              <a:buFont typeface="Wingdings" pitchFamily="2" charset="2"/>
              <a:buChar char="q"/>
            </a:pPr>
            <a:r>
              <a:rPr lang="fr-FR" sz="1600" dirty="0" smtClean="0">
                <a:solidFill>
                  <a:srgbClr val="4F81BD">
                    <a:lumMod val="50000"/>
                  </a:srgbClr>
                </a:solidFill>
              </a:rPr>
              <a:t>Ne pas subir la « tyrannie du document »</a:t>
            </a:r>
          </a:p>
          <a:p>
            <a:pPr algn="just">
              <a:buClr>
                <a:srgbClr val="E96667"/>
              </a:buClr>
            </a:pPr>
            <a:r>
              <a:rPr lang="fr-FR" sz="2000" dirty="0" smtClean="0">
                <a:solidFill>
                  <a:srgbClr val="4F81BD">
                    <a:lumMod val="50000"/>
                  </a:srgbClr>
                </a:solidFill>
              </a:rPr>
              <a:t>Les exercices d’examen ne suffisent pas à construire des compétences : </a:t>
            </a:r>
          </a:p>
          <a:p>
            <a:pPr lvl="1" algn="just">
              <a:buClr>
                <a:srgbClr val="E96667"/>
              </a:buClr>
              <a:buFont typeface="Wingdings" pitchFamily="2" charset="2"/>
              <a:buChar char="q"/>
            </a:pPr>
            <a:r>
              <a:rPr lang="fr-FR" sz="1600" dirty="0" smtClean="0">
                <a:solidFill>
                  <a:srgbClr val="4F81BD">
                    <a:lumMod val="50000"/>
                  </a:srgbClr>
                </a:solidFill>
              </a:rPr>
              <a:t>Ils évaluent la maîtrise des compétences à la fin d’un cycle</a:t>
            </a:r>
          </a:p>
          <a:p>
            <a:pPr lvl="1" algn="just">
              <a:buClr>
                <a:srgbClr val="E96667"/>
              </a:buClr>
              <a:buFont typeface="Wingdings" pitchFamily="2" charset="2"/>
              <a:buChar char="q"/>
            </a:pPr>
            <a:r>
              <a:rPr lang="fr-FR" sz="1600" dirty="0" smtClean="0">
                <a:solidFill>
                  <a:srgbClr val="4F81BD">
                    <a:lumMod val="50000"/>
                  </a:srgbClr>
                </a:solidFill>
              </a:rPr>
              <a:t>Ils laissent de côté de nombreuses compétences pourtant indiquées dans les programmes</a:t>
            </a:r>
          </a:p>
          <a:p>
            <a:pPr lvl="1" algn="just">
              <a:buClr>
                <a:srgbClr val="E96667"/>
              </a:buClr>
              <a:buFont typeface="Wingdings" pitchFamily="2" charset="2"/>
              <a:buChar char="q"/>
            </a:pPr>
            <a:r>
              <a:rPr lang="fr-FR" sz="1600" dirty="0" smtClean="0">
                <a:solidFill>
                  <a:srgbClr val="4F81BD">
                    <a:lumMod val="50000"/>
                  </a:srgbClr>
                </a:solidFill>
              </a:rPr>
              <a:t>Ils ne permettent pas de construire les compétences attendues dans l’enseignement supérieur</a:t>
            </a:r>
          </a:p>
          <a:p>
            <a:pPr algn="just">
              <a:buClr>
                <a:srgbClr val="E96667"/>
              </a:buClr>
            </a:pPr>
            <a:r>
              <a:rPr lang="fr-FR" sz="2000" dirty="0" smtClean="0">
                <a:solidFill>
                  <a:srgbClr val="4F81BD">
                    <a:lumMod val="50000"/>
                  </a:srgbClr>
                </a:solidFill>
              </a:rPr>
              <a:t>Il existe des situations d’apprentissage variées pour construire une même compétence : </a:t>
            </a:r>
          </a:p>
          <a:p>
            <a:pPr lvl="1" algn="just">
              <a:buClr>
                <a:srgbClr val="E96667"/>
              </a:buClr>
              <a:buFont typeface="Wingdings" pitchFamily="2" charset="2"/>
              <a:buChar char="q"/>
            </a:pPr>
            <a:r>
              <a:rPr lang="fr-FR" sz="1600" dirty="0" smtClean="0">
                <a:solidFill>
                  <a:srgbClr val="4F81BD">
                    <a:lumMod val="50000"/>
                  </a:srgbClr>
                </a:solidFill>
              </a:rPr>
              <a:t>On peut construire une argumentation en réalisant une composition mais aussi 		en réalisant un croquis, un exposé, une recherche, une production 		numérique, ,,,		…</a:t>
            </a:r>
            <a:endParaRPr lang="fr-FR" sz="1600" dirty="0">
              <a:solidFill>
                <a:srgbClr val="4F81BD">
                  <a:lumMod val="50000"/>
                </a:srgbClr>
              </a:solidFill>
            </a:endParaRPr>
          </a:p>
          <a:p>
            <a:pPr marL="400050" lvl="1" indent="0" algn="just">
              <a:buClr>
                <a:srgbClr val="E96667"/>
              </a:buClr>
              <a:buFont typeface="Arial" panose="020B0604020202020204" pitchFamily="34" charset="0"/>
              <a:buNone/>
            </a:pPr>
            <a:endParaRPr lang="fr-FR" sz="1600" dirty="0">
              <a:solidFill>
                <a:srgbClr val="4F81B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05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28784F4-B1B4-1C47-A28D-AF5DAEE87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1069" y="2586425"/>
            <a:ext cx="5590311" cy="3074823"/>
          </a:xfrm>
        </p:spPr>
        <p:txBody>
          <a:bodyPr>
            <a:normAutofit/>
          </a:bodyPr>
          <a:lstStyle/>
          <a:p>
            <a:r>
              <a:rPr lang="fr-FR" dirty="0" smtClean="0"/>
              <a:t>Les compétences au lycée : entre le collège et l’enseignement supérieur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25862E89-9373-D246-8E59-89C5B9F95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B3CB-E3BA-F74C-AB76-86EFC5843CD6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1E340967-0C51-074A-9A6C-00C23BE888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263243"/>
            <a:ext cx="2093906" cy="110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79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́sentation_Académique_V2mars201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ésentation3" id="{5B6477D2-20EF-FC47-A803-9FF90B9ECFF0}" vid="{85E63B7C-C517-524C-AFF5-601984A0067B}"/>
    </a:ext>
  </a:extLst>
</a:theme>
</file>

<file path=ppt/theme/theme10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ésentation3" id="{5B6477D2-20EF-FC47-A803-9FF90B9ECFF0}" vid="{289D0D91-BD26-244C-961B-793E9AB55D28}"/>
    </a:ext>
  </a:extLst>
</a:theme>
</file>

<file path=ppt/theme/theme3.xml><?xml version="1.0" encoding="utf-8"?>
<a:theme xmlns:a="http://schemas.openxmlformats.org/drawingml/2006/main" name="3_page de sous-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ésentation3" id="{5B6477D2-20EF-FC47-A803-9FF90B9ECFF0}" vid="{6C5C59AB-F4E4-C64D-95E4-9FB645C222FB}"/>
    </a:ext>
  </a:extLst>
</a:theme>
</file>

<file path=ppt/theme/theme4.xml><?xml version="1.0" encoding="utf-8"?>
<a:theme xmlns:a="http://schemas.openxmlformats.org/drawingml/2006/main" name="4_page de sous-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ésentation3" id="{5B6477D2-20EF-FC47-A803-9FF90B9ECFF0}" vid="{D17ED4B3-E893-FA4A-884A-4D09C7B9DC1B}"/>
    </a:ext>
  </a:extLst>
</a:theme>
</file>

<file path=ppt/theme/theme5.xml><?xml version="1.0" encoding="utf-8"?>
<a:theme xmlns:a="http://schemas.openxmlformats.org/drawingml/2006/main" name="5_page de sous-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ésentation3" id="{5B6477D2-20EF-FC47-A803-9FF90B9ECFF0}" vid="{6C5C59AB-F4E4-C64D-95E4-9FB645C222FB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Présentation_Académique_V2mars201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ésentation3" id="{5B6477D2-20EF-FC47-A803-9FF90B9ECFF0}" vid="{85E63B7C-C517-524C-AFF5-601984A0067B}"/>
    </a:ext>
  </a:extLst>
</a:theme>
</file>

<file path=ppt/theme/theme8.xml><?xml version="1.0" encoding="utf-8"?>
<a:theme xmlns:a="http://schemas.openxmlformats.org/drawingml/2006/main" name="2_Présentation_Académique_V2mars201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ésentation3" id="{5B6477D2-20EF-FC47-A803-9FF90B9ECFF0}" vid="{85E63B7C-C517-524C-AFF5-601984A0067B}"/>
    </a:ext>
  </a:extLst>
</a:theme>
</file>

<file path=ppt/theme/theme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Présentation_Académique_V2mars2019</Template>
  <TotalTime>671</TotalTime>
  <Words>1771</Words>
  <Application>Microsoft Office PowerPoint</Application>
  <PresentationFormat>Affichage à l'écran (4:3)</PresentationFormat>
  <Paragraphs>243</Paragraphs>
  <Slides>28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8</vt:i4>
      </vt:variant>
      <vt:variant>
        <vt:lpstr>Titres des diapositives</vt:lpstr>
      </vt:variant>
      <vt:variant>
        <vt:i4>28</vt:i4>
      </vt:variant>
    </vt:vector>
  </HeadingPairs>
  <TitlesOfParts>
    <vt:vector size="36" baseType="lpstr">
      <vt:lpstr>Présentation_Académique_V2mars2019</vt:lpstr>
      <vt:lpstr>Conception personnalisée</vt:lpstr>
      <vt:lpstr>3_page de sous-partie</vt:lpstr>
      <vt:lpstr>4_page de sous-partie</vt:lpstr>
      <vt:lpstr>5_page de sous-partie</vt:lpstr>
      <vt:lpstr>Thème Office</vt:lpstr>
      <vt:lpstr>1_Présentation_Académique_V2mars2019</vt:lpstr>
      <vt:lpstr>2_Présentation_Académique_V2mars2019</vt:lpstr>
      <vt:lpstr>Construire des compétences  en histoire-géographie au lycée </vt:lpstr>
      <vt:lpstr>Construire des compétences en histoire-géographie au lycée </vt:lpstr>
      <vt:lpstr>Présentation PowerPoint</vt:lpstr>
      <vt:lpstr>Quelles sont les compétences mentionnées dans les programmes ?</vt:lpstr>
      <vt:lpstr>Présentation PowerPoint</vt:lpstr>
      <vt:lpstr>Présentation PowerPoint</vt:lpstr>
      <vt:lpstr>Présentation PowerPoint</vt:lpstr>
      <vt:lpstr>Présentation PowerPoint</vt:lpstr>
      <vt:lpstr>Les compétences au lycée : entre le collège et l’enseignement supérieur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Comment faire construire des compétences par les élèves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Pour conclure : interroger nos pratiques pédagogiques</vt:lpstr>
      <vt:lpstr>Présentation PowerPoint</vt:lpstr>
      <vt:lpstr>Présentation PowerPoint</vt:lpstr>
      <vt:lpstr>Présentation PowerPoint</vt:lpstr>
      <vt:lpstr>Présentation PowerPoint</vt:lpstr>
    </vt:vector>
  </TitlesOfParts>
  <Company>Rectorat De Montpellier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Construire des compétences en histoire-géographie au lycée </dc:title>
  <dc:creator>Guizard Philippe</dc:creator>
  <cp:lastModifiedBy>Guizard Philippe</cp:lastModifiedBy>
  <cp:revision>45</cp:revision>
  <cp:lastPrinted>2018-09-03T20:44:19Z</cp:lastPrinted>
  <dcterms:created xsi:type="dcterms:W3CDTF">2019-03-08T10:58:12Z</dcterms:created>
  <dcterms:modified xsi:type="dcterms:W3CDTF">2019-05-09T20:07:18Z</dcterms:modified>
</cp:coreProperties>
</file>