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
          <a:latin typeface="Helvetica Light"/>
          <a:ea typeface="Helvetica Light"/>
          <a:cs typeface="Helvetica Light"/>
        </a:font>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
          <a:latin typeface="Helvetica Light"/>
          <a:ea typeface="Helvetica Light"/>
          <a:cs typeface="Helvetica Light"/>
        </a:font>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
          <a:latin typeface="Helvetica Light"/>
          <a:ea typeface="Helvetica Light"/>
          <a:cs typeface="Helvetica Light"/>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Ref idx="minor">
          <a:srgbClr val="FFFFFF"/>
        </a:fontRef>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re et sous-titr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atin typeface="Helvetica Light"/>
                <a:ea typeface="Helvetica Light"/>
                <a:cs typeface="Helvetica Light"/>
                <a:sym typeface="Helvetica Light"/>
              </a:defRPr>
            </a:lvl1pPr>
            <a:lvl2pPr marL="0" indent="228600" algn="ctr">
              <a:spcBef>
                <a:spcPts val="0"/>
              </a:spcBef>
              <a:buSzTx/>
              <a:buNone/>
              <a:defRPr sz="3200">
                <a:latin typeface="Helvetica Light"/>
                <a:ea typeface="Helvetica Light"/>
                <a:cs typeface="Helvetica Light"/>
                <a:sym typeface="Helvetica Light"/>
              </a:defRPr>
            </a:lvl2pPr>
            <a:lvl3pPr marL="0" indent="457200" algn="ctr">
              <a:spcBef>
                <a:spcPts val="0"/>
              </a:spcBef>
              <a:buSzTx/>
              <a:buNone/>
              <a:defRPr sz="3200">
                <a:latin typeface="Helvetica Light"/>
                <a:ea typeface="Helvetica Light"/>
                <a:cs typeface="Helvetica Light"/>
                <a:sym typeface="Helvetica Light"/>
              </a:defRPr>
            </a:lvl3pPr>
            <a:lvl4pPr marL="0" indent="685800" algn="ctr">
              <a:spcBef>
                <a:spcPts val="0"/>
              </a:spcBef>
              <a:buSzTx/>
              <a:buNone/>
              <a:defRPr sz="3200">
                <a:latin typeface="Helvetica Light"/>
                <a:ea typeface="Helvetica Light"/>
                <a:cs typeface="Helvetica Light"/>
                <a:sym typeface="Helvetica Light"/>
              </a:defRPr>
            </a:lvl4pPr>
            <a:lvl5pPr marL="0" indent="914400" algn="ctr">
              <a:spcBef>
                <a:spcPts val="0"/>
              </a:spcBef>
              <a:buSzTx/>
              <a:buNone/>
              <a:defRPr sz="3200">
                <a:latin typeface="Helvetica Light"/>
                <a:ea typeface="Helvetica Light"/>
                <a:cs typeface="Helvetica Light"/>
                <a:sym typeface="Helvetica Light"/>
              </a:defRPr>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tion">
    <p:spTree>
      <p:nvGrpSpPr>
        <p:cNvPr id="1" name=""/>
        <p:cNvGrpSpPr/>
        <p:nvPr/>
      </p:nvGrpSpPr>
      <p:grpSpPr>
        <a:xfrm>
          <a:off x="0" y="0"/>
          <a:ext cx="0" cy="0"/>
          <a:chOff x="0" y="0"/>
          <a:chExt cx="0" cy="0"/>
        </a:xfrm>
      </p:grpSpPr>
      <p:sp>
        <p:nvSpPr>
          <p:cNvPr id="93" name="-Gilles Allain"/>
          <p:cNvSpPr txBox="1"/>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vl1pPr>
          </a:lstStyle>
          <a:p>
            <a:pPr/>
            <a:r>
              <a:t>-Gilles Allain</a:t>
            </a:r>
          </a:p>
        </p:txBody>
      </p:sp>
      <p:sp>
        <p:nvSpPr>
          <p:cNvPr id="94" name="« Saisissez une citation ici. »"/>
          <p:cNvSpPr txBox="1"/>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atin typeface="Helvetica Light"/>
                <a:ea typeface="Helvetica Light"/>
                <a:cs typeface="Helvetica Light"/>
                <a:sym typeface="Helvetica Light"/>
              </a:defRPr>
            </a:lvl1pPr>
          </a:lstStyle>
          <a:p>
            <a:pPr/>
            <a:r>
              <a:t>« Saisissez une citation ici. »</a:t>
            </a:r>
          </a:p>
        </p:txBody>
      </p:sp>
      <p:sp>
        <p:nvSpPr>
          <p:cNvPr id="95"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ierge">
    <p:spTree>
      <p:nvGrpSpPr>
        <p:cNvPr id="1" name=""/>
        <p:cNvGrpSpPr/>
        <p:nvPr/>
      </p:nvGrpSpPr>
      <p:grpSpPr>
        <a:xfrm>
          <a:off x="0" y="0"/>
          <a:ext cx="0" cy="0"/>
          <a:chOff x="0" y="0"/>
          <a:chExt cx="0" cy="0"/>
        </a:xfrm>
      </p:grpSpPr>
      <p:sp>
        <p:nvSpPr>
          <p:cNvPr id="110"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e">
    <p:spTree>
      <p:nvGrpSpPr>
        <p:cNvPr id="1" name=""/>
        <p:cNvGrpSpPr/>
        <p:nvPr/>
      </p:nvGrpSpPr>
      <p:grpSpPr>
        <a:xfrm>
          <a:off x="0" y="0"/>
          <a:ext cx="0" cy="0"/>
          <a:chOff x="0" y="0"/>
          <a:chExt cx="0" cy="0"/>
        </a:xfrm>
      </p:grpSpPr>
      <p:sp>
        <p:nvSpPr>
          <p:cNvPr id="20" name="Image"/>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nchor="b"/>
          <a:lstStyle/>
          <a:p>
            <a:pPr/>
            <a:r>
              <a:t>Texte du titre</a:t>
            </a:r>
          </a:p>
        </p:txBody>
      </p:sp>
      <p:sp>
        <p:nvSpPr>
          <p:cNvPr id="22" name="Texte niveau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atin typeface="Helvetica Light"/>
                <a:ea typeface="Helvetica Light"/>
                <a:cs typeface="Helvetica Light"/>
                <a:sym typeface="Helvetica Light"/>
              </a:defRPr>
            </a:lvl1pPr>
            <a:lvl2pPr marL="0" indent="228600" algn="ctr">
              <a:spcBef>
                <a:spcPts val="0"/>
              </a:spcBef>
              <a:buSzTx/>
              <a:buNone/>
              <a:defRPr sz="3200">
                <a:latin typeface="Helvetica Light"/>
                <a:ea typeface="Helvetica Light"/>
                <a:cs typeface="Helvetica Light"/>
                <a:sym typeface="Helvetica Light"/>
              </a:defRPr>
            </a:lvl2pPr>
            <a:lvl3pPr marL="0" indent="457200" algn="ctr">
              <a:spcBef>
                <a:spcPts val="0"/>
              </a:spcBef>
              <a:buSzTx/>
              <a:buNone/>
              <a:defRPr sz="3200">
                <a:latin typeface="Helvetica Light"/>
                <a:ea typeface="Helvetica Light"/>
                <a:cs typeface="Helvetica Light"/>
                <a:sym typeface="Helvetica Light"/>
              </a:defRPr>
            </a:lvl3pPr>
            <a:lvl4pPr marL="0" indent="685800" algn="ctr">
              <a:spcBef>
                <a:spcPts val="0"/>
              </a:spcBef>
              <a:buSzTx/>
              <a:buNone/>
              <a:defRPr sz="3200">
                <a:latin typeface="Helvetica Light"/>
                <a:ea typeface="Helvetica Light"/>
                <a:cs typeface="Helvetica Light"/>
                <a:sym typeface="Helvetica Light"/>
              </a:defRPr>
            </a:lvl4pPr>
            <a:lvl5pPr marL="0" indent="914400" algn="ctr">
              <a:spcBef>
                <a:spcPts val="0"/>
              </a:spcBef>
              <a:buSzTx/>
              <a:buNone/>
              <a:defRPr sz="3200">
                <a:latin typeface="Helvetica Light"/>
                <a:ea typeface="Helvetica Light"/>
                <a:cs typeface="Helvetica Light"/>
                <a:sym typeface="Helvetica Light"/>
              </a:defRPr>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re - Centré">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e">
    <p:spTree>
      <p:nvGrpSpPr>
        <p:cNvPr id="1" name=""/>
        <p:cNvGrpSpPr/>
        <p:nvPr/>
      </p:nvGrpSpPr>
      <p:grpSpPr>
        <a:xfrm>
          <a:off x="0" y="0"/>
          <a:ext cx="0" cy="0"/>
          <a:chOff x="0" y="0"/>
          <a:chExt cx="0" cy="0"/>
        </a:xfrm>
      </p:grpSpPr>
      <p:sp>
        <p:nvSpPr>
          <p:cNvPr id="38" name="Image"/>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762000"/>
            <a:ext cx="5334000" cy="4000500"/>
          </a:xfrm>
          <a:prstGeom prst="rect">
            <a:avLst/>
          </a:prstGeom>
        </p:spPr>
        <p:txBody>
          <a:bodyPr anchor="b"/>
          <a:lstStyle>
            <a:lvl1pPr>
              <a:defRPr sz="6000">
                <a:solidFill>
                  <a:srgbClr val="FFFFFF"/>
                </a:solidFill>
              </a:defRPr>
            </a:lvl1pPr>
          </a:lstStyle>
          <a:p>
            <a:pPr/>
            <a:r>
              <a:t>Texte du titre</a:t>
            </a:r>
          </a:p>
        </p:txBody>
      </p:sp>
      <p:sp>
        <p:nvSpPr>
          <p:cNvPr id="40" name="Texte niveau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atin typeface="Helvetica Light"/>
                <a:ea typeface="Helvetica Light"/>
                <a:cs typeface="Helvetica Light"/>
                <a:sym typeface="Helvetica Light"/>
              </a:defRPr>
            </a:lvl1pPr>
            <a:lvl2pPr marL="0" indent="228600" algn="ctr">
              <a:spcBef>
                <a:spcPts val="0"/>
              </a:spcBef>
              <a:buSzTx/>
              <a:buNone/>
              <a:defRPr sz="3200">
                <a:latin typeface="Helvetica Light"/>
                <a:ea typeface="Helvetica Light"/>
                <a:cs typeface="Helvetica Light"/>
                <a:sym typeface="Helvetica Light"/>
              </a:defRPr>
            </a:lvl2pPr>
            <a:lvl3pPr marL="0" indent="457200" algn="ctr">
              <a:spcBef>
                <a:spcPts val="0"/>
              </a:spcBef>
              <a:buSzTx/>
              <a:buNone/>
              <a:defRPr sz="3200">
                <a:latin typeface="Helvetica Light"/>
                <a:ea typeface="Helvetica Light"/>
                <a:cs typeface="Helvetica Light"/>
                <a:sym typeface="Helvetica Light"/>
              </a:defRPr>
            </a:lvl3pPr>
            <a:lvl4pPr marL="0" indent="685800" algn="ctr">
              <a:spcBef>
                <a:spcPts val="0"/>
              </a:spcBef>
              <a:buSzTx/>
              <a:buNone/>
              <a:defRPr sz="3200">
                <a:latin typeface="Helvetica Light"/>
                <a:ea typeface="Helvetica Light"/>
                <a:cs typeface="Helvetica Light"/>
                <a:sym typeface="Helvetica Light"/>
              </a:defRPr>
            </a:lvl4pPr>
            <a:lvl5pPr marL="0" indent="914400" algn="ctr">
              <a:spcBef>
                <a:spcPts val="0"/>
              </a:spcBef>
              <a:buSzTx/>
              <a:buNone/>
              <a:defRPr sz="3200">
                <a:latin typeface="Helvetica Light"/>
                <a:ea typeface="Helvetica Light"/>
                <a:cs typeface="Helvetica Light"/>
                <a:sym typeface="Helvetica Light"/>
              </a:defRPr>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re - Haut">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re et puce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re, puces et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590800"/>
            <a:ext cx="5334000" cy="6286500"/>
          </a:xfrm>
          <a:prstGeom prst="rect">
            <a:avLst/>
          </a:prstGeom>
        </p:spPr>
        <p:txBody>
          <a:bodyPr/>
          <a:lstStyle>
            <a:lvl1pPr marL="381000" indent="-381000">
              <a:spcBef>
                <a:spcPts val="3800"/>
              </a:spcBef>
              <a:defRPr sz="2800">
                <a:latin typeface="Helvetica Light"/>
                <a:ea typeface="Helvetica Light"/>
                <a:cs typeface="Helvetica Light"/>
                <a:sym typeface="Helvetica Light"/>
              </a:defRPr>
            </a:lvl1pPr>
            <a:lvl2pPr marL="762000" indent="-381000">
              <a:spcBef>
                <a:spcPts val="3800"/>
              </a:spcBef>
              <a:defRPr sz="2800">
                <a:latin typeface="Helvetica Light"/>
                <a:ea typeface="Helvetica Light"/>
                <a:cs typeface="Helvetica Light"/>
                <a:sym typeface="Helvetica Light"/>
              </a:defRPr>
            </a:lvl2pPr>
            <a:lvl3pPr marL="1143000" indent="-381000">
              <a:spcBef>
                <a:spcPts val="3800"/>
              </a:spcBef>
              <a:defRPr sz="2800">
                <a:latin typeface="Helvetica Light"/>
                <a:ea typeface="Helvetica Light"/>
                <a:cs typeface="Helvetica Light"/>
                <a:sym typeface="Helvetica Light"/>
              </a:defRPr>
            </a:lvl3pPr>
            <a:lvl4pPr marL="1524000" indent="-381000">
              <a:spcBef>
                <a:spcPts val="3800"/>
              </a:spcBef>
              <a:defRPr sz="2800">
                <a:latin typeface="Helvetica Light"/>
                <a:ea typeface="Helvetica Light"/>
                <a:cs typeface="Helvetica Light"/>
                <a:sym typeface="Helvetica Light"/>
              </a:defRPr>
            </a:lvl4pPr>
            <a:lvl5pPr marL="1905000" indent="-381000">
              <a:spcBef>
                <a:spcPts val="3800"/>
              </a:spcBef>
              <a:defRPr sz="2800">
                <a:latin typeface="Helvetica Light"/>
                <a:ea typeface="Helvetica Light"/>
                <a:cs typeface="Helvetica Light"/>
                <a:sym typeface="Helvetica Light"/>
              </a:defRPr>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ce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3 photos">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e du titre"/>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1" baseline="0" cap="none" i="0" spc="0" strike="noStrike" sz="8000" u="none">
          <a:ln>
            <a:noFill/>
          </a:ln>
          <a:solidFill>
            <a:srgbClr val="0096FF"/>
          </a:solidFill>
          <a:uFillTx/>
          <a:latin typeface="+mn-lt"/>
          <a:ea typeface="+mn-ea"/>
          <a:cs typeface="+mn-cs"/>
          <a:sym typeface="Helvetica"/>
        </a:defRPr>
      </a:lvl1pPr>
      <a:lvl2pPr marL="0" marR="0" indent="228600" algn="ctr" defTabSz="584200" rtl="0" latinLnBrk="0">
        <a:lnSpc>
          <a:spcPct val="100000"/>
        </a:lnSpc>
        <a:spcBef>
          <a:spcPts val="0"/>
        </a:spcBef>
        <a:spcAft>
          <a:spcPts val="0"/>
        </a:spcAft>
        <a:buClrTx/>
        <a:buSzTx/>
        <a:buFontTx/>
        <a:buNone/>
        <a:tabLst/>
        <a:defRPr b="1" baseline="0" cap="none" i="0" spc="0" strike="noStrike" sz="8000" u="none">
          <a:ln>
            <a:noFill/>
          </a:ln>
          <a:solidFill>
            <a:srgbClr val="0096FF"/>
          </a:solidFill>
          <a:uFillTx/>
          <a:latin typeface="+mn-lt"/>
          <a:ea typeface="+mn-ea"/>
          <a:cs typeface="+mn-cs"/>
          <a:sym typeface="Helvetica"/>
        </a:defRPr>
      </a:lvl2pPr>
      <a:lvl3pPr marL="0" marR="0" indent="457200" algn="ctr" defTabSz="584200" rtl="0" latinLnBrk="0">
        <a:lnSpc>
          <a:spcPct val="100000"/>
        </a:lnSpc>
        <a:spcBef>
          <a:spcPts val="0"/>
        </a:spcBef>
        <a:spcAft>
          <a:spcPts val="0"/>
        </a:spcAft>
        <a:buClrTx/>
        <a:buSzTx/>
        <a:buFontTx/>
        <a:buNone/>
        <a:tabLst/>
        <a:defRPr b="1" baseline="0" cap="none" i="0" spc="0" strike="noStrike" sz="8000" u="none">
          <a:ln>
            <a:noFill/>
          </a:ln>
          <a:solidFill>
            <a:srgbClr val="0096FF"/>
          </a:solidFill>
          <a:uFillTx/>
          <a:latin typeface="+mn-lt"/>
          <a:ea typeface="+mn-ea"/>
          <a:cs typeface="+mn-cs"/>
          <a:sym typeface="Helvetica"/>
        </a:defRPr>
      </a:lvl3pPr>
      <a:lvl4pPr marL="0" marR="0" indent="685800" algn="ctr" defTabSz="584200" rtl="0" latinLnBrk="0">
        <a:lnSpc>
          <a:spcPct val="100000"/>
        </a:lnSpc>
        <a:spcBef>
          <a:spcPts val="0"/>
        </a:spcBef>
        <a:spcAft>
          <a:spcPts val="0"/>
        </a:spcAft>
        <a:buClrTx/>
        <a:buSzTx/>
        <a:buFontTx/>
        <a:buNone/>
        <a:tabLst/>
        <a:defRPr b="1" baseline="0" cap="none" i="0" spc="0" strike="noStrike" sz="8000" u="none">
          <a:ln>
            <a:noFill/>
          </a:ln>
          <a:solidFill>
            <a:srgbClr val="0096FF"/>
          </a:solidFill>
          <a:uFillTx/>
          <a:latin typeface="+mn-lt"/>
          <a:ea typeface="+mn-ea"/>
          <a:cs typeface="+mn-cs"/>
          <a:sym typeface="Helvetica"/>
        </a:defRPr>
      </a:lvl4pPr>
      <a:lvl5pPr marL="0" marR="0" indent="914400" algn="ctr" defTabSz="584200" rtl="0" latinLnBrk="0">
        <a:lnSpc>
          <a:spcPct val="100000"/>
        </a:lnSpc>
        <a:spcBef>
          <a:spcPts val="0"/>
        </a:spcBef>
        <a:spcAft>
          <a:spcPts val="0"/>
        </a:spcAft>
        <a:buClrTx/>
        <a:buSzTx/>
        <a:buFontTx/>
        <a:buNone/>
        <a:tabLst/>
        <a:defRPr b="1" baseline="0" cap="none" i="0" spc="0" strike="noStrike" sz="8000" u="none">
          <a:ln>
            <a:noFill/>
          </a:ln>
          <a:solidFill>
            <a:srgbClr val="0096FF"/>
          </a:solidFill>
          <a:uFillTx/>
          <a:latin typeface="+mn-lt"/>
          <a:ea typeface="+mn-ea"/>
          <a:cs typeface="+mn-cs"/>
          <a:sym typeface="Helvetica"/>
        </a:defRPr>
      </a:lvl5pPr>
      <a:lvl6pPr marL="0" marR="0" indent="1143000" algn="ctr" defTabSz="584200" rtl="0" latinLnBrk="0">
        <a:lnSpc>
          <a:spcPct val="100000"/>
        </a:lnSpc>
        <a:spcBef>
          <a:spcPts val="0"/>
        </a:spcBef>
        <a:spcAft>
          <a:spcPts val="0"/>
        </a:spcAft>
        <a:buClrTx/>
        <a:buSzTx/>
        <a:buFontTx/>
        <a:buNone/>
        <a:tabLst/>
        <a:defRPr b="1" baseline="0" cap="none" i="0" spc="0" strike="noStrike" sz="8000" u="none">
          <a:ln>
            <a:noFill/>
          </a:ln>
          <a:solidFill>
            <a:srgbClr val="0096FF"/>
          </a:solidFill>
          <a:uFillTx/>
          <a:latin typeface="+mn-lt"/>
          <a:ea typeface="+mn-ea"/>
          <a:cs typeface="+mn-cs"/>
          <a:sym typeface="Helvetica"/>
        </a:defRPr>
      </a:lvl6pPr>
      <a:lvl7pPr marL="0" marR="0" indent="1371600" algn="ctr" defTabSz="584200" rtl="0" latinLnBrk="0">
        <a:lnSpc>
          <a:spcPct val="100000"/>
        </a:lnSpc>
        <a:spcBef>
          <a:spcPts val="0"/>
        </a:spcBef>
        <a:spcAft>
          <a:spcPts val="0"/>
        </a:spcAft>
        <a:buClrTx/>
        <a:buSzTx/>
        <a:buFontTx/>
        <a:buNone/>
        <a:tabLst/>
        <a:defRPr b="1" baseline="0" cap="none" i="0" spc="0" strike="noStrike" sz="8000" u="none">
          <a:ln>
            <a:noFill/>
          </a:ln>
          <a:solidFill>
            <a:srgbClr val="0096FF"/>
          </a:solidFill>
          <a:uFillTx/>
          <a:latin typeface="+mn-lt"/>
          <a:ea typeface="+mn-ea"/>
          <a:cs typeface="+mn-cs"/>
          <a:sym typeface="Helvetica"/>
        </a:defRPr>
      </a:lvl7pPr>
      <a:lvl8pPr marL="0" marR="0" indent="1600200" algn="ctr" defTabSz="584200" rtl="0" latinLnBrk="0">
        <a:lnSpc>
          <a:spcPct val="100000"/>
        </a:lnSpc>
        <a:spcBef>
          <a:spcPts val="0"/>
        </a:spcBef>
        <a:spcAft>
          <a:spcPts val="0"/>
        </a:spcAft>
        <a:buClrTx/>
        <a:buSzTx/>
        <a:buFontTx/>
        <a:buNone/>
        <a:tabLst/>
        <a:defRPr b="1" baseline="0" cap="none" i="0" spc="0" strike="noStrike" sz="8000" u="none">
          <a:ln>
            <a:noFill/>
          </a:ln>
          <a:solidFill>
            <a:srgbClr val="0096FF"/>
          </a:solidFill>
          <a:uFillTx/>
          <a:latin typeface="+mn-lt"/>
          <a:ea typeface="+mn-ea"/>
          <a:cs typeface="+mn-cs"/>
          <a:sym typeface="Helvetica"/>
        </a:defRPr>
      </a:lvl8pPr>
      <a:lvl9pPr marL="0" marR="0" indent="1828800" algn="ctr" defTabSz="584200" rtl="0" latinLnBrk="0">
        <a:lnSpc>
          <a:spcPct val="100000"/>
        </a:lnSpc>
        <a:spcBef>
          <a:spcPts val="0"/>
        </a:spcBef>
        <a:spcAft>
          <a:spcPts val="0"/>
        </a:spcAft>
        <a:buClrTx/>
        <a:buSzTx/>
        <a:buFontTx/>
        <a:buNone/>
        <a:tabLst/>
        <a:defRPr b="1" baseline="0" cap="none" i="0" spc="0" strike="noStrike" sz="8000" u="none">
          <a:ln>
            <a:noFill/>
          </a:ln>
          <a:solidFill>
            <a:srgbClr val="0096FF"/>
          </a:solidFill>
          <a:uFillTx/>
          <a:latin typeface="+mn-lt"/>
          <a:ea typeface="+mn-ea"/>
          <a:cs typeface="+mn-cs"/>
          <a:sym typeface="Helvetica"/>
        </a:defRPr>
      </a:lvl9pPr>
    </p:titleStyle>
    <p:bodyStyle>
      <a:lvl1pPr marL="312821" marR="0" indent="-312821" algn="l" defTabSz="584200" rtl="0" latinLnBrk="0">
        <a:lnSpc>
          <a:spcPct val="100000"/>
        </a:lnSpc>
        <a:spcBef>
          <a:spcPts val="4200"/>
        </a:spcBef>
        <a:spcAft>
          <a:spcPts val="0"/>
        </a:spcAft>
        <a:buClrTx/>
        <a:buSzPct val="75000"/>
        <a:buFontTx/>
        <a:buChar char="•"/>
        <a:tabLst/>
        <a:defRPr b="0" baseline="0" cap="none" i="0" spc="0" strike="noStrike" sz="2600" u="none">
          <a:ln>
            <a:noFill/>
          </a:ln>
          <a:solidFill>
            <a:srgbClr val="FFFFFF"/>
          </a:solidFill>
          <a:uFillTx/>
          <a:latin typeface="+mn-lt"/>
          <a:ea typeface="+mn-ea"/>
          <a:cs typeface="+mn-cs"/>
          <a:sym typeface="Helvetica"/>
        </a:defRPr>
      </a:lvl1pPr>
      <a:lvl2pPr marL="770021" marR="0" indent="-312821" algn="l" defTabSz="584200" rtl="0" latinLnBrk="0">
        <a:lnSpc>
          <a:spcPct val="100000"/>
        </a:lnSpc>
        <a:spcBef>
          <a:spcPts val="4200"/>
        </a:spcBef>
        <a:spcAft>
          <a:spcPts val="0"/>
        </a:spcAft>
        <a:buClrTx/>
        <a:buSzPct val="75000"/>
        <a:buFontTx/>
        <a:buChar char="•"/>
        <a:tabLst/>
        <a:defRPr b="0" baseline="0" cap="none" i="0" spc="0" strike="noStrike" sz="2600" u="none">
          <a:ln>
            <a:noFill/>
          </a:ln>
          <a:solidFill>
            <a:srgbClr val="FFFFFF"/>
          </a:solidFill>
          <a:uFillTx/>
          <a:latin typeface="+mn-lt"/>
          <a:ea typeface="+mn-ea"/>
          <a:cs typeface="+mn-cs"/>
          <a:sym typeface="Helvetica"/>
        </a:defRPr>
      </a:lvl2pPr>
      <a:lvl3pPr marL="1227221" marR="0" indent="-312821" algn="l" defTabSz="584200" rtl="0" latinLnBrk="0">
        <a:lnSpc>
          <a:spcPct val="100000"/>
        </a:lnSpc>
        <a:spcBef>
          <a:spcPts val="4200"/>
        </a:spcBef>
        <a:spcAft>
          <a:spcPts val="0"/>
        </a:spcAft>
        <a:buClrTx/>
        <a:buSzPct val="75000"/>
        <a:buFontTx/>
        <a:buChar char="•"/>
        <a:tabLst/>
        <a:defRPr b="0" baseline="0" cap="none" i="0" spc="0" strike="noStrike" sz="2600" u="none">
          <a:ln>
            <a:noFill/>
          </a:ln>
          <a:solidFill>
            <a:srgbClr val="FFFFFF"/>
          </a:solidFill>
          <a:uFillTx/>
          <a:latin typeface="+mn-lt"/>
          <a:ea typeface="+mn-ea"/>
          <a:cs typeface="+mn-cs"/>
          <a:sym typeface="Helvetica"/>
        </a:defRPr>
      </a:lvl3pPr>
      <a:lvl4pPr marL="1684421" marR="0" indent="-312821" algn="l" defTabSz="584200" rtl="0" latinLnBrk="0">
        <a:lnSpc>
          <a:spcPct val="100000"/>
        </a:lnSpc>
        <a:spcBef>
          <a:spcPts val="4200"/>
        </a:spcBef>
        <a:spcAft>
          <a:spcPts val="0"/>
        </a:spcAft>
        <a:buClrTx/>
        <a:buSzPct val="75000"/>
        <a:buFontTx/>
        <a:buChar char="•"/>
        <a:tabLst/>
        <a:defRPr b="0" baseline="0" cap="none" i="0" spc="0" strike="noStrike" sz="2600" u="none">
          <a:ln>
            <a:noFill/>
          </a:ln>
          <a:solidFill>
            <a:srgbClr val="FFFFFF"/>
          </a:solidFill>
          <a:uFillTx/>
          <a:latin typeface="+mn-lt"/>
          <a:ea typeface="+mn-ea"/>
          <a:cs typeface="+mn-cs"/>
          <a:sym typeface="Helvetica"/>
        </a:defRPr>
      </a:lvl4pPr>
      <a:lvl5pPr marL="2141621" marR="0" indent="-312821" algn="l" defTabSz="584200" rtl="0" latinLnBrk="0">
        <a:lnSpc>
          <a:spcPct val="100000"/>
        </a:lnSpc>
        <a:spcBef>
          <a:spcPts val="4200"/>
        </a:spcBef>
        <a:spcAft>
          <a:spcPts val="0"/>
        </a:spcAft>
        <a:buClrTx/>
        <a:buSzPct val="75000"/>
        <a:buFontTx/>
        <a:buChar char="•"/>
        <a:tabLst/>
        <a:defRPr b="0" baseline="0" cap="none" i="0" spc="0" strike="noStrike" sz="2600" u="none">
          <a:ln>
            <a:noFill/>
          </a:ln>
          <a:solidFill>
            <a:srgbClr val="FFFFFF"/>
          </a:solidFill>
          <a:uFillTx/>
          <a:latin typeface="+mn-lt"/>
          <a:ea typeface="+mn-ea"/>
          <a:cs typeface="+mn-cs"/>
          <a:sym typeface="Helvetica"/>
        </a:defRPr>
      </a:lvl5pPr>
      <a:lvl6pPr marL="2598821" marR="0" indent="-312821" algn="l" defTabSz="584200" rtl="0" latinLnBrk="0">
        <a:lnSpc>
          <a:spcPct val="100000"/>
        </a:lnSpc>
        <a:spcBef>
          <a:spcPts val="4200"/>
        </a:spcBef>
        <a:spcAft>
          <a:spcPts val="0"/>
        </a:spcAft>
        <a:buClrTx/>
        <a:buSzPct val="75000"/>
        <a:buFontTx/>
        <a:buChar char="•"/>
        <a:tabLst/>
        <a:defRPr b="0" baseline="0" cap="none" i="0" spc="0" strike="noStrike" sz="2600" u="none">
          <a:ln>
            <a:noFill/>
          </a:ln>
          <a:solidFill>
            <a:srgbClr val="FFFFFF"/>
          </a:solidFill>
          <a:uFillTx/>
          <a:latin typeface="+mn-lt"/>
          <a:ea typeface="+mn-ea"/>
          <a:cs typeface="+mn-cs"/>
          <a:sym typeface="Helvetica"/>
        </a:defRPr>
      </a:lvl6pPr>
      <a:lvl7pPr marL="3056021" marR="0" indent="-312821" algn="l" defTabSz="584200" rtl="0" latinLnBrk="0">
        <a:lnSpc>
          <a:spcPct val="100000"/>
        </a:lnSpc>
        <a:spcBef>
          <a:spcPts val="4200"/>
        </a:spcBef>
        <a:spcAft>
          <a:spcPts val="0"/>
        </a:spcAft>
        <a:buClrTx/>
        <a:buSzPct val="75000"/>
        <a:buFontTx/>
        <a:buChar char="•"/>
        <a:tabLst/>
        <a:defRPr b="0" baseline="0" cap="none" i="0" spc="0" strike="noStrike" sz="2600" u="none">
          <a:ln>
            <a:noFill/>
          </a:ln>
          <a:solidFill>
            <a:srgbClr val="FFFFFF"/>
          </a:solidFill>
          <a:uFillTx/>
          <a:latin typeface="+mn-lt"/>
          <a:ea typeface="+mn-ea"/>
          <a:cs typeface="+mn-cs"/>
          <a:sym typeface="Helvetica"/>
        </a:defRPr>
      </a:lvl7pPr>
      <a:lvl8pPr marL="3513221" marR="0" indent="-312821" algn="l" defTabSz="584200" rtl="0" latinLnBrk="0">
        <a:lnSpc>
          <a:spcPct val="100000"/>
        </a:lnSpc>
        <a:spcBef>
          <a:spcPts val="4200"/>
        </a:spcBef>
        <a:spcAft>
          <a:spcPts val="0"/>
        </a:spcAft>
        <a:buClrTx/>
        <a:buSzPct val="75000"/>
        <a:buFontTx/>
        <a:buChar char="•"/>
        <a:tabLst/>
        <a:defRPr b="0" baseline="0" cap="none" i="0" spc="0" strike="noStrike" sz="2600" u="none">
          <a:ln>
            <a:noFill/>
          </a:ln>
          <a:solidFill>
            <a:srgbClr val="FFFFFF"/>
          </a:solidFill>
          <a:uFillTx/>
          <a:latin typeface="+mn-lt"/>
          <a:ea typeface="+mn-ea"/>
          <a:cs typeface="+mn-cs"/>
          <a:sym typeface="Helvetica"/>
        </a:defRPr>
      </a:lvl8pPr>
      <a:lvl9pPr marL="3970421" marR="0" indent="-312821" algn="l" defTabSz="584200" rtl="0" latinLnBrk="0">
        <a:lnSpc>
          <a:spcPct val="100000"/>
        </a:lnSpc>
        <a:spcBef>
          <a:spcPts val="4200"/>
        </a:spcBef>
        <a:spcAft>
          <a:spcPts val="0"/>
        </a:spcAft>
        <a:buClrTx/>
        <a:buSzPct val="75000"/>
        <a:buFontTx/>
        <a:buChar char="•"/>
        <a:tabLst/>
        <a:defRPr b="0" baseline="0" cap="none" i="0" spc="0" strike="noStrike" sz="2600" u="none">
          <a:ln>
            <a:noFill/>
          </a:ln>
          <a:solidFill>
            <a:srgbClr val="FFFFFF"/>
          </a:solidFill>
          <a:uFillTx/>
          <a:latin typeface="+mn-lt"/>
          <a:ea typeface="+mn-ea"/>
          <a:cs typeface="+mn-cs"/>
          <a:sym typeface="Helvetica"/>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opencities.eu/" TargetMode="External"/><Relationship Id="rId3" Type="http://schemas.openxmlformats.org/officeDocument/2006/relationships/hyperlink" Target="http://opencities.britishcouncil.org/web/index.php?subscribe_en%20" TargetMode="External"/><Relationship Id="rId4" Type="http://schemas.openxmlformats.org/officeDocument/2006/relationships/hyperlink" Target="http://www.teachingenglish.org.uk/sites/teacheng/files/budget_ws.pdf" TargetMode="External"/><Relationship Id="rId5" Type="http://schemas.openxmlformats.org/officeDocument/2006/relationships/hyperlink" Target="http://flickriver.com/search/urban/" TargetMode="External"/><Relationship Id="rId6" Type="http://schemas.openxmlformats.org/officeDocument/2006/relationships/hyperlink" Target="http://flickriver.com/search/rural/"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en.wikipedia.org/wiki/Post_It_Notes" TargetMode="External"/><Relationship Id="rId3" Type="http://schemas.openxmlformats.org/officeDocument/2006/relationships/hyperlink" Target="http://www.teachingenglish.org.uk/language-assistant"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dow reading"/>
          <p:cNvSpPr txBox="1"/>
          <p:nvPr>
            <p:ph type="ctrTitle"/>
          </p:nvPr>
        </p:nvSpPr>
        <p:spPr>
          <a:xfrm>
            <a:off x="1794048" y="481458"/>
            <a:ext cx="9416704" cy="1334394"/>
          </a:xfrm>
          <a:prstGeom prst="rect">
            <a:avLst/>
          </a:prstGeom>
        </p:spPr>
        <p:txBody>
          <a:bodyPr anchor="ctr"/>
          <a:lstStyle>
            <a:lvl1pPr>
              <a:defRPr>
                <a:solidFill>
                  <a:srgbClr val="014080"/>
                </a:solidFill>
                <a:uFill>
                  <a:solidFill>
                    <a:srgbClr val="014080"/>
                  </a:solidFill>
                </a:uFill>
                <a:latin typeface="Verdana"/>
                <a:ea typeface="Verdana"/>
                <a:cs typeface="Verdana"/>
                <a:sym typeface="Verdana"/>
              </a:defRPr>
            </a:lvl1pPr>
          </a:lstStyle>
          <a:p>
            <a:pPr>
              <a:defRPr>
                <a:solidFill>
                  <a:srgbClr val="0096FF"/>
                </a:solidFill>
                <a:uFillTx/>
                <a:latin typeface="+mn-lt"/>
                <a:ea typeface="+mn-ea"/>
                <a:cs typeface="+mn-cs"/>
                <a:sym typeface="Helvetica"/>
              </a:defRPr>
            </a:pPr>
            <a:r>
              <a:rPr>
                <a:solidFill>
                  <a:srgbClr val="014080"/>
                </a:solidFill>
                <a:uFill>
                  <a:solidFill>
                    <a:srgbClr val="014080"/>
                  </a:solidFill>
                </a:uFill>
                <a:latin typeface="Verdana"/>
                <a:ea typeface="Verdana"/>
                <a:cs typeface="Verdana"/>
                <a:sym typeface="Verdana"/>
              </a:rPr>
              <a:t>Shadow reading</a:t>
            </a:r>
          </a:p>
        </p:txBody>
      </p:sp>
      <p:sp>
        <p:nvSpPr>
          <p:cNvPr id="120" name="This activity uses a text from the course book, and involves listening and pronunciation practice. This task is challenging and motivating and can be used at any level.…"/>
          <p:cNvSpPr txBox="1"/>
          <p:nvPr>
            <p:ph type="subTitle" idx="1"/>
          </p:nvPr>
        </p:nvSpPr>
        <p:spPr>
          <a:xfrm>
            <a:off x="1023366" y="2103933"/>
            <a:ext cx="10958068" cy="7273182"/>
          </a:xfrm>
          <a:prstGeom prst="rect">
            <a:avLst/>
          </a:prstGeom>
        </p:spPr>
        <p:txBody>
          <a:bodyPr/>
          <a:lstStyle/>
          <a:p>
            <a:pPr algn="l" defTabSz="432308">
              <a:spcBef>
                <a:spcPts val="3100"/>
              </a:spcBef>
              <a:defRPr sz="1924">
                <a:solidFill>
                  <a:srgbClr val="C0C0C0"/>
                </a:solidFill>
                <a:latin typeface="+mn-lt"/>
                <a:ea typeface="+mn-ea"/>
                <a:cs typeface="+mn-cs"/>
                <a:sym typeface="Helvetica"/>
              </a:defRPr>
            </a:pPr>
            <a:r>
              <a:rPr>
                <a:uFill>
                  <a:solidFill>
                    <a:srgbClr val="333333"/>
                  </a:solidFill>
                </a:uFill>
                <a:latin typeface="Verdana"/>
                <a:ea typeface="Verdana"/>
                <a:cs typeface="Verdana"/>
                <a:sym typeface="Verdana"/>
              </a:rPr>
              <a:t>This activity uses a text from the course book, and involves listening and pronunciation practice. This task is challenging and motivating and can be used at any level.</a:t>
            </a:r>
            <a:endParaRPr b="1">
              <a:uFill>
                <a:solidFill>
                  <a:srgbClr val="333333"/>
                </a:solidFill>
              </a:uFill>
              <a:latin typeface="Verdana"/>
              <a:ea typeface="Verdana"/>
              <a:cs typeface="Verdana"/>
              <a:sym typeface="Verdana"/>
            </a:endParaRPr>
          </a:p>
          <a:p>
            <a:pPr algn="l" defTabSz="432308">
              <a:spcBef>
                <a:spcPts val="3100"/>
              </a:spcBef>
              <a:defRPr sz="1924">
                <a:solidFill>
                  <a:srgbClr val="919191"/>
                </a:solidFill>
                <a:latin typeface="+mn-lt"/>
                <a:ea typeface="+mn-ea"/>
                <a:cs typeface="+mn-cs"/>
                <a:sym typeface="Helvetica"/>
              </a:defRPr>
            </a:pPr>
            <a:r>
              <a:rPr b="1">
                <a:solidFill>
                  <a:srgbClr val="005493"/>
                </a:solidFill>
                <a:uFill>
                  <a:solidFill>
                    <a:srgbClr val="333333"/>
                  </a:solidFill>
                </a:uFill>
                <a:latin typeface="Verdana"/>
                <a:ea typeface="Verdana"/>
                <a:cs typeface="Verdana"/>
                <a:sym typeface="Verdana"/>
              </a:rPr>
              <a:t>Procedure</a:t>
            </a:r>
            <a:r>
              <a:rPr>
                <a:uFill>
                  <a:solidFill>
                    <a:srgbClr val="333333"/>
                  </a:solidFill>
                </a:uFill>
                <a:latin typeface="Verdana"/>
                <a:ea typeface="Verdana"/>
                <a:cs typeface="Verdana"/>
                <a:sym typeface="Verdana"/>
              </a:rPr>
              <a:t>:</a:t>
            </a:r>
            <a:endParaRPr>
              <a:solidFill>
                <a:srgbClr val="333333"/>
              </a:solidFill>
              <a:uFill>
                <a:solidFill>
                  <a:srgbClr val="333333"/>
                </a:solidFill>
              </a:uFill>
              <a:latin typeface="Verdana"/>
              <a:ea typeface="Verdana"/>
              <a:cs typeface="Verdana"/>
              <a:sym typeface="Verdana"/>
            </a:endParaRPr>
          </a:p>
          <a:p>
            <a:pPr marL="1099566" indent="-1099566" algn="l" defTabSz="432308">
              <a:spcBef>
                <a:spcPts val="3100"/>
              </a:spcBef>
              <a:buSzPct val="100000"/>
              <a:buAutoNum type="arabicPeriod" startAt="1"/>
              <a:defRPr sz="1924">
                <a:latin typeface="+mn-lt"/>
                <a:ea typeface="+mn-ea"/>
                <a:cs typeface="+mn-cs"/>
                <a:sym typeface="Helvetica"/>
              </a:defRPr>
            </a:pPr>
            <a:r>
              <a:rPr>
                <a:uFill>
                  <a:solidFill>
                    <a:srgbClr val="333333"/>
                  </a:solidFill>
                </a:uFill>
              </a:rPr>
              <a:t>Teacher reads the text aloud and students follow, marking the text for stress</a:t>
            </a:r>
            <a:endParaRPr>
              <a:uFill>
                <a:solidFill>
                  <a:srgbClr val="333333"/>
                </a:solidFill>
              </a:uFill>
            </a:endParaRPr>
          </a:p>
          <a:p>
            <a:pPr marL="1099566" indent="-1099566" algn="l" defTabSz="432308">
              <a:spcBef>
                <a:spcPts val="3100"/>
              </a:spcBef>
              <a:buSzPct val="100000"/>
              <a:buAutoNum type="arabicPeriod" startAt="1"/>
              <a:defRPr sz="1924">
                <a:latin typeface="+mn-lt"/>
                <a:ea typeface="+mn-ea"/>
                <a:cs typeface="+mn-cs"/>
                <a:sym typeface="Helvetica"/>
              </a:defRPr>
            </a:pPr>
            <a:r>
              <a:rPr>
                <a:uFill>
                  <a:solidFill>
                    <a:srgbClr val="333333"/>
                  </a:solidFill>
                </a:uFill>
              </a:rPr>
              <a:t>Teacher reads the text a second time and the students mark for linking</a:t>
            </a:r>
            <a:endParaRPr>
              <a:uFill>
                <a:solidFill>
                  <a:srgbClr val="333333"/>
                </a:solidFill>
              </a:uFill>
            </a:endParaRPr>
          </a:p>
          <a:p>
            <a:pPr marL="1099566" indent="-1099566" algn="l" defTabSz="432308">
              <a:spcBef>
                <a:spcPts val="3100"/>
              </a:spcBef>
              <a:buSzPct val="100000"/>
              <a:buAutoNum type="arabicPeriod" startAt="1"/>
              <a:defRPr sz="1924">
                <a:latin typeface="+mn-lt"/>
                <a:ea typeface="+mn-ea"/>
                <a:cs typeface="+mn-cs"/>
                <a:sym typeface="Helvetica"/>
              </a:defRPr>
            </a:pPr>
            <a:r>
              <a:rPr>
                <a:uFill>
                  <a:solidFill>
                    <a:srgbClr val="333333"/>
                  </a:solidFill>
                </a:uFill>
              </a:rPr>
              <a:t>Individual chunks that show good examples of linking or problematic pronunciation can then be drilled</a:t>
            </a:r>
            <a:endParaRPr>
              <a:uFill>
                <a:solidFill>
                  <a:srgbClr val="333333"/>
                </a:solidFill>
              </a:uFill>
            </a:endParaRPr>
          </a:p>
          <a:p>
            <a:pPr marL="1099566" indent="-1099566" algn="l" defTabSz="432308">
              <a:spcBef>
                <a:spcPts val="3100"/>
              </a:spcBef>
              <a:buSzPct val="100000"/>
              <a:buAutoNum type="arabicPeriod" startAt="1"/>
              <a:defRPr sz="1924">
                <a:latin typeface="+mn-lt"/>
                <a:ea typeface="+mn-ea"/>
                <a:cs typeface="+mn-cs"/>
                <a:sym typeface="Helvetica"/>
              </a:defRPr>
            </a:pPr>
            <a:r>
              <a:rPr>
                <a:uFill>
                  <a:solidFill>
                    <a:srgbClr val="333333"/>
                  </a:solidFill>
                </a:uFill>
              </a:rPr>
              <a:t>Students practise these aspects of pronunciation by reading the text to themselves before the teacher reads the text aloud again and they listen</a:t>
            </a:r>
            <a:endParaRPr>
              <a:uFill>
                <a:solidFill>
                  <a:srgbClr val="333333"/>
                </a:solidFill>
              </a:uFill>
            </a:endParaRPr>
          </a:p>
          <a:p>
            <a:pPr marL="1099566" indent="-1099566" algn="l" defTabSz="432308">
              <a:spcBef>
                <a:spcPts val="3100"/>
              </a:spcBef>
              <a:buSzPct val="100000"/>
              <a:buAutoNum type="arabicPeriod" startAt="1"/>
              <a:defRPr sz="1924">
                <a:latin typeface="+mn-lt"/>
                <a:ea typeface="+mn-ea"/>
                <a:cs typeface="+mn-cs"/>
                <a:sym typeface="Helvetica"/>
              </a:defRPr>
            </a:pPr>
            <a:r>
              <a:rPr>
                <a:uFill>
                  <a:solidFill>
                    <a:srgbClr val="333333"/>
                  </a:solidFill>
                </a:uFill>
              </a:rPr>
              <a:t>Then the students read the text with the teacher and they have to start and finish at the same time as the teacher, who reads the text at normal speed</a:t>
            </a:r>
            <a:endParaRPr>
              <a:uFill>
                <a:solidFill>
                  <a:srgbClr val="333333"/>
                </a:solidFill>
              </a:uFill>
            </a:endParaRPr>
          </a:p>
          <a:p>
            <a:pPr algn="l" defTabSz="432308">
              <a:spcBef>
                <a:spcPts val="3100"/>
              </a:spcBef>
              <a:defRPr sz="1924">
                <a:solidFill>
                  <a:srgbClr val="A9A9A9"/>
                </a:solidFill>
                <a:latin typeface="+mn-lt"/>
                <a:ea typeface="+mn-ea"/>
                <a:cs typeface="+mn-cs"/>
                <a:sym typeface="Helvetica"/>
              </a:defRPr>
            </a:pPr>
            <a:r>
              <a:rPr>
                <a:uFill>
                  <a:solidFill>
                    <a:srgbClr val="333333"/>
                  </a:solidFill>
                </a:uFill>
                <a:latin typeface="Verdana"/>
                <a:ea typeface="Verdana"/>
                <a:cs typeface="Verdana"/>
                <a:sym typeface="Verdana"/>
              </a:rPr>
              <a:t>This works well after some exposure to the rules of pronunciation - connected speech, stress and intonation. </a:t>
            </a:r>
            <a:br>
              <a:rPr>
                <a:uFill>
                  <a:solidFill>
                    <a:srgbClr val="333333"/>
                  </a:solidFill>
                </a:uFill>
                <a:latin typeface="Verdana"/>
                <a:ea typeface="Verdana"/>
                <a:cs typeface="Verdana"/>
                <a:sym typeface="Verdana"/>
              </a:rPr>
            </a:b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Desert island (2)"/>
          <p:cNvSpPr txBox="1"/>
          <p:nvPr>
            <p:ph type="ctrTitle"/>
          </p:nvPr>
        </p:nvSpPr>
        <p:spPr>
          <a:xfrm>
            <a:off x="1270000" y="266700"/>
            <a:ext cx="10464800" cy="1267917"/>
          </a:xfrm>
          <a:prstGeom prst="rect">
            <a:avLst/>
          </a:prstGeom>
        </p:spPr>
        <p:txBody>
          <a:bodyPr/>
          <a:lstStyle>
            <a:lvl1pPr defTabSz="560831">
              <a:defRPr sz="7679"/>
            </a:lvl1pPr>
          </a:lstStyle>
          <a:p>
            <a:pPr/>
            <a:r>
              <a:t>Desert island (2)</a:t>
            </a:r>
          </a:p>
        </p:txBody>
      </p:sp>
      <p:sp>
        <p:nvSpPr>
          <p:cNvPr id="148" name="Ask the students to give a presentation to the whole class describing the island and explaining the rules for living on it.…"/>
          <p:cNvSpPr txBox="1"/>
          <p:nvPr>
            <p:ph type="subTitle" idx="1"/>
          </p:nvPr>
        </p:nvSpPr>
        <p:spPr>
          <a:xfrm>
            <a:off x="1270000" y="2026394"/>
            <a:ext cx="10464800" cy="7148612"/>
          </a:xfrm>
          <a:prstGeom prst="rect">
            <a:avLst/>
          </a:prstGeom>
        </p:spPr>
        <p:txBody>
          <a:bodyPr/>
          <a:lstStyle/>
          <a:p>
            <a:pPr marL="685800" indent="-685800" algn="l" defTabSz="449580">
              <a:lnSpc>
                <a:spcPts val="3300"/>
              </a:lnSpc>
              <a:buSzPct val="83333"/>
              <a:buFont typeface="Symbol"/>
              <a:buChar char="·"/>
              <a:tabLst>
                <a:tab pos="457200" algn="l"/>
              </a:tabLst>
              <a:defRPr sz="2200">
                <a:solidFill>
                  <a:srgbClr val="EBEBEB"/>
                </a:solidFill>
                <a:uFill>
                  <a:solidFill>
                    <a:srgbClr val="000000"/>
                  </a:solidFill>
                </a:uFill>
                <a:latin typeface="Verdana"/>
                <a:ea typeface="Verdana"/>
                <a:cs typeface="Verdana"/>
                <a:sym typeface="Verdana"/>
              </a:defRPr>
            </a:pPr>
            <a:r>
              <a:rPr>
                <a:uFill>
                  <a:solidFill>
                    <a:srgbClr val="333333"/>
                  </a:solidFill>
                </a:uFill>
              </a:rPr>
              <a:t>Ask the students to give a presentation to the whole class describing the island and explaining the rules for living on it.</a:t>
            </a:r>
            <a:endParaRPr>
              <a:uFill>
                <a:solidFill>
                  <a:srgbClr val="333333"/>
                </a:solidFill>
              </a:uFill>
            </a:endParaRPr>
          </a:p>
          <a:p>
            <a:pPr marL="685800" indent="-685800" algn="l" defTabSz="449580">
              <a:lnSpc>
                <a:spcPts val="3300"/>
              </a:lnSpc>
              <a:buSzPct val="83333"/>
              <a:buFont typeface="Symbol"/>
              <a:buChar char="·"/>
              <a:tabLst>
                <a:tab pos="457200" algn="l"/>
              </a:tabLst>
              <a:defRPr sz="2200">
                <a:solidFill>
                  <a:srgbClr val="EBEBEB"/>
                </a:solidFill>
                <a:uFill>
                  <a:solidFill>
                    <a:srgbClr val="000000"/>
                  </a:solidFill>
                </a:uFill>
                <a:latin typeface="Verdana"/>
                <a:ea typeface="Verdana"/>
                <a:cs typeface="Verdana"/>
                <a:sym typeface="Verdana"/>
              </a:defRPr>
            </a:pPr>
            <a:r>
              <a:rPr>
                <a:uFill>
                  <a:solidFill>
                    <a:srgbClr val="333333"/>
                  </a:solidFill>
                </a:uFill>
              </a:rPr>
              <a:t>Explain that someone will arrive at their island and they must decide if they want to allow the person onto the island. They must make a questionnaire to ask the new arrivals. Elicit some good questions e.g. How do you make a fire? How do you defend yourself against a shark? Students write 6-8 questions in their groups.</a:t>
            </a:r>
            <a:endParaRPr>
              <a:uFill>
                <a:solidFill>
                  <a:srgbClr val="333333"/>
                </a:solidFill>
              </a:uFill>
            </a:endParaRPr>
          </a:p>
          <a:p>
            <a:pPr marL="685800" indent="-685800" algn="l" defTabSz="449580">
              <a:lnSpc>
                <a:spcPts val="3300"/>
              </a:lnSpc>
              <a:buSzPct val="83333"/>
              <a:buFont typeface="Symbol"/>
              <a:buChar char="·"/>
              <a:tabLst>
                <a:tab pos="457200" algn="l"/>
              </a:tabLst>
              <a:defRPr sz="2200">
                <a:solidFill>
                  <a:srgbClr val="EBEBEB"/>
                </a:solidFill>
                <a:uFill>
                  <a:solidFill>
                    <a:srgbClr val="000000"/>
                  </a:solidFill>
                </a:uFill>
                <a:latin typeface="Verdana"/>
                <a:ea typeface="Verdana"/>
                <a:cs typeface="Verdana"/>
                <a:sym typeface="Verdana"/>
              </a:defRPr>
            </a:pPr>
            <a:r>
              <a:rPr>
                <a:uFill>
                  <a:solidFill>
                    <a:srgbClr val="333333"/>
                  </a:solidFill>
                </a:uFill>
              </a:rPr>
              <a:t>Choose one person from each group and tell them that their boat has sunk and they are swimming around looking desperately for an island. Tell students to go to an island where they will be interviewed</a:t>
            </a:r>
            <a:endParaRPr>
              <a:uFill>
                <a:solidFill>
                  <a:srgbClr val="333333"/>
                </a:solidFill>
              </a:uFill>
            </a:endParaRPr>
          </a:p>
          <a:p>
            <a:pPr marL="685800" indent="-685800" algn="l" defTabSz="449580">
              <a:lnSpc>
                <a:spcPts val="3300"/>
              </a:lnSpc>
              <a:buSzPct val="83333"/>
              <a:buFont typeface="Symbol"/>
              <a:buChar char="·"/>
              <a:tabLst>
                <a:tab pos="457200" algn="l"/>
              </a:tabLst>
              <a:defRPr sz="2200">
                <a:solidFill>
                  <a:srgbClr val="EBEBEB"/>
                </a:solidFill>
                <a:uFill>
                  <a:solidFill>
                    <a:srgbClr val="000000"/>
                  </a:solidFill>
                </a:uFill>
                <a:latin typeface="Verdana"/>
                <a:ea typeface="Verdana"/>
                <a:cs typeface="Verdana"/>
                <a:sym typeface="Verdana"/>
              </a:defRPr>
            </a:pPr>
            <a:r>
              <a:rPr>
                <a:uFill>
                  <a:solidFill>
                    <a:srgbClr val="333333"/>
                  </a:solidFill>
                </a:uFill>
              </a:rPr>
              <a:t>The students swim / go to the other islands and are interviewed at each one.</a:t>
            </a:r>
            <a:endParaRPr>
              <a:uFill>
                <a:solidFill>
                  <a:srgbClr val="333333"/>
                </a:solidFill>
              </a:uFill>
            </a:endParaRPr>
          </a:p>
          <a:p>
            <a:pPr marL="685800" indent="-685800" algn="l" defTabSz="449580">
              <a:lnSpc>
                <a:spcPts val="3300"/>
              </a:lnSpc>
              <a:buSzPct val="83333"/>
              <a:buFont typeface="Symbol"/>
              <a:buChar char="·"/>
              <a:tabLst>
                <a:tab pos="457200" algn="l"/>
              </a:tabLst>
              <a:defRPr sz="2200">
                <a:solidFill>
                  <a:srgbClr val="EBEBEB"/>
                </a:solidFill>
                <a:uFill>
                  <a:solidFill>
                    <a:srgbClr val="000000"/>
                  </a:solidFill>
                </a:uFill>
                <a:latin typeface="Verdana"/>
                <a:ea typeface="Verdana"/>
                <a:cs typeface="Verdana"/>
                <a:sym typeface="Verdana"/>
              </a:defRPr>
            </a:pPr>
            <a:r>
              <a:rPr>
                <a:uFill>
                  <a:solidFill>
                    <a:srgbClr val="333333"/>
                  </a:solidFill>
                </a:uFill>
              </a:rPr>
              <a:t>The group of students for each island decides which person they have chosen to live on their island and why. Together the swimmers decide which island they want to live on and why.</a:t>
            </a:r>
            <a:endParaRPr>
              <a:uFill>
                <a:solidFill>
                  <a:srgbClr val="333333"/>
                </a:solidFill>
              </a:uFill>
            </a:endParaRPr>
          </a:p>
          <a:p>
            <a:pPr marL="685800" indent="-685800" algn="l" defTabSz="449580">
              <a:lnSpc>
                <a:spcPts val="3300"/>
              </a:lnSpc>
              <a:spcBef>
                <a:spcPts val="1400"/>
              </a:spcBef>
              <a:buSzPct val="83333"/>
              <a:buFont typeface="Symbol"/>
              <a:buChar char="·"/>
              <a:tabLst>
                <a:tab pos="457200" algn="l"/>
              </a:tabLst>
              <a:defRPr sz="2200">
                <a:solidFill>
                  <a:srgbClr val="EBEBEB"/>
                </a:solidFill>
                <a:uFill>
                  <a:solidFill>
                    <a:srgbClr val="000000"/>
                  </a:solidFill>
                </a:uFill>
                <a:latin typeface="Times New Roman"/>
                <a:ea typeface="Times New Roman"/>
                <a:cs typeface="Times New Roman"/>
                <a:sym typeface="Times New Roman"/>
              </a:defRPr>
            </a:pPr>
            <a:r>
              <a:rPr>
                <a:uFill>
                  <a:solidFill>
                    <a:srgbClr val="333333"/>
                  </a:solidFill>
                </a:uFill>
                <a:latin typeface="Verdana"/>
                <a:ea typeface="Verdana"/>
                <a:cs typeface="Verdana"/>
                <a:sym typeface="Verdana"/>
              </a:rPr>
              <a:t>Finish with some feedback on how well they did the tasks and how difficult it was.</a:t>
            </a:r>
            <a:endParaRPr>
              <a:uFill>
                <a:solidFill>
                  <a:srgbClr val="014080"/>
                </a:solidFill>
              </a:uFill>
            </a:endParaR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4"/>
            </a:gs>
            <a:gs pos="100000">
              <a:schemeClr val="accent4">
                <a:hueOff val="-193819"/>
                <a:satOff val="-4458"/>
                <a:lumOff val="-21157"/>
              </a:schemeClr>
            </a:gs>
          </a:gsLst>
          <a:lin ang="5400000" scaled="0"/>
        </a:gradFill>
      </p:bgPr>
    </p:bg>
    <p:spTree>
      <p:nvGrpSpPr>
        <p:cNvPr id="1" name=""/>
        <p:cNvGrpSpPr/>
        <p:nvPr/>
      </p:nvGrpSpPr>
      <p:grpSpPr>
        <a:xfrm>
          <a:off x="0" y="0"/>
          <a:ext cx="0" cy="0"/>
          <a:chOff x="0" y="0"/>
          <a:chExt cx="0" cy="0"/>
        </a:xfrm>
      </p:grpSpPr>
      <p:sp>
        <p:nvSpPr>
          <p:cNvPr id="150" name="OpenCities Budget (1)"/>
          <p:cNvSpPr txBox="1"/>
          <p:nvPr>
            <p:ph type="ctrTitle"/>
          </p:nvPr>
        </p:nvSpPr>
        <p:spPr>
          <a:xfrm>
            <a:off x="1270000" y="457200"/>
            <a:ext cx="10464800" cy="1384102"/>
          </a:xfrm>
          <a:prstGeom prst="rect">
            <a:avLst/>
          </a:prstGeom>
        </p:spPr>
        <p:txBody>
          <a:bodyPr/>
          <a:lstStyle>
            <a:lvl1pPr defTabSz="473201">
              <a:defRPr sz="6480">
                <a:solidFill>
                  <a:srgbClr val="73FDFF"/>
                </a:solidFill>
                <a:uFill>
                  <a:solidFill>
                    <a:srgbClr val="014080"/>
                  </a:solidFill>
                </a:uFill>
                <a:latin typeface="Verdana"/>
                <a:ea typeface="Verdana"/>
                <a:cs typeface="Verdana"/>
                <a:sym typeface="Verdana"/>
              </a:defRPr>
            </a:lvl1pPr>
          </a:lstStyle>
          <a:p>
            <a:pPr>
              <a:defRPr>
                <a:uFillTx/>
                <a:latin typeface="+mn-lt"/>
                <a:ea typeface="+mn-ea"/>
                <a:cs typeface="+mn-cs"/>
                <a:sym typeface="Helvetica"/>
              </a:defRPr>
            </a:pPr>
            <a:r>
              <a:rPr>
                <a:uFill>
                  <a:solidFill>
                    <a:srgbClr val="014080"/>
                  </a:solidFill>
                </a:uFill>
                <a:latin typeface="Verdana"/>
                <a:ea typeface="Verdana"/>
                <a:cs typeface="Verdana"/>
                <a:sym typeface="Verdana"/>
              </a:rPr>
              <a:t>OpenCities Budget (1)</a:t>
            </a:r>
          </a:p>
        </p:txBody>
      </p:sp>
      <p:sp>
        <p:nvSpPr>
          <p:cNvPr id="151" name="In this speaking activity students have to look at how to encourage migration to an imaginary city. They look at a number of projects to help support this and have to agree how to allocate a budget.  The activity is based on themes from the British Council OPENCities project www.opencities.eu To find out more you can sign up for the OPENCitiesnewsletter…"/>
          <p:cNvSpPr txBox="1"/>
          <p:nvPr>
            <p:ph type="subTitle" idx="1"/>
          </p:nvPr>
        </p:nvSpPr>
        <p:spPr>
          <a:xfrm>
            <a:off x="1270000" y="2132756"/>
            <a:ext cx="10464800" cy="7312026"/>
          </a:xfrm>
          <a:prstGeom prst="rect">
            <a:avLst/>
          </a:prstGeom>
        </p:spPr>
        <p:txBody>
          <a:bodyPr/>
          <a:lstStyle/>
          <a:p>
            <a:pPr algn="l" defTabSz="508254">
              <a:spcBef>
                <a:spcPts val="3600"/>
              </a:spcBef>
              <a:defRPr sz="2088">
                <a:solidFill>
                  <a:srgbClr val="EBEBEB"/>
                </a:solidFill>
                <a:latin typeface="+mn-lt"/>
                <a:ea typeface="+mn-ea"/>
                <a:cs typeface="+mn-cs"/>
                <a:sym typeface="Helvetica"/>
              </a:defRPr>
            </a:pPr>
            <a:r>
              <a:rPr>
                <a:uFill>
                  <a:solidFill>
                    <a:srgbClr val="333333"/>
                  </a:solidFill>
                </a:uFill>
                <a:latin typeface="Verdana"/>
                <a:ea typeface="Verdana"/>
                <a:cs typeface="Verdana"/>
                <a:sym typeface="Verdana"/>
              </a:rPr>
              <a:t>In this speaking activity students have to look at how to encourage migration to an imaginary city. They look at a number of projects to help support this and have to agree how to allocate a budget.  The activity is based on themes from the British Council OPENCities project </a:t>
            </a:r>
            <a:r>
              <a:rPr u="sng">
                <a:uFill>
                  <a:solidFill>
                    <a:srgbClr val="014080"/>
                  </a:solidFill>
                </a:uFill>
                <a:latin typeface="Verdana"/>
                <a:ea typeface="Verdana"/>
                <a:cs typeface="Verdana"/>
                <a:sym typeface="Verdana"/>
                <a:hlinkClick r:id="rId2" invalidUrl="" action="" tgtFrame="" tooltip="" history="1" highlightClick="0" endSnd="0"/>
              </a:rPr>
              <a:t>www.opencities.eu</a:t>
            </a:r>
            <a:r>
              <a:rPr>
                <a:uFill>
                  <a:solidFill>
                    <a:srgbClr val="333333"/>
                  </a:solidFill>
                </a:uFill>
                <a:latin typeface="Verdana"/>
                <a:ea typeface="Verdana"/>
                <a:cs typeface="Verdana"/>
                <a:sym typeface="Verdana"/>
              </a:rPr>
              <a:t> To find out more you can sign up for the OPENCities</a:t>
            </a:r>
            <a:r>
              <a:rPr u="sng">
                <a:uFill>
                  <a:solidFill>
                    <a:srgbClr val="014080"/>
                  </a:solidFill>
                </a:uFill>
                <a:latin typeface="Verdana"/>
                <a:ea typeface="Verdana"/>
                <a:cs typeface="Verdana"/>
                <a:sym typeface="Verdana"/>
                <a:hlinkClick r:id="rId3" invalidUrl="" action="" tgtFrame="" tooltip="" history="1" highlightClick="0" endSnd="0"/>
              </a:rPr>
              <a:t>newsletter</a:t>
            </a:r>
            <a:endParaRPr b="1">
              <a:uFill>
                <a:solidFill>
                  <a:srgbClr val="333333"/>
                </a:solidFill>
              </a:uFill>
              <a:latin typeface="Verdana"/>
              <a:ea typeface="Verdana"/>
              <a:cs typeface="Verdana"/>
              <a:sym typeface="Verdana"/>
            </a:endParaRPr>
          </a:p>
          <a:p>
            <a:pPr algn="l" defTabSz="508254">
              <a:spcBef>
                <a:spcPts val="3600"/>
              </a:spcBef>
              <a:defRPr sz="2088">
                <a:latin typeface="+mn-lt"/>
                <a:ea typeface="+mn-ea"/>
                <a:cs typeface="+mn-cs"/>
                <a:sym typeface="Helvetica"/>
              </a:defRPr>
            </a:pPr>
            <a:r>
              <a:rPr b="1">
                <a:solidFill>
                  <a:srgbClr val="73FDFF"/>
                </a:solidFill>
                <a:uFill>
                  <a:solidFill>
                    <a:srgbClr val="333333"/>
                  </a:solidFill>
                </a:uFill>
                <a:latin typeface="Verdana"/>
                <a:ea typeface="Verdana"/>
                <a:cs typeface="Verdana"/>
                <a:sym typeface="Verdana"/>
              </a:rPr>
              <a:t>Preparation</a:t>
            </a:r>
            <a:br>
              <a:rPr>
                <a:solidFill>
                  <a:srgbClr val="73FDFF"/>
                </a:solidFill>
                <a:uFill>
                  <a:solidFill>
                    <a:srgbClr val="333333"/>
                  </a:solidFill>
                </a:uFill>
                <a:latin typeface="Verdana"/>
                <a:ea typeface="Verdana"/>
                <a:cs typeface="Verdana"/>
                <a:sym typeface="Verdana"/>
              </a:rPr>
            </a:br>
            <a:r>
              <a:rPr>
                <a:solidFill>
                  <a:srgbClr val="EBEBEB"/>
                </a:solidFill>
                <a:uFill>
                  <a:solidFill>
                    <a:srgbClr val="333333"/>
                  </a:solidFill>
                </a:uFill>
                <a:latin typeface="Verdana"/>
                <a:ea typeface="Verdana"/>
                <a:cs typeface="Verdana"/>
                <a:sym typeface="Verdana"/>
              </a:rPr>
              <a:t>Download a copy of the budget worksheet for each student.</a:t>
            </a:r>
            <a:endParaRPr>
              <a:solidFill>
                <a:srgbClr val="EBEBEB"/>
              </a:solidFill>
            </a:endParaRPr>
          </a:p>
          <a:p>
            <a:pPr marL="1193291" indent="-1193291" algn="l" defTabSz="508254">
              <a:spcBef>
                <a:spcPts val="3600"/>
              </a:spcBef>
              <a:buSzPct val="181818"/>
              <a:buFont typeface="Symbol"/>
              <a:buChar char="·"/>
              <a:defRPr sz="2088">
                <a:solidFill>
                  <a:srgbClr val="EBEBEB"/>
                </a:solidFill>
                <a:latin typeface="+mn-lt"/>
                <a:ea typeface="+mn-ea"/>
                <a:cs typeface="+mn-cs"/>
                <a:sym typeface="Helvetica"/>
              </a:defRPr>
            </a:pPr>
            <a:r>
              <a:rPr u="sng">
                <a:solidFill>
                  <a:srgbClr val="76D6FF"/>
                </a:solidFill>
                <a:uFill>
                  <a:solidFill>
                    <a:srgbClr val="014080"/>
                  </a:solidFill>
                </a:uFill>
                <a:hlinkClick r:id="rId4" invalidUrl="" action="" tgtFrame="" tooltip="" history="1" highlightClick="0" endSnd="0"/>
              </a:rPr>
              <a:t>Budget Worksheet</a:t>
            </a:r>
            <a:r>
              <a:rPr>
                <a:solidFill>
                  <a:srgbClr val="76D6FF"/>
                </a:solidFill>
                <a:uFill>
                  <a:solidFill>
                    <a:srgbClr val="333333"/>
                  </a:solidFill>
                </a:uFill>
              </a:rPr>
              <a:t> </a:t>
            </a:r>
            <a:r>
              <a:rPr>
                <a:uFill>
                  <a:solidFill>
                    <a:srgbClr val="333333"/>
                  </a:solidFill>
                </a:uFill>
              </a:rPr>
              <a:t>(pdf 48k)</a:t>
            </a:r>
            <a:r>
              <a:t> </a:t>
            </a:r>
          </a:p>
          <a:p>
            <a:pPr algn="l" defTabSz="508254">
              <a:spcBef>
                <a:spcPts val="3600"/>
              </a:spcBef>
              <a:defRPr sz="2088">
                <a:solidFill>
                  <a:srgbClr val="73FDFF"/>
                </a:solidFill>
                <a:latin typeface="+mn-lt"/>
                <a:ea typeface="+mn-ea"/>
                <a:cs typeface="+mn-cs"/>
                <a:sym typeface="Helvetica"/>
              </a:defRPr>
            </a:pPr>
            <a:r>
              <a:rPr b="1">
                <a:uFill>
                  <a:solidFill>
                    <a:srgbClr val="333333"/>
                  </a:solidFill>
                </a:uFill>
                <a:latin typeface="Verdana"/>
                <a:ea typeface="Verdana"/>
                <a:cs typeface="Verdana"/>
                <a:sym typeface="Verdana"/>
              </a:rPr>
              <a:t>Procedure</a:t>
            </a:r>
            <a:endParaRPr>
              <a:uFill>
                <a:solidFill>
                  <a:srgbClr val="333333"/>
                </a:solidFill>
              </a:uFill>
            </a:endParaRPr>
          </a:p>
          <a:p>
            <a:pPr marL="1193291" indent="-1193291" algn="l" defTabSz="508254">
              <a:spcBef>
                <a:spcPts val="3600"/>
              </a:spcBef>
              <a:buSzPct val="181818"/>
              <a:buFont typeface="Symbol"/>
              <a:buChar char="·"/>
              <a:defRPr sz="2088">
                <a:latin typeface="+mn-lt"/>
                <a:ea typeface="+mn-ea"/>
                <a:cs typeface="+mn-cs"/>
                <a:sym typeface="Helvetica"/>
              </a:defRPr>
            </a:pPr>
            <a:r>
              <a:rPr>
                <a:uFill>
                  <a:solidFill>
                    <a:srgbClr val="333333"/>
                  </a:solidFill>
                </a:uFill>
              </a:rPr>
              <a:t>Ask students which they think is better, living in the countryside or living in a city.</a:t>
            </a:r>
            <a:endParaRPr>
              <a:uFill>
                <a:solidFill>
                  <a:srgbClr val="333333"/>
                </a:solidFill>
              </a:uFill>
            </a:endParaRPr>
          </a:p>
          <a:p>
            <a:pPr marL="1193291" indent="-1193291" algn="l" defTabSz="508254">
              <a:spcBef>
                <a:spcPts val="3600"/>
              </a:spcBef>
              <a:buSzPct val="181818"/>
              <a:buFont typeface="Symbol"/>
              <a:buChar char="·"/>
              <a:defRPr sz="2088">
                <a:latin typeface="+mn-lt"/>
                <a:ea typeface="+mn-ea"/>
                <a:cs typeface="+mn-cs"/>
                <a:sym typeface="Helvetica"/>
              </a:defRPr>
            </a:pPr>
            <a:r>
              <a:rPr>
                <a:uFill>
                  <a:solidFill>
                    <a:srgbClr val="333333"/>
                  </a:solidFill>
                </a:uFill>
              </a:rPr>
              <a:t>Put them in pairs to discuss the 'pros' and 'cons' of each. You can use images from Flickriver to help stimulate conversation and brainstorm some vocabulary. Click on this link to see urban images</a:t>
            </a:r>
            <a:r>
              <a:rPr>
                <a:solidFill>
                  <a:srgbClr val="76D6FF"/>
                </a:solidFill>
                <a:uFill>
                  <a:solidFill>
                    <a:srgbClr val="333333"/>
                  </a:solidFill>
                </a:uFill>
              </a:rPr>
              <a:t>:</a:t>
            </a:r>
            <a:r>
              <a:rPr u="sng">
                <a:solidFill>
                  <a:srgbClr val="76D6FF"/>
                </a:solidFill>
                <a:uFill>
                  <a:solidFill>
                    <a:srgbClr val="014080"/>
                  </a:solidFill>
                </a:uFill>
                <a:hlinkClick r:id="rId5" invalidUrl="" action="" tgtFrame="" tooltip="" history="1" highlightClick="0" endSnd="0"/>
              </a:rPr>
              <a:t>http://flickriver.com/search/urban/</a:t>
            </a:r>
            <a:r>
              <a:rPr>
                <a:uFill>
                  <a:solidFill>
                    <a:srgbClr val="333333"/>
                  </a:solidFill>
                </a:uFill>
              </a:rPr>
              <a:t> and this one for rural images:</a:t>
            </a:r>
            <a:r>
              <a:rPr>
                <a:solidFill>
                  <a:srgbClr val="76D6FF"/>
                </a:solidFill>
                <a:uFill>
                  <a:solidFill>
                    <a:srgbClr val="333333"/>
                  </a:solidFill>
                </a:uFill>
              </a:rPr>
              <a:t> </a:t>
            </a:r>
            <a:r>
              <a:rPr u="sng">
                <a:solidFill>
                  <a:srgbClr val="76D6FF"/>
                </a:solidFill>
                <a:uFill>
                  <a:solidFill>
                    <a:srgbClr val="014080"/>
                  </a:solidFill>
                </a:uFill>
                <a:hlinkClick r:id="rId6" invalidUrl="" action="" tgtFrame="" tooltip="" history="1" highlightClick="0" endSnd="0"/>
              </a:rPr>
              <a:t>http://flickriver.com/search/rural/</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4"/>
            </a:gs>
            <a:gs pos="100000">
              <a:schemeClr val="accent4">
                <a:hueOff val="-193819"/>
                <a:satOff val="-4458"/>
                <a:lumOff val="-21157"/>
              </a:schemeClr>
            </a:gs>
          </a:gsLst>
          <a:lin ang="5400000" scaled="0"/>
        </a:gradFill>
      </p:bgPr>
    </p:bg>
    <p:spTree>
      <p:nvGrpSpPr>
        <p:cNvPr id="1" name=""/>
        <p:cNvGrpSpPr/>
        <p:nvPr/>
      </p:nvGrpSpPr>
      <p:grpSpPr>
        <a:xfrm>
          <a:off x="0" y="0"/>
          <a:ext cx="0" cy="0"/>
          <a:chOff x="0" y="0"/>
          <a:chExt cx="0" cy="0"/>
        </a:xfrm>
      </p:grpSpPr>
      <p:sp>
        <p:nvSpPr>
          <p:cNvPr id="153" name="OpenCities Budget (2)"/>
          <p:cNvSpPr txBox="1"/>
          <p:nvPr>
            <p:ph type="ctrTitle"/>
          </p:nvPr>
        </p:nvSpPr>
        <p:spPr>
          <a:xfrm>
            <a:off x="1270000" y="469900"/>
            <a:ext cx="10464800" cy="1314302"/>
          </a:xfrm>
          <a:prstGeom prst="rect">
            <a:avLst/>
          </a:prstGeom>
        </p:spPr>
        <p:txBody>
          <a:bodyPr/>
          <a:lstStyle>
            <a:lvl1pPr defTabSz="473201">
              <a:defRPr sz="6480">
                <a:solidFill>
                  <a:srgbClr val="73FDFF"/>
                </a:solidFill>
                <a:uFill>
                  <a:solidFill>
                    <a:srgbClr val="014080"/>
                  </a:solidFill>
                </a:uFill>
                <a:latin typeface="Verdana"/>
                <a:ea typeface="Verdana"/>
                <a:cs typeface="Verdana"/>
                <a:sym typeface="Verdana"/>
              </a:defRPr>
            </a:lvl1pPr>
          </a:lstStyle>
          <a:p>
            <a:pPr>
              <a:defRPr>
                <a:uFillTx/>
                <a:latin typeface="+mn-lt"/>
                <a:ea typeface="+mn-ea"/>
                <a:cs typeface="+mn-cs"/>
                <a:sym typeface="Helvetica"/>
              </a:defRPr>
            </a:pPr>
            <a:r>
              <a:rPr>
                <a:uFill>
                  <a:solidFill>
                    <a:srgbClr val="014080"/>
                  </a:solidFill>
                </a:uFill>
                <a:latin typeface="Verdana"/>
                <a:ea typeface="Verdana"/>
                <a:cs typeface="Verdana"/>
                <a:sym typeface="Verdana"/>
              </a:rPr>
              <a:t>OpenCities Budget (2)</a:t>
            </a:r>
          </a:p>
        </p:txBody>
      </p:sp>
      <p:sp>
        <p:nvSpPr>
          <p:cNvPr id="154" name="Once they have had some time to discuss, elicit some feedback on the problems of cities and some of the good things.…"/>
          <p:cNvSpPr txBox="1"/>
          <p:nvPr>
            <p:ph type="subTitle" idx="1"/>
          </p:nvPr>
        </p:nvSpPr>
        <p:spPr>
          <a:xfrm>
            <a:off x="1270000" y="1865114"/>
            <a:ext cx="10464800" cy="7471172"/>
          </a:xfrm>
          <a:prstGeom prst="rect">
            <a:avLst/>
          </a:prstGeom>
        </p:spPr>
        <p:txBody>
          <a:bodyPr/>
          <a:lstStyle/>
          <a:p>
            <a:pPr marL="781811" indent="-781811" algn="l" defTabSz="332993">
              <a:spcBef>
                <a:spcPts val="2300"/>
              </a:spcBef>
              <a:buSzPct val="181818"/>
              <a:buFont typeface="Symbol"/>
              <a:buChar char="·"/>
              <a:defRPr sz="1596">
                <a:latin typeface="+mn-lt"/>
                <a:ea typeface="+mn-ea"/>
                <a:cs typeface="+mn-cs"/>
                <a:sym typeface="Helvetica"/>
              </a:defRPr>
            </a:pPr>
            <a:r>
              <a:rPr>
                <a:uFill>
                  <a:solidFill>
                    <a:srgbClr val="333333"/>
                  </a:solidFill>
                </a:uFill>
              </a:rPr>
              <a:t>Once they have had some time to discuss, elicit some feedback on the problems of cities and some of the good things.</a:t>
            </a:r>
            <a:endParaRPr>
              <a:uFill>
                <a:solidFill>
                  <a:srgbClr val="333333"/>
                </a:solidFill>
              </a:uFill>
            </a:endParaRPr>
          </a:p>
          <a:p>
            <a:pPr marL="781811" indent="-781811" algn="l" defTabSz="332993">
              <a:spcBef>
                <a:spcPts val="2300"/>
              </a:spcBef>
              <a:buSzPct val="181818"/>
              <a:buFont typeface="Symbol"/>
              <a:buChar char="·"/>
              <a:defRPr sz="1596">
                <a:latin typeface="+mn-lt"/>
                <a:ea typeface="+mn-ea"/>
                <a:cs typeface="+mn-cs"/>
                <a:sym typeface="Helvetica"/>
              </a:defRPr>
            </a:pPr>
            <a:r>
              <a:rPr>
                <a:uFill>
                  <a:solidFill>
                    <a:srgbClr val="333333"/>
                  </a:solidFill>
                </a:uFill>
              </a:rPr>
              <a:t>Now tell them that they are going try to govern a small city. Give them the first part of the worksheet with the scenario on and ask them to read it. Check that they understand it and help with vocabulary.</a:t>
            </a:r>
            <a:endParaRPr>
              <a:uFill>
                <a:solidFill>
                  <a:srgbClr val="333333"/>
                </a:solidFill>
              </a:uFill>
            </a:endParaRPr>
          </a:p>
          <a:p>
            <a:pPr marL="781811" indent="-781811" algn="l" defTabSz="332993">
              <a:spcBef>
                <a:spcPts val="2300"/>
              </a:spcBef>
              <a:buSzPct val="181818"/>
              <a:buFont typeface="Symbol"/>
              <a:buChar char="·"/>
              <a:defRPr sz="1596">
                <a:latin typeface="+mn-lt"/>
                <a:ea typeface="+mn-ea"/>
                <a:cs typeface="+mn-cs"/>
                <a:sym typeface="Helvetica"/>
              </a:defRPr>
            </a:pPr>
            <a:r>
              <a:rPr>
                <a:uFill>
                  <a:solidFill>
                    <a:srgbClr val="333333"/>
                  </a:solidFill>
                </a:uFill>
              </a:rPr>
              <a:t>Next put the students into groups. Give some of the students roles within the group. Make one student (choose one of the stronger speakers) the chair person and tell the students to make sure everyone has a chance to share their opinion. Also make one student responsible for taking notes on the final budget.</a:t>
            </a:r>
            <a:endParaRPr>
              <a:uFill>
                <a:solidFill>
                  <a:srgbClr val="333333"/>
                </a:solidFill>
              </a:uFill>
            </a:endParaRPr>
          </a:p>
          <a:p>
            <a:pPr marL="781811" indent="-781811" algn="l" defTabSz="332993">
              <a:spcBef>
                <a:spcPts val="2300"/>
              </a:spcBef>
              <a:buSzPct val="181818"/>
              <a:buFont typeface="Symbol"/>
              <a:buChar char="·"/>
              <a:defRPr sz="1596">
                <a:latin typeface="+mn-lt"/>
                <a:ea typeface="+mn-ea"/>
                <a:cs typeface="+mn-cs"/>
                <a:sym typeface="Helvetica"/>
              </a:defRPr>
            </a:pPr>
            <a:r>
              <a:rPr>
                <a:uFill>
                  <a:solidFill>
                    <a:srgbClr val="333333"/>
                  </a:solidFill>
                </a:uFill>
              </a:rPr>
              <a:t>Now tell them to read through the problems and discuss them together, then decide on how much of the budget they will give to each project. To make this more challenging you could also tell them that they can only fund 6 of the 8 projects and two will have to be stopped.</a:t>
            </a:r>
            <a:endParaRPr>
              <a:uFill>
                <a:solidFill>
                  <a:srgbClr val="333333"/>
                </a:solidFill>
              </a:uFill>
            </a:endParaRPr>
          </a:p>
          <a:p>
            <a:pPr marL="781811" indent="-781811" algn="l" defTabSz="332993">
              <a:spcBef>
                <a:spcPts val="2300"/>
              </a:spcBef>
              <a:buSzPct val="181818"/>
              <a:buFont typeface="Symbol"/>
              <a:buChar char="·"/>
              <a:defRPr sz="1596">
                <a:latin typeface="+mn-lt"/>
                <a:ea typeface="+mn-ea"/>
                <a:cs typeface="+mn-cs"/>
                <a:sym typeface="Helvetica"/>
              </a:defRPr>
            </a:pPr>
            <a:r>
              <a:rPr>
                <a:uFill>
                  <a:solidFill>
                    <a:srgbClr val="333333"/>
                  </a:solidFill>
                </a:uFill>
              </a:rPr>
              <a:t>Give each group time to work at their budget. Once the groups have finished their discussion, tell them that they need to present their budget and the rationality for it. Give them some time to prepare a short presentation, then regroup the students so that they are with people from a different group and ask them to compare budgets.</a:t>
            </a:r>
            <a:endParaRPr>
              <a:uFill>
                <a:solidFill>
                  <a:srgbClr val="333333"/>
                </a:solidFill>
              </a:uFill>
            </a:endParaRPr>
          </a:p>
          <a:p>
            <a:pPr marL="781811" indent="-781811" algn="l" defTabSz="332993">
              <a:spcBef>
                <a:spcPts val="2300"/>
              </a:spcBef>
              <a:buSzPct val="181818"/>
              <a:buFont typeface="Symbol"/>
              <a:buChar char="·"/>
              <a:defRPr sz="1596">
                <a:latin typeface="+mn-lt"/>
                <a:ea typeface="+mn-ea"/>
                <a:cs typeface="+mn-cs"/>
                <a:sym typeface="Helvetica"/>
              </a:defRPr>
            </a:pPr>
            <a:r>
              <a:rPr>
                <a:uFill>
                  <a:solidFill>
                    <a:srgbClr val="333333"/>
                  </a:solidFill>
                </a:uFill>
              </a:rPr>
              <a:t>You could follow this up with a written task getting students to write up a draft proposal of their budget and the justification for their spending.</a:t>
            </a:r>
            <a:endParaRPr>
              <a:uFill>
                <a:solidFill>
                  <a:srgbClr val="333333"/>
                </a:solidFill>
              </a:uFill>
            </a:endParaRPr>
          </a:p>
          <a:p>
            <a:pPr algn="l" defTabSz="332993">
              <a:spcBef>
                <a:spcPts val="2300"/>
              </a:spcBef>
              <a:defRPr b="1" sz="1482">
                <a:latin typeface="+mn-lt"/>
                <a:ea typeface="+mn-ea"/>
                <a:cs typeface="+mn-cs"/>
                <a:sym typeface="Helvetica"/>
              </a:defRPr>
            </a:pPr>
            <a:br>
              <a:rPr>
                <a:uFill>
                  <a:solidFill>
                    <a:srgbClr val="333333"/>
                  </a:solidFill>
                </a:uFill>
                <a:latin typeface="Verdana"/>
                <a:ea typeface="Verdana"/>
                <a:cs typeface="Verdana"/>
                <a:sym typeface="Verdana"/>
              </a:rPr>
            </a:br>
            <a:r>
              <a:rPr>
                <a:uFill>
                  <a:solidFill>
                    <a:srgbClr val="333333"/>
                  </a:solidFill>
                </a:uFill>
                <a:latin typeface="Verdana"/>
                <a:ea typeface="Verdana"/>
                <a:cs typeface="Verdana"/>
                <a:sym typeface="Verdana"/>
              </a:rPr>
              <a:t>An alternative approach to this discussion is to have groups of 8 people and make one person responsible for each project. They then have to argue for a percentage of the budget and convince others in the group that their project should be funded.</a:t>
            </a:r>
            <a:endParaRPr>
              <a:uFill>
                <a:solidFill>
                  <a:srgbClr val="014080"/>
                </a:solidFill>
              </a:uFill>
              <a:latin typeface="Verdana"/>
              <a:ea typeface="Verdana"/>
              <a:cs typeface="Verdana"/>
              <a:sym typeface="Verdana"/>
            </a:endParaR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6">
                <a:hueOff val="7068528"/>
                <a:satOff val="-63217"/>
                <a:lumOff val="21330"/>
              </a:schemeClr>
            </a:gs>
            <a:gs pos="100000">
              <a:schemeClr val="accent6">
                <a:hueOff val="10811956"/>
                <a:satOff val="-58544"/>
                <a:lumOff val="-9736"/>
              </a:schemeClr>
            </a:gs>
          </a:gsLst>
          <a:lin ang="5400000" scaled="0"/>
        </a:gradFill>
      </p:bgPr>
    </p:bg>
    <p:spTree>
      <p:nvGrpSpPr>
        <p:cNvPr id="1" name=""/>
        <p:cNvGrpSpPr/>
        <p:nvPr/>
      </p:nvGrpSpPr>
      <p:grpSpPr>
        <a:xfrm>
          <a:off x="0" y="0"/>
          <a:ext cx="0" cy="0"/>
          <a:chOff x="0" y="0"/>
          <a:chExt cx="0" cy="0"/>
        </a:xfrm>
      </p:grpSpPr>
      <p:sp>
        <p:nvSpPr>
          <p:cNvPr id="156" name="The press conference (1)"/>
          <p:cNvSpPr txBox="1"/>
          <p:nvPr>
            <p:ph type="ctrTitle"/>
          </p:nvPr>
        </p:nvSpPr>
        <p:spPr>
          <a:xfrm>
            <a:off x="1270000" y="393700"/>
            <a:ext cx="10464800" cy="1326704"/>
          </a:xfrm>
          <a:prstGeom prst="rect">
            <a:avLst/>
          </a:prstGeom>
        </p:spPr>
        <p:txBody>
          <a:bodyPr/>
          <a:lstStyle>
            <a:lvl1pPr defTabSz="420624">
              <a:defRPr sz="5760">
                <a:solidFill>
                  <a:srgbClr val="014080"/>
                </a:solidFill>
                <a:uFill>
                  <a:solidFill>
                    <a:srgbClr val="014080"/>
                  </a:solidFill>
                </a:uFill>
                <a:latin typeface="Verdana"/>
                <a:ea typeface="Verdana"/>
                <a:cs typeface="Verdana"/>
                <a:sym typeface="Verdana"/>
              </a:defRPr>
            </a:lvl1pPr>
          </a:lstStyle>
          <a:p>
            <a:pPr>
              <a:defRPr>
                <a:solidFill>
                  <a:srgbClr val="0096FF"/>
                </a:solidFill>
                <a:uFillTx/>
                <a:latin typeface="+mn-lt"/>
                <a:ea typeface="+mn-ea"/>
                <a:cs typeface="+mn-cs"/>
                <a:sym typeface="Helvetica"/>
              </a:defRPr>
            </a:pPr>
            <a:r>
              <a:rPr>
                <a:solidFill>
                  <a:srgbClr val="014080"/>
                </a:solidFill>
                <a:uFill>
                  <a:solidFill>
                    <a:srgbClr val="014080"/>
                  </a:solidFill>
                </a:uFill>
                <a:latin typeface="Verdana"/>
                <a:ea typeface="Verdana"/>
                <a:cs typeface="Verdana"/>
                <a:sym typeface="Verdana"/>
              </a:rPr>
              <a:t>The press conference (1)</a:t>
            </a:r>
          </a:p>
        </p:txBody>
      </p:sp>
      <p:sp>
        <p:nvSpPr>
          <p:cNvPr id="157" name="This is a longer activity that needs some preparation. It's great for practising question forms in a fun way and gives structured speaking practice to lower levels. You will need a sticky label for each student or a pack of Post-It notes.…"/>
          <p:cNvSpPr txBox="1"/>
          <p:nvPr>
            <p:ph type="subTitle" idx="1"/>
          </p:nvPr>
        </p:nvSpPr>
        <p:spPr>
          <a:xfrm>
            <a:off x="1270000" y="1880989"/>
            <a:ext cx="10464800" cy="7641829"/>
          </a:xfrm>
          <a:prstGeom prst="rect">
            <a:avLst/>
          </a:prstGeom>
        </p:spPr>
        <p:txBody>
          <a:bodyPr/>
          <a:lstStyle/>
          <a:p>
            <a:pPr algn="l" defTabSz="404622">
              <a:lnSpc>
                <a:spcPts val="2800"/>
              </a:lnSpc>
              <a:spcBef>
                <a:spcPts val="1200"/>
              </a:spcBef>
              <a:defRPr sz="1800">
                <a:solidFill>
                  <a:srgbClr val="EBEBEB"/>
                </a:solidFill>
                <a:uFill>
                  <a:solidFill>
                    <a:srgbClr val="000000"/>
                  </a:solidFill>
                </a:uFill>
                <a:latin typeface="Times New Roman"/>
                <a:ea typeface="Times New Roman"/>
                <a:cs typeface="Times New Roman"/>
                <a:sym typeface="Times New Roman"/>
              </a:defRPr>
            </a:pPr>
            <a:r>
              <a:rPr>
                <a:uFill>
                  <a:solidFill>
                    <a:srgbClr val="333333"/>
                  </a:solidFill>
                </a:uFill>
                <a:latin typeface="Verdana"/>
                <a:ea typeface="Verdana"/>
                <a:cs typeface="Verdana"/>
                <a:sym typeface="Verdana"/>
              </a:rPr>
              <a:t>This is a longer activity that needs some preparation. It's great for practising question forms in a fun way and gives structured speaking practice to lower levels. You will need a sticky label for each student or a pack of </a:t>
            </a:r>
            <a:r>
              <a:rPr u="sng">
                <a:uFill>
                  <a:solidFill>
                    <a:srgbClr val="014080"/>
                  </a:solidFill>
                </a:uFill>
                <a:latin typeface="Verdana"/>
                <a:ea typeface="Verdana"/>
                <a:cs typeface="Verdana"/>
                <a:sym typeface="Verdana"/>
                <a:hlinkClick r:id="rId2" invalidUrl="" action="" tgtFrame="" tooltip="" history="1" highlightClick="0" endSnd="0"/>
              </a:rPr>
              <a:t>Post-It notes</a:t>
            </a:r>
            <a:r>
              <a:rPr>
                <a:uFill>
                  <a:solidFill>
                    <a:srgbClr val="333333"/>
                  </a:solidFill>
                </a:uFill>
                <a:latin typeface="Verdana"/>
                <a:ea typeface="Verdana"/>
                <a:cs typeface="Verdana"/>
                <a:sym typeface="Verdana"/>
              </a:rPr>
              <a:t>.</a:t>
            </a:r>
            <a:endParaRPr>
              <a:uFill>
                <a:solidFill>
                  <a:srgbClr val="333333"/>
                </a:solidFill>
              </a:uFill>
              <a:latin typeface="Verdana"/>
              <a:ea typeface="Verdana"/>
              <a:cs typeface="Verdana"/>
              <a:sym typeface="Verdana"/>
            </a:endParaRPr>
          </a:p>
          <a:p>
            <a:pPr algn="l" defTabSz="404622">
              <a:lnSpc>
                <a:spcPts val="2800"/>
              </a:lnSpc>
              <a:spcBef>
                <a:spcPts val="1200"/>
              </a:spcBef>
              <a:defRPr sz="1800">
                <a:solidFill>
                  <a:srgbClr val="EBEBEB"/>
                </a:solidFill>
                <a:uFill>
                  <a:solidFill>
                    <a:srgbClr val="000000"/>
                  </a:solidFill>
                </a:uFill>
                <a:latin typeface="Times New Roman"/>
                <a:ea typeface="Times New Roman"/>
                <a:cs typeface="Times New Roman"/>
                <a:sym typeface="Times New Roman"/>
              </a:defRPr>
            </a:pPr>
            <a:r>
              <a:rPr>
                <a:uFill>
                  <a:solidFill>
                    <a:srgbClr val="333333"/>
                  </a:solidFill>
                </a:uFill>
                <a:latin typeface="Verdana"/>
                <a:ea typeface="Verdana"/>
                <a:cs typeface="Verdana"/>
                <a:sym typeface="Verdana"/>
              </a:rPr>
              <a:t>This activity was first posted on the British Council's </a:t>
            </a:r>
            <a:r>
              <a:rPr u="sng">
                <a:uFill>
                  <a:solidFill>
                    <a:srgbClr val="014080"/>
                  </a:solidFill>
                </a:uFill>
                <a:latin typeface="Verdana"/>
                <a:ea typeface="Verdana"/>
                <a:cs typeface="Verdana"/>
                <a:sym typeface="Verdana"/>
                <a:hlinkClick r:id="rId3" invalidUrl="" action="" tgtFrame="" tooltip="" history="1" highlightClick="0" endSnd="0"/>
              </a:rPr>
              <a:t>Language Assistant</a:t>
            </a:r>
            <a:r>
              <a:rPr>
                <a:uFill>
                  <a:solidFill>
                    <a:srgbClr val="333333"/>
                  </a:solidFill>
                </a:uFill>
                <a:latin typeface="Verdana"/>
                <a:ea typeface="Verdana"/>
                <a:cs typeface="Verdana"/>
                <a:sym typeface="Verdana"/>
              </a:rPr>
              <a:t> website</a:t>
            </a:r>
            <a:endParaRPr b="1">
              <a:uFill>
                <a:solidFill>
                  <a:srgbClr val="333333"/>
                </a:solidFill>
              </a:uFill>
              <a:latin typeface="Verdana"/>
              <a:ea typeface="Verdana"/>
              <a:cs typeface="Verdana"/>
              <a:sym typeface="Verdana"/>
            </a:endParaRPr>
          </a:p>
          <a:p>
            <a:pPr algn="l" defTabSz="404622">
              <a:lnSpc>
                <a:spcPts val="2800"/>
              </a:lnSpc>
              <a:spcBef>
                <a:spcPts val="1200"/>
              </a:spcBef>
              <a:defRPr sz="1800">
                <a:solidFill>
                  <a:srgbClr val="0433FF"/>
                </a:solidFill>
                <a:uFill>
                  <a:solidFill>
                    <a:srgbClr val="000000"/>
                  </a:solidFill>
                </a:uFill>
                <a:latin typeface="Times New Roman"/>
                <a:ea typeface="Times New Roman"/>
                <a:cs typeface="Times New Roman"/>
                <a:sym typeface="Times New Roman"/>
              </a:defRPr>
            </a:pPr>
            <a:r>
              <a:rPr b="1">
                <a:uFill>
                  <a:solidFill>
                    <a:srgbClr val="333333"/>
                  </a:solidFill>
                </a:uFill>
                <a:latin typeface="Verdana"/>
                <a:ea typeface="Verdana"/>
                <a:cs typeface="Verdana"/>
                <a:sym typeface="Verdana"/>
              </a:rPr>
              <a:t>Preparation</a:t>
            </a:r>
            <a:endParaRPr>
              <a:uFill>
                <a:solidFill>
                  <a:srgbClr val="333333"/>
                </a:solidFill>
              </a:uFill>
              <a:latin typeface="Verdana"/>
              <a:ea typeface="Verdana"/>
              <a:cs typeface="Verdana"/>
              <a:sym typeface="Verdana"/>
            </a:endParaRPr>
          </a:p>
          <a:p>
            <a:pPr marL="617219" indent="-617219" algn="l" defTabSz="404622">
              <a:lnSpc>
                <a:spcPts val="2800"/>
              </a:lnSpc>
              <a:spcBef>
                <a:spcPts val="1200"/>
              </a:spcBef>
              <a:buSzPct val="181818"/>
              <a:buFont typeface="Symbol"/>
              <a:buChar char="·"/>
              <a:tabLst>
                <a:tab pos="406400" algn="l"/>
              </a:tabLst>
              <a:defRPr sz="1800">
                <a:solidFill>
                  <a:srgbClr val="EBEBEB"/>
                </a:solidFill>
                <a:uFill>
                  <a:solidFill>
                    <a:srgbClr val="000000"/>
                  </a:solidFill>
                </a:uFill>
                <a:latin typeface="Verdana"/>
                <a:ea typeface="Verdana"/>
                <a:cs typeface="Verdana"/>
                <a:sym typeface="Verdana"/>
              </a:defRPr>
            </a:pPr>
            <a:r>
              <a:rPr>
                <a:uFill>
                  <a:solidFill>
                    <a:srgbClr val="333333"/>
                  </a:solidFill>
                </a:uFill>
              </a:rPr>
              <a:t>Tell students that they have got the job of reporter for a magazine about famous people. They are going to interview some famous people and they need to prepare some general questions they can ask any famous person - actors, singers, sports stars, politicians etc.</a:t>
            </a:r>
            <a:endParaRPr>
              <a:uFill>
                <a:solidFill>
                  <a:srgbClr val="333333"/>
                </a:solidFill>
              </a:uFill>
            </a:endParaRPr>
          </a:p>
          <a:p>
            <a:pPr marL="617219" indent="-617219" algn="l" defTabSz="404622">
              <a:lnSpc>
                <a:spcPts val="2800"/>
              </a:lnSpc>
              <a:spcBef>
                <a:spcPts val="1200"/>
              </a:spcBef>
              <a:buSzPct val="181818"/>
              <a:buFont typeface="Symbol"/>
              <a:buChar char="·"/>
              <a:tabLst>
                <a:tab pos="406400" algn="l"/>
              </a:tabLst>
              <a:defRPr sz="1800">
                <a:solidFill>
                  <a:srgbClr val="EBEBEB"/>
                </a:solidFill>
                <a:uFill>
                  <a:solidFill>
                    <a:srgbClr val="000000"/>
                  </a:solidFill>
                </a:uFill>
                <a:latin typeface="Verdana"/>
                <a:ea typeface="Verdana"/>
                <a:cs typeface="Verdana"/>
                <a:sym typeface="Verdana"/>
              </a:defRPr>
            </a:pPr>
            <a:r>
              <a:rPr>
                <a:uFill>
                  <a:solidFill>
                    <a:srgbClr val="333333"/>
                  </a:solidFill>
                </a:uFill>
              </a:rPr>
              <a:t>Give some examples, like, ‘Do you enjoy your job?' or ‘Are you happy being so famous?' and get students to write four questions and put them into a table with the questions going down the left hand side and space for five columns to the right.</a:t>
            </a:r>
            <a:endParaRPr>
              <a:uFill>
                <a:solidFill>
                  <a:srgbClr val="333333"/>
                </a:solidFill>
              </a:uFill>
            </a:endParaRPr>
          </a:p>
          <a:p>
            <a:pPr marL="617219" indent="-617219" algn="l" defTabSz="404622">
              <a:lnSpc>
                <a:spcPts val="2800"/>
              </a:lnSpc>
              <a:spcBef>
                <a:spcPts val="1200"/>
              </a:spcBef>
              <a:buSzPct val="181818"/>
              <a:buFont typeface="Symbol"/>
              <a:buChar char="·"/>
              <a:tabLst>
                <a:tab pos="406400" algn="l"/>
              </a:tabLst>
              <a:defRPr sz="1800">
                <a:solidFill>
                  <a:srgbClr val="EBEBEB"/>
                </a:solidFill>
                <a:uFill>
                  <a:solidFill>
                    <a:srgbClr val="000000"/>
                  </a:solidFill>
                </a:uFill>
                <a:latin typeface="Verdana"/>
                <a:ea typeface="Verdana"/>
                <a:cs typeface="Verdana"/>
                <a:sym typeface="Verdana"/>
              </a:defRPr>
            </a:pPr>
            <a:r>
              <a:rPr>
                <a:uFill>
                  <a:solidFill>
                    <a:srgbClr val="333333"/>
                  </a:solidFill>
                </a:uFill>
              </a:rPr>
              <a:t>Then ask students which famous person they would like to be and give each one a sticky label or a </a:t>
            </a:r>
            <a:r>
              <a:rPr u="sng">
                <a:uFill>
                  <a:solidFill>
                    <a:srgbClr val="014080"/>
                  </a:solidFill>
                </a:uFill>
                <a:hlinkClick r:id="rId2" invalidUrl="" action="" tgtFrame="" tooltip="" history="1" highlightClick="0" endSnd="0"/>
              </a:rPr>
              <a:t>Post-It note </a:t>
            </a:r>
            <a:r>
              <a:rPr>
                <a:uFill>
                  <a:solidFill>
                    <a:srgbClr val="333333"/>
                  </a:solidFill>
                </a:uFill>
              </a:rPr>
              <a:t>for them to write the name of the famous person on and stick on themselves.</a:t>
            </a:r>
            <a:endParaRPr>
              <a:uFill>
                <a:solidFill>
                  <a:srgbClr val="333333"/>
                </a:solidFill>
              </a:uFill>
            </a:endParaRPr>
          </a:p>
          <a:p>
            <a:pPr marL="617219" indent="-617219" algn="l" defTabSz="404622">
              <a:lnSpc>
                <a:spcPts val="2800"/>
              </a:lnSpc>
              <a:spcBef>
                <a:spcPts val="1200"/>
              </a:spcBef>
              <a:buSzPct val="181818"/>
              <a:buFont typeface="Symbol"/>
              <a:buChar char="·"/>
              <a:tabLst>
                <a:tab pos="406400" algn="l"/>
              </a:tabLst>
              <a:defRPr sz="1800">
                <a:solidFill>
                  <a:srgbClr val="EBEBEB"/>
                </a:solidFill>
                <a:uFill>
                  <a:solidFill>
                    <a:srgbClr val="000000"/>
                  </a:solidFill>
                </a:uFill>
                <a:latin typeface="Verdana"/>
                <a:ea typeface="Verdana"/>
                <a:cs typeface="Verdana"/>
                <a:sym typeface="Verdana"/>
              </a:defRPr>
            </a:pPr>
            <a:endParaRPr>
              <a:uFill>
                <a:solidFill>
                  <a:srgbClr val="333333"/>
                </a:solidFill>
              </a:uFill>
            </a:endParaRPr>
          </a:p>
          <a:p>
            <a:pPr algn="l" defTabSz="404622">
              <a:lnSpc>
                <a:spcPts val="2800"/>
              </a:lnSpc>
              <a:spcBef>
                <a:spcPts val="1200"/>
              </a:spcBef>
              <a:tabLst>
                <a:tab pos="406400" algn="l"/>
              </a:tabLst>
              <a:defRPr sz="1800">
                <a:solidFill>
                  <a:srgbClr val="0433FF"/>
                </a:solidFill>
                <a:uFill>
                  <a:solidFill>
                    <a:srgbClr val="000000"/>
                  </a:solidFill>
                </a:uFill>
                <a:latin typeface="Verdana"/>
                <a:ea typeface="Verdana"/>
                <a:cs typeface="Verdana"/>
                <a:sym typeface="Verdana"/>
              </a:defRPr>
            </a:pPr>
            <a:r>
              <a:rPr b="1">
                <a:uFill>
                  <a:solidFill>
                    <a:srgbClr val="333333"/>
                  </a:solidFill>
                </a:uFill>
              </a:rPr>
              <a:t>Procedure</a:t>
            </a:r>
            <a:endParaRPr>
              <a:uFill>
                <a:solidFill>
                  <a:srgbClr val="333333"/>
                </a:solidFill>
              </a:uFill>
            </a:endParaRPr>
          </a:p>
          <a:p>
            <a:pPr marL="617219" indent="-617219" algn="l" defTabSz="404622">
              <a:lnSpc>
                <a:spcPts val="2800"/>
              </a:lnSpc>
              <a:spcBef>
                <a:spcPts val="1200"/>
              </a:spcBef>
              <a:buSzPct val="181818"/>
              <a:buFont typeface="Symbol"/>
              <a:buChar char="·"/>
              <a:tabLst>
                <a:tab pos="406400" algn="l"/>
              </a:tabLst>
              <a:defRPr sz="1800">
                <a:solidFill>
                  <a:srgbClr val="EBEBEB"/>
                </a:solidFill>
                <a:uFill>
                  <a:solidFill>
                    <a:srgbClr val="000000"/>
                  </a:solidFill>
                </a:uFill>
                <a:latin typeface="Verdana"/>
                <a:ea typeface="Verdana"/>
                <a:cs typeface="Verdana"/>
                <a:sym typeface="Verdana"/>
              </a:defRPr>
            </a:pPr>
            <a:r>
              <a:rPr>
                <a:uFill>
                  <a:solidFill>
                    <a:srgbClr val="333333"/>
                  </a:solidFill>
                </a:uFill>
              </a:rPr>
              <a:t>Put students into two concentric circles with the inner circle facing out and outer circle facing in.</a:t>
            </a:r>
            <a:endParaRPr>
              <a:uFill>
                <a:solidFill>
                  <a:srgbClr val="333333"/>
                </a:solidFill>
              </a:uFill>
            </a:endParaRPr>
          </a:p>
          <a:p>
            <a:pPr algn="l" defTabSz="404622">
              <a:lnSpc>
                <a:spcPts val="2800"/>
              </a:lnSpc>
              <a:spcBef>
                <a:spcPts val="1200"/>
              </a:spcBef>
              <a:tabLst>
                <a:tab pos="406400" algn="l"/>
              </a:tabLst>
              <a:defRPr sz="1800">
                <a:solidFill>
                  <a:srgbClr val="EBEBEB"/>
                </a:solidFill>
                <a:uFill>
                  <a:solidFill>
                    <a:srgbClr val="000000"/>
                  </a:solidFill>
                </a:uFill>
                <a:latin typeface="Verdana"/>
                <a:ea typeface="Verdana"/>
                <a:cs typeface="Verdana"/>
                <a:sym typeface="Verdana"/>
              </a:defRPr>
            </a:pPr>
            <a:endParaRPr b="1">
              <a:uFill>
                <a:solidFill>
                  <a:srgbClr val="333333"/>
                </a:solidFill>
              </a:uFill>
            </a:endParaR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6">
                <a:hueOff val="7068528"/>
                <a:satOff val="-63217"/>
                <a:lumOff val="21330"/>
              </a:schemeClr>
            </a:gs>
            <a:gs pos="100000">
              <a:schemeClr val="accent6">
                <a:hueOff val="10811956"/>
                <a:satOff val="-58544"/>
                <a:lumOff val="-9736"/>
              </a:schemeClr>
            </a:gs>
          </a:gsLst>
          <a:lin ang="5400000" scaled="0"/>
        </a:gradFill>
      </p:bgPr>
    </p:bg>
    <p:spTree>
      <p:nvGrpSpPr>
        <p:cNvPr id="1" name=""/>
        <p:cNvGrpSpPr/>
        <p:nvPr/>
      </p:nvGrpSpPr>
      <p:grpSpPr>
        <a:xfrm>
          <a:off x="0" y="0"/>
          <a:ext cx="0" cy="0"/>
          <a:chOff x="0" y="0"/>
          <a:chExt cx="0" cy="0"/>
        </a:xfrm>
      </p:grpSpPr>
      <p:sp>
        <p:nvSpPr>
          <p:cNvPr id="159" name="The press conference (2)"/>
          <p:cNvSpPr txBox="1"/>
          <p:nvPr>
            <p:ph type="ctrTitle"/>
          </p:nvPr>
        </p:nvSpPr>
        <p:spPr>
          <a:xfrm>
            <a:off x="1270000" y="266700"/>
            <a:ext cx="10464800" cy="1274912"/>
          </a:xfrm>
          <a:prstGeom prst="rect">
            <a:avLst/>
          </a:prstGeom>
        </p:spPr>
        <p:txBody>
          <a:bodyPr/>
          <a:lstStyle>
            <a:lvl1pPr defTabSz="420624">
              <a:defRPr sz="5760">
                <a:solidFill>
                  <a:srgbClr val="014080"/>
                </a:solidFill>
                <a:uFill>
                  <a:solidFill>
                    <a:srgbClr val="014080"/>
                  </a:solidFill>
                </a:uFill>
                <a:latin typeface="Verdana"/>
                <a:ea typeface="Verdana"/>
                <a:cs typeface="Verdana"/>
                <a:sym typeface="Verdana"/>
              </a:defRPr>
            </a:lvl1pPr>
          </a:lstStyle>
          <a:p>
            <a:pPr>
              <a:defRPr>
                <a:solidFill>
                  <a:srgbClr val="0096FF"/>
                </a:solidFill>
                <a:uFillTx/>
                <a:latin typeface="+mn-lt"/>
                <a:ea typeface="+mn-ea"/>
                <a:cs typeface="+mn-cs"/>
                <a:sym typeface="Helvetica"/>
              </a:defRPr>
            </a:pPr>
            <a:r>
              <a:rPr>
                <a:solidFill>
                  <a:srgbClr val="014080"/>
                </a:solidFill>
                <a:uFill>
                  <a:solidFill>
                    <a:srgbClr val="014080"/>
                  </a:solidFill>
                </a:uFill>
                <a:latin typeface="Verdana"/>
                <a:ea typeface="Verdana"/>
                <a:cs typeface="Verdana"/>
                <a:sym typeface="Verdana"/>
              </a:rPr>
              <a:t>The press conference (2)</a:t>
            </a:r>
          </a:p>
        </p:txBody>
      </p:sp>
      <p:sp>
        <p:nvSpPr>
          <p:cNvPr id="160" name="Tell students that they are going to interview the person directly in front of them for two minutes and note down all the information they find out. They are also going to be interviewed.…"/>
          <p:cNvSpPr txBox="1"/>
          <p:nvPr>
            <p:ph type="subTitle" idx="1"/>
          </p:nvPr>
        </p:nvSpPr>
        <p:spPr>
          <a:xfrm>
            <a:off x="1270000" y="1902618"/>
            <a:ext cx="10464800" cy="7853364"/>
          </a:xfrm>
          <a:prstGeom prst="rect">
            <a:avLst/>
          </a:prstGeom>
        </p:spPr>
        <p:txBody>
          <a:bodyPr/>
          <a:lstStyle/>
          <a:p>
            <a:pPr marL="685800" indent="-685800" algn="l" defTabSz="449580">
              <a:lnSpc>
                <a:spcPts val="3100"/>
              </a:lnSpc>
              <a:spcBef>
                <a:spcPts val="1400"/>
              </a:spcBef>
              <a:buSzPct val="181818"/>
              <a:buFont typeface="Symbol"/>
              <a:buChar char="·"/>
              <a:tabLst>
                <a:tab pos="457200" algn="l"/>
              </a:tabLst>
              <a:defRPr sz="2000">
                <a:solidFill>
                  <a:srgbClr val="EBEBEB"/>
                </a:solidFill>
                <a:uFill>
                  <a:solidFill>
                    <a:srgbClr val="000000"/>
                  </a:solidFill>
                </a:uFill>
                <a:latin typeface="Verdana"/>
                <a:ea typeface="Verdana"/>
                <a:cs typeface="Verdana"/>
                <a:sym typeface="Verdana"/>
              </a:defRPr>
            </a:pPr>
            <a:r>
              <a:rPr>
                <a:uFill>
                  <a:solidFill>
                    <a:srgbClr val="333333"/>
                  </a:solidFill>
                </a:uFill>
              </a:rPr>
              <a:t>Tell students that they are going to interview the person directly in front of them for two minutes and note down all the information they find out. They are also going to be interviewed.</a:t>
            </a:r>
            <a:endParaRPr>
              <a:uFill>
                <a:solidFill>
                  <a:srgbClr val="333333"/>
                </a:solidFill>
              </a:uFill>
            </a:endParaRPr>
          </a:p>
          <a:p>
            <a:pPr marL="685800" indent="-685800" algn="l" defTabSz="449580">
              <a:lnSpc>
                <a:spcPts val="3100"/>
              </a:lnSpc>
              <a:spcBef>
                <a:spcPts val="1400"/>
              </a:spcBef>
              <a:buSzPct val="181818"/>
              <a:buFont typeface="Symbol"/>
              <a:buChar char="·"/>
              <a:tabLst>
                <a:tab pos="457200" algn="l"/>
              </a:tabLst>
              <a:defRPr sz="2000">
                <a:solidFill>
                  <a:srgbClr val="EBEBEB"/>
                </a:solidFill>
                <a:uFill>
                  <a:solidFill>
                    <a:srgbClr val="000000"/>
                  </a:solidFill>
                </a:uFill>
                <a:latin typeface="Verdana"/>
                <a:ea typeface="Verdana"/>
                <a:cs typeface="Verdana"/>
                <a:sym typeface="Verdana"/>
              </a:defRPr>
            </a:pPr>
            <a:r>
              <a:rPr>
                <a:uFill>
                  <a:solidFill>
                    <a:srgbClr val="333333"/>
                  </a:solidFill>
                </a:uFill>
              </a:rPr>
              <a:t>The facing pairs take turns in the different roles of interviewer and famous person. At two-minute intervals shout ‘stop' and ask the outer circle to step one person to the right. Shout ‘start' to give students two more minutes with a new famous person.</a:t>
            </a:r>
            <a:endParaRPr>
              <a:uFill>
                <a:solidFill>
                  <a:srgbClr val="333333"/>
                </a:solidFill>
              </a:uFill>
            </a:endParaRPr>
          </a:p>
          <a:p>
            <a:pPr marL="685800" indent="-685800" algn="l" defTabSz="449580">
              <a:lnSpc>
                <a:spcPts val="3100"/>
              </a:lnSpc>
              <a:spcBef>
                <a:spcPts val="1400"/>
              </a:spcBef>
              <a:buSzPct val="181818"/>
              <a:buFont typeface="Symbol"/>
              <a:buChar char="·"/>
              <a:tabLst>
                <a:tab pos="457200" algn="l"/>
              </a:tabLst>
              <a:defRPr sz="2000">
                <a:solidFill>
                  <a:srgbClr val="EBEBEB"/>
                </a:solidFill>
                <a:uFill>
                  <a:solidFill>
                    <a:srgbClr val="000000"/>
                  </a:solidFill>
                </a:uFill>
                <a:latin typeface="Verdana"/>
                <a:ea typeface="Verdana"/>
                <a:cs typeface="Verdana"/>
                <a:sym typeface="Verdana"/>
              </a:defRPr>
            </a:pPr>
            <a:r>
              <a:rPr>
                <a:uFill>
                  <a:solidFill>
                    <a:srgbClr val="333333"/>
                  </a:solidFill>
                </a:uFill>
              </a:rPr>
              <a:t>When each student has interviewed and been interviewed five or six times stop the activity and seat students. The information they have gathered about the famous people can then be shared with the group orally or used for a piece of writing for a gossip magazine.</a:t>
            </a:r>
            <a:endParaRPr>
              <a:uFill>
                <a:solidFill>
                  <a:srgbClr val="333333"/>
                </a:solidFill>
              </a:uFill>
            </a:endParaRPr>
          </a:p>
          <a:p>
            <a:pPr marL="685800" indent="-685800" algn="l" defTabSz="449580">
              <a:lnSpc>
                <a:spcPts val="3100"/>
              </a:lnSpc>
              <a:spcBef>
                <a:spcPts val="1400"/>
              </a:spcBef>
              <a:buSzPct val="181818"/>
              <a:buFont typeface="Symbol"/>
              <a:buChar char="·"/>
              <a:tabLst>
                <a:tab pos="457200" algn="l"/>
              </a:tabLst>
              <a:defRPr sz="2000">
                <a:solidFill>
                  <a:srgbClr val="EBEBEB"/>
                </a:solidFill>
                <a:uFill>
                  <a:solidFill>
                    <a:srgbClr val="000000"/>
                  </a:solidFill>
                </a:uFill>
                <a:latin typeface="Verdana"/>
                <a:ea typeface="Verdana"/>
                <a:cs typeface="Verdana"/>
                <a:sym typeface="Verdana"/>
              </a:defRPr>
            </a:pPr>
            <a:r>
              <a:rPr>
                <a:uFill>
                  <a:solidFill>
                    <a:srgbClr val="333333"/>
                  </a:solidFill>
                </a:uFill>
              </a:rPr>
              <a:t>If you have an odd number rotate one person out of the circle each time you move the other circle around. This person can help you to monitor and can walk around the circle listening to the others in action and making a note of any mistakes they hear.</a:t>
            </a:r>
            <a:endParaRPr>
              <a:uFill>
                <a:solidFill>
                  <a:srgbClr val="333333"/>
                </a:solidFill>
              </a:uFill>
            </a:endParaRPr>
          </a:p>
          <a:p>
            <a:pPr algn="l" defTabSz="449580">
              <a:lnSpc>
                <a:spcPts val="3100"/>
              </a:lnSpc>
              <a:defRPr sz="2000">
                <a:solidFill>
                  <a:srgbClr val="EBEBEB"/>
                </a:solidFill>
                <a:uFill>
                  <a:solidFill>
                    <a:srgbClr val="333333"/>
                  </a:solidFill>
                </a:uFill>
                <a:latin typeface="Verdana"/>
                <a:ea typeface="Verdana"/>
                <a:cs typeface="Verdana"/>
                <a:sym typeface="Verdana"/>
              </a:defRPr>
            </a:pPr>
          </a:p>
          <a:p>
            <a:pPr algn="l" defTabSz="449580">
              <a:lnSpc>
                <a:spcPts val="3100"/>
              </a:lnSpc>
              <a:spcBef>
                <a:spcPts val="1400"/>
              </a:spcBef>
              <a:defRPr sz="2000">
                <a:solidFill>
                  <a:srgbClr val="EBEBEB"/>
                </a:solidFill>
                <a:uFill>
                  <a:solidFill>
                    <a:srgbClr val="000000"/>
                  </a:solidFill>
                </a:uFill>
                <a:latin typeface="Times New Roman"/>
                <a:ea typeface="Times New Roman"/>
                <a:cs typeface="Times New Roman"/>
                <a:sym typeface="Times New Roman"/>
              </a:defRPr>
            </a:pPr>
            <a:r>
              <a:rPr>
                <a:uFill>
                  <a:solidFill>
                    <a:srgbClr val="333333"/>
                  </a:solidFill>
                </a:uFill>
                <a:latin typeface="Verdana"/>
                <a:ea typeface="Verdana"/>
                <a:cs typeface="Verdana"/>
                <a:sym typeface="Verdana"/>
              </a:rPr>
              <a:t>This activity gets very noisy with a large group but it can be a great way to keep students speaking English for quite a long period of time and you will probably see how their confidence grows as they get the hang of asking and answering the questions.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1"/>
            </a:gs>
            <a:gs pos="100000">
              <a:schemeClr val="accent1">
                <a:hueOff val="321133"/>
                <a:satOff val="-12043"/>
                <a:lumOff val="-7113"/>
              </a:schemeClr>
            </a:gs>
          </a:gsLst>
          <a:lin ang="5400000" scaled="0"/>
        </a:gradFill>
      </p:bgPr>
    </p:bg>
    <p:spTree>
      <p:nvGrpSpPr>
        <p:cNvPr id="1" name=""/>
        <p:cNvGrpSpPr/>
        <p:nvPr/>
      </p:nvGrpSpPr>
      <p:grpSpPr>
        <a:xfrm>
          <a:off x="0" y="0"/>
          <a:ext cx="0" cy="0"/>
          <a:chOff x="0" y="0"/>
          <a:chExt cx="0" cy="0"/>
        </a:xfrm>
      </p:grpSpPr>
      <p:sp>
        <p:nvSpPr>
          <p:cNvPr id="122" name="The tongue twister game (1)"/>
          <p:cNvSpPr txBox="1"/>
          <p:nvPr>
            <p:ph type="ctrTitle"/>
          </p:nvPr>
        </p:nvSpPr>
        <p:spPr>
          <a:xfrm>
            <a:off x="759817" y="419100"/>
            <a:ext cx="11485166" cy="1544092"/>
          </a:xfrm>
          <a:prstGeom prst="rect">
            <a:avLst/>
          </a:prstGeom>
        </p:spPr>
        <p:txBody>
          <a:bodyPr anchor="ctr"/>
          <a:lstStyle>
            <a:lvl1pPr defTabSz="490727">
              <a:defRPr sz="6719"/>
            </a:lvl1pPr>
          </a:lstStyle>
          <a:p>
            <a:pPr/>
            <a:r>
              <a:t>The tongue twister game (1)</a:t>
            </a:r>
          </a:p>
        </p:txBody>
      </p:sp>
      <p:sp>
        <p:nvSpPr>
          <p:cNvPr id="123" name="All levels and ages enjoy tongue twisters. They work well as a warm up to get students speaking, and they help students to practise pronouncing difficult sounds in English.…"/>
          <p:cNvSpPr txBox="1"/>
          <p:nvPr>
            <p:ph type="subTitle" idx="1"/>
          </p:nvPr>
        </p:nvSpPr>
        <p:spPr>
          <a:xfrm>
            <a:off x="249634" y="1890117"/>
            <a:ext cx="12505532" cy="7421166"/>
          </a:xfrm>
          <a:prstGeom prst="rect">
            <a:avLst/>
          </a:prstGeom>
        </p:spPr>
        <p:txBody>
          <a:bodyPr/>
          <a:lstStyle/>
          <a:p>
            <a:pPr algn="l" defTabSz="449580">
              <a:lnSpc>
                <a:spcPts val="2900"/>
              </a:lnSpc>
              <a:spcBef>
                <a:spcPts val="1400"/>
              </a:spcBef>
              <a:defRPr sz="1850">
                <a:solidFill>
                  <a:srgbClr val="EBEBEB"/>
                </a:solidFill>
                <a:uFill>
                  <a:solidFill>
                    <a:srgbClr val="000000"/>
                  </a:solidFill>
                </a:uFill>
                <a:latin typeface="Times New Roman"/>
                <a:ea typeface="Times New Roman"/>
                <a:cs typeface="Times New Roman"/>
                <a:sym typeface="Times New Roman"/>
              </a:defRPr>
            </a:pPr>
            <a:r>
              <a:rPr>
                <a:uFill>
                  <a:solidFill>
                    <a:srgbClr val="333333"/>
                  </a:solidFill>
                </a:uFill>
                <a:latin typeface="Verdana"/>
                <a:ea typeface="Verdana"/>
                <a:cs typeface="Verdana"/>
                <a:sym typeface="Verdana"/>
              </a:rPr>
              <a:t>All levels and ages enjoy tongue twisters. They work well as a warm up to get students speaking, and they help students to practise pronouncing difficult sounds in English.</a:t>
            </a:r>
            <a:endParaRPr b="1">
              <a:uFill>
                <a:solidFill>
                  <a:srgbClr val="333333"/>
                </a:solidFill>
              </a:uFill>
              <a:latin typeface="Verdana"/>
              <a:ea typeface="Verdana"/>
              <a:cs typeface="Verdana"/>
              <a:sym typeface="Verdana"/>
            </a:endParaRPr>
          </a:p>
          <a:p>
            <a:pPr algn="l" defTabSz="449580">
              <a:lnSpc>
                <a:spcPts val="2900"/>
              </a:lnSpc>
              <a:spcBef>
                <a:spcPts val="1400"/>
              </a:spcBef>
              <a:defRPr sz="1850">
                <a:solidFill>
                  <a:srgbClr val="000000"/>
                </a:solidFill>
                <a:uFill>
                  <a:solidFill>
                    <a:srgbClr val="000000"/>
                  </a:solidFill>
                </a:uFill>
                <a:latin typeface="Times New Roman"/>
                <a:ea typeface="Times New Roman"/>
                <a:cs typeface="Times New Roman"/>
                <a:sym typeface="Times New Roman"/>
              </a:defRPr>
            </a:pPr>
            <a:r>
              <a:rPr b="1">
                <a:solidFill>
                  <a:srgbClr val="333333"/>
                </a:solidFill>
                <a:uFill>
                  <a:solidFill>
                    <a:srgbClr val="333333"/>
                  </a:solidFill>
                </a:uFill>
                <a:latin typeface="Verdana"/>
                <a:ea typeface="Verdana"/>
                <a:cs typeface="Verdana"/>
                <a:sym typeface="Verdana"/>
              </a:rPr>
              <a:t>Procedure</a:t>
            </a:r>
            <a:br>
              <a:rPr>
                <a:solidFill>
                  <a:srgbClr val="333333"/>
                </a:solidFill>
                <a:uFill>
                  <a:solidFill>
                    <a:srgbClr val="333333"/>
                  </a:solidFill>
                </a:uFill>
                <a:latin typeface="Verdana"/>
                <a:ea typeface="Verdana"/>
                <a:cs typeface="Verdana"/>
                <a:sym typeface="Verdana"/>
              </a:rPr>
            </a:br>
            <a:r>
              <a:rPr>
                <a:solidFill>
                  <a:srgbClr val="D6D6D6"/>
                </a:solidFill>
                <a:uFill>
                  <a:solidFill>
                    <a:srgbClr val="333333"/>
                  </a:solidFill>
                </a:uFill>
                <a:latin typeface="Verdana"/>
                <a:ea typeface="Verdana"/>
                <a:cs typeface="Verdana"/>
                <a:sym typeface="Verdana"/>
              </a:rPr>
              <a:t>Write some English tongue twisters on the board or on pieces of paper to distribute to students. Ask them to read the tongue twisters aloud. Then faster. Then three times in a row. Here are some examples:</a:t>
            </a:r>
            <a:endParaRPr b="1" i="1">
              <a:solidFill>
                <a:srgbClr val="333333"/>
              </a:solidFill>
              <a:uFill>
                <a:solidFill>
                  <a:srgbClr val="333333"/>
                </a:solidFill>
              </a:uFill>
              <a:latin typeface="Verdana"/>
              <a:ea typeface="Verdana"/>
              <a:cs typeface="Verdana"/>
              <a:sym typeface="Verdana"/>
            </a:endParaRPr>
          </a:p>
          <a:p>
            <a:pPr algn="l" defTabSz="449580">
              <a:lnSpc>
                <a:spcPts val="2900"/>
              </a:lnSpc>
              <a:spcBef>
                <a:spcPts val="1400"/>
              </a:spcBef>
              <a:defRPr sz="1850">
                <a:solidFill>
                  <a:srgbClr val="D6D6D6"/>
                </a:solidFill>
                <a:uFill>
                  <a:solidFill>
                    <a:srgbClr val="000000"/>
                  </a:solidFill>
                </a:uFill>
                <a:latin typeface="Times New Roman"/>
                <a:ea typeface="Times New Roman"/>
                <a:cs typeface="Times New Roman"/>
                <a:sym typeface="Times New Roman"/>
              </a:defRPr>
            </a:pPr>
            <a:r>
              <a:rPr b="1" i="1">
                <a:uFill>
                  <a:solidFill>
                    <a:srgbClr val="333333"/>
                  </a:solidFill>
                </a:uFill>
                <a:latin typeface="Verdana"/>
                <a:ea typeface="Verdana"/>
                <a:cs typeface="Verdana"/>
                <a:sym typeface="Verdana"/>
              </a:rPr>
              <a:t>She sells sea shells on the sea shore</a:t>
            </a:r>
            <a:br>
              <a:rPr b="1" i="1">
                <a:uFill>
                  <a:solidFill>
                    <a:srgbClr val="333333"/>
                  </a:solidFill>
                </a:uFill>
                <a:latin typeface="Verdana"/>
                <a:ea typeface="Verdana"/>
                <a:cs typeface="Verdana"/>
                <a:sym typeface="Verdana"/>
              </a:rPr>
            </a:br>
            <a:r>
              <a:rPr b="1" i="1">
                <a:uFill>
                  <a:solidFill>
                    <a:srgbClr val="333333"/>
                  </a:solidFill>
                </a:uFill>
                <a:latin typeface="Verdana"/>
                <a:ea typeface="Verdana"/>
                <a:cs typeface="Verdana"/>
                <a:sym typeface="Verdana"/>
              </a:rPr>
              <a:t>A proper copper coffee pot</a:t>
            </a:r>
            <a:br>
              <a:rPr b="1" i="1">
                <a:uFill>
                  <a:solidFill>
                    <a:srgbClr val="333333"/>
                  </a:solidFill>
                </a:uFill>
                <a:latin typeface="Verdana"/>
                <a:ea typeface="Verdana"/>
                <a:cs typeface="Verdana"/>
                <a:sym typeface="Verdana"/>
              </a:rPr>
            </a:br>
            <a:r>
              <a:rPr b="1" i="1">
                <a:uFill>
                  <a:solidFill>
                    <a:srgbClr val="333333"/>
                  </a:solidFill>
                </a:uFill>
                <a:latin typeface="Verdana"/>
                <a:ea typeface="Verdana"/>
                <a:cs typeface="Verdana"/>
                <a:sym typeface="Verdana"/>
              </a:rPr>
              <a:t>Around the rugged rocks the ragged rascal ran</a:t>
            </a:r>
            <a:br>
              <a:rPr b="1" i="1">
                <a:uFill>
                  <a:solidFill>
                    <a:srgbClr val="333333"/>
                  </a:solidFill>
                </a:uFill>
                <a:latin typeface="Verdana"/>
                <a:ea typeface="Verdana"/>
                <a:cs typeface="Verdana"/>
                <a:sym typeface="Verdana"/>
              </a:rPr>
            </a:br>
            <a:r>
              <a:rPr b="1" i="1">
                <a:uFill>
                  <a:solidFill>
                    <a:srgbClr val="333333"/>
                  </a:solidFill>
                </a:uFill>
                <a:latin typeface="Verdana"/>
                <a:ea typeface="Verdana"/>
                <a:cs typeface="Verdana"/>
                <a:sym typeface="Verdana"/>
              </a:rPr>
              <a:t>Red lorry, yellow lorry, red lorry, yellow lorry</a:t>
            </a:r>
            <a:br>
              <a:rPr b="1" i="1">
                <a:uFill>
                  <a:solidFill>
                    <a:srgbClr val="333333"/>
                  </a:solidFill>
                </a:uFill>
                <a:latin typeface="Verdana"/>
                <a:ea typeface="Verdana"/>
                <a:cs typeface="Verdana"/>
                <a:sym typeface="Verdana"/>
              </a:rPr>
            </a:br>
            <a:r>
              <a:rPr b="1" i="1">
                <a:uFill>
                  <a:solidFill>
                    <a:srgbClr val="333333"/>
                  </a:solidFill>
                </a:uFill>
                <a:latin typeface="Verdana"/>
                <a:ea typeface="Verdana"/>
                <a:cs typeface="Verdana"/>
                <a:sym typeface="Verdana"/>
              </a:rPr>
              <a:t>A big black bug bit a big black bear</a:t>
            </a:r>
            <a:br>
              <a:rPr b="1" i="1">
                <a:uFill>
                  <a:solidFill>
                    <a:srgbClr val="333333"/>
                  </a:solidFill>
                </a:uFill>
                <a:latin typeface="Verdana"/>
                <a:ea typeface="Verdana"/>
                <a:cs typeface="Verdana"/>
                <a:sym typeface="Verdana"/>
              </a:rPr>
            </a:br>
            <a:r>
              <a:rPr b="1" i="1">
                <a:uFill>
                  <a:solidFill>
                    <a:srgbClr val="333333"/>
                  </a:solidFill>
                </a:uFill>
                <a:latin typeface="Verdana"/>
                <a:ea typeface="Verdana"/>
                <a:cs typeface="Verdana"/>
                <a:sym typeface="Verdana"/>
              </a:rPr>
              <a:t>Peter Piper picked a peck of pickled peppers, Where's the peck of pickled peppers Peter Piper picked?</a:t>
            </a:r>
            <a:endParaRPr>
              <a:uFill>
                <a:solidFill>
                  <a:srgbClr val="333333"/>
                </a:solidFill>
              </a:uFill>
              <a:latin typeface="Verdana"/>
              <a:ea typeface="Verdana"/>
              <a:cs typeface="Verdana"/>
              <a:sym typeface="Verdana"/>
            </a:endParaRPr>
          </a:p>
          <a:p>
            <a:pPr marL="685800" indent="-685800" algn="l" defTabSz="449580">
              <a:lnSpc>
                <a:spcPts val="2900"/>
              </a:lnSpc>
              <a:spcBef>
                <a:spcPts val="1400"/>
              </a:spcBef>
              <a:buSzPct val="181818"/>
              <a:buFont typeface="Symbol"/>
              <a:buChar char="·"/>
              <a:tabLst>
                <a:tab pos="4572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Ask the students if they have any tongue twisters in their L1. Have a go at saying them yourself. This usually causes a good laugh, and makes the activity more two-way and interactive.</a:t>
            </a:r>
            <a:endParaRPr>
              <a:uFill>
                <a:solidFill>
                  <a:srgbClr val="333333"/>
                </a:solidFill>
              </a:uFill>
            </a:endParaRPr>
          </a:p>
          <a:p>
            <a:pPr marL="685800" indent="-685800" algn="l" defTabSz="449580">
              <a:lnSpc>
                <a:spcPts val="2900"/>
              </a:lnSpc>
              <a:spcBef>
                <a:spcPts val="1400"/>
              </a:spcBef>
              <a:buSzPct val="181818"/>
              <a:buFont typeface="Symbol"/>
              <a:buChar char="·"/>
              <a:tabLst>
                <a:tab pos="4572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Now ask the students to have a go at creating their own tongue twisters. This activity is a variation of the famous 'Consequences' game. Write the following questions on the board:</a:t>
            </a:r>
            <a:endParaRPr>
              <a:uFill>
                <a:solidFill>
                  <a:srgbClr val="333333"/>
                </a:solidFill>
              </a:uFill>
            </a:endParaRPr>
          </a:p>
          <a:p>
            <a:pPr marL="685800" indent="-685800" algn="l" defTabSz="449580">
              <a:lnSpc>
                <a:spcPts val="2900"/>
              </a:lnSpc>
              <a:buSzPct val="100000"/>
              <a:buAutoNum type="arabicPeriod" startAt="1"/>
              <a:tabLst>
                <a:tab pos="4572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Write your first name</a:t>
            </a:r>
            <a:endParaRPr>
              <a:uFill>
                <a:solidFill>
                  <a:srgbClr val="333333"/>
                </a:solidFill>
              </a:uFill>
            </a:endParaRPr>
          </a:p>
          <a:p>
            <a:pPr marL="685800" indent="-685800" algn="l" defTabSz="449580">
              <a:lnSpc>
                <a:spcPts val="2900"/>
              </a:lnSpc>
              <a:buSzPct val="100000"/>
              <a:buAutoNum type="arabicPeriod" startAt="1"/>
              <a:tabLst>
                <a:tab pos="4572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What did she/he do?</a:t>
            </a:r>
            <a:endParaRPr>
              <a:uFill>
                <a:solidFill>
                  <a:srgbClr val="333333"/>
                </a:solidFill>
              </a:uFill>
            </a:endParaRPr>
          </a:p>
          <a:p>
            <a:pPr marL="685800" indent="-685800" algn="l" defTabSz="449580">
              <a:lnSpc>
                <a:spcPts val="2900"/>
              </a:lnSpc>
              <a:buSzPct val="100000"/>
              <a:buAutoNum type="arabicPeriod" startAt="1"/>
              <a:tabLst>
                <a:tab pos="4572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Where?</a:t>
            </a:r>
            <a:endParaRPr>
              <a:uFill>
                <a:solidFill>
                  <a:srgbClr val="333333"/>
                </a:solidFill>
              </a:uFill>
            </a:endParaRPr>
          </a:p>
          <a:p>
            <a:pPr marL="685800" indent="-685800" algn="l" defTabSz="449580">
              <a:lnSpc>
                <a:spcPts val="2900"/>
              </a:lnSpc>
              <a:buSzPct val="100000"/>
              <a:buAutoNum type="arabicPeriod" startAt="1"/>
              <a:tabLst>
                <a:tab pos="4572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When?</a:t>
            </a:r>
            <a:endParaRPr>
              <a:uFill>
                <a:solidFill>
                  <a:srgbClr val="333333"/>
                </a:solidFill>
              </a:uFill>
            </a:endParaRPr>
          </a:p>
          <a:p>
            <a:pPr marL="685800" indent="-685800" algn="l" defTabSz="449580">
              <a:lnSpc>
                <a:spcPts val="2900"/>
              </a:lnSpc>
              <a:spcBef>
                <a:spcPts val="1400"/>
              </a:spcBef>
              <a:buSzPct val="100000"/>
              <a:buAutoNum type="arabicPeriod" startAt="1"/>
              <a:tabLst>
                <a:tab pos="4572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Why? Because…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1"/>
            </a:gs>
            <a:gs pos="100000">
              <a:schemeClr val="accent1">
                <a:hueOff val="321133"/>
                <a:satOff val="-12043"/>
                <a:lumOff val="-7113"/>
              </a:schemeClr>
            </a:gs>
          </a:gsLst>
          <a:lin ang="5400000" scaled="0"/>
        </a:gradFill>
      </p:bgPr>
    </p:bg>
    <p:spTree>
      <p:nvGrpSpPr>
        <p:cNvPr id="1" name=""/>
        <p:cNvGrpSpPr/>
        <p:nvPr/>
      </p:nvGrpSpPr>
      <p:grpSpPr>
        <a:xfrm>
          <a:off x="0" y="0"/>
          <a:ext cx="0" cy="0"/>
          <a:chOff x="0" y="0"/>
          <a:chExt cx="0" cy="0"/>
        </a:xfrm>
      </p:grpSpPr>
      <p:sp>
        <p:nvSpPr>
          <p:cNvPr id="125" name="The tongue twister game (2)"/>
          <p:cNvSpPr txBox="1"/>
          <p:nvPr>
            <p:ph type="ctrTitle"/>
          </p:nvPr>
        </p:nvSpPr>
        <p:spPr>
          <a:xfrm>
            <a:off x="925710" y="257224"/>
            <a:ext cx="11153380" cy="1012925"/>
          </a:xfrm>
          <a:prstGeom prst="rect">
            <a:avLst/>
          </a:prstGeom>
        </p:spPr>
        <p:txBody>
          <a:bodyPr/>
          <a:lstStyle>
            <a:lvl1pPr defTabSz="391414">
              <a:defRPr sz="5360">
                <a:latin typeface="Verdana"/>
                <a:ea typeface="Verdana"/>
                <a:cs typeface="Verdana"/>
                <a:sym typeface="Verdana"/>
              </a:defRPr>
            </a:lvl1pPr>
          </a:lstStyle>
          <a:p>
            <a:pPr/>
            <a:r>
              <a:t>The tongue twister game (2)</a:t>
            </a:r>
          </a:p>
        </p:txBody>
      </p:sp>
      <p:sp>
        <p:nvSpPr>
          <p:cNvPr id="126" name="Now give students the following instructions:…"/>
          <p:cNvSpPr txBox="1"/>
          <p:nvPr>
            <p:ph type="subTitle" idx="1"/>
          </p:nvPr>
        </p:nvSpPr>
        <p:spPr>
          <a:xfrm>
            <a:off x="343445" y="1932508"/>
            <a:ext cx="12317910" cy="6753474"/>
          </a:xfrm>
          <a:prstGeom prst="rect">
            <a:avLst/>
          </a:prstGeom>
        </p:spPr>
        <p:txBody>
          <a:bodyPr/>
          <a:lstStyle/>
          <a:p>
            <a:pPr marL="685800" indent="-685800" algn="l" defTabSz="449580">
              <a:lnSpc>
                <a:spcPts val="2900"/>
              </a:lnSpc>
              <a:buSzPct val="181818"/>
              <a:buFont typeface="Symbol"/>
              <a:buChar char="·"/>
              <a:tabLst>
                <a:tab pos="4572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Now give students the following instructions:</a:t>
            </a:r>
            <a:endParaRPr>
              <a:uFill>
                <a:solidFill>
                  <a:srgbClr val="333333"/>
                </a:solidFill>
              </a:uFill>
            </a:endParaRPr>
          </a:p>
          <a:p>
            <a:pPr lvl="1" marL="1142999" indent="-1142999" algn="l" defTabSz="449580">
              <a:lnSpc>
                <a:spcPts val="2900"/>
              </a:lnSpc>
              <a:buSzPct val="181818"/>
              <a:buFont typeface="Courier New"/>
              <a:buChar char="o"/>
              <a:tabLst>
                <a:tab pos="9144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Get into teams of about 5 people.</a:t>
            </a:r>
            <a:endParaRPr>
              <a:uFill>
                <a:solidFill>
                  <a:srgbClr val="333333"/>
                </a:solidFill>
              </a:uFill>
            </a:endParaRPr>
          </a:p>
          <a:p>
            <a:pPr lvl="1" marL="1142999" indent="-1142999" algn="l" defTabSz="449580">
              <a:lnSpc>
                <a:spcPts val="2900"/>
              </a:lnSpc>
              <a:buSzPct val="181818"/>
              <a:buFont typeface="Courier New"/>
              <a:buChar char="o"/>
              <a:tabLst>
                <a:tab pos="9144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On a piece of blank paper write your answer to question 1.</a:t>
            </a:r>
            <a:endParaRPr>
              <a:uFill>
                <a:solidFill>
                  <a:srgbClr val="333333"/>
                </a:solidFill>
              </a:uFill>
            </a:endParaRPr>
          </a:p>
          <a:p>
            <a:pPr lvl="1" marL="1142999" indent="-1142999" algn="l" defTabSz="449580">
              <a:lnSpc>
                <a:spcPts val="2900"/>
              </a:lnSpc>
              <a:buSzPct val="181818"/>
              <a:buFont typeface="Courier New"/>
              <a:buChar char="o"/>
              <a:tabLst>
                <a:tab pos="9144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Pass the paper to the person on your right. Write an answer to question 2 on the paper you have just received. Your answer must begin with the first sound in the person's name (e.g. Bob - bought a bike).</a:t>
            </a:r>
            <a:endParaRPr>
              <a:uFill>
                <a:solidFill>
                  <a:srgbClr val="333333"/>
                </a:solidFill>
              </a:uFill>
            </a:endParaRPr>
          </a:p>
          <a:p>
            <a:pPr lvl="1" marL="1142999" indent="-1142999" algn="l" defTabSz="449580">
              <a:lnSpc>
                <a:spcPts val="2900"/>
              </a:lnSpc>
              <a:buSzPct val="181818"/>
              <a:buFont typeface="Courier New"/>
              <a:buChar char="o"/>
              <a:tabLst>
                <a:tab pos="9144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Pass the paper on again and write an answer to question 3, again using the sound at the beginning of the name.</a:t>
            </a:r>
            <a:endParaRPr>
              <a:uFill>
                <a:solidFill>
                  <a:srgbClr val="333333"/>
                </a:solidFill>
              </a:uFill>
            </a:endParaRPr>
          </a:p>
          <a:p>
            <a:pPr lvl="1" marL="1142999" indent="-1142999" algn="l" defTabSz="449580">
              <a:lnSpc>
                <a:spcPts val="2900"/>
              </a:lnSpc>
              <a:buSzPct val="181818"/>
              <a:buFont typeface="Courier New"/>
              <a:buChar char="o"/>
              <a:tabLst>
                <a:tab pos="9144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Continue until all the questions have been answered.</a:t>
            </a:r>
            <a:endParaRPr>
              <a:uFill>
                <a:solidFill>
                  <a:srgbClr val="333333"/>
                </a:solidFill>
              </a:uFill>
            </a:endParaRPr>
          </a:p>
          <a:p>
            <a:pPr lvl="1" marL="1142999" indent="-1142999" algn="l" defTabSz="449580">
              <a:lnSpc>
                <a:spcPts val="2900"/>
              </a:lnSpc>
              <a:spcBef>
                <a:spcPts val="1400"/>
              </a:spcBef>
              <a:buSzPct val="181818"/>
              <a:buFont typeface="Courier New"/>
              <a:buChar char="o"/>
              <a:tabLst>
                <a:tab pos="914400" algn="l"/>
              </a:tabLst>
              <a:defRPr sz="1850">
                <a:solidFill>
                  <a:srgbClr val="C0C0C0"/>
                </a:solidFill>
                <a:uFill>
                  <a:solidFill>
                    <a:srgbClr val="000000"/>
                  </a:solidFill>
                </a:uFill>
                <a:latin typeface="Verdana"/>
                <a:ea typeface="Verdana"/>
                <a:cs typeface="Verdana"/>
                <a:sym typeface="Verdana"/>
              </a:defRPr>
            </a:pPr>
            <a:r>
              <a:rPr>
                <a:uFill>
                  <a:solidFill>
                    <a:srgbClr val="333333"/>
                  </a:solidFill>
                </a:uFill>
              </a:rPr>
              <a:t>Pass the paper back to the person who started with it. Read all of the tongue twisters aloud.</a:t>
            </a:r>
            <a:endParaRPr>
              <a:uFill>
                <a:solidFill>
                  <a:srgbClr val="333333"/>
                </a:solidFill>
              </a:uFill>
            </a:endParaRPr>
          </a:p>
          <a:p>
            <a:pPr marL="685800" indent="-685800" algn="l" defTabSz="449580">
              <a:lnSpc>
                <a:spcPts val="2900"/>
              </a:lnSpc>
              <a:buSzPct val="181818"/>
              <a:buFont typeface="Symbol"/>
              <a:buChar char="·"/>
              <a:tabLst>
                <a:tab pos="457200" algn="l"/>
              </a:tabLst>
              <a:defRPr i="1" sz="1850">
                <a:solidFill>
                  <a:srgbClr val="C0C0C0"/>
                </a:solidFill>
                <a:uFill>
                  <a:solidFill>
                    <a:srgbClr val="000000"/>
                  </a:solidFill>
                </a:uFill>
                <a:latin typeface="Verdana"/>
                <a:ea typeface="Verdana"/>
                <a:cs typeface="Verdana"/>
                <a:sym typeface="Verdana"/>
              </a:defRPr>
            </a:pPr>
            <a:r>
              <a:rPr i="0">
                <a:uFill>
                  <a:solidFill>
                    <a:srgbClr val="333333"/>
                  </a:solidFill>
                </a:uFill>
              </a:rPr>
              <a:t>It might help if you give the students some examples before they begin the exercise:</a:t>
            </a:r>
            <a:endParaRPr>
              <a:uFill>
                <a:solidFill>
                  <a:srgbClr val="333333"/>
                </a:solidFill>
              </a:uFill>
            </a:endParaRPr>
          </a:p>
          <a:p>
            <a:pPr lvl="1" marL="1142999" indent="-1142999" algn="l" defTabSz="449580">
              <a:lnSpc>
                <a:spcPts val="2900"/>
              </a:lnSpc>
              <a:buSzPct val="181818"/>
              <a:buFont typeface="Courier New"/>
              <a:buChar char="o"/>
              <a:tabLst>
                <a:tab pos="914400" algn="l"/>
              </a:tabLst>
              <a:defRPr i="1" sz="1850">
                <a:solidFill>
                  <a:srgbClr val="C0C0C0"/>
                </a:solidFill>
                <a:uFill>
                  <a:solidFill>
                    <a:srgbClr val="000000"/>
                  </a:solidFill>
                </a:uFill>
                <a:latin typeface="Verdana"/>
                <a:ea typeface="Verdana"/>
                <a:cs typeface="Verdana"/>
                <a:sym typeface="Verdana"/>
              </a:defRPr>
            </a:pPr>
            <a:r>
              <a:rPr>
                <a:uFill>
                  <a:solidFill>
                    <a:srgbClr val="333333"/>
                  </a:solidFill>
                </a:uFill>
              </a:rPr>
              <a:t>Bob bought a bike in Bali on his birthday because he was bored</a:t>
            </a:r>
            <a:endParaRPr>
              <a:uFill>
                <a:solidFill>
                  <a:srgbClr val="333333"/>
                </a:solidFill>
              </a:uFill>
            </a:endParaRPr>
          </a:p>
          <a:p>
            <a:pPr lvl="1" marL="1142999" indent="-1142999" algn="l" defTabSz="449580">
              <a:lnSpc>
                <a:spcPts val="2900"/>
              </a:lnSpc>
              <a:buSzPct val="181818"/>
              <a:buFont typeface="Courier New"/>
              <a:buChar char="o"/>
              <a:tabLst>
                <a:tab pos="914400" algn="l"/>
              </a:tabLst>
              <a:defRPr i="1" sz="1850">
                <a:solidFill>
                  <a:srgbClr val="C0C0C0"/>
                </a:solidFill>
                <a:uFill>
                  <a:solidFill>
                    <a:srgbClr val="000000"/>
                  </a:solidFill>
                </a:uFill>
                <a:latin typeface="Verdana"/>
                <a:ea typeface="Verdana"/>
                <a:cs typeface="Verdana"/>
                <a:sym typeface="Verdana"/>
              </a:defRPr>
            </a:pPr>
            <a:r>
              <a:rPr>
                <a:uFill>
                  <a:solidFill>
                    <a:srgbClr val="333333"/>
                  </a:solidFill>
                </a:uFill>
              </a:rPr>
              <a:t>Susan sang a song at the seaside on the 6th of September because she saw some sunshine</a:t>
            </a:r>
            <a:endParaRPr>
              <a:uFill>
                <a:solidFill>
                  <a:srgbClr val="333333"/>
                </a:solidFill>
              </a:uFill>
            </a:endParaRPr>
          </a:p>
          <a:p>
            <a:pPr lvl="1" marL="1142999" indent="-1142999" algn="l" defTabSz="449580">
              <a:lnSpc>
                <a:spcPts val="2900"/>
              </a:lnSpc>
              <a:spcBef>
                <a:spcPts val="1400"/>
              </a:spcBef>
              <a:buSzPct val="181818"/>
              <a:buFont typeface="Courier New"/>
              <a:buChar char="o"/>
              <a:tabLst>
                <a:tab pos="914400" algn="l"/>
              </a:tabLst>
              <a:defRPr sz="1850">
                <a:solidFill>
                  <a:srgbClr val="C0C0C0"/>
                </a:solidFill>
                <a:uFill>
                  <a:solidFill>
                    <a:srgbClr val="000000"/>
                  </a:solidFill>
                </a:uFill>
                <a:latin typeface="Verdana"/>
                <a:ea typeface="Verdana"/>
                <a:cs typeface="Verdana"/>
                <a:sym typeface="Verdana"/>
              </a:defRPr>
            </a:pPr>
            <a:r>
              <a:rPr b="1" i="1">
                <a:uFill>
                  <a:solidFill>
                    <a:srgbClr val="333333"/>
                  </a:solidFill>
                </a:uFill>
              </a:rPr>
              <a:t>Laura laughed in the laundrette at lunchtime because she lost her laundry</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2"/>
            </a:gs>
            <a:gs pos="100000">
              <a:schemeClr val="accent2">
                <a:hueOff val="-1101185"/>
                <a:satOff val="4910"/>
                <a:lumOff val="-14610"/>
              </a:schemeClr>
            </a:gs>
          </a:gsLst>
          <a:lin ang="5400000" scaled="0"/>
        </a:gradFill>
      </p:bgPr>
    </p:bg>
    <p:spTree>
      <p:nvGrpSpPr>
        <p:cNvPr id="1" name=""/>
        <p:cNvGrpSpPr/>
        <p:nvPr/>
      </p:nvGrpSpPr>
      <p:grpSpPr>
        <a:xfrm>
          <a:off x="0" y="0"/>
          <a:ext cx="0" cy="0"/>
          <a:chOff x="0" y="0"/>
          <a:chExt cx="0" cy="0"/>
        </a:xfrm>
      </p:grpSpPr>
      <p:sp>
        <p:nvSpPr>
          <p:cNvPr id="128" name="Have you ever...?"/>
          <p:cNvSpPr txBox="1"/>
          <p:nvPr>
            <p:ph type="ctrTitle"/>
          </p:nvPr>
        </p:nvSpPr>
        <p:spPr>
          <a:xfrm>
            <a:off x="1270000" y="304800"/>
            <a:ext cx="10464800" cy="1124447"/>
          </a:xfrm>
          <a:prstGeom prst="rect">
            <a:avLst/>
          </a:prstGeom>
        </p:spPr>
        <p:txBody>
          <a:bodyPr/>
          <a:lstStyle>
            <a:lvl1pPr defTabSz="484886">
              <a:defRPr sz="6640">
                <a:solidFill>
                  <a:srgbClr val="014080"/>
                </a:solidFill>
                <a:uFill>
                  <a:solidFill>
                    <a:srgbClr val="014080"/>
                  </a:solidFill>
                </a:uFill>
                <a:latin typeface="Verdana"/>
                <a:ea typeface="Verdana"/>
                <a:cs typeface="Verdana"/>
                <a:sym typeface="Verdana"/>
              </a:defRPr>
            </a:lvl1pPr>
          </a:lstStyle>
          <a:p>
            <a:pPr>
              <a:defRPr>
                <a:solidFill>
                  <a:srgbClr val="0096FF"/>
                </a:solidFill>
                <a:uFillTx/>
                <a:latin typeface="+mn-lt"/>
                <a:ea typeface="+mn-ea"/>
                <a:cs typeface="+mn-cs"/>
                <a:sym typeface="Helvetica"/>
              </a:defRPr>
            </a:pPr>
            <a:r>
              <a:rPr>
                <a:solidFill>
                  <a:srgbClr val="014080"/>
                </a:solidFill>
                <a:uFill>
                  <a:solidFill>
                    <a:srgbClr val="014080"/>
                  </a:solidFill>
                </a:uFill>
                <a:latin typeface="Verdana"/>
                <a:ea typeface="Verdana"/>
                <a:cs typeface="Verdana"/>
                <a:sym typeface="Verdana"/>
              </a:rPr>
              <a:t>Have you ever...?</a:t>
            </a:r>
          </a:p>
        </p:txBody>
      </p:sp>
      <p:sp>
        <p:nvSpPr>
          <p:cNvPr id="129" name="This activity practises ‘have you ever...? to talk about life experiences. It is student led in terms of the content and is satisfying as a result.…"/>
          <p:cNvSpPr txBox="1"/>
          <p:nvPr>
            <p:ph type="subTitle" idx="1"/>
          </p:nvPr>
        </p:nvSpPr>
        <p:spPr>
          <a:xfrm>
            <a:off x="417363" y="1541115"/>
            <a:ext cx="12170074" cy="8119170"/>
          </a:xfrm>
          <a:prstGeom prst="rect">
            <a:avLst/>
          </a:prstGeom>
        </p:spPr>
        <p:txBody>
          <a:bodyPr/>
          <a:lstStyle/>
          <a:p>
            <a:pPr algn="l" defTabSz="382143">
              <a:lnSpc>
                <a:spcPts val="2500"/>
              </a:lnSpc>
              <a:spcBef>
                <a:spcPts val="1100"/>
              </a:spcBef>
              <a:defRPr sz="1572">
                <a:solidFill>
                  <a:srgbClr val="EBEBEB"/>
                </a:solidFill>
                <a:uFill>
                  <a:solidFill>
                    <a:srgbClr val="000000"/>
                  </a:solidFill>
                </a:uFill>
                <a:latin typeface="Times New Roman"/>
                <a:ea typeface="Times New Roman"/>
                <a:cs typeface="Times New Roman"/>
                <a:sym typeface="Times New Roman"/>
              </a:defRPr>
            </a:pPr>
            <a:r>
              <a:rPr>
                <a:uFill>
                  <a:solidFill>
                    <a:srgbClr val="333333"/>
                  </a:solidFill>
                </a:uFill>
                <a:latin typeface="Verdana"/>
                <a:ea typeface="Verdana"/>
                <a:cs typeface="Verdana"/>
                <a:sym typeface="Verdana"/>
              </a:rPr>
              <a:t>This activity practises ‘have you ever...? to talk about life experiences. It is student led in terms of the content and is satisfying as a result. </a:t>
            </a:r>
            <a:endParaRPr b="1">
              <a:uFill>
                <a:solidFill>
                  <a:srgbClr val="003366"/>
                </a:solidFill>
              </a:uFill>
              <a:latin typeface="Verdana"/>
              <a:ea typeface="Verdana"/>
              <a:cs typeface="Verdana"/>
              <a:sym typeface="Verdana"/>
            </a:endParaRPr>
          </a:p>
          <a:p>
            <a:pPr algn="l" defTabSz="382143">
              <a:lnSpc>
                <a:spcPts val="2500"/>
              </a:lnSpc>
              <a:spcBef>
                <a:spcPts val="1100"/>
              </a:spcBef>
              <a:defRPr sz="1572">
                <a:solidFill>
                  <a:srgbClr val="000000"/>
                </a:solidFill>
                <a:uFill>
                  <a:solidFill>
                    <a:srgbClr val="000000"/>
                  </a:solidFill>
                </a:uFill>
                <a:latin typeface="Times New Roman"/>
                <a:ea typeface="Times New Roman"/>
                <a:cs typeface="Times New Roman"/>
                <a:sym typeface="Times New Roman"/>
              </a:defRPr>
            </a:pPr>
            <a:r>
              <a:rPr b="1">
                <a:solidFill>
                  <a:srgbClr val="003366"/>
                </a:solidFill>
                <a:uFill>
                  <a:solidFill>
                    <a:srgbClr val="003366"/>
                  </a:solidFill>
                </a:uFill>
                <a:latin typeface="Verdana"/>
                <a:ea typeface="Verdana"/>
                <a:cs typeface="Verdana"/>
                <a:sym typeface="Verdana"/>
              </a:rPr>
              <a:t>Preparation</a:t>
            </a:r>
            <a:endParaRPr>
              <a:solidFill>
                <a:srgbClr val="333333"/>
              </a:solidFill>
              <a:uFill>
                <a:solidFill>
                  <a:srgbClr val="333333"/>
                </a:solidFill>
              </a:uFill>
              <a:latin typeface="Verdana"/>
              <a:ea typeface="Verdana"/>
              <a:cs typeface="Verdana"/>
              <a:sym typeface="Verdana"/>
            </a:endParaRPr>
          </a:p>
          <a:p>
            <a:pPr algn="l" defTabSz="382143">
              <a:lnSpc>
                <a:spcPts val="2500"/>
              </a:lnSpc>
              <a:spcBef>
                <a:spcPts val="1100"/>
              </a:spcBef>
              <a:defRPr sz="1572">
                <a:solidFill>
                  <a:srgbClr val="EBEBEB"/>
                </a:solidFill>
                <a:uFill>
                  <a:solidFill>
                    <a:srgbClr val="000000"/>
                  </a:solidFill>
                </a:uFill>
                <a:latin typeface="Times New Roman"/>
                <a:ea typeface="Times New Roman"/>
                <a:cs typeface="Times New Roman"/>
                <a:sym typeface="Times New Roman"/>
              </a:defRPr>
            </a:pPr>
            <a:r>
              <a:rPr>
                <a:uFill>
                  <a:solidFill>
                    <a:srgbClr val="333333"/>
                  </a:solidFill>
                </a:uFill>
                <a:latin typeface="Verdana"/>
                <a:ea typeface="Verdana"/>
                <a:cs typeface="Verdana"/>
                <a:sym typeface="Verdana"/>
              </a:rPr>
              <a:t>Print out and copy a bingo card and grid worksheet for each student.</a:t>
            </a:r>
            <a:endParaRPr>
              <a:uFill>
                <a:solidFill>
                  <a:srgbClr val="333333"/>
                </a:solidFill>
              </a:uFill>
              <a:latin typeface="Verdana"/>
              <a:ea typeface="Verdana"/>
              <a:cs typeface="Verdana"/>
              <a:sym typeface="Verdana"/>
            </a:endParaRPr>
          </a:p>
          <a:p>
            <a:pPr algn="l" defTabSz="382143">
              <a:lnSpc>
                <a:spcPts val="2500"/>
              </a:lnSpc>
              <a:spcBef>
                <a:spcPts val="1100"/>
              </a:spcBef>
              <a:defRPr sz="1572">
                <a:solidFill>
                  <a:srgbClr val="000000"/>
                </a:solidFill>
                <a:uFill>
                  <a:solidFill>
                    <a:srgbClr val="000000"/>
                  </a:solidFill>
                </a:uFill>
                <a:latin typeface="Times New Roman"/>
                <a:ea typeface="Times New Roman"/>
                <a:cs typeface="Times New Roman"/>
                <a:sym typeface="Times New Roman"/>
              </a:defRPr>
            </a:pPr>
            <a:br>
              <a:rPr>
                <a:solidFill>
                  <a:srgbClr val="333333"/>
                </a:solidFill>
                <a:uFill>
                  <a:solidFill>
                    <a:srgbClr val="333333"/>
                  </a:solidFill>
                </a:uFill>
                <a:latin typeface="Verdana"/>
                <a:ea typeface="Verdana"/>
                <a:cs typeface="Verdana"/>
                <a:sym typeface="Verdana"/>
              </a:rPr>
            </a:br>
            <a:r>
              <a:rPr b="1">
                <a:solidFill>
                  <a:srgbClr val="003366"/>
                </a:solidFill>
                <a:uFill>
                  <a:solidFill>
                    <a:srgbClr val="003366"/>
                  </a:solidFill>
                </a:uFill>
                <a:latin typeface="Verdana"/>
                <a:ea typeface="Verdana"/>
                <a:cs typeface="Verdana"/>
                <a:sym typeface="Verdana"/>
              </a:rPr>
              <a:t>Procedure </a:t>
            </a:r>
            <a:endParaRPr>
              <a:solidFill>
                <a:srgbClr val="333333"/>
              </a:solidFill>
              <a:uFill>
                <a:solidFill>
                  <a:srgbClr val="333333"/>
                </a:solidFill>
              </a:uFill>
              <a:latin typeface="Verdana"/>
              <a:ea typeface="Verdana"/>
              <a:cs typeface="Verdana"/>
              <a:sym typeface="Verdana"/>
            </a:endParaRPr>
          </a:p>
          <a:p>
            <a:pPr marL="582930" indent="-582930" algn="l" defTabSz="382143">
              <a:lnSpc>
                <a:spcPts val="2500"/>
              </a:lnSpc>
              <a:spcBef>
                <a:spcPts val="1100"/>
              </a:spcBef>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Elicit and write a list of about 20 irregular verbs (infinitive forms) on the board.</a:t>
            </a:r>
            <a:endParaRPr>
              <a:uFill>
                <a:solidFill>
                  <a:srgbClr val="333333"/>
                </a:solidFill>
              </a:uFill>
            </a:endParaRPr>
          </a:p>
          <a:p>
            <a:pPr marL="582930" indent="-582930" algn="l" defTabSz="382143">
              <a:lnSpc>
                <a:spcPts val="2500"/>
              </a:lnSpc>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Give out bingo cards and ask students to choose any 9 verbs from the board to write the past participle form on their cards. </a:t>
            </a:r>
            <a:endParaRPr>
              <a:uFill>
                <a:solidFill>
                  <a:srgbClr val="333333"/>
                </a:solidFill>
              </a:uFill>
            </a:endParaRPr>
          </a:p>
          <a:p>
            <a:pPr marL="582930" indent="-582930" algn="l" defTabSz="382143">
              <a:lnSpc>
                <a:spcPts val="2500"/>
              </a:lnSpc>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Play bingo by randomly selecting the verbs and calling out the infinitive forms. </a:t>
            </a:r>
            <a:endParaRPr>
              <a:uFill>
                <a:solidFill>
                  <a:srgbClr val="333333"/>
                </a:solidFill>
              </a:uFill>
            </a:endParaRPr>
          </a:p>
          <a:p>
            <a:pPr marL="582930" indent="-582930" algn="l" defTabSz="382143">
              <a:lnSpc>
                <a:spcPts val="2500"/>
              </a:lnSpc>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Students identify the verbs on their cards and cross them off until they have a line or full house depending on how you want to play.</a:t>
            </a:r>
            <a:endParaRPr>
              <a:uFill>
                <a:solidFill>
                  <a:srgbClr val="333333"/>
                </a:solidFill>
              </a:uFill>
            </a:endParaRPr>
          </a:p>
          <a:p>
            <a:pPr marL="582930" indent="-582930" algn="l" defTabSz="382143">
              <a:lnSpc>
                <a:spcPts val="2500"/>
              </a:lnSpc>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Elicit some life experiences from the students. Examples could include get married, have a baby, win a prize etc. </a:t>
            </a:r>
            <a:endParaRPr>
              <a:uFill>
                <a:solidFill>
                  <a:srgbClr val="333333"/>
                </a:solidFill>
              </a:uFill>
            </a:endParaRPr>
          </a:p>
          <a:p>
            <a:pPr marL="582930" indent="-582930" algn="l" defTabSz="382143">
              <a:lnSpc>
                <a:spcPts val="2500"/>
              </a:lnSpc>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Put students into groups, give them a piece of paper and ask them to brainstorm other life experiences. Monitor and provide help if necessary. Set a time limit.</a:t>
            </a:r>
            <a:endParaRPr>
              <a:uFill>
                <a:solidFill>
                  <a:srgbClr val="333333"/>
                </a:solidFill>
              </a:uFill>
            </a:endParaRPr>
          </a:p>
          <a:p>
            <a:pPr marL="582930" indent="-582930" algn="l" defTabSz="382143">
              <a:lnSpc>
                <a:spcPts val="2500"/>
              </a:lnSpc>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When finished write up all the experiences on the board. </a:t>
            </a:r>
            <a:endParaRPr>
              <a:uFill>
                <a:solidFill>
                  <a:srgbClr val="333333"/>
                </a:solidFill>
              </a:uFill>
            </a:endParaRPr>
          </a:p>
          <a:p>
            <a:pPr marL="582930" indent="-582930" algn="l" defTabSz="382143">
              <a:lnSpc>
                <a:spcPts val="2500"/>
              </a:lnSpc>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Give out the grid handout and ask students to fill in the grid with life experiences of their choice from the ideas on the board. </a:t>
            </a:r>
            <a:endParaRPr>
              <a:uFill>
                <a:solidFill>
                  <a:srgbClr val="333333"/>
                </a:solidFill>
              </a:uFill>
            </a:endParaRPr>
          </a:p>
          <a:p>
            <a:pPr marL="582930" indent="-582930" algn="l" defTabSz="382143">
              <a:lnSpc>
                <a:spcPts val="2500"/>
              </a:lnSpc>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Students then mix together and ask and answer questions to try to find someone who has had that experience. They should be encouraged to ask follow up questions and to talk to as many people as possible.</a:t>
            </a:r>
            <a:endParaRPr>
              <a:uFill>
                <a:solidFill>
                  <a:srgbClr val="333333"/>
                </a:solidFill>
              </a:uFill>
            </a:endParaRPr>
          </a:p>
          <a:p>
            <a:pPr marL="582930" indent="-582930" algn="l" defTabSz="382143">
              <a:lnSpc>
                <a:spcPts val="2500"/>
              </a:lnSpc>
              <a:spcBef>
                <a:spcPts val="1100"/>
              </a:spcBef>
              <a:buSzPct val="181818"/>
              <a:buFont typeface="Symbol"/>
              <a:buChar char="·"/>
              <a:tabLst>
                <a:tab pos="381000" algn="l"/>
              </a:tabLst>
              <a:defRPr sz="1572">
                <a:solidFill>
                  <a:srgbClr val="EBEBEB"/>
                </a:solidFill>
                <a:uFill>
                  <a:solidFill>
                    <a:srgbClr val="000000"/>
                  </a:solidFill>
                </a:uFill>
                <a:latin typeface="Verdana"/>
                <a:ea typeface="Verdana"/>
                <a:cs typeface="Verdana"/>
                <a:sym typeface="Verdana"/>
              </a:defRPr>
            </a:pPr>
            <a:r>
              <a:rPr>
                <a:uFill>
                  <a:solidFill>
                    <a:srgbClr val="333333"/>
                  </a:solidFill>
                </a:uFill>
              </a:rPr>
              <a:t>Feedback by asking students to comment about their information.</a:t>
            </a:r>
            <a:endParaRPr>
              <a:uFill>
                <a:solidFill>
                  <a:srgbClr val="333333"/>
                </a:solidFill>
              </a:uFill>
            </a:endParaRPr>
          </a:p>
          <a:p>
            <a:pPr algn="l" defTabSz="382143">
              <a:lnSpc>
                <a:spcPts val="2500"/>
              </a:lnSpc>
              <a:defRPr sz="1572">
                <a:solidFill>
                  <a:srgbClr val="333333"/>
                </a:solidFill>
                <a:uFill>
                  <a:solidFill>
                    <a:srgbClr val="333333"/>
                  </a:solidFill>
                </a:uFill>
                <a:latin typeface="Verdana"/>
                <a:ea typeface="Verdana"/>
                <a:cs typeface="Verdana"/>
                <a:sym typeface="Verdana"/>
              </a:defRPr>
            </a:pPr>
          </a:p>
          <a:p>
            <a:pPr algn="l" defTabSz="382143">
              <a:lnSpc>
                <a:spcPts val="2500"/>
              </a:lnSpc>
              <a:spcBef>
                <a:spcPts val="1100"/>
              </a:spcBef>
              <a:defRPr sz="1572">
                <a:solidFill>
                  <a:srgbClr val="000000"/>
                </a:solidFill>
                <a:uFill>
                  <a:solidFill>
                    <a:srgbClr val="000000"/>
                  </a:solidFill>
                </a:uFill>
                <a:latin typeface="Times New Roman"/>
                <a:ea typeface="Times New Roman"/>
                <a:cs typeface="Times New Roman"/>
                <a:sym typeface="Times New Roman"/>
              </a:defRPr>
            </a:pPr>
            <a:r>
              <a:rPr b="1">
                <a:solidFill>
                  <a:srgbClr val="003366"/>
                </a:solidFill>
                <a:uFill>
                  <a:solidFill>
                    <a:srgbClr val="003366"/>
                  </a:solidFill>
                </a:uFill>
                <a:latin typeface="Verdana"/>
                <a:ea typeface="Verdana"/>
                <a:cs typeface="Verdana"/>
                <a:sym typeface="Verdana"/>
              </a:rPr>
              <a:t>Extension</a:t>
            </a:r>
            <a:br>
              <a:rPr b="1">
                <a:solidFill>
                  <a:srgbClr val="003366"/>
                </a:solidFill>
                <a:uFill>
                  <a:solidFill>
                    <a:srgbClr val="003366"/>
                  </a:solidFill>
                </a:uFill>
                <a:latin typeface="Verdana"/>
                <a:ea typeface="Verdana"/>
                <a:cs typeface="Verdana"/>
                <a:sym typeface="Verdana"/>
              </a:rPr>
            </a:br>
            <a:r>
              <a:rPr>
                <a:solidFill>
                  <a:srgbClr val="EBEBEB"/>
                </a:solidFill>
                <a:uFill>
                  <a:solidFill>
                    <a:srgbClr val="333333"/>
                  </a:solidFill>
                </a:uFill>
                <a:latin typeface="Verdana"/>
                <a:ea typeface="Verdana"/>
                <a:cs typeface="Verdana"/>
                <a:sym typeface="Verdana"/>
              </a:rPr>
              <a:t>Students could write a short paragraph about another student and then read this out without saying the name. The other students must guess who it is. </a:t>
            </a:r>
            <a:endParaRPr>
              <a:solidFill>
                <a:srgbClr val="EBEBEB"/>
              </a:solidFill>
              <a:uFill>
                <a:solidFill>
                  <a:srgbClr val="333333"/>
                </a:solidFill>
              </a:uFill>
              <a:latin typeface="Verdana"/>
              <a:ea typeface="Verdana"/>
              <a:cs typeface="Verdana"/>
              <a:sym typeface="Verdana"/>
            </a:endParaRPr>
          </a:p>
          <a:p>
            <a:pPr algn="l" defTabSz="382143">
              <a:lnSpc>
                <a:spcPts val="2500"/>
              </a:lnSpc>
              <a:spcBef>
                <a:spcPts val="1100"/>
              </a:spcBef>
              <a:defRPr sz="1572">
                <a:solidFill>
                  <a:srgbClr val="EBEBEB"/>
                </a:solidFill>
                <a:uFill>
                  <a:solidFill>
                    <a:srgbClr val="000000"/>
                  </a:solidFill>
                </a:uFill>
                <a:latin typeface="Times New Roman"/>
                <a:ea typeface="Times New Roman"/>
                <a:cs typeface="Times New Roman"/>
                <a:sym typeface="Times New Roman"/>
              </a:defRPr>
            </a:pPr>
            <a:r>
              <a:rPr>
                <a:uFill>
                  <a:solidFill>
                    <a:srgbClr val="333333"/>
                  </a:solidFill>
                </a:uFill>
                <a:latin typeface="Verdana"/>
                <a:ea typeface="Verdana"/>
                <a:cs typeface="Verdana"/>
                <a:sym typeface="Verdana"/>
              </a:rPr>
              <a:t>For example: </a:t>
            </a:r>
            <a:r>
              <a:rPr i="1">
                <a:uFill>
                  <a:solidFill>
                    <a:srgbClr val="333333"/>
                  </a:solidFill>
                </a:uFill>
                <a:latin typeface="Verdana"/>
                <a:ea typeface="Verdana"/>
                <a:cs typeface="Verdana"/>
                <a:sym typeface="Verdana"/>
              </a:rPr>
              <a:t>This student has been to Africa. She went there in 1992 with her family. She saw lots of wild animals including a lion and rhino. She would like to go back again. Who is it? </a:t>
            </a:r>
            <a:endParaRPr>
              <a:uFill>
                <a:solidFill>
                  <a:srgbClr val="333333"/>
                </a:solidFill>
              </a:uFill>
              <a:latin typeface="Verdana"/>
              <a:ea typeface="Verdana"/>
              <a:cs typeface="Verdana"/>
              <a:sym typeface="Verdana"/>
            </a:endParaR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31" name="Inventions (1)"/>
          <p:cNvSpPr txBox="1"/>
          <p:nvPr>
            <p:ph type="ctrTitle"/>
          </p:nvPr>
        </p:nvSpPr>
        <p:spPr>
          <a:xfrm>
            <a:off x="1269999" y="279400"/>
            <a:ext cx="10658675" cy="1164134"/>
          </a:xfrm>
          <a:prstGeom prst="rect">
            <a:avLst/>
          </a:prstGeom>
        </p:spPr>
        <p:txBody>
          <a:bodyPr anchor="ctr"/>
          <a:lstStyle>
            <a:lvl1pPr defTabSz="514095">
              <a:defRPr sz="7040">
                <a:solidFill>
                  <a:srgbClr val="FFFB00"/>
                </a:solidFill>
              </a:defRPr>
            </a:lvl1pPr>
          </a:lstStyle>
          <a:p>
            <a:pPr/>
            <a:r>
              <a:t>Inventions (1)</a:t>
            </a:r>
          </a:p>
        </p:txBody>
      </p:sp>
      <p:sp>
        <p:nvSpPr>
          <p:cNvPr id="132" name="This is a fun speaking activity in the form of a game. It can be used with most levels and most age groups. Students practise presenting their opinions and reaching agreement. There is an initial group work activity and extension speaking and writing activities.…"/>
          <p:cNvSpPr txBox="1"/>
          <p:nvPr>
            <p:ph type="subTitle" idx="1"/>
          </p:nvPr>
        </p:nvSpPr>
        <p:spPr>
          <a:xfrm>
            <a:off x="552747" y="1774378"/>
            <a:ext cx="12093179" cy="7652644"/>
          </a:xfrm>
          <a:prstGeom prst="rect">
            <a:avLst/>
          </a:prstGeom>
        </p:spPr>
        <p:txBody>
          <a:bodyPr/>
          <a:lstStyle/>
          <a:p>
            <a:pPr algn="l" defTabSz="233679">
              <a:spcBef>
                <a:spcPts val="1600"/>
              </a:spcBef>
              <a:defRPr sz="1840">
                <a:latin typeface="+mn-lt"/>
                <a:ea typeface="+mn-ea"/>
                <a:cs typeface="+mn-cs"/>
                <a:sym typeface="Helvetica"/>
              </a:defRPr>
            </a:pPr>
            <a:r>
              <a:t>This is a fun speaking activity in the form of a game. It can be used with most levels and most age groups. Students practise presenting their opinions and reaching agreement. There is an initial group work activity and extension speaking and writing activities.</a:t>
            </a:r>
          </a:p>
          <a:p>
            <a:pPr algn="l" defTabSz="233679">
              <a:spcBef>
                <a:spcPts val="1600"/>
              </a:spcBef>
              <a:defRPr sz="1840">
                <a:latin typeface="+mn-lt"/>
                <a:ea typeface="+mn-ea"/>
                <a:cs typeface="+mn-cs"/>
                <a:sym typeface="Helvetica"/>
              </a:defRPr>
            </a:pPr>
            <a:r>
              <a:t>Activity: Inventions</a:t>
            </a:r>
          </a:p>
          <a:p>
            <a:pPr algn="l" defTabSz="233679">
              <a:spcBef>
                <a:spcPts val="1600"/>
              </a:spcBef>
              <a:defRPr sz="1840">
                <a:latin typeface="+mn-lt"/>
                <a:ea typeface="+mn-ea"/>
                <a:cs typeface="+mn-cs"/>
                <a:sym typeface="Helvetica"/>
              </a:defRPr>
            </a:pPr>
            <a:r>
              <a:t>Activity type: Group work</a:t>
            </a:r>
          </a:p>
          <a:p>
            <a:pPr algn="l" defTabSz="233679">
              <a:spcBef>
                <a:spcPts val="1600"/>
              </a:spcBef>
              <a:defRPr sz="1840">
                <a:latin typeface="+mn-lt"/>
                <a:ea typeface="+mn-ea"/>
                <a:cs typeface="+mn-cs"/>
                <a:sym typeface="Helvetica"/>
              </a:defRPr>
            </a:pPr>
            <a:r>
              <a:t>Level: Up to B2.</a:t>
            </a:r>
          </a:p>
          <a:p>
            <a:pPr algn="l" defTabSz="233679">
              <a:spcBef>
                <a:spcPts val="1600"/>
              </a:spcBef>
              <a:defRPr sz="1840">
                <a:latin typeface="+mn-lt"/>
                <a:ea typeface="+mn-ea"/>
                <a:cs typeface="+mn-cs"/>
                <a:sym typeface="Helvetica"/>
              </a:defRPr>
            </a:pPr>
            <a:r>
              <a:t>Age: Adults or Senior YLs</a:t>
            </a:r>
          </a:p>
          <a:p>
            <a:pPr algn="l" defTabSz="233679">
              <a:spcBef>
                <a:spcPts val="1600"/>
              </a:spcBef>
              <a:defRPr sz="1840">
                <a:latin typeface="+mn-lt"/>
                <a:ea typeface="+mn-ea"/>
                <a:cs typeface="+mn-cs"/>
                <a:sym typeface="Helvetica"/>
              </a:defRPr>
            </a:pPr>
            <a:r>
              <a:t>No materials required</a:t>
            </a:r>
          </a:p>
          <a:p>
            <a:pPr algn="l" defTabSz="233679">
              <a:spcBef>
                <a:spcPts val="1600"/>
              </a:spcBef>
              <a:defRPr sz="1840">
                <a:latin typeface="+mn-lt"/>
                <a:ea typeface="+mn-ea"/>
                <a:cs typeface="+mn-cs"/>
                <a:sym typeface="Helvetica"/>
              </a:defRPr>
            </a:pPr>
            <a:r>
              <a:t>Preparation</a:t>
            </a:r>
          </a:p>
          <a:p>
            <a:pPr algn="l" defTabSz="233679">
              <a:spcBef>
                <a:spcPts val="1600"/>
              </a:spcBef>
              <a:defRPr sz="1840">
                <a:latin typeface="+mn-lt"/>
                <a:ea typeface="+mn-ea"/>
                <a:cs typeface="+mn-cs"/>
                <a:sym typeface="Helvetica"/>
              </a:defRPr>
            </a:pPr>
            <a:r>
              <a:t>Write these inventions on the board in a random order:</a:t>
            </a:r>
          </a:p>
          <a:p>
            <a:pPr algn="l" defTabSz="233679">
              <a:spcBef>
                <a:spcPts val="1600"/>
              </a:spcBef>
              <a:defRPr sz="1840">
                <a:latin typeface="+mn-lt"/>
                <a:ea typeface="+mn-ea"/>
                <a:cs typeface="+mn-cs"/>
                <a:sym typeface="Helvetica"/>
              </a:defRPr>
            </a:pPr>
            <a:r>
              <a:t>braille</a:t>
            </a:r>
            <a:br/>
            <a:r>
              <a:t>the internet</a:t>
            </a:r>
            <a:br/>
            <a:r>
              <a:t>light bulb</a:t>
            </a:r>
            <a:br/>
            <a:r>
              <a:t>telephone</a:t>
            </a:r>
            <a:br/>
            <a:r>
              <a:t>refrigerator</a:t>
            </a:r>
            <a:br/>
            <a:r>
              <a:t>thermometer</a:t>
            </a:r>
            <a:br/>
            <a:r>
              <a:t>microscope</a:t>
            </a:r>
            <a:br/>
            <a:r>
              <a:t>wheel</a:t>
            </a:r>
            <a:br/>
            <a:r>
              <a:t>paper</a:t>
            </a:r>
            <a:br/>
            <a:r>
              <a:t>printing</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34" name="Inventions (2)"/>
          <p:cNvSpPr txBox="1"/>
          <p:nvPr>
            <p:ph type="ctrTitle"/>
          </p:nvPr>
        </p:nvSpPr>
        <p:spPr>
          <a:xfrm>
            <a:off x="1270000" y="469900"/>
            <a:ext cx="10464800" cy="1324422"/>
          </a:xfrm>
          <a:prstGeom prst="rect">
            <a:avLst/>
          </a:prstGeom>
        </p:spPr>
        <p:txBody>
          <a:bodyPr/>
          <a:lstStyle>
            <a:lvl1pPr>
              <a:defRPr>
                <a:solidFill>
                  <a:srgbClr val="FFFB00"/>
                </a:solidFill>
              </a:defRPr>
            </a:lvl1pPr>
          </a:lstStyle>
          <a:p>
            <a:pPr/>
            <a:r>
              <a:t>Inventions (2)</a:t>
            </a:r>
          </a:p>
        </p:txBody>
      </p:sp>
      <p:sp>
        <p:nvSpPr>
          <p:cNvPr id="135" name="Corps"/>
          <p:cNvSpPr txBox="1"/>
          <p:nvPr>
            <p:ph type="subTitle" idx="1"/>
          </p:nvPr>
        </p:nvSpPr>
        <p:spPr>
          <a:xfrm>
            <a:off x="126156" y="2247081"/>
            <a:ext cx="11769974" cy="7001223"/>
          </a:xfrm>
          <a:prstGeom prst="rect">
            <a:avLst/>
          </a:prstGeom>
        </p:spPr>
        <p:txBody>
          <a:bodyPr/>
          <a:lstStyle/>
          <a:p>
            <a:pPr lvl="1" algn="l">
              <a:spcBef>
                <a:spcPts val="4200"/>
              </a:spcBef>
              <a:defRPr sz="3000">
                <a:latin typeface="+mn-lt"/>
                <a:ea typeface="+mn-ea"/>
                <a:cs typeface="+mn-cs"/>
                <a:sym typeface="Helvetica"/>
              </a:defRPr>
            </a:pPr>
            <a:endParaRPr>
              <a:uFill>
                <a:solidFill>
                  <a:srgbClr val="333333"/>
                </a:solidFill>
              </a:uFill>
            </a:endParaRPr>
          </a:p>
          <a:p>
            <a:pPr marL="1408670" indent="-1408670" algn="l">
              <a:spcBef>
                <a:spcPts val="4200"/>
              </a:spcBef>
              <a:buSzPct val="181818"/>
              <a:buFont typeface="Symbol"/>
              <a:buChar char="·"/>
              <a:defRPr sz="2000">
                <a:latin typeface="Verdana"/>
                <a:ea typeface="Verdana"/>
                <a:cs typeface="Verdana"/>
                <a:sym typeface="Verdana"/>
              </a:defRPr>
            </a:pPr>
            <a:endParaRPr b="1" sz="550">
              <a:uFill>
                <a:solidFill>
                  <a:srgbClr val="333333"/>
                </a:solidFill>
              </a:uFill>
            </a:endParaRPr>
          </a:p>
        </p:txBody>
      </p:sp>
      <p:sp>
        <p:nvSpPr>
          <p:cNvPr id="136" name="Procedure…"/>
          <p:cNvSpPr txBox="1"/>
          <p:nvPr/>
        </p:nvSpPr>
        <p:spPr>
          <a:xfrm>
            <a:off x="1072753" y="1924050"/>
            <a:ext cx="10585847" cy="6819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4200"/>
              </a:spcBef>
              <a:defRPr sz="2600">
                <a:latin typeface="+mn-lt"/>
                <a:ea typeface="+mn-ea"/>
                <a:cs typeface="+mn-cs"/>
                <a:sym typeface="Helvetica"/>
              </a:defRPr>
            </a:pPr>
            <a:r>
              <a:t>Procedure</a:t>
            </a:r>
          </a:p>
          <a:p>
            <a:pPr marL="1784315" indent="-1784315" algn="l">
              <a:spcBef>
                <a:spcPts val="4200"/>
              </a:spcBef>
              <a:buSzPct val="181818"/>
              <a:buFont typeface="Symbol"/>
              <a:buChar char="·"/>
              <a:defRPr sz="2600">
                <a:latin typeface="+mn-lt"/>
                <a:ea typeface="+mn-ea"/>
                <a:cs typeface="+mn-cs"/>
                <a:sym typeface="Helvetica"/>
              </a:defRPr>
            </a:pPr>
            <a:r>
              <a:t>Put students into groups of 3 or 5. Students should work together in their groups, checking that everybody knows what each word means. Help with understanding if necessary.</a:t>
            </a:r>
          </a:p>
          <a:p>
            <a:pPr marL="1784315" indent="-1784315" algn="l">
              <a:spcBef>
                <a:spcPts val="4200"/>
              </a:spcBef>
              <a:buSzPct val="181818"/>
              <a:buFont typeface="Symbol"/>
              <a:buChar char="·"/>
              <a:defRPr sz="2600">
                <a:latin typeface="+mn-lt"/>
                <a:ea typeface="+mn-ea"/>
                <a:cs typeface="+mn-cs"/>
                <a:sym typeface="Helvetica"/>
              </a:defRPr>
            </a:pPr>
            <a:r>
              <a:t>Explain that these are 10 important inventions. Students should work together in their groups to compile a list of the inventions in chronological order. They should talk about each invention and reach a majority decision regarding the order. If necessary explain to students BC and AD.</a:t>
            </a:r>
          </a:p>
          <a:p>
            <a:pPr marL="1784315" indent="-1784315" algn="l">
              <a:spcBef>
                <a:spcPts val="4200"/>
              </a:spcBef>
              <a:buSzPct val="181818"/>
              <a:buFont typeface="Symbol"/>
              <a:buChar char="·"/>
              <a:defRPr sz="2600">
                <a:latin typeface="+mn-lt"/>
                <a:ea typeface="+mn-ea"/>
                <a:cs typeface="+mn-cs"/>
                <a:sym typeface="Helvetica"/>
              </a:defRPr>
            </a:pPr>
            <a:r>
              <a:t>Elicit the lists from each group and write them on the board. Alternatively, invite a student up to the board from each group to write their list.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38" name="Inventions (3)"/>
          <p:cNvSpPr txBox="1"/>
          <p:nvPr>
            <p:ph type="ctrTitle"/>
          </p:nvPr>
        </p:nvSpPr>
        <p:spPr>
          <a:xfrm>
            <a:off x="1270000" y="139700"/>
            <a:ext cx="10464800" cy="1330474"/>
          </a:xfrm>
          <a:prstGeom prst="rect">
            <a:avLst/>
          </a:prstGeom>
        </p:spPr>
        <p:txBody>
          <a:bodyPr/>
          <a:lstStyle>
            <a:lvl1pPr>
              <a:defRPr>
                <a:solidFill>
                  <a:srgbClr val="FFFB00"/>
                </a:solidFill>
              </a:defRPr>
            </a:lvl1pPr>
          </a:lstStyle>
          <a:p>
            <a:pPr/>
            <a:r>
              <a:t>Inventions (3)</a:t>
            </a:r>
          </a:p>
        </p:txBody>
      </p:sp>
      <p:sp>
        <p:nvSpPr>
          <p:cNvPr id="139" name="Write the answers on the board (see below) for students to check.…"/>
          <p:cNvSpPr txBox="1"/>
          <p:nvPr>
            <p:ph type="subTitle" idx="1"/>
          </p:nvPr>
        </p:nvSpPr>
        <p:spPr>
          <a:xfrm>
            <a:off x="239811" y="1727200"/>
            <a:ext cx="12525178" cy="7446219"/>
          </a:xfrm>
          <a:prstGeom prst="rect">
            <a:avLst/>
          </a:prstGeom>
        </p:spPr>
        <p:txBody>
          <a:bodyPr/>
          <a:lstStyle/>
          <a:p>
            <a:pPr lvl="1" marL="507251" indent="-223787" algn="l" defTabSz="362204">
              <a:spcBef>
                <a:spcPts val="2600"/>
              </a:spcBef>
              <a:buSzPct val="75000"/>
              <a:buChar char="•"/>
              <a:defRPr sz="1860">
                <a:latin typeface="+mn-lt"/>
                <a:ea typeface="+mn-ea"/>
                <a:cs typeface="+mn-cs"/>
                <a:sym typeface="Helvetica"/>
              </a:defRPr>
            </a:pPr>
            <a:r>
              <a:rPr>
                <a:uFill>
                  <a:solidFill>
                    <a:srgbClr val="333333"/>
                  </a:solidFill>
                </a:uFill>
              </a:rPr>
              <a:t>Write the answers on the board (see below) for students to check.</a:t>
            </a:r>
            <a:endParaRPr>
              <a:uFill>
                <a:solidFill>
                  <a:srgbClr val="333333"/>
                </a:solidFill>
              </a:uFill>
            </a:endParaRPr>
          </a:p>
          <a:p>
            <a:pPr lvl="1" indent="773083" algn="l" defTabSz="362204">
              <a:spcBef>
                <a:spcPts val="2600"/>
              </a:spcBef>
              <a:defRPr i="1" sz="1860">
                <a:latin typeface="+mn-lt"/>
                <a:ea typeface="+mn-ea"/>
                <a:cs typeface="+mn-cs"/>
                <a:sym typeface="Helvetica"/>
              </a:defRPr>
            </a:pPr>
            <a:r>
              <a:rPr>
                <a:uFill>
                  <a:solidFill>
                    <a:srgbClr val="333333"/>
                  </a:solidFill>
                </a:uFill>
              </a:rPr>
              <a:t>the internet (most recent)</a:t>
            </a:r>
            <a:br>
              <a:rPr>
                <a:uFill>
                  <a:solidFill>
                    <a:srgbClr val="333333"/>
                  </a:solidFill>
                </a:uFill>
              </a:rPr>
            </a:br>
            <a:r>
              <a:rPr>
                <a:uFill>
                  <a:solidFill>
                    <a:srgbClr val="333333"/>
                  </a:solidFill>
                </a:uFill>
              </a:rPr>
              <a:t>light bulb</a:t>
            </a:r>
            <a:br>
              <a:rPr>
                <a:uFill>
                  <a:solidFill>
                    <a:srgbClr val="333333"/>
                  </a:solidFill>
                </a:uFill>
              </a:rPr>
            </a:br>
            <a:r>
              <a:rPr>
                <a:uFill>
                  <a:solidFill>
                    <a:srgbClr val="333333"/>
                  </a:solidFill>
                </a:uFill>
              </a:rPr>
              <a:t>telephone</a:t>
            </a:r>
            <a:br>
              <a:rPr>
                <a:uFill>
                  <a:solidFill>
                    <a:srgbClr val="333333"/>
                  </a:solidFill>
                </a:uFill>
              </a:rPr>
            </a:br>
            <a:r>
              <a:rPr>
                <a:uFill>
                  <a:solidFill>
                    <a:srgbClr val="333333"/>
                  </a:solidFill>
                </a:uFill>
              </a:rPr>
              <a:t>refrigerator</a:t>
            </a:r>
            <a:br>
              <a:rPr>
                <a:uFill>
                  <a:solidFill>
                    <a:srgbClr val="333333"/>
                  </a:solidFill>
                </a:uFill>
              </a:rPr>
            </a:br>
            <a:r>
              <a:rPr>
                <a:uFill>
                  <a:solidFill>
                    <a:srgbClr val="333333"/>
                  </a:solidFill>
                </a:uFill>
              </a:rPr>
              <a:t>braille</a:t>
            </a:r>
            <a:br>
              <a:rPr>
                <a:uFill>
                  <a:solidFill>
                    <a:srgbClr val="333333"/>
                  </a:solidFill>
                </a:uFill>
              </a:rPr>
            </a:br>
            <a:r>
              <a:rPr>
                <a:uFill>
                  <a:solidFill>
                    <a:srgbClr val="333333"/>
                  </a:solidFill>
                </a:uFill>
              </a:rPr>
              <a:t>thermometer</a:t>
            </a:r>
            <a:br>
              <a:rPr>
                <a:uFill>
                  <a:solidFill>
                    <a:srgbClr val="333333"/>
                  </a:solidFill>
                </a:uFill>
              </a:rPr>
            </a:br>
            <a:r>
              <a:rPr>
                <a:uFill>
                  <a:solidFill>
                    <a:srgbClr val="333333"/>
                  </a:solidFill>
                </a:uFill>
              </a:rPr>
              <a:t>microscope</a:t>
            </a:r>
            <a:br>
              <a:rPr>
                <a:uFill>
                  <a:solidFill>
                    <a:srgbClr val="333333"/>
                  </a:solidFill>
                </a:uFill>
              </a:rPr>
            </a:br>
            <a:r>
              <a:rPr>
                <a:uFill>
                  <a:solidFill>
                    <a:srgbClr val="333333"/>
                  </a:solidFill>
                </a:uFill>
              </a:rPr>
              <a:t>printing</a:t>
            </a:r>
            <a:br>
              <a:rPr>
                <a:uFill>
                  <a:solidFill>
                    <a:srgbClr val="333333"/>
                  </a:solidFill>
                </a:uFill>
              </a:rPr>
            </a:br>
            <a:r>
              <a:rPr>
                <a:uFill>
                  <a:solidFill>
                    <a:srgbClr val="333333"/>
                  </a:solidFill>
                </a:uFill>
              </a:rPr>
              <a:t>paper</a:t>
            </a:r>
            <a:br>
              <a:rPr>
                <a:uFill>
                  <a:solidFill>
                    <a:srgbClr val="333333"/>
                  </a:solidFill>
                </a:uFill>
              </a:rPr>
            </a:br>
            <a:r>
              <a:rPr>
                <a:uFill>
                  <a:solidFill>
                    <a:srgbClr val="333333"/>
                  </a:solidFill>
                </a:uFill>
              </a:rPr>
              <a:t>wheel</a:t>
            </a:r>
            <a:endParaRPr>
              <a:uFill>
                <a:solidFill>
                  <a:srgbClr val="333333"/>
                </a:solidFill>
              </a:uFill>
            </a:endParaRPr>
          </a:p>
          <a:p>
            <a:pPr lvl="1" marL="507251" indent="-223787" algn="l" defTabSz="362204">
              <a:spcBef>
                <a:spcPts val="2600"/>
              </a:spcBef>
              <a:buSzPct val="75000"/>
              <a:buChar char="•"/>
              <a:defRPr sz="1860">
                <a:latin typeface="+mn-lt"/>
                <a:ea typeface="+mn-ea"/>
                <a:cs typeface="+mn-cs"/>
                <a:sym typeface="Helvetica"/>
              </a:defRPr>
            </a:pPr>
            <a:r>
              <a:rPr>
                <a:uFill>
                  <a:solidFill>
                    <a:srgbClr val="333333"/>
                  </a:solidFill>
                </a:uFill>
              </a:rPr>
              <a:t>Get</a:t>
            </a:r>
            <a:r>
              <a:rPr>
                <a:uFill>
                  <a:solidFill>
                    <a:srgbClr val="333333"/>
                  </a:solidFill>
                </a:uFill>
              </a:rPr>
              <a:t> groups to copy the correct list.</a:t>
            </a:r>
            <a:endParaRPr>
              <a:uFill>
                <a:solidFill>
                  <a:srgbClr val="333333"/>
                </a:solidFill>
              </a:uFill>
            </a:endParaRPr>
          </a:p>
          <a:p>
            <a:pPr lvl="1" marL="507251" indent="-223787" algn="l" defTabSz="362204">
              <a:spcBef>
                <a:spcPts val="2600"/>
              </a:spcBef>
              <a:buSzPct val="75000"/>
              <a:buChar char="•"/>
              <a:defRPr sz="1860">
                <a:latin typeface="+mn-lt"/>
                <a:ea typeface="+mn-ea"/>
                <a:cs typeface="+mn-cs"/>
                <a:sym typeface="Helvetica"/>
              </a:defRPr>
            </a:pPr>
            <a:r>
              <a:rPr>
                <a:uFill>
                  <a:solidFill>
                    <a:srgbClr val="333333"/>
                  </a:solidFill>
                </a:uFill>
              </a:rPr>
              <a:t>Explain that you are going to play a game. Students have to guess the year of each invention. They have to work together in groups to reach a majority decision.</a:t>
            </a:r>
            <a:endParaRPr>
              <a:uFill>
                <a:solidFill>
                  <a:srgbClr val="333333"/>
                </a:solidFill>
              </a:uFill>
            </a:endParaRPr>
          </a:p>
          <a:p>
            <a:pPr lvl="1" marL="507251" indent="-223787" algn="l" defTabSz="362204">
              <a:spcBef>
                <a:spcPts val="2600"/>
              </a:spcBef>
              <a:buSzPct val="75000"/>
              <a:buChar char="•"/>
              <a:defRPr sz="1860">
                <a:latin typeface="+mn-lt"/>
                <a:ea typeface="+mn-ea"/>
                <a:cs typeface="+mn-cs"/>
                <a:sym typeface="Helvetica"/>
              </a:defRPr>
            </a:pPr>
            <a:r>
              <a:rPr>
                <a:uFill>
                  <a:solidFill>
                    <a:srgbClr val="333333"/>
                  </a:solidFill>
                </a:uFill>
              </a:rPr>
              <a:t>Explain that you will award 1 point for the group that writes the nearest year. You will award 2 bonus points for an exact year. Explain the meaning of BC and AD.</a:t>
            </a:r>
            <a:endParaRPr>
              <a:uFill>
                <a:solidFill>
                  <a:srgbClr val="333333"/>
                </a:solidFill>
              </a:uFill>
            </a:endParaRPr>
          </a:p>
          <a:p>
            <a:pPr lvl="1" marL="507251" indent="-223787" algn="l" defTabSz="362204">
              <a:spcBef>
                <a:spcPts val="2600"/>
              </a:spcBef>
              <a:buSzPct val="75000"/>
              <a:buChar char="•"/>
              <a:defRPr sz="1860">
                <a:latin typeface="+mn-lt"/>
                <a:ea typeface="+mn-ea"/>
                <a:cs typeface="+mn-cs"/>
                <a:sym typeface="Helvetica"/>
              </a:defRPr>
            </a:pPr>
            <a:r>
              <a:rPr>
                <a:uFill>
                  <a:solidFill>
                    <a:srgbClr val="333333"/>
                  </a:solidFill>
                </a:uFill>
              </a:rPr>
              <a:t>Give students a limited time to do this part. (10 mins)</a:t>
            </a:r>
            <a:endParaRPr>
              <a:uFill>
                <a:solidFill>
                  <a:srgbClr val="333333"/>
                </a:solidFill>
              </a:uFill>
            </a:endParaRPr>
          </a:p>
          <a:p>
            <a:pPr lvl="1" marL="507251" indent="-223787" algn="l" defTabSz="362204">
              <a:spcBef>
                <a:spcPts val="2600"/>
              </a:spcBef>
              <a:buSzPct val="75000"/>
              <a:buChar char="•"/>
              <a:defRPr sz="1860">
                <a:latin typeface="+mn-lt"/>
                <a:ea typeface="+mn-ea"/>
                <a:cs typeface="+mn-cs"/>
                <a:sym typeface="Helvetica"/>
              </a:defRPr>
            </a:pPr>
            <a:r>
              <a:rPr>
                <a:uFill>
                  <a:solidFill>
                    <a:srgbClr val="333333"/>
                  </a:solidFill>
                </a:uFill>
              </a:rPr>
              <a:t>Draw this grid on the board (below). Complete the grid by eliciting answers from each group. Alternatively, invite a member of each group up to the board to write in their information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41" name="Inventions (4)"/>
          <p:cNvSpPr txBox="1"/>
          <p:nvPr>
            <p:ph type="ctrTitle"/>
          </p:nvPr>
        </p:nvSpPr>
        <p:spPr>
          <a:xfrm>
            <a:off x="1270000" y="215900"/>
            <a:ext cx="10464800" cy="1130300"/>
          </a:xfrm>
          <a:prstGeom prst="rect">
            <a:avLst/>
          </a:prstGeom>
        </p:spPr>
        <p:txBody>
          <a:bodyPr/>
          <a:lstStyle>
            <a:lvl1pPr defTabSz="490727">
              <a:defRPr sz="6719">
                <a:solidFill>
                  <a:srgbClr val="FFFB00"/>
                </a:solidFill>
              </a:defRPr>
            </a:lvl1pPr>
          </a:lstStyle>
          <a:p>
            <a:pPr/>
            <a:r>
              <a:t>Inventions (4)</a:t>
            </a:r>
          </a:p>
        </p:txBody>
      </p:sp>
      <p:sp>
        <p:nvSpPr>
          <p:cNvPr id="142" name="Complete the answers column (see below) and award points to find the winning group. Answers…"/>
          <p:cNvSpPr txBox="1"/>
          <p:nvPr>
            <p:ph type="subTitle" idx="1"/>
          </p:nvPr>
        </p:nvSpPr>
        <p:spPr>
          <a:xfrm>
            <a:off x="1270000" y="1770012"/>
            <a:ext cx="10464800" cy="7530506"/>
          </a:xfrm>
          <a:prstGeom prst="rect">
            <a:avLst/>
          </a:prstGeom>
        </p:spPr>
        <p:txBody>
          <a:bodyPr/>
          <a:lstStyle/>
          <a:p>
            <a:pPr marL="1014242" indent="-1014242" algn="l" defTabSz="420624">
              <a:spcBef>
                <a:spcPts val="3000"/>
              </a:spcBef>
              <a:buSzPct val="181818"/>
              <a:buFont typeface="Symbol"/>
              <a:buChar char="·"/>
              <a:defRPr sz="2160">
                <a:latin typeface="Verdana"/>
                <a:ea typeface="Verdana"/>
                <a:cs typeface="Verdana"/>
                <a:sym typeface="Verdana"/>
              </a:defRPr>
            </a:pPr>
            <a:r>
              <a:rPr>
                <a:uFill>
                  <a:solidFill>
                    <a:srgbClr val="333333"/>
                  </a:solidFill>
                </a:uFill>
              </a:rPr>
              <a:t>Complete the answers column (see below) and award points to find the winning group. </a:t>
            </a:r>
            <a:r>
              <a:rPr>
                <a:uFill>
                  <a:solidFill>
                    <a:srgbClr val="333333"/>
                  </a:solidFill>
                </a:uFill>
              </a:rPr>
              <a:t>Answers</a:t>
            </a:r>
            <a:endParaRPr>
              <a:uFill>
                <a:solidFill>
                  <a:srgbClr val="333333"/>
                </a:solidFill>
              </a:uFill>
            </a:endParaRPr>
          </a:p>
          <a:p>
            <a:pPr algn="l" defTabSz="420624">
              <a:spcBef>
                <a:spcPts val="3000"/>
              </a:spcBef>
              <a:defRPr i="1" sz="2160">
                <a:latin typeface="Verdana"/>
                <a:ea typeface="Verdana"/>
                <a:cs typeface="Verdana"/>
                <a:sym typeface="Verdana"/>
              </a:defRPr>
            </a:pPr>
            <a:r>
              <a:rPr>
                <a:uFill>
                  <a:solidFill>
                    <a:srgbClr val="333333"/>
                  </a:solidFill>
                </a:uFill>
              </a:rPr>
              <a:t>the internet 1969</a:t>
            </a:r>
            <a:br>
              <a:rPr>
                <a:uFill>
                  <a:solidFill>
                    <a:srgbClr val="333333"/>
                  </a:solidFill>
                </a:uFill>
              </a:rPr>
            </a:br>
            <a:r>
              <a:rPr>
                <a:uFill>
                  <a:solidFill>
                    <a:srgbClr val="333333"/>
                  </a:solidFill>
                </a:uFill>
              </a:rPr>
              <a:t>light bulb 1906</a:t>
            </a:r>
            <a:br>
              <a:rPr>
                <a:uFill>
                  <a:solidFill>
                    <a:srgbClr val="333333"/>
                  </a:solidFill>
                </a:uFill>
              </a:rPr>
            </a:br>
            <a:r>
              <a:rPr>
                <a:uFill>
                  <a:solidFill>
                    <a:srgbClr val="333333"/>
                  </a:solidFill>
                </a:uFill>
              </a:rPr>
              <a:t>telephone 1876</a:t>
            </a:r>
            <a:br>
              <a:rPr>
                <a:uFill>
                  <a:solidFill>
                    <a:srgbClr val="333333"/>
                  </a:solidFill>
                </a:uFill>
              </a:rPr>
            </a:br>
            <a:r>
              <a:rPr>
                <a:uFill>
                  <a:solidFill>
                    <a:srgbClr val="333333"/>
                  </a:solidFill>
                </a:uFill>
              </a:rPr>
              <a:t>refrigerator 1850</a:t>
            </a:r>
            <a:br>
              <a:rPr>
                <a:uFill>
                  <a:solidFill>
                    <a:srgbClr val="333333"/>
                  </a:solidFill>
                </a:uFill>
              </a:rPr>
            </a:br>
            <a:r>
              <a:rPr>
                <a:uFill>
                  <a:solidFill>
                    <a:srgbClr val="333333"/>
                  </a:solidFill>
                </a:uFill>
              </a:rPr>
              <a:t>braille 1829</a:t>
            </a:r>
            <a:br>
              <a:rPr>
                <a:uFill>
                  <a:solidFill>
                    <a:srgbClr val="333333"/>
                  </a:solidFill>
                </a:uFill>
              </a:rPr>
            </a:br>
            <a:r>
              <a:rPr>
                <a:uFill>
                  <a:solidFill>
                    <a:srgbClr val="333333"/>
                  </a:solidFill>
                </a:uFill>
              </a:rPr>
              <a:t>thermometer 1593</a:t>
            </a:r>
            <a:br>
              <a:rPr>
                <a:uFill>
                  <a:solidFill>
                    <a:srgbClr val="333333"/>
                  </a:solidFill>
                </a:uFill>
              </a:rPr>
            </a:br>
            <a:r>
              <a:rPr>
                <a:uFill>
                  <a:solidFill>
                    <a:srgbClr val="333333"/>
                  </a:solidFill>
                </a:uFill>
              </a:rPr>
              <a:t>microscope 1590</a:t>
            </a:r>
            <a:br>
              <a:rPr>
                <a:uFill>
                  <a:solidFill>
                    <a:srgbClr val="333333"/>
                  </a:solidFill>
                </a:uFill>
              </a:rPr>
            </a:br>
            <a:r>
              <a:rPr>
                <a:uFill>
                  <a:solidFill>
                    <a:srgbClr val="333333"/>
                  </a:solidFill>
                </a:uFill>
              </a:rPr>
              <a:t>printing 1440</a:t>
            </a:r>
            <a:br>
              <a:rPr>
                <a:uFill>
                  <a:solidFill>
                    <a:srgbClr val="333333"/>
                  </a:solidFill>
                </a:uFill>
              </a:rPr>
            </a:br>
            <a:r>
              <a:rPr>
                <a:uFill>
                  <a:solidFill>
                    <a:srgbClr val="333333"/>
                  </a:solidFill>
                </a:uFill>
              </a:rPr>
              <a:t>paper 100</a:t>
            </a:r>
            <a:br>
              <a:rPr>
                <a:uFill>
                  <a:solidFill>
                    <a:srgbClr val="333333"/>
                  </a:solidFill>
                </a:uFill>
              </a:rPr>
            </a:br>
            <a:r>
              <a:rPr>
                <a:uFill>
                  <a:solidFill>
                    <a:srgbClr val="333333"/>
                  </a:solidFill>
                </a:uFill>
              </a:rPr>
              <a:t>wheel 3,500 BC</a:t>
            </a:r>
            <a:endParaRPr>
              <a:uFill>
                <a:solidFill>
                  <a:srgbClr val="003366"/>
                </a:solidFill>
              </a:uFill>
            </a:endParaRPr>
          </a:p>
          <a:p>
            <a:pPr algn="l" defTabSz="420624">
              <a:spcBef>
                <a:spcPts val="3000"/>
              </a:spcBef>
              <a:defRPr b="1" sz="2160">
                <a:latin typeface="Verdana"/>
                <a:ea typeface="Verdana"/>
                <a:cs typeface="Verdana"/>
                <a:sym typeface="Verdana"/>
              </a:defRPr>
            </a:pPr>
            <a:r>
              <a:rPr>
                <a:solidFill>
                  <a:srgbClr val="003366"/>
                </a:solidFill>
                <a:uFill>
                  <a:solidFill>
                    <a:srgbClr val="003366"/>
                  </a:solidFill>
                </a:uFill>
              </a:rPr>
              <a:t>Extension</a:t>
            </a:r>
            <a:endParaRPr>
              <a:solidFill>
                <a:srgbClr val="333333"/>
              </a:solidFill>
              <a:uFill>
                <a:solidFill>
                  <a:srgbClr val="333333"/>
                </a:solidFill>
              </a:uFill>
            </a:endParaRPr>
          </a:p>
          <a:p>
            <a:pPr algn="l" defTabSz="420624">
              <a:spcBef>
                <a:spcPts val="3000"/>
              </a:spcBef>
              <a:defRPr sz="2160">
                <a:latin typeface="Verdana"/>
                <a:ea typeface="Verdana"/>
                <a:cs typeface="Verdana"/>
                <a:sym typeface="Verdana"/>
              </a:defRPr>
            </a:pPr>
            <a:r>
              <a:rPr>
                <a:uFill>
                  <a:solidFill>
                    <a:srgbClr val="333333"/>
                  </a:solidFill>
                </a:uFill>
              </a:rPr>
              <a:t>Writing: Students write a short text (100 words) about the positive and negative effects of one of the inventions named.</a:t>
            </a:r>
            <a:br>
              <a:rPr>
                <a:uFill>
                  <a:solidFill>
                    <a:srgbClr val="333333"/>
                  </a:solidFill>
                </a:uFill>
              </a:rPr>
            </a:br>
            <a:r>
              <a:rPr>
                <a:uFill>
                  <a:solidFill>
                    <a:srgbClr val="333333"/>
                  </a:solidFill>
                </a:uFill>
              </a:rPr>
              <a:t>Speaking: Put students into pairs; A and B. Students take turns to choose an invention from the list and to talk about its positive and negative effects. They should speak for about 2 minutes about each invention.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Desert island (1)"/>
          <p:cNvSpPr txBox="1"/>
          <p:nvPr>
            <p:ph type="ctrTitle"/>
          </p:nvPr>
        </p:nvSpPr>
        <p:spPr>
          <a:xfrm>
            <a:off x="1270000" y="571500"/>
            <a:ext cx="10464800" cy="1323926"/>
          </a:xfrm>
          <a:prstGeom prst="rect">
            <a:avLst/>
          </a:prstGeom>
        </p:spPr>
        <p:txBody>
          <a:bodyPr anchor="ctr"/>
          <a:lstStyle>
            <a:lvl1pPr defTabSz="549148">
              <a:defRPr sz="7990"/>
            </a:lvl1pPr>
          </a:lstStyle>
          <a:p>
            <a:pPr/>
            <a:r>
              <a:t>Desert island (1)</a:t>
            </a:r>
          </a:p>
        </p:txBody>
      </p:sp>
      <p:sp>
        <p:nvSpPr>
          <p:cNvPr id="145" name="This is a speaking activity based on the theme of being stranded on a desert island. It is suitable for pre-intermediate students upwards. Students design an island, create rules for it and decide who gets to live on it by way of interview.…"/>
          <p:cNvSpPr txBox="1"/>
          <p:nvPr>
            <p:ph type="subTitle" idx="1"/>
          </p:nvPr>
        </p:nvSpPr>
        <p:spPr>
          <a:xfrm>
            <a:off x="1270000" y="2086024"/>
            <a:ext cx="10464800" cy="7294911"/>
          </a:xfrm>
          <a:prstGeom prst="rect">
            <a:avLst/>
          </a:prstGeom>
        </p:spPr>
        <p:txBody>
          <a:bodyPr/>
          <a:lstStyle/>
          <a:p>
            <a:pPr algn="l" defTabSz="449580">
              <a:lnSpc>
                <a:spcPts val="3100"/>
              </a:lnSpc>
              <a:spcBef>
                <a:spcPts val="1400"/>
              </a:spcBef>
              <a:defRPr sz="2000">
                <a:solidFill>
                  <a:srgbClr val="EBEBEB"/>
                </a:solidFill>
                <a:uFill>
                  <a:solidFill>
                    <a:srgbClr val="000000"/>
                  </a:solidFill>
                </a:uFill>
                <a:latin typeface="Times New Roman"/>
                <a:ea typeface="Times New Roman"/>
                <a:cs typeface="Times New Roman"/>
                <a:sym typeface="Times New Roman"/>
              </a:defRPr>
            </a:pPr>
            <a:r>
              <a:rPr>
                <a:uFill>
                  <a:solidFill>
                    <a:srgbClr val="333333"/>
                  </a:solidFill>
                </a:uFill>
                <a:latin typeface="Verdana"/>
                <a:ea typeface="Verdana"/>
                <a:cs typeface="Verdana"/>
                <a:sym typeface="Verdana"/>
              </a:rPr>
              <a:t>This is a speaking activity based on the theme of being stranded on a desert island. It is suitable for pre-intermediate students upwards. Students design an island, create rules for it and decide who gets to live on it by way of interview.</a:t>
            </a:r>
            <a:endParaRPr b="1">
              <a:uFill>
                <a:solidFill>
                  <a:srgbClr val="003366"/>
                </a:solidFill>
              </a:uFill>
              <a:latin typeface="Verdana"/>
              <a:ea typeface="Verdana"/>
              <a:cs typeface="Verdana"/>
              <a:sym typeface="Verdana"/>
            </a:endParaRPr>
          </a:p>
          <a:p>
            <a:pPr algn="l" defTabSz="449580">
              <a:lnSpc>
                <a:spcPts val="3100"/>
              </a:lnSpc>
              <a:spcBef>
                <a:spcPts val="1400"/>
              </a:spcBef>
              <a:defRPr sz="2000">
                <a:solidFill>
                  <a:srgbClr val="000000"/>
                </a:solidFill>
                <a:uFill>
                  <a:solidFill>
                    <a:srgbClr val="000000"/>
                  </a:solidFill>
                </a:uFill>
                <a:latin typeface="Times New Roman"/>
                <a:ea typeface="Times New Roman"/>
                <a:cs typeface="Times New Roman"/>
                <a:sym typeface="Times New Roman"/>
              </a:defRPr>
            </a:pPr>
            <a:r>
              <a:rPr b="1">
                <a:solidFill>
                  <a:srgbClr val="0096FF"/>
                </a:solidFill>
                <a:uFill>
                  <a:solidFill>
                    <a:srgbClr val="003366"/>
                  </a:solidFill>
                </a:uFill>
                <a:latin typeface="Verdana"/>
                <a:ea typeface="Verdana"/>
                <a:cs typeface="Verdana"/>
                <a:sym typeface="Verdana"/>
              </a:rPr>
              <a:t>Preparation</a:t>
            </a:r>
            <a:br>
              <a:rPr b="1">
                <a:solidFill>
                  <a:srgbClr val="0096FF"/>
                </a:solidFill>
                <a:uFill>
                  <a:solidFill>
                    <a:srgbClr val="003366"/>
                  </a:solidFill>
                </a:uFill>
                <a:latin typeface="Verdana"/>
                <a:ea typeface="Verdana"/>
                <a:cs typeface="Verdana"/>
                <a:sym typeface="Verdana"/>
              </a:rPr>
            </a:br>
            <a:r>
              <a:rPr>
                <a:solidFill>
                  <a:srgbClr val="EBEBEB"/>
                </a:solidFill>
                <a:uFill>
                  <a:solidFill>
                    <a:srgbClr val="333333"/>
                  </a:solidFill>
                </a:uFill>
                <a:latin typeface="Verdana"/>
                <a:ea typeface="Verdana"/>
                <a:cs typeface="Verdana"/>
                <a:sym typeface="Verdana"/>
              </a:rPr>
              <a:t>You will need some A3 paper and felt-tip pens.</a:t>
            </a:r>
            <a:endParaRPr>
              <a:solidFill>
                <a:srgbClr val="EBEBEB"/>
              </a:solidFill>
              <a:uFill>
                <a:solidFill>
                  <a:srgbClr val="333333"/>
                </a:solidFill>
              </a:uFill>
              <a:latin typeface="Verdana"/>
              <a:ea typeface="Verdana"/>
              <a:cs typeface="Verdana"/>
              <a:sym typeface="Verdana"/>
            </a:endParaRPr>
          </a:p>
          <a:p>
            <a:pPr algn="l" defTabSz="449580">
              <a:lnSpc>
                <a:spcPts val="3100"/>
              </a:lnSpc>
              <a:spcBef>
                <a:spcPts val="1400"/>
              </a:spcBef>
              <a:defRPr sz="2000">
                <a:solidFill>
                  <a:srgbClr val="000000"/>
                </a:solidFill>
                <a:uFill>
                  <a:solidFill>
                    <a:srgbClr val="000000"/>
                  </a:solidFill>
                </a:uFill>
                <a:latin typeface="Times New Roman"/>
                <a:ea typeface="Times New Roman"/>
                <a:cs typeface="Times New Roman"/>
                <a:sym typeface="Times New Roman"/>
              </a:defRPr>
            </a:pPr>
            <a:endParaRPr>
              <a:solidFill>
                <a:srgbClr val="333333"/>
              </a:solidFill>
              <a:uFill>
                <a:solidFill>
                  <a:srgbClr val="333333"/>
                </a:solidFill>
              </a:uFill>
              <a:latin typeface="Verdana"/>
              <a:ea typeface="Verdana"/>
              <a:cs typeface="Verdana"/>
              <a:sym typeface="Verdana"/>
            </a:endParaRPr>
          </a:p>
          <a:p>
            <a:pPr algn="l" defTabSz="449580">
              <a:lnSpc>
                <a:spcPts val="3100"/>
              </a:lnSpc>
              <a:spcBef>
                <a:spcPts val="1400"/>
              </a:spcBef>
              <a:defRPr sz="2000">
                <a:solidFill>
                  <a:srgbClr val="0096FF"/>
                </a:solidFill>
                <a:uFill>
                  <a:solidFill>
                    <a:srgbClr val="000000"/>
                  </a:solidFill>
                </a:uFill>
                <a:latin typeface="Times New Roman"/>
                <a:ea typeface="Times New Roman"/>
                <a:cs typeface="Times New Roman"/>
                <a:sym typeface="Times New Roman"/>
              </a:defRPr>
            </a:pPr>
            <a:r>
              <a:rPr b="1">
                <a:uFill>
                  <a:solidFill>
                    <a:srgbClr val="003366"/>
                  </a:solidFill>
                </a:uFill>
                <a:latin typeface="Verdana"/>
                <a:ea typeface="Verdana"/>
                <a:cs typeface="Verdana"/>
                <a:sym typeface="Verdana"/>
              </a:rPr>
              <a:t>Procedure</a:t>
            </a:r>
            <a:endParaRPr>
              <a:solidFill>
                <a:srgbClr val="333333"/>
              </a:solidFill>
              <a:uFill>
                <a:solidFill>
                  <a:srgbClr val="333333"/>
                </a:solidFill>
              </a:uFill>
              <a:latin typeface="Verdana"/>
              <a:ea typeface="Verdana"/>
              <a:cs typeface="Verdana"/>
              <a:sym typeface="Verdana"/>
            </a:endParaRPr>
          </a:p>
          <a:p>
            <a:pPr marL="685799" indent="-685799" algn="l" defTabSz="449580">
              <a:lnSpc>
                <a:spcPts val="3100"/>
              </a:lnSpc>
              <a:spcBef>
                <a:spcPts val="1400"/>
              </a:spcBef>
              <a:buSzPct val="83333"/>
              <a:buFont typeface="Symbol"/>
              <a:buChar char="·"/>
              <a:tabLst>
                <a:tab pos="457200" algn="l"/>
              </a:tabLst>
              <a:defRPr sz="2000">
                <a:solidFill>
                  <a:srgbClr val="EBEBEB"/>
                </a:solidFill>
                <a:uFill>
                  <a:solidFill>
                    <a:srgbClr val="000000"/>
                  </a:solidFill>
                </a:uFill>
                <a:latin typeface="Verdana"/>
                <a:ea typeface="Verdana"/>
                <a:cs typeface="Verdana"/>
                <a:sym typeface="Verdana"/>
              </a:defRPr>
            </a:pPr>
            <a:r>
              <a:rPr>
                <a:uFill>
                  <a:solidFill>
                    <a:srgbClr val="333333"/>
                  </a:solidFill>
                </a:uFill>
              </a:rPr>
              <a:t>Ask students if they know of any TV programmes, films or books based on desert islands e.g. The Beach, Castaway, Robinson Crusoe, Survivor. In groups of 3 get students to explain the programme / film / book to each other.</a:t>
            </a:r>
            <a:endParaRPr>
              <a:uFill>
                <a:solidFill>
                  <a:srgbClr val="333333"/>
                </a:solidFill>
              </a:uFill>
            </a:endParaRPr>
          </a:p>
          <a:p>
            <a:pPr marL="685799" indent="-685799" algn="l" defTabSz="449580">
              <a:lnSpc>
                <a:spcPts val="3100"/>
              </a:lnSpc>
              <a:buSzPct val="83333"/>
              <a:buFont typeface="Symbol"/>
              <a:buChar char="·"/>
              <a:tabLst>
                <a:tab pos="457200" algn="l"/>
              </a:tabLst>
              <a:defRPr sz="2000">
                <a:solidFill>
                  <a:srgbClr val="EBEBEB"/>
                </a:solidFill>
                <a:uFill>
                  <a:solidFill>
                    <a:srgbClr val="000000"/>
                  </a:solidFill>
                </a:uFill>
                <a:latin typeface="Verdana"/>
                <a:ea typeface="Verdana"/>
                <a:cs typeface="Verdana"/>
                <a:sym typeface="Verdana"/>
              </a:defRPr>
            </a:pPr>
            <a:r>
              <a:rPr>
                <a:uFill>
                  <a:solidFill>
                    <a:srgbClr val="333333"/>
                  </a:solidFill>
                </a:uFill>
              </a:rPr>
              <a:t>Try to get some feedback on the dangers and difficulties the main character faced living on these islands.</a:t>
            </a:r>
            <a:endParaRPr>
              <a:uFill>
                <a:solidFill>
                  <a:srgbClr val="333333"/>
                </a:solidFill>
              </a:uFill>
            </a:endParaRPr>
          </a:p>
          <a:p>
            <a:pPr marL="685799" indent="-685799" algn="l" defTabSz="449580">
              <a:lnSpc>
                <a:spcPts val="3100"/>
              </a:lnSpc>
              <a:buSzPct val="83333"/>
              <a:buFont typeface="Symbol"/>
              <a:buChar char="·"/>
              <a:tabLst>
                <a:tab pos="457200" algn="l"/>
              </a:tabLst>
              <a:defRPr sz="2000">
                <a:solidFill>
                  <a:srgbClr val="EBEBEB"/>
                </a:solidFill>
                <a:uFill>
                  <a:solidFill>
                    <a:srgbClr val="000000"/>
                  </a:solidFill>
                </a:uFill>
                <a:latin typeface="Verdana"/>
                <a:ea typeface="Verdana"/>
                <a:cs typeface="Verdana"/>
                <a:sym typeface="Verdana"/>
              </a:defRPr>
            </a:pPr>
            <a:r>
              <a:rPr>
                <a:uFill>
                  <a:solidFill>
                    <a:srgbClr val="333333"/>
                  </a:solidFill>
                </a:uFill>
              </a:rPr>
              <a:t>Tell the students that they are going to design an island. Students work in 3s. 2 students draw 1 island together on the same A3 piece of paper following instructions from the 3rd student (e.g. Draw sharks in the sea). Change roles every few minutes. Allow ten minutes overall.</a:t>
            </a:r>
            <a:endParaRPr>
              <a:uFill>
                <a:solidFill>
                  <a:srgbClr val="333333"/>
                </a:solidFill>
              </a:uFill>
            </a:endParaRPr>
          </a:p>
          <a:p>
            <a:pPr marL="685799" indent="-685799" algn="l" defTabSz="449580">
              <a:lnSpc>
                <a:spcPts val="3100"/>
              </a:lnSpc>
              <a:buSzPct val="83333"/>
              <a:buFont typeface="Symbol"/>
              <a:buChar char="·"/>
              <a:tabLst>
                <a:tab pos="457200" algn="l"/>
              </a:tabLst>
              <a:defRPr sz="2000">
                <a:solidFill>
                  <a:srgbClr val="EBEBEB"/>
                </a:solidFill>
                <a:uFill>
                  <a:solidFill>
                    <a:srgbClr val="000000"/>
                  </a:solidFill>
                </a:uFill>
                <a:latin typeface="Verdana"/>
                <a:ea typeface="Verdana"/>
                <a:cs typeface="Verdana"/>
                <a:sym typeface="Verdana"/>
              </a:defRPr>
            </a:pPr>
            <a:r>
              <a:rPr>
                <a:uFill>
                  <a:solidFill>
                    <a:srgbClr val="333333"/>
                  </a:solidFill>
                </a:uFill>
              </a:rPr>
              <a:t>Tell them they have to decide on rules for living on their island (e.g. You must build a fire at 6 o'clock in the evening). Students write 5 rules. Elicit rules they have for living in their homes.</a:t>
            </a:r>
            <a:endParaRPr>
              <a:uFill>
                <a:solidFill>
                  <a:srgbClr val="333333"/>
                </a:solidFill>
              </a:uFill>
            </a:endParaR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a:ea typeface="Helvetica"/>
        <a:cs typeface="Helvetica"/>
      </a:majorFont>
      <a:minorFont>
        <a:latin typeface="Helvetica"/>
        <a:ea typeface="Helvetica"/>
        <a:cs typeface="Helvetica"/>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a:ea typeface="Helvetica"/>
        <a:cs typeface="Helvetica"/>
      </a:majorFont>
      <a:minorFont>
        <a:latin typeface="Helvetica"/>
        <a:ea typeface="Helvetica"/>
        <a:cs typeface="Helvetica"/>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