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60" r:id="rId5"/>
    <p:sldId id="258" r:id="rId6"/>
    <p:sldId id="261" r:id="rId7"/>
    <p:sldId id="262" r:id="rId8"/>
    <p:sldId id="266" r:id="rId9"/>
    <p:sldId id="267" r:id="rId10"/>
    <p:sldId id="268" r:id="rId11"/>
    <p:sldId id="269" r:id="rId12"/>
    <p:sldId id="270" r:id="rId13"/>
    <p:sldId id="263" r:id="rId14"/>
    <p:sldId id="271" r:id="rId15"/>
    <p:sldId id="272" r:id="rId16"/>
    <p:sldId id="273" r:id="rId17"/>
    <p:sldId id="274" r:id="rId18"/>
    <p:sldId id="275" r:id="rId19"/>
    <p:sldId id="276" r:id="rId20"/>
    <p:sldId id="277" r:id="rId21"/>
    <p:sldId id="278" r:id="rId22"/>
    <p:sldId id="264" r:id="rId23"/>
    <p:sldId id="279" r:id="rId24"/>
    <p:sldId id="280" r:id="rId25"/>
    <p:sldId id="281" r:id="rId26"/>
    <p:sldId id="282" r:id="rId27"/>
    <p:sldId id="284" r:id="rId28"/>
    <p:sldId id="283" r:id="rId29"/>
    <p:sldId id="265"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07824-2516-4799-A352-7F5A9E93110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613F61D-4EE1-4447-AD80-7005FA94973F}">
      <dgm:prSet/>
      <dgm:spPr/>
      <dgm:t>
        <a:bodyPr/>
        <a:lstStyle/>
        <a:p>
          <a:r>
            <a:rPr lang="fr-FR"/>
            <a:t>Être capable d’interpréter des taux d’inscription sur les listes électorales, des taux de participation et d’abstention aux élections. </a:t>
          </a:r>
          <a:endParaRPr lang="en-US"/>
        </a:p>
      </dgm:t>
    </dgm:pt>
    <dgm:pt modelId="{72BB56EA-D6D0-4618-B256-B1B5DCC066CC}" type="parTrans" cxnId="{8CAA66D2-399C-401F-93FA-86888E981D9E}">
      <dgm:prSet/>
      <dgm:spPr/>
      <dgm:t>
        <a:bodyPr/>
        <a:lstStyle/>
        <a:p>
          <a:endParaRPr lang="en-US"/>
        </a:p>
      </dgm:t>
    </dgm:pt>
    <dgm:pt modelId="{6E4BD8E6-38AC-479A-ABF8-7F3D51A8DD56}" type="sibTrans" cxnId="{8CAA66D2-399C-401F-93FA-86888E981D9E}">
      <dgm:prSet/>
      <dgm:spPr/>
      <dgm:t>
        <a:bodyPr/>
        <a:lstStyle/>
        <a:p>
          <a:endParaRPr lang="en-US"/>
        </a:p>
      </dgm:t>
    </dgm:pt>
    <dgm:pt modelId="{8D910880-4826-49E1-B70E-63443DACBC8D}">
      <dgm:prSet/>
      <dgm:spPr/>
      <dgm:t>
        <a:bodyPr/>
        <a:lstStyle/>
        <a:p>
          <a:r>
            <a:rPr lang="fr-FR" dirty="0"/>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 </a:t>
          </a:r>
          <a:endParaRPr lang="en-US" dirty="0"/>
        </a:p>
      </dgm:t>
    </dgm:pt>
    <dgm:pt modelId="{4E76C024-C613-4EBA-A091-FC36547C42FA}" type="parTrans" cxnId="{73E74A5C-30D6-4221-8E4B-BDEA735CF490}">
      <dgm:prSet/>
      <dgm:spPr/>
      <dgm:t>
        <a:bodyPr/>
        <a:lstStyle/>
        <a:p>
          <a:endParaRPr lang="en-US"/>
        </a:p>
      </dgm:t>
    </dgm:pt>
    <dgm:pt modelId="{B149553F-E4C3-408B-A520-DBD03A766B7E}" type="sibTrans" cxnId="{73E74A5C-30D6-4221-8E4B-BDEA735CF490}">
      <dgm:prSet/>
      <dgm:spPr/>
      <dgm:t>
        <a:bodyPr/>
        <a:lstStyle/>
        <a:p>
          <a:endParaRPr lang="en-US"/>
        </a:p>
      </dgm:t>
    </dgm:pt>
    <dgm:pt modelId="{B1CF108C-28A0-470B-BE41-E2BE5DAFEDF1}">
      <dgm:prSet/>
      <dgm:spPr/>
      <dgm:t>
        <a:bodyPr/>
        <a:lstStyle/>
        <a:p>
          <a:r>
            <a:rPr lang="fr-FR" dirty="0"/>
            <a:t>- Comprendre que le vote est à la fois un acte individuel (expression de préférences en fonction d’un contexte et d’une offre électorale) et un acte collectif (expression d’appartenances sociales). </a:t>
          </a:r>
          <a:endParaRPr lang="en-US" dirty="0"/>
        </a:p>
      </dgm:t>
    </dgm:pt>
    <dgm:pt modelId="{6F09876E-7B1C-4178-A5D6-5E3AE162464C}" type="parTrans" cxnId="{4F2CC8BD-FD5F-41C3-B53C-00F029EA5321}">
      <dgm:prSet/>
      <dgm:spPr/>
      <dgm:t>
        <a:bodyPr/>
        <a:lstStyle/>
        <a:p>
          <a:endParaRPr lang="en-US"/>
        </a:p>
      </dgm:t>
    </dgm:pt>
    <dgm:pt modelId="{4013C546-1B82-45B4-A391-88527226527C}" type="sibTrans" cxnId="{4F2CC8BD-FD5F-41C3-B53C-00F029EA5321}">
      <dgm:prSet/>
      <dgm:spPr/>
      <dgm:t>
        <a:bodyPr/>
        <a:lstStyle/>
        <a:p>
          <a:endParaRPr lang="en-US"/>
        </a:p>
      </dgm:t>
    </dgm:pt>
    <dgm:pt modelId="{F8B3CCCE-2B8B-4514-AC20-E75C571FBC76}">
      <dgm:prSet/>
      <dgm:spPr/>
      <dgm:t>
        <a:bodyPr/>
        <a:lstStyle/>
        <a:p>
          <a:r>
            <a:rPr lang="fr-FR" dirty="0"/>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endParaRPr lang="en-US" dirty="0"/>
        </a:p>
      </dgm:t>
    </dgm:pt>
    <dgm:pt modelId="{25E86B3D-1555-46CF-B129-BDDE9BC0A48C}" type="parTrans" cxnId="{8F013415-A2AE-4DF5-B011-C713F6450AFC}">
      <dgm:prSet/>
      <dgm:spPr/>
      <dgm:t>
        <a:bodyPr/>
        <a:lstStyle/>
        <a:p>
          <a:endParaRPr lang="en-US"/>
        </a:p>
      </dgm:t>
    </dgm:pt>
    <dgm:pt modelId="{8ED8BC07-6A31-4178-87CA-4A92346409C8}" type="sibTrans" cxnId="{8F013415-A2AE-4DF5-B011-C713F6450AFC}">
      <dgm:prSet/>
      <dgm:spPr/>
      <dgm:t>
        <a:bodyPr/>
        <a:lstStyle/>
        <a:p>
          <a:endParaRPr lang="en-US"/>
        </a:p>
      </dgm:t>
    </dgm:pt>
    <dgm:pt modelId="{49CE7915-1429-479C-96F2-E05BA2282861}" type="pres">
      <dgm:prSet presAssocID="{C0207824-2516-4799-A352-7F5A9E93110F}" presName="root" presStyleCnt="0">
        <dgm:presLayoutVars>
          <dgm:dir/>
          <dgm:resizeHandles val="exact"/>
        </dgm:presLayoutVars>
      </dgm:prSet>
      <dgm:spPr/>
      <dgm:t>
        <a:bodyPr/>
        <a:lstStyle/>
        <a:p>
          <a:endParaRPr lang="fr-FR"/>
        </a:p>
      </dgm:t>
    </dgm:pt>
    <dgm:pt modelId="{445D8E0F-5B4F-498E-B506-D72C241BAD1A}" type="pres">
      <dgm:prSet presAssocID="{D613F61D-4EE1-4447-AD80-7005FA94973F}" presName="compNode" presStyleCnt="0"/>
      <dgm:spPr/>
    </dgm:pt>
    <dgm:pt modelId="{64F8B9D8-038F-4F32-9E19-0C1D09EF645E}" type="pres">
      <dgm:prSet presAssocID="{D613F61D-4EE1-4447-AD80-7005FA94973F}" presName="bgRect" presStyleLbl="bgShp" presStyleIdx="0" presStyleCnt="4"/>
      <dgm:spPr/>
    </dgm:pt>
    <dgm:pt modelId="{F08FFA16-06B8-44D1-82F8-EE405B9BBF1B}" type="pres">
      <dgm:prSet presAssocID="{D613F61D-4EE1-4447-AD80-7005FA94973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fr-FR"/>
        </a:p>
      </dgm:t>
      <dgm:extLst>
        <a:ext uri="{E40237B7-FDA0-4F09-8148-C483321AD2D9}">
          <dgm14:cNvPr xmlns:dgm14="http://schemas.microsoft.com/office/drawing/2010/diagram" id="0" name="" descr="Bitcoin"/>
        </a:ext>
      </dgm:extLst>
    </dgm:pt>
    <dgm:pt modelId="{14792B5A-792D-4DC6-A637-870B8E0CCCEA}" type="pres">
      <dgm:prSet presAssocID="{D613F61D-4EE1-4447-AD80-7005FA94973F}" presName="spaceRect" presStyleCnt="0"/>
      <dgm:spPr/>
    </dgm:pt>
    <dgm:pt modelId="{0404D911-191B-4C85-B709-FB73B3AA0B16}" type="pres">
      <dgm:prSet presAssocID="{D613F61D-4EE1-4447-AD80-7005FA94973F}" presName="parTx" presStyleLbl="revTx" presStyleIdx="0" presStyleCnt="4">
        <dgm:presLayoutVars>
          <dgm:chMax val="0"/>
          <dgm:chPref val="0"/>
        </dgm:presLayoutVars>
      </dgm:prSet>
      <dgm:spPr/>
      <dgm:t>
        <a:bodyPr/>
        <a:lstStyle/>
        <a:p>
          <a:endParaRPr lang="fr-FR"/>
        </a:p>
      </dgm:t>
    </dgm:pt>
    <dgm:pt modelId="{1396888C-0633-442E-B17F-58093626EB72}" type="pres">
      <dgm:prSet presAssocID="{6E4BD8E6-38AC-479A-ABF8-7F3D51A8DD56}" presName="sibTrans" presStyleCnt="0"/>
      <dgm:spPr/>
    </dgm:pt>
    <dgm:pt modelId="{760DC99C-BDF2-435E-A610-3CB6CD0B186E}" type="pres">
      <dgm:prSet presAssocID="{8D910880-4826-49E1-B70E-63443DACBC8D}" presName="compNode" presStyleCnt="0"/>
      <dgm:spPr/>
    </dgm:pt>
    <dgm:pt modelId="{B7EDD392-3F05-4AA2-990D-02AE0217453F}" type="pres">
      <dgm:prSet presAssocID="{8D910880-4826-49E1-B70E-63443DACBC8D}" presName="bgRect" presStyleLbl="bgShp" presStyleIdx="1" presStyleCnt="4"/>
      <dgm:spPr/>
    </dgm:pt>
    <dgm:pt modelId="{C764B676-A3A7-4A70-9EAE-DFEE21A5365D}" type="pres">
      <dgm:prSet presAssocID="{8D910880-4826-49E1-B70E-63443DACBC8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fr-FR"/>
        </a:p>
      </dgm:t>
      <dgm:extLst>
        <a:ext uri="{E40237B7-FDA0-4F09-8148-C483321AD2D9}">
          <dgm14:cNvPr xmlns:dgm14="http://schemas.microsoft.com/office/drawing/2010/diagram" id="0" name="" descr="Venn Diagram"/>
        </a:ext>
      </dgm:extLst>
    </dgm:pt>
    <dgm:pt modelId="{BA92B2B2-9AA6-4752-B5C0-A6A16B3A6D9D}" type="pres">
      <dgm:prSet presAssocID="{8D910880-4826-49E1-B70E-63443DACBC8D}" presName="spaceRect" presStyleCnt="0"/>
      <dgm:spPr/>
    </dgm:pt>
    <dgm:pt modelId="{65B82BE3-0347-46B1-BA27-CAFBDE8D76F2}" type="pres">
      <dgm:prSet presAssocID="{8D910880-4826-49E1-B70E-63443DACBC8D}" presName="parTx" presStyleLbl="revTx" presStyleIdx="1" presStyleCnt="4">
        <dgm:presLayoutVars>
          <dgm:chMax val="0"/>
          <dgm:chPref val="0"/>
        </dgm:presLayoutVars>
      </dgm:prSet>
      <dgm:spPr/>
      <dgm:t>
        <a:bodyPr/>
        <a:lstStyle/>
        <a:p>
          <a:endParaRPr lang="fr-FR"/>
        </a:p>
      </dgm:t>
    </dgm:pt>
    <dgm:pt modelId="{257895C1-847C-435C-A3F0-891BF2AD7DB6}" type="pres">
      <dgm:prSet presAssocID="{B149553F-E4C3-408B-A520-DBD03A766B7E}" presName="sibTrans" presStyleCnt="0"/>
      <dgm:spPr/>
    </dgm:pt>
    <dgm:pt modelId="{8360FAF2-326A-4DF0-8BE0-E23333202DDC}" type="pres">
      <dgm:prSet presAssocID="{B1CF108C-28A0-470B-BE41-E2BE5DAFEDF1}" presName="compNode" presStyleCnt="0"/>
      <dgm:spPr/>
    </dgm:pt>
    <dgm:pt modelId="{17FC57FB-5BB2-4DC6-BADA-8C5CC756B80C}" type="pres">
      <dgm:prSet presAssocID="{B1CF108C-28A0-470B-BE41-E2BE5DAFEDF1}" presName="bgRect" presStyleLbl="bgShp" presStyleIdx="2" presStyleCnt="4"/>
      <dgm:spPr/>
    </dgm:pt>
    <dgm:pt modelId="{0B326871-0D46-439D-B786-DC7957FE61C8}" type="pres">
      <dgm:prSet presAssocID="{B1CF108C-28A0-470B-BE41-E2BE5DAFEDF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fr-FR"/>
        </a:p>
      </dgm:t>
      <dgm:extLst>
        <a:ext uri="{E40237B7-FDA0-4F09-8148-C483321AD2D9}">
          <dgm14:cNvPr xmlns:dgm14="http://schemas.microsoft.com/office/drawing/2010/diagram" id="0" name="" descr="Quotes"/>
        </a:ext>
      </dgm:extLst>
    </dgm:pt>
    <dgm:pt modelId="{DCC9CFEC-2DA2-4CB5-B451-7F46F7B21B3A}" type="pres">
      <dgm:prSet presAssocID="{B1CF108C-28A0-470B-BE41-E2BE5DAFEDF1}" presName="spaceRect" presStyleCnt="0"/>
      <dgm:spPr/>
    </dgm:pt>
    <dgm:pt modelId="{01D73B24-9D7B-4658-8252-D5DD07A369AA}" type="pres">
      <dgm:prSet presAssocID="{B1CF108C-28A0-470B-BE41-E2BE5DAFEDF1}" presName="parTx" presStyleLbl="revTx" presStyleIdx="2" presStyleCnt="4">
        <dgm:presLayoutVars>
          <dgm:chMax val="0"/>
          <dgm:chPref val="0"/>
        </dgm:presLayoutVars>
      </dgm:prSet>
      <dgm:spPr/>
      <dgm:t>
        <a:bodyPr/>
        <a:lstStyle/>
        <a:p>
          <a:endParaRPr lang="fr-FR"/>
        </a:p>
      </dgm:t>
    </dgm:pt>
    <dgm:pt modelId="{4FADC981-4BF3-4A58-8911-048CC211D29F}" type="pres">
      <dgm:prSet presAssocID="{4013C546-1B82-45B4-A391-88527226527C}" presName="sibTrans" presStyleCnt="0"/>
      <dgm:spPr/>
    </dgm:pt>
    <dgm:pt modelId="{0B918782-261B-40DA-A22C-A79CC0B48E31}" type="pres">
      <dgm:prSet presAssocID="{F8B3CCCE-2B8B-4514-AC20-E75C571FBC76}" presName="compNode" presStyleCnt="0"/>
      <dgm:spPr/>
    </dgm:pt>
    <dgm:pt modelId="{A988F7C1-CFC6-4651-9983-C0B06717659E}" type="pres">
      <dgm:prSet presAssocID="{F8B3CCCE-2B8B-4514-AC20-E75C571FBC76}" presName="bgRect" presStyleLbl="bgShp" presStyleIdx="3" presStyleCnt="4"/>
      <dgm:spPr/>
    </dgm:pt>
    <dgm:pt modelId="{FF518446-E046-45BB-BB18-F094F8F9C801}" type="pres">
      <dgm:prSet presAssocID="{F8B3CCCE-2B8B-4514-AC20-E75C571FBC7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fr-FR"/>
        </a:p>
      </dgm:t>
      <dgm:extLst>
        <a:ext uri="{E40237B7-FDA0-4F09-8148-C483321AD2D9}">
          <dgm14:cNvPr xmlns:dgm14="http://schemas.microsoft.com/office/drawing/2010/diagram" id="0" name="" descr="Maximize"/>
        </a:ext>
      </dgm:extLst>
    </dgm:pt>
    <dgm:pt modelId="{481E76BC-F925-4282-AF43-B3E775B58541}" type="pres">
      <dgm:prSet presAssocID="{F8B3CCCE-2B8B-4514-AC20-E75C571FBC76}" presName="spaceRect" presStyleCnt="0"/>
      <dgm:spPr/>
    </dgm:pt>
    <dgm:pt modelId="{C07E5D9D-F15E-4915-8EAE-E040AF7E6763}" type="pres">
      <dgm:prSet presAssocID="{F8B3CCCE-2B8B-4514-AC20-E75C571FBC76}" presName="parTx" presStyleLbl="revTx" presStyleIdx="3" presStyleCnt="4">
        <dgm:presLayoutVars>
          <dgm:chMax val="0"/>
          <dgm:chPref val="0"/>
        </dgm:presLayoutVars>
      </dgm:prSet>
      <dgm:spPr/>
      <dgm:t>
        <a:bodyPr/>
        <a:lstStyle/>
        <a:p>
          <a:endParaRPr lang="fr-FR"/>
        </a:p>
      </dgm:t>
    </dgm:pt>
  </dgm:ptLst>
  <dgm:cxnLst>
    <dgm:cxn modelId="{DB6290EE-D13A-4485-A561-FA6513005B83}" type="presOf" srcId="{D613F61D-4EE1-4447-AD80-7005FA94973F}" destId="{0404D911-191B-4C85-B709-FB73B3AA0B16}" srcOrd="0" destOrd="0" presId="urn:microsoft.com/office/officeart/2018/2/layout/IconVerticalSolidList"/>
    <dgm:cxn modelId="{F4F3CDF1-D2BC-401A-9C76-4AD0C1CCE3A8}" type="presOf" srcId="{F8B3CCCE-2B8B-4514-AC20-E75C571FBC76}" destId="{C07E5D9D-F15E-4915-8EAE-E040AF7E6763}" srcOrd="0" destOrd="0" presId="urn:microsoft.com/office/officeart/2018/2/layout/IconVerticalSolidList"/>
    <dgm:cxn modelId="{C4017159-11D9-4454-86AA-AA2741F0E1D6}" type="presOf" srcId="{B1CF108C-28A0-470B-BE41-E2BE5DAFEDF1}" destId="{01D73B24-9D7B-4658-8252-D5DD07A369AA}" srcOrd="0" destOrd="0" presId="urn:microsoft.com/office/officeart/2018/2/layout/IconVerticalSolidList"/>
    <dgm:cxn modelId="{4F2CC8BD-FD5F-41C3-B53C-00F029EA5321}" srcId="{C0207824-2516-4799-A352-7F5A9E93110F}" destId="{B1CF108C-28A0-470B-BE41-E2BE5DAFEDF1}" srcOrd="2" destOrd="0" parTransId="{6F09876E-7B1C-4178-A5D6-5E3AE162464C}" sibTransId="{4013C546-1B82-45B4-A391-88527226527C}"/>
    <dgm:cxn modelId="{8F013415-A2AE-4DF5-B011-C713F6450AFC}" srcId="{C0207824-2516-4799-A352-7F5A9E93110F}" destId="{F8B3CCCE-2B8B-4514-AC20-E75C571FBC76}" srcOrd="3" destOrd="0" parTransId="{25E86B3D-1555-46CF-B129-BDDE9BC0A48C}" sibTransId="{8ED8BC07-6A31-4178-87CA-4A92346409C8}"/>
    <dgm:cxn modelId="{73E74A5C-30D6-4221-8E4B-BDEA735CF490}" srcId="{C0207824-2516-4799-A352-7F5A9E93110F}" destId="{8D910880-4826-49E1-B70E-63443DACBC8D}" srcOrd="1" destOrd="0" parTransId="{4E76C024-C613-4EBA-A091-FC36547C42FA}" sibTransId="{B149553F-E4C3-408B-A520-DBD03A766B7E}"/>
    <dgm:cxn modelId="{5C2F7787-6D63-4394-8444-ECA3C7D02ADE}" type="presOf" srcId="{8D910880-4826-49E1-B70E-63443DACBC8D}" destId="{65B82BE3-0347-46B1-BA27-CAFBDE8D76F2}" srcOrd="0" destOrd="0" presId="urn:microsoft.com/office/officeart/2018/2/layout/IconVerticalSolidList"/>
    <dgm:cxn modelId="{8CAA66D2-399C-401F-93FA-86888E981D9E}" srcId="{C0207824-2516-4799-A352-7F5A9E93110F}" destId="{D613F61D-4EE1-4447-AD80-7005FA94973F}" srcOrd="0" destOrd="0" parTransId="{72BB56EA-D6D0-4618-B256-B1B5DCC066CC}" sibTransId="{6E4BD8E6-38AC-479A-ABF8-7F3D51A8DD56}"/>
    <dgm:cxn modelId="{7C70E537-9CC8-49B7-A9D6-9CFE42B9626B}" type="presOf" srcId="{C0207824-2516-4799-A352-7F5A9E93110F}" destId="{49CE7915-1429-479C-96F2-E05BA2282861}" srcOrd="0" destOrd="0" presId="urn:microsoft.com/office/officeart/2018/2/layout/IconVerticalSolidList"/>
    <dgm:cxn modelId="{34273316-4C40-4BA0-8E7B-B382ECA2CFB0}" type="presParOf" srcId="{49CE7915-1429-479C-96F2-E05BA2282861}" destId="{445D8E0F-5B4F-498E-B506-D72C241BAD1A}" srcOrd="0" destOrd="0" presId="urn:microsoft.com/office/officeart/2018/2/layout/IconVerticalSolidList"/>
    <dgm:cxn modelId="{BBDF97EE-2117-490F-A5B0-145DFB78C6B5}" type="presParOf" srcId="{445D8E0F-5B4F-498E-B506-D72C241BAD1A}" destId="{64F8B9D8-038F-4F32-9E19-0C1D09EF645E}" srcOrd="0" destOrd="0" presId="urn:microsoft.com/office/officeart/2018/2/layout/IconVerticalSolidList"/>
    <dgm:cxn modelId="{054AB180-72F1-4145-85D3-27EBEA1F8836}" type="presParOf" srcId="{445D8E0F-5B4F-498E-B506-D72C241BAD1A}" destId="{F08FFA16-06B8-44D1-82F8-EE405B9BBF1B}" srcOrd="1" destOrd="0" presId="urn:microsoft.com/office/officeart/2018/2/layout/IconVerticalSolidList"/>
    <dgm:cxn modelId="{452BABA1-9690-43F6-960A-54A811C56F0B}" type="presParOf" srcId="{445D8E0F-5B4F-498E-B506-D72C241BAD1A}" destId="{14792B5A-792D-4DC6-A637-870B8E0CCCEA}" srcOrd="2" destOrd="0" presId="urn:microsoft.com/office/officeart/2018/2/layout/IconVerticalSolidList"/>
    <dgm:cxn modelId="{ECDB5BA9-5581-40A3-B89E-06224825E184}" type="presParOf" srcId="{445D8E0F-5B4F-498E-B506-D72C241BAD1A}" destId="{0404D911-191B-4C85-B709-FB73B3AA0B16}" srcOrd="3" destOrd="0" presId="urn:microsoft.com/office/officeart/2018/2/layout/IconVerticalSolidList"/>
    <dgm:cxn modelId="{5AD64EE1-5F72-406D-91DB-A79C11FD819D}" type="presParOf" srcId="{49CE7915-1429-479C-96F2-E05BA2282861}" destId="{1396888C-0633-442E-B17F-58093626EB72}" srcOrd="1" destOrd="0" presId="urn:microsoft.com/office/officeart/2018/2/layout/IconVerticalSolidList"/>
    <dgm:cxn modelId="{28A9D31D-EE2C-4519-BFE5-E52ED1F48F31}" type="presParOf" srcId="{49CE7915-1429-479C-96F2-E05BA2282861}" destId="{760DC99C-BDF2-435E-A610-3CB6CD0B186E}" srcOrd="2" destOrd="0" presId="urn:microsoft.com/office/officeart/2018/2/layout/IconVerticalSolidList"/>
    <dgm:cxn modelId="{43073A77-0379-42AC-840C-6CD5FD05B8D0}" type="presParOf" srcId="{760DC99C-BDF2-435E-A610-3CB6CD0B186E}" destId="{B7EDD392-3F05-4AA2-990D-02AE0217453F}" srcOrd="0" destOrd="0" presId="urn:microsoft.com/office/officeart/2018/2/layout/IconVerticalSolidList"/>
    <dgm:cxn modelId="{3A8386E4-5606-42C6-8ED1-5337D2704AC4}" type="presParOf" srcId="{760DC99C-BDF2-435E-A610-3CB6CD0B186E}" destId="{C764B676-A3A7-4A70-9EAE-DFEE21A5365D}" srcOrd="1" destOrd="0" presId="urn:microsoft.com/office/officeart/2018/2/layout/IconVerticalSolidList"/>
    <dgm:cxn modelId="{249669A7-8C83-484D-9C03-9A52B580E366}" type="presParOf" srcId="{760DC99C-BDF2-435E-A610-3CB6CD0B186E}" destId="{BA92B2B2-9AA6-4752-B5C0-A6A16B3A6D9D}" srcOrd="2" destOrd="0" presId="urn:microsoft.com/office/officeart/2018/2/layout/IconVerticalSolidList"/>
    <dgm:cxn modelId="{B9640D94-52AE-4DAC-A051-66EF581C181E}" type="presParOf" srcId="{760DC99C-BDF2-435E-A610-3CB6CD0B186E}" destId="{65B82BE3-0347-46B1-BA27-CAFBDE8D76F2}" srcOrd="3" destOrd="0" presId="urn:microsoft.com/office/officeart/2018/2/layout/IconVerticalSolidList"/>
    <dgm:cxn modelId="{87C1EB23-8258-4744-B15B-E40A8D356BE3}" type="presParOf" srcId="{49CE7915-1429-479C-96F2-E05BA2282861}" destId="{257895C1-847C-435C-A3F0-891BF2AD7DB6}" srcOrd="3" destOrd="0" presId="urn:microsoft.com/office/officeart/2018/2/layout/IconVerticalSolidList"/>
    <dgm:cxn modelId="{A255EA4D-3DB5-4FAD-817A-BCD050AF9072}" type="presParOf" srcId="{49CE7915-1429-479C-96F2-E05BA2282861}" destId="{8360FAF2-326A-4DF0-8BE0-E23333202DDC}" srcOrd="4" destOrd="0" presId="urn:microsoft.com/office/officeart/2018/2/layout/IconVerticalSolidList"/>
    <dgm:cxn modelId="{348018E8-6405-4442-AA5B-9CE300AE409A}" type="presParOf" srcId="{8360FAF2-326A-4DF0-8BE0-E23333202DDC}" destId="{17FC57FB-5BB2-4DC6-BADA-8C5CC756B80C}" srcOrd="0" destOrd="0" presId="urn:microsoft.com/office/officeart/2018/2/layout/IconVerticalSolidList"/>
    <dgm:cxn modelId="{4837A6EC-CD89-4AC5-9E50-E1B3DCBAE46A}" type="presParOf" srcId="{8360FAF2-326A-4DF0-8BE0-E23333202DDC}" destId="{0B326871-0D46-439D-B786-DC7957FE61C8}" srcOrd="1" destOrd="0" presId="urn:microsoft.com/office/officeart/2018/2/layout/IconVerticalSolidList"/>
    <dgm:cxn modelId="{24FB1C77-F966-42D7-BAF0-9065770EC86A}" type="presParOf" srcId="{8360FAF2-326A-4DF0-8BE0-E23333202DDC}" destId="{DCC9CFEC-2DA2-4CB5-B451-7F46F7B21B3A}" srcOrd="2" destOrd="0" presId="urn:microsoft.com/office/officeart/2018/2/layout/IconVerticalSolidList"/>
    <dgm:cxn modelId="{C5EA8893-5909-4354-A98F-5D06EB8CB2AC}" type="presParOf" srcId="{8360FAF2-326A-4DF0-8BE0-E23333202DDC}" destId="{01D73B24-9D7B-4658-8252-D5DD07A369AA}" srcOrd="3" destOrd="0" presId="urn:microsoft.com/office/officeart/2018/2/layout/IconVerticalSolidList"/>
    <dgm:cxn modelId="{E211E4CC-4D9D-4604-BDBA-FD13C1E93C2D}" type="presParOf" srcId="{49CE7915-1429-479C-96F2-E05BA2282861}" destId="{4FADC981-4BF3-4A58-8911-048CC211D29F}" srcOrd="5" destOrd="0" presId="urn:microsoft.com/office/officeart/2018/2/layout/IconVerticalSolidList"/>
    <dgm:cxn modelId="{0427C08D-0C92-4322-92C0-401F6B2DBAFC}" type="presParOf" srcId="{49CE7915-1429-479C-96F2-E05BA2282861}" destId="{0B918782-261B-40DA-A22C-A79CC0B48E31}" srcOrd="6" destOrd="0" presId="urn:microsoft.com/office/officeart/2018/2/layout/IconVerticalSolidList"/>
    <dgm:cxn modelId="{F76556E9-15D5-43CB-A983-C44E4E9A6BD7}" type="presParOf" srcId="{0B918782-261B-40DA-A22C-A79CC0B48E31}" destId="{A988F7C1-CFC6-4651-9983-C0B06717659E}" srcOrd="0" destOrd="0" presId="urn:microsoft.com/office/officeart/2018/2/layout/IconVerticalSolidList"/>
    <dgm:cxn modelId="{022C29F6-6BD4-4BCA-8178-FF2A75D8ED0A}" type="presParOf" srcId="{0B918782-261B-40DA-A22C-A79CC0B48E31}" destId="{FF518446-E046-45BB-BB18-F094F8F9C801}" srcOrd="1" destOrd="0" presId="urn:microsoft.com/office/officeart/2018/2/layout/IconVerticalSolidList"/>
    <dgm:cxn modelId="{976B9B20-4B03-4938-866E-271BFD2AE11D}" type="presParOf" srcId="{0B918782-261B-40DA-A22C-A79CC0B48E31}" destId="{481E76BC-F925-4282-AF43-B3E775B58541}" srcOrd="2" destOrd="0" presId="urn:microsoft.com/office/officeart/2018/2/layout/IconVerticalSolidList"/>
    <dgm:cxn modelId="{11AFE5BF-5329-4991-A528-096A6BF8F9D2}" type="presParOf" srcId="{0B918782-261B-40DA-A22C-A79CC0B48E31}" destId="{C07E5D9D-F15E-4915-8EAE-E040AF7E67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8B9D8-038F-4F32-9E19-0C1D09EF645E}">
      <dsp:nvSpPr>
        <dsp:cNvPr id="0" name=""/>
        <dsp:cNvSpPr/>
      </dsp:nvSpPr>
      <dsp:spPr>
        <a:xfrm>
          <a:off x="0" y="5105"/>
          <a:ext cx="5906181" cy="10019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FFA16-06B8-44D1-82F8-EE405B9BBF1B}">
      <dsp:nvSpPr>
        <dsp:cNvPr id="0" name=""/>
        <dsp:cNvSpPr/>
      </dsp:nvSpPr>
      <dsp:spPr>
        <a:xfrm>
          <a:off x="303079" y="230536"/>
          <a:ext cx="551592" cy="5510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04D911-191B-4C85-B709-FB73B3AA0B16}">
      <dsp:nvSpPr>
        <dsp:cNvPr id="0" name=""/>
        <dsp:cNvSpPr/>
      </dsp:nvSpPr>
      <dsp:spPr>
        <a:xfrm>
          <a:off x="1157750" y="5105"/>
          <a:ext cx="4274535" cy="112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91" tIns="119291" rIns="119291" bIns="119291" numCol="1" spcCol="1270" anchor="ctr" anchorCtr="0">
          <a:noAutofit/>
        </a:bodyPr>
        <a:lstStyle/>
        <a:p>
          <a:pPr lvl="0" algn="l" defTabSz="622300">
            <a:lnSpc>
              <a:spcPct val="90000"/>
            </a:lnSpc>
            <a:spcBef>
              <a:spcPct val="0"/>
            </a:spcBef>
            <a:spcAft>
              <a:spcPct val="35000"/>
            </a:spcAft>
          </a:pPr>
          <a:r>
            <a:rPr lang="fr-FR" sz="1400" kern="1200"/>
            <a:t>Être capable d’interpréter des taux d’inscription sur les listes électorales, des taux de participation et d’abstention aux élections. </a:t>
          </a:r>
          <a:endParaRPr lang="en-US" sz="1400" kern="1200"/>
        </a:p>
      </dsp:txBody>
      <dsp:txXfrm>
        <a:off x="1157750" y="5105"/>
        <a:ext cx="4274535" cy="1127154"/>
      </dsp:txXfrm>
    </dsp:sp>
    <dsp:sp modelId="{B7EDD392-3F05-4AA2-990D-02AE0217453F}">
      <dsp:nvSpPr>
        <dsp:cNvPr id="0" name=""/>
        <dsp:cNvSpPr/>
      </dsp:nvSpPr>
      <dsp:spPr>
        <a:xfrm>
          <a:off x="0" y="1369556"/>
          <a:ext cx="5906181" cy="10019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4B676-A3A7-4A70-9EAE-DFEE21A5365D}">
      <dsp:nvSpPr>
        <dsp:cNvPr id="0" name=""/>
        <dsp:cNvSpPr/>
      </dsp:nvSpPr>
      <dsp:spPr>
        <a:xfrm>
          <a:off x="303079" y="1594987"/>
          <a:ext cx="551592" cy="5510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82BE3-0347-46B1-BA27-CAFBDE8D76F2}">
      <dsp:nvSpPr>
        <dsp:cNvPr id="0" name=""/>
        <dsp:cNvSpPr/>
      </dsp:nvSpPr>
      <dsp:spPr>
        <a:xfrm>
          <a:off x="1157750" y="1369556"/>
          <a:ext cx="4274535" cy="112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91" tIns="119291" rIns="119291" bIns="119291" numCol="1" spcCol="1270" anchor="ctr" anchorCtr="0">
          <a:noAutofit/>
        </a:bodyPr>
        <a:lstStyle/>
        <a:p>
          <a:pPr lvl="0" algn="l" defTabSz="622300">
            <a:lnSpc>
              <a:spcPct val="90000"/>
            </a:lnSpc>
            <a:spcBef>
              <a:spcPct val="0"/>
            </a:spcBef>
            <a:spcAft>
              <a:spcPct val="35000"/>
            </a:spcAft>
          </a:pPr>
          <a:r>
            <a:rPr lang="fr-FR" sz="1400" kern="1200" dirty="0"/>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 </a:t>
          </a:r>
          <a:endParaRPr lang="en-US" sz="1400" kern="1200" dirty="0"/>
        </a:p>
      </dsp:txBody>
      <dsp:txXfrm>
        <a:off x="1157750" y="1369556"/>
        <a:ext cx="4274535" cy="1127154"/>
      </dsp:txXfrm>
    </dsp:sp>
    <dsp:sp modelId="{17FC57FB-5BB2-4DC6-BADA-8C5CC756B80C}">
      <dsp:nvSpPr>
        <dsp:cNvPr id="0" name=""/>
        <dsp:cNvSpPr/>
      </dsp:nvSpPr>
      <dsp:spPr>
        <a:xfrm>
          <a:off x="0" y="2734006"/>
          <a:ext cx="5906181" cy="10019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26871-0D46-439D-B786-DC7957FE61C8}">
      <dsp:nvSpPr>
        <dsp:cNvPr id="0" name=""/>
        <dsp:cNvSpPr/>
      </dsp:nvSpPr>
      <dsp:spPr>
        <a:xfrm>
          <a:off x="303079" y="2959437"/>
          <a:ext cx="551592" cy="5510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D73B24-9D7B-4658-8252-D5DD07A369AA}">
      <dsp:nvSpPr>
        <dsp:cNvPr id="0" name=""/>
        <dsp:cNvSpPr/>
      </dsp:nvSpPr>
      <dsp:spPr>
        <a:xfrm>
          <a:off x="1157750" y="2734006"/>
          <a:ext cx="4274535" cy="112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91" tIns="119291" rIns="119291" bIns="119291" numCol="1" spcCol="1270" anchor="ctr" anchorCtr="0">
          <a:noAutofit/>
        </a:bodyPr>
        <a:lstStyle/>
        <a:p>
          <a:pPr lvl="0" algn="l" defTabSz="622300">
            <a:lnSpc>
              <a:spcPct val="90000"/>
            </a:lnSpc>
            <a:spcBef>
              <a:spcPct val="0"/>
            </a:spcBef>
            <a:spcAft>
              <a:spcPct val="35000"/>
            </a:spcAft>
          </a:pPr>
          <a:r>
            <a:rPr lang="fr-FR" sz="1400" kern="1200" dirty="0"/>
            <a:t>- Comprendre que le vote est à la fois un acte individuel (expression de préférences en fonction d’un contexte et d’une offre électorale) et un acte collectif (expression d’appartenances sociales). </a:t>
          </a:r>
          <a:endParaRPr lang="en-US" sz="1400" kern="1200" dirty="0"/>
        </a:p>
      </dsp:txBody>
      <dsp:txXfrm>
        <a:off x="1157750" y="2734006"/>
        <a:ext cx="4274535" cy="1127154"/>
      </dsp:txXfrm>
    </dsp:sp>
    <dsp:sp modelId="{A988F7C1-CFC6-4651-9983-C0B06717659E}">
      <dsp:nvSpPr>
        <dsp:cNvPr id="0" name=""/>
        <dsp:cNvSpPr/>
      </dsp:nvSpPr>
      <dsp:spPr>
        <a:xfrm>
          <a:off x="0" y="4098457"/>
          <a:ext cx="5906181" cy="10019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18446-E046-45BB-BB18-F094F8F9C801}">
      <dsp:nvSpPr>
        <dsp:cNvPr id="0" name=""/>
        <dsp:cNvSpPr/>
      </dsp:nvSpPr>
      <dsp:spPr>
        <a:xfrm>
          <a:off x="303079" y="4323888"/>
          <a:ext cx="551592" cy="5510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E5D9D-F15E-4915-8EAE-E040AF7E6763}">
      <dsp:nvSpPr>
        <dsp:cNvPr id="0" name=""/>
        <dsp:cNvSpPr/>
      </dsp:nvSpPr>
      <dsp:spPr>
        <a:xfrm>
          <a:off x="1157750" y="4098457"/>
          <a:ext cx="4274535" cy="112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91" tIns="119291" rIns="119291" bIns="119291" numCol="1" spcCol="1270" anchor="ctr" anchorCtr="0">
          <a:noAutofit/>
        </a:bodyPr>
        <a:lstStyle/>
        <a:p>
          <a:pPr lvl="0" algn="l" defTabSz="622300">
            <a:lnSpc>
              <a:spcPct val="90000"/>
            </a:lnSpc>
            <a:spcBef>
              <a:spcPct val="0"/>
            </a:spcBef>
            <a:spcAft>
              <a:spcPct val="35000"/>
            </a:spcAft>
          </a:pPr>
          <a:r>
            <a:rPr lang="fr-FR" sz="1400" kern="1200" dirty="0"/>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 </a:t>
          </a:r>
          <a:endParaRPr lang="en-US" sz="1400" kern="1200" dirty="0"/>
        </a:p>
      </dsp:txBody>
      <dsp:txXfrm>
        <a:off x="1157750" y="4098457"/>
        <a:ext cx="4274535" cy="11271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170780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90863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39201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03142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42202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505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64297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92870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00264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294804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19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323201558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ranceculture.fr/emissions/la-grande-table-2eme-partie/profil-du-nouvel-electeur-avec-vincent-tiberj"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xmlns="" id="{6AD027CE-B4D2-4C06-9702-173FF54E0EDB}"/>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re 1">
            <a:extLst>
              <a:ext uri="{FF2B5EF4-FFF2-40B4-BE49-F238E27FC236}">
                <a16:creationId xmlns:a16="http://schemas.microsoft.com/office/drawing/2014/main" xmlns="" id="{B49DA19C-5D4D-4115-B0DF-61335D20BB5E}"/>
              </a:ext>
            </a:extLst>
          </p:cNvPr>
          <p:cNvSpPr>
            <a:spLocks noGrp="1"/>
          </p:cNvSpPr>
          <p:nvPr>
            <p:ph type="ctrTitle"/>
          </p:nvPr>
        </p:nvSpPr>
        <p:spPr>
          <a:xfrm>
            <a:off x="1769532" y="2091263"/>
            <a:ext cx="8652938" cy="2461504"/>
          </a:xfrm>
        </p:spPr>
        <p:txBody>
          <a:bodyPr>
            <a:normAutofit/>
          </a:bodyPr>
          <a:lstStyle/>
          <a:p>
            <a:r>
              <a:rPr lang="fr-FR" sz="5800" dirty="0"/>
              <a:t>Le vote : une affaire individuelle ou collective?</a:t>
            </a:r>
          </a:p>
        </p:txBody>
      </p:sp>
      <p:sp>
        <p:nvSpPr>
          <p:cNvPr id="3" name="Sous-titre 2">
            <a:extLst>
              <a:ext uri="{FF2B5EF4-FFF2-40B4-BE49-F238E27FC236}">
                <a16:creationId xmlns:a16="http://schemas.microsoft.com/office/drawing/2014/main" xmlns="" id="{090B47DE-BED3-43B5-845A-E80E34BBE795}"/>
              </a:ext>
            </a:extLst>
          </p:cNvPr>
          <p:cNvSpPr>
            <a:spLocks noGrp="1"/>
          </p:cNvSpPr>
          <p:nvPr>
            <p:ph type="subTitle" idx="1"/>
          </p:nvPr>
        </p:nvSpPr>
        <p:spPr>
          <a:xfrm>
            <a:off x="1769532" y="4623127"/>
            <a:ext cx="8655200" cy="457201"/>
          </a:xfrm>
        </p:spPr>
        <p:txBody>
          <a:bodyPr>
            <a:normAutofit/>
          </a:bodyPr>
          <a:lstStyle/>
          <a:p>
            <a:endParaRPr lang="fr-FR">
              <a:solidFill>
                <a:schemeClr val="tx1"/>
              </a:solidFill>
            </a:endParaRPr>
          </a:p>
        </p:txBody>
      </p:sp>
      <p:sp>
        <p:nvSpPr>
          <p:cNvPr id="13" name="Rectangle 1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6379688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B0F07AE9-7460-481F-B5C5-6481202C35A2}"/>
              </a:ext>
            </a:extLst>
          </p:cNvPr>
          <p:cNvPicPr>
            <a:picLocks noGrp="1"/>
          </p:cNvPicPr>
          <p:nvPr>
            <p:ph idx="1"/>
          </p:nvPr>
        </p:nvPicPr>
        <p:blipFill rotWithShape="1">
          <a:blip r:embed="rId2" cstate="print"/>
          <a:srcRect t="3733"/>
          <a:stretch/>
        </p:blipFill>
        <p:spPr bwMode="auto">
          <a:xfrm>
            <a:off x="2357120" y="375920"/>
            <a:ext cx="7548880" cy="619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663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xmlns="" id="{76E237C6-11E0-4975-A49C-9E36BEC956F4}"/>
              </a:ext>
            </a:extLst>
          </p:cNvPr>
          <p:cNvGraphicFramePr>
            <a:graphicFrameLocks noChangeAspect="1"/>
          </p:cNvGraphicFramePr>
          <p:nvPr>
            <p:extLst>
              <p:ext uri="{D42A27DB-BD31-4B8C-83A1-F6EECF244321}">
                <p14:modId xmlns:p14="http://schemas.microsoft.com/office/powerpoint/2010/main" val="3896512787"/>
              </p:ext>
            </p:extLst>
          </p:nvPr>
        </p:nvGraphicFramePr>
        <p:xfrm>
          <a:off x="924206" y="471638"/>
          <a:ext cx="9211196" cy="6497054"/>
        </p:xfrm>
        <a:graphic>
          <a:graphicData uri="http://schemas.openxmlformats.org/presentationml/2006/ole">
            <mc:AlternateContent xmlns:mc="http://schemas.openxmlformats.org/markup-compatibility/2006">
              <mc:Choice xmlns:v="urn:schemas-microsoft-com:vml" Requires="v">
                <p:oleObj spid="_x0000_s3078" name="Document" r:id="rId4" imgW="6629729" imgH="9114954" progId="Word.Document.12">
                  <p:embed/>
                </p:oleObj>
              </mc:Choice>
              <mc:Fallback>
                <p:oleObj name="Document" r:id="rId4" imgW="6629729" imgH="9114954" progId="Word.Document.12">
                  <p:embed/>
                  <p:pic>
                    <p:nvPicPr>
                      <p:cNvPr id="0" name=""/>
                      <p:cNvPicPr/>
                      <p:nvPr/>
                    </p:nvPicPr>
                    <p:blipFill>
                      <a:blip r:embed="rId5"/>
                      <a:stretch>
                        <a:fillRect/>
                      </a:stretch>
                    </p:blipFill>
                    <p:spPr>
                      <a:xfrm>
                        <a:off x="924206" y="471638"/>
                        <a:ext cx="9211196" cy="6497054"/>
                      </a:xfrm>
                      <a:prstGeom prst="rect">
                        <a:avLst/>
                      </a:prstGeom>
                    </p:spPr>
                  </p:pic>
                </p:oleObj>
              </mc:Fallback>
            </mc:AlternateContent>
          </a:graphicData>
        </a:graphic>
      </p:graphicFrame>
    </p:spTree>
    <p:extLst>
      <p:ext uri="{BB962C8B-B14F-4D97-AF65-F5344CB8AC3E}">
        <p14:creationId xmlns:p14="http://schemas.microsoft.com/office/powerpoint/2010/main" val="381698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xmlns="" id="{A7EF7921-294E-485C-9E03-17106923D5A0}"/>
              </a:ext>
            </a:extLst>
          </p:cNvPr>
          <p:cNvSpPr>
            <a:spLocks noGrp="1"/>
          </p:cNvSpPr>
          <p:nvPr>
            <p:ph idx="1"/>
          </p:nvPr>
        </p:nvSpPr>
        <p:spPr/>
        <p:txBody>
          <a:bodyPr/>
          <a:lstStyle/>
          <a:p>
            <a:endParaRPr lang="fr-FR" dirty="0"/>
          </a:p>
        </p:txBody>
      </p:sp>
      <p:pic>
        <p:nvPicPr>
          <p:cNvPr id="2050" name="Picture 2">
            <a:extLst>
              <a:ext uri="{FF2B5EF4-FFF2-40B4-BE49-F238E27FC236}">
                <a16:creationId xmlns:a16="http://schemas.microsoft.com/office/drawing/2014/main" xmlns="" id="{6EC4B6A1-AD37-4FF9-A335-38C5819BC8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436" b="80753"/>
          <a:stretch>
            <a:fillRect/>
          </a:stretch>
        </p:blipFill>
        <p:spPr bwMode="auto">
          <a:xfrm>
            <a:off x="3637280" y="967741"/>
            <a:ext cx="66421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76">
            <a:extLst>
              <a:ext uri="{FF2B5EF4-FFF2-40B4-BE49-F238E27FC236}">
                <a16:creationId xmlns:a16="http://schemas.microsoft.com/office/drawing/2014/main" xmlns="" id="{DC6DA805-59DA-4B87-8027-0F6F47D94B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63892" b="2559"/>
          <a:stretch>
            <a:fillRect/>
          </a:stretch>
        </p:blipFill>
        <p:spPr bwMode="auto">
          <a:xfrm>
            <a:off x="3637280" y="2420620"/>
            <a:ext cx="6648450" cy="3016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xmlns="" id="{105944B6-F13C-4841-9CE2-DA8891DC836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5">
            <a:extLst>
              <a:ext uri="{FF2B5EF4-FFF2-40B4-BE49-F238E27FC236}">
                <a16:creationId xmlns:a16="http://schemas.microsoft.com/office/drawing/2014/main" xmlns="" id="{E9D6426D-1109-4AA3-910E-C16EDC0AE039}"/>
              </a:ext>
            </a:extLst>
          </p:cNvPr>
          <p:cNvSpPr>
            <a:spLocks noChangeArrowheads="1"/>
          </p:cNvSpPr>
          <p:nvPr/>
        </p:nvSpPr>
        <p:spPr bwMode="auto">
          <a:xfrm>
            <a:off x="0" y="48069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70313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C11CD1-2D5D-4888-870C-1600337A5BD0}"/>
              </a:ext>
            </a:extLst>
          </p:cNvPr>
          <p:cNvSpPr>
            <a:spLocks noGrp="1"/>
          </p:cNvSpPr>
          <p:nvPr>
            <p:ph type="title"/>
          </p:nvPr>
        </p:nvSpPr>
        <p:spPr/>
        <p:txBody>
          <a:bodyPr>
            <a:normAutofit fontScale="90000"/>
          </a:bodyPr>
          <a:lstStyle/>
          <a:p>
            <a:r>
              <a:rPr lang="fr-FR" b="1" dirty="0"/>
              <a:t>II. Le vote, est-il un acte individuel ou sous influence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BB296F73-89AF-4615-B4A1-1566145959CC}"/>
              </a:ext>
            </a:extLst>
          </p:cNvPr>
          <p:cNvSpPr>
            <a:spLocks noGrp="1"/>
          </p:cNvSpPr>
          <p:nvPr>
            <p:ph idx="1"/>
          </p:nvPr>
        </p:nvSpPr>
        <p:spPr/>
        <p:txBody>
          <a:bodyPr>
            <a:normAutofit/>
          </a:bodyPr>
          <a:lstStyle/>
          <a:p>
            <a:pPr marL="0" indent="0">
              <a:buNone/>
            </a:pPr>
            <a:endParaRPr lang="fr-FR" dirty="0"/>
          </a:p>
          <a:p>
            <a:pPr marL="342900" lvl="0" indent="-342900" fontAlgn="base">
              <a:buFont typeface="+mj-lt"/>
              <a:buAutoNum type="alphaUcPeriod"/>
            </a:pPr>
            <a:r>
              <a:rPr lang="fr-FR" b="1" dirty="0"/>
              <a:t>Le rôle des « variables lourdes » dans le choix électoral</a:t>
            </a:r>
            <a:endParaRPr lang="fr-FR" dirty="0"/>
          </a:p>
          <a:p>
            <a:pPr marL="342900" lvl="0" indent="-342900" fontAlgn="base">
              <a:buFont typeface="+mj-lt"/>
              <a:buAutoNum type="arabicParenR"/>
            </a:pPr>
            <a:r>
              <a:rPr lang="fr-FR" b="1" dirty="0"/>
              <a:t>Le vote est influencé par des appartenances sociales (variables lourdes du vote)</a:t>
            </a:r>
            <a:endParaRPr lang="fr-FR" dirty="0"/>
          </a:p>
          <a:p>
            <a:pPr marL="342900" lvl="0" indent="-342900" fontAlgn="base">
              <a:buFont typeface="+mj-lt"/>
              <a:buAutoNum type="arabicParenR"/>
            </a:pPr>
            <a:r>
              <a:rPr lang="fr-FR" b="1" dirty="0"/>
              <a:t>Le vote est l’expression de préférences politiques acquises pendant la socialisation (notion d’identification partisane)</a:t>
            </a:r>
          </a:p>
          <a:p>
            <a:pPr marL="0" lvl="0" indent="0" fontAlgn="base">
              <a:buNone/>
            </a:pPr>
            <a:endParaRPr lang="fr-FR" dirty="0"/>
          </a:p>
          <a:p>
            <a:pPr marL="0" lvl="0" indent="0" fontAlgn="base">
              <a:buNone/>
            </a:pPr>
            <a:r>
              <a:rPr lang="fr-FR" b="1" dirty="0"/>
              <a:t>B. Le rôle du contexte dans la formation du vote</a:t>
            </a:r>
            <a:endParaRPr lang="fr-FR" dirty="0"/>
          </a:p>
          <a:p>
            <a:pPr marL="342900" lvl="0" indent="-342900" fontAlgn="base">
              <a:buFont typeface="+mj-lt"/>
              <a:buAutoNum type="arabicParenR"/>
            </a:pPr>
            <a:r>
              <a:rPr lang="fr-FR" b="1" dirty="0"/>
              <a:t>L’offre politique et la nature des élections jouent un rôle dans l’expression des préférences des individus</a:t>
            </a:r>
            <a:endParaRPr lang="fr-FR" dirty="0"/>
          </a:p>
          <a:p>
            <a:pPr marL="342900" lvl="0" indent="-342900" fontAlgn="base">
              <a:buFont typeface="+mj-lt"/>
              <a:buAutoNum type="arabicParenR"/>
            </a:pPr>
            <a:r>
              <a:rPr lang="fr-FR" b="1" dirty="0"/>
              <a:t>Les enjeux construits lors de la campagne électorale influencent également le vote</a:t>
            </a:r>
            <a:endParaRPr lang="fr-FR" dirty="0"/>
          </a:p>
          <a:p>
            <a:pPr marL="0" indent="0" fontAlgn="base">
              <a:buNone/>
            </a:pPr>
            <a:endParaRPr lang="fr-FR" dirty="0"/>
          </a:p>
          <a:p>
            <a:pPr marL="0" indent="0">
              <a:buNone/>
            </a:pPr>
            <a:endParaRPr lang="fr-FR" dirty="0"/>
          </a:p>
        </p:txBody>
      </p:sp>
    </p:spTree>
    <p:extLst>
      <p:ext uri="{BB962C8B-B14F-4D97-AF65-F5344CB8AC3E}">
        <p14:creationId xmlns:p14="http://schemas.microsoft.com/office/powerpoint/2010/main" val="87656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E7E730DB-D0E7-4710-B162-2D6EC2D93BD2}"/>
              </a:ext>
            </a:extLst>
          </p:cNvPr>
          <p:cNvPicPr>
            <a:picLocks noGrp="1"/>
          </p:cNvPicPr>
          <p:nvPr>
            <p:ph idx="1"/>
          </p:nvPr>
        </p:nvPicPr>
        <p:blipFill rotWithShape="1">
          <a:blip r:embed="rId2" cstate="print"/>
          <a:srcRect t="4115"/>
          <a:stretch/>
        </p:blipFill>
        <p:spPr bwMode="auto">
          <a:xfrm>
            <a:off x="3058160" y="589280"/>
            <a:ext cx="6908800" cy="5953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311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987152-CA01-49E0-9015-CBB93F151EF1}"/>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323758C5-42CD-4A6B-8E59-17D1739F0108}"/>
              </a:ext>
            </a:extLst>
          </p:cNvPr>
          <p:cNvPicPr>
            <a:picLocks noGrp="1"/>
          </p:cNvPicPr>
          <p:nvPr>
            <p:ph idx="1"/>
          </p:nvPr>
        </p:nvPicPr>
        <p:blipFill>
          <a:blip r:embed="rId2"/>
          <a:stretch>
            <a:fillRect/>
          </a:stretch>
        </p:blipFill>
        <p:spPr>
          <a:xfrm>
            <a:off x="2328862" y="802640"/>
            <a:ext cx="8298498" cy="5412766"/>
          </a:xfrm>
          <a:prstGeom prst="rect">
            <a:avLst/>
          </a:prstGeom>
        </p:spPr>
      </p:pic>
    </p:spTree>
    <p:extLst>
      <p:ext uri="{BB962C8B-B14F-4D97-AF65-F5344CB8AC3E}">
        <p14:creationId xmlns:p14="http://schemas.microsoft.com/office/powerpoint/2010/main" val="401107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033AFB-D94B-4C97-A4D8-72E22F563AC3}"/>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C3B1D6B5-0C9F-4EC7-813D-1F98C7BC25A8}"/>
              </a:ext>
            </a:extLst>
          </p:cNvPr>
          <p:cNvPicPr>
            <a:picLocks noGrp="1"/>
          </p:cNvPicPr>
          <p:nvPr>
            <p:ph idx="1"/>
          </p:nvPr>
        </p:nvPicPr>
        <p:blipFill>
          <a:blip r:embed="rId2"/>
          <a:stretch>
            <a:fillRect/>
          </a:stretch>
        </p:blipFill>
        <p:spPr>
          <a:xfrm>
            <a:off x="1981200" y="642594"/>
            <a:ext cx="7834065" cy="5310531"/>
          </a:xfrm>
          <a:prstGeom prst="rect">
            <a:avLst/>
          </a:prstGeom>
        </p:spPr>
      </p:pic>
    </p:spTree>
    <p:extLst>
      <p:ext uri="{BB962C8B-B14F-4D97-AF65-F5344CB8AC3E}">
        <p14:creationId xmlns:p14="http://schemas.microsoft.com/office/powerpoint/2010/main" val="122182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86495B-ECC3-4141-8912-E72FAC02ACE2}"/>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xmlns="" id="{1FDE27E3-DB12-415A-8CB6-EA9B8485401F}"/>
              </a:ext>
            </a:extLst>
          </p:cNvPr>
          <p:cNvPicPr>
            <a:picLocks noGrp="1"/>
          </p:cNvPicPr>
          <p:nvPr>
            <p:ph idx="1"/>
          </p:nvPr>
        </p:nvPicPr>
        <p:blipFill>
          <a:blip r:embed="rId2"/>
          <a:stretch>
            <a:fillRect/>
          </a:stretch>
        </p:blipFill>
        <p:spPr>
          <a:xfrm>
            <a:off x="1706880" y="751840"/>
            <a:ext cx="8046769" cy="5201285"/>
          </a:xfrm>
          <a:prstGeom prst="rect">
            <a:avLst/>
          </a:prstGeom>
        </p:spPr>
      </p:pic>
    </p:spTree>
    <p:extLst>
      <p:ext uri="{BB962C8B-B14F-4D97-AF65-F5344CB8AC3E}">
        <p14:creationId xmlns:p14="http://schemas.microsoft.com/office/powerpoint/2010/main" val="235176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B7CA884E-151A-4F64-B067-E15260B79665}"/>
              </a:ext>
            </a:extLst>
          </p:cNvPr>
          <p:cNvPicPr>
            <a:picLocks noGrp="1" noChangeAspect="1"/>
          </p:cNvPicPr>
          <p:nvPr>
            <p:ph idx="1"/>
          </p:nvPr>
        </p:nvPicPr>
        <p:blipFill>
          <a:blip r:embed="rId2"/>
          <a:stretch>
            <a:fillRect/>
          </a:stretch>
        </p:blipFill>
        <p:spPr>
          <a:xfrm>
            <a:off x="1851932" y="835477"/>
            <a:ext cx="9071327" cy="5187046"/>
          </a:xfrm>
          <a:prstGeom prst="rect">
            <a:avLst/>
          </a:prstGeom>
        </p:spPr>
      </p:pic>
    </p:spTree>
    <p:extLst>
      <p:ext uri="{BB962C8B-B14F-4D97-AF65-F5344CB8AC3E}">
        <p14:creationId xmlns:p14="http://schemas.microsoft.com/office/powerpoint/2010/main" val="324848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04590C0F-E667-422C-B34C-908FC7CACB29}"/>
              </a:ext>
            </a:extLst>
          </p:cNvPr>
          <p:cNvPicPr>
            <a:picLocks noGrp="1" noChangeAspect="1"/>
          </p:cNvPicPr>
          <p:nvPr>
            <p:ph idx="1"/>
          </p:nvPr>
        </p:nvPicPr>
        <p:blipFill>
          <a:blip r:embed="rId2"/>
          <a:stretch>
            <a:fillRect/>
          </a:stretch>
        </p:blipFill>
        <p:spPr>
          <a:xfrm>
            <a:off x="1838960" y="264160"/>
            <a:ext cx="9326879" cy="6116320"/>
          </a:xfrm>
          <a:prstGeom prst="rect">
            <a:avLst/>
          </a:prstGeom>
        </p:spPr>
      </p:pic>
    </p:spTree>
    <p:extLst>
      <p:ext uri="{BB962C8B-B14F-4D97-AF65-F5344CB8AC3E}">
        <p14:creationId xmlns:p14="http://schemas.microsoft.com/office/powerpoint/2010/main" val="374329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re 1">
            <a:extLst>
              <a:ext uri="{FF2B5EF4-FFF2-40B4-BE49-F238E27FC236}">
                <a16:creationId xmlns:a16="http://schemas.microsoft.com/office/drawing/2014/main" xmlns="" id="{DCA5DB0B-8BD5-4990-9521-52B00D2A4073}"/>
              </a:ext>
            </a:extLst>
          </p:cNvPr>
          <p:cNvSpPr>
            <a:spLocks noGrp="1"/>
          </p:cNvSpPr>
          <p:nvPr>
            <p:ph type="title"/>
          </p:nvPr>
        </p:nvSpPr>
        <p:spPr>
          <a:xfrm>
            <a:off x="573409" y="559477"/>
            <a:ext cx="3765200" cy="5709931"/>
          </a:xfrm>
        </p:spPr>
        <p:txBody>
          <a:bodyPr>
            <a:normAutofit/>
          </a:bodyPr>
          <a:lstStyle/>
          <a:p>
            <a:pPr algn="ctr"/>
            <a:r>
              <a:rPr lang="fr-FR" sz="3600" dirty="0"/>
              <a:t>Ce que dit le programme – objectifs d’apprentissage </a:t>
            </a:r>
            <a:r>
              <a:rPr lang="fr-FR" sz="3600" dirty="0">
                <a:solidFill>
                  <a:schemeClr val="tx1"/>
                </a:solidFill>
              </a:rPr>
              <a:t>(temps prévu 8-10h)</a:t>
            </a:r>
            <a:r>
              <a:rPr lang="fr-FR" sz="3600" dirty="0">
                <a:solidFill>
                  <a:srgbClr val="FFFFFF"/>
                </a:solidFill>
              </a:rPr>
              <a:t/>
            </a:r>
            <a:br>
              <a:rPr lang="fr-FR" sz="3600" dirty="0">
                <a:solidFill>
                  <a:srgbClr val="FFFFFF"/>
                </a:solidFill>
              </a:rPr>
            </a:br>
            <a:endParaRPr lang="fr-FR" sz="3600" dirty="0"/>
          </a:p>
        </p:txBody>
      </p:sp>
      <p:sp>
        <p:nvSpPr>
          <p:cNvPr id="30" name="Rectangle 29">
            <a:extLst>
              <a:ext uri="{FF2B5EF4-FFF2-40B4-BE49-F238E27FC236}">
                <a16:creationId xmlns:a16="http://schemas.microsoft.com/office/drawing/2014/main" xmlns=""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38" name="Espace réservé du contenu 2">
            <a:extLst>
              <a:ext uri="{FF2B5EF4-FFF2-40B4-BE49-F238E27FC236}">
                <a16:creationId xmlns:a16="http://schemas.microsoft.com/office/drawing/2014/main" xmlns="" id="{2341A945-F0B9-447D-BD81-B6DB14E6A517}"/>
              </a:ext>
            </a:extLst>
          </p:cNvPr>
          <p:cNvGraphicFramePr>
            <a:graphicFrameLocks noGrp="1"/>
          </p:cNvGraphicFramePr>
          <p:nvPr>
            <p:ph idx="1"/>
            <p:extLst>
              <p:ext uri="{D42A27DB-BD31-4B8C-83A1-F6EECF244321}">
                <p14:modId xmlns:p14="http://schemas.microsoft.com/office/powerpoint/2010/main" val="312798615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5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90EF19B2-A6D5-4BD8-9A2A-6ACBF9CB2F04}"/>
              </a:ext>
            </a:extLst>
          </p:cNvPr>
          <p:cNvPicPr>
            <a:picLocks noGrp="1" noChangeAspect="1"/>
          </p:cNvPicPr>
          <p:nvPr>
            <p:ph idx="1"/>
          </p:nvPr>
        </p:nvPicPr>
        <p:blipFill>
          <a:blip r:embed="rId2"/>
          <a:stretch>
            <a:fillRect/>
          </a:stretch>
        </p:blipFill>
        <p:spPr>
          <a:xfrm>
            <a:off x="1833527" y="965200"/>
            <a:ext cx="9069412" cy="4754879"/>
          </a:xfrm>
          <a:prstGeom prst="rect">
            <a:avLst/>
          </a:prstGeom>
        </p:spPr>
      </p:pic>
    </p:spTree>
    <p:extLst>
      <p:ext uri="{BB962C8B-B14F-4D97-AF65-F5344CB8AC3E}">
        <p14:creationId xmlns:p14="http://schemas.microsoft.com/office/powerpoint/2010/main" val="131531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57CBFA96-F257-4F51-B163-EA85C872EEF1}"/>
              </a:ext>
            </a:extLst>
          </p:cNvPr>
          <p:cNvPicPr>
            <a:picLocks noGrp="1"/>
          </p:cNvPicPr>
          <p:nvPr>
            <p:ph idx="1"/>
          </p:nvPr>
        </p:nvPicPr>
        <p:blipFill>
          <a:blip r:embed="rId2"/>
          <a:stretch>
            <a:fillRect/>
          </a:stretch>
        </p:blipFill>
        <p:spPr>
          <a:xfrm>
            <a:off x="1313656" y="934720"/>
            <a:ext cx="9564687" cy="4810601"/>
          </a:xfrm>
          <a:prstGeom prst="rect">
            <a:avLst/>
          </a:prstGeom>
        </p:spPr>
      </p:pic>
    </p:spTree>
    <p:extLst>
      <p:ext uri="{BB962C8B-B14F-4D97-AF65-F5344CB8AC3E}">
        <p14:creationId xmlns:p14="http://schemas.microsoft.com/office/powerpoint/2010/main" val="273229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42403B-50EF-43F4-9DA3-DAE9EE6FC461}"/>
              </a:ext>
            </a:extLst>
          </p:cNvPr>
          <p:cNvSpPr>
            <a:spLocks noGrp="1"/>
          </p:cNvSpPr>
          <p:nvPr>
            <p:ph type="title"/>
          </p:nvPr>
        </p:nvSpPr>
        <p:spPr/>
        <p:txBody>
          <a:bodyPr>
            <a:normAutofit fontScale="90000"/>
          </a:bodyPr>
          <a:lstStyle/>
          <a:p>
            <a:r>
              <a:rPr lang="fr-FR" b="1" dirty="0"/>
              <a:t>III. La volatilité du vote remet-elle en question les analyses du vote ? </a:t>
            </a:r>
            <a:br>
              <a:rPr lang="fr-FR" b="1" dirty="0"/>
            </a:br>
            <a:endParaRPr lang="fr-FR" dirty="0"/>
          </a:p>
        </p:txBody>
      </p:sp>
      <p:sp>
        <p:nvSpPr>
          <p:cNvPr id="3" name="Espace réservé du contenu 2">
            <a:extLst>
              <a:ext uri="{FF2B5EF4-FFF2-40B4-BE49-F238E27FC236}">
                <a16:creationId xmlns:a16="http://schemas.microsoft.com/office/drawing/2014/main" xmlns="" id="{E816E525-EA15-4296-92A8-76F7188FC493}"/>
              </a:ext>
            </a:extLst>
          </p:cNvPr>
          <p:cNvSpPr>
            <a:spLocks noGrp="1"/>
          </p:cNvSpPr>
          <p:nvPr>
            <p:ph idx="1"/>
          </p:nvPr>
        </p:nvSpPr>
        <p:spPr/>
        <p:txBody>
          <a:bodyPr>
            <a:normAutofit/>
          </a:bodyPr>
          <a:lstStyle/>
          <a:p>
            <a:pPr marL="0" indent="0">
              <a:buNone/>
            </a:pPr>
            <a:endParaRPr lang="fr-FR" dirty="0"/>
          </a:p>
          <a:p>
            <a:pPr marL="0" lvl="0" indent="0" fontAlgn="base">
              <a:buNone/>
            </a:pPr>
            <a:endParaRPr lang="fr-FR" dirty="0"/>
          </a:p>
          <a:p>
            <a:pPr marL="0" lvl="0" indent="0" fontAlgn="base">
              <a:buNone/>
            </a:pPr>
            <a:r>
              <a:rPr lang="fr-FR" b="1" dirty="0"/>
              <a:t>A. La volatilité du vote comme reflet d’un poids moins important des déterminants sociaux du vote ?</a:t>
            </a:r>
            <a:endParaRPr lang="fr-FR" dirty="0"/>
          </a:p>
          <a:p>
            <a:pPr marL="342900" lvl="0" indent="-342900" fontAlgn="base">
              <a:buFont typeface="+mj-lt"/>
              <a:buAutoNum type="arabicParenR"/>
            </a:pPr>
            <a:r>
              <a:rPr lang="fr-FR" b="1" dirty="0"/>
              <a:t>La mesure de la volatilité du vote</a:t>
            </a:r>
            <a:endParaRPr lang="fr-FR" dirty="0"/>
          </a:p>
          <a:p>
            <a:pPr marL="342900" lvl="0" indent="-342900" fontAlgn="base">
              <a:buFont typeface="+mj-lt"/>
              <a:buAutoNum type="arabicParenR"/>
            </a:pPr>
            <a:r>
              <a:rPr lang="fr-FR" b="1" dirty="0"/>
              <a:t>Le déclin de l’identification partisane, source de volatilité électorale</a:t>
            </a:r>
            <a:endParaRPr lang="fr-FR" dirty="0"/>
          </a:p>
          <a:p>
            <a:pPr marL="0" lvl="0" indent="0" fontAlgn="base">
              <a:buNone/>
            </a:pPr>
            <a:r>
              <a:rPr lang="fr-FR" b="1" dirty="0"/>
              <a:t>B. La volatilité du vote comme reflet du renforcement des variables contextuelles ?</a:t>
            </a:r>
            <a:endParaRPr lang="fr-FR" dirty="0"/>
          </a:p>
          <a:p>
            <a:pPr marL="342900" lvl="0" indent="-342900" fontAlgn="base">
              <a:buFont typeface="+mj-lt"/>
              <a:buAutoNum type="arabicParenR"/>
            </a:pPr>
            <a:r>
              <a:rPr lang="fr-FR" b="1" dirty="0"/>
              <a:t>La recomposition du paysage politique engendre des variations dans les préférences individuelles</a:t>
            </a:r>
            <a:endParaRPr lang="fr-FR" dirty="0"/>
          </a:p>
          <a:p>
            <a:pPr marL="342900" lvl="0" indent="-342900" fontAlgn="base">
              <a:buFont typeface="+mj-lt"/>
              <a:buAutoNum type="arabicParenR"/>
            </a:pPr>
            <a:r>
              <a:rPr lang="fr-FR" b="1" dirty="0"/>
              <a:t>Médias, campagne électorale et vote</a:t>
            </a:r>
            <a:endParaRPr lang="fr-FR" dirty="0"/>
          </a:p>
          <a:p>
            <a:endParaRPr lang="fr-FR" dirty="0"/>
          </a:p>
        </p:txBody>
      </p:sp>
    </p:spTree>
    <p:extLst>
      <p:ext uri="{BB962C8B-B14F-4D97-AF65-F5344CB8AC3E}">
        <p14:creationId xmlns:p14="http://schemas.microsoft.com/office/powerpoint/2010/main" val="94020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D9F654B0-28C5-4983-A215-AFE7F40A4A2C}"/>
              </a:ext>
            </a:extLst>
          </p:cNvPr>
          <p:cNvPicPr>
            <a:picLocks noGrp="1"/>
          </p:cNvPicPr>
          <p:nvPr>
            <p:ph idx="1"/>
          </p:nvPr>
        </p:nvPicPr>
        <p:blipFill rotWithShape="1">
          <a:blip r:embed="rId2"/>
          <a:srcRect t="10877"/>
          <a:stretch/>
        </p:blipFill>
        <p:spPr bwMode="auto">
          <a:xfrm>
            <a:off x="1971040" y="914400"/>
            <a:ext cx="8442960" cy="5151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85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xmlns="" id="{8EC1353E-BA16-4D78-81DE-47155C0E3F92}"/>
              </a:ext>
            </a:extLst>
          </p:cNvPr>
          <p:cNvPicPr>
            <a:picLocks noGrp="1" noChangeAspect="1"/>
          </p:cNvPicPr>
          <p:nvPr>
            <p:ph idx="1"/>
          </p:nvPr>
        </p:nvPicPr>
        <p:blipFill>
          <a:blip r:embed="rId2"/>
          <a:stretch>
            <a:fillRect/>
          </a:stretch>
        </p:blipFill>
        <p:spPr>
          <a:xfrm>
            <a:off x="599439" y="1188721"/>
            <a:ext cx="10993121" cy="3670108"/>
          </a:xfrm>
          <a:prstGeom prst="rect">
            <a:avLst/>
          </a:prstGeom>
        </p:spPr>
      </p:pic>
    </p:spTree>
    <p:extLst>
      <p:ext uri="{BB962C8B-B14F-4D97-AF65-F5344CB8AC3E}">
        <p14:creationId xmlns:p14="http://schemas.microsoft.com/office/powerpoint/2010/main" val="169448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EEA1D0DE-ECA3-4606-97C7-E0B451D02A76}"/>
              </a:ext>
            </a:extLst>
          </p:cNvPr>
          <p:cNvPicPr>
            <a:picLocks noGrp="1"/>
          </p:cNvPicPr>
          <p:nvPr>
            <p:ph idx="1"/>
          </p:nvPr>
        </p:nvPicPr>
        <p:blipFill rotWithShape="1">
          <a:blip r:embed="rId2"/>
          <a:srcRect b="2374"/>
          <a:stretch/>
        </p:blipFill>
        <p:spPr bwMode="auto">
          <a:xfrm>
            <a:off x="2336800" y="579120"/>
            <a:ext cx="7609840" cy="5628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56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549C62A9-BFC8-4DF6-BF78-BA2935CB9F87}"/>
              </a:ext>
            </a:extLst>
          </p:cNvPr>
          <p:cNvPicPr>
            <a:picLocks noGrp="1"/>
          </p:cNvPicPr>
          <p:nvPr>
            <p:ph idx="1"/>
          </p:nvPr>
        </p:nvPicPr>
        <p:blipFill>
          <a:blip r:embed="rId2"/>
          <a:stretch>
            <a:fillRect/>
          </a:stretch>
        </p:blipFill>
        <p:spPr>
          <a:xfrm>
            <a:off x="497840" y="711201"/>
            <a:ext cx="6532880" cy="5252720"/>
          </a:xfrm>
          <a:prstGeom prst="rect">
            <a:avLst/>
          </a:prstGeom>
        </p:spPr>
      </p:pic>
      <p:pic>
        <p:nvPicPr>
          <p:cNvPr id="5" name="Image 4" descr="Résultat de recherche d'images pour &quot;évolution clivage gauche droite&quot;&quot;">
            <a:extLst>
              <a:ext uri="{FF2B5EF4-FFF2-40B4-BE49-F238E27FC236}">
                <a16:creationId xmlns:a16="http://schemas.microsoft.com/office/drawing/2014/main" xmlns="" id="{2153DE7B-4BF5-4CAB-AB88-81285A9645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240" y="1341120"/>
            <a:ext cx="4287519" cy="4551680"/>
          </a:xfrm>
          <a:prstGeom prst="rect">
            <a:avLst/>
          </a:prstGeom>
          <a:noFill/>
          <a:ln>
            <a:noFill/>
          </a:ln>
        </p:spPr>
      </p:pic>
    </p:spTree>
    <p:extLst>
      <p:ext uri="{BB962C8B-B14F-4D97-AF65-F5344CB8AC3E}">
        <p14:creationId xmlns:p14="http://schemas.microsoft.com/office/powerpoint/2010/main" val="3284193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72F7F946-B24B-4CD4-8FE8-AA2666A481D0}"/>
              </a:ext>
            </a:extLst>
          </p:cNvPr>
          <p:cNvPicPr>
            <a:picLocks noGrp="1"/>
          </p:cNvPicPr>
          <p:nvPr>
            <p:ph idx="1"/>
          </p:nvPr>
        </p:nvPicPr>
        <p:blipFill>
          <a:blip r:embed="rId2"/>
          <a:stretch>
            <a:fillRect/>
          </a:stretch>
        </p:blipFill>
        <p:spPr>
          <a:xfrm>
            <a:off x="6969760" y="492760"/>
            <a:ext cx="4622799" cy="5725160"/>
          </a:xfrm>
          <a:prstGeom prst="rect">
            <a:avLst/>
          </a:prstGeom>
        </p:spPr>
      </p:pic>
      <p:pic>
        <p:nvPicPr>
          <p:cNvPr id="5" name="Image 4">
            <a:extLst>
              <a:ext uri="{FF2B5EF4-FFF2-40B4-BE49-F238E27FC236}">
                <a16:creationId xmlns:a16="http://schemas.microsoft.com/office/drawing/2014/main" xmlns="" id="{5C5A8F7C-5B9D-43A5-851D-D6C232C57D2D}"/>
              </a:ext>
            </a:extLst>
          </p:cNvPr>
          <p:cNvPicPr/>
          <p:nvPr/>
        </p:nvPicPr>
        <p:blipFill>
          <a:blip r:embed="rId3"/>
          <a:stretch>
            <a:fillRect/>
          </a:stretch>
        </p:blipFill>
        <p:spPr>
          <a:xfrm>
            <a:off x="457201" y="492760"/>
            <a:ext cx="5943600" cy="5872480"/>
          </a:xfrm>
          <a:prstGeom prst="rect">
            <a:avLst/>
          </a:prstGeom>
        </p:spPr>
      </p:pic>
    </p:spTree>
    <p:extLst>
      <p:ext uri="{BB962C8B-B14F-4D97-AF65-F5344CB8AC3E}">
        <p14:creationId xmlns:p14="http://schemas.microsoft.com/office/powerpoint/2010/main" val="130483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B5AD90-CDDF-4564-A76A-FE7CA81B53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DCA34B0B-24B1-483A-AC0B-26F9BFD4D8D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36538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44C09C-1449-497B-ACB5-0500FA920A14}"/>
              </a:ext>
            </a:extLst>
          </p:cNvPr>
          <p:cNvSpPr>
            <a:spLocks noGrp="1"/>
          </p:cNvSpPr>
          <p:nvPr>
            <p:ph type="title"/>
          </p:nvPr>
        </p:nvSpPr>
        <p:spPr/>
        <p:txBody>
          <a:bodyPr/>
          <a:lstStyle/>
          <a:p>
            <a:r>
              <a:rPr lang="fr-FR" dirty="0"/>
              <a:t>Repères bibliographiques</a:t>
            </a:r>
          </a:p>
        </p:txBody>
      </p:sp>
      <p:sp>
        <p:nvSpPr>
          <p:cNvPr id="3" name="Espace réservé du contenu 2">
            <a:extLst>
              <a:ext uri="{FF2B5EF4-FFF2-40B4-BE49-F238E27FC236}">
                <a16:creationId xmlns:a16="http://schemas.microsoft.com/office/drawing/2014/main" xmlns="" id="{5408ED28-71C7-409C-B9DC-B1746BCCAC01}"/>
              </a:ext>
            </a:extLst>
          </p:cNvPr>
          <p:cNvSpPr>
            <a:spLocks noGrp="1"/>
          </p:cNvSpPr>
          <p:nvPr>
            <p:ph idx="1"/>
          </p:nvPr>
        </p:nvSpPr>
        <p:spPr/>
        <p:txBody>
          <a:bodyPr>
            <a:normAutofit/>
          </a:bodyPr>
          <a:lstStyle/>
          <a:p>
            <a:pPr algn="just"/>
            <a:r>
              <a:rPr lang="fr-FR" b="1" dirty="0"/>
              <a:t>Ouvrage collectif, sous la direction d’Antonin Cohen, Nouveau manuel de science politique, section « Le phénomène électoral », pages 423 à 474, La découverte, 2015</a:t>
            </a:r>
          </a:p>
          <a:p>
            <a:pPr algn="just"/>
            <a:r>
              <a:rPr lang="fr-FR" b="1" dirty="0" err="1"/>
              <a:t>Lehingue</a:t>
            </a:r>
            <a:r>
              <a:rPr lang="fr-FR" b="1" dirty="0"/>
              <a:t> Patrick, Le vote : approches sociologiques de l’institution et des comportements électoraux, La découverte, 2011</a:t>
            </a:r>
          </a:p>
          <a:p>
            <a:pPr algn="just"/>
            <a:r>
              <a:rPr lang="fr-FR" b="1" dirty="0"/>
              <a:t>Revue : Regards croisés sur l’économie, « L’économie au secours du politique ? », n°18, 2016</a:t>
            </a:r>
          </a:p>
          <a:p>
            <a:pPr algn="just"/>
            <a:endParaRPr lang="fr-FR" b="1" dirty="0"/>
          </a:p>
          <a:p>
            <a:pPr algn="just"/>
            <a:r>
              <a:rPr lang="fr-FR" b="1" dirty="0"/>
              <a:t>Emission La grande table, France culture :  </a:t>
            </a:r>
            <a:r>
              <a:rPr lang="fr-FR" b="1" u="sng" dirty="0">
                <a:hlinkClick r:id="rId2"/>
              </a:rPr>
              <a:t>https://www.franceculture.fr/emissions/la-grande-table-2eme-partie/profil-du-nouvel-electeur-avec-vincent-tiberj</a:t>
            </a:r>
            <a:r>
              <a:rPr lang="fr-FR" b="1" dirty="0"/>
              <a:t> une émission de 2017 sur l’importance du vote sur enjeu, sur l’abstention dans le jeu et l’absence de désintérêt du politique, malgré une hausse de l’abstention. </a:t>
            </a:r>
          </a:p>
          <a:p>
            <a:pPr algn="just"/>
            <a:endParaRPr lang="fr-FR" b="1" dirty="0"/>
          </a:p>
          <a:p>
            <a:pPr algn="just"/>
            <a:r>
              <a:rPr lang="fr-FR" b="1" dirty="0"/>
              <a:t>Site France-politique.fr : site d’infographies sur la vie politique française, sur les résultats des différentes élections en France, sous la Vème République. </a:t>
            </a:r>
          </a:p>
          <a:p>
            <a:pPr algn="just"/>
            <a:endParaRPr lang="fr-FR" dirty="0"/>
          </a:p>
        </p:txBody>
      </p:sp>
    </p:spTree>
    <p:extLst>
      <p:ext uri="{BB962C8B-B14F-4D97-AF65-F5344CB8AC3E}">
        <p14:creationId xmlns:p14="http://schemas.microsoft.com/office/powerpoint/2010/main" val="250958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065FAA58-0EDC-412F-A5F8-01968BE60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DBA80B1-3B69-49C0-8AC9-716ABA57F5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197"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7" name="Rectangle 26">
            <a:extLst>
              <a:ext uri="{FF2B5EF4-FFF2-40B4-BE49-F238E27FC236}">
                <a16:creationId xmlns:a16="http://schemas.microsoft.com/office/drawing/2014/main" xmlns="" id="{047E1103-B264-49BE-BC2A-F4E40BD3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re 1">
            <a:extLst>
              <a:ext uri="{FF2B5EF4-FFF2-40B4-BE49-F238E27FC236}">
                <a16:creationId xmlns:a16="http://schemas.microsoft.com/office/drawing/2014/main" xmlns="" id="{F85B6650-B143-4365-A3C4-71C36CBCE318}"/>
              </a:ext>
            </a:extLst>
          </p:cNvPr>
          <p:cNvSpPr>
            <a:spLocks noGrp="1"/>
          </p:cNvSpPr>
          <p:nvPr>
            <p:ph type="title"/>
          </p:nvPr>
        </p:nvSpPr>
        <p:spPr>
          <a:xfrm>
            <a:off x="983887" y="1185059"/>
            <a:ext cx="3491832" cy="4487882"/>
          </a:xfrm>
        </p:spPr>
        <p:txBody>
          <a:bodyPr>
            <a:normAutofit/>
          </a:bodyPr>
          <a:lstStyle/>
          <a:p>
            <a:pPr algn="ctr"/>
            <a:r>
              <a:rPr lang="fr-FR" sz="4400" dirty="0">
                <a:solidFill>
                  <a:srgbClr val="FFFFFF"/>
                </a:solidFill>
              </a:rPr>
              <a:t>Les notions à définir et à mobiliser</a:t>
            </a:r>
          </a:p>
        </p:txBody>
      </p:sp>
      <p:sp>
        <p:nvSpPr>
          <p:cNvPr id="29" name="Rectangle 28">
            <a:extLst>
              <a:ext uri="{FF2B5EF4-FFF2-40B4-BE49-F238E27FC236}">
                <a16:creationId xmlns:a16="http://schemas.microsoft.com/office/drawing/2014/main" xmlns="" id="{52DA11B6-B538-4624-9628-98B823D76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3494" y="276008"/>
            <a:ext cx="6463060"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CFB1CB5B-67A5-45DB-B8E1-7A09A642E3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18" name="Espace réservé du contenu 2">
            <a:extLst>
              <a:ext uri="{FF2B5EF4-FFF2-40B4-BE49-F238E27FC236}">
                <a16:creationId xmlns:a16="http://schemas.microsoft.com/office/drawing/2014/main" xmlns="" id="{0493A631-452C-4DFA-BB7C-8E195C7B472C}"/>
              </a:ext>
            </a:extLst>
          </p:cNvPr>
          <p:cNvSpPr>
            <a:spLocks noGrp="1"/>
          </p:cNvSpPr>
          <p:nvPr>
            <p:ph idx="1"/>
          </p:nvPr>
        </p:nvSpPr>
        <p:spPr>
          <a:xfrm>
            <a:off x="6096000" y="936416"/>
            <a:ext cx="5178168" cy="4985169"/>
          </a:xfrm>
        </p:spPr>
        <p:txBody>
          <a:bodyPr anchor="ctr">
            <a:normAutofit fontScale="92500" lnSpcReduction="10000"/>
          </a:bodyPr>
          <a:lstStyle/>
          <a:p>
            <a:pPr lvl="0" fontAlgn="base"/>
            <a:r>
              <a:rPr lang="fr-FR" sz="2000" dirty="0"/>
              <a:t>Taux d’inscription sur les listes électorales</a:t>
            </a:r>
          </a:p>
          <a:p>
            <a:pPr lvl="0" fontAlgn="base"/>
            <a:r>
              <a:rPr lang="fr-FR" sz="2000" dirty="0"/>
              <a:t>Taux de participation, suffrages exprimés, votes blancs, votes nuls. </a:t>
            </a:r>
          </a:p>
          <a:p>
            <a:pPr lvl="0" fontAlgn="base"/>
            <a:r>
              <a:rPr lang="fr-FR" sz="2000" dirty="0"/>
              <a:t>Abstention et taux d’abstention (abstention dans le jeu et hors du jeu)</a:t>
            </a:r>
          </a:p>
          <a:p>
            <a:pPr lvl="0" fontAlgn="base"/>
            <a:r>
              <a:rPr lang="fr-FR" sz="2000" dirty="0"/>
              <a:t>Compétence politique</a:t>
            </a:r>
          </a:p>
          <a:p>
            <a:pPr lvl="0" fontAlgn="base"/>
            <a:r>
              <a:rPr lang="fr-FR" sz="2000" dirty="0"/>
              <a:t>Déterminants de la participation politique conventionnelle (intérêt politique, variables lourdes, vote sur enjeu)</a:t>
            </a:r>
          </a:p>
          <a:p>
            <a:pPr lvl="0" fontAlgn="base"/>
            <a:r>
              <a:rPr lang="fr-FR" sz="2000" dirty="0"/>
              <a:t> Volatilité du vote </a:t>
            </a:r>
          </a:p>
          <a:p>
            <a:pPr lvl="0" fontAlgn="base"/>
            <a:r>
              <a:rPr lang="fr-FR" sz="2000" dirty="0"/>
              <a:t>Identification politique (identification partisane)</a:t>
            </a:r>
          </a:p>
          <a:p>
            <a:r>
              <a:rPr lang="fr-FR" sz="2000" dirty="0"/>
              <a:t>La distinction entre variables structurelles et variables contextuelles du vote</a:t>
            </a:r>
          </a:p>
        </p:txBody>
      </p:sp>
    </p:spTree>
    <p:extLst>
      <p:ext uri="{BB962C8B-B14F-4D97-AF65-F5344CB8AC3E}">
        <p14:creationId xmlns:p14="http://schemas.microsoft.com/office/powerpoint/2010/main" val="265775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065FAA58-0EDC-412F-A5F8-01968BE60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0DBA80B1-3B69-49C0-8AC9-716ABA57F5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197"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xmlns="" id="{047E1103-B264-49BE-BC2A-F4E40BD3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re 1">
            <a:extLst>
              <a:ext uri="{FF2B5EF4-FFF2-40B4-BE49-F238E27FC236}">
                <a16:creationId xmlns:a16="http://schemas.microsoft.com/office/drawing/2014/main" xmlns="" id="{619D4E6E-5510-4914-933C-F868813EFF78}"/>
              </a:ext>
            </a:extLst>
          </p:cNvPr>
          <p:cNvSpPr>
            <a:spLocks noGrp="1"/>
          </p:cNvSpPr>
          <p:nvPr>
            <p:ph type="title"/>
          </p:nvPr>
        </p:nvSpPr>
        <p:spPr>
          <a:xfrm>
            <a:off x="983887" y="1185059"/>
            <a:ext cx="3491832" cy="4487882"/>
          </a:xfrm>
        </p:spPr>
        <p:txBody>
          <a:bodyPr>
            <a:normAutofit/>
          </a:bodyPr>
          <a:lstStyle/>
          <a:p>
            <a:pPr algn="ctr"/>
            <a:r>
              <a:rPr lang="fr-FR" sz="3700">
                <a:solidFill>
                  <a:srgbClr val="FFFFFF"/>
                </a:solidFill>
              </a:rPr>
              <a:t>Problématique possible du chapitre</a:t>
            </a:r>
          </a:p>
        </p:txBody>
      </p:sp>
      <p:sp>
        <p:nvSpPr>
          <p:cNvPr id="30" name="Rectangle 29">
            <a:extLst>
              <a:ext uri="{FF2B5EF4-FFF2-40B4-BE49-F238E27FC236}">
                <a16:creationId xmlns:a16="http://schemas.microsoft.com/office/drawing/2014/main" xmlns="" id="{52DA11B6-B538-4624-9628-98B823D76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3494" y="276008"/>
            <a:ext cx="6463060"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CFB1CB5B-67A5-45DB-B8E1-7A09A642E3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46" name="Espace réservé du contenu 2">
            <a:extLst>
              <a:ext uri="{FF2B5EF4-FFF2-40B4-BE49-F238E27FC236}">
                <a16:creationId xmlns:a16="http://schemas.microsoft.com/office/drawing/2014/main" xmlns="" id="{FAC1ACD9-FC7B-4E69-B5D9-1EB03C93EA36}"/>
              </a:ext>
            </a:extLst>
          </p:cNvPr>
          <p:cNvSpPr>
            <a:spLocks noGrp="1"/>
          </p:cNvSpPr>
          <p:nvPr>
            <p:ph idx="1"/>
          </p:nvPr>
        </p:nvSpPr>
        <p:spPr>
          <a:xfrm>
            <a:off x="6096000" y="936416"/>
            <a:ext cx="5178168" cy="4985169"/>
          </a:xfrm>
        </p:spPr>
        <p:txBody>
          <a:bodyPr anchor="ctr">
            <a:normAutofit/>
          </a:bodyPr>
          <a:lstStyle/>
          <a:p>
            <a:r>
              <a:rPr lang="fr-FR" sz="2000" b="1" dirty="0"/>
              <a:t>Comment peut-on analyser le comportement électoral? </a:t>
            </a:r>
          </a:p>
          <a:p>
            <a:r>
              <a:rPr lang="fr-FR" sz="2000" dirty="0"/>
              <a:t>Différents outils permettent de rendre compte du comportement des électeurs (1), Celui-ci s’explique par un ensemble de variables qui influencent les prédispositions politiques des individus, notamment lors de la socialisation.  Au moment des élections, ces prédispositions peuvent s’activer et conduire à un choix politique. (2)  Ainsi, la campagne électorale et les enjeux de l’élection vont également impacter le choix des électeurs, ce qui explique la volatilité électorale (3) </a:t>
            </a:r>
          </a:p>
        </p:txBody>
      </p:sp>
    </p:spTree>
    <p:extLst>
      <p:ext uri="{BB962C8B-B14F-4D97-AF65-F5344CB8AC3E}">
        <p14:creationId xmlns:p14="http://schemas.microsoft.com/office/powerpoint/2010/main" val="23466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203729A-66E4-4139-B3DB-CECEF6DA52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48B0185-BF60-40FC-A3B6-BF883AD4E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xmlns="" id="{75FF99E5-A26E-4AC8-AA09-A9F829E3A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re 1">
            <a:extLst>
              <a:ext uri="{FF2B5EF4-FFF2-40B4-BE49-F238E27FC236}">
                <a16:creationId xmlns:a16="http://schemas.microsoft.com/office/drawing/2014/main" xmlns="" id="{D0B85F64-A14F-42EB-8EDF-6C95FD1D323B}"/>
              </a:ext>
            </a:extLst>
          </p:cNvPr>
          <p:cNvSpPr>
            <a:spLocks noGrp="1"/>
          </p:cNvSpPr>
          <p:nvPr>
            <p:ph type="title"/>
          </p:nvPr>
        </p:nvSpPr>
        <p:spPr>
          <a:xfrm>
            <a:off x="723619" y="891241"/>
            <a:ext cx="3939084" cy="5075519"/>
          </a:xfrm>
        </p:spPr>
        <p:txBody>
          <a:bodyPr>
            <a:normAutofit/>
          </a:bodyPr>
          <a:lstStyle/>
          <a:p>
            <a:pPr algn="r"/>
            <a:r>
              <a:rPr lang="fr-FR" sz="4000"/>
              <a:t>Rappel du chapitre de Terminale SSP </a:t>
            </a:r>
            <a:br>
              <a:rPr lang="fr-FR" sz="4000"/>
            </a:br>
            <a:r>
              <a:rPr lang="fr-FR" sz="4000"/>
              <a:t>« Comment expliquer le comportement électoral? »</a:t>
            </a:r>
          </a:p>
        </p:txBody>
      </p:sp>
      <p:cxnSp>
        <p:nvCxnSpPr>
          <p:cNvPr id="14" name="Straight Connector 13">
            <a:extLst>
              <a:ext uri="{FF2B5EF4-FFF2-40B4-BE49-F238E27FC236}">
                <a16:creationId xmlns:a16="http://schemas.microsoft.com/office/drawing/2014/main" xmlns="" id="{8A5AEE14-4971-4A17-9134-2678A90F29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E244294E-5F05-4236-BE87-8F5EB74CBFF8}"/>
              </a:ext>
            </a:extLst>
          </p:cNvPr>
          <p:cNvSpPr>
            <a:spLocks noGrp="1"/>
          </p:cNvSpPr>
          <p:nvPr>
            <p:ph idx="1"/>
          </p:nvPr>
        </p:nvSpPr>
        <p:spPr>
          <a:xfrm>
            <a:off x="5300812" y="891241"/>
            <a:ext cx="5978834" cy="5075519"/>
          </a:xfrm>
        </p:spPr>
        <p:txBody>
          <a:bodyPr anchor="ctr">
            <a:normAutofit/>
          </a:bodyPr>
          <a:lstStyle/>
          <a:p>
            <a:pPr algn="just"/>
            <a:r>
              <a:rPr lang="fr-FR" b="1" dirty="0"/>
              <a:t>IC </a:t>
            </a:r>
            <a:r>
              <a:rPr lang="fr-FR" dirty="0"/>
              <a:t>: On analysera l’évolution des taux d’inscription sur les listes électorales, des taux de participation et/ou d’abstention et leurs déterminants sociaux et politiques. Les principaux résultats de la sociologie de l’orientation électorale seront présentés (poids de la variable religieuse, vote de classe…). L’évocation de l’émergence d’un vote sur enjeu, influencé par les conjonctures politiques (campagnes électorales notamment), permettra de prendre la mesure de la volatilité électorale. La question de l’articulation entre médias, communication et vie politique sera également abordée afin de comprendre son éventuel impact sur les attitudes politiques (pratiques et opinions). </a:t>
            </a:r>
          </a:p>
          <a:p>
            <a:pPr algn="just"/>
            <a:r>
              <a:rPr lang="fr-FR" b="1" dirty="0"/>
              <a:t>NOTIONS</a:t>
            </a:r>
            <a:r>
              <a:rPr lang="fr-FR" dirty="0"/>
              <a:t> : Participation et abstention électorale, variables lourdes du comportement électoral, vote sur enjeu. </a:t>
            </a:r>
          </a:p>
        </p:txBody>
      </p:sp>
    </p:spTree>
    <p:extLst>
      <p:ext uri="{BB962C8B-B14F-4D97-AF65-F5344CB8AC3E}">
        <p14:creationId xmlns:p14="http://schemas.microsoft.com/office/powerpoint/2010/main" val="321346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1BD087-D938-4014-92D9-387847A2BDF1}"/>
              </a:ext>
            </a:extLst>
          </p:cNvPr>
          <p:cNvSpPr>
            <a:spLocks noGrp="1"/>
          </p:cNvSpPr>
          <p:nvPr>
            <p:ph type="title"/>
          </p:nvPr>
        </p:nvSpPr>
        <p:spPr>
          <a:xfrm>
            <a:off x="1066800" y="642594"/>
            <a:ext cx="10058400" cy="1371600"/>
          </a:xfrm>
        </p:spPr>
        <p:txBody>
          <a:bodyPr>
            <a:normAutofit/>
          </a:bodyPr>
          <a:lstStyle/>
          <a:p>
            <a:pPr algn="ctr"/>
            <a:r>
              <a:rPr lang="fr-FR" dirty="0"/>
              <a:t>Comparaison des deux programmes</a:t>
            </a:r>
          </a:p>
        </p:txBody>
      </p:sp>
      <p:pic>
        <p:nvPicPr>
          <p:cNvPr id="7" name="Graphic 6">
            <a:extLst>
              <a:ext uri="{FF2B5EF4-FFF2-40B4-BE49-F238E27FC236}">
                <a16:creationId xmlns:a16="http://schemas.microsoft.com/office/drawing/2014/main" xmlns="" id="{8C41D200-F66B-4296-A8EE-448902F12A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54352" y="2467985"/>
            <a:ext cx="3019646" cy="3019646"/>
          </a:xfrm>
          <a:prstGeom prst="rect">
            <a:avLst/>
          </a:prstGeom>
        </p:spPr>
      </p:pic>
      <p:sp>
        <p:nvSpPr>
          <p:cNvPr id="20" name="Espace réservé du contenu 2">
            <a:extLst>
              <a:ext uri="{FF2B5EF4-FFF2-40B4-BE49-F238E27FC236}">
                <a16:creationId xmlns:a16="http://schemas.microsoft.com/office/drawing/2014/main" xmlns="" id="{83A9D1ED-2E8E-4733-B62E-D24F558C3DA5}"/>
              </a:ext>
            </a:extLst>
          </p:cNvPr>
          <p:cNvSpPr>
            <a:spLocks noGrp="1"/>
          </p:cNvSpPr>
          <p:nvPr>
            <p:ph idx="1"/>
          </p:nvPr>
        </p:nvSpPr>
        <p:spPr>
          <a:xfrm>
            <a:off x="4637165" y="2103120"/>
            <a:ext cx="6488035" cy="3931920"/>
          </a:xfrm>
        </p:spPr>
        <p:txBody>
          <a:bodyPr>
            <a:normAutofit fontScale="92500" lnSpcReduction="20000"/>
          </a:bodyPr>
          <a:lstStyle/>
          <a:p>
            <a:r>
              <a:rPr lang="fr-FR" b="1" dirty="0"/>
              <a:t>En SSP :</a:t>
            </a:r>
          </a:p>
          <a:p>
            <a:pPr marL="0" indent="0" algn="just">
              <a:buNone/>
            </a:pPr>
            <a:r>
              <a:rPr lang="fr-FR" dirty="0"/>
              <a:t>présentation des principales théories de la sociologie électorale, avec un accent mis sur les variables lourdes (dans les IC et dans les notions). </a:t>
            </a:r>
          </a:p>
          <a:p>
            <a:pPr algn="just"/>
            <a:r>
              <a:rPr lang="fr-FR" b="1" dirty="0"/>
              <a:t>En première:</a:t>
            </a:r>
          </a:p>
          <a:p>
            <a:pPr marL="342900" indent="-342900" algn="just">
              <a:buFont typeface="Garamond" pitchFamily="18" charset="0"/>
              <a:buAutoNum type="arabicParenR"/>
            </a:pPr>
            <a:r>
              <a:rPr lang="fr-FR" dirty="0"/>
              <a:t>La notion de vote de classe semble abandonnée, de même que les variables dites lourdes sont ici moins mises en avant, incluses dans les facteurs explicatifs de la compétence et de l’intérêt pour la politique. L’accent est mis sur l’intégration sociale. </a:t>
            </a:r>
          </a:p>
          <a:p>
            <a:pPr marL="342900" indent="-342900" algn="just">
              <a:buAutoNum type="arabicParenR"/>
            </a:pPr>
            <a:r>
              <a:rPr lang="fr-FR" dirty="0"/>
              <a:t>Les évolutions du champ politique, la restructuration de l’offre politique conduisent, dans le programme de première, à mettre l’accent sur les évolutions récentes du comportement électoral (volatilité notamment). </a:t>
            </a:r>
          </a:p>
          <a:p>
            <a:pPr marL="342900" indent="-342900" algn="just">
              <a:buAutoNum type="arabicParenR"/>
            </a:pPr>
            <a:r>
              <a:rPr lang="fr-FR" dirty="0"/>
              <a:t>L’impact des médias n’est plus mentionné en tant que tel, mais peut être intégré aux variables conjoncturelles du vote. </a:t>
            </a:r>
          </a:p>
          <a:p>
            <a:pPr marL="342900" indent="-342900" algn="just">
              <a:buAutoNum type="arabicParenR"/>
            </a:pPr>
            <a:r>
              <a:rPr lang="fr-FR" dirty="0"/>
              <a:t>Un accent fort est mis sur la distinction entre les variables structurelles et conjoncturelles. </a:t>
            </a:r>
          </a:p>
        </p:txBody>
      </p:sp>
    </p:spTree>
    <p:extLst>
      <p:ext uri="{BB962C8B-B14F-4D97-AF65-F5344CB8AC3E}">
        <p14:creationId xmlns:p14="http://schemas.microsoft.com/office/powerpoint/2010/main" val="110895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B2CDD2-C6E1-41D5-A31A-B7492114C9D7}"/>
              </a:ext>
            </a:extLst>
          </p:cNvPr>
          <p:cNvSpPr>
            <a:spLocks noGrp="1"/>
          </p:cNvSpPr>
          <p:nvPr>
            <p:ph type="title"/>
          </p:nvPr>
        </p:nvSpPr>
        <p:spPr/>
        <p:txBody>
          <a:bodyPr>
            <a:normAutofit fontScale="90000"/>
          </a:bodyPr>
          <a:lstStyle/>
          <a:p>
            <a:r>
              <a:rPr lang="fr-FR" b="1" dirty="0"/>
              <a:t>I . Comment analyser la participation électorale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385F5CE8-7DD4-4469-A2EA-7A3B03057205}"/>
              </a:ext>
            </a:extLst>
          </p:cNvPr>
          <p:cNvSpPr>
            <a:spLocks noGrp="1"/>
          </p:cNvSpPr>
          <p:nvPr>
            <p:ph idx="1"/>
          </p:nvPr>
        </p:nvSpPr>
        <p:spPr/>
        <p:txBody>
          <a:bodyPr>
            <a:normAutofit/>
          </a:bodyPr>
          <a:lstStyle/>
          <a:p>
            <a:r>
              <a:rPr lang="fr-FR" dirty="0"/>
              <a:t> </a:t>
            </a:r>
          </a:p>
          <a:p>
            <a:pPr marL="0" lvl="0" indent="0" fontAlgn="base">
              <a:buNone/>
            </a:pPr>
            <a:r>
              <a:rPr lang="fr-FR" b="1" dirty="0"/>
              <a:t>A. De quoi parle-t-on ?</a:t>
            </a:r>
            <a:endParaRPr lang="fr-FR" dirty="0"/>
          </a:p>
          <a:p>
            <a:pPr marL="342900" lvl="0" indent="-342900" fontAlgn="base">
              <a:buFont typeface="+mj-lt"/>
              <a:buAutoNum type="arabicParenR"/>
            </a:pPr>
            <a:r>
              <a:rPr lang="fr-FR" b="1" dirty="0"/>
              <a:t>Du vocabulaire de la participation électorale …..</a:t>
            </a:r>
            <a:endParaRPr lang="fr-FR" dirty="0"/>
          </a:p>
          <a:p>
            <a:pPr marL="342900" lvl="0" indent="-342900" fontAlgn="base">
              <a:buFont typeface="+mj-lt"/>
              <a:buAutoNum type="arabicParenR"/>
            </a:pPr>
            <a:r>
              <a:rPr lang="fr-FR" b="1" dirty="0"/>
              <a:t>…. A l’évolution de la participation électorale et de l’abstention</a:t>
            </a:r>
          </a:p>
          <a:p>
            <a:pPr marL="0" lvl="0" indent="0" fontAlgn="base">
              <a:buNone/>
            </a:pPr>
            <a:endParaRPr lang="fr-FR" dirty="0"/>
          </a:p>
          <a:p>
            <a:pPr marL="0" lvl="0" indent="0" fontAlgn="base">
              <a:buNone/>
            </a:pPr>
            <a:r>
              <a:rPr lang="fr-FR" b="1" dirty="0"/>
              <a:t>B. Comment expliquer la participation politique et l’abstention ?</a:t>
            </a:r>
            <a:endParaRPr lang="fr-FR" dirty="0"/>
          </a:p>
          <a:p>
            <a:pPr marL="342900" lvl="0" indent="-342900" fontAlgn="base">
              <a:buFont typeface="+mj-lt"/>
              <a:buAutoNum type="arabicParenR"/>
            </a:pPr>
            <a:r>
              <a:rPr lang="fr-FR" b="1" dirty="0"/>
              <a:t>La participation électorale influencée par le degré d’intégration sociale</a:t>
            </a:r>
            <a:endParaRPr lang="fr-FR" dirty="0"/>
          </a:p>
          <a:p>
            <a:pPr marL="0" lvl="0" indent="0" fontAlgn="base">
              <a:buNone/>
            </a:pPr>
            <a:r>
              <a:rPr lang="fr-FR" b="1" dirty="0"/>
              <a:t>2) La participation électorale varie en fonction du milieu social</a:t>
            </a:r>
          </a:p>
          <a:p>
            <a:pPr marL="0" lvl="0" indent="0" fontAlgn="base">
              <a:buNone/>
            </a:pPr>
            <a:r>
              <a:rPr lang="fr-FR" b="1" dirty="0"/>
              <a:t>3) La participation électorale dépend du sentiment de compétence politique</a:t>
            </a:r>
            <a:endParaRPr lang="fr-FR" dirty="0"/>
          </a:p>
          <a:p>
            <a:pPr marL="0" indent="0" fontAlgn="base">
              <a:buNone/>
            </a:pPr>
            <a:r>
              <a:rPr lang="fr-FR" b="1" dirty="0"/>
              <a:t> </a:t>
            </a:r>
            <a:endParaRPr lang="fr-FR" dirty="0"/>
          </a:p>
          <a:p>
            <a:endParaRPr lang="fr-FR" dirty="0"/>
          </a:p>
        </p:txBody>
      </p:sp>
    </p:spTree>
    <p:extLst>
      <p:ext uri="{BB962C8B-B14F-4D97-AF65-F5344CB8AC3E}">
        <p14:creationId xmlns:p14="http://schemas.microsoft.com/office/powerpoint/2010/main" val="20070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49502B17-6B91-446A-9617-B6E7939ED1E6}"/>
              </a:ext>
            </a:extLst>
          </p:cNvPr>
          <p:cNvPicPr>
            <a:picLocks noGrp="1" noChangeAspect="1"/>
          </p:cNvPicPr>
          <p:nvPr>
            <p:ph idx="1"/>
          </p:nvPr>
        </p:nvPicPr>
        <p:blipFill>
          <a:blip r:embed="rId2"/>
          <a:stretch>
            <a:fillRect/>
          </a:stretch>
        </p:blipFill>
        <p:spPr>
          <a:xfrm>
            <a:off x="443881" y="792481"/>
            <a:ext cx="10244440" cy="5864876"/>
          </a:xfrm>
          <a:prstGeom prst="rect">
            <a:avLst/>
          </a:prstGeom>
        </p:spPr>
      </p:pic>
    </p:spTree>
    <p:extLst>
      <p:ext uri="{BB962C8B-B14F-4D97-AF65-F5344CB8AC3E}">
        <p14:creationId xmlns:p14="http://schemas.microsoft.com/office/powerpoint/2010/main" val="411068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7B45B5A3-2B6C-472F-A653-649C1030E51D}"/>
              </a:ext>
            </a:extLst>
          </p:cNvPr>
          <p:cNvPicPr>
            <a:picLocks noGrp="1" noChangeAspect="1"/>
          </p:cNvPicPr>
          <p:nvPr>
            <p:ph idx="1"/>
          </p:nvPr>
        </p:nvPicPr>
        <p:blipFill>
          <a:blip r:embed="rId2"/>
          <a:stretch>
            <a:fillRect/>
          </a:stretch>
        </p:blipFill>
        <p:spPr>
          <a:xfrm>
            <a:off x="1158240" y="650240"/>
            <a:ext cx="10241280" cy="5414243"/>
          </a:xfrm>
          <a:prstGeom prst="rect">
            <a:avLst/>
          </a:prstGeom>
        </p:spPr>
      </p:pic>
    </p:spTree>
    <p:extLst>
      <p:ext uri="{BB962C8B-B14F-4D97-AF65-F5344CB8AC3E}">
        <p14:creationId xmlns:p14="http://schemas.microsoft.com/office/powerpoint/2010/main" val="1082646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3724"/>
      </a:dk2>
      <a:lt2>
        <a:srgbClr val="E2E8E7"/>
      </a:lt2>
      <a:accent1>
        <a:srgbClr val="C6969E"/>
      </a:accent1>
      <a:accent2>
        <a:srgbClr val="BA8E7F"/>
      </a:accent2>
      <a:accent3>
        <a:srgbClr val="B2A281"/>
      </a:accent3>
      <a:accent4>
        <a:srgbClr val="A3A872"/>
      </a:accent4>
      <a:accent5>
        <a:srgbClr val="95AA81"/>
      </a:accent5>
      <a:accent6>
        <a:srgbClr val="7CAF78"/>
      </a:accent6>
      <a:hlink>
        <a:srgbClr val="568E85"/>
      </a:hlink>
      <a:folHlink>
        <a:srgbClr val="82828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274</TotalTime>
  <Words>698</Words>
  <Application>Microsoft Office PowerPoint</Application>
  <PresentationFormat>Personnalisé</PresentationFormat>
  <Paragraphs>66</Paragraphs>
  <Slides>29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1" baseType="lpstr">
      <vt:lpstr>SavonVTI</vt:lpstr>
      <vt:lpstr>Document</vt:lpstr>
      <vt:lpstr>Le vote : une affaire individuelle ou collective?</vt:lpstr>
      <vt:lpstr>Ce que dit le programme – objectifs d’apprentissage (temps prévu 8-10h) </vt:lpstr>
      <vt:lpstr>Les notions à définir et à mobiliser</vt:lpstr>
      <vt:lpstr>Problématique possible du chapitre</vt:lpstr>
      <vt:lpstr>Rappel du chapitre de Terminale SSP  « Comment expliquer le comportement électoral? »</vt:lpstr>
      <vt:lpstr>Comparaison des deux programmes</vt:lpstr>
      <vt:lpstr>I . Comment analyser la participation électorale ? </vt:lpstr>
      <vt:lpstr>Présentation PowerPoint</vt:lpstr>
      <vt:lpstr>Présentation PowerPoint</vt:lpstr>
      <vt:lpstr>Présentation PowerPoint</vt:lpstr>
      <vt:lpstr>Présentation PowerPoint</vt:lpstr>
      <vt:lpstr>Présentation PowerPoint</vt:lpstr>
      <vt:lpstr>II. Le vote, est-il un acte individuel ou sous influence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La volatilité du vote remet-elle en question les analyses du vote ?  </vt:lpstr>
      <vt:lpstr>Présentation PowerPoint</vt:lpstr>
      <vt:lpstr>Présentation PowerPoint</vt:lpstr>
      <vt:lpstr>Présentation PowerPoint</vt:lpstr>
      <vt:lpstr>Présentation PowerPoint</vt:lpstr>
      <vt:lpstr>Présentation PowerPoint</vt:lpstr>
      <vt:lpstr>Présentation PowerPoint</vt:lpstr>
      <vt:lpstr>Repères bibliographiques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vote : un affaire individuelle ou collective?</dc:title>
  <dc:creator>Mélissa RUGGERI</dc:creator>
  <cp:lastModifiedBy>Manue</cp:lastModifiedBy>
  <cp:revision>11</cp:revision>
  <dcterms:created xsi:type="dcterms:W3CDTF">2019-11-07T09:47:35Z</dcterms:created>
  <dcterms:modified xsi:type="dcterms:W3CDTF">2020-02-06T20:24:30Z</dcterms:modified>
</cp:coreProperties>
</file>