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01"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1" r:id="rId20"/>
    <p:sldId id="278" r:id="rId21"/>
    <p:sldId id="279" r:id="rId22"/>
    <p:sldId id="277" r:id="rId23"/>
    <p:sldId id="280" r:id="rId24"/>
    <p:sldId id="281" r:id="rId25"/>
    <p:sldId id="282" r:id="rId26"/>
    <p:sldId id="283" r:id="rId27"/>
    <p:sldId id="284" r:id="rId28"/>
    <p:sldId id="285" r:id="rId29"/>
    <p:sldId id="272"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41"/>
    <p:restoredTop sz="94708"/>
  </p:normalViewPr>
  <p:slideViewPr>
    <p:cSldViewPr snapToGrid="0" snapToObjects="1">
      <p:cViewPr>
        <p:scale>
          <a:sx n="90" d="100"/>
          <a:sy n="90" d="100"/>
        </p:scale>
        <p:origin x="144" y="1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213256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5110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21197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184561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10716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221383-3BE0-1C4F-8BAC-7D5DDEDF6B7C}"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65348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221383-3BE0-1C4F-8BAC-7D5DDEDF6B7C}" type="datetimeFigureOut">
              <a:rPr lang="fr-FR" smtClean="0"/>
              <a:t>08/11/2019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91030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1221383-3BE0-1C4F-8BAC-7D5DDEDF6B7C}" type="datetimeFigureOut">
              <a:rPr lang="fr-FR" smtClean="0"/>
              <a:t>08/11/2019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77004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221383-3BE0-1C4F-8BAC-7D5DDEDF6B7C}" type="datetimeFigureOut">
              <a:rPr lang="fr-FR" smtClean="0"/>
              <a:t>08/11/2019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140429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221383-3BE0-1C4F-8BAC-7D5DDEDF6B7C}"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114180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221383-3BE0-1C4F-8BAC-7D5DDEDF6B7C}"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80CC9E-1616-DA4A-A8FB-C6398F178385}" type="slidenum">
              <a:rPr lang="fr-FR" smtClean="0"/>
              <a:t>‹#›</a:t>
            </a:fld>
            <a:endParaRPr lang="fr-FR"/>
          </a:p>
        </p:txBody>
      </p:sp>
    </p:spTree>
    <p:extLst>
      <p:ext uri="{BB962C8B-B14F-4D97-AF65-F5344CB8AC3E}">
        <p14:creationId xmlns:p14="http://schemas.microsoft.com/office/powerpoint/2010/main" val="481707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21383-3BE0-1C4F-8BAC-7D5DDEDF6B7C}" type="datetimeFigureOut">
              <a:rPr lang="fr-FR" smtClean="0"/>
              <a:t>08/11/2019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0CC9E-1616-DA4A-A8FB-C6398F178385}" type="slidenum">
              <a:rPr lang="fr-FR" smtClean="0"/>
              <a:t>‹#›</a:t>
            </a:fld>
            <a:endParaRPr lang="fr-FR"/>
          </a:p>
        </p:txBody>
      </p:sp>
    </p:spTree>
    <p:extLst>
      <p:ext uri="{BB962C8B-B14F-4D97-AF65-F5344CB8AC3E}">
        <p14:creationId xmlns:p14="http://schemas.microsoft.com/office/powerpoint/2010/main" val="201306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r_gySOlNJrw&amp;feature=youtu.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s.ens-lyon.fr/articles/lopinion-publique-histoire-mesure-et-effets-de-realite" TargetMode="External"/><Relationship Id="rId3" Type="http://schemas.openxmlformats.org/officeDocument/2006/relationships/hyperlink" Target="http://ses.ens-lyon.fr/articles/connaitre-et-mesurer-lopinion-publique-utilite-et-limites-des-sondag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DxWHw-IpU0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7886" y="275771"/>
            <a:ext cx="9826171" cy="461665"/>
          </a:xfrm>
          <a:prstGeom prst="rect">
            <a:avLst/>
          </a:prstGeom>
          <a:noFill/>
        </p:spPr>
        <p:txBody>
          <a:bodyPr wrap="square" rtlCol="0">
            <a:spAutoFit/>
          </a:bodyPr>
          <a:lstStyle/>
          <a:p>
            <a:pPr algn="ctr"/>
            <a:r>
              <a:rPr lang="fr-FR" sz="2400">
                <a:solidFill>
                  <a:srgbClr val="FF0000"/>
                </a:solidFill>
              </a:rPr>
              <a:t>Comment se forme et s’exprime l’opinion publique ?</a:t>
            </a:r>
            <a:r>
              <a:rPr lang="fr-FR" sz="2400" smtClean="0">
                <a:solidFill>
                  <a:srgbClr val="FF0000"/>
                </a:solidFill>
                <a:effectLst/>
              </a:rPr>
              <a:t> </a:t>
            </a:r>
            <a:endParaRPr lang="fr-FR" sz="240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1518798"/>
              </p:ext>
            </p:extLst>
          </p:nvPr>
        </p:nvGraphicFramePr>
        <p:xfrm>
          <a:off x="537026" y="1082524"/>
          <a:ext cx="11219544" cy="2560320"/>
        </p:xfrm>
        <a:graphic>
          <a:graphicData uri="http://schemas.openxmlformats.org/drawingml/2006/table">
            <a:tbl>
              <a:tblPr firstRow="1" bandRow="1">
                <a:tableStyleId>{F5AB1C69-6EDB-4FF4-983F-18BD219EF322}</a:tableStyleId>
              </a:tblPr>
              <a:tblGrid>
                <a:gridCol w="3062517"/>
                <a:gridCol w="8157027"/>
              </a:tblGrid>
              <a:tr h="370840">
                <a:tc>
                  <a:txBody>
                    <a:bodyPr/>
                    <a:lstStyle/>
                    <a:p>
                      <a:r>
                        <a:rPr lang="fr-FR" sz="1800" b="1" kern="1200" dirty="0" smtClean="0">
                          <a:solidFill>
                            <a:schemeClr val="lt1"/>
                          </a:solidFill>
                          <a:effectLst/>
                          <a:latin typeface="+mn-lt"/>
                          <a:ea typeface="+mn-ea"/>
                          <a:cs typeface="+mn-cs"/>
                        </a:rPr>
                        <a:t>Comment se forme et s’exprime l’opinion publique ?</a:t>
                      </a:r>
                      <a:r>
                        <a:rPr lang="fr-FR" sz="1800" dirty="0" smtClean="0">
                          <a:effectLst/>
                        </a:rPr>
                        <a:t> </a:t>
                      </a:r>
                      <a:endParaRPr lang="fr-FR" sz="1800" dirty="0"/>
                    </a:p>
                  </a:txBody>
                  <a:tcPr/>
                </a:tc>
                <a:tc>
                  <a:txBody>
                    <a:bodyPr/>
                    <a:lstStyle/>
                    <a:p>
                      <a:pPr lvl="0"/>
                      <a:r>
                        <a:rPr lang="fr-FR" sz="1800" b="1" kern="1200" dirty="0" smtClean="0">
                          <a:solidFill>
                            <a:schemeClr val="lt1"/>
                          </a:solidFill>
                          <a:effectLst/>
                          <a:latin typeface="+mn-lt"/>
                          <a:ea typeface="+mn-ea"/>
                          <a:cs typeface="+mn-cs"/>
                        </a:rPr>
                        <a:t>-  Comprendre que l’émergence de l’opinion publique est indissociable de l’avènement de la démocratie : d’abord monopole des catégories « éclairées », l’opinion publique est désormais entendue comme celle du plus grand nombre.  </a:t>
                      </a:r>
                    </a:p>
                    <a:p>
                      <a:pPr lvl="0"/>
                      <a:r>
                        <a:rPr lang="fr-FR" sz="1800" b="1" kern="1200" dirty="0" smtClean="0">
                          <a:solidFill>
                            <a:schemeClr val="lt1"/>
                          </a:solidFill>
                          <a:effectLst/>
                          <a:latin typeface="+mn-lt"/>
                          <a:ea typeface="+mn-ea"/>
                          <a:cs typeface="+mn-cs"/>
                        </a:rPr>
                        <a:t>-  Comprendre les principes et les techniques des sondages, et les débats relatifs à leur interprétation de l’opinion publique.  </a:t>
                      </a:r>
                    </a:p>
                    <a:p>
                      <a:r>
                        <a:rPr lang="fr-FR" sz="1800" b="1" kern="1200" dirty="0" smtClean="0">
                          <a:solidFill>
                            <a:schemeClr val="lt1"/>
                          </a:solidFill>
                          <a:effectLst/>
                          <a:latin typeface="+mn-lt"/>
                          <a:ea typeface="+mn-ea"/>
                          <a:cs typeface="+mn-cs"/>
                        </a:rPr>
                        <a:t>-  Comprendre comment le recours fréquent aux sondages d’opinion contribue à forger l’opinion publique et modifie l’exercice de la démocratie (démocratie d’opinion) et de la vie politique (contrôle des gouvernants, participation électorale, communication politique).</a:t>
                      </a:r>
                      <a:r>
                        <a:rPr lang="fr-FR" sz="1800" dirty="0" smtClean="0">
                          <a:effectLst/>
                        </a:rPr>
                        <a:t> </a:t>
                      </a:r>
                      <a:endParaRPr lang="fr-FR" sz="1800" dirty="0"/>
                    </a:p>
                  </a:txBody>
                  <a:tcPr/>
                </a:tc>
              </a:tr>
            </a:tbl>
          </a:graphicData>
        </a:graphic>
      </p:graphicFrame>
      <p:sp>
        <p:nvSpPr>
          <p:cNvPr id="5" name="ZoneTexte 4"/>
          <p:cNvSpPr txBox="1"/>
          <p:nvPr/>
        </p:nvSpPr>
        <p:spPr>
          <a:xfrm>
            <a:off x="1741712" y="3987932"/>
            <a:ext cx="7489374" cy="923330"/>
          </a:xfrm>
          <a:prstGeom prst="rect">
            <a:avLst/>
          </a:prstGeom>
          <a:noFill/>
        </p:spPr>
        <p:txBody>
          <a:bodyPr wrap="square" rtlCol="0">
            <a:spAutoFit/>
          </a:bodyPr>
          <a:lstStyle/>
          <a:p>
            <a:r>
              <a:rPr lang="fr-FR" dirty="0"/>
              <a:t>D</a:t>
            </a:r>
            <a:r>
              <a:rPr lang="fr-FR" dirty="0" smtClean="0"/>
              <a:t>onner </a:t>
            </a:r>
            <a:r>
              <a:rPr lang="fr-FR" dirty="0"/>
              <a:t>du sens, des pistes … aide à l’interprétation du programme.</a:t>
            </a:r>
          </a:p>
          <a:p>
            <a:r>
              <a:rPr lang="fr-FR" dirty="0" smtClean="0"/>
              <a:t>	Donner </a:t>
            </a:r>
            <a:r>
              <a:rPr lang="fr-FR" dirty="0"/>
              <a:t>une biblio, des ressources</a:t>
            </a:r>
          </a:p>
          <a:p>
            <a:r>
              <a:rPr lang="fr-FR" dirty="0" smtClean="0"/>
              <a:t>	Proposition </a:t>
            </a:r>
            <a:r>
              <a:rPr lang="fr-FR" dirty="0"/>
              <a:t>de plan, de docs</a:t>
            </a:r>
            <a:r>
              <a:rPr lang="fr-FR" dirty="0" smtClean="0"/>
              <a:t>.</a:t>
            </a:r>
            <a:endParaRPr lang="fr-FR" dirty="0"/>
          </a:p>
        </p:txBody>
      </p:sp>
      <p:sp>
        <p:nvSpPr>
          <p:cNvPr id="6" name="ZoneTexte 5"/>
          <p:cNvSpPr txBox="1"/>
          <p:nvPr/>
        </p:nvSpPr>
        <p:spPr>
          <a:xfrm>
            <a:off x="537026" y="3987932"/>
            <a:ext cx="1364345" cy="369332"/>
          </a:xfrm>
          <a:prstGeom prst="rect">
            <a:avLst/>
          </a:prstGeom>
          <a:noFill/>
        </p:spPr>
        <p:txBody>
          <a:bodyPr wrap="square" rtlCol="0">
            <a:spAutoFit/>
          </a:bodyPr>
          <a:lstStyle/>
          <a:p>
            <a:r>
              <a:rPr lang="fr-FR" dirty="0" smtClean="0"/>
              <a:t>Objectifs:</a:t>
            </a:r>
            <a:endParaRPr lang="fr-FR" dirty="0"/>
          </a:p>
        </p:txBody>
      </p:sp>
    </p:spTree>
    <p:extLst>
      <p:ext uri="{BB962C8B-B14F-4D97-AF65-F5344CB8AC3E}">
        <p14:creationId xmlns:p14="http://schemas.microsoft.com/office/powerpoint/2010/main" val="3447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973943"/>
            <a:ext cx="11277600" cy="1477328"/>
          </a:xfrm>
          <a:prstGeom prst="rect">
            <a:avLst/>
          </a:prstGeom>
          <a:noFill/>
        </p:spPr>
        <p:txBody>
          <a:bodyPr wrap="square" rtlCol="0">
            <a:spAutoFit/>
          </a:bodyPr>
          <a:lstStyle/>
          <a:p>
            <a:r>
              <a:rPr lang="fr-FR" dirty="0"/>
              <a:t>Et pourquoi pas un doc qui montre que l’OP évolue au XX° siècle avec le </a:t>
            </a:r>
            <a:r>
              <a:rPr lang="fr-FR" dirty="0" smtClean="0"/>
              <a:t>développement </a:t>
            </a:r>
            <a:r>
              <a:rPr lang="fr-FR" dirty="0"/>
              <a:t>des médias et des sondages </a:t>
            </a:r>
            <a:r>
              <a:rPr lang="fr-FR" dirty="0" smtClean="0"/>
              <a:t>d’opinion.</a:t>
            </a:r>
          </a:p>
          <a:p>
            <a:r>
              <a:rPr lang="fr-FR" dirty="0" smtClean="0"/>
              <a:t>Lien </a:t>
            </a:r>
            <a:r>
              <a:rPr lang="fr-FR" dirty="0"/>
              <a:t>avec la partie suivante</a:t>
            </a:r>
            <a:r>
              <a:rPr lang="fr-FR" dirty="0" smtClean="0"/>
              <a:t>.</a:t>
            </a:r>
          </a:p>
          <a:p>
            <a:endParaRPr lang="fr-FR" dirty="0"/>
          </a:p>
          <a:p>
            <a:r>
              <a:rPr lang="fr-FR" dirty="0"/>
              <a:t>Ex : Doc 6 ou 7 p 214-215 </a:t>
            </a:r>
            <a:r>
              <a:rPr lang="fr-FR" dirty="0" smtClean="0"/>
              <a:t>Nathan</a:t>
            </a:r>
            <a:endParaRPr lang="fr-FR" dirty="0"/>
          </a:p>
        </p:txBody>
      </p:sp>
      <p:sp>
        <p:nvSpPr>
          <p:cNvPr id="3" name="ZoneTexte 2"/>
          <p:cNvSpPr txBox="1"/>
          <p:nvPr/>
        </p:nvSpPr>
        <p:spPr>
          <a:xfrm>
            <a:off x="478971" y="130628"/>
            <a:ext cx="10160001" cy="1569660"/>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a:t>
            </a:r>
            <a:r>
              <a:rPr lang="fr-FR" sz="1600" b="1" dirty="0" smtClean="0"/>
              <a:t>	</a:t>
            </a:r>
            <a:r>
              <a:rPr lang="fr-FR" sz="1600" dirty="0"/>
              <a:t>1°) </a:t>
            </a:r>
            <a:r>
              <a:rPr lang="fr-FR" sz="1600" u="sng" dirty="0"/>
              <a:t>Avant 1848</a:t>
            </a:r>
            <a:r>
              <a:rPr lang="fr-FR" sz="1600" dirty="0"/>
              <a:t> </a:t>
            </a:r>
            <a:r>
              <a:rPr lang="fr-FR" sz="1600" dirty="0" smtClean="0"/>
              <a:t> </a:t>
            </a:r>
            <a:r>
              <a:rPr lang="fr-FR" sz="1600" dirty="0"/>
              <a:t>ou </a:t>
            </a:r>
            <a:r>
              <a:rPr lang="fr-FR" sz="1600" u="sng" dirty="0"/>
              <a:t>D’une opinion exprimée par les catégories « éclairées </a:t>
            </a:r>
            <a:r>
              <a:rPr lang="fr-FR" sz="1600" dirty="0"/>
              <a:t>» </a:t>
            </a:r>
            <a:r>
              <a:rPr lang="fr-FR" sz="1600" dirty="0" smtClean="0"/>
              <a:t>…</a:t>
            </a:r>
          </a:p>
          <a:p>
            <a:pPr algn="just"/>
            <a:r>
              <a:rPr lang="fr-FR" sz="1600" dirty="0"/>
              <a:t>	</a:t>
            </a:r>
            <a:r>
              <a:rPr lang="fr-FR" sz="1600" dirty="0" smtClean="0"/>
              <a:t>	2°) </a:t>
            </a:r>
            <a:r>
              <a:rPr lang="fr-FR" sz="1600" u="sng" dirty="0" smtClean="0"/>
              <a:t>Après 1848  </a:t>
            </a:r>
            <a:r>
              <a:rPr lang="fr-FR" sz="1600" dirty="0" smtClean="0"/>
              <a:t>ou </a:t>
            </a:r>
            <a:r>
              <a:rPr lang="mr-IN" sz="1600" u="sng" dirty="0" smtClean="0"/>
              <a:t>…</a:t>
            </a:r>
            <a:r>
              <a:rPr lang="fr-FR" sz="1600" u="sng" dirty="0" smtClean="0"/>
              <a:t> à celle du plus grand nombre</a:t>
            </a:r>
            <a:endParaRPr lang="fr-FR" sz="1600" u="sng" dirty="0"/>
          </a:p>
        </p:txBody>
      </p:sp>
    </p:spTree>
    <p:extLst>
      <p:ext uri="{BB962C8B-B14F-4D97-AF65-F5344CB8AC3E}">
        <p14:creationId xmlns:p14="http://schemas.microsoft.com/office/powerpoint/2010/main" val="2145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14" y="188685"/>
            <a:ext cx="10655300" cy="6489700"/>
          </a:xfrm>
          <a:prstGeom prst="rect">
            <a:avLst/>
          </a:prstGeom>
        </p:spPr>
      </p:pic>
    </p:spTree>
    <p:extLst>
      <p:ext uri="{BB962C8B-B14F-4D97-AF65-F5344CB8AC3E}">
        <p14:creationId xmlns:p14="http://schemas.microsoft.com/office/powerpoint/2010/main" val="191692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0"/>
            <a:ext cx="11125200" cy="51689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414495"/>
            <a:ext cx="3403600" cy="2334647"/>
          </a:xfrm>
          <a:prstGeom prst="rect">
            <a:avLst/>
          </a:prstGeom>
        </p:spPr>
      </p:pic>
    </p:spTree>
    <p:extLst>
      <p:ext uri="{BB962C8B-B14F-4D97-AF65-F5344CB8AC3E}">
        <p14:creationId xmlns:p14="http://schemas.microsoft.com/office/powerpoint/2010/main" val="138944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077218"/>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p:txBody>
      </p:sp>
      <p:sp>
        <p:nvSpPr>
          <p:cNvPr id="3" name="ZoneTexte 2"/>
          <p:cNvSpPr txBox="1"/>
          <p:nvPr/>
        </p:nvSpPr>
        <p:spPr>
          <a:xfrm>
            <a:off x="1364343" y="1349829"/>
            <a:ext cx="7068457" cy="369332"/>
          </a:xfrm>
          <a:prstGeom prst="rect">
            <a:avLst/>
          </a:prstGeom>
          <a:noFill/>
        </p:spPr>
        <p:txBody>
          <a:bodyPr wrap="square" rtlCol="0">
            <a:spAutoFit/>
          </a:bodyPr>
          <a:lstStyle/>
          <a:p>
            <a:r>
              <a:rPr lang="fr-FR" b="1" dirty="0"/>
              <a:t>II – Mesurer l’OP : les sondages un outil </a:t>
            </a:r>
            <a:r>
              <a:rPr lang="fr-FR" b="1" dirty="0" smtClean="0"/>
              <a:t>controversé</a:t>
            </a:r>
            <a:endParaRPr lang="fr-FR" dirty="0"/>
          </a:p>
        </p:txBody>
      </p:sp>
      <p:sp>
        <p:nvSpPr>
          <p:cNvPr id="4" name="ZoneTexte 3"/>
          <p:cNvSpPr txBox="1"/>
          <p:nvPr/>
        </p:nvSpPr>
        <p:spPr>
          <a:xfrm>
            <a:off x="1843314" y="1857829"/>
            <a:ext cx="9797143" cy="923330"/>
          </a:xfrm>
          <a:prstGeom prst="rect">
            <a:avLst/>
          </a:prstGeom>
          <a:noFill/>
        </p:spPr>
        <p:txBody>
          <a:bodyPr wrap="square" rtlCol="0">
            <a:spAutoFit/>
          </a:bodyPr>
          <a:lstStyle/>
          <a:p>
            <a:r>
              <a:rPr lang="fr-FR" dirty="0"/>
              <a:t>1°) </a:t>
            </a:r>
            <a:r>
              <a:rPr lang="fr-FR" u="sng" dirty="0"/>
              <a:t>Introduction des sondages</a:t>
            </a:r>
            <a:r>
              <a:rPr lang="fr-FR" dirty="0"/>
              <a:t> :</a:t>
            </a:r>
          </a:p>
          <a:p>
            <a:r>
              <a:rPr lang="fr-FR" dirty="0"/>
              <a:t>2°) </a:t>
            </a:r>
            <a:r>
              <a:rPr lang="fr-FR" u="sng" dirty="0"/>
              <a:t>Les techniques des sondages ou Règles d’élaboration des sondages</a:t>
            </a:r>
            <a:r>
              <a:rPr lang="fr-FR" dirty="0"/>
              <a:t> </a:t>
            </a:r>
            <a:r>
              <a:rPr lang="fr-FR" dirty="0" smtClean="0"/>
              <a:t>:</a:t>
            </a:r>
            <a:endParaRPr lang="fr-FR" dirty="0"/>
          </a:p>
          <a:p>
            <a:r>
              <a:rPr lang="fr-FR" dirty="0"/>
              <a:t>3°)</a:t>
            </a:r>
            <a:r>
              <a:rPr lang="fr-FR" u="sng" dirty="0"/>
              <a:t> Le sondage exprime-t-il l’OP</a:t>
            </a:r>
            <a:r>
              <a:rPr lang="fr-FR" dirty="0"/>
              <a:t> </a:t>
            </a:r>
            <a:r>
              <a:rPr lang="fr-FR" dirty="0" smtClean="0"/>
              <a:t>?</a:t>
            </a:r>
            <a:endParaRPr lang="fr-FR" dirty="0"/>
          </a:p>
        </p:txBody>
      </p:sp>
    </p:spTree>
    <p:extLst>
      <p:ext uri="{BB962C8B-B14F-4D97-AF65-F5344CB8AC3E}">
        <p14:creationId xmlns:p14="http://schemas.microsoft.com/office/powerpoint/2010/main" val="6754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323439"/>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endParaRPr lang="fr-FR" sz="1600" dirty="0"/>
          </a:p>
        </p:txBody>
      </p:sp>
      <p:sp>
        <p:nvSpPr>
          <p:cNvPr id="3" name="ZoneTexte 2"/>
          <p:cNvSpPr txBox="1"/>
          <p:nvPr/>
        </p:nvSpPr>
        <p:spPr>
          <a:xfrm>
            <a:off x="1809447" y="1498315"/>
            <a:ext cx="9797143" cy="369332"/>
          </a:xfrm>
          <a:prstGeom prst="rect">
            <a:avLst/>
          </a:prstGeom>
          <a:noFill/>
        </p:spPr>
        <p:txBody>
          <a:bodyPr wrap="square" rtlCol="0">
            <a:spAutoFit/>
          </a:bodyPr>
          <a:lstStyle/>
          <a:p>
            <a:r>
              <a:rPr lang="fr-FR" dirty="0"/>
              <a:t>1°) </a:t>
            </a:r>
            <a:r>
              <a:rPr lang="fr-FR" u="sng" dirty="0"/>
              <a:t>Introduction des sondages</a:t>
            </a:r>
            <a:r>
              <a:rPr lang="fr-FR"/>
              <a:t> </a:t>
            </a:r>
            <a:r>
              <a:rPr lang="fr-FR" smtClean="0"/>
              <a:t>:</a:t>
            </a:r>
            <a:endParaRPr lang="fr-FR" dirty="0"/>
          </a:p>
        </p:txBody>
      </p:sp>
      <p:sp>
        <p:nvSpPr>
          <p:cNvPr id="4" name="ZoneTexte 3"/>
          <p:cNvSpPr txBox="1"/>
          <p:nvPr/>
        </p:nvSpPr>
        <p:spPr>
          <a:xfrm>
            <a:off x="478972" y="2354214"/>
            <a:ext cx="7213600" cy="3693319"/>
          </a:xfrm>
          <a:prstGeom prst="rect">
            <a:avLst/>
          </a:prstGeom>
          <a:noFill/>
        </p:spPr>
        <p:txBody>
          <a:bodyPr wrap="square" rtlCol="0">
            <a:spAutoFit/>
          </a:bodyPr>
          <a:lstStyle/>
          <a:p>
            <a:pPr lvl="0"/>
            <a:r>
              <a:rPr lang="fr-FR" dirty="0" smtClean="0"/>
              <a:t>➢ 1</a:t>
            </a:r>
            <a:r>
              <a:rPr lang="fr-FR" baseline="30000" dirty="0" smtClean="0"/>
              <a:t>ère</a:t>
            </a:r>
            <a:r>
              <a:rPr lang="fr-FR" dirty="0" smtClean="0"/>
              <a:t> tentative : Le </a:t>
            </a:r>
            <a:r>
              <a:rPr lang="fr-FR" dirty="0"/>
              <a:t>vote de paille</a:t>
            </a:r>
          </a:p>
          <a:p>
            <a:r>
              <a:rPr lang="fr-FR" dirty="0"/>
              <a:t>organisé aux USA dès le début du XIX° siècle</a:t>
            </a:r>
          </a:p>
          <a:p>
            <a:pPr lvl="0"/>
            <a:endParaRPr lang="fr-FR" dirty="0" smtClean="0"/>
          </a:p>
          <a:p>
            <a:pPr lvl="0"/>
            <a:r>
              <a:rPr lang="fr-FR" dirty="0"/>
              <a:t>➢ </a:t>
            </a:r>
            <a:r>
              <a:rPr lang="fr-FR" dirty="0" smtClean="0"/>
              <a:t>1</a:t>
            </a:r>
            <a:r>
              <a:rPr lang="fr-FR" baseline="30000" dirty="0" smtClean="0"/>
              <a:t>er</a:t>
            </a:r>
            <a:r>
              <a:rPr lang="fr-FR" dirty="0" smtClean="0"/>
              <a:t> sondage américain G. Gallup 1936</a:t>
            </a:r>
          </a:p>
          <a:p>
            <a:r>
              <a:rPr lang="fr-FR" dirty="0" smtClean="0"/>
              <a:t>lien </a:t>
            </a:r>
            <a:r>
              <a:rPr lang="fr-FR" dirty="0"/>
              <a:t>étroit entre le journalisme, le marketing et le sondage.</a:t>
            </a:r>
          </a:p>
          <a:p>
            <a:r>
              <a:rPr lang="fr-FR" dirty="0"/>
              <a:t>Il montre qu’en interrogeant seulement 1500 personnes sélectionnées selon quelques critères démographiques très simples, de prévoir la réélection de Roosevelt.</a:t>
            </a:r>
          </a:p>
          <a:p>
            <a:pPr lvl="0"/>
            <a:endParaRPr lang="fr-FR" dirty="0" smtClean="0"/>
          </a:p>
          <a:p>
            <a:pPr lvl="0"/>
            <a:r>
              <a:rPr lang="fr-FR" dirty="0"/>
              <a:t>➢ </a:t>
            </a:r>
            <a:r>
              <a:rPr lang="fr-FR" dirty="0" smtClean="0"/>
              <a:t>Jean </a:t>
            </a:r>
            <a:r>
              <a:rPr lang="fr-FR" dirty="0" err="1"/>
              <a:t>Stoetzel</a:t>
            </a:r>
            <a:endParaRPr lang="fr-FR" dirty="0"/>
          </a:p>
          <a:p>
            <a:r>
              <a:rPr lang="fr-FR" dirty="0" err="1"/>
              <a:t>Déf</a:t>
            </a:r>
            <a:r>
              <a:rPr lang="fr-FR" dirty="0"/>
              <a:t> de l’OP</a:t>
            </a:r>
          </a:p>
          <a:p>
            <a:r>
              <a:rPr lang="fr-FR" dirty="0"/>
              <a:t>Crée en 1938 l’IFOP (institut français de l’OP)</a:t>
            </a:r>
          </a:p>
          <a:p>
            <a:r>
              <a:rPr lang="fr-FR" dirty="0" smtClean="0"/>
              <a:t>…</a:t>
            </a:r>
            <a:endParaRPr lang="fr-FR" dirty="0"/>
          </a:p>
        </p:txBody>
      </p:sp>
      <p:sp>
        <p:nvSpPr>
          <p:cNvPr id="5" name="ZoneTexte 4"/>
          <p:cNvSpPr txBox="1"/>
          <p:nvPr/>
        </p:nvSpPr>
        <p:spPr>
          <a:xfrm>
            <a:off x="8026401" y="2387599"/>
            <a:ext cx="3914018" cy="2031325"/>
          </a:xfrm>
          <a:prstGeom prst="rect">
            <a:avLst/>
          </a:prstGeom>
          <a:noFill/>
        </p:spPr>
        <p:txBody>
          <a:bodyPr wrap="square" rtlCol="0">
            <a:spAutoFit/>
          </a:bodyPr>
          <a:lstStyle/>
          <a:p>
            <a:r>
              <a:rPr lang="fr-FR" dirty="0"/>
              <a:t>1</a:t>
            </a:r>
            <a:r>
              <a:rPr lang="fr-FR" baseline="30000" dirty="0"/>
              <a:t>er</a:t>
            </a:r>
            <a:r>
              <a:rPr lang="fr-FR" dirty="0"/>
              <a:t> choix : deux documents</a:t>
            </a:r>
          </a:p>
          <a:p>
            <a:r>
              <a:rPr lang="fr-FR" dirty="0"/>
              <a:t>Doc 1 p 180 </a:t>
            </a:r>
            <a:r>
              <a:rPr lang="fr-FR" dirty="0" smtClean="0"/>
              <a:t>(le vote de paille) +</a:t>
            </a:r>
          </a:p>
          <a:p>
            <a:r>
              <a:rPr lang="fr-FR" dirty="0" smtClean="0"/>
              <a:t>Doc </a:t>
            </a:r>
            <a:r>
              <a:rPr lang="fr-FR" dirty="0"/>
              <a:t>2 p 180 Bordas </a:t>
            </a:r>
            <a:r>
              <a:rPr lang="fr-FR" dirty="0" smtClean="0"/>
              <a:t>(technique des </a:t>
            </a:r>
            <a:r>
              <a:rPr lang="fr-FR" dirty="0"/>
              <a:t>sondages de </a:t>
            </a:r>
            <a:r>
              <a:rPr lang="fr-FR" dirty="0" smtClean="0"/>
              <a:t>Gallup).</a:t>
            </a:r>
            <a:endParaRPr lang="fr-FR" dirty="0"/>
          </a:p>
          <a:p>
            <a:r>
              <a:rPr lang="fr-FR" dirty="0"/>
              <a:t> </a:t>
            </a:r>
          </a:p>
          <a:p>
            <a:r>
              <a:rPr lang="fr-FR" dirty="0"/>
              <a:t>2</a:t>
            </a:r>
            <a:r>
              <a:rPr lang="fr-FR" baseline="30000" dirty="0"/>
              <a:t>ième</a:t>
            </a:r>
            <a:r>
              <a:rPr lang="fr-FR" dirty="0"/>
              <a:t> choix : un </a:t>
            </a:r>
            <a:r>
              <a:rPr lang="fr-FR" dirty="0" smtClean="0"/>
              <a:t>seul document</a:t>
            </a:r>
          </a:p>
          <a:p>
            <a:r>
              <a:rPr lang="fr-FR" dirty="0" smtClean="0"/>
              <a:t>Doc </a:t>
            </a:r>
            <a:r>
              <a:rPr lang="fr-FR" dirty="0"/>
              <a:t>2 p 176 </a:t>
            </a:r>
            <a:r>
              <a:rPr lang="fr-FR" dirty="0" smtClean="0"/>
              <a:t>HE (vote de paille + Gallup)</a:t>
            </a:r>
            <a:endParaRPr lang="fr-FR" dirty="0"/>
          </a:p>
        </p:txBody>
      </p:sp>
      <p:sp>
        <p:nvSpPr>
          <p:cNvPr id="6" name="ZoneTexte 5"/>
          <p:cNvSpPr txBox="1"/>
          <p:nvPr/>
        </p:nvSpPr>
        <p:spPr>
          <a:xfrm>
            <a:off x="8026401" y="4855028"/>
            <a:ext cx="3914018" cy="1200329"/>
          </a:xfrm>
          <a:prstGeom prst="rect">
            <a:avLst/>
          </a:prstGeom>
          <a:noFill/>
        </p:spPr>
        <p:txBody>
          <a:bodyPr wrap="square" rtlCol="0">
            <a:spAutoFit/>
          </a:bodyPr>
          <a:lstStyle/>
          <a:p>
            <a:r>
              <a:rPr lang="fr-FR" dirty="0" smtClean="0"/>
              <a:t>Doc extrait de: « Jean-Yves </a:t>
            </a:r>
            <a:r>
              <a:rPr lang="fr-FR" dirty="0" err="1"/>
              <a:t>Dormagen</a:t>
            </a:r>
            <a:r>
              <a:rPr lang="fr-FR" dirty="0"/>
              <a:t>, Daniel Mouchard, Introduction à la sociologie politique, De Boeck Supérieur, 4e édition, </a:t>
            </a:r>
            <a:r>
              <a:rPr lang="fr-FR" dirty="0" smtClean="0"/>
              <a:t>2015 »</a:t>
            </a:r>
            <a:endParaRPr lang="fr-FR" dirty="0"/>
          </a:p>
        </p:txBody>
      </p:sp>
      <p:sp>
        <p:nvSpPr>
          <p:cNvPr id="7" name="Accolade fermante 6"/>
          <p:cNvSpPr/>
          <p:nvPr/>
        </p:nvSpPr>
        <p:spPr>
          <a:xfrm>
            <a:off x="7416800" y="2387599"/>
            <a:ext cx="275772" cy="22860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fermante 7"/>
          <p:cNvSpPr/>
          <p:nvPr/>
        </p:nvSpPr>
        <p:spPr>
          <a:xfrm>
            <a:off x="7416800" y="4789714"/>
            <a:ext cx="275772" cy="13309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478971" y="1926264"/>
            <a:ext cx="3091543" cy="369332"/>
          </a:xfrm>
          <a:prstGeom prst="rect">
            <a:avLst/>
          </a:prstGeom>
          <a:noFill/>
        </p:spPr>
        <p:txBody>
          <a:bodyPr wrap="square" rtlCol="0">
            <a:spAutoFit/>
          </a:bodyPr>
          <a:lstStyle/>
          <a:p>
            <a:r>
              <a:rPr lang="fr-FR" dirty="0" smtClean="0">
                <a:solidFill>
                  <a:srgbClr val="7030A0"/>
                </a:solidFill>
              </a:rPr>
              <a:t>Le contenu</a:t>
            </a:r>
            <a:endParaRPr lang="fr-FR" dirty="0">
              <a:solidFill>
                <a:srgbClr val="7030A0"/>
              </a:solidFill>
            </a:endParaRPr>
          </a:p>
        </p:txBody>
      </p:sp>
      <p:sp>
        <p:nvSpPr>
          <p:cNvPr id="15" name="ZoneTexte 14"/>
          <p:cNvSpPr txBox="1"/>
          <p:nvPr/>
        </p:nvSpPr>
        <p:spPr>
          <a:xfrm>
            <a:off x="8026401" y="1953827"/>
            <a:ext cx="2815771" cy="369332"/>
          </a:xfrm>
          <a:prstGeom prst="rect">
            <a:avLst/>
          </a:prstGeom>
          <a:noFill/>
        </p:spPr>
        <p:txBody>
          <a:bodyPr wrap="square" rtlCol="0">
            <a:spAutoFit/>
          </a:bodyPr>
          <a:lstStyle/>
          <a:p>
            <a:r>
              <a:rPr lang="fr-FR" dirty="0" smtClean="0">
                <a:solidFill>
                  <a:srgbClr val="7030A0"/>
                </a:solidFill>
              </a:rPr>
              <a:t>Les documents</a:t>
            </a:r>
            <a:endParaRPr lang="fr-FR" dirty="0">
              <a:solidFill>
                <a:srgbClr val="7030A0"/>
              </a:solidFill>
            </a:endParaRPr>
          </a:p>
        </p:txBody>
      </p:sp>
    </p:spTree>
    <p:extLst>
      <p:ext uri="{BB962C8B-B14F-4D97-AF65-F5344CB8AC3E}">
        <p14:creationId xmlns:p14="http://schemas.microsoft.com/office/powerpoint/2010/main" val="2445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xEl>
                                              <p:pRg st="0" end="0"/>
                                            </p:txEl>
                                          </p:spTgt>
                                        </p:tgtEl>
                                      </p:cBhvr>
                                    </p:animEffect>
                                  </p:childTnLst>
                                </p:cTn>
                              </p:par>
                              <p:par>
                                <p:cTn id="30" presetID="25"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3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
                                            <p:txEl>
                                              <p:pRg st="4" end="4"/>
                                            </p:txEl>
                                          </p:spTgt>
                                        </p:tgtEl>
                                      </p:cBhvr>
                                    </p:animEffect>
                                  </p:childTnLst>
                                </p:cTn>
                              </p:par>
                              <p:par>
                                <p:cTn id="62" presetID="25" presetClass="entr" presetSubtype="0"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p:cTn id="64"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 calcmode="lin" valueType="num">
                                      <p:cBhvr>
                                        <p:cTn id="76"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79"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4">
                                            <p:txEl>
                                              <p:pRg st="7" end="7"/>
                                            </p:txEl>
                                          </p:spTgt>
                                        </p:tgtEl>
                                      </p:cBhvr>
                                    </p:animEffect>
                                  </p:childTnLst>
                                </p:cTn>
                              </p:par>
                              <p:par>
                                <p:cTn id="84" presetID="25" presetClass="entr" presetSubtype="0" fill="hold" nodeType="withEffect">
                                  <p:stCondLst>
                                    <p:cond delay="0"/>
                                  </p:stCondLst>
                                  <p:childTnLst>
                                    <p:set>
                                      <p:cBhvr>
                                        <p:cTn id="85" dur="1" fill="hold">
                                          <p:stCondLst>
                                            <p:cond delay="0"/>
                                          </p:stCondLst>
                                        </p:cTn>
                                        <p:tgtEl>
                                          <p:spTgt spid="4">
                                            <p:txEl>
                                              <p:pRg st="8" end="8"/>
                                            </p:txEl>
                                          </p:spTgt>
                                        </p:tgtEl>
                                        <p:attrNameLst>
                                          <p:attrName>style.visibility</p:attrName>
                                        </p:attrNameLst>
                                      </p:cBhvr>
                                      <p:to>
                                        <p:strVal val="visible"/>
                                      </p:to>
                                    </p:set>
                                    <p:anim calcmode="lin" valueType="num">
                                      <p:cBhvr>
                                        <p:cTn id="86" dur="500" decel="50000" fill="hold">
                                          <p:stCondLst>
                                            <p:cond delay="0"/>
                                          </p:stCondLst>
                                        </p:cTn>
                                        <p:tgtEl>
                                          <p:spTgt spid="4">
                                            <p:txEl>
                                              <p:pRg st="8" end="8"/>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4">
                                            <p:txEl>
                                              <p:pRg st="8" end="8"/>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4">
                                            <p:txEl>
                                              <p:pRg st="8" end="8"/>
                                            </p:txEl>
                                          </p:spTgt>
                                        </p:tgtEl>
                                        <p:attrNameLst>
                                          <p:attrName>ppt_w</p:attrName>
                                        </p:attrNameLst>
                                      </p:cBhvr>
                                      <p:tavLst>
                                        <p:tav tm="0">
                                          <p:val>
                                            <p:strVal val="#ppt_w*.05"/>
                                          </p:val>
                                        </p:tav>
                                        <p:tav tm="100000">
                                          <p:val>
                                            <p:strVal val="#ppt_w"/>
                                          </p:val>
                                        </p:tav>
                                      </p:tavLst>
                                    </p:anim>
                                    <p:anim calcmode="lin" valueType="num">
                                      <p:cBhvr>
                                        <p:cTn id="89" dur="10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4">
                                            <p:txEl>
                                              <p:pRg st="8" end="8"/>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4">
                                            <p:txEl>
                                              <p:pRg st="8" end="8"/>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4">
                                            <p:txEl>
                                              <p:pRg st="8" end="8"/>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4">
                                            <p:txEl>
                                              <p:pRg st="8" end="8"/>
                                            </p:txEl>
                                          </p:spTgt>
                                        </p:tgtEl>
                                      </p:cBhvr>
                                    </p:animEffect>
                                  </p:childTnLst>
                                </p:cTn>
                              </p:par>
                              <p:par>
                                <p:cTn id="94" presetID="25" presetClass="entr" presetSubtype="0" fill="hold" nodeType="withEffect">
                                  <p:stCondLst>
                                    <p:cond delay="0"/>
                                  </p:stCondLst>
                                  <p:childTnLst>
                                    <p:set>
                                      <p:cBhvr>
                                        <p:cTn id="95" dur="1" fill="hold">
                                          <p:stCondLst>
                                            <p:cond delay="0"/>
                                          </p:stCondLst>
                                        </p:cTn>
                                        <p:tgtEl>
                                          <p:spTgt spid="4">
                                            <p:txEl>
                                              <p:pRg st="9" end="9"/>
                                            </p:txEl>
                                          </p:spTgt>
                                        </p:tgtEl>
                                        <p:attrNameLst>
                                          <p:attrName>style.visibility</p:attrName>
                                        </p:attrNameLst>
                                      </p:cBhvr>
                                      <p:to>
                                        <p:strVal val="visible"/>
                                      </p:to>
                                    </p:set>
                                    <p:anim calcmode="lin" valueType="num">
                                      <p:cBhvr>
                                        <p:cTn id="96" dur="500" decel="50000" fill="hold">
                                          <p:stCondLst>
                                            <p:cond delay="0"/>
                                          </p:stCondLst>
                                        </p:cTn>
                                        <p:tgtEl>
                                          <p:spTgt spid="4">
                                            <p:txEl>
                                              <p:pRg st="9" end="9"/>
                                            </p:tx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4">
                                            <p:txEl>
                                              <p:pRg st="9" end="9"/>
                                            </p:tx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4">
                                            <p:txEl>
                                              <p:pRg st="9" end="9"/>
                                            </p:txEl>
                                          </p:spTgt>
                                        </p:tgtEl>
                                        <p:attrNameLst>
                                          <p:attrName>ppt_w</p:attrName>
                                        </p:attrNameLst>
                                      </p:cBhvr>
                                      <p:tavLst>
                                        <p:tav tm="0">
                                          <p:val>
                                            <p:strVal val="#ppt_w*.05"/>
                                          </p:val>
                                        </p:tav>
                                        <p:tav tm="100000">
                                          <p:val>
                                            <p:strVal val="#ppt_w"/>
                                          </p:val>
                                        </p:tav>
                                      </p:tavLst>
                                    </p:anim>
                                    <p:anim calcmode="lin" valueType="num">
                                      <p:cBhvr>
                                        <p:cTn id="99" dur="1000" fill="hold"/>
                                        <p:tgtEl>
                                          <p:spTgt spid="4">
                                            <p:txEl>
                                              <p:pRg st="9" end="9"/>
                                            </p:tx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4">
                                            <p:txEl>
                                              <p:pRg st="9" end="9"/>
                                            </p:tx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4">
                                            <p:txEl>
                                              <p:pRg st="9" end="9"/>
                                            </p:tx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4">
                                            <p:txEl>
                                              <p:pRg st="9" end="9"/>
                                            </p:tx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4">
                                            <p:txEl>
                                              <p:pRg st="9" end="9"/>
                                            </p:txEl>
                                          </p:spTgt>
                                        </p:tgtEl>
                                      </p:cBhvr>
                                    </p:animEffect>
                                  </p:childTnLst>
                                </p:cTn>
                              </p:par>
                              <p:par>
                                <p:cTn id="104" presetID="25" presetClass="entr" presetSubtype="0" fill="hold" nodeType="withEffect">
                                  <p:stCondLst>
                                    <p:cond delay="0"/>
                                  </p:stCondLst>
                                  <p:childTnLst>
                                    <p:set>
                                      <p:cBhvr>
                                        <p:cTn id="105" dur="1" fill="hold">
                                          <p:stCondLst>
                                            <p:cond delay="0"/>
                                          </p:stCondLst>
                                        </p:cTn>
                                        <p:tgtEl>
                                          <p:spTgt spid="4">
                                            <p:txEl>
                                              <p:pRg st="10" end="10"/>
                                            </p:txEl>
                                          </p:spTgt>
                                        </p:tgtEl>
                                        <p:attrNameLst>
                                          <p:attrName>style.visibility</p:attrName>
                                        </p:attrNameLst>
                                      </p:cBhvr>
                                      <p:to>
                                        <p:strVal val="visible"/>
                                      </p:to>
                                    </p:set>
                                    <p:anim calcmode="lin" valueType="num">
                                      <p:cBhvr>
                                        <p:cTn id="106" dur="500" decel="50000" fill="hold">
                                          <p:stCondLst>
                                            <p:cond delay="0"/>
                                          </p:stCondLst>
                                        </p:cTn>
                                        <p:tgtEl>
                                          <p:spTgt spid="4">
                                            <p:txEl>
                                              <p:pRg st="10" end="10"/>
                                            </p:tx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4">
                                            <p:txEl>
                                              <p:pRg st="10" end="10"/>
                                            </p:tx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4">
                                            <p:txEl>
                                              <p:pRg st="10" end="10"/>
                                            </p:txEl>
                                          </p:spTgt>
                                        </p:tgtEl>
                                        <p:attrNameLst>
                                          <p:attrName>ppt_w</p:attrName>
                                        </p:attrNameLst>
                                      </p:cBhvr>
                                      <p:tavLst>
                                        <p:tav tm="0">
                                          <p:val>
                                            <p:strVal val="#ppt_w*.05"/>
                                          </p:val>
                                        </p:tav>
                                        <p:tav tm="100000">
                                          <p:val>
                                            <p:strVal val="#ppt_w"/>
                                          </p:val>
                                        </p:tav>
                                      </p:tavLst>
                                    </p:anim>
                                    <p:anim calcmode="lin" valueType="num">
                                      <p:cBhvr>
                                        <p:cTn id="109" dur="1000" fill="hold"/>
                                        <p:tgtEl>
                                          <p:spTgt spid="4">
                                            <p:txEl>
                                              <p:pRg st="10" end="10"/>
                                            </p:tx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4">
                                            <p:txEl>
                                              <p:pRg st="10" end="10"/>
                                            </p:tx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4">
                                            <p:txEl>
                                              <p:pRg st="10" end="10"/>
                                            </p:tx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4">
                                            <p:txEl>
                                              <p:pRg st="10" end="10"/>
                                            </p:tx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4">
                                            <p:txEl>
                                              <p:pRg st="10" end="1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2" presetClass="entr" presetSubtype="0"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Scale>
                                      <p:cBhvr>
                                        <p:cTn id="1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15"/>
                                        </p:tgtEl>
                                        <p:attrNameLst>
                                          <p:attrName>ppt_x</p:attrName>
                                          <p:attrName>ppt_y</p:attrName>
                                        </p:attrNameLst>
                                      </p:cBhvr>
                                    </p:animMotion>
                                    <p:animEffect transition="in" filter="fade">
                                      <p:cBhvr>
                                        <p:cTn id="120" dur="10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randombar(horizontal)">
                                      <p:cBhvr>
                                        <p:cTn id="125" dur="500"/>
                                        <p:tgtEl>
                                          <p:spTgt spid="7"/>
                                        </p:tgtEl>
                                      </p:cBhvr>
                                    </p:animEffect>
                                  </p:childTnLst>
                                </p:cTn>
                              </p:par>
                            </p:childTnLst>
                          </p:cTn>
                        </p:par>
                      </p:childTnLst>
                    </p:cTn>
                  </p:par>
                  <p:par>
                    <p:cTn id="126" fill="hold">
                      <p:stCondLst>
                        <p:cond delay="indefinite"/>
                      </p:stCondLst>
                      <p:childTnLst>
                        <p:par>
                          <p:cTn id="127" fill="hold">
                            <p:stCondLst>
                              <p:cond delay="0"/>
                            </p:stCondLst>
                            <p:childTnLst>
                              <p:par>
                                <p:cTn id="128" presetID="52" presetClass="entr" presetSubtype="0" fill="hold" nodeType="clickEffect">
                                  <p:stCondLst>
                                    <p:cond delay="0"/>
                                  </p:stCondLst>
                                  <p:childTnLst>
                                    <p:set>
                                      <p:cBhvr>
                                        <p:cTn id="129" dur="1" fill="hold">
                                          <p:stCondLst>
                                            <p:cond delay="0"/>
                                          </p:stCondLst>
                                        </p:cTn>
                                        <p:tgtEl>
                                          <p:spTgt spid="5">
                                            <p:txEl>
                                              <p:pRg st="0" end="0"/>
                                            </p:txEl>
                                          </p:spTgt>
                                        </p:tgtEl>
                                        <p:attrNameLst>
                                          <p:attrName>style.visibility</p:attrName>
                                        </p:attrNameLst>
                                      </p:cBhvr>
                                      <p:to>
                                        <p:strVal val="visible"/>
                                      </p:to>
                                    </p:set>
                                    <p:animScale>
                                      <p:cBhvr>
                                        <p:cTn id="130"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5">
                                            <p:txEl>
                                              <p:pRg st="0" end="0"/>
                                            </p:txEl>
                                          </p:spTgt>
                                        </p:tgtEl>
                                        <p:attrNameLst>
                                          <p:attrName>ppt_x</p:attrName>
                                          <p:attrName>ppt_y</p:attrName>
                                        </p:attrNameLst>
                                      </p:cBhvr>
                                    </p:animMotion>
                                    <p:animEffect transition="in" filter="fade">
                                      <p:cBhvr>
                                        <p:cTn id="132" dur="1000"/>
                                        <p:tgtEl>
                                          <p:spTgt spid="5">
                                            <p:txEl>
                                              <p:pRg st="0" end="0"/>
                                            </p:txEl>
                                          </p:spTgt>
                                        </p:tgtEl>
                                      </p:cBhvr>
                                    </p:animEffect>
                                  </p:childTnLst>
                                </p:cTn>
                              </p:par>
                              <p:par>
                                <p:cTn id="133" presetID="52" presetClass="entr" presetSubtype="0" fill="hold" nodeType="withEffect">
                                  <p:stCondLst>
                                    <p:cond delay="0"/>
                                  </p:stCondLst>
                                  <p:childTnLst>
                                    <p:set>
                                      <p:cBhvr>
                                        <p:cTn id="134" dur="1" fill="hold">
                                          <p:stCondLst>
                                            <p:cond delay="0"/>
                                          </p:stCondLst>
                                        </p:cTn>
                                        <p:tgtEl>
                                          <p:spTgt spid="5">
                                            <p:txEl>
                                              <p:pRg st="1" end="1"/>
                                            </p:txEl>
                                          </p:spTgt>
                                        </p:tgtEl>
                                        <p:attrNameLst>
                                          <p:attrName>style.visibility</p:attrName>
                                        </p:attrNameLst>
                                      </p:cBhvr>
                                      <p:to>
                                        <p:strVal val="visible"/>
                                      </p:to>
                                    </p:set>
                                    <p:animScale>
                                      <p:cBhvr>
                                        <p:cTn id="135"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5">
                                            <p:txEl>
                                              <p:pRg st="1" end="1"/>
                                            </p:txEl>
                                          </p:spTgt>
                                        </p:tgtEl>
                                        <p:attrNameLst>
                                          <p:attrName>ppt_x</p:attrName>
                                          <p:attrName>ppt_y</p:attrName>
                                        </p:attrNameLst>
                                      </p:cBhvr>
                                    </p:animMotion>
                                    <p:animEffect transition="in" filter="fade">
                                      <p:cBhvr>
                                        <p:cTn id="137" dur="1000"/>
                                        <p:tgtEl>
                                          <p:spTgt spid="5">
                                            <p:txEl>
                                              <p:pRg st="1" end="1"/>
                                            </p:txEl>
                                          </p:spTgt>
                                        </p:tgtEl>
                                      </p:cBhvr>
                                    </p:animEffect>
                                  </p:childTnLst>
                                </p:cTn>
                              </p:par>
                              <p:par>
                                <p:cTn id="138" presetID="52" presetClass="entr" presetSubtype="0" fill="hold" nodeType="withEffect">
                                  <p:stCondLst>
                                    <p:cond delay="0"/>
                                  </p:stCondLst>
                                  <p:childTnLst>
                                    <p:set>
                                      <p:cBhvr>
                                        <p:cTn id="139" dur="1" fill="hold">
                                          <p:stCondLst>
                                            <p:cond delay="0"/>
                                          </p:stCondLst>
                                        </p:cTn>
                                        <p:tgtEl>
                                          <p:spTgt spid="5">
                                            <p:txEl>
                                              <p:pRg st="2" end="2"/>
                                            </p:txEl>
                                          </p:spTgt>
                                        </p:tgtEl>
                                        <p:attrNameLst>
                                          <p:attrName>style.visibility</p:attrName>
                                        </p:attrNameLst>
                                      </p:cBhvr>
                                      <p:to>
                                        <p:strVal val="visible"/>
                                      </p:to>
                                    </p:set>
                                    <p:animScale>
                                      <p:cBhvr>
                                        <p:cTn id="140"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5">
                                            <p:txEl>
                                              <p:pRg st="2" end="2"/>
                                            </p:txEl>
                                          </p:spTgt>
                                        </p:tgtEl>
                                        <p:attrNameLst>
                                          <p:attrName>ppt_x</p:attrName>
                                          <p:attrName>ppt_y</p:attrName>
                                        </p:attrNameLst>
                                      </p:cBhvr>
                                    </p:animMotion>
                                    <p:animEffect transition="in" filter="fade">
                                      <p:cBhvr>
                                        <p:cTn id="142" dur="1000"/>
                                        <p:tgtEl>
                                          <p:spTgt spid="5">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2" presetClass="entr" presetSubtype="0" fill="hold" nodeType="clickEffect">
                                  <p:stCondLst>
                                    <p:cond delay="0"/>
                                  </p:stCondLst>
                                  <p:childTnLst>
                                    <p:set>
                                      <p:cBhvr>
                                        <p:cTn id="146" dur="1" fill="hold">
                                          <p:stCondLst>
                                            <p:cond delay="0"/>
                                          </p:stCondLst>
                                        </p:cTn>
                                        <p:tgtEl>
                                          <p:spTgt spid="5">
                                            <p:txEl>
                                              <p:pRg st="3" end="3"/>
                                            </p:txEl>
                                          </p:spTgt>
                                        </p:tgtEl>
                                        <p:attrNameLst>
                                          <p:attrName>style.visibility</p:attrName>
                                        </p:attrNameLst>
                                      </p:cBhvr>
                                      <p:to>
                                        <p:strVal val="visible"/>
                                      </p:to>
                                    </p:set>
                                    <p:animScale>
                                      <p:cBhvr>
                                        <p:cTn id="147"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8" dur="1000" decel="50000" fill="hold">
                                          <p:stCondLst>
                                            <p:cond delay="0"/>
                                          </p:stCondLst>
                                        </p:cTn>
                                        <p:tgtEl>
                                          <p:spTgt spid="5">
                                            <p:txEl>
                                              <p:pRg st="3" end="3"/>
                                            </p:txEl>
                                          </p:spTgt>
                                        </p:tgtEl>
                                        <p:attrNameLst>
                                          <p:attrName>ppt_x</p:attrName>
                                          <p:attrName>ppt_y</p:attrName>
                                        </p:attrNameLst>
                                      </p:cBhvr>
                                    </p:animMotion>
                                    <p:animEffect transition="in" filter="fade">
                                      <p:cBhvr>
                                        <p:cTn id="149" dur="1000"/>
                                        <p:tgtEl>
                                          <p:spTgt spid="5">
                                            <p:txEl>
                                              <p:pRg st="3" end="3"/>
                                            </p:txEl>
                                          </p:spTgt>
                                        </p:tgtEl>
                                      </p:cBhvr>
                                    </p:animEffect>
                                  </p:childTnLst>
                                </p:cTn>
                              </p:par>
                              <p:par>
                                <p:cTn id="150" presetID="52" presetClass="entr" presetSubtype="0" fill="hold" nodeType="withEffect">
                                  <p:stCondLst>
                                    <p:cond delay="0"/>
                                  </p:stCondLst>
                                  <p:childTnLst>
                                    <p:set>
                                      <p:cBhvr>
                                        <p:cTn id="151" dur="1" fill="hold">
                                          <p:stCondLst>
                                            <p:cond delay="0"/>
                                          </p:stCondLst>
                                        </p:cTn>
                                        <p:tgtEl>
                                          <p:spTgt spid="5">
                                            <p:txEl>
                                              <p:pRg st="4" end="4"/>
                                            </p:txEl>
                                          </p:spTgt>
                                        </p:tgtEl>
                                        <p:attrNameLst>
                                          <p:attrName>style.visibility</p:attrName>
                                        </p:attrNameLst>
                                      </p:cBhvr>
                                      <p:to>
                                        <p:strVal val="visible"/>
                                      </p:to>
                                    </p:set>
                                    <p:animScale>
                                      <p:cBhvr>
                                        <p:cTn id="152"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3" dur="1000" decel="50000" fill="hold">
                                          <p:stCondLst>
                                            <p:cond delay="0"/>
                                          </p:stCondLst>
                                        </p:cTn>
                                        <p:tgtEl>
                                          <p:spTgt spid="5">
                                            <p:txEl>
                                              <p:pRg st="4" end="4"/>
                                            </p:txEl>
                                          </p:spTgt>
                                        </p:tgtEl>
                                        <p:attrNameLst>
                                          <p:attrName>ppt_x</p:attrName>
                                          <p:attrName>ppt_y</p:attrName>
                                        </p:attrNameLst>
                                      </p:cBhvr>
                                    </p:animMotion>
                                    <p:animEffect transition="in" filter="fade">
                                      <p:cBhvr>
                                        <p:cTn id="154" dur="1000"/>
                                        <p:tgtEl>
                                          <p:spTgt spid="5">
                                            <p:txEl>
                                              <p:pRg st="4" end="4"/>
                                            </p:txEl>
                                          </p:spTgt>
                                        </p:tgtEl>
                                      </p:cBhvr>
                                    </p:animEffect>
                                  </p:childTnLst>
                                </p:cTn>
                              </p:par>
                              <p:par>
                                <p:cTn id="155" presetID="52" presetClass="entr" presetSubtype="0" fill="hold" nodeType="withEffect">
                                  <p:stCondLst>
                                    <p:cond delay="0"/>
                                  </p:stCondLst>
                                  <p:childTnLst>
                                    <p:set>
                                      <p:cBhvr>
                                        <p:cTn id="156" dur="1" fill="hold">
                                          <p:stCondLst>
                                            <p:cond delay="0"/>
                                          </p:stCondLst>
                                        </p:cTn>
                                        <p:tgtEl>
                                          <p:spTgt spid="5">
                                            <p:txEl>
                                              <p:pRg st="5" end="5"/>
                                            </p:txEl>
                                          </p:spTgt>
                                        </p:tgtEl>
                                        <p:attrNameLst>
                                          <p:attrName>style.visibility</p:attrName>
                                        </p:attrNameLst>
                                      </p:cBhvr>
                                      <p:to>
                                        <p:strVal val="visible"/>
                                      </p:to>
                                    </p:set>
                                    <p:animScale>
                                      <p:cBhvr>
                                        <p:cTn id="157"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8" dur="1000" decel="50000" fill="hold">
                                          <p:stCondLst>
                                            <p:cond delay="0"/>
                                          </p:stCondLst>
                                        </p:cTn>
                                        <p:tgtEl>
                                          <p:spTgt spid="5">
                                            <p:txEl>
                                              <p:pRg st="5" end="5"/>
                                            </p:txEl>
                                          </p:spTgt>
                                        </p:tgtEl>
                                        <p:attrNameLst>
                                          <p:attrName>ppt_x</p:attrName>
                                          <p:attrName>ppt_y</p:attrName>
                                        </p:attrNameLst>
                                      </p:cBhvr>
                                    </p:animMotion>
                                    <p:animEffect transition="in" filter="fade">
                                      <p:cBhvr>
                                        <p:cTn id="159" dur="1000"/>
                                        <p:tgtEl>
                                          <p:spTgt spid="5">
                                            <p:txEl>
                                              <p:pRg st="5" end="5"/>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8"/>
                                        </p:tgtEl>
                                        <p:attrNameLst>
                                          <p:attrName>style.visibility</p:attrName>
                                        </p:attrNameLst>
                                      </p:cBhvr>
                                      <p:to>
                                        <p:strVal val="visible"/>
                                      </p:to>
                                    </p:set>
                                    <p:animEffect transition="in" filter="wipe(up)">
                                      <p:cBhvr>
                                        <p:cTn id="164" dur="500"/>
                                        <p:tgtEl>
                                          <p:spTgt spid="8"/>
                                        </p:tgtEl>
                                      </p:cBhvr>
                                    </p:animEffect>
                                  </p:childTnLst>
                                </p:cTn>
                              </p:par>
                            </p:childTnLst>
                          </p:cTn>
                        </p:par>
                      </p:childTnLst>
                    </p:cTn>
                  </p:par>
                  <p:par>
                    <p:cTn id="165" fill="hold">
                      <p:stCondLst>
                        <p:cond delay="indefinite"/>
                      </p:stCondLst>
                      <p:childTnLst>
                        <p:par>
                          <p:cTn id="166" fill="hold">
                            <p:stCondLst>
                              <p:cond delay="0"/>
                            </p:stCondLst>
                            <p:childTnLst>
                              <p:par>
                                <p:cTn id="167" presetID="52" presetClass="entr" presetSubtype="0" fill="hold" grpId="0" nodeType="clickEffect">
                                  <p:stCondLst>
                                    <p:cond delay="0"/>
                                  </p:stCondLst>
                                  <p:childTnLst>
                                    <p:set>
                                      <p:cBhvr>
                                        <p:cTn id="168" dur="1" fill="hold">
                                          <p:stCondLst>
                                            <p:cond delay="0"/>
                                          </p:stCondLst>
                                        </p:cTn>
                                        <p:tgtEl>
                                          <p:spTgt spid="6"/>
                                        </p:tgtEl>
                                        <p:attrNameLst>
                                          <p:attrName>style.visibility</p:attrName>
                                        </p:attrNameLst>
                                      </p:cBhvr>
                                      <p:to>
                                        <p:strVal val="visible"/>
                                      </p:to>
                                    </p:set>
                                    <p:animScale>
                                      <p:cBhvr>
                                        <p:cTn id="16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0" dur="1000" decel="50000" fill="hold">
                                          <p:stCondLst>
                                            <p:cond delay="0"/>
                                          </p:stCondLst>
                                        </p:cTn>
                                        <p:tgtEl>
                                          <p:spTgt spid="6"/>
                                        </p:tgtEl>
                                        <p:attrNameLst>
                                          <p:attrName>ppt_x</p:attrName>
                                          <p:attrName>ppt_y</p:attrName>
                                        </p:attrNameLst>
                                      </p:cBhvr>
                                    </p:animMotion>
                                    <p:animEffect transition="in" filter="fade">
                                      <p:cBhvr>
                                        <p:cTn id="17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0915" y="508000"/>
            <a:ext cx="3425372" cy="646331"/>
          </a:xfrm>
          <a:prstGeom prst="rect">
            <a:avLst/>
          </a:prstGeom>
          <a:noFill/>
        </p:spPr>
        <p:txBody>
          <a:bodyPr wrap="square" rtlCol="0">
            <a:spAutoFit/>
          </a:bodyPr>
          <a:lstStyle/>
          <a:p>
            <a:r>
              <a:rPr lang="fr-FR" dirty="0" smtClean="0"/>
              <a:t>1</a:t>
            </a:r>
            <a:r>
              <a:rPr lang="fr-FR" baseline="30000" dirty="0" smtClean="0"/>
              <a:t>er</a:t>
            </a:r>
            <a:r>
              <a:rPr lang="fr-FR" dirty="0" smtClean="0"/>
              <a:t> choix: 2 documents</a:t>
            </a:r>
          </a:p>
          <a:p>
            <a:r>
              <a:rPr lang="fr-FR" dirty="0" smtClean="0"/>
              <a:t>Doc 1 p 180 + Doc 2 p 180 </a:t>
            </a:r>
            <a:r>
              <a:rPr lang="fr-FR" dirty="0"/>
              <a:t>Bordas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286" y="507999"/>
            <a:ext cx="7930463" cy="5529943"/>
          </a:xfrm>
          <a:prstGeom prst="rect">
            <a:avLst/>
          </a:prstGeom>
        </p:spPr>
      </p:pic>
      <p:sp>
        <p:nvSpPr>
          <p:cNvPr id="5" name="ZoneTexte 4"/>
          <p:cNvSpPr txBox="1"/>
          <p:nvPr/>
        </p:nvSpPr>
        <p:spPr>
          <a:xfrm>
            <a:off x="420915" y="1988457"/>
            <a:ext cx="3004456" cy="369332"/>
          </a:xfrm>
          <a:prstGeom prst="rect">
            <a:avLst/>
          </a:prstGeom>
          <a:noFill/>
        </p:spPr>
        <p:txBody>
          <a:bodyPr wrap="square" rtlCol="0">
            <a:spAutoFit/>
          </a:bodyPr>
          <a:lstStyle/>
          <a:p>
            <a:r>
              <a:rPr lang="fr-FR" dirty="0" smtClean="0"/>
              <a:t>Le vote de paille</a:t>
            </a:r>
            <a:endParaRPr lang="fr-FR" dirty="0"/>
          </a:p>
        </p:txBody>
      </p:sp>
    </p:spTree>
    <p:extLst>
      <p:ext uri="{BB962C8B-B14F-4D97-AF65-F5344CB8AC3E}">
        <p14:creationId xmlns:p14="http://schemas.microsoft.com/office/powerpoint/2010/main" val="1663955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14" y="1182132"/>
            <a:ext cx="9515995" cy="4470361"/>
          </a:xfrm>
          <a:prstGeom prst="rect">
            <a:avLst/>
          </a:prstGeom>
        </p:spPr>
      </p:pic>
      <p:sp>
        <p:nvSpPr>
          <p:cNvPr id="3" name="ZoneTexte 2"/>
          <p:cNvSpPr txBox="1"/>
          <p:nvPr/>
        </p:nvSpPr>
        <p:spPr>
          <a:xfrm>
            <a:off x="420914" y="508000"/>
            <a:ext cx="8911771" cy="369332"/>
          </a:xfrm>
          <a:prstGeom prst="rect">
            <a:avLst/>
          </a:prstGeom>
          <a:noFill/>
        </p:spPr>
        <p:txBody>
          <a:bodyPr wrap="square" rtlCol="0">
            <a:spAutoFit/>
          </a:bodyPr>
          <a:lstStyle/>
          <a:p>
            <a:r>
              <a:rPr lang="fr-FR" dirty="0" smtClean="0"/>
              <a:t>Doc 1 p 180 + Doc 2 p 180 Bordas			1</a:t>
            </a:r>
            <a:r>
              <a:rPr lang="fr-FR" baseline="30000" dirty="0" smtClean="0"/>
              <a:t>er</a:t>
            </a:r>
            <a:r>
              <a:rPr lang="fr-FR" dirty="0" smtClean="0"/>
              <a:t> sondage américain: G. Gallup </a:t>
            </a:r>
            <a:endParaRPr lang="fr-FR" dirty="0"/>
          </a:p>
        </p:txBody>
      </p:sp>
    </p:spTree>
    <p:extLst>
      <p:ext uri="{BB962C8B-B14F-4D97-AF65-F5344CB8AC3E}">
        <p14:creationId xmlns:p14="http://schemas.microsoft.com/office/powerpoint/2010/main" val="1664863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1886" y="333829"/>
            <a:ext cx="11205028" cy="369332"/>
          </a:xfrm>
          <a:prstGeom prst="rect">
            <a:avLst/>
          </a:prstGeom>
          <a:noFill/>
        </p:spPr>
        <p:txBody>
          <a:bodyPr wrap="square" rtlCol="0">
            <a:spAutoFit/>
          </a:bodyPr>
          <a:lstStyle/>
          <a:p>
            <a:r>
              <a:rPr lang="fr-FR" dirty="0" smtClean="0"/>
              <a:t>2</a:t>
            </a:r>
            <a:r>
              <a:rPr lang="fr-FR" baseline="30000" dirty="0" smtClean="0"/>
              <a:t>ième</a:t>
            </a:r>
            <a:r>
              <a:rPr lang="fr-FR" dirty="0" smtClean="0"/>
              <a:t> choix: Doc 2 p 176 HE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599" y="333829"/>
            <a:ext cx="8332069" cy="6043432"/>
          </a:xfrm>
          <a:prstGeom prst="rect">
            <a:avLst/>
          </a:prstGeom>
        </p:spPr>
      </p:pic>
    </p:spTree>
    <p:extLst>
      <p:ext uri="{BB962C8B-B14F-4D97-AF65-F5344CB8AC3E}">
        <p14:creationId xmlns:p14="http://schemas.microsoft.com/office/powerpoint/2010/main" val="141431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2988" y="254908"/>
            <a:ext cx="10208986" cy="4801314"/>
          </a:xfrm>
          <a:prstGeom prst="rect">
            <a:avLst/>
          </a:prstGeom>
          <a:noFill/>
        </p:spPr>
        <p:txBody>
          <a:bodyPr wrap="square" rtlCol="0">
            <a:spAutoFit/>
          </a:bodyPr>
          <a:lstStyle/>
          <a:p>
            <a:r>
              <a:rPr lang="fr-FR" u="sng" dirty="0"/>
              <a:t>Docs sur les premiers sondages en France</a:t>
            </a:r>
            <a:endParaRPr lang="fr-FR" dirty="0"/>
          </a:p>
          <a:p>
            <a:r>
              <a:rPr lang="fr-FR" dirty="0"/>
              <a:t> </a:t>
            </a:r>
          </a:p>
          <a:p>
            <a:pPr algn="just"/>
            <a:r>
              <a:rPr lang="fr-FR" i="1" dirty="0"/>
              <a:t>En France, il faudra cependant attendre près de trente ans pour que les sondages ne s'imposent dans la vie politique. Le premier institut (IFOP – Institut français d'opinion publique) est créé en 1938, mais son activité reste modeste. Ce n’est qu’en 1945, lorsque ses responsables pronostiquent avec une très faible marge d’erreur (3% seulement) les résultats du référendum pour la création de l’assemblée constituante, que la méthode des sondages acquiert une première reconnaissance. +Mais ce n’est que vingt ans plus tard que les sondages s’imposent définitivement. 1965 constitue en effet une date clé : à l'occasion de la première élection du Président de la république au suffrage universel direct, on assiste à une prolifération de sondages sur les « intentions de vote » des français, abondamment commentés dans la presse. Et les sondages font, à cette occasion, la démonstration de leur force : alors que personne ne doute de la victoire du général de Gaulle, le journal France Soir publie la veille de l'élection un sondage qui ne lui attribue que 43 % et annonce sa mise en ballottage par François Mitterrand (ce qui se produira effectivement). […]</a:t>
            </a:r>
            <a:endParaRPr lang="fr-FR" dirty="0"/>
          </a:p>
          <a:p>
            <a:pPr algn="just"/>
            <a:r>
              <a:rPr lang="fr-FR" i="1" dirty="0"/>
              <a:t>C’est donc sur leur capacité à anticiper les résultats des élections que les instituts de sondage ont, de fait, établi leur légitimité.</a:t>
            </a:r>
            <a:endParaRPr lang="fr-FR" dirty="0"/>
          </a:p>
          <a:p>
            <a:pPr algn="r"/>
            <a:r>
              <a:rPr lang="fr-FR" sz="1600" i="1" dirty="0"/>
              <a:t>Jean-Yves </a:t>
            </a:r>
            <a:r>
              <a:rPr lang="fr-FR" sz="1600" i="1" dirty="0" err="1"/>
              <a:t>Dormagen</a:t>
            </a:r>
            <a:r>
              <a:rPr lang="fr-FR" sz="1600" i="1" dirty="0"/>
              <a:t>, Daniel Mouchard, Introduction à la sociologie politique, De Boeck </a:t>
            </a:r>
            <a:r>
              <a:rPr lang="fr-FR" sz="1600" i="1" dirty="0" smtClean="0"/>
              <a:t>Supérieur,</a:t>
            </a:r>
          </a:p>
          <a:p>
            <a:pPr algn="r"/>
            <a:r>
              <a:rPr lang="fr-FR" sz="1600" i="1" dirty="0" smtClean="0"/>
              <a:t>4e </a:t>
            </a:r>
            <a:r>
              <a:rPr lang="fr-FR" sz="1600" i="1" dirty="0"/>
              <a:t>édition, </a:t>
            </a:r>
            <a:r>
              <a:rPr lang="fr-FR" sz="1600" i="1" dirty="0" smtClean="0"/>
              <a:t>2015</a:t>
            </a:r>
            <a:endParaRPr lang="fr-FR" sz="1600" dirty="0"/>
          </a:p>
        </p:txBody>
      </p:sp>
      <p:sp>
        <p:nvSpPr>
          <p:cNvPr id="3" name="ZoneTexte 2"/>
          <p:cNvSpPr txBox="1"/>
          <p:nvPr/>
        </p:nvSpPr>
        <p:spPr>
          <a:xfrm>
            <a:off x="6822622" y="5036398"/>
            <a:ext cx="3993016" cy="1384995"/>
          </a:xfrm>
          <a:prstGeom prst="rect">
            <a:avLst/>
          </a:prstGeom>
          <a:noFill/>
          <a:ln>
            <a:solidFill>
              <a:schemeClr val="accent1"/>
            </a:solidFill>
            <a:prstDash val="dash"/>
          </a:ln>
        </p:spPr>
        <p:txBody>
          <a:bodyPr wrap="square" rtlCol="0">
            <a:spAutoFit/>
          </a:bodyPr>
          <a:lstStyle/>
          <a:p>
            <a:pPr lvl="0"/>
            <a:r>
              <a:rPr lang="fr-FR" sz="1400" dirty="0" smtClean="0"/>
              <a:t>➢ 1</a:t>
            </a:r>
            <a:r>
              <a:rPr lang="fr-FR" sz="1400" baseline="30000" dirty="0" smtClean="0"/>
              <a:t>ère</a:t>
            </a:r>
            <a:r>
              <a:rPr lang="fr-FR" sz="1400" dirty="0" smtClean="0"/>
              <a:t> tentative : Le </a:t>
            </a:r>
            <a:r>
              <a:rPr lang="fr-FR" sz="1400" dirty="0"/>
              <a:t>vote </a:t>
            </a:r>
            <a:r>
              <a:rPr lang="fr-FR" sz="1400"/>
              <a:t>de </a:t>
            </a:r>
            <a:r>
              <a:rPr lang="fr-FR" sz="1400" smtClean="0"/>
              <a:t>paille</a:t>
            </a:r>
            <a:endParaRPr lang="fr-FR" sz="1400" dirty="0" smtClean="0"/>
          </a:p>
          <a:p>
            <a:pPr lvl="0"/>
            <a:r>
              <a:rPr lang="fr-FR" sz="1400" dirty="0"/>
              <a:t>➢ </a:t>
            </a:r>
            <a:r>
              <a:rPr lang="fr-FR" sz="1400" dirty="0" smtClean="0"/>
              <a:t>1</a:t>
            </a:r>
            <a:r>
              <a:rPr lang="fr-FR" sz="1400" baseline="30000" dirty="0" smtClean="0"/>
              <a:t>er</a:t>
            </a:r>
            <a:r>
              <a:rPr lang="fr-FR" sz="1400" dirty="0" smtClean="0"/>
              <a:t> sondage américain G. Gallup 1936</a:t>
            </a:r>
          </a:p>
          <a:p>
            <a:pPr lvl="0"/>
            <a:r>
              <a:rPr lang="fr-FR" sz="1400" dirty="0" smtClean="0"/>
              <a:t>➢ Jean </a:t>
            </a:r>
            <a:r>
              <a:rPr lang="fr-FR" sz="1400" dirty="0" err="1"/>
              <a:t>Stoetzel</a:t>
            </a:r>
            <a:endParaRPr lang="fr-FR" sz="1400" dirty="0"/>
          </a:p>
          <a:p>
            <a:r>
              <a:rPr lang="fr-FR" sz="1400" dirty="0" err="1" smtClean="0"/>
              <a:t>Déf</a:t>
            </a:r>
            <a:r>
              <a:rPr lang="fr-FR" sz="1400" dirty="0" smtClean="0"/>
              <a:t> de l’OP</a:t>
            </a:r>
          </a:p>
          <a:p>
            <a:r>
              <a:rPr lang="fr-FR" sz="1400" dirty="0" smtClean="0"/>
              <a:t>Crée en 1938 l’IFOP (institut français de l’OP)</a:t>
            </a:r>
          </a:p>
          <a:p>
            <a:r>
              <a:rPr lang="fr-FR" sz="1400" dirty="0" smtClean="0"/>
              <a:t>…</a:t>
            </a:r>
            <a:endParaRPr lang="fr-FR" sz="1400" dirty="0"/>
          </a:p>
        </p:txBody>
      </p:sp>
    </p:spTree>
    <p:extLst>
      <p:ext uri="{BB962C8B-B14F-4D97-AF65-F5344CB8AC3E}">
        <p14:creationId xmlns:p14="http://schemas.microsoft.com/office/powerpoint/2010/main" val="728497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93257" y="1700288"/>
            <a:ext cx="9797143" cy="369332"/>
          </a:xfrm>
          <a:prstGeom prst="rect">
            <a:avLst/>
          </a:prstGeom>
          <a:noFill/>
        </p:spPr>
        <p:txBody>
          <a:bodyPr wrap="square" rtlCol="0">
            <a:spAutoFit/>
          </a:bodyPr>
          <a:lstStyle/>
          <a:p>
            <a:r>
              <a:rPr lang="fr-FR" dirty="0" smtClean="0"/>
              <a:t>2</a:t>
            </a:r>
            <a:r>
              <a:rPr lang="fr-FR" dirty="0"/>
              <a:t>°) </a:t>
            </a:r>
            <a:r>
              <a:rPr lang="fr-FR" u="sng" dirty="0"/>
              <a:t>Les techniques des sondages ou Règles d’élaboration des sondages</a:t>
            </a:r>
            <a:r>
              <a:rPr lang="fr-FR" dirty="0"/>
              <a:t> </a:t>
            </a:r>
            <a:r>
              <a:rPr lang="fr-FR" dirty="0" smtClean="0"/>
              <a:t>:</a:t>
            </a:r>
            <a:endParaRPr lang="fr-FR" dirty="0"/>
          </a:p>
        </p:txBody>
      </p:sp>
      <p:sp>
        <p:nvSpPr>
          <p:cNvPr id="4" name="ZoneTexte 3"/>
          <p:cNvSpPr txBox="1"/>
          <p:nvPr/>
        </p:nvSpPr>
        <p:spPr>
          <a:xfrm>
            <a:off x="478971" y="130628"/>
            <a:ext cx="10160001" cy="1569660"/>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a:t>	</a:t>
            </a:r>
            <a:r>
              <a:rPr lang="fr-FR" sz="1600" dirty="0" smtClean="0"/>
              <a:t>	1°) L’introduction des sondages</a:t>
            </a:r>
            <a:endParaRPr lang="fr-FR" sz="1600" dirty="0"/>
          </a:p>
        </p:txBody>
      </p:sp>
      <p:sp>
        <p:nvSpPr>
          <p:cNvPr id="5" name="ZoneTexte 4"/>
          <p:cNvSpPr txBox="1"/>
          <p:nvPr/>
        </p:nvSpPr>
        <p:spPr>
          <a:xfrm>
            <a:off x="478971" y="3439886"/>
            <a:ext cx="5181600" cy="646331"/>
          </a:xfrm>
          <a:prstGeom prst="rect">
            <a:avLst/>
          </a:prstGeom>
          <a:noFill/>
        </p:spPr>
        <p:txBody>
          <a:bodyPr wrap="square" rtlCol="0">
            <a:spAutoFit/>
          </a:bodyPr>
          <a:lstStyle/>
          <a:p>
            <a:r>
              <a:rPr lang="fr-FR" dirty="0" smtClean="0"/>
              <a:t>Méthode </a:t>
            </a:r>
            <a:r>
              <a:rPr lang="fr-FR" dirty="0"/>
              <a:t>aléatoire</a:t>
            </a:r>
          </a:p>
          <a:p>
            <a:r>
              <a:rPr lang="fr-FR" dirty="0"/>
              <a:t>Méthode des </a:t>
            </a:r>
            <a:r>
              <a:rPr lang="fr-FR" dirty="0" smtClean="0"/>
              <a:t>quotas</a:t>
            </a:r>
            <a:endParaRPr lang="fr-FR" dirty="0"/>
          </a:p>
        </p:txBody>
      </p:sp>
      <p:sp>
        <p:nvSpPr>
          <p:cNvPr id="6" name="ZoneTexte 5"/>
          <p:cNvSpPr txBox="1"/>
          <p:nvPr/>
        </p:nvSpPr>
        <p:spPr>
          <a:xfrm>
            <a:off x="6037944" y="3439886"/>
            <a:ext cx="5878286" cy="2585323"/>
          </a:xfrm>
          <a:prstGeom prst="rect">
            <a:avLst/>
          </a:prstGeom>
          <a:noFill/>
        </p:spPr>
        <p:txBody>
          <a:bodyPr wrap="square" rtlCol="0">
            <a:spAutoFit/>
          </a:bodyPr>
          <a:lstStyle/>
          <a:p>
            <a:r>
              <a:rPr lang="fr-FR" dirty="0" smtClean="0"/>
              <a:t>• Doc </a:t>
            </a:r>
            <a:r>
              <a:rPr lang="fr-FR" dirty="0"/>
              <a:t>2 p 216 </a:t>
            </a:r>
            <a:r>
              <a:rPr lang="fr-FR" dirty="0" smtClean="0"/>
              <a:t>Nathan (les </a:t>
            </a:r>
            <a:r>
              <a:rPr lang="fr-FR" dirty="0"/>
              <a:t>2 méthodes : aléatoire / </a:t>
            </a:r>
            <a:r>
              <a:rPr lang="fr-FR" dirty="0" smtClean="0"/>
              <a:t>quotas)</a:t>
            </a:r>
          </a:p>
          <a:p>
            <a:pPr algn="ctr"/>
            <a:r>
              <a:rPr lang="fr-FR" dirty="0" smtClean="0"/>
              <a:t>ou</a:t>
            </a:r>
            <a:endParaRPr lang="fr-FR" dirty="0"/>
          </a:p>
          <a:p>
            <a:r>
              <a:rPr lang="fr-FR" dirty="0"/>
              <a:t>• </a:t>
            </a:r>
            <a:r>
              <a:rPr lang="fr-FR" dirty="0" smtClean="0"/>
              <a:t>Doc </a:t>
            </a:r>
            <a:r>
              <a:rPr lang="fr-FR" dirty="0"/>
              <a:t>3 p 177 </a:t>
            </a:r>
            <a:r>
              <a:rPr lang="fr-FR" dirty="0" smtClean="0"/>
              <a:t>Hachette</a:t>
            </a:r>
            <a:r>
              <a:rPr lang="fr-FR" dirty="0"/>
              <a:t> </a:t>
            </a:r>
            <a:r>
              <a:rPr lang="fr-FR" dirty="0" smtClean="0"/>
              <a:t>(schéma </a:t>
            </a:r>
            <a:r>
              <a:rPr lang="fr-FR" dirty="0"/>
              <a:t>sur les différents types de sondage : recensement / Echantillon avec distinction tirage aléatoire, tirage non aléatoire (quotas</a:t>
            </a:r>
            <a:r>
              <a:rPr lang="fr-FR" dirty="0" smtClean="0"/>
              <a:t>).</a:t>
            </a:r>
          </a:p>
          <a:p>
            <a:endParaRPr lang="fr-FR" dirty="0"/>
          </a:p>
          <a:p>
            <a:r>
              <a:rPr lang="fr-FR" dirty="0"/>
              <a:t>• </a:t>
            </a:r>
            <a:r>
              <a:rPr lang="fr-FR" dirty="0" smtClean="0"/>
              <a:t>En </a:t>
            </a:r>
            <a:r>
              <a:rPr lang="fr-FR" dirty="0"/>
              <a:t>plus si on veut </a:t>
            </a:r>
            <a:r>
              <a:rPr lang="fr-FR" dirty="0" smtClean="0"/>
              <a:t>: Vidéo</a:t>
            </a:r>
            <a:r>
              <a:rPr lang="fr-FR" dirty="0"/>
              <a:t> : échantillonnage par quotas </a:t>
            </a:r>
            <a:r>
              <a:rPr lang="fr-FR" u="sng" dirty="0">
                <a:hlinkClick r:id="rId2"/>
              </a:rPr>
              <a:t>https://</a:t>
            </a:r>
            <a:r>
              <a:rPr lang="fr-FR" u="sng" dirty="0" smtClean="0">
                <a:hlinkClick r:id="rId2"/>
              </a:rPr>
              <a:t>www.youtube.com/watch?v=r_gySOlNJrw&amp;feature=youtu.be</a:t>
            </a:r>
            <a:endParaRPr lang="fr-FR" dirty="0"/>
          </a:p>
        </p:txBody>
      </p:sp>
      <p:sp>
        <p:nvSpPr>
          <p:cNvPr id="7" name="ZoneTexte 6"/>
          <p:cNvSpPr txBox="1"/>
          <p:nvPr/>
        </p:nvSpPr>
        <p:spPr>
          <a:xfrm>
            <a:off x="478971" y="2885888"/>
            <a:ext cx="3091543" cy="369332"/>
          </a:xfrm>
          <a:prstGeom prst="rect">
            <a:avLst/>
          </a:prstGeom>
          <a:noFill/>
        </p:spPr>
        <p:txBody>
          <a:bodyPr wrap="square" rtlCol="0">
            <a:spAutoFit/>
          </a:bodyPr>
          <a:lstStyle/>
          <a:p>
            <a:r>
              <a:rPr lang="fr-FR" dirty="0" smtClean="0">
                <a:solidFill>
                  <a:srgbClr val="7030A0"/>
                </a:solidFill>
              </a:rPr>
              <a:t>Le contenu</a:t>
            </a:r>
            <a:endParaRPr lang="fr-FR" dirty="0">
              <a:solidFill>
                <a:srgbClr val="7030A0"/>
              </a:solidFill>
            </a:endParaRPr>
          </a:p>
        </p:txBody>
      </p:sp>
      <p:sp>
        <p:nvSpPr>
          <p:cNvPr id="8" name="ZoneTexte 7"/>
          <p:cNvSpPr txBox="1"/>
          <p:nvPr/>
        </p:nvSpPr>
        <p:spPr>
          <a:xfrm>
            <a:off x="6161316" y="2900616"/>
            <a:ext cx="2815771" cy="369332"/>
          </a:xfrm>
          <a:prstGeom prst="rect">
            <a:avLst/>
          </a:prstGeom>
          <a:noFill/>
        </p:spPr>
        <p:txBody>
          <a:bodyPr wrap="square" rtlCol="0">
            <a:spAutoFit/>
          </a:bodyPr>
          <a:lstStyle/>
          <a:p>
            <a:r>
              <a:rPr lang="fr-FR" dirty="0" smtClean="0">
                <a:solidFill>
                  <a:srgbClr val="7030A0"/>
                </a:solidFill>
              </a:rPr>
              <a:t>Les documents</a:t>
            </a:r>
            <a:endParaRPr lang="fr-FR" dirty="0">
              <a:solidFill>
                <a:srgbClr val="7030A0"/>
              </a:solidFill>
            </a:endParaRPr>
          </a:p>
        </p:txBody>
      </p:sp>
      <p:sp>
        <p:nvSpPr>
          <p:cNvPr id="9" name="ZoneTexte 8"/>
          <p:cNvSpPr txBox="1"/>
          <p:nvPr/>
        </p:nvSpPr>
        <p:spPr>
          <a:xfrm>
            <a:off x="478971" y="2245142"/>
            <a:ext cx="5181600" cy="369332"/>
          </a:xfrm>
          <a:prstGeom prst="rect">
            <a:avLst/>
          </a:prstGeom>
          <a:noFill/>
        </p:spPr>
        <p:txBody>
          <a:bodyPr wrap="square" rtlCol="0">
            <a:spAutoFit/>
          </a:bodyPr>
          <a:lstStyle/>
          <a:p>
            <a:pPr lvl="0"/>
            <a:r>
              <a:rPr lang="fr-FR" dirty="0" smtClean="0"/>
              <a:t>➢ Méthode </a:t>
            </a:r>
            <a:r>
              <a:rPr lang="fr-FR" dirty="0"/>
              <a:t>de construction des </a:t>
            </a:r>
            <a:r>
              <a:rPr lang="fr-FR" dirty="0" smtClean="0"/>
              <a:t>échantillons</a:t>
            </a:r>
            <a:endParaRPr lang="fr-FR" dirty="0"/>
          </a:p>
        </p:txBody>
      </p:sp>
    </p:spTree>
    <p:extLst>
      <p:ext uri="{BB962C8B-B14F-4D97-AF65-F5344CB8AC3E}">
        <p14:creationId xmlns:p14="http://schemas.microsoft.com/office/powerpoint/2010/main" val="5564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dissolv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dissolv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dissolv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dissolve">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21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1" y="587045"/>
            <a:ext cx="9681029" cy="5922791"/>
          </a:xfrm>
          <a:prstGeom prst="rect">
            <a:avLst/>
          </a:prstGeom>
        </p:spPr>
      </p:pic>
      <p:sp>
        <p:nvSpPr>
          <p:cNvPr id="3" name="ZoneTexte 2"/>
          <p:cNvSpPr txBox="1"/>
          <p:nvPr/>
        </p:nvSpPr>
        <p:spPr>
          <a:xfrm>
            <a:off x="275771" y="217714"/>
            <a:ext cx="4005943" cy="369332"/>
          </a:xfrm>
          <a:prstGeom prst="rect">
            <a:avLst/>
          </a:prstGeom>
          <a:noFill/>
        </p:spPr>
        <p:txBody>
          <a:bodyPr wrap="square" rtlCol="0">
            <a:spAutoFit/>
          </a:bodyPr>
          <a:lstStyle/>
          <a:p>
            <a:r>
              <a:rPr lang="fr-FR" dirty="0" smtClean="0"/>
              <a:t>Doc 2 p 216 Nathan</a:t>
            </a:r>
            <a:endParaRPr lang="fr-FR" dirty="0"/>
          </a:p>
        </p:txBody>
      </p:sp>
    </p:spTree>
    <p:extLst>
      <p:ext uri="{BB962C8B-B14F-4D97-AF65-F5344CB8AC3E}">
        <p14:creationId xmlns:p14="http://schemas.microsoft.com/office/powerpoint/2010/main" val="71956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9943" y="290286"/>
            <a:ext cx="6037943" cy="369332"/>
          </a:xfrm>
          <a:prstGeom prst="rect">
            <a:avLst/>
          </a:prstGeom>
          <a:noFill/>
        </p:spPr>
        <p:txBody>
          <a:bodyPr wrap="square" rtlCol="0">
            <a:spAutoFit/>
          </a:bodyPr>
          <a:lstStyle/>
          <a:p>
            <a:r>
              <a:rPr lang="fr-FR" dirty="0"/>
              <a:t>Doc 3 p 177 Hachette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659618"/>
            <a:ext cx="10972800" cy="5638800"/>
          </a:xfrm>
          <a:prstGeom prst="rect">
            <a:avLst/>
          </a:prstGeom>
        </p:spPr>
      </p:pic>
    </p:spTree>
    <p:extLst>
      <p:ext uri="{BB962C8B-B14F-4D97-AF65-F5344CB8AC3E}">
        <p14:creationId xmlns:p14="http://schemas.microsoft.com/office/powerpoint/2010/main" val="656757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8971" y="2245142"/>
            <a:ext cx="5181600" cy="369332"/>
          </a:xfrm>
          <a:prstGeom prst="rect">
            <a:avLst/>
          </a:prstGeom>
          <a:noFill/>
        </p:spPr>
        <p:txBody>
          <a:bodyPr wrap="square" rtlCol="0">
            <a:spAutoFit/>
          </a:bodyPr>
          <a:lstStyle/>
          <a:p>
            <a:pPr lvl="0"/>
            <a:r>
              <a:rPr lang="fr-FR" dirty="0" smtClean="0"/>
              <a:t>➢ Taille de l’échantillon</a:t>
            </a:r>
            <a:endParaRPr lang="fr-FR" dirty="0"/>
          </a:p>
        </p:txBody>
      </p:sp>
      <p:sp>
        <p:nvSpPr>
          <p:cNvPr id="4" name="ZoneTexte 3"/>
          <p:cNvSpPr txBox="1"/>
          <p:nvPr/>
        </p:nvSpPr>
        <p:spPr>
          <a:xfrm>
            <a:off x="478971" y="130628"/>
            <a:ext cx="10160001" cy="2062103"/>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a:t>	</a:t>
            </a:r>
            <a:r>
              <a:rPr lang="fr-FR" sz="1600" dirty="0" smtClean="0"/>
              <a:t>	1°) L’introduction des sondages</a:t>
            </a:r>
          </a:p>
          <a:p>
            <a:pPr algn="just"/>
            <a:r>
              <a:rPr lang="fr-FR" sz="1600" dirty="0"/>
              <a:t>	</a:t>
            </a:r>
            <a:r>
              <a:rPr lang="fr-FR" sz="1600" dirty="0" smtClean="0"/>
              <a:t>	2°) Les techniques des sondages</a:t>
            </a:r>
          </a:p>
          <a:p>
            <a:pPr lvl="0" algn="just"/>
            <a:r>
              <a:rPr lang="fr-FR" sz="1600" dirty="0"/>
              <a:t>➢ Méthode de construction des </a:t>
            </a:r>
            <a:r>
              <a:rPr lang="fr-FR" sz="1600" dirty="0" smtClean="0"/>
              <a:t>échantillons</a:t>
            </a:r>
            <a:endParaRPr lang="fr-FR" sz="1600" dirty="0"/>
          </a:p>
        </p:txBody>
      </p:sp>
      <p:sp>
        <p:nvSpPr>
          <p:cNvPr id="5" name="ZoneTexte 4"/>
          <p:cNvSpPr txBox="1"/>
          <p:nvPr/>
        </p:nvSpPr>
        <p:spPr>
          <a:xfrm>
            <a:off x="478971" y="2666885"/>
            <a:ext cx="11248572" cy="3139321"/>
          </a:xfrm>
          <a:prstGeom prst="rect">
            <a:avLst/>
          </a:prstGeom>
          <a:noFill/>
        </p:spPr>
        <p:txBody>
          <a:bodyPr wrap="square" rtlCol="0">
            <a:spAutoFit/>
          </a:bodyPr>
          <a:lstStyle/>
          <a:p>
            <a:r>
              <a:rPr lang="fr-FR" dirty="0"/>
              <a:t>Doc extrait de « Aide mémoire Sciences sociales de </a:t>
            </a:r>
            <a:r>
              <a:rPr lang="fr-FR" dirty="0" err="1"/>
              <a:t>Ch</a:t>
            </a:r>
            <a:r>
              <a:rPr lang="fr-FR" dirty="0"/>
              <a:t> </a:t>
            </a:r>
            <a:r>
              <a:rPr lang="fr-FR" dirty="0" err="1"/>
              <a:t>Dollo</a:t>
            </a:r>
            <a:r>
              <a:rPr lang="fr-FR" dirty="0"/>
              <a:t>, Jacques </a:t>
            </a:r>
            <a:r>
              <a:rPr lang="fr-FR" dirty="0" err="1"/>
              <a:t>Gervasoni</a:t>
            </a:r>
            <a:r>
              <a:rPr lang="fr-FR" dirty="0"/>
              <a:t>, Jean-Renaud Lambert et Sandrine </a:t>
            </a:r>
            <a:r>
              <a:rPr lang="fr-FR" dirty="0" err="1"/>
              <a:t>Parayre</a:t>
            </a:r>
            <a:r>
              <a:rPr lang="fr-FR" dirty="0"/>
              <a:t>, Ed Sirey ».</a:t>
            </a:r>
          </a:p>
          <a:p>
            <a:pPr algn="just"/>
            <a:r>
              <a:rPr lang="fr-FR" i="1" dirty="0"/>
              <a:t>L’échantillon doit avoir une taille suffisante. La précision du sondage dépend du nombre de personnes interrogées et pratiquement pas du taux de sondage (pourcentage de personnes interrogées). Interroger 1 000 personnes en Corse (2 sur 400 environ) conduit à la même précision qu’interroger 1 000 personnes pour l’ensemble de la France (2 sur 100 000 environ). En général, en dessous de 1 000 personnes, un échantillon ne garantit pas des résultats fiables. </a:t>
            </a:r>
            <a:endParaRPr lang="fr-FR" dirty="0"/>
          </a:p>
          <a:p>
            <a:pPr algn="just"/>
            <a:r>
              <a:rPr lang="fr-FR" i="1" dirty="0"/>
              <a:t>En outre, il est possible d’indiquer le degré de précision du sondage : par exemple, un sondage peut indiquer qu’un candidat obtiendra entre 38 % et 40 % de voix lors d’une élection, avec un risque d’erreur de 5 %. On parle d’intervalle de confiance, ce qui signifie qu’il y a 95 % de chances pour que le résultat effectif de l’élection se situe dans cette fourchette.</a:t>
            </a:r>
            <a:endParaRPr lang="fr-FR" dirty="0"/>
          </a:p>
          <a:p>
            <a:pPr algn="r"/>
            <a:r>
              <a:rPr lang="fr-FR" sz="1600" i="1" dirty="0"/>
              <a:t>Source : Aide mémoire Sciences sociales de </a:t>
            </a:r>
            <a:r>
              <a:rPr lang="fr-FR" sz="1600" i="1" dirty="0" err="1"/>
              <a:t>Ch</a:t>
            </a:r>
            <a:r>
              <a:rPr lang="fr-FR" sz="1600" i="1" dirty="0"/>
              <a:t> </a:t>
            </a:r>
            <a:r>
              <a:rPr lang="fr-FR" sz="1600" i="1" dirty="0" err="1"/>
              <a:t>Dollo</a:t>
            </a:r>
            <a:r>
              <a:rPr lang="fr-FR" sz="1600" i="1" dirty="0"/>
              <a:t>, Jacques </a:t>
            </a:r>
            <a:r>
              <a:rPr lang="fr-FR" sz="1600" i="1" dirty="0" err="1" smtClean="0"/>
              <a:t>Gervasoni</a:t>
            </a:r>
            <a:r>
              <a:rPr lang="fr-FR" sz="1600" i="1" dirty="0" smtClean="0"/>
              <a:t>,</a:t>
            </a:r>
            <a:r>
              <a:rPr lang="fr-FR" sz="1600" dirty="0"/>
              <a:t> </a:t>
            </a:r>
            <a:r>
              <a:rPr lang="fr-FR" sz="1600" i="1" dirty="0" smtClean="0"/>
              <a:t>Jean-Renaud </a:t>
            </a:r>
            <a:r>
              <a:rPr lang="fr-FR" sz="1600" i="1" dirty="0"/>
              <a:t>Lambert et Sandrine </a:t>
            </a:r>
            <a:r>
              <a:rPr lang="fr-FR" sz="1600" i="1" dirty="0" err="1"/>
              <a:t>Parayre</a:t>
            </a:r>
            <a:r>
              <a:rPr lang="fr-FR" sz="1600" i="1" dirty="0"/>
              <a:t>, Ed Sirey</a:t>
            </a:r>
            <a:r>
              <a:rPr lang="fr-FR" i="1" dirty="0"/>
              <a:t> </a:t>
            </a:r>
            <a:endParaRPr lang="fr-FR" dirty="0"/>
          </a:p>
        </p:txBody>
      </p:sp>
    </p:spTree>
    <p:extLst>
      <p:ext uri="{BB962C8B-B14F-4D97-AF65-F5344CB8AC3E}">
        <p14:creationId xmlns:p14="http://schemas.microsoft.com/office/powerpoint/2010/main" val="1689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8971" y="2520914"/>
            <a:ext cx="5181600" cy="369332"/>
          </a:xfrm>
          <a:prstGeom prst="rect">
            <a:avLst/>
          </a:prstGeom>
          <a:noFill/>
        </p:spPr>
        <p:txBody>
          <a:bodyPr wrap="square" rtlCol="0">
            <a:spAutoFit/>
          </a:bodyPr>
          <a:lstStyle/>
          <a:p>
            <a:pPr lvl="0"/>
            <a:r>
              <a:rPr lang="fr-FR" smtClean="0"/>
              <a:t>➢ L’élaboration du questionnaire</a:t>
            </a:r>
            <a:endParaRPr lang="fr-FR" dirty="0"/>
          </a:p>
        </p:txBody>
      </p:sp>
      <p:sp>
        <p:nvSpPr>
          <p:cNvPr id="4" name="ZoneTexte 3"/>
          <p:cNvSpPr txBox="1"/>
          <p:nvPr/>
        </p:nvSpPr>
        <p:spPr>
          <a:xfrm>
            <a:off x="478971" y="130628"/>
            <a:ext cx="10160001" cy="2308324"/>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a:t>	</a:t>
            </a:r>
            <a:r>
              <a:rPr lang="fr-FR" sz="1600" dirty="0" smtClean="0"/>
              <a:t>	1°) L’introduction des sondages</a:t>
            </a:r>
          </a:p>
          <a:p>
            <a:pPr algn="just"/>
            <a:r>
              <a:rPr lang="fr-FR" sz="1600" dirty="0"/>
              <a:t>	</a:t>
            </a:r>
            <a:r>
              <a:rPr lang="fr-FR" sz="1600" dirty="0" smtClean="0"/>
              <a:t>	2°) Les techniques des sondages</a:t>
            </a:r>
          </a:p>
          <a:p>
            <a:pPr lvl="0" algn="just"/>
            <a:r>
              <a:rPr lang="fr-FR" sz="1600" dirty="0"/>
              <a:t>➢ Méthode de construction des </a:t>
            </a:r>
            <a:r>
              <a:rPr lang="fr-FR" sz="1600" dirty="0" smtClean="0"/>
              <a:t>échantillons</a:t>
            </a:r>
          </a:p>
          <a:p>
            <a:pPr lvl="0" algn="just"/>
            <a:r>
              <a:rPr lang="fr-FR" sz="1600" dirty="0" smtClean="0"/>
              <a:t>➢ Taille de l’échantillon</a:t>
            </a:r>
            <a:endParaRPr lang="fr-FR" sz="1600" dirty="0"/>
          </a:p>
        </p:txBody>
      </p:sp>
      <p:sp>
        <p:nvSpPr>
          <p:cNvPr id="2" name="ZoneTexte 1"/>
          <p:cNvSpPr txBox="1"/>
          <p:nvPr/>
        </p:nvSpPr>
        <p:spPr>
          <a:xfrm>
            <a:off x="478971" y="2972208"/>
            <a:ext cx="11524343" cy="369332"/>
          </a:xfrm>
          <a:prstGeom prst="rect">
            <a:avLst/>
          </a:prstGeom>
          <a:noFill/>
        </p:spPr>
        <p:txBody>
          <a:bodyPr wrap="square" rtlCol="0">
            <a:spAutoFit/>
          </a:bodyPr>
          <a:lstStyle/>
          <a:p>
            <a:r>
              <a:rPr lang="fr-FR" dirty="0"/>
              <a:t>F. Le Bon : </a:t>
            </a:r>
            <a:r>
              <a:rPr lang="fr-FR" dirty="0" smtClean="0"/>
              <a:t>question simple</a:t>
            </a:r>
            <a:r>
              <a:rPr lang="fr-FR" dirty="0"/>
              <a:t>, qui n’induit pas de réponse négative ou positive, etc</a:t>
            </a:r>
            <a:r>
              <a:rPr lang="fr-FR" dirty="0" smtClean="0"/>
              <a:t>.</a:t>
            </a:r>
            <a:endParaRPr lang="fr-FR" dirty="0"/>
          </a:p>
        </p:txBody>
      </p:sp>
      <p:sp>
        <p:nvSpPr>
          <p:cNvPr id="7" name="ZoneTexte 6"/>
          <p:cNvSpPr txBox="1"/>
          <p:nvPr/>
        </p:nvSpPr>
        <p:spPr>
          <a:xfrm>
            <a:off x="478971" y="3599543"/>
            <a:ext cx="4847772" cy="369332"/>
          </a:xfrm>
          <a:prstGeom prst="rect">
            <a:avLst/>
          </a:prstGeom>
          <a:noFill/>
        </p:spPr>
        <p:txBody>
          <a:bodyPr wrap="square" rtlCol="0">
            <a:spAutoFit/>
          </a:bodyPr>
          <a:lstStyle/>
          <a:p>
            <a:r>
              <a:rPr lang="fr-FR" dirty="0" smtClean="0">
                <a:solidFill>
                  <a:srgbClr val="7030A0"/>
                </a:solidFill>
              </a:rPr>
              <a:t>Documents</a:t>
            </a:r>
            <a:endParaRPr lang="fr-FR" dirty="0">
              <a:solidFill>
                <a:srgbClr val="7030A0"/>
              </a:solidFill>
            </a:endParaRPr>
          </a:p>
        </p:txBody>
      </p:sp>
    </p:spTree>
    <p:extLst>
      <p:ext uri="{BB962C8B-B14F-4D97-AF65-F5344CB8AC3E}">
        <p14:creationId xmlns:p14="http://schemas.microsoft.com/office/powerpoint/2010/main" val="13425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8" y="1034143"/>
            <a:ext cx="10807700" cy="5473700"/>
          </a:xfrm>
          <a:prstGeom prst="rect">
            <a:avLst/>
          </a:prstGeom>
        </p:spPr>
      </p:pic>
      <p:sp>
        <p:nvSpPr>
          <p:cNvPr id="3" name="ZoneTexte 2"/>
          <p:cNvSpPr txBox="1"/>
          <p:nvPr/>
        </p:nvSpPr>
        <p:spPr>
          <a:xfrm>
            <a:off x="537028" y="246743"/>
            <a:ext cx="10956471" cy="646331"/>
          </a:xfrm>
          <a:prstGeom prst="rect">
            <a:avLst/>
          </a:prstGeom>
          <a:noFill/>
        </p:spPr>
        <p:txBody>
          <a:bodyPr wrap="square" rtlCol="0">
            <a:spAutoFit/>
          </a:bodyPr>
          <a:lstStyle/>
          <a:p>
            <a:r>
              <a:rPr lang="fr-FR" dirty="0" smtClean="0"/>
              <a:t>Doc 4 p 179 Hachette	</a:t>
            </a:r>
            <a:r>
              <a:rPr lang="fr-FR" dirty="0"/>
              <a:t>exercice avec des questions pour voir que certaines induisent une réponse par </a:t>
            </a:r>
            <a:endParaRPr lang="fr-FR" dirty="0" smtClean="0"/>
          </a:p>
          <a:p>
            <a:r>
              <a:rPr lang="fr-FR" dirty="0"/>
              <a:t>	</a:t>
            </a:r>
            <a:r>
              <a:rPr lang="fr-FR" dirty="0" smtClean="0"/>
              <a:t>		l’affirmative </a:t>
            </a:r>
            <a:r>
              <a:rPr lang="fr-FR" dirty="0"/>
              <a:t>ou au contraire</a:t>
            </a:r>
            <a:r>
              <a:rPr lang="fr-FR" dirty="0" smtClean="0"/>
              <a:t>.</a:t>
            </a:r>
            <a:endParaRPr lang="fr-FR" dirty="0"/>
          </a:p>
        </p:txBody>
      </p:sp>
    </p:spTree>
    <p:extLst>
      <p:ext uri="{BB962C8B-B14F-4D97-AF65-F5344CB8AC3E}">
        <p14:creationId xmlns:p14="http://schemas.microsoft.com/office/powerpoint/2010/main" val="64877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799" y="217715"/>
            <a:ext cx="11205029" cy="369332"/>
          </a:xfrm>
          <a:prstGeom prst="rect">
            <a:avLst/>
          </a:prstGeom>
          <a:noFill/>
        </p:spPr>
        <p:txBody>
          <a:bodyPr wrap="square" rtlCol="0">
            <a:spAutoFit/>
          </a:bodyPr>
          <a:lstStyle/>
          <a:p>
            <a:r>
              <a:rPr lang="fr-FR" dirty="0" smtClean="0"/>
              <a:t>Doc </a:t>
            </a:r>
            <a:r>
              <a:rPr lang="fr-FR" dirty="0"/>
              <a:t>3 p </a:t>
            </a:r>
            <a:r>
              <a:rPr lang="fr-FR" dirty="0" smtClean="0"/>
              <a:t>235 Magnard</a:t>
            </a:r>
            <a:r>
              <a:rPr lang="fr-FR" dirty="0"/>
              <a:t>	Texte + résultats du sondage pour montrer le biais lié à la formulation des </a:t>
            </a:r>
            <a:r>
              <a:rPr lang="fr-FR" dirty="0" smtClean="0"/>
              <a:t>questions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696686"/>
            <a:ext cx="8948057" cy="5876483"/>
          </a:xfrm>
          <a:prstGeom prst="rect">
            <a:avLst/>
          </a:prstGeom>
        </p:spPr>
      </p:pic>
    </p:spTree>
    <p:extLst>
      <p:ext uri="{BB962C8B-B14F-4D97-AF65-F5344CB8AC3E}">
        <p14:creationId xmlns:p14="http://schemas.microsoft.com/office/powerpoint/2010/main" val="1676380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8971" y="2796686"/>
            <a:ext cx="5181600" cy="369332"/>
          </a:xfrm>
          <a:prstGeom prst="rect">
            <a:avLst/>
          </a:prstGeom>
          <a:noFill/>
        </p:spPr>
        <p:txBody>
          <a:bodyPr wrap="square" rtlCol="0">
            <a:spAutoFit/>
          </a:bodyPr>
          <a:lstStyle/>
          <a:p>
            <a:pPr lvl="0"/>
            <a:r>
              <a:rPr lang="fr-FR" dirty="0" smtClean="0"/>
              <a:t>➢ L’interprétation des résultats</a:t>
            </a:r>
            <a:endParaRPr lang="fr-FR" dirty="0"/>
          </a:p>
        </p:txBody>
      </p:sp>
      <p:sp>
        <p:nvSpPr>
          <p:cNvPr id="4" name="ZoneTexte 3"/>
          <p:cNvSpPr txBox="1"/>
          <p:nvPr/>
        </p:nvSpPr>
        <p:spPr>
          <a:xfrm>
            <a:off x="478971" y="130628"/>
            <a:ext cx="10160001" cy="2554545"/>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a:t>	</a:t>
            </a:r>
            <a:r>
              <a:rPr lang="fr-FR" sz="1600" dirty="0" smtClean="0"/>
              <a:t>	1°) L’introduction des sondages</a:t>
            </a:r>
          </a:p>
          <a:p>
            <a:pPr algn="just"/>
            <a:r>
              <a:rPr lang="fr-FR" sz="1600" dirty="0"/>
              <a:t>	</a:t>
            </a:r>
            <a:r>
              <a:rPr lang="fr-FR" sz="1600" dirty="0" smtClean="0"/>
              <a:t>	2°) Les techniques des sondages</a:t>
            </a:r>
          </a:p>
          <a:p>
            <a:pPr lvl="0" algn="just"/>
            <a:r>
              <a:rPr lang="fr-FR" sz="1600" dirty="0"/>
              <a:t>➢ Méthode de construction des </a:t>
            </a:r>
            <a:r>
              <a:rPr lang="fr-FR" sz="1600" dirty="0" smtClean="0"/>
              <a:t>échantillons</a:t>
            </a:r>
          </a:p>
          <a:p>
            <a:pPr lvl="0" algn="just"/>
            <a:r>
              <a:rPr lang="fr-FR" sz="1600" dirty="0" smtClean="0"/>
              <a:t>➢ Taille de l’échantillon</a:t>
            </a:r>
          </a:p>
          <a:p>
            <a:pPr algn="just"/>
            <a:r>
              <a:rPr lang="fr-FR" sz="1600" dirty="0"/>
              <a:t>➢ L’élaboration du </a:t>
            </a:r>
            <a:r>
              <a:rPr lang="fr-FR" sz="1600" dirty="0" smtClean="0"/>
              <a:t>questionnaire</a:t>
            </a:r>
            <a:endParaRPr lang="fr-FR" sz="1600" dirty="0"/>
          </a:p>
        </p:txBody>
      </p:sp>
      <p:sp>
        <p:nvSpPr>
          <p:cNvPr id="5" name="ZoneTexte 4"/>
          <p:cNvSpPr txBox="1"/>
          <p:nvPr/>
        </p:nvSpPr>
        <p:spPr>
          <a:xfrm>
            <a:off x="478971" y="3454400"/>
            <a:ext cx="1465943" cy="369332"/>
          </a:xfrm>
          <a:prstGeom prst="rect">
            <a:avLst/>
          </a:prstGeom>
          <a:noFill/>
        </p:spPr>
        <p:txBody>
          <a:bodyPr wrap="square" rtlCol="0">
            <a:spAutoFit/>
          </a:bodyPr>
          <a:lstStyle/>
          <a:p>
            <a:r>
              <a:rPr lang="fr-FR" dirty="0">
                <a:solidFill>
                  <a:srgbClr val="7030A0"/>
                </a:solidFill>
              </a:rPr>
              <a:t>Le contenu :</a:t>
            </a:r>
          </a:p>
        </p:txBody>
      </p:sp>
      <p:sp>
        <p:nvSpPr>
          <p:cNvPr id="6" name="ZoneTexte 5"/>
          <p:cNvSpPr txBox="1"/>
          <p:nvPr/>
        </p:nvSpPr>
        <p:spPr>
          <a:xfrm>
            <a:off x="2104571" y="3454400"/>
            <a:ext cx="9318171" cy="923330"/>
          </a:xfrm>
          <a:prstGeom prst="rect">
            <a:avLst/>
          </a:prstGeom>
          <a:noFill/>
        </p:spPr>
        <p:txBody>
          <a:bodyPr wrap="square" rtlCol="0">
            <a:spAutoFit/>
          </a:bodyPr>
          <a:lstStyle/>
          <a:p>
            <a:r>
              <a:rPr lang="fr-FR" dirty="0" smtClean="0"/>
              <a:t>- marges </a:t>
            </a:r>
            <a:r>
              <a:rPr lang="fr-FR" dirty="0"/>
              <a:t>d’erreurs à estimer</a:t>
            </a:r>
          </a:p>
          <a:p>
            <a:r>
              <a:rPr lang="fr-FR" dirty="0" smtClean="0"/>
              <a:t>- tenir </a:t>
            </a:r>
            <a:r>
              <a:rPr lang="fr-FR" dirty="0"/>
              <a:t>compte des taux de non réponses, etc.</a:t>
            </a:r>
          </a:p>
          <a:p>
            <a:r>
              <a:rPr lang="fr-FR" dirty="0" smtClean="0"/>
              <a:t>- interprétation </a:t>
            </a:r>
            <a:r>
              <a:rPr lang="fr-FR" dirty="0"/>
              <a:t>même du </a:t>
            </a:r>
            <a:r>
              <a:rPr lang="fr-FR" dirty="0" smtClean="0"/>
              <a:t>résultat</a:t>
            </a:r>
            <a:endParaRPr lang="fr-FR" dirty="0"/>
          </a:p>
        </p:txBody>
      </p:sp>
      <p:sp>
        <p:nvSpPr>
          <p:cNvPr id="8" name="ZoneTexte 7"/>
          <p:cNvSpPr txBox="1"/>
          <p:nvPr/>
        </p:nvSpPr>
        <p:spPr>
          <a:xfrm>
            <a:off x="478970" y="4521200"/>
            <a:ext cx="7126516" cy="369332"/>
          </a:xfrm>
          <a:prstGeom prst="rect">
            <a:avLst/>
          </a:prstGeom>
          <a:noFill/>
        </p:spPr>
        <p:txBody>
          <a:bodyPr wrap="square" rtlCol="0">
            <a:spAutoFit/>
          </a:bodyPr>
          <a:lstStyle/>
          <a:p>
            <a:r>
              <a:rPr lang="fr-FR" dirty="0" smtClean="0">
                <a:solidFill>
                  <a:srgbClr val="7030A0"/>
                </a:solidFill>
              </a:rPr>
              <a:t>Les documents </a:t>
            </a:r>
            <a:r>
              <a:rPr lang="fr-FR" dirty="0">
                <a:solidFill>
                  <a:srgbClr val="7030A0"/>
                </a:solidFill>
              </a:rPr>
              <a:t> </a:t>
            </a:r>
            <a:r>
              <a:rPr lang="fr-FR" dirty="0" smtClean="0">
                <a:solidFill>
                  <a:srgbClr val="7030A0"/>
                </a:solidFill>
              </a:rPr>
              <a:t>: 	</a:t>
            </a:r>
            <a:r>
              <a:rPr lang="fr-FR" dirty="0" smtClean="0"/>
              <a:t>2 documents à utiliser</a:t>
            </a:r>
            <a:endParaRPr lang="fr-FR" dirty="0"/>
          </a:p>
        </p:txBody>
      </p:sp>
    </p:spTree>
    <p:extLst>
      <p:ext uri="{BB962C8B-B14F-4D97-AF65-F5344CB8AC3E}">
        <p14:creationId xmlns:p14="http://schemas.microsoft.com/office/powerpoint/2010/main" val="15265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800" decel="100000"/>
                                        <p:tgtEl>
                                          <p:spTgt spid="6">
                                            <p:txEl>
                                              <p:pRg st="0" end="0"/>
                                            </p:txEl>
                                          </p:spTgt>
                                        </p:tgtEl>
                                      </p:cBhvr>
                                    </p:animEffect>
                                    <p:anim calcmode="lin" valueType="num">
                                      <p:cBhvr>
                                        <p:cTn id="2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800" decel="100000"/>
                                        <p:tgtEl>
                                          <p:spTgt spid="6">
                                            <p:txEl>
                                              <p:pRg st="1" end="1"/>
                                            </p:txEl>
                                          </p:spTgt>
                                        </p:tgtEl>
                                      </p:cBhvr>
                                    </p:animEffect>
                                    <p:anim calcmode="lin" valueType="num">
                                      <p:cBhvr>
                                        <p:cTn id="36"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800" decel="100000"/>
                                        <p:tgtEl>
                                          <p:spTgt spid="6">
                                            <p:txEl>
                                              <p:pRg st="2" end="2"/>
                                            </p:txEl>
                                          </p:spTgt>
                                        </p:tgtEl>
                                      </p:cBhvr>
                                    </p:animEffect>
                                    <p:anim calcmode="lin" valueType="num">
                                      <p:cBhvr>
                                        <p:cTn id="46"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275771"/>
            <a:ext cx="11219543" cy="369332"/>
          </a:xfrm>
          <a:prstGeom prst="rect">
            <a:avLst/>
          </a:prstGeom>
          <a:noFill/>
        </p:spPr>
        <p:txBody>
          <a:bodyPr wrap="square" rtlCol="0">
            <a:spAutoFit/>
          </a:bodyPr>
          <a:lstStyle/>
          <a:p>
            <a:r>
              <a:rPr lang="fr-FR" dirty="0"/>
              <a:t>Doc 3 p 201 </a:t>
            </a:r>
            <a:r>
              <a:rPr lang="fr-FR" dirty="0" smtClean="0"/>
              <a:t>Hatier sur </a:t>
            </a:r>
            <a:r>
              <a:rPr lang="fr-FR" dirty="0"/>
              <a:t>la marge </a:t>
            </a:r>
            <a:r>
              <a:rPr lang="fr-FR" dirty="0" smtClean="0"/>
              <a:t>d’erreur</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6" y="809171"/>
            <a:ext cx="11252200" cy="4762500"/>
          </a:xfrm>
          <a:prstGeom prst="rect">
            <a:avLst/>
          </a:prstGeom>
        </p:spPr>
      </p:pic>
    </p:spTree>
    <p:extLst>
      <p:ext uri="{BB962C8B-B14F-4D97-AF65-F5344CB8AC3E}">
        <p14:creationId xmlns:p14="http://schemas.microsoft.com/office/powerpoint/2010/main" val="640840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1886" y="159657"/>
            <a:ext cx="10043885" cy="369332"/>
          </a:xfrm>
          <a:prstGeom prst="rect">
            <a:avLst/>
          </a:prstGeom>
          <a:noFill/>
        </p:spPr>
        <p:txBody>
          <a:bodyPr wrap="square" rtlCol="0">
            <a:spAutoFit/>
          </a:bodyPr>
          <a:lstStyle/>
          <a:p>
            <a:r>
              <a:rPr lang="fr-FR" dirty="0"/>
              <a:t>Doc 4 p 235 Magnard : La question de l’interprétation des </a:t>
            </a:r>
            <a:r>
              <a:rPr lang="fr-FR" dirty="0" smtClean="0"/>
              <a:t>résultats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2" y="667658"/>
            <a:ext cx="11698514" cy="4419439"/>
          </a:xfrm>
          <a:prstGeom prst="rect">
            <a:avLst/>
          </a:prstGeom>
        </p:spPr>
      </p:pic>
    </p:spTree>
    <p:extLst>
      <p:ext uri="{BB962C8B-B14F-4D97-AF65-F5344CB8AC3E}">
        <p14:creationId xmlns:p14="http://schemas.microsoft.com/office/powerpoint/2010/main" val="42887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49714" y="1946510"/>
            <a:ext cx="9797143" cy="369332"/>
          </a:xfrm>
          <a:prstGeom prst="rect">
            <a:avLst/>
          </a:prstGeom>
          <a:noFill/>
        </p:spPr>
        <p:txBody>
          <a:bodyPr wrap="square" rtlCol="0">
            <a:spAutoFit/>
          </a:bodyPr>
          <a:lstStyle/>
          <a:p>
            <a:r>
              <a:rPr lang="fr-FR" dirty="0" smtClean="0"/>
              <a:t>3</a:t>
            </a:r>
            <a:r>
              <a:rPr lang="fr-FR" dirty="0"/>
              <a:t>°)</a:t>
            </a:r>
            <a:r>
              <a:rPr lang="fr-FR" u="sng" dirty="0"/>
              <a:t> Le sondage exprime-t-il l’OP</a:t>
            </a:r>
            <a:r>
              <a:rPr lang="fr-FR" dirty="0"/>
              <a:t> </a:t>
            </a:r>
            <a:r>
              <a:rPr lang="fr-FR" dirty="0" smtClean="0"/>
              <a:t>?</a:t>
            </a:r>
            <a:endParaRPr lang="fr-FR" dirty="0"/>
          </a:p>
        </p:txBody>
      </p:sp>
      <p:sp>
        <p:nvSpPr>
          <p:cNvPr id="3" name="ZoneTexte 2"/>
          <p:cNvSpPr txBox="1"/>
          <p:nvPr/>
        </p:nvSpPr>
        <p:spPr>
          <a:xfrm>
            <a:off x="478971" y="130628"/>
            <a:ext cx="10160001" cy="1815882"/>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a:t>	</a:t>
            </a:r>
            <a:r>
              <a:rPr lang="fr-FR" sz="1600" b="1" dirty="0" smtClean="0"/>
              <a:t>	</a:t>
            </a:r>
            <a:r>
              <a:rPr lang="fr-FR" sz="1600" dirty="0"/>
              <a:t>1°) L’introduction des sondages</a:t>
            </a:r>
          </a:p>
          <a:p>
            <a:pPr algn="just"/>
            <a:r>
              <a:rPr lang="fr-FR" sz="1600" dirty="0" smtClean="0"/>
              <a:t>		2°) Les techniques des sondages</a:t>
            </a:r>
            <a:endParaRPr lang="fr-FR" sz="1600" dirty="0"/>
          </a:p>
        </p:txBody>
      </p:sp>
      <p:sp>
        <p:nvSpPr>
          <p:cNvPr id="4" name="ZoneTexte 3"/>
          <p:cNvSpPr txBox="1"/>
          <p:nvPr/>
        </p:nvSpPr>
        <p:spPr>
          <a:xfrm>
            <a:off x="478971" y="2583543"/>
            <a:ext cx="11335658" cy="2308324"/>
          </a:xfrm>
          <a:prstGeom prst="rect">
            <a:avLst/>
          </a:prstGeom>
          <a:noFill/>
        </p:spPr>
        <p:txBody>
          <a:bodyPr wrap="square" rtlCol="0">
            <a:spAutoFit/>
          </a:bodyPr>
          <a:lstStyle/>
          <a:p>
            <a:r>
              <a:rPr lang="fr-FR" dirty="0">
                <a:solidFill>
                  <a:srgbClr val="7030A0"/>
                </a:solidFill>
              </a:rPr>
              <a:t>Le contenu </a:t>
            </a:r>
            <a:r>
              <a:rPr lang="fr-FR" dirty="0" smtClean="0">
                <a:solidFill>
                  <a:srgbClr val="7030A0"/>
                </a:solidFill>
              </a:rPr>
              <a:t>:</a:t>
            </a:r>
          </a:p>
          <a:p>
            <a:endParaRPr lang="fr-FR" dirty="0">
              <a:solidFill>
                <a:srgbClr val="7030A0"/>
              </a:solidFill>
            </a:endParaRPr>
          </a:p>
          <a:p>
            <a:r>
              <a:rPr lang="fr-FR" dirty="0" smtClean="0"/>
              <a:t>➤ Montrer </a:t>
            </a:r>
            <a:r>
              <a:rPr lang="fr-FR" dirty="0"/>
              <a:t>que les sondages donnent une mesure imparfaite de l’OP</a:t>
            </a:r>
          </a:p>
          <a:p>
            <a:r>
              <a:rPr lang="fr-FR" dirty="0" smtClean="0"/>
              <a:t>	▪ Critiques </a:t>
            </a:r>
            <a:r>
              <a:rPr lang="fr-FR" dirty="0"/>
              <a:t>de Bourdieu : l’OP n’existe pas.</a:t>
            </a:r>
          </a:p>
          <a:p>
            <a:r>
              <a:rPr lang="fr-FR" dirty="0" smtClean="0"/>
              <a:t>	▪ Les </a:t>
            </a:r>
            <a:r>
              <a:rPr lang="fr-FR" dirty="0"/>
              <a:t>sondages contribuent à créer l’OP : P. Champagne </a:t>
            </a:r>
          </a:p>
          <a:p>
            <a:endParaRPr lang="fr-FR" dirty="0"/>
          </a:p>
          <a:p>
            <a:r>
              <a:rPr lang="fr-FR" dirty="0"/>
              <a:t>➤ </a:t>
            </a:r>
            <a:r>
              <a:rPr lang="fr-FR" dirty="0" smtClean="0"/>
              <a:t>Néanmoins</a:t>
            </a:r>
            <a:r>
              <a:rPr lang="fr-FR" dirty="0"/>
              <a:t>, les sondages sont un outil indispensable, dont les techniques se sont perfectionnées et présentent des résultats démocratiques</a:t>
            </a:r>
            <a:r>
              <a:rPr lang="fr-FR" dirty="0" smtClean="0"/>
              <a:t>.</a:t>
            </a:r>
            <a:endParaRPr lang="fr-FR" dirty="0"/>
          </a:p>
        </p:txBody>
      </p:sp>
    </p:spTree>
    <p:extLst>
      <p:ext uri="{BB962C8B-B14F-4D97-AF65-F5344CB8AC3E}">
        <p14:creationId xmlns:p14="http://schemas.microsoft.com/office/powerpoint/2010/main" val="6574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800" decel="100000"/>
                                        <p:tgtEl>
                                          <p:spTgt spid="4">
                                            <p:txEl>
                                              <p:pRg st="2" end="2"/>
                                            </p:txEl>
                                          </p:spTgt>
                                        </p:tgtEl>
                                      </p:cBhvr>
                                    </p:animEffect>
                                    <p:anim calcmode="lin" valueType="num">
                                      <p:cBhvr>
                                        <p:cTn id="2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4">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2000"/>
                                        <p:tgtEl>
                                          <p:spTgt spid="4">
                                            <p:txEl>
                                              <p:pRg st="4" end="4"/>
                                            </p:txEl>
                                          </p:spTgt>
                                        </p:tgtEl>
                                      </p:cBhvr>
                                    </p:animEffect>
                                    <p:anim calcmode="lin" valueType="num">
                                      <p:cBhvr>
                                        <p:cTn id="44" dur="20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45"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6" dur="2000" fill="hold"/>
                                        <p:tgtEl>
                                          <p:spTgt spid="4">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800" decel="100000"/>
                                        <p:tgtEl>
                                          <p:spTgt spid="4">
                                            <p:txEl>
                                              <p:pRg st="6" end="6"/>
                                            </p:txEl>
                                          </p:spTgt>
                                        </p:tgtEl>
                                      </p:cBhvr>
                                    </p:animEffect>
                                    <p:anim calcmode="lin" valueType="num">
                                      <p:cBhvr>
                                        <p:cTn id="52"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2" y="682171"/>
            <a:ext cx="3251200" cy="369332"/>
          </a:xfrm>
          <a:prstGeom prst="rect">
            <a:avLst/>
          </a:prstGeom>
          <a:noFill/>
        </p:spPr>
        <p:txBody>
          <a:bodyPr wrap="square" rtlCol="0">
            <a:spAutoFit/>
          </a:bodyPr>
          <a:lstStyle/>
          <a:p>
            <a:r>
              <a:rPr lang="fr-FR" b="1" cap="small">
                <a:solidFill>
                  <a:srgbClr val="FF0000"/>
                </a:solidFill>
              </a:rPr>
              <a:t>Donner des ressources </a:t>
            </a:r>
            <a:r>
              <a:rPr lang="fr-FR" b="1" cap="small" smtClean="0">
                <a:solidFill>
                  <a:srgbClr val="FF0000"/>
                </a:solidFill>
              </a:rPr>
              <a:t>:</a:t>
            </a:r>
            <a:endParaRPr lang="fr-FR">
              <a:solidFill>
                <a:srgbClr val="FF0000"/>
              </a:solidFill>
            </a:endParaRPr>
          </a:p>
        </p:txBody>
      </p:sp>
      <p:sp>
        <p:nvSpPr>
          <p:cNvPr id="3" name="ZoneTexte 2"/>
          <p:cNvSpPr txBox="1"/>
          <p:nvPr/>
        </p:nvSpPr>
        <p:spPr>
          <a:xfrm>
            <a:off x="957944" y="145142"/>
            <a:ext cx="9826171" cy="338554"/>
          </a:xfrm>
          <a:prstGeom prst="rect">
            <a:avLst/>
          </a:prstGeom>
          <a:noFill/>
        </p:spPr>
        <p:txBody>
          <a:bodyPr wrap="square" rtlCol="0">
            <a:spAutoFit/>
          </a:bodyPr>
          <a:lstStyle/>
          <a:p>
            <a:pPr algn="ctr"/>
            <a:r>
              <a:rPr lang="fr-FR" sz="1600">
                <a:solidFill>
                  <a:srgbClr val="FF0000"/>
                </a:solidFill>
              </a:rPr>
              <a:t>Comment se forme et s’exprime l’opinion publique ?</a:t>
            </a:r>
            <a:r>
              <a:rPr lang="fr-FR" sz="1600" smtClean="0">
                <a:solidFill>
                  <a:srgbClr val="FF0000"/>
                </a:solidFill>
                <a:effectLst/>
              </a:rPr>
              <a:t> </a:t>
            </a:r>
            <a:endParaRPr lang="fr-FR" sz="1600">
              <a:solidFill>
                <a:srgbClr val="FF0000"/>
              </a:solidFill>
            </a:endParaRPr>
          </a:p>
        </p:txBody>
      </p:sp>
      <p:sp>
        <p:nvSpPr>
          <p:cNvPr id="4" name="ZoneTexte 3"/>
          <p:cNvSpPr txBox="1"/>
          <p:nvPr/>
        </p:nvSpPr>
        <p:spPr>
          <a:xfrm>
            <a:off x="478972" y="1161143"/>
            <a:ext cx="11379199" cy="3970318"/>
          </a:xfrm>
          <a:prstGeom prst="rect">
            <a:avLst/>
          </a:prstGeom>
          <a:noFill/>
        </p:spPr>
        <p:txBody>
          <a:bodyPr wrap="square" rtlCol="0">
            <a:spAutoFit/>
          </a:bodyPr>
          <a:lstStyle/>
          <a:p>
            <a:pPr lvl="0"/>
            <a:r>
              <a:rPr lang="fr-FR" dirty="0" smtClean="0"/>
              <a:t>→ site </a:t>
            </a:r>
            <a:r>
              <a:rPr lang="fr-FR" dirty="0"/>
              <a:t>ENS </a:t>
            </a:r>
            <a:r>
              <a:rPr lang="fr-FR" dirty="0" err="1"/>
              <a:t>lyon</a:t>
            </a:r>
            <a:r>
              <a:rPr lang="fr-FR" dirty="0"/>
              <a:t> SES</a:t>
            </a:r>
          </a:p>
          <a:p>
            <a:endParaRPr lang="fr-FR" dirty="0" smtClean="0"/>
          </a:p>
          <a:p>
            <a:r>
              <a:rPr lang="fr-FR" dirty="0" smtClean="0"/>
              <a:t>	▷ </a:t>
            </a:r>
            <a:r>
              <a:rPr lang="fr-FR" dirty="0" smtClean="0">
                <a:solidFill>
                  <a:srgbClr val="7030A0"/>
                </a:solidFill>
              </a:rPr>
              <a:t>Conférence de Philippe </a:t>
            </a:r>
            <a:r>
              <a:rPr lang="fr-FR" dirty="0" err="1" smtClean="0">
                <a:solidFill>
                  <a:srgbClr val="7030A0"/>
                </a:solidFill>
              </a:rPr>
              <a:t>Riutort</a:t>
            </a:r>
            <a:endParaRPr lang="fr-FR" dirty="0" smtClean="0"/>
          </a:p>
          <a:p>
            <a:r>
              <a:rPr lang="fr-FR" dirty="0">
                <a:hlinkClick r:id="rId2"/>
              </a:rPr>
              <a:t>http://ses.ens-lyon.fr/articles/lopinion-publique-histoire-mesure-et-effets-de-realite</a:t>
            </a:r>
            <a:r>
              <a:rPr lang="fr-FR" dirty="0"/>
              <a:t> </a:t>
            </a:r>
            <a:endParaRPr lang="fr-FR" dirty="0" smtClean="0"/>
          </a:p>
          <a:p>
            <a:endParaRPr lang="fr-FR" dirty="0" smtClean="0"/>
          </a:p>
          <a:p>
            <a:r>
              <a:rPr lang="fr-FR" dirty="0" smtClean="0"/>
              <a:t>	 ▷ </a:t>
            </a:r>
            <a:r>
              <a:rPr lang="fr-FR" dirty="0" smtClean="0">
                <a:solidFill>
                  <a:srgbClr val="7030A0"/>
                </a:solidFill>
              </a:rPr>
              <a:t>Article de Hugo </a:t>
            </a:r>
            <a:r>
              <a:rPr lang="fr-FR" dirty="0" err="1" smtClean="0">
                <a:solidFill>
                  <a:srgbClr val="7030A0"/>
                </a:solidFill>
              </a:rPr>
              <a:t>Touzet</a:t>
            </a:r>
            <a:endParaRPr lang="fr-FR" dirty="0">
              <a:solidFill>
                <a:srgbClr val="7030A0"/>
              </a:solidFill>
            </a:endParaRPr>
          </a:p>
          <a:p>
            <a:r>
              <a:rPr lang="fr-FR" dirty="0">
                <a:hlinkClick r:id="rId3"/>
              </a:rPr>
              <a:t>http://</a:t>
            </a:r>
            <a:r>
              <a:rPr lang="fr-FR" dirty="0" smtClean="0">
                <a:hlinkClick r:id="rId3"/>
              </a:rPr>
              <a:t>ses.ens-lyon.fr/articles/connaitre-et-mesurer-lopinion-publique-utilite-et-limites-des-sondages</a:t>
            </a:r>
            <a:endParaRPr lang="fr-FR" dirty="0" smtClean="0"/>
          </a:p>
          <a:p>
            <a:endParaRPr lang="fr-FR" dirty="0"/>
          </a:p>
          <a:p>
            <a:r>
              <a:rPr lang="fr-FR" dirty="0" smtClean="0"/>
              <a:t>Il présente la </a:t>
            </a:r>
            <a:r>
              <a:rPr lang="fr-FR" dirty="0"/>
              <a:t>genèse de l’OP puis développe une analyse des sondages (= mesure l’OP) en présentant leur apparition (vote de pailles, les instituts de sondage – Gallup – </a:t>
            </a:r>
            <a:r>
              <a:rPr lang="fr-FR" dirty="0" err="1"/>
              <a:t>Stoetzel</a:t>
            </a:r>
            <a:r>
              <a:rPr lang="fr-FR" dirty="0"/>
              <a:t>) puis les critiques de leur utilisation et représentation de l’OP (Bourdieu : l’OP n’existe pas</a:t>
            </a:r>
            <a:r>
              <a:rPr lang="fr-FR" dirty="0" smtClean="0"/>
              <a:t>).</a:t>
            </a:r>
          </a:p>
          <a:p>
            <a:r>
              <a:rPr lang="fr-FR" dirty="0" smtClean="0"/>
              <a:t>Il </a:t>
            </a:r>
            <a:r>
              <a:rPr lang="fr-FR" dirty="0"/>
              <a:t>finit par une rubrique sur les sondages en France (petite histoire avec les lois notamment + les nouveaux acteurs de l’OP – </a:t>
            </a:r>
            <a:r>
              <a:rPr lang="fr-FR" dirty="0" err="1"/>
              <a:t>ent</a:t>
            </a:r>
            <a:r>
              <a:rPr lang="fr-FR" dirty="0"/>
              <a:t> de web </a:t>
            </a:r>
            <a:r>
              <a:rPr lang="fr-FR" dirty="0" err="1"/>
              <a:t>listening</a:t>
            </a:r>
            <a:r>
              <a:rPr lang="fr-FR" dirty="0"/>
              <a:t>, web intelligence qui traite directement les opinions sur le web qui se présentent sous la forme de données dispo en lignes à travers les blogs, les réseaux sociaux, les discussions sur les forums</a:t>
            </a:r>
            <a:r>
              <a:rPr lang="fr-FR" dirty="0" smtClean="0"/>
              <a:t>).</a:t>
            </a:r>
            <a:endParaRPr lang="fr-FR" dirty="0"/>
          </a:p>
        </p:txBody>
      </p:sp>
    </p:spTree>
    <p:extLst>
      <p:ext uri="{BB962C8B-B14F-4D97-AF65-F5344CB8AC3E}">
        <p14:creationId xmlns:p14="http://schemas.microsoft.com/office/powerpoint/2010/main" val="8863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left)">
                                      <p:cBhvr>
                                        <p:cTn id="21" dur="500"/>
                                        <p:tgtEl>
                                          <p:spTgt spid="4">
                                            <p:txEl>
                                              <p:pRg st="5" end="5"/>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ipe(left)">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wipe(left)">
                                      <p:cBhvr>
                                        <p:cTn id="3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286" y="232229"/>
            <a:ext cx="11408228" cy="1200329"/>
          </a:xfrm>
          <a:prstGeom prst="rect">
            <a:avLst/>
          </a:prstGeom>
          <a:noFill/>
        </p:spPr>
        <p:txBody>
          <a:bodyPr wrap="square" rtlCol="0">
            <a:spAutoFit/>
          </a:bodyPr>
          <a:lstStyle/>
          <a:p>
            <a:r>
              <a:rPr lang="fr-FR" dirty="0">
                <a:solidFill>
                  <a:srgbClr val="7030A0"/>
                </a:solidFill>
              </a:rPr>
              <a:t>Les documents :		sur la critique de </a:t>
            </a:r>
            <a:r>
              <a:rPr lang="fr-FR" dirty="0" smtClean="0">
                <a:solidFill>
                  <a:srgbClr val="7030A0"/>
                </a:solidFill>
              </a:rPr>
              <a:t>Bourdieu</a:t>
            </a:r>
          </a:p>
          <a:p>
            <a:endParaRPr lang="fr-FR" dirty="0"/>
          </a:p>
          <a:p>
            <a:r>
              <a:rPr lang="fr-FR" dirty="0"/>
              <a:t>Choisir un document extrait de : Pierre Bourdieu, « L’opinion publique n’existe pas », in questions de sociologie, Les éditions de Minuit, 1981</a:t>
            </a:r>
            <a:r>
              <a:rPr lang="fr-FR" dirty="0" smtClean="0"/>
              <a:t>.</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171" y="1139467"/>
            <a:ext cx="8621486" cy="5399217"/>
          </a:xfrm>
          <a:prstGeom prst="rect">
            <a:avLst/>
          </a:prstGeom>
        </p:spPr>
      </p:pic>
      <p:sp>
        <p:nvSpPr>
          <p:cNvPr id="4" name="ZoneTexte 3"/>
          <p:cNvSpPr txBox="1"/>
          <p:nvPr/>
        </p:nvSpPr>
        <p:spPr>
          <a:xfrm>
            <a:off x="290286" y="1582057"/>
            <a:ext cx="2656115" cy="2308324"/>
          </a:xfrm>
          <a:prstGeom prst="rect">
            <a:avLst/>
          </a:prstGeom>
          <a:noFill/>
        </p:spPr>
        <p:txBody>
          <a:bodyPr wrap="square" rtlCol="0">
            <a:spAutoFit/>
          </a:bodyPr>
          <a:lstStyle/>
          <a:p>
            <a:r>
              <a:rPr lang="fr-FR" dirty="0"/>
              <a:t>Doc 4 p </a:t>
            </a:r>
            <a:r>
              <a:rPr lang="fr-FR" dirty="0" smtClean="0"/>
              <a:t>221</a:t>
            </a:r>
          </a:p>
          <a:p>
            <a:r>
              <a:rPr lang="fr-FR" dirty="0" smtClean="0"/>
              <a:t>Le </a:t>
            </a:r>
            <a:r>
              <a:rPr lang="fr-FR" dirty="0"/>
              <a:t>Livre </a:t>
            </a:r>
            <a:r>
              <a:rPr lang="fr-FR" dirty="0" smtClean="0"/>
              <a:t>scolaire</a:t>
            </a:r>
          </a:p>
          <a:p>
            <a:r>
              <a:rPr lang="fr-FR" dirty="0" smtClean="0"/>
              <a:t>(présente </a:t>
            </a:r>
            <a:r>
              <a:rPr lang="fr-FR" dirty="0"/>
              <a:t>les 3 </a:t>
            </a:r>
            <a:r>
              <a:rPr lang="fr-FR" dirty="0" smtClean="0"/>
              <a:t>postulats).</a:t>
            </a:r>
          </a:p>
          <a:p>
            <a:endParaRPr lang="fr-FR" dirty="0"/>
          </a:p>
          <a:p>
            <a:r>
              <a:rPr lang="fr-FR" dirty="0" smtClean="0"/>
              <a:t>Doc 2 p 236 Magnard</a:t>
            </a:r>
          </a:p>
          <a:p>
            <a:r>
              <a:rPr lang="fr-FR" dirty="0" smtClean="0"/>
              <a:t>(3 postulats)</a:t>
            </a:r>
          </a:p>
          <a:p>
            <a:endParaRPr lang="fr-FR" dirty="0"/>
          </a:p>
          <a:p>
            <a:r>
              <a:rPr lang="fr-FR" dirty="0" smtClean="0"/>
              <a:t>Doc 2 p 184 Bordas</a:t>
            </a:r>
            <a:endParaRPr lang="fr-FR" dirty="0"/>
          </a:p>
        </p:txBody>
      </p:sp>
    </p:spTree>
    <p:extLst>
      <p:ext uri="{BB962C8B-B14F-4D97-AF65-F5344CB8AC3E}">
        <p14:creationId xmlns:p14="http://schemas.microsoft.com/office/powerpoint/2010/main" val="4932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2"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
                                            <p:txEl>
                                              <p:pRg st="4" end="4"/>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2"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p:cTn id="61"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64"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4">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heckerboard(across)">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286" y="232229"/>
            <a:ext cx="2536371" cy="1754326"/>
          </a:xfrm>
          <a:prstGeom prst="rect">
            <a:avLst/>
          </a:prstGeom>
          <a:noFill/>
        </p:spPr>
        <p:txBody>
          <a:bodyPr wrap="square" rtlCol="0">
            <a:spAutoFit/>
          </a:bodyPr>
          <a:lstStyle/>
          <a:p>
            <a:r>
              <a:rPr lang="fr-FR" dirty="0">
                <a:solidFill>
                  <a:srgbClr val="7030A0"/>
                </a:solidFill>
              </a:rPr>
              <a:t>Les documents </a:t>
            </a:r>
            <a:r>
              <a:rPr lang="fr-FR" dirty="0" smtClean="0">
                <a:solidFill>
                  <a:srgbClr val="7030A0"/>
                </a:solidFill>
              </a:rPr>
              <a:t>:</a:t>
            </a:r>
            <a:endParaRPr lang="fr-FR" dirty="0">
              <a:solidFill>
                <a:srgbClr val="7030A0"/>
              </a:solidFill>
            </a:endParaRPr>
          </a:p>
          <a:p>
            <a:r>
              <a:rPr lang="fr-FR" dirty="0" smtClean="0">
                <a:solidFill>
                  <a:srgbClr val="7030A0"/>
                </a:solidFill>
              </a:rPr>
              <a:t>sur les sondages </a:t>
            </a:r>
            <a:r>
              <a:rPr lang="fr-FR" dirty="0">
                <a:solidFill>
                  <a:srgbClr val="7030A0"/>
                </a:solidFill>
              </a:rPr>
              <a:t>contribuent à créer l’OP ; P. Champagne </a:t>
            </a:r>
            <a:endParaRPr lang="fr-FR" dirty="0" smtClean="0">
              <a:solidFill>
                <a:srgbClr val="7030A0"/>
              </a:solidFill>
            </a:endParaRPr>
          </a:p>
          <a:p>
            <a:endParaRPr lang="fr-FR" dirty="0" smtClean="0"/>
          </a:p>
          <a:p>
            <a:r>
              <a:rPr lang="fr-FR" dirty="0" smtClean="0"/>
              <a:t>Doc 3 p 237 Magnard</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657" y="0"/>
            <a:ext cx="9072000" cy="6858000"/>
          </a:xfrm>
          <a:prstGeom prst="rect">
            <a:avLst/>
          </a:prstGeom>
        </p:spPr>
      </p:pic>
    </p:spTree>
    <p:extLst>
      <p:ext uri="{BB962C8B-B14F-4D97-AF65-F5344CB8AC3E}">
        <p14:creationId xmlns:p14="http://schemas.microsoft.com/office/powerpoint/2010/main" val="11497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
                                        <p:tgtEl>
                                          <p:spTgt spid="2">
                                            <p:txEl>
                                              <p:pRg st="3" end="3"/>
                                            </p:txEl>
                                          </p:spTgt>
                                        </p:tgtEl>
                                      </p:cBhvr>
                                    </p:animEffect>
                                    <p:anim calcmode="lin" valueType="num">
                                      <p:cBhvr>
                                        <p:cTn id="8"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3829" y="246743"/>
            <a:ext cx="11117942" cy="369332"/>
          </a:xfrm>
          <a:prstGeom prst="rect">
            <a:avLst/>
          </a:prstGeom>
          <a:noFill/>
        </p:spPr>
        <p:txBody>
          <a:bodyPr wrap="square" rtlCol="0">
            <a:spAutoFit/>
          </a:bodyPr>
          <a:lstStyle/>
          <a:p>
            <a:r>
              <a:rPr lang="fr-FR" dirty="0">
                <a:solidFill>
                  <a:srgbClr val="7030A0"/>
                </a:solidFill>
              </a:rPr>
              <a:t>Les documents :		sur le caractère démocratique des </a:t>
            </a:r>
            <a:r>
              <a:rPr lang="fr-FR" dirty="0" smtClean="0">
                <a:solidFill>
                  <a:srgbClr val="7030A0"/>
                </a:solidFill>
              </a:rPr>
              <a:t>sondages</a:t>
            </a:r>
            <a:r>
              <a:rPr lang="fr-FR" dirty="0"/>
              <a:t>	</a:t>
            </a:r>
            <a:r>
              <a:rPr lang="fr-FR" dirty="0" smtClean="0"/>
              <a:t>	</a:t>
            </a:r>
            <a:r>
              <a:rPr lang="fr-FR" dirty="0"/>
              <a:t>Doc 1 p 236 </a:t>
            </a:r>
            <a:r>
              <a:rPr lang="fr-FR" dirty="0" smtClean="0"/>
              <a:t>Magnard</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71" y="812800"/>
            <a:ext cx="9931400" cy="5422900"/>
          </a:xfrm>
          <a:prstGeom prst="rect">
            <a:avLst/>
          </a:prstGeom>
        </p:spPr>
      </p:pic>
    </p:spTree>
    <p:extLst>
      <p:ext uri="{BB962C8B-B14F-4D97-AF65-F5344CB8AC3E}">
        <p14:creationId xmlns:p14="http://schemas.microsoft.com/office/powerpoint/2010/main" val="6809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323439"/>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p:txBody>
      </p:sp>
      <p:sp>
        <p:nvSpPr>
          <p:cNvPr id="3" name="ZoneTexte 2"/>
          <p:cNvSpPr txBox="1"/>
          <p:nvPr/>
        </p:nvSpPr>
        <p:spPr>
          <a:xfrm>
            <a:off x="1364344" y="1454067"/>
            <a:ext cx="10508342" cy="369332"/>
          </a:xfrm>
          <a:prstGeom prst="rect">
            <a:avLst/>
          </a:prstGeom>
          <a:noFill/>
        </p:spPr>
        <p:txBody>
          <a:bodyPr wrap="square" rtlCol="0">
            <a:spAutoFit/>
          </a:bodyPr>
          <a:lstStyle/>
          <a:p>
            <a:r>
              <a:rPr lang="fr-FR" b="1" dirty="0" smtClean="0"/>
              <a:t>III </a:t>
            </a:r>
            <a:r>
              <a:rPr lang="mr-IN" b="1" dirty="0" smtClean="0"/>
              <a:t>–</a:t>
            </a:r>
            <a:r>
              <a:rPr lang="fr-FR" b="1" dirty="0" smtClean="0"/>
              <a:t> Comment l’opinion publique devient un acteur politique</a:t>
            </a:r>
            <a:endParaRPr lang="fr-FR" b="1" dirty="0"/>
          </a:p>
        </p:txBody>
      </p:sp>
      <p:sp>
        <p:nvSpPr>
          <p:cNvPr id="4" name="ZoneTexte 3"/>
          <p:cNvSpPr txBox="1"/>
          <p:nvPr/>
        </p:nvSpPr>
        <p:spPr>
          <a:xfrm>
            <a:off x="478971" y="2032000"/>
            <a:ext cx="11277600" cy="923330"/>
          </a:xfrm>
          <a:prstGeom prst="rect">
            <a:avLst/>
          </a:prstGeom>
          <a:solidFill>
            <a:schemeClr val="bg1">
              <a:lumMod val="85000"/>
            </a:schemeClr>
          </a:solidFill>
        </p:spPr>
        <p:txBody>
          <a:bodyPr wrap="square" rtlCol="0">
            <a:spAutoFit/>
          </a:bodyPr>
          <a:lstStyle/>
          <a:p>
            <a:r>
              <a:rPr lang="fr-FR" b="1" dirty="0"/>
              <a:t>-  Comprendre comment le recours fréquent aux sondages d’opinion contribue à forger l’opinion publique et modifie l’exercice de la démocratie (démocratie d’opinion) et de la vie politique (contrôle des gouvernants, participation électorale, communication politique</a:t>
            </a:r>
            <a:r>
              <a:rPr lang="fr-FR" b="1"/>
              <a:t>).</a:t>
            </a:r>
            <a:r>
              <a:rPr lang="fr-FR"/>
              <a:t> </a:t>
            </a:r>
            <a:endParaRPr lang="fr-FR" dirty="0"/>
          </a:p>
        </p:txBody>
      </p:sp>
      <p:sp>
        <p:nvSpPr>
          <p:cNvPr id="5" name="ZoneTexte 4"/>
          <p:cNvSpPr txBox="1"/>
          <p:nvPr/>
        </p:nvSpPr>
        <p:spPr>
          <a:xfrm>
            <a:off x="2540000" y="3146838"/>
            <a:ext cx="8969829" cy="646331"/>
          </a:xfrm>
          <a:prstGeom prst="rect">
            <a:avLst/>
          </a:prstGeom>
          <a:noFill/>
        </p:spPr>
        <p:txBody>
          <a:bodyPr wrap="square" rtlCol="0">
            <a:spAutoFit/>
          </a:bodyPr>
          <a:lstStyle/>
          <a:p>
            <a:r>
              <a:rPr lang="fr-FR" dirty="0"/>
              <a:t>1°) </a:t>
            </a:r>
            <a:r>
              <a:rPr lang="fr-FR" u="sng" dirty="0"/>
              <a:t>L’influence des sondages sur l’opinion publique et la démocratie</a:t>
            </a:r>
          </a:p>
          <a:p>
            <a:r>
              <a:rPr lang="fr-FR" dirty="0"/>
              <a:t>2°) </a:t>
            </a:r>
            <a:r>
              <a:rPr lang="fr-FR" u="sng" dirty="0"/>
              <a:t>L’influence des sondages d’opinion sur la vie </a:t>
            </a:r>
            <a:r>
              <a:rPr lang="fr-FR" u="sng" dirty="0" smtClean="0"/>
              <a:t>politique</a:t>
            </a:r>
            <a:endParaRPr lang="fr-FR" u="sng" dirty="0"/>
          </a:p>
        </p:txBody>
      </p:sp>
      <p:sp>
        <p:nvSpPr>
          <p:cNvPr id="6" name="ZoneTexte 5"/>
          <p:cNvSpPr txBox="1"/>
          <p:nvPr/>
        </p:nvSpPr>
        <p:spPr>
          <a:xfrm>
            <a:off x="667657" y="3910819"/>
            <a:ext cx="11654972" cy="1754326"/>
          </a:xfrm>
          <a:prstGeom prst="rect">
            <a:avLst/>
          </a:prstGeom>
          <a:noFill/>
        </p:spPr>
        <p:txBody>
          <a:bodyPr wrap="square" rtlCol="0">
            <a:spAutoFit/>
          </a:bodyPr>
          <a:lstStyle/>
          <a:p>
            <a:r>
              <a:rPr lang="fr-FR" dirty="0"/>
              <a:t>	</a:t>
            </a:r>
            <a:r>
              <a:rPr lang="fr-FR" dirty="0" smtClean="0"/>
              <a:t>	1</a:t>
            </a:r>
            <a:r>
              <a:rPr lang="fr-FR" dirty="0"/>
              <a:t>°) </a:t>
            </a:r>
            <a:r>
              <a:rPr lang="fr-FR" u="sng" dirty="0"/>
              <a:t>L’influence des sondages sur l’opinion publique et la démocratie</a:t>
            </a:r>
          </a:p>
          <a:p>
            <a:endParaRPr lang="fr-FR" u="sng" dirty="0" smtClean="0"/>
          </a:p>
          <a:p>
            <a:r>
              <a:rPr lang="fr-FR" dirty="0" smtClean="0">
                <a:solidFill>
                  <a:srgbClr val="7030A0"/>
                </a:solidFill>
              </a:rPr>
              <a:t>Le </a:t>
            </a:r>
            <a:r>
              <a:rPr lang="fr-FR" dirty="0">
                <a:solidFill>
                  <a:srgbClr val="7030A0"/>
                </a:solidFill>
              </a:rPr>
              <a:t>contenu </a:t>
            </a:r>
            <a:r>
              <a:rPr lang="fr-FR" dirty="0" smtClean="0">
                <a:solidFill>
                  <a:srgbClr val="7030A0"/>
                </a:solidFill>
              </a:rPr>
              <a:t>:</a:t>
            </a:r>
          </a:p>
          <a:p>
            <a:endParaRPr lang="fr-FR" dirty="0"/>
          </a:p>
          <a:p>
            <a:r>
              <a:rPr lang="fr-FR" dirty="0"/>
              <a:t>➤ </a:t>
            </a:r>
            <a:r>
              <a:rPr lang="fr-FR" dirty="0" smtClean="0"/>
              <a:t>Recours </a:t>
            </a:r>
            <a:r>
              <a:rPr lang="fr-FR" dirty="0"/>
              <a:t>aux sondages permet de connaitre l’opinion des citoyens. On parle de démocratie d’opinion</a:t>
            </a:r>
          </a:p>
          <a:p>
            <a:r>
              <a:rPr lang="fr-FR" dirty="0"/>
              <a:t>➤ </a:t>
            </a:r>
            <a:r>
              <a:rPr lang="fr-FR" dirty="0" smtClean="0"/>
              <a:t>Les </a:t>
            </a:r>
            <a:r>
              <a:rPr lang="fr-FR" dirty="0"/>
              <a:t>risques de cette démocratie d’opinion : dérive populiste ou </a:t>
            </a:r>
            <a:r>
              <a:rPr lang="fr-FR" dirty="0" smtClean="0"/>
              <a:t>démagogique</a:t>
            </a:r>
            <a:endParaRPr lang="fr-FR" dirty="0"/>
          </a:p>
        </p:txBody>
      </p:sp>
    </p:spTree>
    <p:extLst>
      <p:ext uri="{BB962C8B-B14F-4D97-AF65-F5344CB8AC3E}">
        <p14:creationId xmlns:p14="http://schemas.microsoft.com/office/powerpoint/2010/main" val="16380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
                                        <p:tgtEl>
                                          <p:spTgt spid="6">
                                            <p:txEl>
                                              <p:pRg st="0" end="0"/>
                                            </p:txEl>
                                          </p:spTgt>
                                        </p:tgtEl>
                                      </p:cBhvr>
                                    </p:animEffect>
                                    <p:anim calcmode="lin" valueType="num">
                                      <p:cBhvr>
                                        <p:cTn id="1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
                                        <p:tgtEl>
                                          <p:spTgt spid="6">
                                            <p:txEl>
                                              <p:pRg st="2" end="2"/>
                                            </p:txEl>
                                          </p:spTgt>
                                        </p:tgtEl>
                                      </p:cBhvr>
                                    </p:animEffect>
                                    <p:anim calcmode="lin" valueType="num">
                                      <p:cBhvr>
                                        <p:cTn id="27"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
                                        <p:tgtEl>
                                          <p:spTgt spid="6">
                                            <p:txEl>
                                              <p:pRg st="4" end="4"/>
                                            </p:txEl>
                                          </p:spTgt>
                                        </p:tgtEl>
                                      </p:cBhvr>
                                    </p:animEffect>
                                    <p:anim calcmode="lin" valueType="num">
                                      <p:cBhvr>
                                        <p:cTn id="36"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100"/>
                                        <p:tgtEl>
                                          <p:spTgt spid="6">
                                            <p:txEl>
                                              <p:pRg st="5" end="5"/>
                                            </p:txEl>
                                          </p:spTgt>
                                        </p:tgtEl>
                                      </p:cBhvr>
                                    </p:animEffect>
                                    <p:anim calcmode="lin" valueType="num">
                                      <p:cBhvr>
                                        <p:cTn id="45" dur="4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6" dur="400" fill="hold"/>
                                        <p:tgtEl>
                                          <p:spTgt spid="6">
                                            <p:txEl>
                                              <p:pRg st="5" end="5"/>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1543" y="188686"/>
            <a:ext cx="11437257" cy="923330"/>
          </a:xfrm>
          <a:prstGeom prst="rect">
            <a:avLst/>
          </a:prstGeom>
          <a:noFill/>
        </p:spPr>
        <p:txBody>
          <a:bodyPr wrap="square" rtlCol="0">
            <a:spAutoFit/>
          </a:bodyPr>
          <a:lstStyle/>
          <a:p>
            <a:r>
              <a:rPr lang="fr-FR" dirty="0">
                <a:solidFill>
                  <a:srgbClr val="7030A0"/>
                </a:solidFill>
              </a:rPr>
              <a:t>Les documents </a:t>
            </a:r>
            <a:r>
              <a:rPr lang="fr-FR" dirty="0" smtClean="0">
                <a:solidFill>
                  <a:srgbClr val="7030A0"/>
                </a:solidFill>
              </a:rPr>
              <a:t>:</a:t>
            </a:r>
          </a:p>
          <a:p>
            <a:endParaRPr lang="fr-FR" dirty="0"/>
          </a:p>
          <a:p>
            <a:r>
              <a:rPr lang="fr-FR" dirty="0"/>
              <a:t>Doc 1 p 180 Hachette Des sondages toujours plus </a:t>
            </a:r>
            <a:r>
              <a:rPr lang="fr-FR" dirty="0" smtClean="0"/>
              <a:t>nombreux	Pour </a:t>
            </a:r>
            <a:r>
              <a:rPr lang="fr-FR" dirty="0"/>
              <a:t>voir l’évolution du nombre de </a:t>
            </a:r>
            <a:r>
              <a:rPr lang="fr-FR" dirty="0" smtClean="0"/>
              <a:t>sondage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29" y="1361155"/>
            <a:ext cx="9617529" cy="5085001"/>
          </a:xfrm>
          <a:prstGeom prst="rect">
            <a:avLst/>
          </a:prstGeom>
        </p:spPr>
      </p:pic>
    </p:spTree>
    <p:extLst>
      <p:ext uri="{BB962C8B-B14F-4D97-AF65-F5344CB8AC3E}">
        <p14:creationId xmlns:p14="http://schemas.microsoft.com/office/powerpoint/2010/main" val="16584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1543" y="188686"/>
            <a:ext cx="11437257" cy="369332"/>
          </a:xfrm>
          <a:prstGeom prst="rect">
            <a:avLst/>
          </a:prstGeom>
          <a:noFill/>
        </p:spPr>
        <p:txBody>
          <a:bodyPr wrap="square" rtlCol="0">
            <a:spAutoFit/>
          </a:bodyPr>
          <a:lstStyle/>
          <a:p>
            <a:r>
              <a:rPr lang="fr-FR" dirty="0">
                <a:solidFill>
                  <a:srgbClr val="7030A0"/>
                </a:solidFill>
              </a:rPr>
              <a:t>Les documents </a:t>
            </a:r>
            <a:r>
              <a:rPr lang="fr-FR" dirty="0" smtClean="0">
                <a:solidFill>
                  <a:srgbClr val="7030A0"/>
                </a:solidFill>
              </a:rPr>
              <a:t>:		</a:t>
            </a:r>
            <a:r>
              <a:rPr lang="fr-FR" dirty="0"/>
              <a:t>Doc 2 p 180 Hachette Une démocratie d’opinion		présente la notion et les </a:t>
            </a:r>
            <a:r>
              <a:rPr lang="fr-FR" dirty="0" smtClean="0"/>
              <a:t>risques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558018"/>
            <a:ext cx="8579757" cy="6188187"/>
          </a:xfrm>
          <a:prstGeom prst="rect">
            <a:avLst/>
          </a:prstGeom>
        </p:spPr>
      </p:pic>
    </p:spTree>
    <p:extLst>
      <p:ext uri="{BB962C8B-B14F-4D97-AF65-F5344CB8AC3E}">
        <p14:creationId xmlns:p14="http://schemas.microsoft.com/office/powerpoint/2010/main" val="7067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4171" y="449943"/>
            <a:ext cx="9056915" cy="2585323"/>
          </a:xfrm>
          <a:prstGeom prst="rect">
            <a:avLst/>
          </a:prstGeom>
          <a:noFill/>
        </p:spPr>
        <p:txBody>
          <a:bodyPr wrap="square" rtlCol="0">
            <a:spAutoFit/>
          </a:bodyPr>
          <a:lstStyle/>
          <a:p>
            <a:r>
              <a:rPr lang="fr-FR" dirty="0"/>
              <a:t>Bilan p 187 </a:t>
            </a:r>
            <a:r>
              <a:rPr lang="fr-FR" dirty="0" smtClean="0"/>
              <a:t>Bordas</a:t>
            </a:r>
          </a:p>
          <a:p>
            <a:endParaRPr lang="fr-FR" dirty="0"/>
          </a:p>
          <a:p>
            <a:r>
              <a:rPr lang="fr-FR" dirty="0"/>
              <a:t>L’importance croissante accordée aux </a:t>
            </a:r>
            <a:r>
              <a:rPr lang="fr-FR" b="1" dirty="0"/>
              <a:t>sondages </a:t>
            </a:r>
            <a:r>
              <a:rPr lang="fr-FR" dirty="0"/>
              <a:t>a contribué à transformer le jeu politique et l’exercice de la </a:t>
            </a:r>
            <a:r>
              <a:rPr lang="fr-FR" b="1" dirty="0"/>
              <a:t>démocratie représentative</a:t>
            </a:r>
            <a:r>
              <a:rPr lang="fr-FR" dirty="0"/>
              <a:t>. Désormais, l’image médiatique des </a:t>
            </a:r>
            <a:r>
              <a:rPr lang="fr-FR" b="1" dirty="0"/>
              <a:t>candidats </a:t>
            </a:r>
            <a:r>
              <a:rPr lang="fr-FR" dirty="0"/>
              <a:t>aux élections est déterminante. Cela consacre le rôle des </a:t>
            </a:r>
            <a:r>
              <a:rPr lang="fr-FR" b="1" dirty="0"/>
              <a:t>experts </a:t>
            </a:r>
            <a:r>
              <a:rPr lang="fr-FR" dirty="0"/>
              <a:t>en communication et conduit à une personnalisation de la vie politique. On parle de </a:t>
            </a:r>
            <a:r>
              <a:rPr lang="fr-FR" b="1" dirty="0"/>
              <a:t>démocratie d’opinion </a:t>
            </a:r>
            <a:r>
              <a:rPr lang="fr-FR" dirty="0"/>
              <a:t>pour qualifier cet âge de la démocratie représentative. Dans ce contexte, les </a:t>
            </a:r>
            <a:r>
              <a:rPr lang="fr-FR" b="1" dirty="0"/>
              <a:t>partis </a:t>
            </a:r>
            <a:r>
              <a:rPr lang="fr-FR" dirty="0"/>
              <a:t>politiques pèsent moins fortement sur l’organisation du jeu politique et sur la structuration des débats, les identifications partisanes des citoyens déclinent. </a:t>
            </a:r>
          </a:p>
        </p:txBody>
      </p:sp>
      <p:sp>
        <p:nvSpPr>
          <p:cNvPr id="3" name="ZoneTexte 2"/>
          <p:cNvSpPr txBox="1"/>
          <p:nvPr/>
        </p:nvSpPr>
        <p:spPr>
          <a:xfrm>
            <a:off x="449943" y="449943"/>
            <a:ext cx="2264228" cy="369332"/>
          </a:xfrm>
          <a:prstGeom prst="rect">
            <a:avLst/>
          </a:prstGeom>
          <a:noFill/>
        </p:spPr>
        <p:txBody>
          <a:bodyPr wrap="square" rtlCol="0">
            <a:spAutoFit/>
          </a:bodyPr>
          <a:lstStyle/>
          <a:p>
            <a:r>
              <a:rPr lang="fr-FR" dirty="0">
                <a:solidFill>
                  <a:srgbClr val="7030A0"/>
                </a:solidFill>
              </a:rPr>
              <a:t>Les documents :</a:t>
            </a:r>
            <a:endParaRPr lang="fr-FR" dirty="0"/>
          </a:p>
        </p:txBody>
      </p:sp>
    </p:spTree>
    <p:extLst>
      <p:ext uri="{BB962C8B-B14F-4D97-AF65-F5344CB8AC3E}">
        <p14:creationId xmlns:p14="http://schemas.microsoft.com/office/powerpoint/2010/main" val="1433552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815882"/>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II – Mesurer l’OP : les sondages un outil </a:t>
            </a:r>
            <a:r>
              <a:rPr lang="fr-FR" sz="1600" b="1" dirty="0" smtClean="0"/>
              <a:t>controversé</a:t>
            </a:r>
          </a:p>
          <a:p>
            <a:pPr algn="just"/>
            <a:r>
              <a:rPr lang="fr-FR" sz="1600" b="1" dirty="0" smtClean="0"/>
              <a:t>	III </a:t>
            </a:r>
            <a:r>
              <a:rPr lang="mr-IN" sz="1600" b="1" dirty="0"/>
              <a:t>–</a:t>
            </a:r>
            <a:r>
              <a:rPr lang="fr-FR" sz="1600" b="1" dirty="0"/>
              <a:t> Comment l’opinion publique devient un acteur politique</a:t>
            </a:r>
          </a:p>
          <a:p>
            <a:pPr algn="just"/>
            <a:r>
              <a:rPr lang="fr-FR" sz="1600" b="1" dirty="0" smtClean="0"/>
              <a:t>		</a:t>
            </a:r>
            <a:r>
              <a:rPr lang="fr-FR" sz="1600" dirty="0"/>
              <a:t>1°) </a:t>
            </a:r>
            <a:r>
              <a:rPr lang="fr-FR" sz="1600" u="sng" dirty="0"/>
              <a:t>L’influence des sondages sur l’opinion publique et la </a:t>
            </a:r>
            <a:r>
              <a:rPr lang="fr-FR" sz="1600" u="sng" dirty="0" smtClean="0"/>
              <a:t>démocratie</a:t>
            </a:r>
            <a:endParaRPr lang="fr-FR" sz="1600" u="sng" dirty="0"/>
          </a:p>
        </p:txBody>
      </p:sp>
      <p:sp>
        <p:nvSpPr>
          <p:cNvPr id="3" name="ZoneTexte 2"/>
          <p:cNvSpPr txBox="1"/>
          <p:nvPr/>
        </p:nvSpPr>
        <p:spPr>
          <a:xfrm>
            <a:off x="2336800" y="2032000"/>
            <a:ext cx="9564914" cy="369332"/>
          </a:xfrm>
          <a:prstGeom prst="rect">
            <a:avLst/>
          </a:prstGeom>
          <a:noFill/>
        </p:spPr>
        <p:txBody>
          <a:bodyPr wrap="square" rtlCol="0">
            <a:spAutoFit/>
          </a:bodyPr>
          <a:lstStyle/>
          <a:p>
            <a:r>
              <a:rPr lang="fr-FR" dirty="0"/>
              <a:t>2°) </a:t>
            </a:r>
            <a:r>
              <a:rPr lang="fr-FR" u="sng" dirty="0"/>
              <a:t>L’influence des sondages d’opinion sur la vie </a:t>
            </a:r>
            <a:r>
              <a:rPr lang="fr-FR" u="sng" dirty="0" smtClean="0"/>
              <a:t>politique</a:t>
            </a:r>
            <a:endParaRPr lang="fr-FR" u="sng" dirty="0"/>
          </a:p>
        </p:txBody>
      </p:sp>
      <p:sp>
        <p:nvSpPr>
          <p:cNvPr id="4" name="ZoneTexte 3"/>
          <p:cNvSpPr txBox="1"/>
          <p:nvPr/>
        </p:nvSpPr>
        <p:spPr>
          <a:xfrm>
            <a:off x="478971" y="2656114"/>
            <a:ext cx="11422743" cy="2308324"/>
          </a:xfrm>
          <a:prstGeom prst="rect">
            <a:avLst/>
          </a:prstGeom>
          <a:noFill/>
        </p:spPr>
        <p:txBody>
          <a:bodyPr wrap="square" rtlCol="0">
            <a:spAutoFit/>
          </a:bodyPr>
          <a:lstStyle/>
          <a:p>
            <a:r>
              <a:rPr lang="fr-FR" dirty="0">
                <a:solidFill>
                  <a:srgbClr val="7030A0"/>
                </a:solidFill>
              </a:rPr>
              <a:t>Le contenu </a:t>
            </a:r>
            <a:r>
              <a:rPr lang="fr-FR" dirty="0" smtClean="0">
                <a:solidFill>
                  <a:srgbClr val="7030A0"/>
                </a:solidFill>
              </a:rPr>
              <a:t>:</a:t>
            </a:r>
          </a:p>
          <a:p>
            <a:endParaRPr lang="fr-FR" dirty="0"/>
          </a:p>
          <a:p>
            <a:r>
              <a:rPr lang="fr-FR" dirty="0" smtClean="0"/>
              <a:t>➤ Les </a:t>
            </a:r>
            <a:r>
              <a:rPr lang="fr-FR" dirty="0"/>
              <a:t>sondages comme expression de la majorité silencieuse – rôle des sondages pour gouverner</a:t>
            </a:r>
          </a:p>
          <a:p>
            <a:endParaRPr lang="fr-FR" dirty="0" smtClean="0"/>
          </a:p>
          <a:p>
            <a:r>
              <a:rPr lang="fr-FR" dirty="0"/>
              <a:t>➤ </a:t>
            </a:r>
            <a:r>
              <a:rPr lang="fr-FR" dirty="0" smtClean="0"/>
              <a:t>Poids </a:t>
            </a:r>
            <a:r>
              <a:rPr lang="fr-FR" dirty="0"/>
              <a:t>important de la communication politique - rôle de la « mise à l’agenda »</a:t>
            </a:r>
          </a:p>
          <a:p>
            <a:endParaRPr lang="fr-FR" dirty="0"/>
          </a:p>
          <a:p>
            <a:r>
              <a:rPr lang="fr-FR" dirty="0"/>
              <a:t>➤ </a:t>
            </a:r>
            <a:r>
              <a:rPr lang="fr-FR" dirty="0" smtClean="0"/>
              <a:t>Influence </a:t>
            </a:r>
            <a:r>
              <a:rPr lang="fr-FR" dirty="0"/>
              <a:t>des sondages électoraux sur le vote (vote stratégique ou utile, effet </a:t>
            </a:r>
            <a:r>
              <a:rPr lang="fr-FR" dirty="0" err="1"/>
              <a:t>bandwagon</a:t>
            </a:r>
            <a:r>
              <a:rPr lang="fr-FR" dirty="0"/>
              <a:t> ou contagion, effet outsider</a:t>
            </a:r>
            <a:r>
              <a:rPr lang="fr-FR" dirty="0" smtClean="0"/>
              <a:t>)</a:t>
            </a:r>
            <a:endParaRPr lang="fr-FR" dirty="0"/>
          </a:p>
        </p:txBody>
      </p:sp>
    </p:spTree>
    <p:extLst>
      <p:ext uri="{BB962C8B-B14F-4D97-AF65-F5344CB8AC3E}">
        <p14:creationId xmlns:p14="http://schemas.microsoft.com/office/powerpoint/2010/main" val="3658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edg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edg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1543" y="290286"/>
            <a:ext cx="11103428" cy="923330"/>
          </a:xfrm>
          <a:prstGeom prst="rect">
            <a:avLst/>
          </a:prstGeom>
          <a:noFill/>
        </p:spPr>
        <p:txBody>
          <a:bodyPr wrap="square" rtlCol="0">
            <a:spAutoFit/>
          </a:bodyPr>
          <a:lstStyle/>
          <a:p>
            <a:r>
              <a:rPr lang="fr-FR" dirty="0">
                <a:solidFill>
                  <a:srgbClr val="7030A0"/>
                </a:solidFill>
              </a:rPr>
              <a:t>Les documents :	</a:t>
            </a:r>
            <a:r>
              <a:rPr lang="fr-FR" dirty="0"/>
              <a:t>	sur la majorité silencieuse et rôle des sondages pour </a:t>
            </a:r>
            <a:r>
              <a:rPr lang="fr-FR" dirty="0" smtClean="0"/>
              <a:t>gouverner</a:t>
            </a:r>
          </a:p>
          <a:p>
            <a:endParaRPr lang="fr-FR" dirty="0"/>
          </a:p>
          <a:p>
            <a:r>
              <a:rPr lang="fr-FR" b="1" dirty="0"/>
              <a:t>Doc 4 p 189 Bordas </a:t>
            </a:r>
            <a:r>
              <a:rPr lang="fr-FR" dirty="0" smtClean="0"/>
              <a:t>ou </a:t>
            </a:r>
            <a:r>
              <a:rPr lang="fr-FR" dirty="0"/>
              <a:t>doc 1 p 238 </a:t>
            </a:r>
            <a:r>
              <a:rPr lang="fr-FR" dirty="0" smtClean="0"/>
              <a:t>Magnard</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86" y="1213616"/>
            <a:ext cx="10096500" cy="4699000"/>
          </a:xfrm>
          <a:prstGeom prst="rect">
            <a:avLst/>
          </a:prstGeom>
        </p:spPr>
      </p:pic>
    </p:spTree>
    <p:extLst>
      <p:ext uri="{BB962C8B-B14F-4D97-AF65-F5344CB8AC3E}">
        <p14:creationId xmlns:p14="http://schemas.microsoft.com/office/powerpoint/2010/main" val="267486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1543" y="290286"/>
            <a:ext cx="11103428" cy="923330"/>
          </a:xfrm>
          <a:prstGeom prst="rect">
            <a:avLst/>
          </a:prstGeom>
          <a:noFill/>
        </p:spPr>
        <p:txBody>
          <a:bodyPr wrap="square" rtlCol="0">
            <a:spAutoFit/>
          </a:bodyPr>
          <a:lstStyle/>
          <a:p>
            <a:r>
              <a:rPr lang="fr-FR" dirty="0">
                <a:solidFill>
                  <a:srgbClr val="7030A0"/>
                </a:solidFill>
              </a:rPr>
              <a:t>Les documents :	</a:t>
            </a:r>
            <a:r>
              <a:rPr lang="fr-FR" dirty="0"/>
              <a:t>	sur la majorité silencieuse et rôle des sondages pour </a:t>
            </a:r>
            <a:r>
              <a:rPr lang="fr-FR" dirty="0" smtClean="0"/>
              <a:t>gouverner</a:t>
            </a:r>
          </a:p>
          <a:p>
            <a:endParaRPr lang="fr-FR" dirty="0"/>
          </a:p>
          <a:p>
            <a:r>
              <a:rPr lang="fr-FR" dirty="0"/>
              <a:t>Doc 4 p 189 Bordas </a:t>
            </a:r>
            <a:r>
              <a:rPr lang="fr-FR" dirty="0" smtClean="0"/>
              <a:t>ou </a:t>
            </a:r>
            <a:r>
              <a:rPr lang="fr-FR" b="1" dirty="0"/>
              <a:t>doc 1 p 238 </a:t>
            </a:r>
            <a:r>
              <a:rPr lang="fr-FR" b="1" dirty="0" smtClean="0"/>
              <a:t>Magnard</a:t>
            </a:r>
            <a:endParaRPr lang="fr-FR" b="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028" y="1213616"/>
            <a:ext cx="9855200" cy="5462993"/>
          </a:xfrm>
          <a:prstGeom prst="rect">
            <a:avLst/>
          </a:prstGeom>
        </p:spPr>
      </p:pic>
    </p:spTree>
    <p:extLst>
      <p:ext uri="{BB962C8B-B14F-4D97-AF65-F5344CB8AC3E}">
        <p14:creationId xmlns:p14="http://schemas.microsoft.com/office/powerpoint/2010/main" val="10028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24114" y="943428"/>
            <a:ext cx="10900229" cy="4185761"/>
          </a:xfrm>
          <a:prstGeom prst="rect">
            <a:avLst/>
          </a:prstGeom>
          <a:noFill/>
        </p:spPr>
        <p:txBody>
          <a:bodyPr wrap="square" rtlCol="0">
            <a:spAutoFit/>
          </a:bodyPr>
          <a:lstStyle/>
          <a:p>
            <a:pPr lvl="0"/>
            <a:r>
              <a:rPr lang="fr-FR" dirty="0" smtClean="0"/>
              <a:t>→ Site </a:t>
            </a:r>
            <a:r>
              <a:rPr lang="fr-FR" dirty="0" err="1"/>
              <a:t>é</a:t>
            </a:r>
            <a:r>
              <a:rPr lang="fr-FR" dirty="0" err="1" smtClean="0"/>
              <a:t>duscol</a:t>
            </a:r>
            <a:endParaRPr lang="fr-FR" dirty="0" smtClean="0"/>
          </a:p>
          <a:p>
            <a:pPr lvl="0"/>
            <a:endParaRPr lang="fr-FR" dirty="0"/>
          </a:p>
          <a:p>
            <a:r>
              <a:rPr lang="fr-FR" dirty="0"/>
              <a:t>BO nouveaux programmes</a:t>
            </a:r>
          </a:p>
          <a:p>
            <a:r>
              <a:rPr lang="fr-FR" dirty="0"/>
              <a:t>Fiches </a:t>
            </a:r>
            <a:r>
              <a:rPr lang="fr-FR" dirty="0" err="1"/>
              <a:t>eduscol</a:t>
            </a:r>
            <a:r>
              <a:rPr lang="fr-FR" dirty="0"/>
              <a:t> et </a:t>
            </a:r>
            <a:r>
              <a:rPr lang="fr-FR" dirty="0" err="1"/>
              <a:t>ref</a:t>
            </a:r>
            <a:r>
              <a:rPr lang="fr-FR" dirty="0"/>
              <a:t> au site SES ENS</a:t>
            </a:r>
          </a:p>
          <a:p>
            <a:r>
              <a:rPr lang="fr-FR" dirty="0"/>
              <a:t>Ex de sujets 0 E3C + présentation officielle de l’E3C</a:t>
            </a:r>
          </a:p>
          <a:p>
            <a:r>
              <a:rPr lang="fr-FR" dirty="0"/>
              <a:t> </a:t>
            </a:r>
          </a:p>
          <a:p>
            <a:pPr lvl="0"/>
            <a:r>
              <a:rPr lang="fr-FR" dirty="0" smtClean="0"/>
              <a:t>→ </a:t>
            </a:r>
            <a:r>
              <a:rPr lang="fr-FR" dirty="0" err="1" smtClean="0"/>
              <a:t>Universalis.fr</a:t>
            </a:r>
            <a:r>
              <a:rPr lang="fr-FR" dirty="0" smtClean="0"/>
              <a:t> </a:t>
            </a:r>
            <a:r>
              <a:rPr lang="fr-FR" dirty="0"/>
              <a:t>(si vs êtes abonnés</a:t>
            </a:r>
            <a:r>
              <a:rPr lang="fr-FR" dirty="0" smtClean="0"/>
              <a:t>)</a:t>
            </a:r>
          </a:p>
          <a:p>
            <a:pPr lvl="0"/>
            <a:endParaRPr lang="fr-FR" dirty="0"/>
          </a:p>
          <a:p>
            <a:r>
              <a:rPr lang="fr-FR" b="1" dirty="0"/>
              <a:t>Opinion publique</a:t>
            </a:r>
            <a:r>
              <a:rPr lang="fr-FR" dirty="0"/>
              <a:t> écrit par Patrick Champagne, </a:t>
            </a:r>
            <a:r>
              <a:rPr lang="fr-FR" sz="1400" dirty="0" smtClean="0"/>
              <a:t>(sociologue </a:t>
            </a:r>
            <a:r>
              <a:rPr lang="fr-FR" sz="1400" dirty="0"/>
              <a:t>à l'Institut national de la recherche agronomique et au Centre de sociologie européenne, École des hautes études en sciences </a:t>
            </a:r>
            <a:r>
              <a:rPr lang="fr-FR" sz="1400" dirty="0" smtClean="0"/>
              <a:t>sociales)</a:t>
            </a:r>
            <a:endParaRPr lang="fr-FR" sz="1400" dirty="0"/>
          </a:p>
          <a:p>
            <a:pPr marL="360000"/>
            <a:r>
              <a:rPr lang="fr-FR" dirty="0">
                <a:sym typeface="Wingdings" charset="2"/>
              </a:rPr>
              <a:t></a:t>
            </a:r>
            <a:r>
              <a:rPr lang="fr-FR" dirty="0"/>
              <a:t> Genèse de l’OP</a:t>
            </a:r>
          </a:p>
          <a:p>
            <a:pPr marL="360000"/>
            <a:r>
              <a:rPr lang="fr-FR" dirty="0"/>
              <a:t>Il donne une </a:t>
            </a:r>
            <a:r>
              <a:rPr lang="fr-FR" dirty="0" err="1"/>
              <a:t>déf</a:t>
            </a:r>
            <a:r>
              <a:rPr lang="fr-FR" dirty="0"/>
              <a:t> de l’opinion publique. Puis la définit à partir de la genèse de l’OP avec le rapport avec le suffrage censitaire puis le suffrage universel</a:t>
            </a:r>
          </a:p>
          <a:p>
            <a:pPr marL="360000"/>
            <a:r>
              <a:rPr lang="fr-FR" dirty="0">
                <a:sym typeface="Wingdings" charset="2"/>
              </a:rPr>
              <a:t></a:t>
            </a:r>
            <a:r>
              <a:rPr lang="fr-FR" dirty="0"/>
              <a:t> Les usages contemporains de l’OP</a:t>
            </a:r>
          </a:p>
          <a:p>
            <a:pPr marL="360000"/>
            <a:r>
              <a:rPr lang="fr-FR" dirty="0"/>
              <a:t>l’OP fabriqué par les sondeurs</a:t>
            </a:r>
            <a:r>
              <a:rPr lang="fr-FR" dirty="0" smtClean="0"/>
              <a:t>.</a:t>
            </a:r>
            <a:endParaRPr lang="fr-FR" dirty="0"/>
          </a:p>
        </p:txBody>
      </p:sp>
      <p:sp>
        <p:nvSpPr>
          <p:cNvPr id="3" name="ZoneTexte 2"/>
          <p:cNvSpPr txBox="1"/>
          <p:nvPr/>
        </p:nvSpPr>
        <p:spPr>
          <a:xfrm>
            <a:off x="624114" y="145142"/>
            <a:ext cx="10160001" cy="584775"/>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 :</a:t>
            </a:r>
            <a:r>
              <a:rPr lang="fr-FR" sz="1600" dirty="0" smtClean="0">
                <a:solidFill>
                  <a:srgbClr val="FF0000"/>
                </a:solidFill>
                <a:effectLst/>
              </a:rPr>
              <a:t> </a:t>
            </a:r>
            <a:endParaRPr lang="fr-FR" sz="1600" dirty="0">
              <a:solidFill>
                <a:srgbClr val="FF0000"/>
              </a:solidFill>
            </a:endParaRPr>
          </a:p>
        </p:txBody>
      </p:sp>
    </p:spTree>
    <p:extLst>
      <p:ext uri="{BB962C8B-B14F-4D97-AF65-F5344CB8AC3E}">
        <p14:creationId xmlns:p14="http://schemas.microsoft.com/office/powerpoint/2010/main" val="16669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3" end="3"/>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6" end="6"/>
                                            </p:txEl>
                                          </p:spTgt>
                                        </p:tgtEl>
                                      </p:cBhvr>
                                    </p:animEffect>
                                  </p:childTnLst>
                                </p:cTn>
                              </p:par>
                            </p:childTnLst>
                          </p:cTn>
                        </p:par>
                        <p:par>
                          <p:cTn id="40" fill="hold">
                            <p:stCondLst>
                              <p:cond delay="1000"/>
                            </p:stCondLst>
                            <p:childTnLst>
                              <p:par>
                                <p:cTn id="41" presetID="31" presetClass="entr" presetSubtype="0" fill="hold"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p:cTn id="4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8" end="8"/>
                                            </p:txEl>
                                          </p:spTgt>
                                        </p:tgtEl>
                                      </p:cBhvr>
                                    </p:animEffect>
                                  </p:childTnLst>
                                </p:cTn>
                              </p:par>
                            </p:childTnLst>
                          </p:cTn>
                        </p:par>
                        <p:par>
                          <p:cTn id="47" fill="hold">
                            <p:stCondLst>
                              <p:cond delay="2000"/>
                            </p:stCondLst>
                            <p:childTnLst>
                              <p:par>
                                <p:cTn id="48" presetID="31" presetClass="entr" presetSubtype="0" fill="hold" nodeType="after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 calcmode="lin" valueType="num">
                                      <p:cBhvr>
                                        <p:cTn id="50"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9" end="9"/>
                                            </p:txEl>
                                          </p:spTgt>
                                        </p:tgtEl>
                                      </p:cBhvr>
                                    </p:animEffect>
                                  </p:childTnLst>
                                </p:cTn>
                              </p:par>
                            </p:childTnLst>
                          </p:cTn>
                        </p:par>
                        <p:par>
                          <p:cTn id="54" fill="hold">
                            <p:stCondLst>
                              <p:cond delay="3000"/>
                            </p:stCondLst>
                            <p:childTnLst>
                              <p:par>
                                <p:cTn id="55" presetID="31" presetClass="entr" presetSubtype="0" fill="hold"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p:cTn id="5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10" end="10"/>
                                            </p:txEl>
                                          </p:spTgt>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 calcmode="lin" valueType="num">
                                      <p:cBhvr>
                                        <p:cTn id="64"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5"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6"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67" dur="1000"/>
                                        <p:tgtEl>
                                          <p:spTgt spid="2">
                                            <p:txEl>
                                              <p:pRg st="11" end="11"/>
                                            </p:txEl>
                                          </p:spTgt>
                                        </p:tgtEl>
                                      </p:cBhvr>
                                    </p:animEffect>
                                  </p:childTnLst>
                                </p:cTn>
                              </p:par>
                            </p:childTnLst>
                          </p:cTn>
                        </p:par>
                        <p:par>
                          <p:cTn id="68" fill="hold">
                            <p:stCondLst>
                              <p:cond delay="5000"/>
                            </p:stCondLst>
                            <p:childTnLst>
                              <p:par>
                                <p:cTn id="69" presetID="31" presetClass="entr" presetSubtype="0" fill="hold" nodeType="after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p:cTn id="71"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9943" y="275771"/>
            <a:ext cx="11596914" cy="723275"/>
          </a:xfrm>
          <a:prstGeom prst="rect">
            <a:avLst/>
          </a:prstGeom>
          <a:noFill/>
        </p:spPr>
        <p:txBody>
          <a:bodyPr wrap="square" rtlCol="0">
            <a:spAutoFit/>
          </a:bodyPr>
          <a:lstStyle/>
          <a:p>
            <a:pPr>
              <a:spcAft>
                <a:spcPts val="600"/>
              </a:spcAft>
            </a:pPr>
            <a:r>
              <a:rPr lang="fr-FR" dirty="0">
                <a:solidFill>
                  <a:srgbClr val="7030A0"/>
                </a:solidFill>
              </a:rPr>
              <a:t>Les documents :</a:t>
            </a:r>
            <a:r>
              <a:rPr lang="fr-FR" dirty="0"/>
              <a:t>		sur la communication politique et la mise à </a:t>
            </a:r>
            <a:r>
              <a:rPr lang="fr-FR" dirty="0" smtClean="0"/>
              <a:t>l’agenda</a:t>
            </a:r>
            <a:endParaRPr lang="fr-FR" dirty="0" smtClean="0">
              <a:solidFill>
                <a:srgbClr val="7030A0"/>
              </a:solidFill>
            </a:endParaRPr>
          </a:p>
          <a:p>
            <a:r>
              <a:rPr lang="fr-FR" b="1" dirty="0" smtClean="0"/>
              <a:t>Doc 1 p 240 Magnard </a:t>
            </a:r>
            <a:r>
              <a:rPr lang="fr-FR" dirty="0" smtClean="0"/>
              <a:t>et Doc 4 p 241 Magnard ou Doc 3 p 221 Nathan</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999046"/>
            <a:ext cx="8784767" cy="5658899"/>
          </a:xfrm>
          <a:prstGeom prst="rect">
            <a:avLst/>
          </a:prstGeom>
        </p:spPr>
      </p:pic>
    </p:spTree>
    <p:extLst>
      <p:ext uri="{BB962C8B-B14F-4D97-AF65-F5344CB8AC3E}">
        <p14:creationId xmlns:p14="http://schemas.microsoft.com/office/powerpoint/2010/main" val="841869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9943" y="275771"/>
            <a:ext cx="11596914" cy="723275"/>
          </a:xfrm>
          <a:prstGeom prst="rect">
            <a:avLst/>
          </a:prstGeom>
          <a:noFill/>
        </p:spPr>
        <p:txBody>
          <a:bodyPr wrap="square" rtlCol="0">
            <a:spAutoFit/>
          </a:bodyPr>
          <a:lstStyle/>
          <a:p>
            <a:pPr>
              <a:spcAft>
                <a:spcPts val="600"/>
              </a:spcAft>
            </a:pPr>
            <a:r>
              <a:rPr lang="fr-FR" dirty="0">
                <a:solidFill>
                  <a:srgbClr val="7030A0"/>
                </a:solidFill>
              </a:rPr>
              <a:t>Les documents :</a:t>
            </a:r>
            <a:r>
              <a:rPr lang="fr-FR" dirty="0"/>
              <a:t>		sur la communication politique et la mise à </a:t>
            </a:r>
            <a:r>
              <a:rPr lang="fr-FR" dirty="0" smtClean="0"/>
              <a:t>l’agenda</a:t>
            </a:r>
            <a:endParaRPr lang="fr-FR" dirty="0" smtClean="0">
              <a:solidFill>
                <a:srgbClr val="7030A0"/>
              </a:solidFill>
            </a:endParaRPr>
          </a:p>
          <a:p>
            <a:r>
              <a:rPr lang="fr-FR" dirty="0" smtClean="0"/>
              <a:t>Doc 1 p 240 Magnard et </a:t>
            </a:r>
            <a:r>
              <a:rPr lang="fr-FR" b="1" dirty="0" smtClean="0"/>
              <a:t>Doc 4 p 241 Magnard </a:t>
            </a:r>
            <a:r>
              <a:rPr lang="fr-FR" dirty="0" smtClean="0"/>
              <a:t>ou Doc 3 p 221 Nathan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42" y="1125695"/>
            <a:ext cx="10629900" cy="5002961"/>
          </a:xfrm>
          <a:prstGeom prst="rect">
            <a:avLst/>
          </a:prstGeom>
        </p:spPr>
      </p:pic>
    </p:spTree>
    <p:extLst>
      <p:ext uri="{BB962C8B-B14F-4D97-AF65-F5344CB8AC3E}">
        <p14:creationId xmlns:p14="http://schemas.microsoft.com/office/powerpoint/2010/main" val="1990453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9943" y="275771"/>
            <a:ext cx="11596914" cy="723275"/>
          </a:xfrm>
          <a:prstGeom prst="rect">
            <a:avLst/>
          </a:prstGeom>
          <a:noFill/>
        </p:spPr>
        <p:txBody>
          <a:bodyPr wrap="square" rtlCol="0">
            <a:spAutoFit/>
          </a:bodyPr>
          <a:lstStyle/>
          <a:p>
            <a:pPr>
              <a:spcAft>
                <a:spcPts val="600"/>
              </a:spcAft>
            </a:pPr>
            <a:r>
              <a:rPr lang="fr-FR" dirty="0">
                <a:solidFill>
                  <a:srgbClr val="7030A0"/>
                </a:solidFill>
              </a:rPr>
              <a:t>Les documents :</a:t>
            </a:r>
            <a:r>
              <a:rPr lang="fr-FR" dirty="0"/>
              <a:t>		sur la communication politique et la mise à </a:t>
            </a:r>
            <a:r>
              <a:rPr lang="fr-FR" dirty="0" smtClean="0"/>
              <a:t>l’agenda</a:t>
            </a:r>
            <a:endParaRPr lang="fr-FR" dirty="0" smtClean="0">
              <a:solidFill>
                <a:srgbClr val="7030A0"/>
              </a:solidFill>
            </a:endParaRPr>
          </a:p>
          <a:p>
            <a:r>
              <a:rPr lang="fr-FR" dirty="0" smtClean="0"/>
              <a:t>Doc 1 p 240 Magnard et Doc 4 p 241 Magnard ou </a:t>
            </a:r>
            <a:r>
              <a:rPr lang="fr-FR" b="1" dirty="0" smtClean="0"/>
              <a:t>Doc 3 p 221 Nathan</a:t>
            </a:r>
            <a:endParaRPr lang="fr-FR" b="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999046"/>
            <a:ext cx="10903857" cy="5127057"/>
          </a:xfrm>
          <a:prstGeom prst="rect">
            <a:avLst/>
          </a:prstGeom>
        </p:spPr>
      </p:pic>
    </p:spTree>
    <p:extLst>
      <p:ext uri="{BB962C8B-B14F-4D97-AF65-F5344CB8AC3E}">
        <p14:creationId xmlns:p14="http://schemas.microsoft.com/office/powerpoint/2010/main" val="129957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371" y="261257"/>
            <a:ext cx="11335658" cy="723275"/>
          </a:xfrm>
          <a:prstGeom prst="rect">
            <a:avLst/>
          </a:prstGeom>
          <a:noFill/>
        </p:spPr>
        <p:txBody>
          <a:bodyPr wrap="square" rtlCol="0">
            <a:spAutoFit/>
          </a:bodyPr>
          <a:lstStyle/>
          <a:p>
            <a:pPr>
              <a:spcAft>
                <a:spcPts val="600"/>
              </a:spcAft>
            </a:pPr>
            <a:r>
              <a:rPr lang="fr-FR" dirty="0">
                <a:solidFill>
                  <a:srgbClr val="7030A0"/>
                </a:solidFill>
              </a:rPr>
              <a:t>Les documents :</a:t>
            </a:r>
            <a:r>
              <a:rPr lang="fr-FR" dirty="0"/>
              <a:t>		sur Influence des sondages électoraux sur le </a:t>
            </a:r>
            <a:r>
              <a:rPr lang="fr-FR" dirty="0" smtClean="0"/>
              <a:t>vote</a:t>
            </a:r>
          </a:p>
          <a:p>
            <a:pPr>
              <a:spcAft>
                <a:spcPts val="600"/>
              </a:spcAft>
            </a:pPr>
            <a:r>
              <a:rPr lang="fr-FR" dirty="0" smtClean="0"/>
              <a:t>Doc </a:t>
            </a:r>
            <a:r>
              <a:rPr lang="fr-FR" dirty="0"/>
              <a:t>3 p 205 Hatier sur sondages orientent le vote des </a:t>
            </a:r>
            <a:r>
              <a:rPr lang="fr-FR" dirty="0" smtClean="0"/>
              <a:t>électeurs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71" y="984532"/>
            <a:ext cx="9307513" cy="5626815"/>
          </a:xfrm>
          <a:prstGeom prst="rect">
            <a:avLst/>
          </a:prstGeom>
        </p:spPr>
      </p:pic>
    </p:spTree>
    <p:extLst>
      <p:ext uri="{BB962C8B-B14F-4D97-AF65-F5344CB8AC3E}">
        <p14:creationId xmlns:p14="http://schemas.microsoft.com/office/powerpoint/2010/main" val="1337808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4338" y="414338"/>
            <a:ext cx="11430000" cy="3693319"/>
          </a:xfrm>
          <a:prstGeom prst="rect">
            <a:avLst/>
          </a:prstGeom>
          <a:noFill/>
        </p:spPr>
        <p:txBody>
          <a:bodyPr wrap="square" rtlCol="0">
            <a:spAutoFit/>
          </a:bodyPr>
          <a:lstStyle/>
          <a:p>
            <a:pPr algn="ctr"/>
            <a:r>
              <a:rPr lang="fr-FR" dirty="0">
                <a:solidFill>
                  <a:srgbClr val="FF0000"/>
                </a:solidFill>
              </a:rPr>
              <a:t>E3C</a:t>
            </a:r>
          </a:p>
          <a:p>
            <a:r>
              <a:rPr lang="fr-FR" dirty="0"/>
              <a:t> </a:t>
            </a:r>
          </a:p>
          <a:p>
            <a:r>
              <a:rPr lang="fr-FR" dirty="0"/>
              <a:t>Raisonnement appuyé sur un dossier documentaire</a:t>
            </a:r>
          </a:p>
          <a:p>
            <a:r>
              <a:rPr lang="fr-FR" dirty="0"/>
              <a:t> </a:t>
            </a:r>
          </a:p>
          <a:p>
            <a:r>
              <a:rPr lang="fr-FR" dirty="0"/>
              <a:t>Sujet : À l’aide du dossier documentaire et de vos connaissances, vous montrerez que le recours aux sondages modifie l’exercice de la démocratie</a:t>
            </a:r>
          </a:p>
          <a:p>
            <a:r>
              <a:rPr lang="fr-FR" dirty="0"/>
              <a:t> </a:t>
            </a:r>
          </a:p>
          <a:p>
            <a:r>
              <a:rPr lang="fr-FR" dirty="0"/>
              <a:t>2 </a:t>
            </a:r>
            <a:r>
              <a:rPr lang="fr-FR" dirty="0" smtClean="0"/>
              <a:t>docs : 		un </a:t>
            </a:r>
            <a:r>
              <a:rPr lang="fr-FR" dirty="0"/>
              <a:t>sur démocratie </a:t>
            </a:r>
            <a:r>
              <a:rPr lang="fr-FR" dirty="0" smtClean="0"/>
              <a:t>d’opinion</a:t>
            </a:r>
            <a:endParaRPr lang="fr-FR" dirty="0"/>
          </a:p>
          <a:p>
            <a:r>
              <a:rPr lang="fr-FR" dirty="0" smtClean="0"/>
              <a:t>		un </a:t>
            </a:r>
            <a:r>
              <a:rPr lang="fr-FR" dirty="0"/>
              <a:t>sur un sondage politique par ex ou sur l’utilisation répétées des sondages (voir </a:t>
            </a:r>
            <a:r>
              <a:rPr lang="fr-FR" dirty="0" err="1"/>
              <a:t>lelivrescolaire</a:t>
            </a:r>
            <a:r>
              <a:rPr lang="fr-FR" dirty="0"/>
              <a:t>)</a:t>
            </a:r>
          </a:p>
          <a:p>
            <a:r>
              <a:rPr lang="fr-FR" dirty="0"/>
              <a:t> </a:t>
            </a:r>
          </a:p>
          <a:p>
            <a:r>
              <a:rPr lang="fr-FR" dirty="0"/>
              <a:t> </a:t>
            </a:r>
          </a:p>
          <a:p>
            <a:r>
              <a:rPr lang="fr-FR" dirty="0"/>
              <a:t>Sujet </a:t>
            </a:r>
            <a:r>
              <a:rPr lang="fr-FR" dirty="0" smtClean="0"/>
              <a:t>: </a:t>
            </a:r>
            <a:r>
              <a:rPr lang="fr-FR" dirty="0"/>
              <a:t>À l’aide du dossier documentaire et de vos connaissances, vous </a:t>
            </a:r>
            <a:r>
              <a:rPr lang="fr-FR" dirty="0" smtClean="0"/>
              <a:t>montrerez </a:t>
            </a:r>
            <a:r>
              <a:rPr lang="fr-FR" dirty="0"/>
              <a:t>que l’opinion publique telle qu’exprimée par les sondages est discutable</a:t>
            </a:r>
            <a:r>
              <a:rPr lang="fr-FR" dirty="0" smtClean="0"/>
              <a:t>.</a:t>
            </a:r>
            <a:endParaRPr lang="fr-FR" dirty="0"/>
          </a:p>
        </p:txBody>
      </p:sp>
    </p:spTree>
    <p:extLst>
      <p:ext uri="{BB962C8B-B14F-4D97-AF65-F5344CB8AC3E}">
        <p14:creationId xmlns:p14="http://schemas.microsoft.com/office/powerpoint/2010/main" val="99226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1543" y="1175657"/>
            <a:ext cx="11045371" cy="2585323"/>
          </a:xfrm>
          <a:prstGeom prst="rect">
            <a:avLst/>
          </a:prstGeom>
          <a:noFill/>
        </p:spPr>
        <p:txBody>
          <a:bodyPr wrap="square" rtlCol="0">
            <a:spAutoFit/>
          </a:bodyPr>
          <a:lstStyle/>
          <a:p>
            <a:pPr lvl="0"/>
            <a:r>
              <a:rPr lang="fr-FR" dirty="0" smtClean="0"/>
              <a:t>→ Site </a:t>
            </a:r>
            <a:r>
              <a:rPr lang="fr-FR" dirty="0"/>
              <a:t>internet </a:t>
            </a:r>
            <a:r>
              <a:rPr lang="fr-FR" dirty="0" err="1"/>
              <a:t>eloge</a:t>
            </a:r>
            <a:r>
              <a:rPr lang="fr-FR" dirty="0"/>
              <a:t> des ses</a:t>
            </a:r>
          </a:p>
          <a:p>
            <a:pPr marL="288000"/>
            <a:r>
              <a:rPr lang="fr-FR" dirty="0"/>
              <a:t>R. </a:t>
            </a:r>
            <a:r>
              <a:rPr lang="fr-FR" dirty="0" err="1"/>
              <a:t>Pradeau</a:t>
            </a:r>
            <a:r>
              <a:rPr lang="fr-FR" dirty="0"/>
              <a:t> fournit un dossier documentaire</a:t>
            </a:r>
          </a:p>
          <a:p>
            <a:r>
              <a:rPr lang="fr-FR" dirty="0"/>
              <a:t> </a:t>
            </a:r>
          </a:p>
          <a:p>
            <a:pPr lvl="0"/>
            <a:r>
              <a:rPr lang="fr-FR" dirty="0" smtClean="0"/>
              <a:t>→ Aide </a:t>
            </a:r>
            <a:r>
              <a:rPr lang="fr-FR" dirty="0"/>
              <a:t>mémoire Sciences sociales de </a:t>
            </a:r>
            <a:r>
              <a:rPr lang="fr-FR" dirty="0" err="1"/>
              <a:t>Ch</a:t>
            </a:r>
            <a:r>
              <a:rPr lang="fr-FR" dirty="0"/>
              <a:t> </a:t>
            </a:r>
            <a:r>
              <a:rPr lang="fr-FR" dirty="0" err="1"/>
              <a:t>Dollo</a:t>
            </a:r>
            <a:r>
              <a:rPr lang="fr-FR" dirty="0"/>
              <a:t>, Jacques </a:t>
            </a:r>
            <a:r>
              <a:rPr lang="fr-FR" dirty="0" err="1"/>
              <a:t>Gervasoni</a:t>
            </a:r>
            <a:r>
              <a:rPr lang="fr-FR" dirty="0"/>
              <a:t>, Jean-Renaud Lambert et Sandrine </a:t>
            </a:r>
            <a:r>
              <a:rPr lang="fr-FR" dirty="0" err="1"/>
              <a:t>Parayre</a:t>
            </a:r>
            <a:r>
              <a:rPr lang="fr-FR" dirty="0"/>
              <a:t>, Ed Sirey.</a:t>
            </a:r>
          </a:p>
          <a:p>
            <a:r>
              <a:rPr lang="fr-FR" dirty="0"/>
              <a:t> </a:t>
            </a:r>
          </a:p>
          <a:p>
            <a:pPr lvl="0"/>
            <a:r>
              <a:rPr lang="fr-FR" dirty="0" smtClean="0"/>
              <a:t>→ Jean-Yves </a:t>
            </a:r>
            <a:r>
              <a:rPr lang="fr-FR" dirty="0" err="1"/>
              <a:t>Dormagen</a:t>
            </a:r>
            <a:r>
              <a:rPr lang="fr-FR" dirty="0"/>
              <a:t>, Daniel Mouchard, Introduction à la sociologie politique, De Boeck </a:t>
            </a:r>
            <a:r>
              <a:rPr lang="fr-FR" dirty="0" err="1"/>
              <a:t>Superieur</a:t>
            </a:r>
            <a:r>
              <a:rPr lang="fr-FR" dirty="0"/>
              <a:t>, 4° Ed 2015.</a:t>
            </a:r>
          </a:p>
          <a:p>
            <a:r>
              <a:rPr lang="fr-FR" dirty="0"/>
              <a:t> </a:t>
            </a:r>
          </a:p>
          <a:p>
            <a:pPr lvl="0"/>
            <a:r>
              <a:rPr lang="fr-FR" dirty="0" smtClean="0"/>
              <a:t>→ Patrick </a:t>
            </a:r>
            <a:r>
              <a:rPr lang="fr-FR" dirty="0"/>
              <a:t>Champagne, Faire l’opinion : le nouveau jeu politique, Les Editions de Minuit, 2015</a:t>
            </a:r>
            <a:r>
              <a:rPr lang="fr-FR" dirty="0" smtClean="0"/>
              <a:t>.</a:t>
            </a:r>
            <a:endParaRPr lang="fr-FR" dirty="0"/>
          </a:p>
        </p:txBody>
      </p:sp>
      <p:sp>
        <p:nvSpPr>
          <p:cNvPr id="3" name="ZoneTexte 2"/>
          <p:cNvSpPr txBox="1"/>
          <p:nvPr/>
        </p:nvSpPr>
        <p:spPr>
          <a:xfrm>
            <a:off x="624114" y="145142"/>
            <a:ext cx="10160001" cy="584775"/>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 :</a:t>
            </a:r>
            <a:r>
              <a:rPr lang="fr-FR" sz="1600" dirty="0" smtClean="0">
                <a:solidFill>
                  <a:srgbClr val="FF0000"/>
                </a:solidFill>
                <a:effectLst/>
              </a:rPr>
              <a:t> </a:t>
            </a:r>
            <a:endParaRPr lang="fr-FR" sz="1600" dirty="0">
              <a:solidFill>
                <a:srgbClr val="FF0000"/>
              </a:solidFill>
            </a:endParaRPr>
          </a:p>
        </p:txBody>
      </p:sp>
    </p:spTree>
    <p:extLst>
      <p:ext uri="{BB962C8B-B14F-4D97-AF65-F5344CB8AC3E}">
        <p14:creationId xmlns:p14="http://schemas.microsoft.com/office/powerpoint/2010/main" val="10458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
                                        <p:tgtEl>
                                          <p:spTgt spid="2">
                                            <p:txEl>
                                              <p:pRg st="1" end="1"/>
                                            </p:txEl>
                                          </p:spTgt>
                                        </p:tgtEl>
                                      </p:cBhvr>
                                    </p:animEffect>
                                    <p:anim calcmode="lin" valueType="num">
                                      <p:cBhvr>
                                        <p:cTn id="16"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
                                        <p:tgtEl>
                                          <p:spTgt spid="2">
                                            <p:txEl>
                                              <p:pRg st="3" end="3"/>
                                            </p:txEl>
                                          </p:spTgt>
                                        </p:tgtEl>
                                      </p:cBhvr>
                                    </p:animEffect>
                                    <p:anim calcmode="lin" valueType="num">
                                      <p:cBhvr>
                                        <p:cTn id="25"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
                                        <p:tgtEl>
                                          <p:spTgt spid="2">
                                            <p:txEl>
                                              <p:pRg st="5" end="5"/>
                                            </p:txEl>
                                          </p:spTgt>
                                        </p:tgtEl>
                                      </p:cBhvr>
                                    </p:animEffect>
                                    <p:anim calcmode="lin" valueType="num">
                                      <p:cBhvr>
                                        <p:cTn id="34" dur="4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400" fill="hold"/>
                                        <p:tgtEl>
                                          <p:spTgt spid="2">
                                            <p:txEl>
                                              <p:pRg st="5" end="5"/>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
                                        <p:tgtEl>
                                          <p:spTgt spid="2">
                                            <p:txEl>
                                              <p:pRg st="7" end="7"/>
                                            </p:txEl>
                                          </p:spTgt>
                                        </p:tgtEl>
                                      </p:cBhvr>
                                    </p:animEffect>
                                    <p:anim calcmode="lin" valueType="num">
                                      <p:cBhvr>
                                        <p:cTn id="43" dur="4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400" fill="hold"/>
                                        <p:tgtEl>
                                          <p:spTgt spid="2">
                                            <p:txEl>
                                              <p:pRg st="7" end="7"/>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045029"/>
            <a:ext cx="11611429" cy="369332"/>
          </a:xfrm>
          <a:prstGeom prst="rect">
            <a:avLst/>
          </a:prstGeom>
          <a:noFill/>
        </p:spPr>
        <p:txBody>
          <a:bodyPr wrap="square" rtlCol="0">
            <a:spAutoFit/>
          </a:bodyPr>
          <a:lstStyle/>
          <a:p>
            <a:r>
              <a:rPr lang="fr-FR" b="1" cap="small" dirty="0">
                <a:solidFill>
                  <a:srgbClr val="FF0000"/>
                </a:solidFill>
              </a:rPr>
              <a:t>Proposition de plan, de docs et quelques apports </a:t>
            </a:r>
            <a:r>
              <a:rPr lang="fr-FR" b="1" cap="small" dirty="0" smtClean="0">
                <a:solidFill>
                  <a:srgbClr val="FF0000"/>
                </a:solidFill>
              </a:rPr>
              <a:t>théoriques</a:t>
            </a:r>
            <a:endParaRPr lang="fr-FR" dirty="0">
              <a:solidFill>
                <a:srgbClr val="FF0000"/>
              </a:solidFill>
            </a:endParaRPr>
          </a:p>
        </p:txBody>
      </p:sp>
      <p:sp>
        <p:nvSpPr>
          <p:cNvPr id="3" name="ZoneTexte 2"/>
          <p:cNvSpPr txBox="1"/>
          <p:nvPr/>
        </p:nvSpPr>
        <p:spPr>
          <a:xfrm>
            <a:off x="478971" y="130628"/>
            <a:ext cx="10160001" cy="584775"/>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 :</a:t>
            </a:r>
            <a:r>
              <a:rPr lang="fr-FR" sz="1600" dirty="0" smtClean="0">
                <a:solidFill>
                  <a:srgbClr val="FF0000"/>
                </a:solidFill>
                <a:effectLst/>
              </a:rPr>
              <a:t> </a:t>
            </a:r>
            <a:endParaRPr lang="fr-FR" sz="1600" dirty="0">
              <a:solidFill>
                <a:srgbClr val="FF0000"/>
              </a:solidFill>
            </a:endParaRPr>
          </a:p>
        </p:txBody>
      </p:sp>
      <p:sp>
        <p:nvSpPr>
          <p:cNvPr id="4" name="ZoneTexte 3"/>
          <p:cNvSpPr txBox="1"/>
          <p:nvPr/>
        </p:nvSpPr>
        <p:spPr>
          <a:xfrm>
            <a:off x="478971" y="1712686"/>
            <a:ext cx="11219543" cy="369332"/>
          </a:xfrm>
          <a:prstGeom prst="rect">
            <a:avLst/>
          </a:prstGeom>
          <a:noFill/>
        </p:spPr>
        <p:txBody>
          <a:bodyPr wrap="square" rtlCol="0">
            <a:spAutoFit/>
          </a:bodyPr>
          <a:lstStyle/>
          <a:p>
            <a:r>
              <a:rPr lang="fr-FR" dirty="0"/>
              <a:t>3 questions dans le programme que l’on peut donc découper aussi en 3 parties (questionnement</a:t>
            </a:r>
            <a:r>
              <a:rPr lang="fr-FR" dirty="0" smtClean="0"/>
              <a:t>).</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626428136"/>
              </p:ext>
            </p:extLst>
          </p:nvPr>
        </p:nvGraphicFramePr>
        <p:xfrm>
          <a:off x="478971" y="2243666"/>
          <a:ext cx="11219544" cy="2560320"/>
        </p:xfrm>
        <a:graphic>
          <a:graphicData uri="http://schemas.openxmlformats.org/drawingml/2006/table">
            <a:tbl>
              <a:tblPr firstRow="1" bandRow="1">
                <a:tableStyleId>{F5AB1C69-6EDB-4FF4-983F-18BD219EF322}</a:tableStyleId>
              </a:tblPr>
              <a:tblGrid>
                <a:gridCol w="3062517"/>
                <a:gridCol w="8157027"/>
              </a:tblGrid>
              <a:tr h="370840">
                <a:tc>
                  <a:txBody>
                    <a:bodyPr/>
                    <a:lstStyle/>
                    <a:p>
                      <a:r>
                        <a:rPr lang="fr-FR" sz="1800" b="1" kern="1200" dirty="0" smtClean="0">
                          <a:solidFill>
                            <a:schemeClr val="lt1"/>
                          </a:solidFill>
                          <a:effectLst/>
                          <a:latin typeface="+mn-lt"/>
                          <a:ea typeface="+mn-ea"/>
                          <a:cs typeface="+mn-cs"/>
                        </a:rPr>
                        <a:t>Comment se forme et s’exprime l’opinion publique ?</a:t>
                      </a:r>
                      <a:r>
                        <a:rPr lang="fr-FR" sz="1800" dirty="0" smtClean="0">
                          <a:effectLst/>
                        </a:rPr>
                        <a:t> </a:t>
                      </a:r>
                      <a:endParaRPr lang="fr-FR" sz="1800" dirty="0"/>
                    </a:p>
                  </a:txBody>
                  <a:tcPr/>
                </a:tc>
                <a:tc>
                  <a:txBody>
                    <a:bodyPr/>
                    <a:lstStyle/>
                    <a:p>
                      <a:pPr lvl="0"/>
                      <a:r>
                        <a:rPr lang="fr-FR" sz="1800" b="1" kern="1200" dirty="0" smtClean="0">
                          <a:solidFill>
                            <a:schemeClr val="lt1"/>
                          </a:solidFill>
                          <a:effectLst/>
                          <a:latin typeface="+mn-lt"/>
                          <a:ea typeface="+mn-ea"/>
                          <a:cs typeface="+mn-cs"/>
                        </a:rPr>
                        <a:t>-  Comprendre que l’émergence de l’opinion publique est indissociable de l’avènement de la démocratie : d’abord monopole des catégories « éclairées », l’opinion publique est désormais entendue comme celle du plus grand nombre.  </a:t>
                      </a:r>
                    </a:p>
                    <a:p>
                      <a:pPr lvl="0"/>
                      <a:r>
                        <a:rPr lang="fr-FR" sz="1800" b="1" kern="1200" dirty="0" smtClean="0">
                          <a:solidFill>
                            <a:schemeClr val="lt1"/>
                          </a:solidFill>
                          <a:effectLst/>
                          <a:latin typeface="+mn-lt"/>
                          <a:ea typeface="+mn-ea"/>
                          <a:cs typeface="+mn-cs"/>
                        </a:rPr>
                        <a:t>-  Comprendre les principes et les techniques des sondages, et les débats relatifs à leur interprétation de l’opinion publique.  </a:t>
                      </a:r>
                    </a:p>
                    <a:p>
                      <a:r>
                        <a:rPr lang="fr-FR" sz="1800" b="1" kern="1200" dirty="0" smtClean="0">
                          <a:solidFill>
                            <a:schemeClr val="lt1"/>
                          </a:solidFill>
                          <a:effectLst/>
                          <a:latin typeface="+mn-lt"/>
                          <a:ea typeface="+mn-ea"/>
                          <a:cs typeface="+mn-cs"/>
                        </a:rPr>
                        <a:t>-  Comprendre comment le recours fréquent aux sondages d’opinion contribue à forger l’opinion publique et modifie l’exercice de la démocratie (démocratie d’opinion) et de la vie politique (contrôle des gouvernants, participation électorale, communication politique).</a:t>
                      </a:r>
                      <a:r>
                        <a:rPr lang="fr-FR" sz="1800" dirty="0" smtClean="0">
                          <a:effectLst/>
                        </a:rPr>
                        <a:t> </a:t>
                      </a:r>
                      <a:endParaRPr lang="fr-FR" sz="1800" dirty="0"/>
                    </a:p>
                  </a:txBody>
                  <a:tcPr/>
                </a:tc>
              </a:tr>
            </a:tbl>
          </a:graphicData>
        </a:graphic>
      </p:graphicFrame>
      <p:sp>
        <p:nvSpPr>
          <p:cNvPr id="7" name="ZoneTexte 6"/>
          <p:cNvSpPr txBox="1"/>
          <p:nvPr/>
        </p:nvSpPr>
        <p:spPr>
          <a:xfrm>
            <a:off x="478971" y="5036457"/>
            <a:ext cx="2111829" cy="369332"/>
          </a:xfrm>
          <a:prstGeom prst="rect">
            <a:avLst/>
          </a:prstGeom>
          <a:noFill/>
        </p:spPr>
        <p:txBody>
          <a:bodyPr wrap="square" rtlCol="0">
            <a:spAutoFit/>
          </a:bodyPr>
          <a:lstStyle/>
          <a:p>
            <a:r>
              <a:rPr lang="fr-FR" b="1" dirty="0"/>
              <a:t>I – Histoire de </a:t>
            </a:r>
            <a:r>
              <a:rPr lang="fr-FR" b="1" dirty="0" smtClean="0"/>
              <a:t>l’OP</a:t>
            </a:r>
            <a:endParaRPr lang="fr-FR" dirty="0"/>
          </a:p>
        </p:txBody>
      </p:sp>
      <p:sp>
        <p:nvSpPr>
          <p:cNvPr id="8" name="ZoneTexte 7"/>
          <p:cNvSpPr txBox="1"/>
          <p:nvPr/>
        </p:nvSpPr>
        <p:spPr>
          <a:xfrm>
            <a:off x="2808514" y="5057446"/>
            <a:ext cx="3142343" cy="646331"/>
          </a:xfrm>
          <a:prstGeom prst="rect">
            <a:avLst/>
          </a:prstGeom>
          <a:noFill/>
        </p:spPr>
        <p:txBody>
          <a:bodyPr wrap="square" rtlCol="0">
            <a:spAutoFit/>
          </a:bodyPr>
          <a:lstStyle/>
          <a:p>
            <a:r>
              <a:rPr lang="fr-FR" b="1" dirty="0"/>
              <a:t>II – Mesurer l’OP : les sondages un outil </a:t>
            </a:r>
            <a:r>
              <a:rPr lang="fr-FR" b="1" dirty="0" smtClean="0"/>
              <a:t>controversé</a:t>
            </a:r>
            <a:endParaRPr lang="fr-FR" dirty="0"/>
          </a:p>
        </p:txBody>
      </p:sp>
      <p:sp>
        <p:nvSpPr>
          <p:cNvPr id="9" name="ZoneTexte 8"/>
          <p:cNvSpPr txBox="1"/>
          <p:nvPr/>
        </p:nvSpPr>
        <p:spPr>
          <a:xfrm>
            <a:off x="7024915" y="5057446"/>
            <a:ext cx="5428343" cy="369332"/>
          </a:xfrm>
          <a:prstGeom prst="rect">
            <a:avLst/>
          </a:prstGeom>
          <a:noFill/>
        </p:spPr>
        <p:txBody>
          <a:bodyPr wrap="square" rtlCol="0">
            <a:spAutoFit/>
          </a:bodyPr>
          <a:lstStyle/>
          <a:p>
            <a:r>
              <a:rPr lang="fr-FR" b="1" dirty="0"/>
              <a:t>III – Comment l’OP devient un acteur politique </a:t>
            </a:r>
            <a:r>
              <a:rPr lang="fr-FR" b="1" dirty="0" smtClean="0"/>
              <a:t>?</a:t>
            </a:r>
            <a:endParaRPr lang="fr-FR" dirty="0"/>
          </a:p>
        </p:txBody>
      </p:sp>
      <p:cxnSp>
        <p:nvCxnSpPr>
          <p:cNvPr id="13" name="Connecteur droit avec flèche 12"/>
          <p:cNvCxnSpPr>
            <a:endCxn id="7" idx="0"/>
          </p:cNvCxnSpPr>
          <p:nvPr/>
        </p:nvCxnSpPr>
        <p:spPr>
          <a:xfrm flipH="1">
            <a:off x="1534886" y="2656114"/>
            <a:ext cx="1977571" cy="23803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flipH="1">
            <a:off x="2946400" y="3323771"/>
            <a:ext cx="566057" cy="1712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6226629" y="4615543"/>
            <a:ext cx="696685" cy="441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0.70"/>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0.70"/>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830997"/>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endParaRPr lang="fr-FR" sz="1600" dirty="0">
              <a:solidFill>
                <a:srgbClr val="FF0000"/>
              </a:solidFill>
            </a:endParaRPr>
          </a:p>
        </p:txBody>
      </p:sp>
      <p:sp>
        <p:nvSpPr>
          <p:cNvPr id="3" name="ZoneTexte 2"/>
          <p:cNvSpPr txBox="1"/>
          <p:nvPr/>
        </p:nvSpPr>
        <p:spPr>
          <a:xfrm>
            <a:off x="1204686" y="1088571"/>
            <a:ext cx="3947885" cy="369332"/>
          </a:xfrm>
          <a:prstGeom prst="rect">
            <a:avLst/>
          </a:prstGeom>
          <a:noFill/>
        </p:spPr>
        <p:txBody>
          <a:bodyPr wrap="square" rtlCol="0">
            <a:spAutoFit/>
          </a:bodyPr>
          <a:lstStyle/>
          <a:p>
            <a:r>
              <a:rPr lang="fr-FR" b="1" dirty="0"/>
              <a:t>I – Histoire de </a:t>
            </a:r>
            <a:r>
              <a:rPr lang="fr-FR" b="1" dirty="0" smtClean="0"/>
              <a:t>l’OP</a:t>
            </a:r>
            <a:endParaRPr lang="fr-FR" dirty="0"/>
          </a:p>
        </p:txBody>
      </p:sp>
      <p:sp>
        <p:nvSpPr>
          <p:cNvPr id="4" name="ZoneTexte 3"/>
          <p:cNvSpPr txBox="1"/>
          <p:nvPr/>
        </p:nvSpPr>
        <p:spPr>
          <a:xfrm>
            <a:off x="478971" y="1584849"/>
            <a:ext cx="11321143" cy="923330"/>
          </a:xfrm>
          <a:prstGeom prst="rect">
            <a:avLst/>
          </a:prstGeom>
          <a:noFill/>
        </p:spPr>
        <p:txBody>
          <a:bodyPr wrap="square" rtlCol="0">
            <a:spAutoFit/>
          </a:bodyPr>
          <a:lstStyle/>
          <a:p>
            <a:r>
              <a:rPr lang="fr-FR" i="1" dirty="0"/>
              <a:t>Objectif : Comment émerge l’opinion publique ?</a:t>
            </a:r>
            <a:endParaRPr lang="fr-FR" dirty="0"/>
          </a:p>
          <a:p>
            <a:r>
              <a:rPr lang="fr-FR" dirty="0"/>
              <a:t> </a:t>
            </a:r>
          </a:p>
          <a:p>
            <a:r>
              <a:rPr lang="fr-FR" dirty="0"/>
              <a:t>3 questions que l’on peut se poser : Quoi ? Qui ? et </a:t>
            </a:r>
            <a:r>
              <a:rPr lang="fr-FR" dirty="0" smtClean="0"/>
              <a:t>Où</a:t>
            </a:r>
            <a:r>
              <a:rPr lang="fr-FR" dirty="0"/>
              <a:t> ? (Belin p 226</a:t>
            </a:r>
            <a:r>
              <a:rPr lang="fr-FR" dirty="0" smtClean="0"/>
              <a:t>)</a:t>
            </a:r>
            <a:endParaRPr lang="fr-FR" dirty="0"/>
          </a:p>
        </p:txBody>
      </p:sp>
      <p:sp>
        <p:nvSpPr>
          <p:cNvPr id="5" name="ZoneTexte 4"/>
          <p:cNvSpPr txBox="1"/>
          <p:nvPr/>
        </p:nvSpPr>
        <p:spPr>
          <a:xfrm>
            <a:off x="478971" y="2902857"/>
            <a:ext cx="11190515" cy="646331"/>
          </a:xfrm>
          <a:prstGeom prst="rect">
            <a:avLst/>
          </a:prstGeom>
          <a:noFill/>
        </p:spPr>
        <p:txBody>
          <a:bodyPr wrap="square" rtlCol="0">
            <a:spAutoFit/>
          </a:bodyPr>
          <a:lstStyle/>
          <a:p>
            <a:r>
              <a:rPr lang="fr-FR" i="1" dirty="0" smtClean="0"/>
              <a:t>Sensibilisation ???</a:t>
            </a:r>
          </a:p>
          <a:p>
            <a:r>
              <a:rPr lang="fr-FR" i="1" dirty="0" smtClean="0"/>
              <a:t>Quoi ? Qu’est-ce que l’opinion publique ?</a:t>
            </a:r>
            <a:endParaRPr lang="fr-FR" i="1" dirty="0"/>
          </a:p>
        </p:txBody>
      </p:sp>
      <p:sp>
        <p:nvSpPr>
          <p:cNvPr id="6" name="ZoneTexte 5"/>
          <p:cNvSpPr txBox="1"/>
          <p:nvPr/>
        </p:nvSpPr>
        <p:spPr>
          <a:xfrm>
            <a:off x="478971" y="3778995"/>
            <a:ext cx="1942496" cy="646331"/>
          </a:xfrm>
          <a:prstGeom prst="rect">
            <a:avLst/>
          </a:prstGeom>
          <a:noFill/>
        </p:spPr>
        <p:txBody>
          <a:bodyPr wrap="square" rtlCol="0">
            <a:spAutoFit/>
          </a:bodyPr>
          <a:lstStyle/>
          <a:p>
            <a:r>
              <a:rPr lang="fr-FR" dirty="0" err="1" smtClean="0"/>
              <a:t>Def</a:t>
            </a:r>
            <a:r>
              <a:rPr lang="fr-FR" dirty="0" smtClean="0"/>
              <a:t> de J. </a:t>
            </a:r>
            <a:r>
              <a:rPr lang="fr-FR" dirty="0" err="1" smtClean="0"/>
              <a:t>Stoetzel</a:t>
            </a:r>
            <a:r>
              <a:rPr lang="fr-FR" dirty="0" smtClean="0"/>
              <a:t> :</a:t>
            </a:r>
          </a:p>
          <a:p>
            <a:r>
              <a:rPr lang="fr-FR" dirty="0" smtClean="0"/>
              <a:t>Opinion publique :</a:t>
            </a:r>
            <a:endParaRPr lang="fr-FR" dirty="0"/>
          </a:p>
        </p:txBody>
      </p:sp>
      <p:sp>
        <p:nvSpPr>
          <p:cNvPr id="7" name="ZoneTexte 6"/>
          <p:cNvSpPr txBox="1"/>
          <p:nvPr/>
        </p:nvSpPr>
        <p:spPr>
          <a:xfrm>
            <a:off x="2419047" y="4048498"/>
            <a:ext cx="9381067" cy="646331"/>
          </a:xfrm>
          <a:prstGeom prst="rect">
            <a:avLst/>
          </a:prstGeom>
          <a:noFill/>
        </p:spPr>
        <p:txBody>
          <a:bodyPr wrap="square" rtlCol="0">
            <a:spAutoFit/>
          </a:bodyPr>
          <a:lstStyle/>
          <a:p>
            <a:r>
              <a:rPr lang="fr-FR" dirty="0"/>
              <a:t>ensemble de jugement sur les problèmes actuels auxquels adhère une grande partie de membres d’une société</a:t>
            </a:r>
            <a:r>
              <a:rPr lang="fr-FR" dirty="0" smtClean="0"/>
              <a:t>.</a:t>
            </a:r>
            <a:endParaRPr lang="fr-FR" dirty="0"/>
          </a:p>
        </p:txBody>
      </p:sp>
    </p:spTree>
    <p:extLst>
      <p:ext uri="{BB962C8B-B14F-4D97-AF65-F5344CB8AC3E}">
        <p14:creationId xmlns:p14="http://schemas.microsoft.com/office/powerpoint/2010/main" val="6259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077218"/>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endParaRPr lang="fr-FR" sz="1600" dirty="0"/>
          </a:p>
        </p:txBody>
      </p:sp>
      <p:sp>
        <p:nvSpPr>
          <p:cNvPr id="3" name="ZoneTexte 2"/>
          <p:cNvSpPr txBox="1"/>
          <p:nvPr/>
        </p:nvSpPr>
        <p:spPr>
          <a:xfrm>
            <a:off x="1785257" y="1407886"/>
            <a:ext cx="4281714" cy="646331"/>
          </a:xfrm>
          <a:prstGeom prst="rect">
            <a:avLst/>
          </a:prstGeom>
          <a:noFill/>
        </p:spPr>
        <p:txBody>
          <a:bodyPr wrap="square" rtlCol="0">
            <a:spAutoFit/>
          </a:bodyPr>
          <a:lstStyle/>
          <a:p>
            <a:r>
              <a:rPr lang="fr-FR" dirty="0"/>
              <a:t>1°) </a:t>
            </a:r>
            <a:r>
              <a:rPr lang="fr-FR" u="sng" dirty="0"/>
              <a:t>Avant 1848</a:t>
            </a:r>
            <a:r>
              <a:rPr lang="fr-FR" dirty="0"/>
              <a:t> (avant le suffrage </a:t>
            </a:r>
            <a:r>
              <a:rPr lang="fr-FR" dirty="0" smtClean="0"/>
              <a:t>universel)</a:t>
            </a:r>
          </a:p>
          <a:p>
            <a:r>
              <a:rPr lang="fr-FR" dirty="0" smtClean="0"/>
              <a:t>2</a:t>
            </a:r>
            <a:r>
              <a:rPr lang="fr-FR" dirty="0"/>
              <a:t>°) </a:t>
            </a:r>
            <a:r>
              <a:rPr lang="fr-FR" u="sng" dirty="0"/>
              <a:t>Après 1848</a:t>
            </a:r>
            <a:r>
              <a:rPr lang="fr-FR" dirty="0"/>
              <a:t> (après le suffrage universel</a:t>
            </a:r>
            <a:r>
              <a:rPr lang="fr-FR" dirty="0" smtClean="0"/>
              <a:t>)</a:t>
            </a:r>
            <a:endParaRPr lang="fr-FR" dirty="0"/>
          </a:p>
        </p:txBody>
      </p:sp>
      <p:sp>
        <p:nvSpPr>
          <p:cNvPr id="4" name="ZoneTexte 3"/>
          <p:cNvSpPr txBox="1"/>
          <p:nvPr/>
        </p:nvSpPr>
        <p:spPr>
          <a:xfrm>
            <a:off x="6066971" y="1407886"/>
            <a:ext cx="5914571" cy="646331"/>
          </a:xfrm>
          <a:prstGeom prst="rect">
            <a:avLst/>
          </a:prstGeom>
          <a:noFill/>
        </p:spPr>
        <p:txBody>
          <a:bodyPr wrap="square" rtlCol="0">
            <a:spAutoFit/>
          </a:bodyPr>
          <a:lstStyle/>
          <a:p>
            <a:r>
              <a:rPr lang="fr-FR" dirty="0"/>
              <a:t>1°) </a:t>
            </a:r>
            <a:r>
              <a:rPr lang="fr-FR" u="sng" dirty="0" smtClean="0"/>
              <a:t>D’une </a:t>
            </a:r>
            <a:r>
              <a:rPr lang="fr-FR" u="sng" dirty="0"/>
              <a:t>opinion exprimée par les catégories « éclairées </a:t>
            </a:r>
            <a:r>
              <a:rPr lang="fr-FR" dirty="0"/>
              <a:t>» </a:t>
            </a:r>
            <a:r>
              <a:rPr lang="fr-FR" dirty="0" smtClean="0"/>
              <a:t>…</a:t>
            </a:r>
          </a:p>
          <a:p>
            <a:r>
              <a:rPr lang="fr-FR" dirty="0"/>
              <a:t>2°) </a:t>
            </a:r>
            <a:r>
              <a:rPr lang="fr-FR" u="sng" dirty="0" smtClean="0"/>
              <a:t>… </a:t>
            </a:r>
            <a:r>
              <a:rPr lang="fr-FR" u="sng" dirty="0"/>
              <a:t>à celle du plus grand nombre</a:t>
            </a:r>
            <a:r>
              <a:rPr lang="fr-FR" dirty="0"/>
              <a:t> (Nathan p 227</a:t>
            </a:r>
            <a:r>
              <a:rPr lang="fr-FR" dirty="0" smtClean="0"/>
              <a:t>)</a:t>
            </a:r>
            <a:endParaRPr lang="fr-FR" dirty="0"/>
          </a:p>
        </p:txBody>
      </p:sp>
      <p:sp>
        <p:nvSpPr>
          <p:cNvPr id="5" name="ZoneTexte 4"/>
          <p:cNvSpPr txBox="1"/>
          <p:nvPr/>
        </p:nvSpPr>
        <p:spPr>
          <a:xfrm>
            <a:off x="1785257" y="2254257"/>
            <a:ext cx="9942286" cy="369332"/>
          </a:xfrm>
          <a:prstGeom prst="rect">
            <a:avLst/>
          </a:prstGeom>
          <a:noFill/>
        </p:spPr>
        <p:txBody>
          <a:bodyPr wrap="square" rtlCol="0">
            <a:spAutoFit/>
          </a:bodyPr>
          <a:lstStyle/>
          <a:p>
            <a:r>
              <a:rPr lang="fr-FR" dirty="0"/>
              <a:t>1°) </a:t>
            </a:r>
            <a:r>
              <a:rPr lang="fr-FR" u="sng" dirty="0"/>
              <a:t>Avant 1848</a:t>
            </a:r>
            <a:r>
              <a:rPr lang="fr-FR" dirty="0"/>
              <a:t> (avant le suffrage universel) ou </a:t>
            </a:r>
            <a:r>
              <a:rPr lang="fr-FR" u="sng" dirty="0"/>
              <a:t>D’une opinion exprimée par les catégories « éclairées </a:t>
            </a:r>
            <a:r>
              <a:rPr lang="fr-FR" dirty="0"/>
              <a:t>» </a:t>
            </a:r>
            <a:r>
              <a:rPr lang="fr-FR" dirty="0" smtClean="0"/>
              <a:t>…</a:t>
            </a:r>
          </a:p>
        </p:txBody>
      </p:sp>
      <p:sp>
        <p:nvSpPr>
          <p:cNvPr id="6" name="ZoneTexte 5"/>
          <p:cNvSpPr txBox="1"/>
          <p:nvPr/>
        </p:nvSpPr>
        <p:spPr>
          <a:xfrm>
            <a:off x="609600" y="2830286"/>
            <a:ext cx="11371942" cy="369332"/>
          </a:xfrm>
          <a:prstGeom prst="rect">
            <a:avLst/>
          </a:prstGeom>
          <a:noFill/>
        </p:spPr>
        <p:txBody>
          <a:bodyPr wrap="square" rtlCol="0">
            <a:spAutoFit/>
          </a:bodyPr>
          <a:lstStyle/>
          <a:p>
            <a:r>
              <a:rPr lang="fr-FR" dirty="0"/>
              <a:t>Doc qui montre quand nait l’OP </a:t>
            </a:r>
            <a:r>
              <a:rPr lang="fr-FR" dirty="0" err="1"/>
              <a:t>càd</a:t>
            </a:r>
            <a:r>
              <a:rPr lang="fr-FR" dirty="0"/>
              <a:t> XVIII° siècle</a:t>
            </a:r>
            <a:r>
              <a:rPr lang="fr-FR" dirty="0" smtClean="0"/>
              <a:t>.</a:t>
            </a:r>
            <a:endParaRPr lang="fr-FR" dirty="0"/>
          </a:p>
        </p:txBody>
      </p:sp>
      <p:sp>
        <p:nvSpPr>
          <p:cNvPr id="7" name="ZoneTexte 6"/>
          <p:cNvSpPr txBox="1"/>
          <p:nvPr/>
        </p:nvSpPr>
        <p:spPr>
          <a:xfrm>
            <a:off x="1059543" y="3231962"/>
            <a:ext cx="8781143" cy="1200329"/>
          </a:xfrm>
          <a:prstGeom prst="rect">
            <a:avLst/>
          </a:prstGeom>
          <a:noFill/>
        </p:spPr>
        <p:txBody>
          <a:bodyPr wrap="square" rtlCol="0">
            <a:spAutoFit/>
          </a:bodyPr>
          <a:lstStyle/>
          <a:p>
            <a:r>
              <a:rPr lang="fr-FR" dirty="0"/>
              <a:t>On peut utiliser une partie de la vidéo ci dessous (de </a:t>
            </a:r>
            <a:r>
              <a:rPr lang="fr-FR" dirty="0" smtClean="0"/>
              <a:t>0:40 </a:t>
            </a:r>
            <a:r>
              <a:rPr lang="fr-FR" dirty="0"/>
              <a:t>à </a:t>
            </a:r>
            <a:r>
              <a:rPr lang="fr-FR" dirty="0" smtClean="0"/>
              <a:t>2:25</a:t>
            </a:r>
            <a:r>
              <a:rPr lang="fr-FR" dirty="0"/>
              <a:t>)</a:t>
            </a:r>
          </a:p>
          <a:p>
            <a:r>
              <a:rPr lang="fr-FR" dirty="0"/>
              <a:t>Jürgen Habermas « L’espace public » 1962</a:t>
            </a:r>
          </a:p>
          <a:p>
            <a:r>
              <a:rPr lang="fr-FR" dirty="0"/>
              <a:t>Vidéo </a:t>
            </a:r>
            <a:r>
              <a:rPr lang="fr-FR" u="sng" dirty="0">
                <a:hlinkClick r:id="rId2"/>
              </a:rPr>
              <a:t>https://www.youtube.com/watch?v=DxWHw-IpU0g</a:t>
            </a:r>
            <a:r>
              <a:rPr lang="fr-FR" dirty="0"/>
              <a:t> Le livre raconté en 7 </a:t>
            </a:r>
            <a:r>
              <a:rPr lang="fr-FR" dirty="0" smtClean="0"/>
              <a:t>minutes</a:t>
            </a:r>
            <a:endParaRPr lang="fr-FR" dirty="0"/>
          </a:p>
          <a:p>
            <a:r>
              <a:rPr lang="fr-FR" dirty="0"/>
              <a:t>Habermas – L’Espace public – De </a:t>
            </a:r>
            <a:r>
              <a:rPr lang="fr-FR" dirty="0" err="1"/>
              <a:t>Dicto</a:t>
            </a:r>
            <a:r>
              <a:rPr lang="fr-FR" dirty="0"/>
              <a:t> #</a:t>
            </a:r>
            <a:r>
              <a:rPr lang="fr-FR" dirty="0" smtClean="0"/>
              <a:t>2</a:t>
            </a:r>
            <a:endParaRPr lang="fr-FR" dirty="0"/>
          </a:p>
        </p:txBody>
      </p:sp>
      <p:sp>
        <p:nvSpPr>
          <p:cNvPr id="8" name="ZoneTexte 7"/>
          <p:cNvSpPr txBox="1"/>
          <p:nvPr/>
        </p:nvSpPr>
        <p:spPr>
          <a:xfrm>
            <a:off x="609600" y="4709290"/>
            <a:ext cx="11371942" cy="369332"/>
          </a:xfrm>
          <a:prstGeom prst="rect">
            <a:avLst/>
          </a:prstGeom>
          <a:noFill/>
        </p:spPr>
        <p:txBody>
          <a:bodyPr wrap="square" rtlCol="0">
            <a:spAutoFit/>
          </a:bodyPr>
          <a:lstStyle/>
          <a:p>
            <a:r>
              <a:rPr lang="fr-FR" dirty="0"/>
              <a:t> </a:t>
            </a:r>
            <a:r>
              <a:rPr lang="fr-FR" dirty="0" smtClean="0"/>
              <a:t>Et </a:t>
            </a:r>
            <a:r>
              <a:rPr lang="fr-FR" dirty="0"/>
              <a:t>poser les questions </a:t>
            </a:r>
            <a:r>
              <a:rPr lang="fr-FR" dirty="0" smtClean="0"/>
              <a:t>:</a:t>
            </a:r>
            <a:endParaRPr lang="fr-FR" dirty="0"/>
          </a:p>
        </p:txBody>
      </p:sp>
      <p:sp>
        <p:nvSpPr>
          <p:cNvPr id="9" name="ZoneTexte 8"/>
          <p:cNvSpPr txBox="1"/>
          <p:nvPr/>
        </p:nvSpPr>
        <p:spPr>
          <a:xfrm>
            <a:off x="1059543" y="5078622"/>
            <a:ext cx="10522857" cy="923330"/>
          </a:xfrm>
          <a:prstGeom prst="rect">
            <a:avLst/>
          </a:prstGeom>
          <a:noFill/>
        </p:spPr>
        <p:txBody>
          <a:bodyPr wrap="square" rtlCol="0">
            <a:spAutoFit/>
          </a:bodyPr>
          <a:lstStyle/>
          <a:p>
            <a:r>
              <a:rPr lang="fr-FR" dirty="0"/>
              <a:t>Qui est concerné, les bourgeois ?</a:t>
            </a:r>
          </a:p>
          <a:p>
            <a:r>
              <a:rPr lang="fr-FR" dirty="0"/>
              <a:t>Et dans quels lieux ?</a:t>
            </a:r>
          </a:p>
          <a:p>
            <a:r>
              <a:rPr lang="fr-FR" dirty="0"/>
              <a:t>Comment cette opinion est diffusée </a:t>
            </a:r>
            <a:r>
              <a:rPr lang="fr-FR" dirty="0" smtClean="0"/>
              <a:t>?</a:t>
            </a:r>
            <a:endParaRPr lang="fr-FR" dirty="0"/>
          </a:p>
        </p:txBody>
      </p:sp>
    </p:spTree>
    <p:extLst>
      <p:ext uri="{BB962C8B-B14F-4D97-AF65-F5344CB8AC3E}">
        <p14:creationId xmlns:p14="http://schemas.microsoft.com/office/powerpoint/2010/main" val="16996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971" y="130628"/>
            <a:ext cx="10160001" cy="1323439"/>
          </a:xfrm>
          <a:prstGeom prst="rect">
            <a:avLst/>
          </a:prstGeom>
          <a:noFill/>
          <a:ln>
            <a:solidFill>
              <a:schemeClr val="tx1">
                <a:lumMod val="50000"/>
                <a:lumOff val="50000"/>
              </a:schemeClr>
            </a:solidFill>
            <a:prstDash val="dash"/>
          </a:ln>
        </p:spPr>
        <p:txBody>
          <a:bodyPr wrap="square" rtlCol="0">
            <a:spAutoFit/>
          </a:bodyPr>
          <a:lstStyle/>
          <a:p>
            <a:pPr algn="ctr"/>
            <a:r>
              <a:rPr lang="fr-FR" sz="1600" dirty="0">
                <a:solidFill>
                  <a:srgbClr val="FF0000"/>
                </a:solidFill>
              </a:rPr>
              <a:t>Comment se forme et s’exprime l’opinion publique </a:t>
            </a:r>
            <a:r>
              <a:rPr lang="fr-FR" sz="1600" dirty="0" smtClean="0">
                <a:solidFill>
                  <a:srgbClr val="FF0000"/>
                </a:solidFill>
              </a:rPr>
              <a:t>?</a:t>
            </a:r>
          </a:p>
          <a:p>
            <a:pPr algn="just"/>
            <a:r>
              <a:rPr lang="fr-FR" sz="1600" b="1" cap="small" dirty="0" smtClean="0">
                <a:solidFill>
                  <a:srgbClr val="FF0000"/>
                </a:solidFill>
              </a:rPr>
              <a:t>Donner des ressources</a:t>
            </a:r>
            <a:endParaRPr lang="fr-FR" sz="1600" dirty="0" smtClean="0">
              <a:solidFill>
                <a:srgbClr val="FF0000"/>
              </a:solidFill>
              <a:effectLst/>
            </a:endParaRPr>
          </a:p>
          <a:p>
            <a:pPr algn="just"/>
            <a:r>
              <a:rPr lang="fr-FR" sz="1600" b="1" cap="small" dirty="0">
                <a:solidFill>
                  <a:srgbClr val="FF0000"/>
                </a:solidFill>
              </a:rPr>
              <a:t>Proposition de plan, de docs et quelques apports </a:t>
            </a:r>
            <a:r>
              <a:rPr lang="fr-FR" sz="1600" b="1" cap="small" dirty="0" smtClean="0">
                <a:solidFill>
                  <a:srgbClr val="FF0000"/>
                </a:solidFill>
              </a:rPr>
              <a:t>théoriques</a:t>
            </a:r>
          </a:p>
          <a:p>
            <a:pPr algn="just"/>
            <a:r>
              <a:rPr lang="fr-FR" sz="1600" b="1" cap="small" dirty="0">
                <a:solidFill>
                  <a:srgbClr val="FF0000"/>
                </a:solidFill>
              </a:rPr>
              <a:t>	</a:t>
            </a:r>
            <a:r>
              <a:rPr lang="fr-FR" sz="1600" b="1" dirty="0" smtClean="0"/>
              <a:t>I </a:t>
            </a:r>
            <a:r>
              <a:rPr lang="mr-IN" sz="1600" b="1" dirty="0" smtClean="0"/>
              <a:t>–</a:t>
            </a:r>
            <a:r>
              <a:rPr lang="fr-FR" sz="1600" b="1" dirty="0" smtClean="0"/>
              <a:t> Histoire de l’opinion publique</a:t>
            </a:r>
          </a:p>
          <a:p>
            <a:pPr algn="just"/>
            <a:r>
              <a:rPr lang="fr-FR" sz="1600" b="1" dirty="0"/>
              <a:t>	</a:t>
            </a:r>
            <a:r>
              <a:rPr lang="fr-FR" sz="1600" b="1" dirty="0" smtClean="0"/>
              <a:t>	</a:t>
            </a:r>
            <a:r>
              <a:rPr lang="fr-FR" sz="1600" dirty="0"/>
              <a:t>1°) </a:t>
            </a:r>
            <a:r>
              <a:rPr lang="fr-FR" sz="1600" u="sng" dirty="0"/>
              <a:t>Avant 1848</a:t>
            </a:r>
            <a:r>
              <a:rPr lang="fr-FR" sz="1600" dirty="0"/>
              <a:t> </a:t>
            </a:r>
            <a:r>
              <a:rPr lang="fr-FR" sz="1600" dirty="0" smtClean="0"/>
              <a:t> </a:t>
            </a:r>
            <a:r>
              <a:rPr lang="fr-FR" sz="1600" dirty="0"/>
              <a:t>ou </a:t>
            </a:r>
            <a:r>
              <a:rPr lang="fr-FR" sz="1600" u="sng" dirty="0"/>
              <a:t>D’une opinion exprimée par les catégories « éclairées </a:t>
            </a:r>
            <a:r>
              <a:rPr lang="fr-FR" sz="1600" dirty="0"/>
              <a:t>» </a:t>
            </a:r>
            <a:r>
              <a:rPr lang="fr-FR" sz="1600" dirty="0" smtClean="0"/>
              <a:t>…</a:t>
            </a:r>
            <a:endParaRPr lang="fr-FR" sz="1600" dirty="0"/>
          </a:p>
        </p:txBody>
      </p:sp>
      <p:sp>
        <p:nvSpPr>
          <p:cNvPr id="3" name="ZoneTexte 2"/>
          <p:cNvSpPr txBox="1"/>
          <p:nvPr/>
        </p:nvSpPr>
        <p:spPr>
          <a:xfrm>
            <a:off x="2293258" y="1582057"/>
            <a:ext cx="9521371" cy="369332"/>
          </a:xfrm>
          <a:prstGeom prst="rect">
            <a:avLst/>
          </a:prstGeom>
          <a:noFill/>
        </p:spPr>
        <p:txBody>
          <a:bodyPr wrap="square" rtlCol="0">
            <a:spAutoFit/>
          </a:bodyPr>
          <a:lstStyle/>
          <a:p>
            <a:r>
              <a:rPr lang="fr-FR" dirty="0"/>
              <a:t>2°) </a:t>
            </a:r>
            <a:r>
              <a:rPr lang="fr-FR" u="sng" dirty="0"/>
              <a:t>Après 1848</a:t>
            </a:r>
            <a:r>
              <a:rPr lang="fr-FR" dirty="0"/>
              <a:t> (après le suffrage universel) ou </a:t>
            </a:r>
            <a:r>
              <a:rPr lang="fr-FR" u="sng" dirty="0"/>
              <a:t>… à celle du plus grand </a:t>
            </a:r>
            <a:r>
              <a:rPr lang="fr-FR" u="sng" dirty="0" smtClean="0"/>
              <a:t>nombre</a:t>
            </a:r>
            <a:endParaRPr lang="fr-FR" dirty="0"/>
          </a:p>
        </p:txBody>
      </p:sp>
      <p:sp>
        <p:nvSpPr>
          <p:cNvPr id="4" name="ZoneTexte 3"/>
          <p:cNvSpPr txBox="1"/>
          <p:nvPr/>
        </p:nvSpPr>
        <p:spPr>
          <a:xfrm>
            <a:off x="478971" y="2090057"/>
            <a:ext cx="4107543" cy="3970318"/>
          </a:xfrm>
          <a:prstGeom prst="rect">
            <a:avLst/>
          </a:prstGeom>
          <a:noFill/>
        </p:spPr>
        <p:txBody>
          <a:bodyPr wrap="square" rtlCol="0">
            <a:spAutoFit/>
          </a:bodyPr>
          <a:lstStyle/>
          <a:p>
            <a:r>
              <a:rPr lang="fr-FR" dirty="0"/>
              <a:t>Doc qui montre que l’OP évolue et concerne non plus que l’opinion cultivée mais l’opinion du peuple</a:t>
            </a:r>
            <a:r>
              <a:rPr lang="fr-FR" dirty="0" smtClean="0"/>
              <a:t>.</a:t>
            </a:r>
          </a:p>
          <a:p>
            <a:endParaRPr lang="fr-FR" dirty="0"/>
          </a:p>
          <a:p>
            <a:r>
              <a:rPr lang="fr-FR" dirty="0"/>
              <a:t>P 175 doc 4 hachette </a:t>
            </a:r>
            <a:r>
              <a:rPr lang="fr-FR" dirty="0" smtClean="0"/>
              <a:t>éducation</a:t>
            </a:r>
          </a:p>
          <a:p>
            <a:endParaRPr lang="fr-FR" dirty="0"/>
          </a:p>
          <a:p>
            <a:endParaRPr lang="fr-FR" dirty="0" smtClean="0"/>
          </a:p>
          <a:p>
            <a:endParaRPr lang="fr-FR" dirty="0"/>
          </a:p>
          <a:p>
            <a:r>
              <a:rPr lang="fr-FR" dirty="0" smtClean="0"/>
              <a:t>À assortir (si on veut) avec un doc qui montre le lien entre l’opinion publique et la démocratie (avènement du suffrage universel, reconnaissance des libertés individuelles. Vote qui fait émerger l’opinion publique)</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958" y="2079379"/>
            <a:ext cx="6994071" cy="4368513"/>
          </a:xfrm>
          <a:prstGeom prst="rect">
            <a:avLst/>
          </a:prstGeom>
        </p:spPr>
      </p:pic>
    </p:spTree>
    <p:extLst>
      <p:ext uri="{BB962C8B-B14F-4D97-AF65-F5344CB8AC3E}">
        <p14:creationId xmlns:p14="http://schemas.microsoft.com/office/powerpoint/2010/main" val="19230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additive="base">
                                        <p:cTn id="2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976</Words>
  <Application>Microsoft Macintosh PowerPoint</Application>
  <PresentationFormat>Grand écran</PresentationFormat>
  <Paragraphs>320</Paragraphs>
  <Slides>44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Arial</vt:lpstr>
      <vt:lpstr>Calibri</vt:lpstr>
      <vt:lpstr>Calibri Light</vt:lpstr>
      <vt:lpstr>Mangal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88</cp:revision>
  <dcterms:created xsi:type="dcterms:W3CDTF">2019-10-22T07:42:12Z</dcterms:created>
  <dcterms:modified xsi:type="dcterms:W3CDTF">2019-11-08T14:27:02Z</dcterms:modified>
</cp:coreProperties>
</file>