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4"/>
  </p:sldMasterIdLst>
  <p:notesMasterIdLst>
    <p:notesMasterId r:id="rId20"/>
  </p:notesMasterIdLst>
  <p:handoutMasterIdLst>
    <p:handoutMasterId r:id="rId21"/>
  </p:handoutMasterIdLst>
  <p:sldIdLst>
    <p:sldId id="326" r:id="rId5"/>
    <p:sldId id="331" r:id="rId6"/>
    <p:sldId id="327" r:id="rId7"/>
    <p:sldId id="333" r:id="rId8"/>
    <p:sldId id="336" r:id="rId9"/>
    <p:sldId id="332" r:id="rId10"/>
    <p:sldId id="337" r:id="rId11"/>
    <p:sldId id="338" r:id="rId12"/>
    <p:sldId id="339" r:id="rId13"/>
    <p:sldId id="335" r:id="rId14"/>
    <p:sldId id="341" r:id="rId15"/>
    <p:sldId id="340" r:id="rId16"/>
    <p:sldId id="343" r:id="rId17"/>
    <p:sldId id="344" r:id="rId18"/>
    <p:sldId id="345" r:id="rId19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26"/>
            <p14:sldId id="331"/>
            <p14:sldId id="327"/>
          </p14:sldIdLst>
        </p14:section>
        <p14:section name="MÉTHODOLOGIE" id="{EB03BDE6-D677-4574-A7BF-9721F91BDEB8}">
          <p14:sldIdLst>
            <p14:sldId id="333"/>
            <p14:sldId id="336"/>
            <p14:sldId id="332"/>
            <p14:sldId id="337"/>
            <p14:sldId id="338"/>
            <p14:sldId id="339"/>
            <p14:sldId id="335"/>
            <p14:sldId id="341"/>
            <p14:sldId id="340"/>
            <p14:sldId id="343"/>
            <p14:sldId id="344"/>
            <p14:sldId id="3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47" autoAdjust="0"/>
    <p:restoredTop sz="94660" autoAdjust="0"/>
  </p:normalViewPr>
  <p:slideViewPr>
    <p:cSldViewPr showGuides="1">
      <p:cViewPr varScale="1">
        <p:scale>
          <a:sx n="97" d="100"/>
          <a:sy n="97" d="100"/>
        </p:scale>
        <p:origin x="756" y="78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outlineViewPr>
    <p:cViewPr>
      <p:scale>
        <a:sx n="33" d="100"/>
        <a:sy n="33" d="100"/>
      </p:scale>
      <p:origin x="0" y="12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55D72-8536-4F4A-9C9E-9FE54890A32F}" type="datetimeFigureOut">
              <a:rPr lang="fr-FR" smtClean="0"/>
              <a:t>25/03/2021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FE86F-7BB9-414C-B11D-0894D3109EC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3247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25/03/2021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smtClean="0"/>
              <a:t>02/03/2021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smtClean="0"/>
              <a:t>IEN LANGUES-LETTRES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E346E6D-0350-9B46-9286-7164B53ED8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22205" y="183514"/>
            <a:ext cx="4033771" cy="275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02/03/2021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IEN LANGUES-LETTRES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 12">
            <a:extLst>
              <a:ext uri="{FF2B5EF4-FFF2-40B4-BE49-F238E27FC236}">
                <a16:creationId xmlns:a16="http://schemas.microsoft.com/office/drawing/2014/main" id="{EDBD3054-F815-4A47-A08E-27E76D454B0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9686" y="180000"/>
            <a:ext cx="2140915" cy="146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02/03/2021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IEN LANGUES-LETTRES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02/03/2021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IEN LANGUES-LETTRES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 smtClean="0"/>
              <a:t>02/03/2021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 smtClean="0"/>
              <a:t>IEN LANGUES-LETTRES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 smtClean="0"/>
              <a:t>02/03/2021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IEN LANGUES-LETTRES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 11">
            <a:extLst>
              <a:ext uri="{FF2B5EF4-FFF2-40B4-BE49-F238E27FC236}">
                <a16:creationId xmlns:a16="http://schemas.microsoft.com/office/drawing/2014/main" id="{B97C9301-1C6F-1D46-95EB-99B800E4F9D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23528" y="97871"/>
            <a:ext cx="720080" cy="4912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agistere.education.fr/dgesco/course/view.php?id=1519&amp;section=297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agistere.education.fr/dgesco/course/view.php?id=1561" TargetMode="External"/><Relationship Id="rId2" Type="http://schemas.openxmlformats.org/officeDocument/2006/relationships/hyperlink" Target="https://eduscol.education.fr/2224/transformer-le-lycee-professionnel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brio.education.gouv.f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z="800" dirty="0" smtClean="0"/>
              <a:t>02/03/2021</a:t>
            </a:r>
            <a:endParaRPr lang="fr-FR" sz="800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IEN LANGUES-LETTRES – académie de Montpellier</a:t>
            </a:r>
            <a:endParaRPr lang="fr-FR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fr-FR" sz="36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Journée de l’inspection 2021</a:t>
            </a:r>
            <a:endParaRPr lang="fr-FR" sz="36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60000" y="1707654"/>
            <a:ext cx="8424000" cy="2715592"/>
          </a:xfrm>
        </p:spPr>
        <p:txBody>
          <a:bodyPr/>
          <a:lstStyle/>
          <a:p>
            <a:pPr lvl="1" algn="ctr"/>
            <a:r>
              <a:rPr lang="fr-FR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 chef d’œuvre au CAP </a:t>
            </a:r>
          </a:p>
          <a:p>
            <a:pPr lvl="1" algn="ctr"/>
            <a:endParaRPr lang="fr-FR" sz="36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742950" lvl="1" indent="-742950" algn="ctr">
              <a:buFont typeface="+mj-lt"/>
              <a:buAutoNum type="arabicPeriod" startAt="2"/>
            </a:pP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Modalités d’évaluation du CDO à l’examen du CAP – session 2021</a:t>
            </a:r>
            <a:endParaRPr lang="fr-FR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IEN LANGUES-LETTRES – académie de Montpellier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z="800" smtClean="0"/>
              <a:pPr/>
              <a:t>10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10654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519622"/>
          </a:xfrm>
        </p:spPr>
        <p:txBody>
          <a:bodyPr/>
          <a:lstStyle/>
          <a:p>
            <a:r>
              <a:rPr lang="fr-FR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Textes de référence</a:t>
            </a:r>
            <a:r>
              <a:rPr lang="fr-FR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491630"/>
            <a:ext cx="8100434" cy="2931138"/>
          </a:xfrm>
        </p:spPr>
        <p:txBody>
          <a:bodyPr/>
          <a:lstStyle/>
          <a:p>
            <a:pPr marL="0" indent="0">
              <a:buNone/>
            </a:pPr>
            <a:r>
              <a:rPr lang="fr-FR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. BO n°4 du 23 janvier 2020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Arrêté du 28 novembre 2019 – définissant les modalités d’évaluation du CDO à  l’examen du CAP + annexe</a:t>
            </a:r>
          </a:p>
          <a:p>
            <a:pPr marL="0" indent="0">
              <a:buNone/>
            </a:pPr>
            <a:r>
              <a:rPr lang="fr-FR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2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. BO n°8 du 20 février 2020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8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Circulaire </a:t>
            </a:r>
            <a:r>
              <a:rPr lang="fr-FR" sz="1800" b="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n° 2020-039 du 14 février 2020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marL="0" indent="0">
              <a:buNone/>
            </a:pPr>
            <a:endParaRPr lang="fr-FR" sz="1400" dirty="0" smtClean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940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00" y="550165"/>
            <a:ext cx="8424000" cy="519622"/>
          </a:xfrm>
        </p:spPr>
        <p:txBody>
          <a:bodyPr/>
          <a:lstStyle/>
          <a:p>
            <a:pPr lvl="0"/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Modalités </a:t>
            </a:r>
            <a: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d’évaluation globale du CDO </a:t>
            </a:r>
            <a:b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4866"/>
              </p:ext>
            </p:extLst>
          </p:nvPr>
        </p:nvGraphicFramePr>
        <p:xfrm>
          <a:off x="2123728" y="1069787"/>
          <a:ext cx="5076095" cy="34374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481">
                  <a:extLst>
                    <a:ext uri="{9D8B030D-6E8A-4147-A177-3AD203B41FA5}">
                      <a16:colId xmlns:a16="http://schemas.microsoft.com/office/drawing/2014/main" val="1481740475"/>
                    </a:ext>
                  </a:extLst>
                </a:gridCol>
                <a:gridCol w="3832614">
                  <a:extLst>
                    <a:ext uri="{9D8B030D-6E8A-4147-A177-3AD203B41FA5}">
                      <a16:colId xmlns:a16="http://schemas.microsoft.com/office/drawing/2014/main" val="4060844374"/>
                    </a:ext>
                  </a:extLst>
                </a:gridCol>
              </a:tblGrid>
              <a:tr h="368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Types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d’établissements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Modalités d’évaluation 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540621"/>
                  </a:ext>
                </a:extLst>
              </a:tr>
              <a:tr h="1352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Publics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Privés sous contrat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CFA </a:t>
                      </a:r>
                      <a:endParaRPr lang="fr-FR" sz="1200" kern="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habilités CCF)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1/ </a:t>
                      </a:r>
                      <a:r>
                        <a:rPr lang="fr-FR" sz="1200" b="0" kern="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Moyenne de(s) note(s) ou note bilan figurant sur le livret </a:t>
                      </a:r>
                      <a:endParaRPr lang="fr-FR" sz="1200" b="0" kern="1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kern="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scolaire </a:t>
                      </a:r>
                      <a:r>
                        <a:rPr lang="fr-FR" sz="1200" kern="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(ou </a:t>
                      </a:r>
                      <a:r>
                        <a:rPr lang="fr-FR" sz="1200" kern="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 formation</a:t>
                      </a:r>
                      <a:r>
                        <a:rPr lang="fr-FR" sz="1200" kern="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 = 50</a:t>
                      </a:r>
                      <a:r>
                        <a:rPr lang="fr-FR" sz="1200" kern="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% de la note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2/ Note de présentation orale de fin de </a:t>
                      </a: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cursus = 50</a:t>
                      </a: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% de la note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21961"/>
                  </a:ext>
                </a:extLst>
              </a:tr>
              <a:tr h="696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Privés Hors contrat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CFA </a:t>
                      </a:r>
                      <a:endParaRPr lang="fr-FR" sz="1200" kern="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NON habilités CCF)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00" dirty="0">
                          <a:effectLst/>
                          <a:latin typeface="Arial Narrow" panose="020B0606020202030204" pitchFamily="34" charset="0"/>
                        </a:rPr>
                        <a:t>EPREUVE PONCTUELLE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Note de présentation orale </a:t>
                      </a: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= 100</a:t>
                      </a: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% de la note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4324"/>
                  </a:ext>
                </a:extLst>
              </a:tr>
              <a:tr h="2042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>
                          <a:effectLst/>
                          <a:latin typeface="Arial Narrow" panose="020B0606020202030204" pitchFamily="34" charset="0"/>
                        </a:rPr>
                        <a:t>Candidats </a:t>
                      </a:r>
                      <a:endParaRPr lang="fr-FR" sz="1200" kern="10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Élèves et </a:t>
                      </a: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apprentis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00" dirty="0" smtClean="0">
                          <a:effectLst/>
                          <a:latin typeface="Arial Narrow" panose="020B0606020202030204" pitchFamily="34" charset="0"/>
                        </a:rPr>
                        <a:t>Les candidats libres et sous contrat de professionnalisation (formation continue) ne sont pas concernés par le chef d’œuvre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2921684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14575" y="1596867"/>
            <a:ext cx="21031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anose="02020603050405020304" pitchFamily="18" charset="0"/>
                <a:ea typeface="Arial Unicode MS" panose="020B0604020202020204" pitchFamily="34" charset="-128"/>
                <a:cs typeface="Liberation Serif" panose="02020603050405020304" pitchFamily="18" charset="0"/>
              </a:rPr>
              <a:t> </a:t>
            </a:r>
            <a:endParaRPr kumimoji="0" lang="fr-F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0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00" y="550165"/>
            <a:ext cx="8424000" cy="519622"/>
          </a:xfrm>
        </p:spPr>
        <p:txBody>
          <a:bodyPr/>
          <a:lstStyle/>
          <a:p>
            <a:pPr lvl="0"/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Modalités </a:t>
            </a:r>
            <a: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d’évaluation globale du CDO </a:t>
            </a:r>
            <a:b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7406182"/>
              </p:ext>
            </p:extLst>
          </p:nvPr>
        </p:nvGraphicFramePr>
        <p:xfrm>
          <a:off x="251520" y="1843088"/>
          <a:ext cx="5076095" cy="1762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481">
                  <a:extLst>
                    <a:ext uri="{9D8B030D-6E8A-4147-A177-3AD203B41FA5}">
                      <a16:colId xmlns:a16="http://schemas.microsoft.com/office/drawing/2014/main" val="1481740475"/>
                    </a:ext>
                  </a:extLst>
                </a:gridCol>
                <a:gridCol w="3832614">
                  <a:extLst>
                    <a:ext uri="{9D8B030D-6E8A-4147-A177-3AD203B41FA5}">
                      <a16:colId xmlns:a16="http://schemas.microsoft.com/office/drawing/2014/main" val="4060844374"/>
                    </a:ext>
                  </a:extLst>
                </a:gridCol>
              </a:tblGrid>
              <a:tr h="368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Types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d’établissements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Modalités d’évaluation 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540621"/>
                  </a:ext>
                </a:extLst>
              </a:tr>
              <a:tr h="1352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Publics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Privés sous contrat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CFA </a:t>
                      </a:r>
                      <a:endParaRPr lang="fr-FR" sz="1200" kern="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habilités CCF)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1/ </a:t>
                      </a:r>
                      <a:r>
                        <a:rPr lang="fr-FR" sz="1200" b="0" kern="100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Moyenne de(s) note(s) ou note bilan figurant sur le livret </a:t>
                      </a:r>
                      <a:endParaRPr lang="fr-FR" sz="1200" b="0" kern="100" dirty="0" smtClean="0">
                        <a:solidFill>
                          <a:schemeClr val="tx2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kern="10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scolaire </a:t>
                      </a:r>
                      <a:r>
                        <a:rPr lang="fr-FR" sz="1200" kern="10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(ou </a:t>
                      </a:r>
                      <a:r>
                        <a:rPr lang="fr-FR" sz="1200" kern="100" dirty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de formation</a:t>
                      </a:r>
                      <a:r>
                        <a:rPr lang="fr-FR" sz="1200" kern="10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) </a:t>
                      </a:r>
                      <a:r>
                        <a:rPr lang="fr-FR" sz="1200" kern="1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= 50</a:t>
                      </a:r>
                      <a:r>
                        <a:rPr lang="fr-FR" sz="1200" kern="100" dirty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% de la note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2/ Note de présentation orale de fin de </a:t>
                      </a: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cursus = 50</a:t>
                      </a: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% de la note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21961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14575" y="1596867"/>
            <a:ext cx="21031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anose="02020603050405020304" pitchFamily="18" charset="0"/>
                <a:ea typeface="Arial Unicode MS" panose="020B0604020202020204" pitchFamily="34" charset="-128"/>
                <a:cs typeface="Liberation Serif" panose="02020603050405020304" pitchFamily="18" charset="0"/>
              </a:rPr>
              <a:t> </a:t>
            </a:r>
            <a:endParaRPr kumimoji="0" lang="fr-F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8756254"/>
              </p:ext>
            </p:extLst>
          </p:nvPr>
        </p:nvGraphicFramePr>
        <p:xfrm>
          <a:off x="5724128" y="1069787"/>
          <a:ext cx="3312368" cy="30564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>
                  <a:extLst>
                    <a:ext uri="{9D8B030D-6E8A-4147-A177-3AD203B41FA5}">
                      <a16:colId xmlns:a16="http://schemas.microsoft.com/office/drawing/2014/main" val="3869406249"/>
                    </a:ext>
                  </a:extLst>
                </a:gridCol>
              </a:tblGrid>
              <a:tr h="396314">
                <a:tc>
                  <a:txBody>
                    <a:bodyPr/>
                    <a:lstStyle/>
                    <a:p>
                      <a:pPr algn="ctr"/>
                      <a:r>
                        <a:rPr lang="fr-FR" sz="1200" b="0" kern="100" dirty="0" smtClean="0">
                          <a:solidFill>
                            <a:schemeClr val="tx2"/>
                          </a:solidFill>
                          <a:effectLst/>
                          <a:latin typeface="Arial Narrow" panose="020B0606020202030204" pitchFamily="34" charset="0"/>
                        </a:rPr>
                        <a:t>Moyenne de(s) note(s) ou note bilan figurant sur le livret</a:t>
                      </a:r>
                      <a:endParaRPr lang="fr-FR" sz="12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37879"/>
                  </a:ext>
                </a:extLst>
              </a:tr>
              <a:tr h="1532412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Les </a:t>
                      </a: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notes relatives au CDO</a:t>
                      </a:r>
                      <a:endParaRPr lang="fr-FR" sz="10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Sont portées régulièrement et tout au long du cursus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Sont consignées par des appréciations.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Figurent sur le bulletin et le livret </a:t>
                      </a:r>
                    </a:p>
                    <a:p>
                      <a:pPr marL="628650" lvl="1" indent="-171450">
                        <a:buFont typeface="Courier New" panose="02070309020205020404" pitchFamily="49" charset="0"/>
                        <a:buChar char="o"/>
                      </a:pP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 note retenue au titre du livret est la moyenne des évaluations des compétences mobilisées au cours du cursus au titre du </a:t>
                      </a: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CDO; elle est fixée </a:t>
                      </a: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conjointement par les professeurs d’enseignement professionnel et d’enseignement général . </a:t>
                      </a:r>
                      <a:endParaRPr lang="fr-FR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102391"/>
                  </a:ext>
                </a:extLst>
              </a:tr>
              <a:tr h="1109678">
                <a:tc>
                  <a:txBody>
                    <a:bodyPr/>
                    <a:lstStyle/>
                    <a:p>
                      <a:r>
                        <a:rPr lang="fr-FR" sz="1000" u="sng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NOTA BENE</a:t>
                      </a: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: Des fiches de suivi des compétences sont disponibles dans le parcours </a:t>
                      </a:r>
                      <a:r>
                        <a:rPr lang="fr-FR" sz="1000" kern="1200" dirty="0" err="1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M@gistère</a:t>
                      </a: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TVP (in </a:t>
                      </a:r>
                      <a:r>
                        <a:rPr lang="fr-FR" sz="1000" i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 réalisation du CDO/ module 4/ évaluation et suivi des compétences</a:t>
                      </a:r>
                      <a:r>
                        <a:rPr lang="fr-FR" sz="10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 </a:t>
                      </a:r>
                    </a:p>
                    <a:p>
                      <a:r>
                        <a:rPr lang="fr-FR" sz="1000" u="sng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https</a:t>
                      </a:r>
                      <a:r>
                        <a:rPr lang="fr-FR" sz="1000" u="sng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  <a:hlinkClick r:id="rId2"/>
                        </a:rPr>
                        <a:t>://magistere.education.fr/dgesco/course/view.php?id=1519&amp;section=297</a:t>
                      </a:r>
                      <a:endParaRPr lang="fr-FR" sz="10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endParaRPr lang="fr-FR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41691"/>
                  </a:ext>
                </a:extLst>
              </a:tr>
            </a:tbl>
          </a:graphicData>
        </a:graphic>
      </p:graphicFrame>
      <p:cxnSp>
        <p:nvCxnSpPr>
          <p:cNvPr id="13" name="Connecteur droit avec flèche 12"/>
          <p:cNvCxnSpPr/>
          <p:nvPr/>
        </p:nvCxnSpPr>
        <p:spPr>
          <a:xfrm flipV="1">
            <a:off x="5120494" y="1311860"/>
            <a:ext cx="747650" cy="1378439"/>
          </a:xfrm>
          <a:prstGeom prst="straightConnector1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77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000" y="550165"/>
            <a:ext cx="8424000" cy="519622"/>
          </a:xfrm>
        </p:spPr>
        <p:txBody>
          <a:bodyPr/>
          <a:lstStyle/>
          <a:p>
            <a:pPr lvl="0"/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Modalités </a:t>
            </a:r>
            <a: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d’évaluation globale du CDO </a:t>
            </a:r>
            <a:b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fr-FR" sz="2800" u="sng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422464"/>
              </p:ext>
            </p:extLst>
          </p:nvPr>
        </p:nvGraphicFramePr>
        <p:xfrm>
          <a:off x="347242" y="1203598"/>
          <a:ext cx="5076095" cy="27220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3481">
                  <a:extLst>
                    <a:ext uri="{9D8B030D-6E8A-4147-A177-3AD203B41FA5}">
                      <a16:colId xmlns:a16="http://schemas.microsoft.com/office/drawing/2014/main" val="1481740475"/>
                    </a:ext>
                  </a:extLst>
                </a:gridCol>
                <a:gridCol w="3832614">
                  <a:extLst>
                    <a:ext uri="{9D8B030D-6E8A-4147-A177-3AD203B41FA5}">
                      <a16:colId xmlns:a16="http://schemas.microsoft.com/office/drawing/2014/main" val="4060844374"/>
                    </a:ext>
                  </a:extLst>
                </a:gridCol>
              </a:tblGrid>
              <a:tr h="368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Types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d’établissements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Modalités d’évaluation 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540621"/>
                  </a:ext>
                </a:extLst>
              </a:tr>
              <a:tr h="13521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Publics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Privés sous contrat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CFA </a:t>
                      </a:r>
                      <a:endParaRPr lang="fr-FR" sz="1200" kern="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habilités CCF)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1/ </a:t>
                      </a:r>
                      <a:r>
                        <a:rPr lang="fr-FR" sz="1200" b="0" kern="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Moyenne de(s) note(s) ou note bilan figurant sur le livret </a:t>
                      </a:r>
                      <a:endParaRPr lang="fr-FR" sz="1200" b="0" kern="100" dirty="0" smtClean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kern="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scolaire </a:t>
                      </a:r>
                      <a:r>
                        <a:rPr lang="fr-FR" sz="1200" kern="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(ou </a:t>
                      </a:r>
                      <a:r>
                        <a:rPr lang="fr-FR" sz="1200" kern="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de formation</a:t>
                      </a:r>
                      <a:r>
                        <a:rPr lang="fr-FR" sz="1200" kern="1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) = 50</a:t>
                      </a:r>
                      <a:r>
                        <a:rPr lang="fr-FR" sz="1200" kern="1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 % de la note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2/ Note de présentation orale de fin de </a:t>
                      </a:r>
                      <a:r>
                        <a:rPr lang="fr-FR" sz="1200" kern="1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cursus = 50</a:t>
                      </a:r>
                      <a:r>
                        <a:rPr lang="fr-FR" sz="12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% de la note</a:t>
                      </a:r>
                      <a:endParaRPr lang="fr-FR" sz="1200" kern="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21961"/>
                  </a:ext>
                </a:extLst>
              </a:tr>
              <a:tr h="6962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Privés Hors contrat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CFA </a:t>
                      </a:r>
                      <a:endParaRPr lang="fr-FR" sz="1200" kern="100" dirty="0" smtClean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 smtClean="0">
                          <a:effectLst/>
                          <a:latin typeface="Arial Narrow" panose="020B0606020202030204" pitchFamily="34" charset="0"/>
                        </a:rPr>
                        <a:t>(</a:t>
                      </a: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NON habilités CCF)</a:t>
                      </a:r>
                      <a:endParaRPr lang="fr-FR" sz="1200" kern="100" dirty="0"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1" kern="100" dirty="0">
                          <a:effectLst/>
                          <a:latin typeface="Arial Narrow" panose="020B0606020202030204" pitchFamily="34" charset="0"/>
                        </a:rPr>
                        <a:t>EPREUVE PONCTUELLE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Note de présentation orale </a:t>
                      </a:r>
                      <a:r>
                        <a:rPr lang="fr-FR" sz="1200" kern="1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= 100</a:t>
                      </a:r>
                      <a:r>
                        <a:rPr lang="fr-FR" sz="1200" kern="100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 % de la </a:t>
                      </a:r>
                      <a:r>
                        <a:rPr lang="fr-FR" sz="1200" kern="1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note </a:t>
                      </a:r>
                      <a:endParaRPr lang="fr-FR" sz="1200" kern="1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Arial Narrow" panose="020B0606020202030204" pitchFamily="34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22430" marR="22430" marT="22430" marB="2243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914324"/>
                  </a:ext>
                </a:extLst>
              </a:tr>
            </a:tbl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14575" y="1596867"/>
            <a:ext cx="21031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zh-CN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iberation Serif" panose="02020603050405020304" pitchFamily="18" charset="0"/>
                <a:ea typeface="Arial Unicode MS" panose="020B0604020202020204" pitchFamily="34" charset="-128"/>
                <a:cs typeface="Liberation Serif" panose="02020603050405020304" pitchFamily="18" charset="0"/>
              </a:rPr>
              <a:t> </a:t>
            </a:r>
            <a:endParaRPr kumimoji="0" lang="fr-FR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flipV="1">
            <a:off x="5296662" y="347745"/>
            <a:ext cx="894601" cy="2128254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V="1">
            <a:off x="4963595" y="535715"/>
            <a:ext cx="1227668" cy="2972139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012661"/>
              </p:ext>
            </p:extLst>
          </p:nvPr>
        </p:nvGraphicFramePr>
        <p:xfrm>
          <a:off x="6239052" y="261042"/>
          <a:ext cx="2749896" cy="4429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9896">
                  <a:extLst>
                    <a:ext uri="{9D8B030D-6E8A-4147-A177-3AD203B41FA5}">
                      <a16:colId xmlns:a16="http://schemas.microsoft.com/office/drawing/2014/main" val="3869406249"/>
                    </a:ext>
                  </a:extLst>
                </a:gridCol>
              </a:tblGrid>
              <a:tr h="307662">
                <a:tc>
                  <a:txBody>
                    <a:bodyPr/>
                    <a:lstStyle/>
                    <a:p>
                      <a:pPr algn="ctr"/>
                      <a:r>
                        <a:rPr lang="fr-FR" sz="1200" kern="1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 Narrow" panose="020B0606020202030204" pitchFamily="34" charset="0"/>
                        </a:rPr>
                        <a:t>Note de présentation orale de fin de cursus </a:t>
                      </a:r>
                      <a:endParaRPr lang="fr-FR" sz="12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637879"/>
                  </a:ext>
                </a:extLst>
              </a:tr>
              <a:tr h="232073">
                <a:tc>
                  <a:txBody>
                    <a:bodyPr/>
                    <a:lstStyle/>
                    <a:p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En mai / 10 min</a:t>
                      </a:r>
                      <a:endParaRPr lang="fr-FR" sz="10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106644"/>
                  </a:ext>
                </a:extLst>
              </a:tr>
              <a:tr h="528618">
                <a:tc>
                  <a:txBody>
                    <a:bodyPr/>
                    <a:lstStyle/>
                    <a:p>
                      <a:pPr algn="l"/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Partie 1 = oral de présentation (5 min)</a:t>
                      </a: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Présentation du projet individuel OU collectif </a:t>
                      </a:r>
                      <a:endParaRPr lang="fr-FR" sz="1000" kern="1200" dirty="0" smtClean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Possibilité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d’un support</a:t>
                      </a:r>
                      <a:endParaRPr lang="fr-FR" sz="10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424532"/>
                  </a:ext>
                </a:extLst>
              </a:tr>
              <a:tr h="5221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00" dirty="0" smtClean="0">
                          <a:effectLst/>
                          <a:latin typeface="Arial Narrow" panose="020B0606020202030204" pitchFamily="34" charset="0"/>
                          <a:ea typeface="Arial Unicode MS" panose="020B0604020202020204" pitchFamily="34" charset="-128"/>
                          <a:cs typeface="Arial Unicode MS" panose="020B0604020202020204" pitchFamily="34" charset="-128"/>
                        </a:rPr>
                        <a:t>Partie 2 = entretien avec le jury (5 min)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Les questions des membres de la commission portent sur la démarche et la réalisation du CDO</a:t>
                      </a:r>
                      <a:endParaRPr lang="fr-FR" sz="10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397359"/>
                  </a:ext>
                </a:extLst>
              </a:tr>
              <a:tr h="9367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Constitution de la commission d’évaluation terminale orale du CDO - </a:t>
                      </a:r>
                      <a:r>
                        <a:rPr lang="fr-FR" sz="1000" b="1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Organisation par l</a:t>
                      </a:r>
                      <a:r>
                        <a:rPr lang="fr-FR" sz="1000" b="1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 CE ou la DEC</a:t>
                      </a:r>
                      <a:endParaRPr lang="fr-FR" sz="1000" b="1" dirty="0" smtClean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  <a:p>
                      <a:pPr lvl="0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professeur d’enseignement professionnel</a:t>
                      </a:r>
                    </a:p>
                    <a:p>
                      <a:pPr algn="ctr"/>
                      <a:r>
                        <a:rPr lang="fr-FR" sz="16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</a:p>
                    <a:p>
                      <a:pPr lvl="0"/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professeur d’enseignement général</a:t>
                      </a:r>
                    </a:p>
                  </a:txBody>
                  <a:tcPr marL="34925" marR="34925" marT="34925" marB="34925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683559"/>
                  </a:ext>
                </a:extLst>
              </a:tr>
              <a:tr h="6672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Objectifs de l’évaluation orale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: o</a:t>
                      </a:r>
                      <a:r>
                        <a:rPr lang="fr-FR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 ne juge pas de la qualité du CDO mais de la démarche du projet et de ce que l’élève a pu en tirer ; (cf. annexe, I, in </a:t>
                      </a:r>
                      <a:r>
                        <a:rPr lang="fr-FR" sz="1000" i="1" u="non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arrêté du 28 novembre 2019</a:t>
                      </a:r>
                      <a:r>
                        <a:rPr lang="fr-FR" sz="1000" u="none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899917"/>
                  </a:ext>
                </a:extLst>
              </a:tr>
              <a:tr h="993801"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00" b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Les critères d’évaluation orale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so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nt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mentionnés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(cf. annexe, II, in </a:t>
                      </a:r>
                      <a:r>
                        <a:rPr lang="fr-FR" sz="100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arrêté du 28 novembre 2019)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mais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non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exhaustifs.</a:t>
                      </a:r>
                    </a:p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</a:t>
                      </a:r>
                      <a:r>
                        <a:rPr lang="fr-FR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: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la 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hiérarchisation correcte des informations, la clarté de la présentation, le respect des consignes etc. </a:t>
                      </a:r>
                      <a:endParaRPr lang="fr-FR" sz="1000" b="0" dirty="0">
                        <a:solidFill>
                          <a:schemeClr val="tx2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2312353"/>
                  </a:ext>
                </a:extLst>
              </a:tr>
            </a:tbl>
          </a:graphicData>
        </a:graphic>
      </p:graphicFrame>
      <p:sp>
        <p:nvSpPr>
          <p:cNvPr id="50" name="Rectangle 49"/>
          <p:cNvSpPr/>
          <p:nvPr/>
        </p:nvSpPr>
        <p:spPr>
          <a:xfrm>
            <a:off x="347242" y="4074426"/>
            <a:ext cx="5076095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fr-FR" sz="1200" dirty="0">
                <a:latin typeface="Arial Narrow" panose="020B0606020202030204" pitchFamily="34" charset="0"/>
              </a:rPr>
              <a:t>Dans le cadre de l’évaluation de la prestation orale de fin de cursus (en CCF ou en ponctuel), le collège des IEN EG ET de MTP </a:t>
            </a:r>
            <a:r>
              <a:rPr lang="fr-FR" sz="1200" dirty="0" smtClean="0">
                <a:latin typeface="Arial Narrow" panose="020B0606020202030204" pitchFamily="34" charset="0"/>
              </a:rPr>
              <a:t>est en train réfléchir à la conception </a:t>
            </a:r>
            <a:r>
              <a:rPr lang="fr-FR" sz="1200" dirty="0" smtClean="0">
                <a:latin typeface="Arial Narrow" panose="020B0606020202030204" pitchFamily="34" charset="0"/>
              </a:rPr>
              <a:t>d’un outil d’aide à l’évaluation du CDO.</a:t>
            </a:r>
            <a:endParaRPr lang="fr-FR" sz="1200" kern="100" dirty="0">
              <a:solidFill>
                <a:schemeClr val="tx2"/>
              </a:solidFill>
              <a:effectLst/>
              <a:latin typeface="Arial Narrow" panose="020B0606020202030204" pitchFamily="34" charset="0"/>
              <a:ea typeface="Arial Unicode MS" panose="020B0604020202020204" pitchFamily="34" charset="-128"/>
              <a:cs typeface="Mangal"/>
            </a:endParaRPr>
          </a:p>
        </p:txBody>
      </p:sp>
    </p:spTree>
    <p:extLst>
      <p:ext uri="{BB962C8B-B14F-4D97-AF65-F5344CB8AC3E}">
        <p14:creationId xmlns:p14="http://schemas.microsoft.com/office/powerpoint/2010/main" val="246801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519622"/>
          </a:xfrm>
        </p:spPr>
        <p:txBody>
          <a:bodyPr/>
          <a:lstStyle/>
          <a:p>
            <a:pPr lvl="0"/>
            <a:r>
              <a:rPr lang="fr-FR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Intégration de la note relative au chef d’œuvre 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9" y="1419622"/>
            <a:ext cx="8100434" cy="2931138"/>
          </a:xfrm>
        </p:spPr>
        <p:txBody>
          <a:bodyPr/>
          <a:lstStyle/>
          <a:p>
            <a:pPr marL="0" indent="0" algn="ctr">
              <a:buNone/>
            </a:pPr>
            <a:r>
              <a:rPr lang="fr-FR" sz="1800" dirty="0">
                <a:solidFill>
                  <a:schemeClr val="tx2"/>
                </a:solidFill>
                <a:latin typeface="Arial Narrow" panose="020B0606020202030204" pitchFamily="34" charset="0"/>
              </a:rPr>
              <a:t>Coefficient 1 </a:t>
            </a:r>
          </a:p>
          <a:p>
            <a:pPr marL="0" indent="0" algn="just">
              <a:buNone/>
            </a:pPr>
            <a:r>
              <a:rPr lang="fr-FR" sz="1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Ce </a:t>
            </a:r>
            <a:r>
              <a:rPr lang="fr-FR" sz="1800" dirty="0">
                <a:solidFill>
                  <a:schemeClr val="tx2"/>
                </a:solidFill>
                <a:latin typeface="Arial Narrow" panose="020B0606020202030204" pitchFamily="34" charset="0"/>
              </a:rPr>
              <a:t>coefficient s’impute sur celui de l’épreuve professionnelle dotée du plus fort coefficient ou à la première des épreuves professionnelles mentionnée dans le règlement d’examen en cas d’égalité. (cf. Règlement d’examen du CAP présenté</a:t>
            </a:r>
            <a:r>
              <a:rPr lang="fr-FR" sz="1800" smtClean="0">
                <a:solidFill>
                  <a:schemeClr val="tx2"/>
                </a:solidFill>
                <a:latin typeface="Arial Narrow" panose="020B0606020202030204" pitchFamily="34" charset="0"/>
              </a:rPr>
              <a:t>). </a:t>
            </a:r>
          </a:p>
          <a:p>
            <a:pPr marL="0" indent="0" algn="just">
              <a:buNone/>
            </a:pPr>
            <a:r>
              <a:rPr lang="fr-FR" sz="1800" smtClean="0">
                <a:solidFill>
                  <a:schemeClr val="tx2"/>
                </a:solidFill>
                <a:latin typeface="Arial Narrow" panose="020B0606020202030204" pitchFamily="34" charset="0"/>
              </a:rPr>
              <a:t>Les </a:t>
            </a:r>
            <a:r>
              <a:rPr lang="fr-FR" sz="1800" dirty="0">
                <a:solidFill>
                  <a:schemeClr val="tx2"/>
                </a:solidFill>
                <a:latin typeface="Arial Narrow" panose="020B0606020202030204" pitchFamily="34" charset="0"/>
              </a:rPr>
              <a:t>points de 0 à 20 obtenus à l’évaluation de la partie CDO du chef d’œuvre </a:t>
            </a:r>
            <a:r>
              <a:rPr lang="fr-FR" sz="1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entrent </a:t>
            </a:r>
            <a:r>
              <a:rPr lang="fr-FR" sz="1800" dirty="0">
                <a:solidFill>
                  <a:schemeClr val="tx2"/>
                </a:solidFill>
                <a:latin typeface="Arial Narrow" panose="020B0606020202030204" pitchFamily="34" charset="0"/>
              </a:rPr>
              <a:t>dans le calcul de la moyenne conditionnant la délivrance du diplôme. </a:t>
            </a:r>
            <a:endParaRPr lang="fr-FR" sz="1800" dirty="0" smtClean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La </a:t>
            </a:r>
            <a:r>
              <a:rPr lang="fr-FR" sz="1800" dirty="0">
                <a:solidFill>
                  <a:schemeClr val="tx2"/>
                </a:solidFill>
                <a:latin typeface="Arial Narrow" panose="020B0606020202030204" pitchFamily="34" charset="0"/>
              </a:rPr>
              <a:t>note relative au CDO est inscrite sur le relevé de notes du candidat à l’examen. </a:t>
            </a:r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marL="0" indent="0" algn="just">
              <a:buNone/>
            </a:pPr>
            <a:endParaRPr lang="fr-FR" sz="1800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pPr marL="0" indent="0">
              <a:buNone/>
            </a:pPr>
            <a:endParaRPr lang="fr-FR" sz="1400" dirty="0" smtClean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37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360000" y="1707654"/>
            <a:ext cx="8424000" cy="2715592"/>
          </a:xfrm>
        </p:spPr>
        <p:txBody>
          <a:bodyPr/>
          <a:lstStyle/>
          <a:p>
            <a:pPr lvl="1" algn="ctr"/>
            <a:r>
              <a:rPr lang="fr-FR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 chef d’œuvre au CAP </a:t>
            </a:r>
          </a:p>
          <a:p>
            <a:pPr lvl="1" algn="ctr"/>
            <a:endParaRPr lang="fr-FR" sz="3600" b="1" u="sng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742950" lvl="1" indent="-742950" algn="ctr">
              <a:buAutoNum type="arabicPeriod"/>
            </a:pPr>
            <a:r>
              <a:rPr lang="fr-F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Organisation pédagogique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IEN LANGUES-LETTRES – académie de Montpellier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z="800" smtClean="0"/>
              <a:pPr/>
              <a:t>2</a:t>
            </a:fld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41815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519622"/>
          </a:xfrm>
        </p:spPr>
        <p:txBody>
          <a:bodyPr/>
          <a:lstStyle/>
          <a:p>
            <a:r>
              <a:rPr lang="fr-FR" sz="28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Textes de référence</a:t>
            </a:r>
            <a:r>
              <a:rPr lang="fr-FR" sz="28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fr-F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491630"/>
            <a:ext cx="8100434" cy="2931138"/>
          </a:xfrm>
        </p:spPr>
        <p:txBody>
          <a:bodyPr/>
          <a:lstStyle/>
          <a:p>
            <a:pPr marL="0" indent="0">
              <a:buNone/>
            </a:pPr>
            <a:r>
              <a:rPr lang="fr-FR" sz="18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1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. BO n°1 du 3 janvier 2019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Arrêté du 21 novembre 2018 – relatif à l’organisation et aux enseignements dispensés dans les formations sous statut scolaire préparant au </a:t>
            </a: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2. BO n°12 du 21 mars 2019 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: horaires des enseignements généraux et professionnels obligatoires dans les formations sous statut scolaire / 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note de service 2019-023 du 18 mars 2019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fr-F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(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in III – </a:t>
            </a:r>
            <a:r>
              <a:rPr lang="fr-F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Des Modalités pédagogiques diversifiées inscrites dans l’EDT de l’élève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/ 2. </a:t>
            </a:r>
            <a:r>
              <a:rPr lang="fr-F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La réalisation du CDO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)</a:t>
            </a:r>
          </a:p>
          <a:p>
            <a:endParaRPr lang="fr-FR" sz="1400" dirty="0" smtClean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785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519622"/>
          </a:xfrm>
        </p:spPr>
        <p:txBody>
          <a:bodyPr/>
          <a:lstStyle/>
          <a:p>
            <a:r>
              <a:rPr lang="fr-FR" sz="2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Définition du CDO</a:t>
            </a:r>
            <a:r>
              <a:rPr lang="fr-F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521781" y="2283718"/>
            <a:ext cx="8100434" cy="936104"/>
          </a:xfrm>
        </p:spPr>
        <p:txBody>
          <a:bodyPr/>
          <a:lstStyle/>
          <a:p>
            <a:pPr marL="0" lvl="0" indent="0" algn="ctr">
              <a:buNone/>
            </a:pP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Le CDO est une </a:t>
            </a:r>
            <a:r>
              <a:rPr lang="fr-FR" sz="18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démarche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de </a:t>
            </a:r>
            <a:r>
              <a:rPr lang="fr-FR" sz="18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réalisation concrète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et l’aboutissement d’un </a:t>
            </a:r>
            <a:r>
              <a:rPr lang="fr-FR" sz="1800" u="sng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projet pluridisciplinaire collaboratif</a:t>
            </a:r>
            <a:r>
              <a:rPr lang="fr-FR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qui s’appuient sur les compétences intellectuelles et professionnelles d’un apprenant</a:t>
            </a:r>
            <a:r>
              <a:rPr lang="fr-FR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.</a:t>
            </a:r>
            <a:endParaRPr lang="fr-FR" sz="1800" dirty="0">
              <a:latin typeface="Arial Narrow" panose="020B0606020202030204" pitchFamily="34" charset="0"/>
            </a:endParaRP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359998" y="2344139"/>
            <a:ext cx="8424000" cy="5196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0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39392" y="1147156"/>
            <a:ext cx="8481080" cy="936104"/>
          </a:xfrm>
        </p:spPr>
        <p:txBody>
          <a:bodyPr/>
          <a:lstStyle/>
          <a:p>
            <a:pPr marL="0" indent="0" algn="just">
              <a:buNone/>
            </a:pP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Le </a:t>
            </a:r>
            <a:r>
              <a:rPr lang="fr-FR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chef d’œuvre ne doit pas être exclusif de l’enseignement professionnel : il doit permettre une articulation entre enseignement professionnel et enseignement général. </a:t>
            </a: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Toutes </a:t>
            </a:r>
            <a:r>
              <a:rPr lang="fr-FR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les disciplines ont donc vocation à participer à la réalisation du CDO </a:t>
            </a: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au regard des compétences travaillées et des objectifs visés dans le cadre du </a:t>
            </a: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projet </a:t>
            </a:r>
            <a:r>
              <a:rPr lang="fr-FR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envisagé. </a:t>
            </a:r>
            <a:r>
              <a:rPr lang="fr-FR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La pluridisciplinarité s’ancre dans la ventilation des moyens.</a:t>
            </a:r>
          </a:p>
          <a:p>
            <a:pPr marL="0" indent="0" algn="ctr">
              <a:buNone/>
            </a:pPr>
            <a:r>
              <a:rPr lang="fr-FR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CDO </a:t>
            </a:r>
          </a:p>
          <a:p>
            <a:pPr marL="0" indent="0" algn="ctr">
              <a:buNone/>
            </a:pPr>
            <a:endParaRPr lang="fr-FR" sz="2800" dirty="0" smtClean="0">
              <a:solidFill>
                <a:schemeClr val="accent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endParaRPr lang="fr-FR" sz="1400" dirty="0" smtClean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483876" y="627534"/>
            <a:ext cx="8424000" cy="5196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CDO &amp; pluridisciplinarité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 rot="8081531">
            <a:off x="3778693" y="2814520"/>
            <a:ext cx="433267" cy="17316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 rot="2756824">
            <a:off x="5004048" y="2807350"/>
            <a:ext cx="433267" cy="173166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799919" y="3037336"/>
            <a:ext cx="1872208" cy="7920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</a:rPr>
              <a:t>sujet </a:t>
            </a:r>
            <a:r>
              <a:rPr lang="fr-FR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choisi </a:t>
            </a:r>
            <a:r>
              <a:rPr lang="fr-FR" sz="1200" dirty="0">
                <a:solidFill>
                  <a:schemeClr val="bg1"/>
                </a:solidFill>
                <a:latin typeface="Arial Narrow" panose="020B0606020202030204" pitchFamily="34" charset="0"/>
              </a:rPr>
              <a:t>au regard de la spécificité du diplôme professionnel préparé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52120" y="2499742"/>
            <a:ext cx="2376264" cy="21602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000" dirty="0" smtClean="0">
                <a:latin typeface="Arial Narrow" panose="020B0606020202030204" pitchFamily="34" charset="0"/>
              </a:rPr>
              <a:t>inclut </a:t>
            </a:r>
            <a:r>
              <a:rPr lang="fr-FR" sz="1000" u="sng" dirty="0">
                <a:latin typeface="Arial Narrow" panose="020B0606020202030204" pitchFamily="34" charset="0"/>
              </a:rPr>
              <a:t>des disciplines d’enseignement </a:t>
            </a:r>
            <a:r>
              <a:rPr lang="fr-FR" sz="1000" u="sng" dirty="0" smtClean="0">
                <a:latin typeface="Arial Narrow" panose="020B0606020202030204" pitchFamily="34" charset="0"/>
              </a:rPr>
              <a:t>général =</a:t>
            </a:r>
            <a:r>
              <a:rPr lang="fr-FR" sz="1000" dirty="0" smtClean="0">
                <a:latin typeface="Arial Narrow" panose="020B0606020202030204" pitchFamily="34" charset="0"/>
              </a:rPr>
              <a:t> 1. définition</a:t>
            </a:r>
          </a:p>
          <a:p>
            <a:pPr algn="just"/>
            <a:r>
              <a:rPr lang="fr-FR" sz="1000" dirty="0" smtClean="0">
                <a:latin typeface="Arial Narrow" panose="020B0606020202030204" pitchFamily="34" charset="0"/>
              </a:rPr>
              <a:t>2. </a:t>
            </a:r>
            <a:r>
              <a:rPr lang="fr-FR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«</a:t>
            </a:r>
            <a:r>
              <a:rPr lang="fr-FR" sz="1000" i="1" dirty="0">
                <a:solidFill>
                  <a:schemeClr val="bg1"/>
                </a:solidFill>
                <a:latin typeface="Arial Narrow" panose="020B0606020202030204" pitchFamily="34" charset="0"/>
              </a:rPr>
              <a:t>La réalisation d’un CDO par les élèves est assurée dans un cadre pluridisciplinaire</a:t>
            </a:r>
            <a:r>
              <a:rPr lang="fr-FR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» (cf. </a:t>
            </a:r>
            <a:r>
              <a:rPr lang="fr-FR" sz="1000" dirty="0">
                <a:solidFill>
                  <a:schemeClr val="bg1"/>
                </a:solidFill>
                <a:latin typeface="Arial Narrow" panose="020B0606020202030204" pitchFamily="34" charset="0"/>
              </a:rPr>
              <a:t>Art 4 de l’arrêté du 21 novembre 2018 </a:t>
            </a:r>
            <a:r>
              <a:rPr lang="fr-FR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</a:p>
          <a:p>
            <a:pPr algn="just"/>
            <a:r>
              <a:rPr lang="fr-FR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3. </a:t>
            </a:r>
            <a:r>
              <a:rPr lang="fr-FR" sz="1000" i="1" dirty="0" smtClean="0">
                <a:latin typeface="Arial Narrow" panose="020B0606020202030204" pitchFamily="34" charset="0"/>
              </a:rPr>
              <a:t>Son </a:t>
            </a:r>
            <a:r>
              <a:rPr lang="fr-FR" sz="1000" i="1" dirty="0">
                <a:latin typeface="Arial Narrow" panose="020B0606020202030204" pitchFamily="34" charset="0"/>
              </a:rPr>
              <a:t>caractère pluridisciplinaire mobilise </a:t>
            </a:r>
            <a:r>
              <a:rPr lang="fr-FR" sz="1000" b="1" i="1" dirty="0">
                <a:latin typeface="Arial Narrow" panose="020B0606020202030204" pitchFamily="34" charset="0"/>
              </a:rPr>
              <a:t>l’enseignement professionnel de spécialité</a:t>
            </a:r>
            <a:r>
              <a:rPr lang="fr-FR" sz="1000" i="1" dirty="0">
                <a:latin typeface="Arial Narrow" panose="020B0606020202030204" pitchFamily="34" charset="0"/>
              </a:rPr>
              <a:t> </a:t>
            </a:r>
            <a:r>
              <a:rPr lang="fr-FR" sz="1000" b="1" i="1" dirty="0">
                <a:latin typeface="Arial Narrow" panose="020B0606020202030204" pitchFamily="34" charset="0"/>
              </a:rPr>
              <a:t>ET</a:t>
            </a:r>
            <a:r>
              <a:rPr lang="fr-FR" sz="1000" i="1" dirty="0">
                <a:latin typeface="Arial Narrow" panose="020B0606020202030204" pitchFamily="34" charset="0"/>
              </a:rPr>
              <a:t> </a:t>
            </a:r>
            <a:r>
              <a:rPr lang="fr-FR" sz="1000" b="1" i="1" dirty="0">
                <a:latin typeface="Arial Narrow" panose="020B0606020202030204" pitchFamily="34" charset="0"/>
              </a:rPr>
              <a:t>une ou plusieurs disciplines d’enseignement général</a:t>
            </a:r>
            <a:r>
              <a:rPr lang="fr-FR" sz="1000" i="1" dirty="0">
                <a:latin typeface="Arial Narrow" panose="020B0606020202030204" pitchFamily="34" charset="0"/>
              </a:rPr>
              <a:t> en fonction du CDO travaillé</a:t>
            </a:r>
            <a:r>
              <a:rPr lang="fr-FR" sz="1000" dirty="0" smtClean="0">
                <a:latin typeface="Arial Narrow" panose="020B0606020202030204" pitchFamily="34" charset="0"/>
              </a:rPr>
              <a:t>» (</a:t>
            </a:r>
            <a:r>
              <a:rPr lang="fr-FR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cf</a:t>
            </a:r>
            <a:r>
              <a:rPr lang="fr-FR" sz="1000" dirty="0">
                <a:solidFill>
                  <a:schemeClr val="bg1"/>
                </a:solidFill>
                <a:latin typeface="Arial Narrow" panose="020B0606020202030204" pitchFamily="34" charset="0"/>
              </a:rPr>
              <a:t>. BO n°12 du 21 mars 2019-note de service 2019-023 du 18 mars 2019</a:t>
            </a:r>
            <a:r>
              <a:rPr lang="fr-FR" sz="10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  <a:endParaRPr lang="fr-FR" sz="8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9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427734"/>
            <a:ext cx="8424000" cy="519622"/>
          </a:xfrm>
        </p:spPr>
        <p:txBody>
          <a:bodyPr/>
          <a:lstStyle/>
          <a:p>
            <a:pPr lvl="1" algn="l"/>
            <a:r>
              <a:rPr lang="fr-FR" sz="2800" b="1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Grilles horaires </a:t>
            </a:r>
            <a:r>
              <a:rPr lang="fr-FR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fr-F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fr-F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fr-F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fr-FR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8" name="Titre 1"/>
          <p:cNvSpPr txBox="1">
            <a:spLocks/>
          </p:cNvSpPr>
          <p:nvPr/>
        </p:nvSpPr>
        <p:spPr bwMode="gray">
          <a:xfrm>
            <a:off x="512399" y="1052400"/>
            <a:ext cx="8424000" cy="5196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l"/>
            <a:endParaRPr lang="fr-FR" sz="2800" u="sng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lvl="1" algn="l"/>
            <a:endParaRPr lang="fr-FR" sz="2800" u="sng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lvl="1" algn="l"/>
            <a:endParaRPr lang="fr-FR" sz="2800" u="sng" kern="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lvl="1" algn="l"/>
            <a:endParaRPr lang="fr-FR" sz="2800" u="sng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marL="0" lvl="1" algn="l"/>
            <a:endParaRPr lang="fr-FR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gray">
          <a:xfrm>
            <a:off x="522372" y="698105"/>
            <a:ext cx="8424000" cy="5196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algn="l"/>
            <a:r>
              <a:rPr lang="fr-FR" sz="2800" b="1" u="sng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Cadre de la mise en œuvre </a:t>
            </a:r>
            <a:r>
              <a:rPr lang="fr-FR" sz="2800" b="1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: </a:t>
            </a:r>
            <a:r>
              <a:rPr lang="fr-FR" sz="28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fr-FR" sz="28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fr-FR" sz="28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/>
            </a:r>
            <a:br>
              <a:rPr lang="fr-FR" sz="28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</a:br>
            <a:r>
              <a:rPr lang="fr-FR" kern="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S’effectue sur une période de deux ans (classes de première et terminale)</a:t>
            </a:r>
            <a:br>
              <a:rPr lang="fr-FR" kern="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</a:br>
            <a:r>
              <a:rPr lang="fr-FR" u="sng" kern="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CAP</a:t>
            </a:r>
            <a:r>
              <a:rPr lang="fr-FR" kern="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 : a débuté à la RS 19, poursuite à la RS 20, première session d’évaluation 21</a:t>
            </a:r>
            <a:br>
              <a:rPr lang="fr-FR" kern="0" dirty="0" smtClean="0">
                <a:solidFill>
                  <a:sysClr val="windowText" lastClr="000000"/>
                </a:solidFill>
                <a:latin typeface="Arial Narrow" panose="020B0606020202030204" pitchFamily="34" charset="0"/>
              </a:rPr>
            </a:br>
            <a:endParaRPr lang="fr-FR" kern="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40669"/>
              </p:ext>
            </p:extLst>
          </p:nvPr>
        </p:nvGraphicFramePr>
        <p:xfrm>
          <a:off x="679896" y="3158035"/>
          <a:ext cx="6931024" cy="6934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8670">
                  <a:extLst>
                    <a:ext uri="{9D8B030D-6E8A-4147-A177-3AD203B41FA5}">
                      <a16:colId xmlns:a16="http://schemas.microsoft.com/office/drawing/2014/main" val="2873129617"/>
                    </a:ext>
                  </a:extLst>
                </a:gridCol>
                <a:gridCol w="2791592">
                  <a:extLst>
                    <a:ext uri="{9D8B030D-6E8A-4147-A177-3AD203B41FA5}">
                      <a16:colId xmlns:a16="http://schemas.microsoft.com/office/drawing/2014/main" val="2368573931"/>
                    </a:ext>
                  </a:extLst>
                </a:gridCol>
                <a:gridCol w="2700762">
                  <a:extLst>
                    <a:ext uri="{9D8B030D-6E8A-4147-A177-3AD203B41FA5}">
                      <a16:colId xmlns:a16="http://schemas.microsoft.com/office/drawing/2014/main" val="35980050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000" kern="100" dirty="0">
                          <a:effectLst/>
                        </a:rPr>
                        <a:t>Classe de CAP</a:t>
                      </a:r>
                      <a:endParaRPr lang="fr-FR" sz="1200" kern="100" dirty="0">
                        <a:effectLst/>
                        <a:latin typeface="Liberation Serif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6195" marR="0" marT="36195" marB="3619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000" kern="100">
                          <a:effectLst/>
                        </a:rPr>
                        <a:t>Première </a:t>
                      </a:r>
                      <a:endParaRPr lang="fr-FR" sz="1200" kern="100">
                        <a:effectLst/>
                        <a:latin typeface="Liberation Serif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6195" marR="0" marT="36195" marB="3619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000" kern="100" dirty="0">
                          <a:effectLst/>
                        </a:rPr>
                        <a:t>Terminale</a:t>
                      </a:r>
                      <a:endParaRPr lang="fr-FR" sz="1200" kern="100" dirty="0">
                        <a:effectLst/>
                        <a:latin typeface="Liberation Serif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6195" marR="36195" marT="36195" marB="3619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4696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000" kern="100" dirty="0">
                          <a:solidFill>
                            <a:schemeClr val="tx1"/>
                          </a:solidFill>
                          <a:effectLst/>
                        </a:rPr>
                        <a:t>Horaires élèves</a:t>
                      </a:r>
                      <a:endParaRPr lang="fr-FR" sz="1200" kern="100" dirty="0">
                        <a:solidFill>
                          <a:schemeClr val="tx1"/>
                        </a:solidFill>
                        <a:effectLst/>
                        <a:latin typeface="Liberation Serif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6195" marR="0" marT="0" marB="3619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000" kern="100">
                          <a:effectLst/>
                        </a:rPr>
                        <a:t>87</a:t>
                      </a:r>
                      <a:endParaRPr lang="fr-FR" sz="1200" kern="100">
                        <a:effectLst/>
                        <a:latin typeface="Liberation Serif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6195" marR="0" marT="0" marB="3619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000" kern="100" dirty="0">
                          <a:effectLst/>
                        </a:rPr>
                        <a:t>78</a:t>
                      </a:r>
                      <a:endParaRPr lang="fr-FR" sz="1200" kern="100" dirty="0">
                        <a:effectLst/>
                        <a:latin typeface="Liberation Serif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6195" marR="36195" marT="0" marB="3619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208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000" kern="100" dirty="0">
                          <a:effectLst/>
                        </a:rPr>
                        <a:t>Heures professeurs</a:t>
                      </a:r>
                      <a:endParaRPr lang="fr-FR" sz="1200" kern="100" dirty="0">
                        <a:effectLst/>
                        <a:latin typeface="Liberation Serif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6195" marR="0" marT="0" marB="3619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fr-FR" sz="1000" kern="100" dirty="0">
                          <a:solidFill>
                            <a:schemeClr val="bg1"/>
                          </a:solidFill>
                          <a:effectLst/>
                        </a:rPr>
                        <a:t>La dotation horaire professeur est égale au double du volume horaire élèves</a:t>
                      </a:r>
                      <a:endParaRPr lang="fr-FR" sz="1200" kern="100" dirty="0">
                        <a:solidFill>
                          <a:schemeClr val="bg1"/>
                        </a:solidFill>
                        <a:effectLst/>
                        <a:latin typeface="Liberation Serif" panose="02020603050405020304" pitchFamily="18" charset="0"/>
                        <a:ea typeface="Arial Unicode MS" panose="020B0604020202020204" pitchFamily="34" charset="-128"/>
                        <a:cs typeface="Arial Unicode MS" panose="020B0604020202020204" pitchFamily="34" charset="-128"/>
                      </a:endParaRPr>
                    </a:p>
                  </a:txBody>
                  <a:tcPr marL="36195" marR="0" marT="0" marB="36195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657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59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519622"/>
          </a:xfrm>
        </p:spPr>
        <p:txBody>
          <a:bodyPr/>
          <a:lstStyle/>
          <a:p>
            <a:r>
              <a:rPr lang="fr-FR" sz="2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 rôle des enseignants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359998" y="1443387"/>
            <a:ext cx="8172442" cy="936104"/>
          </a:xfrm>
        </p:spPr>
        <p:txBody>
          <a:bodyPr/>
          <a:lstStyle/>
          <a:p>
            <a:pPr marL="0" lvl="0" indent="0" algn="just">
              <a:buNone/>
            </a:pP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Il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se met en place une « équipe chef d’œuvre » constituée d’enseignants de disciplines professionnelles et générales qui </a:t>
            </a: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travaillent </a:t>
            </a:r>
            <a:r>
              <a:rPr lang="fr-FR" sz="1800" u="sng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collaborativement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à la mise en œuvre de celui-ci et procède 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conjointement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à son évaluation. Chacun peut intervenir régulièrement ou </a:t>
            </a: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ponctuellement. </a:t>
            </a:r>
          </a:p>
          <a:p>
            <a:pPr marL="0" indent="0" algn="just">
              <a:buNone/>
            </a:pP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Le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chef d’œuvre s’appuyant sur une démarche de projet, il convient qu’un enseignant en assure la coordination ; on veillera cependant à n’exclure aucun membre. </a:t>
            </a:r>
            <a:endParaRPr lang="fr-F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Dans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un souci de formalisation, des outils de partage </a:t>
            </a: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numériques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facilitant le repérage et le suivi entre les différentes disciplines seront mis en place. </a:t>
            </a:r>
            <a:endParaRPr lang="fr-FR" sz="8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7" name="Titre 1"/>
          <p:cNvSpPr txBox="1">
            <a:spLocks/>
          </p:cNvSpPr>
          <p:nvPr/>
        </p:nvSpPr>
        <p:spPr bwMode="gray">
          <a:xfrm>
            <a:off x="359998" y="2344139"/>
            <a:ext cx="8424000" cy="5196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5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12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519622"/>
          </a:xfrm>
        </p:spPr>
        <p:txBody>
          <a:bodyPr/>
          <a:lstStyle/>
          <a:p>
            <a:r>
              <a:rPr lang="fr-FR" sz="2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Mise en valeur du CDO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467544" y="1923678"/>
            <a:ext cx="8100434" cy="1440160"/>
          </a:xfrm>
        </p:spPr>
        <p:txBody>
          <a:bodyPr/>
          <a:lstStyle/>
          <a:p>
            <a:pPr marL="0" lvl="0" indent="0">
              <a:buNone/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La restitution doit être le moment de valoriser les travaux des élèves ; elle permet de mesurer l’investissement, la progression des élèves et de montrer la réalisation du CDO au sein de l’établissement. </a:t>
            </a:r>
            <a:endParaRPr lang="fr-F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0" lvl="0" indent="0">
              <a:buNone/>
            </a:pP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Elle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peut se faire sous différentes formes et s’adresser à un public plus large que celui de la communauté scolaire. </a:t>
            </a:r>
          </a:p>
          <a:p>
            <a:pPr marL="0" indent="0">
              <a:buNone/>
            </a:pPr>
            <a:endParaRPr lang="fr-FR" dirty="0"/>
          </a:p>
          <a:p>
            <a:endParaRPr lang="fr-FR" sz="1400" dirty="0" smtClean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6492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9999" y="900000"/>
            <a:ext cx="8424000" cy="519622"/>
          </a:xfrm>
        </p:spPr>
        <p:txBody>
          <a:bodyPr/>
          <a:lstStyle/>
          <a:p>
            <a:r>
              <a:rPr lang="fr-FR" sz="2800" u="sng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RESSOURCES DISPONIBLES</a:t>
            </a:r>
            <a:endParaRPr lang="fr-FR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/>
          </p:nvPr>
        </p:nvSpPr>
        <p:spPr>
          <a:xfrm>
            <a:off x="467544" y="1491630"/>
            <a:ext cx="8100434" cy="1440160"/>
          </a:xfrm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VADE-MECUM , La réalisation du CDO, mars 2019 in </a:t>
            </a:r>
            <a:r>
              <a:rPr lang="fr-FR" sz="1800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Eduscol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fr-FR" sz="18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Transformer le lycée </a:t>
            </a:r>
            <a:r>
              <a:rPr lang="fr-FR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professionnel</a:t>
            </a: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→ 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hlinkClick r:id="rId2"/>
              </a:rPr>
              <a:t>https://eduscol.education.fr/2224/transformer-le-lycee-professionnel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 </a:t>
            </a:r>
            <a:endParaRPr lang="fr-F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Parcours </a:t>
            </a:r>
            <a:r>
              <a:rPr lang="fr-FR" sz="18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m@gistère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national Transformer la Voie Professionnelle</a:t>
            </a:r>
          </a:p>
          <a:p>
            <a:pPr marL="0" indent="0">
              <a:buNone/>
            </a:pP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→ 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hlinkClick r:id="rId3"/>
              </a:rPr>
              <a:t>https://magistere.education.fr/dgesco/course/view.php?id=1561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endParaRPr lang="fr-FR" sz="1800" dirty="0" smtClean="0">
              <a:solidFill>
                <a:schemeClr val="tx2">
                  <a:lumMod val="60000"/>
                  <a:lumOff val="40000"/>
                </a:schemeClr>
              </a:solidFill>
              <a:latin typeface="Arial Narrow" panose="020B0606020202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BRIO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→ </a:t>
            </a:r>
            <a:r>
              <a:rPr lang="fr-FR" sz="1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hlinkClick r:id="rId4"/>
              </a:rPr>
              <a:t>https://brio.education.gouv.fr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​ </a:t>
            </a: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(Bibliothèque </a:t>
            </a: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de Ressources et d’Idées pour la réalisation du CDO en CAP et </a:t>
            </a:r>
            <a:r>
              <a:rPr lang="fr-FR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</a:rPr>
              <a:t>BCP)</a:t>
            </a:r>
            <a:endParaRPr lang="fr-FR" sz="1800" dirty="0">
              <a:latin typeface="Arial Narrow" panose="020B0606020202030204" pitchFamily="34" charset="0"/>
            </a:endParaRPr>
          </a:p>
          <a:p>
            <a:endParaRPr lang="fr-FR" sz="1400" dirty="0" smtClean="0"/>
          </a:p>
        </p:txBody>
      </p:sp>
      <p:sp>
        <p:nvSpPr>
          <p:cNvPr id="20" name="Espace réservé de la date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sz="800" cap="all" dirty="0" smtClean="0"/>
              <a:t>02/03/2021</a:t>
            </a:r>
            <a:endParaRPr lang="fr-FR" sz="800" cap="all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IEN </a:t>
            </a:r>
            <a:r>
              <a:rPr lang="fr-FR" sz="800" dirty="0" smtClean="0"/>
              <a:t>LANGUES-LETTRES</a:t>
            </a:r>
            <a:endParaRPr lang="fr-FR" sz="800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806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ministeriel_marianne" id="{5F0B8B09-9A99-4083-B883-79F2388C6E1D}" vid="{F8005780-5DEF-4BE0-805B-EA49FB1EABC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2c7ddd52-0a06-43b1-a35c-dcb15ea2e3f4">Gabarit powerpoint pour le MESRI</Description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5D57C802836FCB44B44B7372FB2B7972" ma:contentTypeVersion="2" ma:contentTypeDescription="Crée un document." ma:contentTypeScope="" ma:versionID="5a60f89c127121cb1fddd53ae7c254b1">
  <xsd:schema xmlns:xsd="http://www.w3.org/2001/XMLSchema" xmlns:xs="http://www.w3.org/2001/XMLSchema" xmlns:p="http://schemas.microsoft.com/office/2006/metadata/properties" xmlns:ns2="2c7ddd52-0a06-43b1-a35c-dcb15ea2e3f4" targetNamespace="http://schemas.microsoft.com/office/2006/metadata/properties" ma:root="true" ma:fieldsID="d5f738a9b3eb3c0a5db9868b5f12e787" ns2:_="">
    <xsd:import namespace="2c7ddd52-0a06-43b1-a35c-dcb15ea2e3f4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ddd52-0a06-43b1-a35c-dcb15ea2e3f4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5FEE13-FEC8-4F1C-8222-8648587329A0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c7ddd52-0a06-43b1-a35c-dcb15ea2e3f4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957A1D6-DBE0-4F71-AA10-B9F6DCEE3E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F7153E-BC0D-4381-BA75-370C218E39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7ddd52-0a06-43b1-a35c-dcb15ea2e3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MINISTÈRIEL</Template>
  <TotalTime>390</TotalTime>
  <Words>774</Words>
  <Application>Microsoft Office PowerPoint</Application>
  <PresentationFormat>Affichage à l'écran (16:9)</PresentationFormat>
  <Paragraphs>201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3" baseType="lpstr">
      <vt:lpstr>Arial Unicode MS</vt:lpstr>
      <vt:lpstr>Arial</vt:lpstr>
      <vt:lpstr>Arial Narrow</vt:lpstr>
      <vt:lpstr>Calibri</vt:lpstr>
      <vt:lpstr>Courier New</vt:lpstr>
      <vt:lpstr>Liberation Serif</vt:lpstr>
      <vt:lpstr>Mangal</vt:lpstr>
      <vt:lpstr>MINISTÈRIEL</vt:lpstr>
      <vt:lpstr>Présentation PowerPoint</vt:lpstr>
      <vt:lpstr>Présentation PowerPoint</vt:lpstr>
      <vt:lpstr>Textes de référence :</vt:lpstr>
      <vt:lpstr>Définition du CDO:</vt:lpstr>
      <vt:lpstr>Présentation PowerPoint</vt:lpstr>
      <vt:lpstr>Grilles horaires :   </vt:lpstr>
      <vt:lpstr>Le rôle des enseignants</vt:lpstr>
      <vt:lpstr>Mise en valeur du CDO</vt:lpstr>
      <vt:lpstr>RESSOURCES DISPONIBLES</vt:lpstr>
      <vt:lpstr>Présentation PowerPoint</vt:lpstr>
      <vt:lpstr>Textes de référence :</vt:lpstr>
      <vt:lpstr>Modalités d’évaluation globale du CDO   </vt:lpstr>
      <vt:lpstr>Modalités d’évaluation globale du CDO   </vt:lpstr>
      <vt:lpstr>Modalités d’évaluation globale du CDO   </vt:lpstr>
      <vt:lpstr>Intégration de la note relative au chef d’œuvre </vt:lpstr>
    </vt:vector>
  </TitlesOfParts>
  <Manager>Client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Microsoft Office User</dc:creator>
  <cp:lastModifiedBy>Moreau-Louapre Florence</cp:lastModifiedBy>
  <cp:revision>62</cp:revision>
  <dcterms:created xsi:type="dcterms:W3CDTF">2020-03-05T15:21:24Z</dcterms:created>
  <dcterms:modified xsi:type="dcterms:W3CDTF">2021-03-25T12:30:02Z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0x010100873AB55E0CC5DA459F57F5A42893F46A005A087D358B12CA4E82A8A8BA9B8A8CF200D3544DBFAD4F664AA25DF68E6D1F0A9E00689F2856DFEDCE40890FDCED81A7DFC9005D57C802836FCB44B44B7372FB2B7972</vt:lpwstr>
  </property>
</Properties>
</file>