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7"/>
  </p:notesMasterIdLst>
  <p:handoutMasterIdLst>
    <p:handoutMasterId r:id="rId18"/>
  </p:handoutMasterIdLst>
  <p:sldIdLst>
    <p:sldId id="326" r:id="rId5"/>
    <p:sldId id="331" r:id="rId6"/>
    <p:sldId id="327" r:id="rId7"/>
    <p:sldId id="330" r:id="rId8"/>
    <p:sldId id="334" r:id="rId9"/>
    <p:sldId id="333" r:id="rId10"/>
    <p:sldId id="337" r:id="rId11"/>
    <p:sldId id="332" r:id="rId12"/>
    <p:sldId id="338" r:id="rId13"/>
    <p:sldId id="339" r:id="rId14"/>
    <p:sldId id="335" r:id="rId15"/>
    <p:sldId id="336" r:id="rId16"/>
  </p:sldIdLst>
  <p:sldSz cx="9144000" cy="5143500" type="screen16x9"/>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31"/>
            <p14:sldId id="327"/>
            <p14:sldId id="330"/>
            <p14:sldId id="334"/>
            <p14:sldId id="333"/>
            <p14:sldId id="337"/>
            <p14:sldId id="332"/>
            <p14:sldId id="338"/>
            <p14:sldId id="339"/>
            <p14:sldId id="335"/>
            <p14:sldId id="336"/>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7" autoAdjust="0"/>
    <p:restoredTop sz="94660" autoAdjust="0"/>
  </p:normalViewPr>
  <p:slideViewPr>
    <p:cSldViewPr showGuides="1">
      <p:cViewPr varScale="1">
        <p:scale>
          <a:sx n="97" d="100"/>
          <a:sy n="97" d="100"/>
        </p:scale>
        <p:origin x="756" y="78"/>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7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90E55D72-8536-4F4A-9C9E-9FE54890A32F}" type="datetimeFigureOut">
              <a:rPr lang="fr-FR" smtClean="0"/>
              <a:t>01/03/2021</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6CAFE86F-7BB9-414C-B11D-0894D3109EC2}" type="slidenum">
              <a:rPr lang="fr-FR" smtClean="0"/>
              <a:t>‹N°›</a:t>
            </a:fld>
            <a:endParaRPr lang="fr-FR"/>
          </a:p>
        </p:txBody>
      </p:sp>
    </p:spTree>
    <p:extLst>
      <p:ext uri="{BB962C8B-B14F-4D97-AF65-F5344CB8AC3E}">
        <p14:creationId xmlns:p14="http://schemas.microsoft.com/office/powerpoint/2010/main" val="136332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01/03/2021</a:t>
            </a:fld>
            <a:endParaRPr lang="fr-FR" dirty="0"/>
          </a:p>
        </p:txBody>
      </p:sp>
      <p:sp>
        <p:nvSpPr>
          <p:cNvPr id="4" name="Espace réservé de l'image des diapositives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02/03/2021</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IEN LANGUES-LETTRES</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DE346E6D-0350-9B46-9286-7164B53ED880}"/>
              </a:ext>
            </a:extLst>
          </p:cNvPr>
          <p:cNvPicPr>
            <a:picLocks noChangeAspect="1"/>
          </p:cNvPicPr>
          <p:nvPr userDrawn="1"/>
        </p:nvPicPr>
        <p:blipFill>
          <a:blip r:embed="rId2">
            <a:alphaModFix/>
          </a:blip>
          <a:stretch>
            <a:fillRect/>
          </a:stretch>
        </p:blipFill>
        <p:spPr>
          <a:xfrm>
            <a:off x="322205" y="183514"/>
            <a:ext cx="4033771" cy="2751853"/>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02/03/2021</a:t>
            </a:r>
            <a:endParaRPr lang="fr-FR" cap="all" dirty="0"/>
          </a:p>
        </p:txBody>
      </p:sp>
      <p:sp>
        <p:nvSpPr>
          <p:cNvPr id="3" name="Espace réservé du pied de page 2"/>
          <p:cNvSpPr>
            <a:spLocks noGrp="1"/>
          </p:cNvSpPr>
          <p:nvPr>
            <p:ph type="ftr" sz="quarter" idx="11"/>
          </p:nvPr>
        </p:nvSpPr>
        <p:spPr bwMode="gray"/>
        <p:txBody>
          <a:bodyPr/>
          <a:lstStyle/>
          <a:p>
            <a:r>
              <a:rPr lang="fr-FR" smtClean="0"/>
              <a:t>IEN LANGUES-LETTRES</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EDBD3054-F815-4A47-A08E-27E76D454B09}"/>
              </a:ext>
            </a:extLst>
          </p:cNvPr>
          <p:cNvPicPr>
            <a:picLocks noChangeAspect="1"/>
          </p:cNvPicPr>
          <p:nvPr userDrawn="1"/>
        </p:nvPicPr>
        <p:blipFill>
          <a:blip r:embed="rId2">
            <a:alphaModFix/>
          </a:blip>
          <a:stretch>
            <a:fillRect/>
          </a:stretch>
        </p:blipFill>
        <p:spPr>
          <a:xfrm>
            <a:off x="179686" y="180000"/>
            <a:ext cx="2140915" cy="146054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bwMode="gray"/>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bwMode="gray"/>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bwMode="gray"/>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t>02/03/2021</a:t>
            </a:r>
            <a:endParaRPr lang="fr-FR" cap="all" dirty="0"/>
          </a:p>
        </p:txBody>
      </p:sp>
      <p:sp>
        <p:nvSpPr>
          <p:cNvPr id="6" name="Espace réservé du pied de page 5"/>
          <p:cNvSpPr>
            <a:spLocks noGrp="1"/>
          </p:cNvSpPr>
          <p:nvPr>
            <p:ph type="ftr" sz="quarter" idx="11"/>
          </p:nvPr>
        </p:nvSpPr>
        <p:spPr bwMode="gray"/>
        <p:txBody>
          <a:bodyPr/>
          <a:lstStyle/>
          <a:p>
            <a:r>
              <a:rPr lang="fr-FR" smtClean="0"/>
              <a:t>IEN LANGUES-LETTRES</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02/03/2021</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IEN LANGUES-LETTRES</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B97C9301-1C6F-1D46-95EB-99B800E4F9D4}"/>
              </a:ext>
            </a:extLst>
          </p:cNvPr>
          <p:cNvPicPr>
            <a:picLocks noChangeAspect="1"/>
          </p:cNvPicPr>
          <p:nvPr userDrawn="1"/>
        </p:nvPicPr>
        <p:blipFill>
          <a:blip r:embed="rId8">
            <a:alphaModFix/>
          </a:blip>
          <a:stretch>
            <a:fillRect/>
          </a:stretch>
        </p:blipFill>
        <p:spPr>
          <a:xfrm>
            <a:off x="323528" y="97871"/>
            <a:ext cx="720080" cy="4912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Choix%20Supports.docx"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examens/CAP/Gabarit%20pour%20&#233;preuve%20obligatoire%20de%20LVE%20au%20CAP%202021.doc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Doc%20W/Grille%20&#233;preuve%20obligatoire%20LV%20CAP.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smtClean="0"/>
              <a:t>02/03/2021</a:t>
            </a:r>
            <a:endParaRPr lang="fr-FR" dirty="0"/>
          </a:p>
        </p:txBody>
      </p:sp>
      <p:sp>
        <p:nvSpPr>
          <p:cNvPr id="8" name="Espace réservé du pied de page 7"/>
          <p:cNvSpPr>
            <a:spLocks noGrp="1"/>
          </p:cNvSpPr>
          <p:nvPr>
            <p:ph type="ftr" sz="quarter" idx="11"/>
          </p:nvPr>
        </p:nvSpPr>
        <p:spPr/>
        <p:txBody>
          <a:bodyPr/>
          <a:lstStyle/>
          <a:p>
            <a:r>
              <a:rPr lang="fr-FR" dirty="0" smtClean="0">
                <a:effectLst>
                  <a:outerShdw blurRad="38100" dist="38100" dir="2700000" algn="tl">
                    <a:srgbClr val="000000">
                      <a:alpha val="43137"/>
                    </a:srgbClr>
                  </a:outerShdw>
                </a:effectLst>
              </a:rPr>
              <a:t>IEN </a:t>
            </a:r>
            <a:r>
              <a:rPr lang="fr-FR" sz="1200" dirty="0" smtClean="0">
                <a:effectLst>
                  <a:outerShdw blurRad="38100" dist="38100" dir="2700000" algn="tl">
                    <a:srgbClr val="000000">
                      <a:alpha val="43137"/>
                    </a:srgbClr>
                  </a:outerShdw>
                </a:effectLst>
              </a:rPr>
              <a:t>LANGUES-LETTRES</a:t>
            </a:r>
            <a:endParaRPr lang="fr-FR" sz="1200" dirty="0">
              <a:effectLst>
                <a:outerShdw blurRad="38100" dist="38100" dir="2700000" algn="tl">
                  <a:srgbClr val="000000">
                    <a:alpha val="43137"/>
                  </a:srgbClr>
                </a:outerShdw>
              </a:effectLst>
            </a:endParaRP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Consignes</a:t>
            </a:r>
            <a:endParaRPr lang="fr-FR" u="sng" dirty="0"/>
          </a:p>
        </p:txBody>
      </p:sp>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contenu 5"/>
          <p:cNvSpPr>
            <a:spLocks noGrp="1"/>
          </p:cNvSpPr>
          <p:nvPr>
            <p:ph sz="quarter" idx="14"/>
          </p:nvPr>
        </p:nvSpPr>
        <p:spPr/>
        <p:txBody>
          <a:bodyPr/>
          <a:lstStyle/>
          <a:p>
            <a:pPr marL="285750" lvl="0" indent="-285750">
              <a:buFont typeface="Wingdings" panose="05000000000000000000" pitchFamily="2" charset="2"/>
              <a:buChar char="Ø"/>
            </a:pPr>
            <a:r>
              <a:rPr lang="fr-FR" sz="1400" b="1" dirty="0"/>
              <a:t>EE</a:t>
            </a:r>
            <a:r>
              <a:rPr lang="fr-FR" sz="1400" dirty="0"/>
              <a:t> : </a:t>
            </a:r>
          </a:p>
          <a:p>
            <a:pPr lvl="1"/>
            <a:r>
              <a:rPr lang="fr-FR" sz="1400" dirty="0"/>
              <a:t>la consigne doit être clairement exprimée, le contexte doit être aisément identifiable, la tâche doit être rapidement comprise par le candidat. </a:t>
            </a:r>
          </a:p>
          <a:p>
            <a:pPr lvl="1"/>
            <a:r>
              <a:rPr lang="fr-FR" sz="1400" dirty="0"/>
              <a:t>veiller à la plausibilité et à la vraisemblance des situations d’écriture proposées (il est par exemple difficile de demander aux élèves de se mettre dans la peau d’un patron ou d’un « responsable »).</a:t>
            </a:r>
          </a:p>
          <a:p>
            <a:endParaRPr lang="fr-FR" sz="1400" dirty="0"/>
          </a:p>
        </p:txBody>
      </p:sp>
    </p:spTree>
    <p:extLst>
      <p:ext uri="{BB962C8B-B14F-4D97-AF65-F5344CB8AC3E}">
        <p14:creationId xmlns:p14="http://schemas.microsoft.com/office/powerpoint/2010/main" val="6152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1311710"/>
          </a:xfrm>
        </p:spPr>
        <p:txBody>
          <a:bodyPr/>
          <a:lstStyle/>
          <a:p>
            <a:r>
              <a:rPr lang="fr-FR" u="sng" dirty="0"/>
              <a:t>Choix des supports : </a:t>
            </a:r>
            <a:r>
              <a:rPr lang="fr-FR" u="sng" dirty="0">
                <a:hlinkClick r:id="rId2" action="ppaction://hlinkfile"/>
              </a:rPr>
              <a:t>SYNTHESE</a:t>
            </a:r>
            <a:r>
              <a:rPr lang="fr-FR" dirty="0"/>
              <a:t/>
            </a:r>
            <a:br>
              <a:rPr lang="fr-FR" dirty="0"/>
            </a:br>
            <a:endParaRPr lang="fr-FR" dirty="0"/>
          </a:p>
        </p:txBody>
      </p:sp>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Espace réservé du contenu 5"/>
          <p:cNvSpPr>
            <a:spLocks noGrp="1"/>
          </p:cNvSpPr>
          <p:nvPr>
            <p:ph sz="quarter" idx="14"/>
          </p:nvPr>
        </p:nvSpPr>
        <p:spPr/>
        <p:txBody>
          <a:bodyPr/>
          <a:lstStyle/>
          <a:p>
            <a:endParaRPr lang="fr-FR" dirty="0"/>
          </a:p>
        </p:txBody>
      </p:sp>
    </p:spTree>
    <p:extLst>
      <p:ext uri="{BB962C8B-B14F-4D97-AF65-F5344CB8AC3E}">
        <p14:creationId xmlns:p14="http://schemas.microsoft.com/office/powerpoint/2010/main" val="241031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8" name="Espace réservé du contenu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123728" y="555526"/>
            <a:ext cx="5568619" cy="4176464"/>
          </a:xfrm>
        </p:spPr>
      </p:pic>
    </p:spTree>
    <p:extLst>
      <p:ext uri="{BB962C8B-B14F-4D97-AF65-F5344CB8AC3E}">
        <p14:creationId xmlns:p14="http://schemas.microsoft.com/office/powerpoint/2010/main" val="403074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707654"/>
            <a:ext cx="8424000" cy="2715592"/>
          </a:xfrm>
        </p:spPr>
        <p:txBody>
          <a:bodyPr/>
          <a:lstStyle/>
          <a:p>
            <a:pPr lvl="1" algn="ct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anose="020B0606020202030204" pitchFamily="34" charset="0"/>
              </a:rPr>
              <a:t>Préconisations </a:t>
            </a:r>
          </a:p>
          <a:p>
            <a:pPr lvl="1" algn="ct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anose="020B0606020202030204" pitchFamily="34" charset="0"/>
              </a:rPr>
              <a:t>Épreuve de langue vivante en CAP</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anose="020B0606020202030204" pitchFamily="34" charset="0"/>
            </a:endParaRPr>
          </a:p>
        </p:txBody>
      </p:sp>
      <p:sp>
        <p:nvSpPr>
          <p:cNvPr id="7" name="Espace réservé de la date 6"/>
          <p:cNvSpPr>
            <a:spLocks noGrp="1"/>
          </p:cNvSpPr>
          <p:nvPr>
            <p:ph type="dt" sz="half" idx="10"/>
          </p:nvPr>
        </p:nvSpPr>
        <p:spPr/>
        <p:txBody>
          <a:bodyPr/>
          <a:lstStyle/>
          <a:p>
            <a:pPr algn="r"/>
            <a:r>
              <a:rPr lang="fr-FR" cap="all" smtClean="0"/>
              <a:t>02/03/2021</a:t>
            </a:r>
            <a:endParaRPr lang="fr-FR" cap="all" dirty="0"/>
          </a:p>
        </p:txBody>
      </p:sp>
      <p:sp>
        <p:nvSpPr>
          <p:cNvPr id="8" name="Espace réservé du pied de page 7"/>
          <p:cNvSpPr>
            <a:spLocks noGrp="1"/>
          </p:cNvSpPr>
          <p:nvPr>
            <p:ph type="ftr" sz="quarter" idx="11"/>
          </p:nvPr>
        </p:nvSpPr>
        <p:spPr/>
        <p:txBody>
          <a:bodyPr/>
          <a:lstStyle/>
          <a:p>
            <a:r>
              <a:rPr lang="fr-FR" smtClean="0"/>
              <a:t>IEN LANGUES-LETTRES</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p:txBody>
          <a:bodyPr/>
          <a:lstStyle/>
          <a:p>
            <a:r>
              <a:rPr lang="fr-FR" sz="1400" u="sng" dirty="0"/>
              <a:t>Textes de référence</a:t>
            </a:r>
            <a:r>
              <a:rPr lang="fr-FR" sz="1400" dirty="0"/>
              <a:t> : </a:t>
            </a:r>
          </a:p>
          <a:p>
            <a:pPr lvl="1"/>
            <a:r>
              <a:rPr lang="fr-FR" sz="1400" dirty="0"/>
              <a:t>Arrêté du 30 août 2019 </a:t>
            </a:r>
            <a:endParaRPr lang="fr-FR" sz="1400" dirty="0" smtClean="0"/>
          </a:p>
          <a:p>
            <a:pPr lvl="1"/>
            <a:r>
              <a:rPr lang="fr-FR" sz="1400" dirty="0"/>
              <a:t>Les deux situations d’évaluation en </a:t>
            </a:r>
            <a:r>
              <a:rPr lang="fr-FR" sz="1400" dirty="0" smtClean="0"/>
              <a:t>CCF</a:t>
            </a:r>
            <a:endParaRPr lang="fr-FR" sz="1400" dirty="0"/>
          </a:p>
          <a:p>
            <a:pPr lvl="1"/>
            <a:r>
              <a:rPr lang="fr-FR" sz="1400" dirty="0" smtClean="0"/>
              <a:t>Évaluateurs</a:t>
            </a:r>
            <a:endParaRPr lang="fr-FR" sz="1400" dirty="0"/>
          </a:p>
        </p:txBody>
      </p:sp>
      <p:sp>
        <p:nvSpPr>
          <p:cNvPr id="11" name="Espace réservé du texte 10"/>
          <p:cNvSpPr>
            <a:spLocks noGrp="1"/>
          </p:cNvSpPr>
          <p:nvPr>
            <p:ph type="body" sz="quarter" idx="14"/>
          </p:nvPr>
        </p:nvSpPr>
        <p:spPr/>
        <p:txBody>
          <a:bodyPr/>
          <a:lstStyle/>
          <a:p>
            <a:pPr>
              <a:buFont typeface="+mj-lt"/>
              <a:buAutoNum type="arabicPeriod" startAt="2"/>
            </a:pPr>
            <a:r>
              <a:rPr lang="fr-FR" sz="1400" u="sng" dirty="0"/>
              <a:t>Présentation du </a:t>
            </a:r>
            <a:r>
              <a:rPr lang="fr-FR" sz="1400" u="sng" dirty="0" smtClean="0"/>
              <a:t>sujet</a:t>
            </a:r>
          </a:p>
          <a:p>
            <a:pPr>
              <a:buFont typeface="+mj-lt"/>
              <a:buAutoNum type="arabicPeriod" startAt="2"/>
            </a:pPr>
            <a:endParaRPr lang="fr-FR" sz="1400" dirty="0"/>
          </a:p>
          <a:p>
            <a:pPr>
              <a:buAutoNum type="arabicPeriod" startAt="2"/>
            </a:pPr>
            <a:r>
              <a:rPr lang="fr-FR" sz="1400" u="sng" dirty="0" smtClean="0"/>
              <a:t>Thématique</a:t>
            </a:r>
            <a:r>
              <a:rPr lang="fr-FR" sz="1400" u="sng" dirty="0"/>
              <a:t> proposée</a:t>
            </a:r>
            <a:endParaRPr lang="fr-FR" sz="1400" dirty="0" smtClean="0"/>
          </a:p>
          <a:p>
            <a:pPr lvl="1"/>
            <a:r>
              <a:rPr lang="fr-FR" sz="1400" dirty="0" smtClean="0"/>
              <a:t>Compréhension de l’</a:t>
            </a:r>
            <a:r>
              <a:rPr lang="fr-FR" sz="1400" dirty="0" err="1" smtClean="0"/>
              <a:t>Ecrit</a:t>
            </a:r>
            <a:r>
              <a:rPr lang="fr-FR" sz="1400" dirty="0" smtClean="0"/>
              <a:t>  et Compréhension de l’Oral</a:t>
            </a:r>
          </a:p>
          <a:p>
            <a:pPr lvl="1"/>
            <a:r>
              <a:rPr lang="fr-FR" sz="1400" dirty="0" smtClean="0"/>
              <a:t>Expression Écrite</a:t>
            </a:r>
          </a:p>
          <a:p>
            <a:pPr marL="180000" lvl="1" indent="0">
              <a:buNone/>
            </a:pPr>
            <a:endParaRPr lang="fr-FR" sz="1400" dirty="0"/>
          </a:p>
        </p:txBody>
      </p:sp>
      <p:sp>
        <p:nvSpPr>
          <p:cNvPr id="19" name="Espace réservé du texte 18"/>
          <p:cNvSpPr>
            <a:spLocks noGrp="1"/>
          </p:cNvSpPr>
          <p:nvPr>
            <p:ph type="body" sz="quarter" idx="15"/>
          </p:nvPr>
        </p:nvSpPr>
        <p:spPr>
          <a:xfrm>
            <a:off x="6263999" y="1913158"/>
            <a:ext cx="2520000" cy="2530800"/>
          </a:xfrm>
        </p:spPr>
        <p:txBody>
          <a:bodyPr/>
          <a:lstStyle/>
          <a:p>
            <a:pPr>
              <a:buFont typeface="+mj-lt"/>
              <a:buAutoNum type="arabicPeriod" startAt="4"/>
            </a:pPr>
            <a:r>
              <a:rPr lang="fr-FR" sz="1400" u="sng" dirty="0"/>
              <a:t>Consignes</a:t>
            </a:r>
            <a:r>
              <a:rPr lang="fr-FR" sz="1400" dirty="0"/>
              <a:t> </a:t>
            </a:r>
          </a:p>
          <a:p>
            <a:pPr lvl="1"/>
            <a:r>
              <a:rPr lang="fr-FR" sz="1400" dirty="0" smtClean="0"/>
              <a:t>Compréhension de l’Oral</a:t>
            </a:r>
            <a:endParaRPr lang="fr-FR" sz="1400" dirty="0"/>
          </a:p>
          <a:p>
            <a:pPr lvl="1"/>
            <a:r>
              <a:rPr lang="fr-FR" sz="1400" dirty="0" smtClean="0"/>
              <a:t>Compréhension de l’</a:t>
            </a:r>
            <a:r>
              <a:rPr lang="fr-FR" sz="1400" dirty="0" err="1" smtClean="0"/>
              <a:t>Ecrit</a:t>
            </a:r>
            <a:endParaRPr lang="fr-FR" sz="1400" dirty="0" smtClean="0"/>
          </a:p>
          <a:p>
            <a:pPr lvl="1"/>
            <a:r>
              <a:rPr lang="fr-FR" sz="1400" dirty="0" smtClean="0"/>
              <a:t>Expression Écrite</a:t>
            </a:r>
          </a:p>
          <a:p>
            <a:pPr>
              <a:buAutoNum type="arabicPeriod" startAt="4"/>
            </a:pPr>
            <a:r>
              <a:rPr lang="fr-FR" sz="1400" b="1" u="sng" dirty="0" smtClean="0"/>
              <a:t>Choix </a:t>
            </a:r>
            <a:r>
              <a:rPr lang="fr-FR" sz="1400" b="1" u="sng" dirty="0"/>
              <a:t>des supports </a:t>
            </a:r>
            <a:r>
              <a:rPr lang="fr-FR" sz="1400" u="sng" dirty="0"/>
              <a:t>: </a:t>
            </a:r>
            <a:r>
              <a:rPr lang="fr-FR" sz="1400" b="1" u="sng" dirty="0"/>
              <a:t>SYNTHESE</a:t>
            </a:r>
            <a:endParaRPr lang="fr-FR" sz="1400" dirty="0"/>
          </a:p>
        </p:txBody>
      </p:sp>
      <p:sp>
        <p:nvSpPr>
          <p:cNvPr id="20" name="Espace réservé de la date 19"/>
          <p:cNvSpPr>
            <a:spLocks noGrp="1"/>
          </p:cNvSpPr>
          <p:nvPr>
            <p:ph type="dt" sz="half" idx="10"/>
          </p:nvPr>
        </p:nvSpPr>
        <p:spPr/>
        <p:txBody>
          <a:bodyPr/>
          <a:lstStyle/>
          <a:p>
            <a:pPr algn="r"/>
            <a:r>
              <a:rPr lang="fr-FR" cap="all" smtClean="0"/>
              <a:t>02/03/2021</a:t>
            </a:r>
            <a:endParaRPr lang="fr-FR" cap="all" dirty="0"/>
          </a:p>
        </p:txBody>
      </p:sp>
      <p:sp>
        <p:nvSpPr>
          <p:cNvPr id="21" name="Espace réservé du pied de page 20"/>
          <p:cNvSpPr>
            <a:spLocks noGrp="1"/>
          </p:cNvSpPr>
          <p:nvPr>
            <p:ph type="ftr" sz="quarter" idx="11"/>
          </p:nvPr>
        </p:nvSpPr>
        <p:spPr/>
        <p:txBody>
          <a:bodyPr/>
          <a:lstStyle/>
          <a:p>
            <a:r>
              <a:rPr lang="fr-FR" smtClean="0"/>
              <a:t>IEN LANGUES-LETTRES</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u="sng" dirty="0"/>
              <a:t>Textes de référence</a:t>
            </a:r>
            <a:r>
              <a:rPr lang="fr-FR" dirty="0"/>
              <a:t> :</a:t>
            </a:r>
          </a:p>
        </p:txBody>
      </p:sp>
      <p:sp>
        <p:nvSpPr>
          <p:cNvPr id="12" name="Espace réservé du contenu 11"/>
          <p:cNvSpPr>
            <a:spLocks noGrp="1"/>
          </p:cNvSpPr>
          <p:nvPr>
            <p:ph sz="quarter" idx="14"/>
          </p:nvPr>
        </p:nvSpPr>
        <p:spPr/>
        <p:txBody>
          <a:bodyPr/>
          <a:lstStyle/>
          <a:p>
            <a:pPr lvl="1"/>
            <a:r>
              <a:rPr lang="fr-FR" sz="1400" dirty="0"/>
              <a:t> </a:t>
            </a:r>
            <a:r>
              <a:rPr lang="fr-FR" sz="1400" b="1" dirty="0" smtClean="0"/>
              <a:t>Arrêté </a:t>
            </a:r>
            <a:r>
              <a:rPr lang="fr-FR" sz="1400" b="1" dirty="0"/>
              <a:t>du 30 août 2019 </a:t>
            </a:r>
            <a:r>
              <a:rPr lang="fr-FR" sz="1400" dirty="0"/>
              <a:t>fixant les unités générales du certificat d’aptitude professionnelle et définissant les modalités d’évaluation des épreuves d’enseignement général + Annexe V (définition de l’épreuve obligatoire de LV au CAP</a:t>
            </a:r>
            <a:r>
              <a:rPr lang="fr-FR" sz="1400" dirty="0" smtClean="0"/>
              <a:t>)</a:t>
            </a:r>
          </a:p>
          <a:p>
            <a:pPr lvl="1"/>
            <a:r>
              <a:rPr lang="fr-FR" sz="1400" b="1" dirty="0" smtClean="0"/>
              <a:t> Les </a:t>
            </a:r>
            <a:r>
              <a:rPr lang="fr-FR" sz="1400" b="1" dirty="0"/>
              <a:t>deux situations </a:t>
            </a:r>
            <a:r>
              <a:rPr lang="fr-FR" sz="1400" dirty="0"/>
              <a:t>d’évaluation en CCF peuvent être organisées le même jour ou à des dates différentes, la situation B pouvant avoir lieu antérieurement à la situation </a:t>
            </a:r>
            <a:r>
              <a:rPr lang="fr-FR" sz="1400" dirty="0" smtClean="0"/>
              <a:t>A.</a:t>
            </a:r>
          </a:p>
          <a:p>
            <a:pPr lvl="1"/>
            <a:r>
              <a:rPr lang="fr-FR" sz="1400" b="1" dirty="0"/>
              <a:t> </a:t>
            </a:r>
            <a:r>
              <a:rPr lang="fr-FR" sz="1400" b="1" dirty="0" smtClean="0"/>
              <a:t>RAPPEL</a:t>
            </a:r>
            <a:r>
              <a:rPr lang="fr-FR" sz="1400" b="1" dirty="0"/>
              <a:t> concernant l’épreuve de LVE en CCF au CAP / Situation </a:t>
            </a:r>
            <a:r>
              <a:rPr lang="fr-FR" sz="1400" b="1" dirty="0" smtClean="0"/>
              <a:t>A</a:t>
            </a:r>
            <a:r>
              <a:rPr lang="fr-FR" sz="1400" dirty="0"/>
              <a:t>	</a:t>
            </a:r>
            <a:r>
              <a:rPr lang="fr-FR" sz="1400" dirty="0" smtClean="0"/>
              <a:t>	     L‘évaluation </a:t>
            </a:r>
            <a:r>
              <a:rPr lang="fr-FR" sz="1400" dirty="0"/>
              <a:t>est conduite par les professeurs et/ou formateurs enseignant les langues concernées dans l’établissement quelles que soient les classes ou groupes d’élèves qui leur sont confiés.</a:t>
            </a:r>
          </a:p>
          <a:p>
            <a:pPr marL="180000" lvl="1" indent="0">
              <a:buNone/>
            </a:pPr>
            <a:endParaRPr lang="fr-FR" sz="1400" dirty="0"/>
          </a:p>
        </p:txBody>
      </p:sp>
      <p:sp>
        <p:nvSpPr>
          <p:cNvPr id="2" name="Espace réservé de la date 1"/>
          <p:cNvSpPr>
            <a:spLocks noGrp="1"/>
          </p:cNvSpPr>
          <p:nvPr>
            <p:ph type="dt" sz="half" idx="10"/>
          </p:nvPr>
        </p:nvSpPr>
        <p:spPr/>
        <p:txBody>
          <a:bodyPr/>
          <a:lstStyle/>
          <a:p>
            <a:pPr algn="r"/>
            <a:r>
              <a:rPr lang="fr-FR" cap="all" smtClean="0"/>
              <a:t>02/03/2021</a:t>
            </a:r>
            <a:endParaRPr lang="fr-FR" cap="all" dirty="0"/>
          </a:p>
        </p:txBody>
      </p:sp>
      <p:sp>
        <p:nvSpPr>
          <p:cNvPr id="3" name="Espace réservé du pied de page 2"/>
          <p:cNvSpPr>
            <a:spLocks noGrp="1"/>
          </p:cNvSpPr>
          <p:nvPr>
            <p:ph type="ftr" sz="quarter" idx="11"/>
          </p:nvPr>
        </p:nvSpPr>
        <p:spPr/>
        <p:txBody>
          <a:bodyPr/>
          <a:lstStyle/>
          <a:p>
            <a:r>
              <a:rPr lang="fr-FR" smtClean="0"/>
              <a:t>IEN LANGUES-LETTRES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23528" y="627534"/>
            <a:ext cx="8424000" cy="720000"/>
          </a:xfrm>
        </p:spPr>
        <p:txBody>
          <a:bodyPr/>
          <a:lstStyle/>
          <a:p>
            <a:r>
              <a:rPr lang="fr-FR" u="sng" dirty="0"/>
              <a:t>Présentation du sujet</a:t>
            </a:r>
            <a:r>
              <a:rPr lang="fr-FR" dirty="0"/>
              <a:t/>
            </a:r>
            <a:br>
              <a:rPr lang="fr-FR" dirty="0"/>
            </a:br>
            <a:endParaRPr lang="fr-FR" dirty="0"/>
          </a:p>
        </p:txBody>
      </p:sp>
      <p:sp>
        <p:nvSpPr>
          <p:cNvPr id="12" name="Espace réservé du contenu 11"/>
          <p:cNvSpPr>
            <a:spLocks noGrp="1"/>
          </p:cNvSpPr>
          <p:nvPr>
            <p:ph sz="quarter" idx="14"/>
          </p:nvPr>
        </p:nvSpPr>
        <p:spPr>
          <a:xfrm>
            <a:off x="395536" y="1275606"/>
            <a:ext cx="8424000" cy="3312368"/>
          </a:xfrm>
        </p:spPr>
        <p:txBody>
          <a:bodyPr/>
          <a:lstStyle/>
          <a:p>
            <a:pPr marL="285750" indent="-285750">
              <a:buFont typeface="Arial" panose="020B0604020202020204" pitchFamily="34" charset="0"/>
              <a:buChar char="•"/>
            </a:pPr>
            <a:r>
              <a:rPr lang="fr-FR" sz="1400" dirty="0" smtClean="0"/>
              <a:t>la </a:t>
            </a:r>
            <a:r>
              <a:rPr lang="fr-FR" sz="1400" dirty="0"/>
              <a:t>présentation du sujet est libre mais nous vous proposons </a:t>
            </a:r>
            <a:r>
              <a:rPr lang="fr-FR" sz="1400" dirty="0">
                <a:hlinkClick r:id="rId2" action="ppaction://hlinkfile"/>
              </a:rPr>
              <a:t>une trame commune </a:t>
            </a:r>
            <a:r>
              <a:rPr lang="fr-FR" sz="1400" dirty="0"/>
              <a:t>(en pièce jointe et disponible sur nos sites académiques), </a:t>
            </a:r>
          </a:p>
          <a:p>
            <a:pPr marL="285750" indent="-285750">
              <a:buFont typeface="Arial" panose="020B0604020202020204" pitchFamily="34" charset="0"/>
              <a:buChar char="•"/>
            </a:pPr>
            <a:r>
              <a:rPr lang="fr-FR" sz="1400" dirty="0" smtClean="0"/>
              <a:t>le </a:t>
            </a:r>
            <a:r>
              <a:rPr lang="fr-FR" sz="1400" dirty="0"/>
              <a:t>nombre de pages est limité à 4,</a:t>
            </a:r>
          </a:p>
          <a:p>
            <a:pPr marL="285750" indent="-285750">
              <a:buFont typeface="Arial" panose="020B0604020202020204" pitchFamily="34" charset="0"/>
              <a:buChar char="•"/>
            </a:pPr>
            <a:r>
              <a:rPr lang="fr-FR" sz="1400" dirty="0" smtClean="0"/>
              <a:t>les </a:t>
            </a:r>
            <a:r>
              <a:rPr lang="fr-FR" sz="1400" dirty="0"/>
              <a:t>supports doivent être audibles, visibles, lisibles et de bonne qualité,</a:t>
            </a:r>
          </a:p>
          <a:p>
            <a:pPr marL="285750" indent="-285750">
              <a:buFont typeface="Arial" panose="020B0604020202020204" pitchFamily="34" charset="0"/>
              <a:buChar char="•"/>
            </a:pPr>
            <a:r>
              <a:rPr lang="fr-FR" sz="1400" dirty="0" smtClean="0"/>
              <a:t>la </a:t>
            </a:r>
            <a:r>
              <a:rPr lang="fr-FR" sz="1400" dirty="0"/>
              <a:t>source des supports est clairement indiquée,</a:t>
            </a:r>
          </a:p>
          <a:p>
            <a:pPr marL="285750" indent="-285750">
              <a:buFont typeface="Arial" panose="020B0604020202020204" pitchFamily="34" charset="0"/>
              <a:buChar char="•"/>
            </a:pPr>
            <a:r>
              <a:rPr lang="fr-FR" sz="1400" dirty="0" smtClean="0"/>
              <a:t>le </a:t>
            </a:r>
            <a:r>
              <a:rPr lang="fr-FR" sz="1400" dirty="0"/>
              <a:t>titre des documents est en </a:t>
            </a:r>
            <a:r>
              <a:rPr lang="fr-FR" sz="1400" dirty="0" smtClean="0"/>
              <a:t>Langue Vivante </a:t>
            </a:r>
            <a:r>
              <a:rPr lang="fr-FR" sz="1400" dirty="0" err="1" smtClean="0"/>
              <a:t>Etragère</a:t>
            </a:r>
            <a:r>
              <a:rPr lang="fr-FR" sz="1400" dirty="0" smtClean="0"/>
              <a:t>,</a:t>
            </a:r>
            <a:endParaRPr lang="fr-FR" sz="1400" dirty="0"/>
          </a:p>
          <a:p>
            <a:pPr marL="285750" indent="-285750">
              <a:buFont typeface="Arial" panose="020B0604020202020204" pitchFamily="34" charset="0"/>
              <a:buChar char="•"/>
            </a:pPr>
            <a:r>
              <a:rPr lang="fr-FR" sz="1400" dirty="0" smtClean="0"/>
              <a:t>les </a:t>
            </a:r>
            <a:r>
              <a:rPr lang="fr-FR" sz="1400" dirty="0"/>
              <a:t>consignes sont en français,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 </a:t>
            </a:r>
            <a:r>
              <a:rPr lang="fr-FR" sz="1400" u="sng" dirty="0"/>
              <a:t>pour la partie 3 (EE) on peut proposer au candidat </a:t>
            </a:r>
            <a:r>
              <a:rPr lang="fr-FR" sz="1400" dirty="0"/>
              <a:t>: </a:t>
            </a:r>
            <a:endParaRPr lang="fr-FR" sz="1400" dirty="0" smtClean="0"/>
          </a:p>
          <a:p>
            <a:pPr marL="537750" lvl="1" indent="-285750"/>
            <a:r>
              <a:rPr lang="fr-FR" sz="1200" dirty="0" smtClean="0"/>
              <a:t>un </a:t>
            </a:r>
            <a:r>
              <a:rPr lang="fr-FR" sz="1200" dirty="0"/>
              <a:t>espace de rédaction pour chacun des </a:t>
            </a:r>
            <a:r>
              <a:rPr lang="fr-FR" sz="1200" dirty="0" smtClean="0"/>
              <a:t>sujets</a:t>
            </a:r>
          </a:p>
          <a:p>
            <a:pPr marL="537750" lvl="1" indent="-285750"/>
            <a:r>
              <a:rPr lang="fr-FR" sz="1400" dirty="0" smtClean="0"/>
              <a:t>un </a:t>
            </a:r>
            <a:r>
              <a:rPr lang="fr-FR" sz="1400" dirty="0"/>
              <a:t>espace commun avec ajout de la consigne suivante si nécessaire : «</a:t>
            </a:r>
            <a:r>
              <a:rPr lang="fr-FR" sz="1400" i="1" dirty="0"/>
              <a:t>Indiquez/Entourez le numéro du sujet que vous avez choisi : 1 ou 2.</a:t>
            </a:r>
            <a:r>
              <a:rPr lang="fr-FR" sz="1400" dirty="0"/>
              <a:t> » </a:t>
            </a:r>
          </a:p>
        </p:txBody>
      </p:sp>
      <p:sp>
        <p:nvSpPr>
          <p:cNvPr id="2" name="Espace réservé de la date 1"/>
          <p:cNvSpPr>
            <a:spLocks noGrp="1"/>
          </p:cNvSpPr>
          <p:nvPr>
            <p:ph type="dt" sz="half" idx="10"/>
          </p:nvPr>
        </p:nvSpPr>
        <p:spPr/>
        <p:txBody>
          <a:bodyPr/>
          <a:lstStyle/>
          <a:p>
            <a:pPr algn="r"/>
            <a:r>
              <a:rPr lang="fr-FR" cap="all" smtClean="0"/>
              <a:t>02/03/2021</a:t>
            </a:r>
            <a:endParaRPr lang="fr-FR" cap="all" dirty="0"/>
          </a:p>
        </p:txBody>
      </p:sp>
      <p:sp>
        <p:nvSpPr>
          <p:cNvPr id="3" name="Espace réservé du pied de page 2"/>
          <p:cNvSpPr>
            <a:spLocks noGrp="1"/>
          </p:cNvSpPr>
          <p:nvPr>
            <p:ph type="ftr" sz="quarter" idx="11"/>
          </p:nvPr>
        </p:nvSpPr>
        <p:spPr/>
        <p:txBody>
          <a:bodyPr/>
          <a:lstStyle/>
          <a:p>
            <a:r>
              <a:rPr lang="fr-FR" smtClean="0"/>
              <a:t>IEN LANGUES-LETTRES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375070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u="sng" dirty="0"/>
              <a:t>Thématique proposée</a:t>
            </a:r>
            <a:r>
              <a:rPr lang="fr-FR" dirty="0"/>
              <a:t/>
            </a:r>
            <a:br>
              <a:rPr lang="fr-FR" dirty="0"/>
            </a:br>
            <a:endParaRPr lang="fr-FR" dirty="0"/>
          </a:p>
        </p:txBody>
      </p:sp>
      <p:sp>
        <p:nvSpPr>
          <p:cNvPr id="12" name="Espace réservé du contenu 11"/>
          <p:cNvSpPr>
            <a:spLocks noGrp="1"/>
          </p:cNvSpPr>
          <p:nvPr>
            <p:ph sz="quarter" idx="14"/>
          </p:nvPr>
        </p:nvSpPr>
        <p:spPr/>
        <p:txBody>
          <a:bodyPr/>
          <a:lstStyle/>
          <a:p>
            <a:r>
              <a:rPr lang="fr-FR" sz="1400" dirty="0"/>
              <a:t>La thématique du sujet :</a:t>
            </a:r>
          </a:p>
          <a:p>
            <a:pPr marL="285750" indent="-285750">
              <a:buFont typeface="Arial" panose="020B0604020202020204" pitchFamily="34" charset="0"/>
              <a:buChar char="•"/>
            </a:pPr>
            <a:r>
              <a:rPr lang="fr-FR" sz="1400" dirty="0" smtClean="0"/>
              <a:t>relève </a:t>
            </a:r>
            <a:r>
              <a:rPr lang="fr-FR" sz="1400" dirty="0"/>
              <a:t>d’un degré de complexité correspondant au niveau du CECRL attendu des élèves (</a:t>
            </a:r>
            <a:r>
              <a:rPr lang="fr-FR" sz="1400" dirty="0" smtClean="0"/>
              <a:t>A2)</a:t>
            </a:r>
          </a:p>
          <a:p>
            <a:pPr marL="285750" indent="-285750">
              <a:buFont typeface="Arial" panose="020B0604020202020204" pitchFamily="34" charset="0"/>
              <a:buChar char="•"/>
            </a:pPr>
            <a:r>
              <a:rPr lang="fr-FR" sz="1400" dirty="0" smtClean="0"/>
              <a:t>évite </a:t>
            </a:r>
            <a:r>
              <a:rPr lang="fr-FR" sz="1400" dirty="0"/>
              <a:t>des sujets polémiques, personnels (notamment la situation familiale) ou qui pourraient blesser la sensibilité du candidat</a:t>
            </a:r>
          </a:p>
          <a:p>
            <a:pPr marL="285750" indent="-285750">
              <a:buFont typeface="Arial" panose="020B0604020202020204" pitchFamily="34" charset="0"/>
              <a:buChar char="•"/>
            </a:pPr>
            <a:r>
              <a:rPr lang="fr-FR" sz="1400" dirty="0" smtClean="0"/>
              <a:t>comporte </a:t>
            </a:r>
            <a:r>
              <a:rPr lang="fr-FR" sz="1400" dirty="0"/>
              <a:t>un ancrage culturel de la langue cible</a:t>
            </a:r>
          </a:p>
          <a:p>
            <a:pPr marL="285750" indent="-285750">
              <a:buFont typeface="Arial" panose="020B0604020202020204" pitchFamily="34" charset="0"/>
              <a:buChar char="•"/>
            </a:pPr>
            <a:r>
              <a:rPr lang="fr-FR" sz="1400" dirty="0" smtClean="0"/>
              <a:t>traite </a:t>
            </a:r>
            <a:r>
              <a:rPr lang="fr-FR" sz="1400" dirty="0"/>
              <a:t>de situations et d’actes de la vie quotidienne, personnelle, sociale et citoyenne ou professionnelle (sans spécialisation </a:t>
            </a:r>
            <a:r>
              <a:rPr lang="fr-FR" sz="1400" dirty="0" smtClean="0"/>
              <a:t>excessive</a:t>
            </a:r>
            <a:r>
              <a:rPr lang="fr-FR" sz="1400" dirty="0"/>
              <a:t>,</a:t>
            </a:r>
            <a:r>
              <a:rPr lang="fr-FR" sz="1400" dirty="0" smtClean="0"/>
              <a:t> </a:t>
            </a:r>
            <a:r>
              <a:rPr lang="fr-FR" sz="1400" dirty="0"/>
              <a:t>privilégier une entrée par « famille des métiers »)</a:t>
            </a:r>
          </a:p>
          <a:p>
            <a:r>
              <a:rPr lang="fr-FR" dirty="0"/>
              <a:t> </a:t>
            </a:r>
            <a:endParaRPr lang="fr-FR" sz="1100" dirty="0"/>
          </a:p>
          <a:p>
            <a:endParaRPr lang="fr-FR" dirty="0"/>
          </a:p>
        </p:txBody>
      </p:sp>
      <p:sp>
        <p:nvSpPr>
          <p:cNvPr id="2" name="Espace réservé de la date 1"/>
          <p:cNvSpPr>
            <a:spLocks noGrp="1"/>
          </p:cNvSpPr>
          <p:nvPr>
            <p:ph type="dt" sz="half" idx="10"/>
          </p:nvPr>
        </p:nvSpPr>
        <p:spPr/>
        <p:txBody>
          <a:bodyPr/>
          <a:lstStyle/>
          <a:p>
            <a:pPr algn="r"/>
            <a:r>
              <a:rPr lang="fr-FR" cap="all" smtClean="0"/>
              <a:t>02/03/2021</a:t>
            </a:r>
            <a:endParaRPr lang="fr-FR" cap="all" dirty="0"/>
          </a:p>
        </p:txBody>
      </p:sp>
      <p:sp>
        <p:nvSpPr>
          <p:cNvPr id="3" name="Espace réservé du pied de page 2"/>
          <p:cNvSpPr>
            <a:spLocks noGrp="1"/>
          </p:cNvSpPr>
          <p:nvPr>
            <p:ph type="ftr" sz="quarter" idx="11"/>
          </p:nvPr>
        </p:nvSpPr>
        <p:spPr/>
        <p:txBody>
          <a:bodyPr/>
          <a:lstStyle/>
          <a:p>
            <a:r>
              <a:rPr lang="fr-FR" smtClean="0"/>
              <a:t>IEN LANGUES-LETTRES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159470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u contenu 5"/>
          <p:cNvSpPr>
            <a:spLocks noGrp="1"/>
          </p:cNvSpPr>
          <p:nvPr>
            <p:ph sz="quarter" idx="14"/>
          </p:nvPr>
        </p:nvSpPr>
        <p:spPr>
          <a:xfrm>
            <a:off x="359998" y="843558"/>
            <a:ext cx="8424000" cy="3566442"/>
          </a:xfrm>
        </p:spPr>
        <p:txBody>
          <a:bodyPr/>
          <a:lstStyle/>
          <a:p>
            <a:pPr marL="171450" indent="-171450">
              <a:buFont typeface="Arial" panose="020B0604020202020204" pitchFamily="34" charset="0"/>
              <a:buChar char="•"/>
            </a:pPr>
            <a:r>
              <a:rPr lang="fr-FR" dirty="0"/>
              <a:t> </a:t>
            </a:r>
            <a:endParaRPr lang="fr-FR" sz="1100" dirty="0"/>
          </a:p>
          <a:p>
            <a:pPr marL="285750" indent="-285750">
              <a:buFont typeface="Wingdings" panose="05000000000000000000" pitchFamily="2" charset="2"/>
              <a:buChar char="Ø"/>
            </a:pPr>
            <a:r>
              <a:rPr lang="fr-FR" sz="1400" u="sng" dirty="0" smtClean="0"/>
              <a:t>pour </a:t>
            </a:r>
            <a:r>
              <a:rPr lang="fr-FR" sz="1400" u="sng" dirty="0"/>
              <a:t>la CO et la CE → la thématique est commune </a:t>
            </a:r>
            <a:r>
              <a:rPr lang="fr-FR" sz="1400" dirty="0" smtClean="0"/>
              <a:t>:</a:t>
            </a:r>
          </a:p>
          <a:p>
            <a:pPr marL="537750" lvl="1" indent="-285750"/>
            <a:r>
              <a:rPr lang="fr-FR" sz="1400" dirty="0" smtClean="0"/>
              <a:t>Les </a:t>
            </a:r>
            <a:r>
              <a:rPr lang="fr-FR" sz="1400" dirty="0"/>
              <a:t>thèmes des parties 1 (CO) et 2 (CE) relèvent d’une problématique générale commune </a:t>
            </a:r>
            <a:endParaRPr lang="fr-FR" sz="1400" dirty="0" smtClean="0"/>
          </a:p>
          <a:p>
            <a:pPr marL="537750" lvl="1" indent="-285750"/>
            <a:r>
              <a:rPr lang="fr-FR" sz="1400" dirty="0" smtClean="0"/>
              <a:t>Il </a:t>
            </a:r>
            <a:r>
              <a:rPr lang="fr-FR" sz="1400" dirty="0"/>
              <a:t>y a donc un lien de proximité entre les thèmes mais on évitera cependant les redites, voire un contenu identique (la compréhension de l’oral ne doit pas seconder voire suppléer la compréhension de l’écrit et vice versa)</a:t>
            </a:r>
          </a:p>
          <a:p>
            <a:pPr marL="285750" indent="-285750">
              <a:buFont typeface="Arial" panose="020B0604020202020204" pitchFamily="34" charset="0"/>
              <a:buChar char="•"/>
            </a:pPr>
            <a:r>
              <a:rPr lang="fr-FR" sz="1400" dirty="0"/>
              <a:t> </a:t>
            </a:r>
          </a:p>
          <a:p>
            <a:pPr marL="285750" indent="-285750">
              <a:buFont typeface="Wingdings" panose="05000000000000000000" pitchFamily="2" charset="2"/>
              <a:buChar char="Ø"/>
            </a:pPr>
            <a:r>
              <a:rPr lang="fr-FR" sz="1400" u="sng" dirty="0" smtClean="0"/>
              <a:t>pour </a:t>
            </a:r>
            <a:r>
              <a:rPr lang="fr-FR" sz="1400" u="sng" dirty="0"/>
              <a:t>l’EE → distinction entre les deux sujets </a:t>
            </a:r>
            <a:r>
              <a:rPr lang="fr-FR" sz="1400" dirty="0"/>
              <a:t>: </a:t>
            </a:r>
          </a:p>
          <a:p>
            <a:pPr marL="537750" lvl="1" indent="-285750"/>
            <a:r>
              <a:rPr lang="fr-FR" sz="1400" dirty="0"/>
              <a:t>si le premier / deuxième sujet a trait aux situations et aux actes de la vie quotidienne, personnelle, sociale et citoyenne,</a:t>
            </a:r>
          </a:p>
          <a:p>
            <a:pPr marL="537750" lvl="1" indent="-285750"/>
            <a:r>
              <a:rPr lang="fr-FR" sz="1400" dirty="0" smtClean="0"/>
              <a:t>Le </a:t>
            </a:r>
            <a:r>
              <a:rPr lang="fr-FR" sz="1400" dirty="0"/>
              <a:t>premier ou le deuxième sujet doit se rapporter aux situations et actes de la vie professionnelle (ex : carte postale, lettre, courriel, SMS, commentaire de lecteur, avis d'usager ou de consommateur, etc.)</a:t>
            </a:r>
          </a:p>
          <a:p>
            <a:endParaRPr lang="fr-FR" sz="1400" dirty="0"/>
          </a:p>
        </p:txBody>
      </p:sp>
    </p:spTree>
    <p:extLst>
      <p:ext uri="{BB962C8B-B14F-4D97-AF65-F5344CB8AC3E}">
        <p14:creationId xmlns:p14="http://schemas.microsoft.com/office/powerpoint/2010/main" val="67760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55526"/>
            <a:ext cx="8424000" cy="720000"/>
          </a:xfrm>
        </p:spPr>
        <p:txBody>
          <a:bodyPr/>
          <a:lstStyle/>
          <a:p>
            <a:r>
              <a:rPr lang="fr-FR" u="sng" dirty="0"/>
              <a:t>Consignes</a:t>
            </a:r>
            <a:endParaRPr lang="fr-FR" dirty="0"/>
          </a:p>
        </p:txBody>
      </p:sp>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u contenu 5"/>
          <p:cNvSpPr>
            <a:spLocks noGrp="1"/>
          </p:cNvSpPr>
          <p:nvPr>
            <p:ph sz="quarter" idx="14"/>
          </p:nvPr>
        </p:nvSpPr>
        <p:spPr>
          <a:xfrm>
            <a:off x="323528" y="1275606"/>
            <a:ext cx="8424000" cy="2918370"/>
          </a:xfrm>
        </p:spPr>
        <p:txBody>
          <a:bodyPr/>
          <a:lstStyle/>
          <a:p>
            <a:pPr marL="285750" lvl="0" indent="-285750">
              <a:buFont typeface="Wingdings" panose="05000000000000000000" pitchFamily="2" charset="2"/>
              <a:buChar char="Ø"/>
            </a:pPr>
            <a:r>
              <a:rPr lang="fr-FR" sz="1400" b="1" dirty="0"/>
              <a:t>CO : Le QCM comporte un maximum de huit items (minimum 6)</a:t>
            </a:r>
            <a:endParaRPr lang="fr-FR" sz="1400" dirty="0"/>
          </a:p>
          <a:p>
            <a:pPr lvl="1"/>
            <a:r>
              <a:rPr lang="fr-FR" sz="1400" dirty="0"/>
              <a:t>Les items proposés permettent d’évaluer les 4 degrés de maîtrise au niveau A2 précisés dans </a:t>
            </a:r>
            <a:r>
              <a:rPr lang="fr-FR" sz="1400" dirty="0">
                <a:hlinkClick r:id="rId2" action="ppaction://hlinkfile"/>
              </a:rPr>
              <a:t>la grille nationale d’évaluation en LVE au CAP</a:t>
            </a:r>
            <a:endParaRPr lang="fr-FR" sz="1400" dirty="0"/>
          </a:p>
          <a:p>
            <a:pPr lvl="1"/>
            <a:r>
              <a:rPr lang="fr-FR" sz="1400" dirty="0"/>
              <a:t>QCM à trois propositions de réponse avec une seule bonne réponse</a:t>
            </a:r>
          </a:p>
          <a:p>
            <a:pPr lvl="1"/>
            <a:r>
              <a:rPr lang="fr-FR" sz="1400" dirty="0"/>
              <a:t>La formulation des propositions en français ne présente pas d’ambiguïté</a:t>
            </a:r>
          </a:p>
          <a:p>
            <a:pPr lvl="1"/>
            <a:r>
              <a:rPr lang="fr-FR" sz="1400" dirty="0"/>
              <a:t>Toute question dont la réponse est évidente ou fournie par l’image est à proscrire</a:t>
            </a:r>
          </a:p>
          <a:p>
            <a:pPr lvl="1"/>
            <a:r>
              <a:rPr lang="fr-FR" sz="1400" dirty="0"/>
              <a:t>Les questions doivent être progressives mais ne sont pas forcément chronologiques.</a:t>
            </a:r>
            <a:r>
              <a:rPr lang="fr-FR" sz="1400" i="1" dirty="0"/>
              <a:t> </a:t>
            </a:r>
            <a:endParaRPr lang="fr-FR" sz="1400" dirty="0"/>
          </a:p>
          <a:p>
            <a:r>
              <a:rPr lang="fr-FR" sz="1400" i="1" dirty="0"/>
              <a:t> </a:t>
            </a:r>
            <a:endParaRPr lang="fr-FR" sz="1400" dirty="0"/>
          </a:p>
          <a:p>
            <a:endParaRPr lang="fr-FR" dirty="0"/>
          </a:p>
        </p:txBody>
      </p:sp>
    </p:spTree>
    <p:extLst>
      <p:ext uri="{BB962C8B-B14F-4D97-AF65-F5344CB8AC3E}">
        <p14:creationId xmlns:p14="http://schemas.microsoft.com/office/powerpoint/2010/main" val="3835074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27534"/>
            <a:ext cx="8424000" cy="720000"/>
          </a:xfrm>
        </p:spPr>
        <p:txBody>
          <a:bodyPr/>
          <a:lstStyle/>
          <a:p>
            <a:r>
              <a:rPr lang="fr-FR" u="sng" dirty="0"/>
              <a:t>Consignes</a:t>
            </a:r>
            <a:endParaRPr lang="fr-FR" dirty="0"/>
          </a:p>
        </p:txBody>
      </p:sp>
      <p:sp>
        <p:nvSpPr>
          <p:cNvPr id="3" name="Espace réservé de la date 2"/>
          <p:cNvSpPr>
            <a:spLocks noGrp="1"/>
          </p:cNvSpPr>
          <p:nvPr>
            <p:ph type="dt" sz="half" idx="10"/>
          </p:nvPr>
        </p:nvSpPr>
        <p:spPr/>
        <p:txBody>
          <a:bodyPr/>
          <a:lstStyle/>
          <a:p>
            <a:pPr algn="r"/>
            <a:r>
              <a:rPr lang="fr-FR" cap="all" smtClean="0"/>
              <a:t>02/03/2021</a:t>
            </a:r>
            <a:endParaRPr lang="fr-FR" cap="all" dirty="0"/>
          </a:p>
        </p:txBody>
      </p:sp>
      <p:sp>
        <p:nvSpPr>
          <p:cNvPr id="4" name="Espace réservé du pied de page 3"/>
          <p:cNvSpPr>
            <a:spLocks noGrp="1"/>
          </p:cNvSpPr>
          <p:nvPr>
            <p:ph type="ftr" sz="quarter" idx="11"/>
          </p:nvPr>
        </p:nvSpPr>
        <p:spPr/>
        <p:txBody>
          <a:bodyPr/>
          <a:lstStyle/>
          <a:p>
            <a:r>
              <a:rPr lang="fr-FR" smtClean="0"/>
              <a:t>IEN LANGUES-LETTRES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contenu 5"/>
          <p:cNvSpPr>
            <a:spLocks noGrp="1"/>
          </p:cNvSpPr>
          <p:nvPr>
            <p:ph sz="quarter" idx="14"/>
          </p:nvPr>
        </p:nvSpPr>
        <p:spPr>
          <a:xfrm>
            <a:off x="251520" y="1203598"/>
            <a:ext cx="8424000" cy="3096344"/>
          </a:xfrm>
        </p:spPr>
        <p:txBody>
          <a:bodyPr/>
          <a:lstStyle/>
          <a:p>
            <a:pPr marL="285750" lvl="0" indent="-285750">
              <a:buFont typeface="Wingdings" panose="05000000000000000000" pitchFamily="2" charset="2"/>
              <a:buChar char="Ø"/>
            </a:pPr>
            <a:r>
              <a:rPr lang="fr-FR" sz="1400" b="1" dirty="0"/>
              <a:t>CE : Les questions sont graduées (du général au particulier) et leur nombre ne dépasse pas six (minimum 4)</a:t>
            </a:r>
            <a:endParaRPr lang="fr-FR" sz="1400" dirty="0"/>
          </a:p>
          <a:p>
            <a:pPr lvl="1"/>
            <a:r>
              <a:rPr lang="fr-FR" sz="1400" dirty="0"/>
              <a:t>des questions ouvertes ou recours à des consignes à l’impératif</a:t>
            </a:r>
          </a:p>
          <a:p>
            <a:pPr lvl="1"/>
            <a:r>
              <a:rPr lang="fr-FR" sz="1400" dirty="0"/>
              <a:t>commencer par une question générique et finir par une question de synthèse ; entre les deux formuler des questions visant à l’identification d’éléments factuels</a:t>
            </a:r>
          </a:p>
          <a:p>
            <a:pPr lvl="1"/>
            <a:r>
              <a:rPr lang="fr-FR" sz="1400" dirty="0"/>
              <a:t>les questions qui conduisent les élèves à effectuer une traduction en français d’un élément d’information ou d’un </a:t>
            </a:r>
            <a:r>
              <a:rPr lang="fr-FR" sz="1400" u="sng" dirty="0"/>
              <a:t>bref</a:t>
            </a:r>
            <a:r>
              <a:rPr lang="fr-FR" sz="1400" dirty="0"/>
              <a:t> segment du texte ne sont pas à exclure</a:t>
            </a:r>
          </a:p>
          <a:p>
            <a:pPr lvl="1"/>
            <a:r>
              <a:rPr lang="fr-FR" sz="1400" dirty="0"/>
              <a:t>les questions fermées sont à proscrire</a:t>
            </a:r>
          </a:p>
          <a:p>
            <a:pPr lvl="1"/>
            <a:r>
              <a:rPr lang="fr-FR" sz="1400" dirty="0"/>
              <a:t>les réponses envisagées doivent être courtes (on ne peut pas exiger des phrases rédigées, complètes et syntaxiquement irréprochables dans une CE) il ne s’agit pas d’évaluer la qualité de la langue française.</a:t>
            </a:r>
          </a:p>
          <a:p>
            <a:endParaRPr lang="fr-FR" dirty="0"/>
          </a:p>
        </p:txBody>
      </p:sp>
    </p:spTree>
    <p:extLst>
      <p:ext uri="{BB962C8B-B14F-4D97-AF65-F5344CB8AC3E}">
        <p14:creationId xmlns:p14="http://schemas.microsoft.com/office/powerpoint/2010/main" val="88303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pour le MESRI</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7153E-BC0D-4381-BA75-370C218E3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FEE13-FEC8-4F1C-8222-8648587329A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c7ddd52-0a06-43b1-a35c-dcb15ea2e3f4"/>
    <ds:schemaRef ds:uri="http://www.w3.org/XML/1998/namespace"/>
  </ds:schemaRefs>
</ds:datastoreItem>
</file>

<file path=customXml/itemProps3.xml><?xml version="1.0" encoding="utf-8"?>
<ds:datastoreItem xmlns:ds="http://schemas.openxmlformats.org/officeDocument/2006/customXml" ds:itemID="{B957A1D6-DBE0-4F71-AA10-B9F6DCEE3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154</TotalTime>
  <Words>405</Words>
  <Application>Microsoft Office PowerPoint</Application>
  <PresentationFormat>Affichage à l'écran (16:9)</PresentationFormat>
  <Paragraphs>103</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Narrow</vt:lpstr>
      <vt:lpstr>Calibri</vt:lpstr>
      <vt:lpstr>Wingdings</vt:lpstr>
      <vt:lpstr>MINISTÈRIEL</vt:lpstr>
      <vt:lpstr>Présentation PowerPoint</vt:lpstr>
      <vt:lpstr>Présentation PowerPoint</vt:lpstr>
      <vt:lpstr>Sommaire</vt:lpstr>
      <vt:lpstr>Textes de référence :</vt:lpstr>
      <vt:lpstr>Présentation du sujet </vt:lpstr>
      <vt:lpstr>Thématique proposée </vt:lpstr>
      <vt:lpstr>Présentation PowerPoint</vt:lpstr>
      <vt:lpstr>Consignes</vt:lpstr>
      <vt:lpstr>Consignes</vt:lpstr>
      <vt:lpstr>Consignes</vt:lpstr>
      <vt:lpstr>Choix des supports : SYNTHESE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Gil Chrislaine</cp:lastModifiedBy>
  <cp:revision>43</cp:revision>
  <cp:lastPrinted>2021-03-01T09:25:21Z</cp:lastPrinted>
  <dcterms:created xsi:type="dcterms:W3CDTF">2020-03-05T15:21:24Z</dcterms:created>
  <dcterms:modified xsi:type="dcterms:W3CDTF">2021-03-01T09:25:38Z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