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  <p:sldMasterId id="2147483693" r:id="rId8"/>
    <p:sldMasterId id="2147483696" r:id="rId9"/>
  </p:sldMasterIdLst>
  <p:notesMasterIdLst>
    <p:notesMasterId r:id="rId24"/>
  </p:notesMasterIdLst>
  <p:handoutMasterIdLst>
    <p:handoutMasterId r:id="rId25"/>
  </p:handoutMasterIdLst>
  <p:sldIdLst>
    <p:sldId id="332" r:id="rId10"/>
    <p:sldId id="443" r:id="rId11"/>
    <p:sldId id="437" r:id="rId12"/>
    <p:sldId id="439" r:id="rId13"/>
    <p:sldId id="440" r:id="rId14"/>
    <p:sldId id="433" r:id="rId15"/>
    <p:sldId id="432" r:id="rId16"/>
    <p:sldId id="333" r:id="rId17"/>
    <p:sldId id="334" r:id="rId18"/>
    <p:sldId id="281" r:id="rId19"/>
    <p:sldId id="436" r:id="rId20"/>
    <p:sldId id="438" r:id="rId21"/>
    <p:sldId id="444" r:id="rId22"/>
    <p:sldId id="441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1"/>
    <a:srgbClr val="22F083"/>
    <a:srgbClr val="8BF0A8"/>
    <a:srgbClr val="7BF0E9"/>
    <a:srgbClr val="B9C5A4"/>
    <a:srgbClr val="F4CEB4"/>
    <a:srgbClr val="E7A87D"/>
    <a:srgbClr val="F4B083"/>
    <a:srgbClr val="F4B417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85463" autoAdjust="0"/>
  </p:normalViewPr>
  <p:slideViewPr>
    <p:cSldViewPr snapToGrid="0" snapToObjects="1">
      <p:cViewPr varScale="1">
        <p:scale>
          <a:sx n="79" d="100"/>
          <a:sy n="79" d="100"/>
        </p:scale>
        <p:origin x="36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2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2391" y="195486"/>
            <a:ext cx="8061608" cy="7200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7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962CCA-1BA4-8249-A4F2-8AC5E968A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mars 2019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BBB529-08F9-664B-A1B0-FAE3FBDC08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1CA4A-99AC-F941-8B05-3ACDEC56623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DAEBF49-7C98-EB4A-B517-262F376B9D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27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9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70768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AFDFBD-EC4C-9A71-BE29-35F92D0AE3C6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-1889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E5156B-A213-4211-AD08-61D95EE4997E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1CE0CE-F8BC-84A7-FA52-A9A63D5A6918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15797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0" r:id="rId3"/>
    <p:sldLayoutId id="2147483701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37E05C-536F-7A5C-9DB4-BCD7B8B39867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727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594981"/>
            <a:ext cx="7368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3600" b="1" dirty="0">
                <a:solidFill>
                  <a:prstClr val="black"/>
                </a:solidFill>
              </a:rPr>
              <a:t>RÉNOVATION DES RÉFERENTIELS </a:t>
            </a:r>
          </a:p>
          <a:p>
            <a:pPr lvl="0" algn="ctr">
              <a:defRPr/>
            </a:pPr>
            <a:r>
              <a:rPr lang="fr-FR" sz="3600" b="1" dirty="0">
                <a:solidFill>
                  <a:prstClr val="black"/>
                </a:solidFill>
              </a:rPr>
              <a:t>DE LA FILIÈRE </a:t>
            </a:r>
            <a:r>
              <a:rPr lang="fr-FR" sz="3600" b="1" dirty="0" smtClean="0">
                <a:solidFill>
                  <a:prstClr val="black"/>
                </a:solidFill>
              </a:rPr>
              <a:t>CARROSSERIE</a:t>
            </a:r>
          </a:p>
          <a:p>
            <a:pPr lvl="0" algn="ctr">
              <a:defRPr/>
            </a:pPr>
            <a:endParaRPr lang="fr-FR" sz="28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3200" dirty="0"/>
              <a:t>Regroupement inter académique Montpellier et </a:t>
            </a:r>
            <a:r>
              <a:rPr lang="fr-FR" sz="3200" dirty="0" smtClean="0"/>
              <a:t>Toulouse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1" y="0"/>
            <a:ext cx="4042609" cy="7802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ogo région académique Occtit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1" y="4764"/>
            <a:ext cx="1409509" cy="7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logo&#10;&#10;Description générée automatiquemen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572"/>
            <a:ext cx="1773174" cy="820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064" y="4581491"/>
            <a:ext cx="7559040" cy="2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Mercredi 19 avril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2023 - CFA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Henri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Martin,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Lézignan-Corbières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1500726" y="2536521"/>
            <a:ext cx="594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</a:rPr>
              <a:t>PROGRAMME DE LA JOURNÉE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26C2B2-955A-9130-CAF4-B4E62399B619}"/>
              </a:ext>
            </a:extLst>
          </p:cNvPr>
          <p:cNvSpPr txBox="1"/>
          <p:nvPr/>
        </p:nvSpPr>
        <p:spPr>
          <a:xfrm>
            <a:off x="181837" y="94593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31476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07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 DE LA JOURNÉE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510421" y="886957"/>
            <a:ext cx="86279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9h30	</a:t>
            </a:r>
            <a:r>
              <a:rPr lang="fr-FR" sz="1600" b="1" dirty="0" smtClean="0"/>
              <a:t>	Présentation </a:t>
            </a:r>
            <a:r>
              <a:rPr lang="fr-FR" sz="1600" b="1" dirty="0"/>
              <a:t>du contexte de la rénovation</a:t>
            </a:r>
            <a:endParaRPr lang="fr-FR" sz="1600" dirty="0"/>
          </a:p>
          <a:p>
            <a:r>
              <a:rPr lang="fr-FR" sz="1600" dirty="0"/>
              <a:t> </a:t>
            </a:r>
            <a:r>
              <a:rPr lang="fr-FR" sz="1600" dirty="0" smtClean="0"/>
              <a:t>	</a:t>
            </a:r>
            <a:r>
              <a:rPr lang="fr-FR" sz="1600" b="1" dirty="0"/>
              <a:t>	Pascal LE GUEN, </a:t>
            </a:r>
            <a:r>
              <a:rPr lang="fr-FR" sz="1600" dirty="0"/>
              <a:t>Inspecteur de l’Éducation </a:t>
            </a:r>
            <a:r>
              <a:rPr lang="fr-FR" sz="1600" dirty="0" smtClean="0"/>
              <a:t>Nationale, Toulouse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9h45	</a:t>
            </a:r>
            <a:r>
              <a:rPr lang="fr-FR" sz="1600" b="1" dirty="0" smtClean="0"/>
              <a:t>	État </a:t>
            </a:r>
            <a:r>
              <a:rPr lang="fr-FR" sz="1600" b="1" dirty="0"/>
              <a:t>des lieux et besoins de la profession</a:t>
            </a:r>
            <a:endParaRPr lang="fr-FR" sz="1600" dirty="0"/>
          </a:p>
          <a:p>
            <a:r>
              <a:rPr lang="fr-FR" sz="1600" dirty="0"/>
              <a:t> </a:t>
            </a:r>
            <a:r>
              <a:rPr lang="fr-FR" sz="1600" dirty="0" smtClean="0"/>
              <a:t>		</a:t>
            </a:r>
            <a:r>
              <a:rPr lang="fr-FR" sz="1600" b="1" dirty="0" smtClean="0"/>
              <a:t>Marie-Lise </a:t>
            </a:r>
            <a:r>
              <a:rPr lang="fr-FR" sz="1600" b="1" dirty="0"/>
              <a:t>CORNOTTE, </a:t>
            </a:r>
            <a:r>
              <a:rPr lang="fr-FR" sz="1600" dirty="0"/>
              <a:t>Responsable Territoriale de l’ANFA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10h15	Évolution des référentiels du baccalauréat professionnel et des CAP de la filière</a:t>
            </a:r>
            <a:endParaRPr lang="fr-FR" sz="1600" dirty="0"/>
          </a:p>
          <a:p>
            <a:r>
              <a:rPr lang="fr-FR" sz="1600" dirty="0"/>
              <a:t> </a:t>
            </a:r>
            <a:r>
              <a:rPr lang="fr-FR" sz="1600" dirty="0" smtClean="0"/>
              <a:t>		</a:t>
            </a:r>
            <a:r>
              <a:rPr lang="fr-FR" sz="1600" b="1" dirty="0" smtClean="0"/>
              <a:t>Hélène </a:t>
            </a:r>
            <a:r>
              <a:rPr lang="fr-FR" sz="1600" b="1" dirty="0"/>
              <a:t>LINAS</a:t>
            </a:r>
            <a:r>
              <a:rPr lang="fr-FR" sz="1600" dirty="0"/>
              <a:t>,</a:t>
            </a:r>
            <a:r>
              <a:rPr lang="fr-FR" sz="1600" b="1" dirty="0"/>
              <a:t> </a:t>
            </a:r>
            <a:r>
              <a:rPr lang="fr-FR" sz="1600" dirty="0"/>
              <a:t>Inspectrice de l’Éducation </a:t>
            </a:r>
            <a:r>
              <a:rPr lang="fr-FR" sz="1600" dirty="0" smtClean="0"/>
              <a:t>Nationale, Montpellier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10h45	La certification en blocs de compétences - centre de formation habilité et </a:t>
            </a:r>
            <a:r>
              <a:rPr lang="fr-FR" sz="1600" b="1" dirty="0" smtClean="0"/>
              <a:t>centre </a:t>
            </a:r>
            <a:r>
              <a:rPr lang="fr-FR" sz="1600" b="1" dirty="0"/>
              <a:t>non </a:t>
            </a:r>
            <a:r>
              <a:rPr lang="fr-FR" sz="1600" b="1" dirty="0" smtClean="0"/>
              <a:t>			habilité</a:t>
            </a:r>
            <a:endParaRPr lang="fr-FR" sz="1600" dirty="0"/>
          </a:p>
          <a:p>
            <a:r>
              <a:rPr lang="fr-FR" sz="1600" b="1" dirty="0" smtClean="0"/>
              <a:t>		Arnaud CHAMBON</a:t>
            </a:r>
            <a:r>
              <a:rPr lang="fr-FR" sz="1600" dirty="0" smtClean="0"/>
              <a:t>,</a:t>
            </a:r>
            <a:r>
              <a:rPr lang="fr-FR" sz="1600" b="1" dirty="0" smtClean="0"/>
              <a:t> </a:t>
            </a:r>
            <a:r>
              <a:rPr lang="fr-FR" sz="1600" dirty="0" smtClean="0"/>
              <a:t>Chargé de mission Inspecteur </a:t>
            </a:r>
            <a:r>
              <a:rPr lang="fr-FR" sz="1600" dirty="0"/>
              <a:t>de l’Éducation </a:t>
            </a:r>
            <a:r>
              <a:rPr lang="fr-FR" sz="1600" dirty="0" smtClean="0"/>
              <a:t>Nationale, Montpellier</a:t>
            </a:r>
          </a:p>
          <a:p>
            <a:endParaRPr lang="fr-FR" sz="1600" dirty="0"/>
          </a:p>
          <a:p>
            <a:r>
              <a:rPr lang="fr-FR" sz="1600" i="1" dirty="0"/>
              <a:t>11h15 	Pause</a:t>
            </a:r>
            <a:endParaRPr lang="fr-FR" sz="1600" dirty="0"/>
          </a:p>
          <a:p>
            <a:endParaRPr lang="fr-FR" sz="1400" dirty="0"/>
          </a:p>
          <a:p>
            <a:pPr algn="just"/>
            <a:endParaRPr lang="fr-FR" sz="1400" i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DFA70DF-D832-B035-BF80-6BA8C051B41B}"/>
              </a:ext>
            </a:extLst>
          </p:cNvPr>
          <p:cNvGrpSpPr/>
          <p:nvPr/>
        </p:nvGrpSpPr>
        <p:grpSpPr>
          <a:xfrm>
            <a:off x="181837" y="833257"/>
            <a:ext cx="334237" cy="4215650"/>
            <a:chOff x="144780" y="1387907"/>
            <a:chExt cx="334237" cy="33857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708378-4D4E-EF28-A2E5-0C0A9373AEED}"/>
                </a:ext>
              </a:extLst>
            </p:cNvPr>
            <p:cNvSpPr/>
            <p:nvPr/>
          </p:nvSpPr>
          <p:spPr>
            <a:xfrm>
              <a:off x="144780" y="1387907"/>
              <a:ext cx="334237" cy="33857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E3BDC-245C-2147-30F7-50EB8BEE8469}"/>
                </a:ext>
              </a:extLst>
            </p:cNvPr>
            <p:cNvSpPr/>
            <p:nvPr/>
          </p:nvSpPr>
          <p:spPr>
            <a:xfrm>
              <a:off x="222063" y="1473929"/>
              <a:ext cx="174018" cy="133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33237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07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 DE LA JOURNÉE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B4F385-81FC-01F3-B0DC-9FA2C54140EC}"/>
              </a:ext>
            </a:extLst>
          </p:cNvPr>
          <p:cNvSpPr txBox="1"/>
          <p:nvPr/>
        </p:nvSpPr>
        <p:spPr>
          <a:xfrm>
            <a:off x="642930" y="1106906"/>
            <a:ext cx="85010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11h30 	Le Processus d’habilitation CCF</a:t>
            </a:r>
            <a:endParaRPr lang="fr-FR" sz="1400" dirty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b="1" dirty="0" smtClean="0"/>
              <a:t>Hélène </a:t>
            </a:r>
            <a:r>
              <a:rPr lang="fr-FR" b="1" dirty="0"/>
              <a:t>LINAS</a:t>
            </a:r>
            <a:r>
              <a:rPr lang="fr-FR" dirty="0"/>
              <a:t>,</a:t>
            </a:r>
            <a:r>
              <a:rPr lang="fr-FR" b="1" dirty="0"/>
              <a:t> </a:t>
            </a:r>
            <a:r>
              <a:rPr lang="fr-FR" dirty="0"/>
              <a:t>Inspectrice de l’Éducation </a:t>
            </a:r>
            <a:r>
              <a:rPr lang="fr-FR" dirty="0" smtClean="0"/>
              <a:t>Nationale, Montpellier</a:t>
            </a:r>
            <a:endParaRPr lang="fr-FR" sz="1400" dirty="0"/>
          </a:p>
          <a:p>
            <a:r>
              <a:rPr lang="fr-FR" b="1" dirty="0"/>
              <a:t> </a:t>
            </a:r>
            <a:endParaRPr lang="fr-FR" sz="1400" dirty="0"/>
          </a:p>
          <a:p>
            <a:r>
              <a:rPr lang="fr-FR" b="1" dirty="0" smtClean="0"/>
              <a:t>11H45	Le </a:t>
            </a:r>
            <a:r>
              <a:rPr lang="fr-FR" b="1" dirty="0"/>
              <a:t>suivi des compétences</a:t>
            </a:r>
            <a:endParaRPr lang="fr-FR" sz="1400" dirty="0"/>
          </a:p>
          <a:p>
            <a:r>
              <a:rPr lang="fr-FR" dirty="0"/>
              <a:t> </a:t>
            </a:r>
            <a:r>
              <a:rPr lang="fr-FR" dirty="0" smtClean="0"/>
              <a:t>		</a:t>
            </a:r>
            <a:r>
              <a:rPr lang="fr-FR" b="1" dirty="0" smtClean="0"/>
              <a:t>Pascal </a:t>
            </a:r>
            <a:r>
              <a:rPr lang="fr-FR" b="1" dirty="0"/>
              <a:t>LE GUEN, </a:t>
            </a:r>
            <a:r>
              <a:rPr lang="fr-FR" dirty="0"/>
              <a:t>Inspecteur de l’Éducation </a:t>
            </a:r>
            <a:r>
              <a:rPr lang="fr-FR" dirty="0" smtClean="0"/>
              <a:t>Nationale, Toulouse</a:t>
            </a:r>
            <a:endParaRPr lang="fr-FR" sz="1400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12h15 	Application d’un suivi de compétences</a:t>
            </a:r>
            <a:endParaRPr lang="fr-FR" sz="1400" dirty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b="1" dirty="0" smtClean="0"/>
              <a:t>Romain </a:t>
            </a:r>
            <a:r>
              <a:rPr lang="fr-FR" b="1" dirty="0"/>
              <a:t>VEVAUD, </a:t>
            </a:r>
            <a:r>
              <a:rPr lang="fr-FR" dirty="0"/>
              <a:t>enseignant lycée Pyrène de Pamiers, académie de Toulouse</a:t>
            </a:r>
          </a:p>
          <a:p>
            <a:r>
              <a:rPr lang="fr-FR" b="1" dirty="0" smtClean="0"/>
              <a:t>		Bruno </a:t>
            </a:r>
            <a:r>
              <a:rPr lang="fr-FR" b="1" dirty="0"/>
              <a:t>ROUSSEL, </a:t>
            </a:r>
            <a:r>
              <a:rPr lang="fr-FR" dirty="0"/>
              <a:t>enseignant lycée Pyrène de Pamiers, académie de Toulouse</a:t>
            </a:r>
          </a:p>
          <a:p>
            <a:r>
              <a:rPr lang="fr-FR" i="1" dirty="0"/>
              <a:t> </a:t>
            </a:r>
            <a:endParaRPr lang="fr-FR" dirty="0"/>
          </a:p>
          <a:p>
            <a:r>
              <a:rPr lang="fr-FR" i="1" dirty="0"/>
              <a:t>13h00	Pause déjeuner, invitation par l’ANFA </a:t>
            </a:r>
            <a:endParaRPr lang="fr-FR" dirty="0"/>
          </a:p>
          <a:p>
            <a:endParaRPr lang="fr-FR" sz="14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BDF9D0-E802-FCC0-9CB7-12735DEB6EFB}"/>
              </a:ext>
            </a:extLst>
          </p:cNvPr>
          <p:cNvGrpSpPr/>
          <p:nvPr/>
        </p:nvGrpSpPr>
        <p:grpSpPr>
          <a:xfrm>
            <a:off x="181837" y="833257"/>
            <a:ext cx="334237" cy="4215650"/>
            <a:chOff x="144780" y="1387907"/>
            <a:chExt cx="334237" cy="33857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1C989-7386-F1C2-E9ED-30C53CD89041}"/>
                </a:ext>
              </a:extLst>
            </p:cNvPr>
            <p:cNvSpPr/>
            <p:nvPr/>
          </p:nvSpPr>
          <p:spPr>
            <a:xfrm>
              <a:off x="144780" y="1387907"/>
              <a:ext cx="334237" cy="33857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7D279-24FA-C163-DE05-636F3B72CF16}"/>
                </a:ext>
              </a:extLst>
            </p:cNvPr>
            <p:cNvSpPr/>
            <p:nvPr/>
          </p:nvSpPr>
          <p:spPr>
            <a:xfrm>
              <a:off x="222063" y="1473929"/>
              <a:ext cx="174018" cy="133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1675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07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 DE LA JOURNÉE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B4F385-81FC-01F3-B0DC-9FA2C54140EC}"/>
              </a:ext>
            </a:extLst>
          </p:cNvPr>
          <p:cNvSpPr txBox="1"/>
          <p:nvPr/>
        </p:nvSpPr>
        <p:spPr>
          <a:xfrm>
            <a:off x="642930" y="874765"/>
            <a:ext cx="850106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14h15	Présentation d’une séance autour d’une compétence :</a:t>
            </a:r>
            <a:endParaRPr lang="fr-FR" sz="1400" dirty="0"/>
          </a:p>
          <a:p>
            <a:r>
              <a:rPr lang="fr-FR" sz="1400" b="1" dirty="0" smtClean="0"/>
              <a:t>		C3.1.4 </a:t>
            </a:r>
            <a:r>
              <a:rPr lang="fr-FR" sz="1400" b="1" dirty="0"/>
              <a:t>appliquer une méthode de collage/rivetage sur un élément de carrosserie</a:t>
            </a:r>
            <a:endParaRPr lang="fr-FR" sz="1400" dirty="0"/>
          </a:p>
          <a:p>
            <a:r>
              <a:rPr lang="fr-FR" sz="1400" dirty="0"/>
              <a:t> </a:t>
            </a:r>
            <a:r>
              <a:rPr lang="fr-FR" sz="1400" dirty="0" smtClean="0"/>
              <a:t>		</a:t>
            </a:r>
            <a:r>
              <a:rPr lang="fr-FR" sz="1400" b="1" dirty="0" smtClean="0"/>
              <a:t>Sébastien </a:t>
            </a:r>
            <a:r>
              <a:rPr lang="fr-FR" sz="1400" b="1" dirty="0"/>
              <a:t>JUSTE, </a:t>
            </a:r>
            <a:r>
              <a:rPr lang="fr-FR" sz="1400" dirty="0"/>
              <a:t>enseignant lycée Gallieni de Toulouse, </a:t>
            </a:r>
          </a:p>
          <a:p>
            <a:r>
              <a:rPr lang="fr-FR" sz="1400" b="1" dirty="0" smtClean="0"/>
              <a:t>		Arnaud </a:t>
            </a:r>
            <a:r>
              <a:rPr lang="fr-FR" sz="1400" b="1" dirty="0"/>
              <a:t>CHAMBON, </a:t>
            </a:r>
            <a:r>
              <a:rPr lang="fr-FR" sz="1400" dirty="0" smtClean="0"/>
              <a:t>Chargé de mission, Inspecteur de l’éducation nationale</a:t>
            </a:r>
            <a:endParaRPr lang="fr-FR" sz="1400" dirty="0"/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14h45 	Se projeter à la rentrée 2023 – Guide d’accompagnement</a:t>
            </a:r>
            <a:endParaRPr lang="fr-FR" sz="1100" dirty="0"/>
          </a:p>
          <a:p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b="1" dirty="0" smtClean="0"/>
              <a:t>Romain </a:t>
            </a:r>
            <a:r>
              <a:rPr lang="fr-FR" sz="1400" b="1" dirty="0"/>
              <a:t>VEVAUD, </a:t>
            </a:r>
            <a:r>
              <a:rPr lang="fr-FR" sz="1400" dirty="0"/>
              <a:t>enseignant lycée Pyrène de Pamiers, académie de Toulouse</a:t>
            </a:r>
          </a:p>
          <a:p>
            <a:r>
              <a:rPr lang="fr-FR" sz="1400" b="1" dirty="0" smtClean="0"/>
              <a:t>		Bruno </a:t>
            </a:r>
            <a:r>
              <a:rPr lang="fr-FR" sz="1400" b="1" dirty="0"/>
              <a:t>ROUSSEL, </a:t>
            </a:r>
            <a:r>
              <a:rPr lang="fr-FR" sz="1400" dirty="0"/>
              <a:t>enseignant lycée Pyrène de Pamiers, académie de Toulouse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15h15 	Un focus sur une nouvelle activité professionnelle : les systèmes d’aide à la conduite (ADAS)</a:t>
            </a:r>
            <a:endParaRPr lang="fr-FR" sz="1400" dirty="0"/>
          </a:p>
          <a:p>
            <a:r>
              <a:rPr lang="fr-FR" sz="1400" dirty="0" smtClean="0"/>
              <a:t>		Vidéo du PNF</a:t>
            </a:r>
            <a:endParaRPr lang="fr-FR" sz="1400" dirty="0"/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15h45 	Présentation dynamique du référentiel à des tiers (élèves et entreprises)</a:t>
            </a:r>
            <a:endParaRPr lang="fr-FR" sz="1100" dirty="0"/>
          </a:p>
          <a:p>
            <a:r>
              <a:rPr lang="fr-FR" sz="1400" dirty="0"/>
              <a:t> </a:t>
            </a:r>
            <a:r>
              <a:rPr lang="fr-FR" sz="1400" dirty="0" smtClean="0"/>
              <a:t>		</a:t>
            </a:r>
            <a:r>
              <a:rPr lang="fr-FR" sz="1400" b="1" dirty="0" smtClean="0"/>
              <a:t>Frédéric </a:t>
            </a:r>
            <a:r>
              <a:rPr lang="fr-FR" sz="1400" b="1" dirty="0"/>
              <a:t>GARCIA</a:t>
            </a:r>
            <a:r>
              <a:rPr lang="fr-FR" sz="1400" dirty="0"/>
              <a:t>,</a:t>
            </a:r>
            <a:r>
              <a:rPr lang="fr-FR" sz="1400" b="1" dirty="0"/>
              <a:t> </a:t>
            </a:r>
            <a:r>
              <a:rPr lang="fr-FR" sz="1400" dirty="0"/>
              <a:t>enseignant lycée Sixte Vignon, académie de Toulouse</a:t>
            </a:r>
            <a:endParaRPr lang="fr-FR" sz="1100" dirty="0"/>
          </a:p>
          <a:p>
            <a:r>
              <a:rPr lang="fr-FR" sz="1400" b="1" dirty="0"/>
              <a:t> </a:t>
            </a:r>
            <a:endParaRPr lang="fr-FR" sz="1100" dirty="0"/>
          </a:p>
          <a:p>
            <a:r>
              <a:rPr lang="fr-FR" sz="1400" b="1" dirty="0" smtClean="0"/>
              <a:t>		Travail </a:t>
            </a:r>
            <a:r>
              <a:rPr lang="fr-FR" sz="1400" b="1" dirty="0"/>
              <a:t>hors du temps de classe de l’élève</a:t>
            </a:r>
            <a:endParaRPr lang="fr-FR" sz="1100" dirty="0"/>
          </a:p>
          <a:p>
            <a:r>
              <a:rPr lang="fr-FR" sz="1400" dirty="0"/>
              <a:t> </a:t>
            </a:r>
            <a:r>
              <a:rPr lang="fr-FR" sz="1400" dirty="0" smtClean="0"/>
              <a:t>		</a:t>
            </a:r>
            <a:r>
              <a:rPr lang="fr-FR" sz="1400" b="1" dirty="0" smtClean="0"/>
              <a:t>Frédéric </a:t>
            </a:r>
            <a:r>
              <a:rPr lang="fr-FR" sz="1400" b="1" dirty="0"/>
              <a:t>GARCIA</a:t>
            </a:r>
            <a:r>
              <a:rPr lang="fr-FR" sz="1400" dirty="0"/>
              <a:t>,</a:t>
            </a:r>
            <a:r>
              <a:rPr lang="fr-FR" sz="1400" b="1" dirty="0"/>
              <a:t> </a:t>
            </a:r>
            <a:r>
              <a:rPr lang="fr-FR" sz="1400" dirty="0"/>
              <a:t>enseignant lycée Sixte Vignon, académie de Toulouse</a:t>
            </a:r>
            <a:endParaRPr lang="fr-FR" sz="1100" dirty="0"/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16h15 	Temps d’échange et mot de fin</a:t>
            </a:r>
            <a:endParaRPr lang="fr-FR" sz="1400" dirty="0"/>
          </a:p>
          <a:p>
            <a:endParaRPr lang="fr-FR" sz="11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BDF9D0-E802-FCC0-9CB7-12735DEB6EFB}"/>
              </a:ext>
            </a:extLst>
          </p:cNvPr>
          <p:cNvGrpSpPr/>
          <p:nvPr/>
        </p:nvGrpSpPr>
        <p:grpSpPr>
          <a:xfrm>
            <a:off x="181837" y="833257"/>
            <a:ext cx="334237" cy="4215650"/>
            <a:chOff x="144780" y="1387907"/>
            <a:chExt cx="334237" cy="33857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1C989-7386-F1C2-E9ED-30C53CD89041}"/>
                </a:ext>
              </a:extLst>
            </p:cNvPr>
            <p:cNvSpPr/>
            <p:nvPr/>
          </p:nvSpPr>
          <p:spPr>
            <a:xfrm>
              <a:off x="144780" y="1387907"/>
              <a:ext cx="334237" cy="33857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7D279-24FA-C163-DE05-636F3B72CF16}"/>
                </a:ext>
              </a:extLst>
            </p:cNvPr>
            <p:cNvSpPr/>
            <p:nvPr/>
          </p:nvSpPr>
          <p:spPr>
            <a:xfrm>
              <a:off x="222063" y="1473929"/>
              <a:ext cx="174018" cy="133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379696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680325"/>
            <a:ext cx="736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prstClr val="white"/>
                </a:solidFill>
                <a:latin typeface="Calibri"/>
              </a:rPr>
              <a:t>Etat des lieux de la 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prstClr val="white"/>
                </a:solidFill>
                <a:latin typeface="Calibri"/>
              </a:rPr>
              <a:t>ANFA</a:t>
            </a:r>
            <a:endParaRPr lang="fr-FR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DES RÉFERENTIELS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FILIÈRE CARROSSERIE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393972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680325"/>
            <a:ext cx="73682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Calibri"/>
              </a:rPr>
              <a:t>Contexte de la rénovation de la filière carrosserie-peinture automobile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Pascal LE GUEN – IEN STI Toulouse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1" y="0"/>
            <a:ext cx="4042609" cy="7802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DES RÉFERENTIELS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FILIÈRE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CARROSSERIE</a:t>
            </a:r>
          </a:p>
        </p:txBody>
      </p:sp>
    </p:spTree>
    <p:extLst>
      <p:ext uri="{BB962C8B-B14F-4D97-AF65-F5344CB8AC3E}">
        <p14:creationId xmlns:p14="http://schemas.microsoft.com/office/powerpoint/2010/main" val="8339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E2AD09-20B0-ED6C-CAFF-E4E0D2E04880}"/>
              </a:ext>
            </a:extLst>
          </p:cNvPr>
          <p:cNvSpPr txBox="1"/>
          <p:nvPr/>
        </p:nvSpPr>
        <p:spPr>
          <a:xfrm>
            <a:off x="72001" y="1177069"/>
            <a:ext cx="4011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0070C0"/>
                </a:solidFill>
              </a:rPr>
              <a:t>http://</a:t>
            </a:r>
            <a:r>
              <a:rPr lang="fr-FR" sz="800" dirty="0" err="1">
                <a:solidFill>
                  <a:srgbClr val="0070C0"/>
                </a:solidFill>
              </a:rPr>
              <a:t>mimosa.cereq.fr</a:t>
            </a:r>
            <a:r>
              <a:rPr lang="fr-FR" sz="800" dirty="0">
                <a:solidFill>
                  <a:srgbClr val="0070C0"/>
                </a:solidFill>
              </a:rPr>
              <a:t>/reflet/</a:t>
            </a:r>
            <a:r>
              <a:rPr lang="fr-FR" sz="800" dirty="0" err="1">
                <a:solidFill>
                  <a:srgbClr val="0070C0"/>
                </a:solidFill>
              </a:rPr>
              <a:t>index.php?action</a:t>
            </a:r>
            <a:r>
              <a:rPr lang="fr-FR" sz="800" dirty="0">
                <a:solidFill>
                  <a:srgbClr val="0070C0"/>
                </a:solidFill>
              </a:rPr>
              <a:t>=</a:t>
            </a:r>
            <a:r>
              <a:rPr lang="fr-FR" sz="800" dirty="0" err="1">
                <a:solidFill>
                  <a:srgbClr val="0070C0"/>
                </a:solidFill>
              </a:rPr>
              <a:t>leftmenu&amp;item</a:t>
            </a:r>
            <a:r>
              <a:rPr lang="fr-FR" sz="800" dirty="0">
                <a:solidFill>
                  <a:srgbClr val="0070C0"/>
                </a:solidFill>
              </a:rPr>
              <a:t>=</a:t>
            </a:r>
            <a:r>
              <a:rPr lang="fr-FR" sz="800" dirty="0" err="1">
                <a:solidFill>
                  <a:srgbClr val="0070C0"/>
                </a:solidFill>
              </a:rPr>
              <a:t>genealogie&amp;menu</a:t>
            </a:r>
            <a:r>
              <a:rPr lang="fr-FR" sz="800" dirty="0">
                <a:solidFill>
                  <a:srgbClr val="0070C0"/>
                </a:solidFill>
              </a:rPr>
              <a:t>=</a:t>
            </a:r>
            <a:r>
              <a:rPr lang="fr-FR" sz="800" dirty="0" err="1">
                <a:solidFill>
                  <a:srgbClr val="0070C0"/>
                </a:solidFill>
              </a:rPr>
              <a:t>educ</a:t>
            </a:r>
            <a:r>
              <a:rPr lang="fr-FR" sz="800" dirty="0">
                <a:solidFill>
                  <a:srgbClr val="0070C0"/>
                </a:solidFill>
              </a:rPr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41565-FF4B-8738-2F39-20A2D0F6364C}"/>
              </a:ext>
            </a:extLst>
          </p:cNvPr>
          <p:cNvSpPr/>
          <p:nvPr/>
        </p:nvSpPr>
        <p:spPr>
          <a:xfrm>
            <a:off x="72001" y="826417"/>
            <a:ext cx="3874357" cy="336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/>
              <a:t>     Généalogie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305B7DC-4DF3-DBEB-ED6B-C3427766093A}"/>
              </a:ext>
            </a:extLst>
          </p:cNvPr>
          <p:cNvGrpSpPr/>
          <p:nvPr/>
        </p:nvGrpSpPr>
        <p:grpSpPr>
          <a:xfrm>
            <a:off x="4362297" y="1080280"/>
            <a:ext cx="4122163" cy="386666"/>
            <a:chOff x="4420353" y="884341"/>
            <a:chExt cx="4122163" cy="386666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191D54A-A19C-6D8C-1C4E-564C9E9A92B5}"/>
                </a:ext>
              </a:extLst>
            </p:cNvPr>
            <p:cNvSpPr/>
            <p:nvPr/>
          </p:nvSpPr>
          <p:spPr>
            <a:xfrm>
              <a:off x="4420353" y="888349"/>
              <a:ext cx="2454046" cy="382658"/>
            </a:xfrm>
            <a:prstGeom prst="roundRect">
              <a:avLst/>
            </a:prstGeom>
            <a:solidFill>
              <a:srgbClr val="F4CEB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BTS Conception et réalisation de carrosseries (1992-2013)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B526DA0-5A6D-B6D8-90FB-28ECD2093B2A}"/>
                </a:ext>
              </a:extLst>
            </p:cNvPr>
            <p:cNvSpPr/>
            <p:nvPr/>
          </p:nvSpPr>
          <p:spPr>
            <a:xfrm>
              <a:off x="6874399" y="884341"/>
              <a:ext cx="1668117" cy="382658"/>
            </a:xfrm>
            <a:prstGeom prst="roundRect">
              <a:avLst/>
            </a:prstGeom>
            <a:solidFill>
              <a:srgbClr val="E7A87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BTS Conception et réalisation de carrosseries (2013-…)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199D38B-D7D3-7574-14E0-830F0D14ED81}"/>
              </a:ext>
            </a:extLst>
          </p:cNvPr>
          <p:cNvGrpSpPr/>
          <p:nvPr/>
        </p:nvGrpSpPr>
        <p:grpSpPr>
          <a:xfrm>
            <a:off x="3545376" y="1563925"/>
            <a:ext cx="5540568" cy="1193652"/>
            <a:chOff x="3603432" y="1484098"/>
            <a:chExt cx="5540568" cy="1193652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C7E7864-9919-35DE-1C5B-CEB0B24F2C90}"/>
                </a:ext>
              </a:extLst>
            </p:cNvPr>
            <p:cNvSpPr/>
            <p:nvPr/>
          </p:nvSpPr>
          <p:spPr>
            <a:xfrm>
              <a:off x="3603432" y="1497916"/>
              <a:ext cx="1184463" cy="11798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Construction et réparation en carrosserie (1986-1995) 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3A64DC74-312A-2735-99B5-1386FE3EE97D}"/>
                </a:ext>
              </a:extLst>
            </p:cNvPr>
            <p:cNvSpPr/>
            <p:nvPr/>
          </p:nvSpPr>
          <p:spPr>
            <a:xfrm>
              <a:off x="4797880" y="1484098"/>
              <a:ext cx="1741421" cy="57198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Carrosserie Op. Construction (1995-2010)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2F343B7D-B617-6541-0354-F77CC3DFC17A}"/>
                </a:ext>
              </a:extLst>
            </p:cNvPr>
            <p:cNvSpPr/>
            <p:nvPr/>
          </p:nvSpPr>
          <p:spPr>
            <a:xfrm>
              <a:off x="4807867" y="2093892"/>
              <a:ext cx="1492884" cy="58385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Carrosserie Op. </a:t>
              </a:r>
              <a:r>
                <a:rPr lang="en-US" sz="10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</a:t>
              </a:r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(1995-2008)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85577DF9-0489-C998-727B-4ECCA788309C}"/>
                </a:ext>
              </a:extLst>
            </p:cNvPr>
            <p:cNvSpPr/>
            <p:nvPr/>
          </p:nvSpPr>
          <p:spPr>
            <a:xfrm>
              <a:off x="6549286" y="1497916"/>
              <a:ext cx="1993230" cy="57552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Construction des carrosseries (2010-...)</a:t>
              </a:r>
              <a:endParaRPr lang="fr-FR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205B68D-FC37-E0D9-BD60-8279FDAA520B}"/>
                </a:ext>
              </a:extLst>
            </p:cNvPr>
            <p:cNvSpPr/>
            <p:nvPr/>
          </p:nvSpPr>
          <p:spPr>
            <a:xfrm>
              <a:off x="6300751" y="2093251"/>
              <a:ext cx="1704083" cy="58449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Réparation des carrosseries (2008-2023)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7ACC4D50-4276-67A5-B945-36C70C916431}"/>
                </a:ext>
              </a:extLst>
            </p:cNvPr>
            <p:cNvSpPr/>
            <p:nvPr/>
          </p:nvSpPr>
          <p:spPr>
            <a:xfrm>
              <a:off x="8037095" y="2087833"/>
              <a:ext cx="1106905" cy="5755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 pro </a:t>
              </a:r>
              <a:r>
                <a:rPr lang="en-US" sz="9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carrossier</a:t>
              </a:r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peintre</a:t>
              </a:r>
              <a:r>
                <a:rPr lang="en-US" sz="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automobile (2023-...)</a:t>
              </a:r>
              <a:endParaRPr lang="fr-F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D55FD45-D5CA-359B-63F6-15A36E6A9B86}"/>
              </a:ext>
            </a:extLst>
          </p:cNvPr>
          <p:cNvGrpSpPr/>
          <p:nvPr/>
        </p:nvGrpSpPr>
        <p:grpSpPr>
          <a:xfrm>
            <a:off x="1202854" y="2881394"/>
            <a:ext cx="5467560" cy="1067844"/>
            <a:chOff x="1260910" y="2881394"/>
            <a:chExt cx="5467560" cy="1067844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B837639D-C92F-998B-0144-D0B7B4B508AE}"/>
                </a:ext>
              </a:extLst>
            </p:cNvPr>
            <p:cNvSpPr/>
            <p:nvPr/>
          </p:nvSpPr>
          <p:spPr>
            <a:xfrm>
              <a:off x="1260910" y="2881394"/>
              <a:ext cx="3763478" cy="2756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BP Carrossier (1964-1997)</a:t>
              </a: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0D803E34-6065-CCC7-71BB-C4B7E84BB8B5}"/>
                </a:ext>
              </a:extLst>
            </p:cNvPr>
            <p:cNvSpPr/>
            <p:nvPr/>
          </p:nvSpPr>
          <p:spPr>
            <a:xfrm>
              <a:off x="5024388" y="2889501"/>
              <a:ext cx="1704082" cy="2654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BP Carrosserie construction et maquettage (1997-2011)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6901ED68-5157-CE6F-74D4-F1427094D3AF}"/>
                </a:ext>
              </a:extLst>
            </p:cNvPr>
            <p:cNvSpPr/>
            <p:nvPr/>
          </p:nvSpPr>
          <p:spPr>
            <a:xfrm>
              <a:off x="2088683" y="3190758"/>
              <a:ext cx="1855732" cy="7322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(1971-1987)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Construction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Recouvrement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Option Réparation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0EBE5325-54E0-3E79-457C-9A2B40A7153D}"/>
                </a:ext>
              </a:extLst>
            </p:cNvPr>
            <p:cNvSpPr/>
            <p:nvPr/>
          </p:nvSpPr>
          <p:spPr>
            <a:xfrm>
              <a:off x="3944416" y="3185983"/>
              <a:ext cx="843480" cy="734915"/>
            </a:xfrm>
            <a:prstGeom prst="roundRect">
              <a:avLst/>
            </a:prstGeom>
            <a:solidFill>
              <a:srgbClr val="B9C5A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 (1987-1994)</a:t>
              </a: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CBB7AD4-7CB1-6E06-513F-B82E5373DD2B}"/>
                </a:ext>
              </a:extLst>
            </p:cNvPr>
            <p:cNvSpPr/>
            <p:nvPr/>
          </p:nvSpPr>
          <p:spPr>
            <a:xfrm>
              <a:off x="4797188" y="3183392"/>
              <a:ext cx="1586183" cy="76584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BEP Carrosserie 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(1994-2009)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0D74230E-E0EC-F0AA-3F4A-18B789DB5867}"/>
              </a:ext>
            </a:extLst>
          </p:cNvPr>
          <p:cNvGrpSpPr/>
          <p:nvPr/>
        </p:nvGrpSpPr>
        <p:grpSpPr>
          <a:xfrm>
            <a:off x="298078" y="3918241"/>
            <a:ext cx="8793087" cy="1081581"/>
            <a:chOff x="356134" y="3918241"/>
            <a:chExt cx="8793087" cy="1081581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7075C7C0-8035-85B6-A784-FD11CC7EE9D7}"/>
                </a:ext>
              </a:extLst>
            </p:cNvPr>
            <p:cNvSpPr/>
            <p:nvPr/>
          </p:nvSpPr>
          <p:spPr>
            <a:xfrm>
              <a:off x="356134" y="4093975"/>
              <a:ext cx="2656573" cy="300225"/>
            </a:xfrm>
            <a:prstGeom prst="roundRect">
              <a:avLst/>
            </a:prstGeom>
            <a:solidFill>
              <a:srgbClr val="7BF0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en voitures (1954-1979)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28FD0730-BB8B-0F86-6269-3C779213450E}"/>
                </a:ext>
              </a:extLst>
            </p:cNvPr>
            <p:cNvSpPr/>
            <p:nvPr/>
          </p:nvSpPr>
          <p:spPr>
            <a:xfrm>
              <a:off x="1088052" y="4431151"/>
              <a:ext cx="1924656" cy="300225"/>
            </a:xfrm>
            <a:prstGeom prst="roundRect">
              <a:avLst/>
            </a:prstGeom>
            <a:solidFill>
              <a:srgbClr val="7BF0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Réparateur en carrosserie automobile (1961-1979)</a:t>
              </a: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027B5DA-EEBE-DC6D-8154-8824C55B4EE4}"/>
                </a:ext>
              </a:extLst>
            </p:cNvPr>
            <p:cNvSpPr/>
            <p:nvPr/>
          </p:nvSpPr>
          <p:spPr>
            <a:xfrm>
              <a:off x="3012707" y="4096744"/>
              <a:ext cx="1795160" cy="300225"/>
            </a:xfrm>
            <a:prstGeom prst="roundRect">
              <a:avLst/>
            </a:prstGeom>
            <a:solidFill>
              <a:srgbClr val="8BF0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en carrosserie (1979-1994)</a:t>
              </a: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2B7BF27E-072A-96D7-E268-1A0E2FE0843B}"/>
                </a:ext>
              </a:extLst>
            </p:cNvPr>
            <p:cNvSpPr/>
            <p:nvPr/>
          </p:nvSpPr>
          <p:spPr>
            <a:xfrm>
              <a:off x="3012707" y="4424138"/>
              <a:ext cx="1795160" cy="307238"/>
            </a:xfrm>
            <a:prstGeom prst="roundRect">
              <a:avLst/>
            </a:prstGeom>
            <a:solidFill>
              <a:srgbClr val="8BF0A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Carrossier réparateur (1979-1994)</a:t>
              </a: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DCF3D651-78B8-FDFD-943A-0FCF8B0AE54A}"/>
                </a:ext>
              </a:extLst>
            </p:cNvPr>
            <p:cNvSpPr/>
            <p:nvPr/>
          </p:nvSpPr>
          <p:spPr>
            <a:xfrm>
              <a:off x="4817160" y="4097213"/>
              <a:ext cx="1483592" cy="306876"/>
            </a:xfrm>
            <a:prstGeom prst="roundRect">
              <a:avLst/>
            </a:prstGeom>
            <a:solidFill>
              <a:srgbClr val="22F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Peinture en carrosserie (1994-2007)</a:t>
              </a: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A56FFE4B-51D4-ACE3-97F2-4D57A5932F2A}"/>
                </a:ext>
              </a:extLst>
            </p:cNvPr>
            <p:cNvSpPr/>
            <p:nvPr/>
          </p:nvSpPr>
          <p:spPr>
            <a:xfrm>
              <a:off x="4807868" y="4424138"/>
              <a:ext cx="1492884" cy="307238"/>
            </a:xfrm>
            <a:prstGeom prst="roundRect">
              <a:avLst/>
            </a:prstGeom>
            <a:solidFill>
              <a:srgbClr val="22F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</a:t>
              </a: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arrosserie réparation (1994-2007)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9774350-E69D-A44B-1FB3-4260D43C6B59}"/>
                </a:ext>
              </a:extLst>
            </p:cNvPr>
            <p:cNvSpPr/>
            <p:nvPr/>
          </p:nvSpPr>
          <p:spPr>
            <a:xfrm>
              <a:off x="6310045" y="4100539"/>
              <a:ext cx="1745661" cy="30022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Peinture en carrosserie (2007-2023)</a:t>
              </a: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7CF5B29E-5566-E441-37D3-67E004D35D0E}"/>
                </a:ext>
              </a:extLst>
            </p:cNvPr>
            <p:cNvSpPr/>
            <p:nvPr/>
          </p:nvSpPr>
          <p:spPr>
            <a:xfrm>
              <a:off x="6310045" y="4424138"/>
              <a:ext cx="1709829" cy="2970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Réparation des carrosseries (2007-2023)</a:t>
              </a: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A886AD32-A06F-7242-299C-E85EB7B21315}"/>
                </a:ext>
              </a:extLst>
            </p:cNvPr>
            <p:cNvSpPr/>
            <p:nvPr/>
          </p:nvSpPr>
          <p:spPr>
            <a:xfrm>
              <a:off x="6310045" y="4751425"/>
              <a:ext cx="2232471" cy="2483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Construction 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carrosseries (2007-…)</a:t>
              </a: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68FB8B51-E746-7A0B-420E-71C57CEF1560}"/>
                </a:ext>
              </a:extLst>
            </p:cNvPr>
            <p:cNvSpPr/>
            <p:nvPr/>
          </p:nvSpPr>
          <p:spPr>
            <a:xfrm>
              <a:off x="8064998" y="3918241"/>
              <a:ext cx="1079002" cy="482522"/>
            </a:xfrm>
            <a:prstGeom prst="roundRect">
              <a:avLst/>
            </a:prstGeom>
            <a:solidFill>
              <a:srgbClr val="00683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Peintre automobile (2023-…)</a:t>
              </a: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988FF8AF-6869-0228-D073-E54752C784AD}"/>
                </a:ext>
              </a:extLst>
            </p:cNvPr>
            <p:cNvSpPr/>
            <p:nvPr/>
          </p:nvSpPr>
          <p:spPr>
            <a:xfrm>
              <a:off x="8070220" y="4424138"/>
              <a:ext cx="1079001" cy="503078"/>
            </a:xfrm>
            <a:prstGeom prst="roundRect">
              <a:avLst/>
            </a:prstGeom>
            <a:solidFill>
              <a:srgbClr val="00683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 Carrossier automobile (2023-…)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B9590098-F449-95FC-33A5-EEB58A67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88" y="815148"/>
            <a:ext cx="1300217" cy="3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910C5BC-48D8-F9D7-9F0F-51E88CEFEE78}"/>
              </a:ext>
            </a:extLst>
          </p:cNvPr>
          <p:cNvSpPr txBox="1"/>
          <p:nvPr/>
        </p:nvSpPr>
        <p:spPr>
          <a:xfrm>
            <a:off x="181837" y="94593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BF3C427-B910-459D-BDFC-4D67C334C815}"/>
              </a:ext>
            </a:extLst>
          </p:cNvPr>
          <p:cNvSpPr txBox="1"/>
          <p:nvPr/>
        </p:nvSpPr>
        <p:spPr>
          <a:xfrm>
            <a:off x="160504" y="821793"/>
            <a:ext cx="423449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Statistiques (nombre d’inscrits à l’examen)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878B04B-4BEC-4C43-C966-51DD0EECAB83}"/>
              </a:ext>
            </a:extLst>
          </p:cNvPr>
          <p:cNvGrpSpPr/>
          <p:nvPr/>
        </p:nvGrpSpPr>
        <p:grpSpPr>
          <a:xfrm>
            <a:off x="4749004" y="821793"/>
            <a:ext cx="4316632" cy="2263313"/>
            <a:chOff x="4749004" y="821793"/>
            <a:chExt cx="4316632" cy="2263313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99182E1-D348-5151-2867-292C0989D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004" y="938219"/>
              <a:ext cx="1504800" cy="1418811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9B6F281-854E-58C5-7ED0-67283D91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9647" y="900987"/>
              <a:ext cx="1446522" cy="141881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9381B40-82E3-F84D-6C2E-843BB54D0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65"/>
            <a:stretch/>
          </p:blipFill>
          <p:spPr>
            <a:xfrm>
              <a:off x="7629116" y="900987"/>
              <a:ext cx="1371766" cy="141881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BBC9FE99-9378-45CB-35D2-E74472C58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825" y="2576840"/>
              <a:ext cx="2689198" cy="391386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3FCF84E-5B5C-6C97-CDA0-92F03A735FDC}"/>
                </a:ext>
              </a:extLst>
            </p:cNvPr>
            <p:cNvSpPr txBox="1"/>
            <p:nvPr/>
          </p:nvSpPr>
          <p:spPr>
            <a:xfrm>
              <a:off x="5054802" y="2243219"/>
              <a:ext cx="998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CAP Peinture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D4991FC-EA16-7A0B-13D9-D73DA4545636}"/>
                </a:ext>
              </a:extLst>
            </p:cNvPr>
            <p:cNvSpPr txBox="1"/>
            <p:nvPr/>
          </p:nvSpPr>
          <p:spPr>
            <a:xfrm>
              <a:off x="6374129" y="2253596"/>
              <a:ext cx="1153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CAP Réparation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A86C39-7E5B-87C7-BA09-A5D8B9F1E7F8}"/>
                </a:ext>
              </a:extLst>
            </p:cNvPr>
            <p:cNvSpPr txBox="1"/>
            <p:nvPr/>
          </p:nvSpPr>
          <p:spPr>
            <a:xfrm>
              <a:off x="7693273" y="2249022"/>
              <a:ext cx="1372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Bac pro Réparation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C4C9596C-E764-E818-B989-97D251895B33}"/>
                </a:ext>
              </a:extLst>
            </p:cNvPr>
            <p:cNvSpPr/>
            <p:nvPr/>
          </p:nvSpPr>
          <p:spPr>
            <a:xfrm>
              <a:off x="4818490" y="821793"/>
              <a:ext cx="4247146" cy="2263313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6EEB8F0-2E26-6E2A-18C3-E93FD1F62C17}"/>
                </a:ext>
              </a:extLst>
            </p:cNvPr>
            <p:cNvSpPr txBox="1"/>
            <p:nvPr/>
          </p:nvSpPr>
          <p:spPr>
            <a:xfrm>
              <a:off x="5053286" y="258847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2021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CDC1D009-FDEC-A220-14D5-DE14D84083E0}"/>
              </a:ext>
            </a:extLst>
          </p:cNvPr>
          <p:cNvGrpSpPr/>
          <p:nvPr/>
        </p:nvGrpSpPr>
        <p:grpSpPr>
          <a:xfrm>
            <a:off x="78364" y="1234159"/>
            <a:ext cx="4672135" cy="2606179"/>
            <a:chOff x="78364" y="1234159"/>
            <a:chExt cx="4672135" cy="260617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2A69649-221B-B80C-32F1-001B97480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24" y="1375575"/>
              <a:ext cx="4599975" cy="2464763"/>
            </a:xfrm>
            <a:prstGeom prst="rect">
              <a:avLst/>
            </a:prstGeom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79081EC3-F07F-7928-6883-F940D50CC77A}"/>
                </a:ext>
              </a:extLst>
            </p:cNvPr>
            <p:cNvSpPr/>
            <p:nvPr/>
          </p:nvSpPr>
          <p:spPr>
            <a:xfrm>
              <a:off x="78364" y="1234159"/>
              <a:ext cx="4654458" cy="2606179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0543611-42C6-A273-4BDD-69DB8164B762}"/>
              </a:ext>
            </a:extLst>
          </p:cNvPr>
          <p:cNvGrpSpPr/>
          <p:nvPr/>
        </p:nvGrpSpPr>
        <p:grpSpPr>
          <a:xfrm>
            <a:off x="4827380" y="3164300"/>
            <a:ext cx="4247146" cy="1952314"/>
            <a:chOff x="4827380" y="3164300"/>
            <a:chExt cx="4247146" cy="1952314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43A4959B-9BCD-22F8-C0DA-1C3F05D155AA}"/>
                </a:ext>
              </a:extLst>
            </p:cNvPr>
            <p:cNvGrpSpPr/>
            <p:nvPr/>
          </p:nvGrpSpPr>
          <p:grpSpPr>
            <a:xfrm>
              <a:off x="4827380" y="3164300"/>
              <a:ext cx="4247146" cy="1952314"/>
              <a:chOff x="4827380" y="3164300"/>
              <a:chExt cx="4247146" cy="1952314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B29E6751-E272-CFF9-17E6-C2F2FBD34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50" y="3199666"/>
                <a:ext cx="3673398" cy="1891346"/>
              </a:xfrm>
              <a:prstGeom prst="rect">
                <a:avLst/>
              </a:prstGeom>
            </p:spPr>
          </p:pic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AFF027FD-5440-5AF6-DF0C-E05C54EE51A3}"/>
                  </a:ext>
                </a:extLst>
              </p:cNvPr>
              <p:cNvSpPr/>
              <p:nvPr/>
            </p:nvSpPr>
            <p:spPr>
              <a:xfrm>
                <a:off x="4827380" y="3164300"/>
                <a:ext cx="4247146" cy="1952314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1CCF361-1CF6-98B4-2E99-5E16963EDFE8}"/>
                  </a:ext>
                </a:extLst>
              </p:cNvPr>
              <p:cNvSpPr txBox="1"/>
              <p:nvPr/>
            </p:nvSpPr>
            <p:spPr>
              <a:xfrm>
                <a:off x="7988627" y="323717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>
                        <a:lumMod val="50000"/>
                      </a:schemeClr>
                    </a:solidFill>
                  </a:rPr>
                  <a:t>2021</a:t>
                </a:r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47BF339-05C2-2F91-14DE-E7ED8CED7141}"/>
                </a:ext>
              </a:extLst>
            </p:cNvPr>
            <p:cNvSpPr txBox="1"/>
            <p:nvPr/>
          </p:nvSpPr>
          <p:spPr>
            <a:xfrm>
              <a:off x="7548143" y="3525083"/>
              <a:ext cx="1372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Bac pro Réparation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3C02D1D0-7263-D03D-24F2-F159C844828C}"/>
              </a:ext>
            </a:extLst>
          </p:cNvPr>
          <p:cNvGrpSpPr/>
          <p:nvPr/>
        </p:nvGrpSpPr>
        <p:grpSpPr>
          <a:xfrm>
            <a:off x="72661" y="3877537"/>
            <a:ext cx="4654458" cy="1239077"/>
            <a:chOff x="72661" y="3877537"/>
            <a:chExt cx="4654458" cy="1239077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E3D0FE5F-881B-0FBF-87C7-680AB4142A1C}"/>
                </a:ext>
              </a:extLst>
            </p:cNvPr>
            <p:cNvGrpSpPr/>
            <p:nvPr/>
          </p:nvGrpSpPr>
          <p:grpSpPr>
            <a:xfrm>
              <a:off x="72661" y="3877537"/>
              <a:ext cx="4654458" cy="1239077"/>
              <a:chOff x="72661" y="3877537"/>
              <a:chExt cx="4654458" cy="1239077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407EE169-2CE1-5CE9-B1FB-671F65C0B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144" y="3899274"/>
                <a:ext cx="4599975" cy="1074894"/>
              </a:xfrm>
              <a:prstGeom prst="rect">
                <a:avLst/>
              </a:prstGeom>
            </p:spPr>
          </p:pic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E52C25A6-3CDA-DF67-A2B6-D824DB636442}"/>
                  </a:ext>
                </a:extLst>
              </p:cNvPr>
              <p:cNvSpPr/>
              <p:nvPr/>
            </p:nvSpPr>
            <p:spPr>
              <a:xfrm>
                <a:off x="72661" y="3877537"/>
                <a:ext cx="4654458" cy="1239077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066E8D2-0577-6A99-9CFD-C9BC9AAC01E6}"/>
                  </a:ext>
                </a:extLst>
              </p:cNvPr>
              <p:cNvSpPr txBox="1"/>
              <p:nvPr/>
            </p:nvSpPr>
            <p:spPr>
              <a:xfrm>
                <a:off x="397566" y="3957793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bg1">
                        <a:lumMod val="50000"/>
                      </a:schemeClr>
                    </a:solidFill>
                  </a:rPr>
                  <a:t>Nombre de filles</a:t>
                </a: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97F0F74F-17E3-DB73-09E4-1F404FA0A534}"/>
                  </a:ext>
                </a:extLst>
              </p:cNvPr>
              <p:cNvSpPr/>
              <p:nvPr/>
            </p:nvSpPr>
            <p:spPr>
              <a:xfrm>
                <a:off x="3864334" y="3957793"/>
                <a:ext cx="278296" cy="1074894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AA99B213-D307-BA5F-7610-B0D8530CC265}"/>
                  </a:ext>
                </a:extLst>
              </p:cNvPr>
              <p:cNvSpPr txBox="1"/>
              <p:nvPr/>
            </p:nvSpPr>
            <p:spPr>
              <a:xfrm>
                <a:off x="2647784" y="3902408"/>
                <a:ext cx="1121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accent1"/>
                    </a:solidFill>
                  </a:rPr>
                  <a:t>86 en 2019 soit 5,2 %</a:t>
                </a:r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A1069A2-168F-E3B0-B094-3104A0B5945C}"/>
                </a:ext>
              </a:extLst>
            </p:cNvPr>
            <p:cNvSpPr txBox="1"/>
            <p:nvPr/>
          </p:nvSpPr>
          <p:spPr>
            <a:xfrm>
              <a:off x="539109" y="4183207"/>
              <a:ext cx="1372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Bac pro Réparation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1582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910C5BC-48D8-F9D7-9F0F-51E88CEFEE78}"/>
              </a:ext>
            </a:extLst>
          </p:cNvPr>
          <p:cNvSpPr txBox="1"/>
          <p:nvPr/>
        </p:nvSpPr>
        <p:spPr>
          <a:xfrm>
            <a:off x="181837" y="94593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6D0788-B7A9-B89B-4B03-2DA54F0DD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99" y="1379459"/>
            <a:ext cx="4874553" cy="33843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0D715-6FBC-AE0B-BDF5-D00CAD66E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419" y="1379459"/>
            <a:ext cx="3709689" cy="33843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A649C8-3B98-C9D4-8F54-7C31892F6D86}"/>
              </a:ext>
            </a:extLst>
          </p:cNvPr>
          <p:cNvSpPr txBox="1"/>
          <p:nvPr/>
        </p:nvSpPr>
        <p:spPr>
          <a:xfrm>
            <a:off x="181837" y="870857"/>
            <a:ext cx="437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transformation de la voie professionnelle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1156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EBC66D-B5B7-2C45-DB05-3FED1EF23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01" y="1298500"/>
            <a:ext cx="7725288" cy="35009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FBE195-073D-9F64-1105-08B5552E66F9}"/>
              </a:ext>
            </a:extLst>
          </p:cNvPr>
          <p:cNvSpPr txBox="1"/>
          <p:nvPr/>
        </p:nvSpPr>
        <p:spPr>
          <a:xfrm>
            <a:off x="1242791" y="4799481"/>
            <a:ext cx="63505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fr-FR" sz="7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www.centre-inffo.fr</a:t>
            </a:r>
            <a:r>
              <a:rPr lang="fr-FR" sz="7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/site-reforme/cinq-infographies-pour-tout-comprendre-de-la-loi-avenir-professionnel-un-an-apres-son-adoption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10118-705F-0A55-5EA2-C3AAC319D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49" y="4702010"/>
            <a:ext cx="598500" cy="360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0AF2373-A5F4-7426-BF2F-9AA5310E658C}"/>
              </a:ext>
            </a:extLst>
          </p:cNvPr>
          <p:cNvSpPr txBox="1">
            <a:spLocks/>
          </p:cNvSpPr>
          <p:nvPr/>
        </p:nvSpPr>
        <p:spPr>
          <a:xfrm>
            <a:off x="97851" y="886895"/>
            <a:ext cx="8688340" cy="369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La loi du 5 septembre 2018 pour la liberté de choisir son avenir professionnel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402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D46C82-A252-D3D6-E700-2794F6E3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1" y="1007165"/>
            <a:ext cx="7487396" cy="4136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DD3837-0A04-D8B1-31BD-88D94103C714}"/>
              </a:ext>
            </a:extLst>
          </p:cNvPr>
          <p:cNvSpPr txBox="1"/>
          <p:nvPr/>
        </p:nvSpPr>
        <p:spPr>
          <a:xfrm>
            <a:off x="117182" y="861127"/>
            <a:ext cx="644724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Principe des blocs de compétences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2514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516124"/>
            <a:ext cx="8548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d’opportunité communiquée à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Dgesco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 la branche professionnelle en novembre 2020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validée en réunion plénière de la CPC « industrie » le 17 décembre 2020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 présenté en CPC le 2 juillet 2021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Référentiels présentés en CPC le 22 novembre 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2022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 nationale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2 février 2023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Calibri"/>
              </a:rPr>
              <a:t>Présentation en territoire le 19 avril 2023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Calibri"/>
              </a:rPr>
              <a:t>	Montpellier - Toulouse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Calendrier de la rénovation de la filière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42824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2923" y="86058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DE LA RÉNOVATION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2D9047-6BF3-F21B-DB20-8789884195A7}"/>
              </a:ext>
            </a:extLst>
          </p:cNvPr>
          <p:cNvSpPr txBox="1"/>
          <p:nvPr/>
        </p:nvSpPr>
        <p:spPr>
          <a:xfrm>
            <a:off x="4434499" y="1032237"/>
            <a:ext cx="228440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groupe de travail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A62301-A30B-2292-7679-1EF83377F14F}"/>
              </a:ext>
            </a:extLst>
          </p:cNvPr>
          <p:cNvSpPr txBox="1"/>
          <p:nvPr/>
        </p:nvSpPr>
        <p:spPr>
          <a:xfrm>
            <a:off x="361723" y="1220643"/>
            <a:ext cx="2954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ALEXANDRE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Custodio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Stellantis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CHALMEL Stéphane 	FFC	</a:t>
            </a:r>
          </a:p>
          <a:p>
            <a:pPr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CLÉRIS Patrick		FRCI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LETELLIER Jean-Pierre	FNA 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LLEDO Laetitia		ANFA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FERNIER Angélique	ANFA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VIDAL Marion 		ANFA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WILLEFERT Pascal 		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Mobilians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6F71E7-73D9-43FE-8AEA-9AC8580962ED}"/>
              </a:ext>
            </a:extLst>
          </p:cNvPr>
          <p:cNvSpPr txBox="1"/>
          <p:nvPr/>
        </p:nvSpPr>
        <p:spPr>
          <a:xfrm>
            <a:off x="262080" y="3550312"/>
            <a:ext cx="37936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PIOT Sabine	         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Dgesco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BLANC Jérôme	          	   IEN ET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 - Toulouse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KONOPCZYNSKI Sébastien  IEN ET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 - Lille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GUEN Pascal	           	   IEN ET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 - Toulouse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COSTA Pascale	        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Igésr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2E4C00B-70BE-B197-F45D-C4C00F999D38}"/>
              </a:ext>
            </a:extLst>
          </p:cNvPr>
          <p:cNvSpPr/>
          <p:nvPr/>
        </p:nvSpPr>
        <p:spPr>
          <a:xfrm>
            <a:off x="182923" y="891522"/>
            <a:ext cx="3384376" cy="214500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16945B-31C7-8562-08CE-FE8C16F0F6C2}"/>
              </a:ext>
            </a:extLst>
          </p:cNvPr>
          <p:cNvSpPr/>
          <p:nvPr/>
        </p:nvSpPr>
        <p:spPr>
          <a:xfrm>
            <a:off x="182923" y="3180980"/>
            <a:ext cx="3872806" cy="185624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6F7708-E5A0-6860-8D79-0E3AC23FC117}"/>
              </a:ext>
            </a:extLst>
          </p:cNvPr>
          <p:cNvSpPr txBox="1"/>
          <p:nvPr/>
        </p:nvSpPr>
        <p:spPr>
          <a:xfrm>
            <a:off x="975011" y="88185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Professionnels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67966B-917C-127B-AD18-BA8129582C73}"/>
              </a:ext>
            </a:extLst>
          </p:cNvPr>
          <p:cNvSpPr txBox="1"/>
          <p:nvPr/>
        </p:nvSpPr>
        <p:spPr>
          <a:xfrm>
            <a:off x="648615" y="3221191"/>
            <a:ext cx="29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Pilotage éducation nationale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54284B9-4E2B-EE87-A13B-D96146715D07}"/>
              </a:ext>
            </a:extLst>
          </p:cNvPr>
          <p:cNvSpPr/>
          <p:nvPr/>
        </p:nvSpPr>
        <p:spPr>
          <a:xfrm>
            <a:off x="4521421" y="1720979"/>
            <a:ext cx="4218780" cy="281687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ACD362-71A2-61FA-F1E8-77E188BFF9BB}"/>
              </a:ext>
            </a:extLst>
          </p:cNvPr>
          <p:cNvSpPr txBox="1"/>
          <p:nvPr/>
        </p:nvSpPr>
        <p:spPr>
          <a:xfrm>
            <a:off x="5969668" y="1701671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Enseignants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454713-912A-A325-DC54-4198E54F14A8}"/>
              </a:ext>
            </a:extLst>
          </p:cNvPr>
          <p:cNvSpPr txBox="1"/>
          <p:nvPr/>
        </p:nvSpPr>
        <p:spPr>
          <a:xfrm>
            <a:off x="5009851" y="2125922"/>
            <a:ext cx="3264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AKCAM </a:t>
            </a:r>
            <a:r>
              <a:rPr lang="fr-FR" sz="1400" dirty="0" smtClean="0"/>
              <a:t>Erol - Lyon</a:t>
            </a:r>
            <a:endParaRPr lang="fr-FR" sz="1400" dirty="0"/>
          </a:p>
          <a:p>
            <a:r>
              <a:rPr lang="fr-FR" sz="1400" dirty="0"/>
              <a:t>BELHOUA </a:t>
            </a:r>
            <a:r>
              <a:rPr lang="fr-FR" sz="1400" dirty="0" smtClean="0"/>
              <a:t>Yahya - Lyon</a:t>
            </a:r>
            <a:endParaRPr lang="fr-FR" sz="1400" dirty="0"/>
          </a:p>
          <a:p>
            <a:r>
              <a:rPr lang="fr-FR" sz="1400" dirty="0"/>
              <a:t>CASONATO </a:t>
            </a:r>
            <a:r>
              <a:rPr lang="fr-FR" sz="1400" dirty="0" smtClean="0"/>
              <a:t>Pascal - Toulouse</a:t>
            </a:r>
            <a:endParaRPr lang="fr-FR" sz="1400" dirty="0"/>
          </a:p>
          <a:p>
            <a:r>
              <a:rPr lang="fr-FR" sz="1400" dirty="0"/>
              <a:t>CHAMBON </a:t>
            </a:r>
            <a:r>
              <a:rPr lang="fr-FR" sz="1400" dirty="0" smtClean="0"/>
              <a:t>Arnaud - Montpellier</a:t>
            </a:r>
            <a:endParaRPr lang="fr-FR" sz="1400" dirty="0"/>
          </a:p>
          <a:p>
            <a:r>
              <a:rPr lang="fr-FR" sz="1400" dirty="0"/>
              <a:t>FARDOUX </a:t>
            </a:r>
            <a:r>
              <a:rPr lang="fr-FR" sz="1400" dirty="0" smtClean="0"/>
              <a:t>Dany - Lille</a:t>
            </a:r>
            <a:endParaRPr lang="fr-FR" sz="1400" dirty="0"/>
          </a:p>
          <a:p>
            <a:r>
              <a:rPr lang="fr-FR" sz="1400" dirty="0"/>
              <a:t>JOIGNIAUX </a:t>
            </a:r>
            <a:r>
              <a:rPr lang="fr-FR" sz="1400" dirty="0" smtClean="0"/>
              <a:t>David - Lille</a:t>
            </a:r>
            <a:endParaRPr lang="fr-FR" sz="1400" dirty="0"/>
          </a:p>
          <a:p>
            <a:r>
              <a:rPr lang="fr-FR" sz="1400" dirty="0"/>
              <a:t>JUSTE </a:t>
            </a:r>
            <a:r>
              <a:rPr lang="fr-FR" sz="1400" dirty="0" smtClean="0"/>
              <a:t>Sébastien - Toulouse</a:t>
            </a:r>
            <a:endParaRPr lang="fr-FR" sz="1400" dirty="0"/>
          </a:p>
          <a:p>
            <a:r>
              <a:rPr lang="fr-FR" sz="1400" dirty="0"/>
              <a:t>LESAUX </a:t>
            </a:r>
            <a:r>
              <a:rPr lang="fr-FR" sz="1400" dirty="0" smtClean="0"/>
              <a:t>Etienne - Lille</a:t>
            </a:r>
            <a:endParaRPr lang="fr-FR" sz="1400" dirty="0"/>
          </a:p>
          <a:p>
            <a:r>
              <a:rPr lang="fr-FR" sz="1400" dirty="0"/>
              <a:t>ROUSSEL </a:t>
            </a:r>
            <a:r>
              <a:rPr lang="fr-FR" sz="1400" dirty="0" smtClean="0"/>
              <a:t>Bruno - Toulouse</a:t>
            </a:r>
            <a:endParaRPr lang="fr-FR" sz="1400" dirty="0"/>
          </a:p>
          <a:p>
            <a:r>
              <a:rPr lang="fr-FR" sz="1400" dirty="0"/>
              <a:t>VEVAUD </a:t>
            </a:r>
            <a:r>
              <a:rPr lang="fr-FR" sz="1400" dirty="0" smtClean="0"/>
              <a:t>Romain - Toulouse</a:t>
            </a: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559908-1334-FED5-BFA5-927B1E6C11E8}"/>
              </a:ext>
            </a:extLst>
          </p:cNvPr>
          <p:cNvSpPr txBox="1"/>
          <p:nvPr/>
        </p:nvSpPr>
        <p:spPr>
          <a:xfrm>
            <a:off x="0" y="-1"/>
            <a:ext cx="3545376" cy="7781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38545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d9b8819f-644e-4e2e-bf09-8a76532e681c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6651</TotalTime>
  <Words>969</Words>
  <Application>Microsoft Office PowerPoint</Application>
  <PresentationFormat>Affichage à l'écran (16:9)</PresentationFormat>
  <Paragraphs>177</Paragraphs>
  <Slides>14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4_page de presentation et de partie</vt:lpstr>
      <vt:lpstr>5_page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PASCAL LE GUEN</cp:lastModifiedBy>
  <cp:revision>324</cp:revision>
  <cp:lastPrinted>2015-02-04T16:19:06Z</cp:lastPrinted>
  <dcterms:created xsi:type="dcterms:W3CDTF">2015-02-04T10:43:31Z</dcterms:created>
  <dcterms:modified xsi:type="dcterms:W3CDTF">2023-04-18T19:17:16Z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