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7.jpeg" ContentType="image/jpeg"/>
  <Override PartName="/ppt/media/image3.png" ContentType="image/png"/>
  <Override PartName="/ppt/media/image6.jpeg" ContentType="image/jpeg"/>
  <Override PartName="/ppt/media/image4.jpeg" ContentType="image/jpeg"/>
  <Override PartName="/ppt/media/image5.jpeg" ContentType="image/jpe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5969F2-59D0-4FA5-9FDA-A79C1689039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FC14E5-5188-47E1-8470-D5042AA7E10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13F30BE-84D5-40B0-AD1B-499B5A93635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4BE0DB-CECC-4F24-8B14-4DA55C0D237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38D5DD-B95B-4791-AC13-B8CBF57BE17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EB17A7-13F4-4AD4-AC9E-D24AC5B917C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A14601-23F1-47C1-91E2-19A79CF98AF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AF75B4-8399-4B3B-ABAD-3337BF68710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95043D-F132-4FB3-B7D8-427D2EA426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C07F5C-88F1-43EC-95AC-236DAEFC53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7BD50A-8E94-4F3F-8907-5B3C0C080F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2A2768-7189-40C0-A7D9-DB12145EC5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0" name="Connecteur droit 9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323640" y="108000"/>
            <a:ext cx="755640" cy="6210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fr-FR" sz="100" spc="-1" strike="noStrike">
                <a:solidFill>
                  <a:srgbClr val="000000">
                    <a:alpha val="0"/>
                  </a:srgbClr>
                </a:solidFill>
                <a:latin typeface="Arial"/>
                <a:ea typeface="Arial"/>
              </a:rPr>
              <a:t>Titre</a:t>
            </a:r>
            <a:endParaRPr b="0" lang="fr-FR" sz="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7614000" y="4783680"/>
            <a:ext cx="116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50" spc="-1" strike="noStrike" cap="all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  <a:ea typeface="Arial"/>
              </a:rPr>
              <a:t>&lt;date/heure&gt;</a:t>
            </a: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60000" y="4783680"/>
            <a:ext cx="5903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Arial"/>
              </a:rPr>
              <a:t>&lt;pied de page&gt;</a:t>
            </a: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26400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F577ED-20EF-4B7D-898F-3D1C8E9EC835}" type="slidenum">
              <a:rPr b="1" lang="fr-FR" sz="75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360000" y="2346120"/>
            <a:ext cx="8423640" cy="207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pc="-1" strike="noStrike" cap="all">
                <a:solidFill>
                  <a:srgbClr val="000000"/>
                </a:solidFill>
                <a:latin typeface="Arial"/>
                <a:ea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1850" spc="-1" strike="noStrike">
                <a:solidFill>
                  <a:srgbClr val="000000"/>
                </a:solidFill>
                <a:latin typeface="Arial"/>
                <a:ea typeface="Arial"/>
              </a:rPr>
              <a:t>Sous-titre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Connecteur droit 11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8" name="Image 3" descr=""/>
          <p:cNvPicPr/>
          <p:nvPr/>
        </p:nvPicPr>
        <p:blipFill>
          <a:blip r:embed="rId3"/>
          <a:stretch/>
        </p:blipFill>
        <p:spPr>
          <a:xfrm>
            <a:off x="179640" y="118440"/>
            <a:ext cx="2195280" cy="18050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9"/>
          <p:cNvCxnSpPr/>
          <p:nvPr/>
        </p:nvCxnSpPr>
        <p:spPr>
          <a:xfrm>
            <a:off x="360000" y="47844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46" name="Image 6" descr=""/>
          <p:cNvPicPr/>
          <p:nvPr/>
        </p:nvPicPr>
        <p:blipFill>
          <a:blip r:embed="rId2"/>
          <a:stretch/>
        </p:blipFill>
        <p:spPr>
          <a:xfrm>
            <a:off x="323640" y="108000"/>
            <a:ext cx="755640" cy="62100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179640" y="4371840"/>
            <a:ext cx="8784720" cy="503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05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05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85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85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75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75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7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dailymotion.com/video/x7ypdmf" TargetMode="External"/><Relationship Id="rId2" Type="http://schemas.openxmlformats.org/officeDocument/2006/relationships/hyperlink" Target="https://www.dailymotion.com/video/x7ypdmf" TargetMode="External"/><Relationship Id="rId3" Type="http://schemas.openxmlformats.org/officeDocument/2006/relationships/hyperlink" Target="https://www.dailymotion.com/video/x7ypdmf%20(dur&#233;e%20:%201mn17)" TargetMode="External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endParaRPr b="1" lang="fr-FR" sz="100" spc="-1" strike="noStrike">
              <a:solidFill>
                <a:srgbClr val="000000">
                  <a:alpha val="0"/>
                </a:srgbClr>
              </a:solidFill>
              <a:latin typeface="Arial"/>
              <a:ea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2942280" y="339480"/>
            <a:ext cx="5256360" cy="10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3250" spc="-1" strike="noStrike" cap="all">
                <a:solidFill>
                  <a:srgbClr val="000000"/>
                </a:solidFill>
                <a:latin typeface="Arial"/>
                <a:ea typeface="Arial"/>
              </a:rPr>
              <a:t>ADAGE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fr-FR" sz="1850" spc="-1" strike="noStrike">
                <a:solidFill>
                  <a:srgbClr val="000000"/>
                </a:solidFill>
                <a:latin typeface="Arial"/>
                <a:ea typeface="Arial"/>
              </a:rPr>
              <a:t>Application dédiée à la généralisation de l’EAC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ftr" idx="4"/>
          </p:nvPr>
        </p:nvSpPr>
        <p:spPr>
          <a:xfrm>
            <a:off x="360000" y="4783680"/>
            <a:ext cx="5903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Arial"/>
              </a:rPr>
              <a:t>Direction générale de l’enseignement scolaire</a:t>
            </a:r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sldNum" idx="5"/>
          </p:nvPr>
        </p:nvSpPr>
        <p:spPr>
          <a:xfrm>
            <a:off x="626400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b="1" lang="fr-FR" sz="75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CCF47D-9595-47B6-BF93-FA52E6FD607C}" type="slidenum">
              <a:rPr b="1" lang="fr-FR" sz="75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Rectangle 2"/>
          <p:cNvSpPr/>
          <p:nvPr/>
        </p:nvSpPr>
        <p:spPr>
          <a:xfrm>
            <a:off x="2383200" y="1600920"/>
            <a:ext cx="5230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000000"/>
                </a:solidFill>
                <a:latin typeface="Arial"/>
                <a:ea typeface="Arial"/>
              </a:rPr>
              <a:t>PAR un APPEL À PROJETS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Image 3" descr=""/>
          <p:cNvPicPr/>
          <p:nvPr/>
        </p:nvPicPr>
        <p:blipFill>
          <a:blip r:embed="rId1"/>
          <a:stretch/>
        </p:blipFill>
        <p:spPr>
          <a:xfrm>
            <a:off x="360000" y="2668680"/>
            <a:ext cx="4653360" cy="2113920"/>
          </a:xfrm>
          <a:prstGeom prst="rect">
            <a:avLst/>
          </a:prstGeom>
          <a:ln w="0">
            <a:noFill/>
          </a:ln>
        </p:spPr>
      </p:pic>
      <p:sp>
        <p:nvSpPr>
          <p:cNvPr id="92" name="Rectangle avec flèche vers la gauche 9"/>
          <p:cNvSpPr/>
          <p:nvPr/>
        </p:nvSpPr>
        <p:spPr>
          <a:xfrm>
            <a:off x="4500000" y="2715840"/>
            <a:ext cx="4464000" cy="187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 w="0">
            <a:solidFill>
              <a:srgbClr val="ffffff"/>
            </a:solidFill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fr-FR" sz="1100" spc="-1" strike="noStrike">
                <a:solidFill>
                  <a:schemeClr val="lt1"/>
                </a:solidFill>
                <a:latin typeface="Arial"/>
                <a:ea typeface="Arial"/>
              </a:rPr>
              <a:t>Pour vous connecter à ADAGE : 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OpenSymbol"/>
              <a:buChar char="-"/>
            </a:pPr>
            <a:r>
              <a:rPr b="0" lang="fr-FR" sz="1100" spc="-1" strike="noStrike">
                <a:solidFill>
                  <a:schemeClr val="lt1"/>
                </a:solidFill>
                <a:latin typeface="Arial"/>
                <a:ea typeface="Arial"/>
              </a:rPr>
              <a:t>Ouvrez l’intranet académique (ARENA ou Educagri)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OpenSymbol"/>
              <a:buChar char="-"/>
            </a:pPr>
            <a:r>
              <a:rPr b="0" lang="fr-FR" sz="1100" spc="-1" strike="noStrike">
                <a:solidFill>
                  <a:schemeClr val="lt1"/>
                </a:solidFill>
                <a:latin typeface="Arial"/>
                <a:ea typeface="Arial"/>
              </a:rPr>
              <a:t>Renseignez vos identifiant et mot de passe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OpenSymbol"/>
              <a:buChar char="-"/>
            </a:pPr>
            <a:r>
              <a:rPr b="0" lang="fr-FR" sz="1100" spc="-1" strike="noStrike">
                <a:solidFill>
                  <a:schemeClr val="lt1"/>
                </a:solidFill>
                <a:latin typeface="Arial"/>
                <a:ea typeface="Arial"/>
              </a:rPr>
              <a:t>Choisissez le domaine « Scolarité du 1er degré » ou « Scolarité du 2</a:t>
            </a:r>
            <a:r>
              <a:rPr b="0" lang="fr-FR" sz="1100" spc="-1" strike="noStrike" baseline="30000">
                <a:solidFill>
                  <a:schemeClr val="lt1"/>
                </a:solidFill>
                <a:latin typeface="Arial"/>
                <a:ea typeface="Arial"/>
              </a:rPr>
              <a:t>nd</a:t>
            </a:r>
            <a:r>
              <a:rPr b="0" lang="fr-FR" sz="1100" spc="-1" strike="noStrike">
                <a:solidFill>
                  <a:schemeClr val="lt1"/>
                </a:solidFill>
                <a:latin typeface="Arial"/>
                <a:ea typeface="Arial"/>
              </a:rPr>
              <a:t> degré »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100000"/>
              </a:lnSpc>
              <a:spcAft>
                <a:spcPts val="601"/>
              </a:spcAft>
              <a:buClr>
                <a:srgbClr val="ffffff"/>
              </a:buClr>
              <a:buFont typeface="OpenSymbol"/>
              <a:buChar char="-"/>
            </a:pPr>
            <a:r>
              <a:rPr b="0" lang="fr-FR" sz="1100" spc="-1" strike="noStrike">
                <a:solidFill>
                  <a:schemeClr val="lt1"/>
                </a:solidFill>
                <a:latin typeface="Arial"/>
                <a:ea typeface="Arial"/>
              </a:rPr>
              <a:t>Cliquez sur « ADAGE - Application Dédiée À la Généralisation de l'EAC » dans la rubrique « Application dédiée aux parcours éducatifs »</a:t>
            </a:r>
            <a:endParaRPr b="0" lang="fr-F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Rectangle 10"/>
          <p:cNvSpPr/>
          <p:nvPr/>
        </p:nvSpPr>
        <p:spPr>
          <a:xfrm>
            <a:off x="2383200" y="1174320"/>
            <a:ext cx="9111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>
              <a:lnSpc>
                <a:spcPct val="100000"/>
              </a:lnSpc>
            </a:pPr>
            <a:r>
              <a:rPr b="1" lang="fr-FR" sz="2400" spc="-1" strike="noStrike" cap="all">
                <a:solidFill>
                  <a:srgbClr val="000000"/>
                </a:solidFill>
                <a:latin typeface="Arial"/>
                <a:ea typeface="Arial"/>
              </a:rPr>
              <a:t>INSCRIPTION OU CANDIDATURE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395640" y="1131480"/>
            <a:ext cx="8424360" cy="201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Prérequis : se connecter avec le profil « Rédacteur de projet »: ce profil est attribué par le directeur d’école ou l’IEN de circonscription, et par le chef d’établissement.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br>
              <a:rPr sz="1600"/>
            </a:b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Vidéo tutoriel : </a:t>
            </a:r>
            <a:r>
              <a:rPr b="0" lang="fr-FR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1"/>
              </a:rPr>
              <a:t>https</a:t>
            </a:r>
            <a:r>
              <a:rPr b="0" lang="fr-FR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  <a:hlinkClick r:id="rId2"/>
              </a:rPr>
              <a:t>://www.dailymotion.com/video/x7ypdmf</a:t>
            </a:r>
            <a:r>
              <a:rPr b="0" lang="fr-FR" sz="1600" spc="-1" strike="noStrike">
                <a:solidFill>
                  <a:srgbClr val="5272c3"/>
                </a:solidFill>
                <a:latin typeface="Arial"/>
                <a:ea typeface="Arial"/>
              </a:rPr>
              <a:t>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  <a:ea typeface="Arial"/>
              </a:rPr>
              <a:t>(durée : 1mn17)</a:t>
            </a:r>
            <a:br>
              <a:rPr sz="900"/>
            </a:br>
            <a:br>
              <a:rPr sz="900"/>
            </a:b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Espace réservé du pied de page 7"/>
          <p:cNvSpPr/>
          <p:nvPr/>
        </p:nvSpPr>
        <p:spPr>
          <a:xfrm>
            <a:off x="360000" y="4783680"/>
            <a:ext cx="5903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FR" sz="7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  <a:ea typeface="Arial"/>
              </a:rPr>
              <a:t>Direction générale de l’enseignement scolaire</a:t>
            </a:r>
            <a:endParaRPr b="0" lang="fr-FR" sz="7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Espace réservé du numéro de diapositive 8"/>
          <p:cNvSpPr/>
          <p:nvPr/>
        </p:nvSpPr>
        <p:spPr>
          <a:xfrm>
            <a:off x="6264000" y="4783680"/>
            <a:ext cx="1349640" cy="35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BB8332D1-1884-4B59-9246-DFFD5A2EE93A}" type="slidenum">
              <a:rPr b="1" lang="fr-FR" sz="750" spc="-1" strike="noStrike">
                <a:solidFill>
                  <a:srgbClr val="000000"/>
                </a:solidFill>
                <a:latin typeface="Arial"/>
                <a:ea typeface="Arial"/>
              </a:rPr>
              <a:t>&lt;numéro&gt;</a:t>
            </a:fld>
            <a:endParaRPr b="0" lang="fr-FR" sz="7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Image 1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2647800" y="2283840"/>
            <a:ext cx="3920040" cy="249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Manager>Client</Manager>
  <TotalTime>671</TotalTime>
  <Application>LibreOffice/7.5.2.2$Windows_X86_64 LibreOffice_project/53bb9681a964705cf672590721dbc85eb4d0c3a2</Application>
  <AppVersion>15.0000</AppVersion>
  <Words>138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PASCALE CURNIER</cp:lastModifiedBy>
  <dcterms:modified xsi:type="dcterms:W3CDTF">2023-08-30T07:43:13Z</dcterms:modified>
  <cp:revision>71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PresentationFormat">
    <vt:lpwstr>Affichage à l'écran (16:9)</vt:lpwstr>
  </property>
  <property fmtid="{D5CDD505-2E9C-101B-9397-08002B2CF9AE}" pid="4" name="Slides">
    <vt:i4>6</vt:i4>
  </property>
</Properties>
</file>