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89" r:id="rId8"/>
    <p:sldId id="261" r:id="rId9"/>
    <p:sldId id="262" r:id="rId10"/>
    <p:sldId id="288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0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1EF93D-1CA9-4F51-8693-72D0B5D58D5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924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59287" cy="334486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4200" cy="39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49840" y="9429840"/>
            <a:ext cx="29415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4055FD-552F-43CB-A718-07C5889C1E1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574080" y="270060"/>
            <a:ext cx="5324040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ADAGE national</a:t>
            </a:r>
            <a:br>
              <a:rPr dirty="0"/>
            </a:b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pplication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édiée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la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G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énéralisation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l’E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ducation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artistique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18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et culturelle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5E8B"/>
              </a:solidFill>
              <a:latin typeface="Arial Black"/>
              <a:ea typeface="Arial Black"/>
            </a:endParaRPr>
          </a:p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5E8B"/>
                </a:solidFill>
                <a:latin typeface="Arial Black"/>
              </a:rPr>
              <a:t>2024 / 2025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3F0BB18-2EB2-44E9-A1D7-E76F50C76381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132000" y="5544720"/>
            <a:ext cx="5585400" cy="8416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Arial"/>
              </a:rPr>
              <a:t>- DAAC rectorat de Montpellier -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marc.domingo@ac-montpellier.fr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988000" y="4005000"/>
            <a:ext cx="5585400" cy="11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8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15" y="188640"/>
            <a:ext cx="1671689" cy="8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b="1" kern="1200" spc="-1" dirty="0">
                <a:solidFill>
                  <a:srgbClr val="404040"/>
                </a:solidFill>
                <a:latin typeface="Arial"/>
                <a:ea typeface="Arial"/>
                <a:cs typeface="+mn-cs"/>
              </a:rPr>
              <a:t>Un volet culturel à trois entrées.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036497" cy="47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6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011040" y="2061000"/>
            <a:ext cx="5585760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500" lnSpcReduction="20000"/>
          </a:bodyPr>
          <a:lstStyle/>
          <a:p>
            <a:pPr>
              <a:lnSpc>
                <a:spcPct val="100000"/>
              </a:lnSpc>
            </a:pPr>
            <a:br/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4 - ADAGE national</a:t>
            </a:r>
            <a:br/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Dépôt de projets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i="1" strike="noStrike" spc="-1">
                <a:solidFill>
                  <a:srgbClr val="005E8B"/>
                </a:solidFill>
                <a:latin typeface="Arial Black"/>
                <a:ea typeface="Arial Black"/>
              </a:rPr>
              <a:t>Une porte d’entrée unique désormais.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D978EC3-14A4-4BDF-A23F-F257E66516E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11</a:t>
            </a:fld>
            <a:endParaRPr lang="fr-FR" sz="93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05320" y="182880"/>
            <a:ext cx="7876800" cy="11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Arial"/>
              </a:rPr>
              <a:t>Déclarer et/ou déposer des « Projets EAC »</a:t>
            </a:r>
            <a:endParaRPr lang="fr-FR" sz="2500" b="0" strike="noStrike" spc="-1">
              <a:latin typeface="Arial"/>
            </a:endParaRPr>
          </a:p>
        </p:txBody>
      </p:sp>
      <p:pic>
        <p:nvPicPr>
          <p:cNvPr id="133" name="Image 132"/>
          <p:cNvPicPr/>
          <p:nvPr/>
        </p:nvPicPr>
        <p:blipFill>
          <a:blip r:embed="rId2"/>
          <a:srcRect t="11486" b="4"/>
          <a:stretch/>
        </p:blipFill>
        <p:spPr>
          <a:xfrm>
            <a:off x="216000" y="1281895"/>
            <a:ext cx="8427600" cy="4699080"/>
          </a:xfrm>
          <a:prstGeom prst="rect">
            <a:avLst/>
          </a:prstGeom>
          <a:ln>
            <a:noFill/>
          </a:ln>
        </p:spPr>
      </p:pic>
      <p:sp>
        <p:nvSpPr>
          <p:cNvPr id="5" name="Rectangle avec flèche vers la gauche 4"/>
          <p:cNvSpPr/>
          <p:nvPr/>
        </p:nvSpPr>
        <p:spPr bwMode="auto">
          <a:xfrm flipH="1">
            <a:off x="5238766" y="2708920"/>
            <a:ext cx="1800200" cy="7200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97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si vous reconnaissez votre projet.</a:t>
            </a:r>
          </a:p>
        </p:txBody>
      </p:sp>
      <p:sp>
        <p:nvSpPr>
          <p:cNvPr id="6" name="Rectangle avec flèche vers le haut 5"/>
          <p:cNvSpPr/>
          <p:nvPr/>
        </p:nvSpPr>
        <p:spPr bwMode="auto">
          <a:xfrm>
            <a:off x="5242240" y="3654605"/>
            <a:ext cx="3672408" cy="79208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Cliquez ici pour renseigner un nouveau projet ou compléter un projet déjà renseigné.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868668" y="4509120"/>
            <a:ext cx="4561364" cy="1233716"/>
            <a:chOff x="2868668" y="4509120"/>
            <a:chExt cx="4561364" cy="1233716"/>
          </a:xfrm>
        </p:grpSpPr>
        <p:sp>
          <p:nvSpPr>
            <p:cNvPr id="7" name="Rectangle avec flèche vers le haut 6"/>
            <p:cNvSpPr/>
            <p:nvPr/>
          </p:nvSpPr>
          <p:spPr bwMode="auto">
            <a:xfrm rot="5400000">
              <a:off x="4532492" y="2845296"/>
              <a:ext cx="1233716" cy="4561364"/>
            </a:xfrm>
            <a:prstGeom prst="upArrowCallout">
              <a:avLst>
                <a:gd name="adj1" fmla="val 17478"/>
                <a:gd name="adj2" fmla="val 22097"/>
                <a:gd name="adj3" fmla="val 25000"/>
                <a:gd name="adj4" fmla="val 49210"/>
              </a:avLst>
            </a:prstGeom>
            <a:solidFill>
              <a:srgbClr val="85C44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059832" y="4664313"/>
              <a:ext cx="17876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Cliquer ici pour </a:t>
              </a:r>
            </a:p>
            <a:p>
              <a:r>
                <a:rPr lang="fr-FR" dirty="0"/>
                <a:t>répondre à un </a:t>
              </a:r>
            </a:p>
            <a:p>
              <a:r>
                <a:rPr lang="fr-FR" dirty="0"/>
                <a:t>appel à projet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988000" y="263880"/>
            <a:ext cx="5900040" cy="18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4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422C10A-1281-4793-A11F-010A493313F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6" name="CustomShape 4"/>
          <p:cNvSpPr/>
          <p:nvPr/>
        </p:nvSpPr>
        <p:spPr>
          <a:xfrm>
            <a:off x="2948400" y="2093336"/>
            <a:ext cx="5904000" cy="52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5.2– Je souhaite faire apparaître une structure dans ma saisie qui n’apparaît pas dans la nomenclature.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2844720" y="2525336"/>
            <a:ext cx="45676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5.3 – Je souhaite œuvrer (PC) avec une structure ou artiste qui n’apparaît pas sur ADAGE.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2952360" y="3029336"/>
            <a:ext cx="46040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5.4 – Comment lier une offre </a:t>
            </a:r>
            <a:r>
              <a:rPr lang="fr-FR" sz="1400" b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Pass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Culture ?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952000" y="1812176"/>
            <a:ext cx="42440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 – Je ne peux rien saisir sur ADAGE ...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2958840" y="3223456"/>
            <a:ext cx="45972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404040"/>
                </a:solidFill>
                <a:latin typeface="Arial"/>
                <a:ea typeface="DejaVu Sans"/>
              </a:rPr>
              <a:t>5.5 – Je n’arrive pas à rattacher une offre PC...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2967840" y="3511488"/>
            <a:ext cx="59565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5.6 – Les classes ou groupes n’apparaissent pas dans ADAGE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2988000" y="263880"/>
            <a:ext cx="5900040" cy="161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5 – Questions et remarques fréquentes en lien avec le Pass Culture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3" name="CustomShape 11"/>
          <p:cNvSpPr/>
          <p:nvPr/>
        </p:nvSpPr>
        <p:spPr>
          <a:xfrm>
            <a:off x="2952000" y="3799520"/>
            <a:ext cx="56844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5.7 – comment construire un projet pour candidater à l'appel à projets adage ?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2937136" y="4254596"/>
            <a:ext cx="5972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5.8 – Comment procéder si l’action prévue ne peut pas se dérouler?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5" name="CustomShape 13"/>
          <p:cNvSpPr/>
          <p:nvPr/>
        </p:nvSpPr>
        <p:spPr>
          <a:xfrm>
            <a:off x="2949382" y="4622336"/>
            <a:ext cx="5353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5.9 – Comment mener de A jusqu'à Z la procédure :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depuis la conception du projet avec les intervenants jusqu'à la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validation définitive (qui fait quoi, à quel moment ?)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6" name="CustomShape 14"/>
          <p:cNvSpPr/>
          <p:nvPr/>
        </p:nvSpPr>
        <p:spPr>
          <a:xfrm>
            <a:off x="3026440" y="5359940"/>
            <a:ext cx="574792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5.10 – Comment faire pour avoir une vision globale et harmonieuse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de l'EAC dans l'établissement, au lieu de gérer au jour 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le jour les demandes ?</a:t>
            </a:r>
          </a:p>
          <a:p>
            <a:pPr>
              <a:lnSpc>
                <a:spcPct val="100000"/>
              </a:lnSpc>
            </a:pP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5.11 </a:t>
            </a:r>
            <a:r>
              <a:rPr lang="fr-FR" sz="1400" b="1" spc="-1" dirty="0" err="1">
                <a:solidFill>
                  <a:srgbClr val="404040"/>
                </a:solidFill>
                <a:latin typeface="Arial"/>
                <a:ea typeface="DejaVu Sans"/>
              </a:rPr>
              <a:t>Préreserver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 l’offre qui m’est destinée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82F0025-3B3F-4C11-B8D3-AB4000FC7B0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5.1 – Je ne peux rien saisir sur ADAGE ...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1740600" y="1183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Le profil enseignant ne permet que de consulter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1728000" y="1607760"/>
            <a:ext cx="5539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Je contacte mon chef d’établissement afin de lui demander de </a:t>
            </a: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Arial"/>
              </a:rPr>
              <a:t>m’octroyer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un profil de rédacteur ou de de chef d’établissement par délégation de droits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1740599" y="3139920"/>
            <a:ext cx="2399351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Délégations de droits via DELEG’CE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5490023" y="370800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Profil de rédacteur de projet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3" name="Line 7"/>
          <p:cNvSpPr/>
          <p:nvPr/>
        </p:nvSpPr>
        <p:spPr>
          <a:xfrm>
            <a:off x="2448000" y="2376000"/>
            <a:ext cx="0" cy="763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4" name="Line 8"/>
          <p:cNvSpPr/>
          <p:nvPr/>
        </p:nvSpPr>
        <p:spPr>
          <a:xfrm>
            <a:off x="6552000" y="2376000"/>
            <a:ext cx="0" cy="13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5" name="CustomShape 9"/>
          <p:cNvSpPr/>
          <p:nvPr/>
        </p:nvSpPr>
        <p:spPr>
          <a:xfrm>
            <a:off x="1728000" y="481176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de saisir sur ADAGE et d’octroyer des droits.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66" name="Line 10"/>
          <p:cNvSpPr/>
          <p:nvPr/>
        </p:nvSpPr>
        <p:spPr>
          <a:xfrm>
            <a:off x="2448000" y="3903840"/>
            <a:ext cx="0" cy="907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7" name="Line 11"/>
          <p:cNvSpPr/>
          <p:nvPr/>
        </p:nvSpPr>
        <p:spPr>
          <a:xfrm>
            <a:off x="6624000" y="4404240"/>
            <a:ext cx="0" cy="407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9">
            <a:extLst>
              <a:ext uri="{FF2B5EF4-FFF2-40B4-BE49-F238E27FC236}">
                <a16:creationId xmlns:a16="http://schemas.microsoft.com/office/drawing/2014/main" id="{DE6EC9DD-81B9-29CB-90BC-2954D4A198FD}"/>
              </a:ext>
            </a:extLst>
          </p:cNvPr>
          <p:cNvSpPr/>
          <p:nvPr/>
        </p:nvSpPr>
        <p:spPr>
          <a:xfrm>
            <a:off x="5490025" y="4811760"/>
            <a:ext cx="2411952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de saisir sur ADAGE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5C2A79E-8A57-49D8-8F72-CA5FFBBEFD3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15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864000" y="660600"/>
            <a:ext cx="8191080" cy="105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5.2 – Je souhaite faire apparaître une structure dans ma saisie qui n’apparaît pas dans la nomenclature.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834920" y="1623960"/>
            <a:ext cx="55270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Vérifier que la structure en question n’apparaît pas sous un autre nom.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2194920" y="2520000"/>
            <a:ext cx="500076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Est-ce que la structure proposera des offres PC ?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3" name="Line 5"/>
          <p:cNvSpPr/>
          <p:nvPr/>
        </p:nvSpPr>
        <p:spPr>
          <a:xfrm>
            <a:off x="4680000" y="213588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74" name="CustomShape 6"/>
          <p:cNvSpPr/>
          <p:nvPr/>
        </p:nvSpPr>
        <p:spPr>
          <a:xfrm>
            <a:off x="2194920" y="3063960"/>
            <a:ext cx="644760" cy="219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Oui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6552360" y="3045240"/>
            <a:ext cx="643680" cy="23544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1544760" y="3767760"/>
            <a:ext cx="223092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L’offreur doit déposer une demande sur PCPro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7" name="Line 9"/>
          <p:cNvSpPr/>
          <p:nvPr/>
        </p:nvSpPr>
        <p:spPr>
          <a:xfrm>
            <a:off x="2628000" y="3284640"/>
            <a:ext cx="0" cy="479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78" name="CustomShape 10"/>
          <p:cNvSpPr/>
          <p:nvPr/>
        </p:nvSpPr>
        <p:spPr>
          <a:xfrm>
            <a:off x="1259640" y="521928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Possibilité de pré-réserver l’offre et de l’intégrer à un projet.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5652360" y="3767760"/>
            <a:ext cx="24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Contacter la DAAC afin de faire référencer la structure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0" name="Line 12"/>
          <p:cNvSpPr/>
          <p:nvPr/>
        </p:nvSpPr>
        <p:spPr>
          <a:xfrm>
            <a:off x="6876000" y="3288240"/>
            <a:ext cx="0" cy="479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1" name="Line 13"/>
          <p:cNvSpPr/>
          <p:nvPr/>
        </p:nvSpPr>
        <p:spPr>
          <a:xfrm>
            <a:off x="3420000" y="4581000"/>
            <a:ext cx="0" cy="6382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EF0FDC5-BE5B-436C-80FA-CE8A607AFF52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16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5.3 – Je souhaite œuvrer (PC) avec une structure ou artiste qui n’apparaît pas sur ADAGE.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800000" y="1903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La structure doit s’inscrire sur Pass Culture PRO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592000" y="252000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Délai d’instruction de la commission de référencement. Fréquence </a:t>
            </a: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régulière.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86" name="Line 5"/>
          <p:cNvSpPr/>
          <p:nvPr/>
        </p:nvSpPr>
        <p:spPr>
          <a:xfrm>
            <a:off x="4536000" y="216000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7" name="CustomShape 6"/>
          <p:cNvSpPr/>
          <p:nvPr/>
        </p:nvSpPr>
        <p:spPr>
          <a:xfrm>
            <a:off x="1296000" y="3288240"/>
            <a:ext cx="1291680" cy="363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Avis positif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6840000" y="3303720"/>
            <a:ext cx="1291680" cy="363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Avis négatif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6840000" y="3888000"/>
            <a:ext cx="2011680" cy="9277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Pas de possibilité de déposer une offre PC.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1296000" y="3960000"/>
            <a:ext cx="2011680" cy="9075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L’offreur peut déposer une proposition ciblée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1" name="Line 10"/>
          <p:cNvSpPr/>
          <p:nvPr/>
        </p:nvSpPr>
        <p:spPr>
          <a:xfrm>
            <a:off x="1944000" y="3656520"/>
            <a:ext cx="0" cy="3034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2" name="Line 11"/>
          <p:cNvSpPr/>
          <p:nvPr/>
        </p:nvSpPr>
        <p:spPr>
          <a:xfrm>
            <a:off x="7560000" y="3672000"/>
            <a:ext cx="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5" name="CustomShape 14"/>
          <p:cNvSpPr/>
          <p:nvPr/>
        </p:nvSpPr>
        <p:spPr>
          <a:xfrm>
            <a:off x="2808000" y="5184000"/>
            <a:ext cx="4243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Possibilité de pré-réserver l’offre et de l’intégrer à un projet.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96" name="Line 15"/>
          <p:cNvSpPr/>
          <p:nvPr/>
        </p:nvSpPr>
        <p:spPr>
          <a:xfrm>
            <a:off x="2160000" y="4728240"/>
            <a:ext cx="0" cy="8877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7" name="Line 16"/>
          <p:cNvSpPr/>
          <p:nvPr/>
        </p:nvSpPr>
        <p:spPr>
          <a:xfrm>
            <a:off x="2160000" y="5616000"/>
            <a:ext cx="64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688605D-4586-46EF-933A-B9C4046C9D9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17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5.4 – Comment lier une offre Pass Culture ?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440000" y="504576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Une fois l’action réalisée, l’offreur sera rémunéré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1440000" y="3962520"/>
            <a:ext cx="6403680" cy="64368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Rajouter l’action pré-reservée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2" name="Line 5"/>
          <p:cNvSpPr/>
          <p:nvPr/>
        </p:nvSpPr>
        <p:spPr>
          <a:xfrm>
            <a:off x="15768000" y="2952000"/>
            <a:ext cx="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3" name="Line 6"/>
          <p:cNvSpPr/>
          <p:nvPr/>
        </p:nvSpPr>
        <p:spPr>
          <a:xfrm flipV="1">
            <a:off x="16848000" y="2160000"/>
            <a:ext cx="0" cy="100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4" name="CustomShape 7"/>
          <p:cNvSpPr/>
          <p:nvPr/>
        </p:nvSpPr>
        <p:spPr>
          <a:xfrm>
            <a:off x="1440000" y="1080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Depuis ADAGE, effectuer une recherche de la structure proposant une action, rentrer en contact.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5" name="CustomShape 8"/>
          <p:cNvSpPr/>
          <p:nvPr/>
        </p:nvSpPr>
        <p:spPr>
          <a:xfrm>
            <a:off x="1440000" y="1800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L’action a été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co-construite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convient.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6" name="CustomShape 9"/>
          <p:cNvSpPr/>
          <p:nvPr/>
        </p:nvSpPr>
        <p:spPr>
          <a:xfrm>
            <a:off x="1440000" y="244800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structure publie l’offre à destination de l’établissement. Pré-réservation de l’action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7" name="CustomShape 10"/>
          <p:cNvSpPr/>
          <p:nvPr/>
        </p:nvSpPr>
        <p:spPr>
          <a:xfrm>
            <a:off x="1440000" y="316224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Ouvrir sur Adage l’action ou le projet concerné.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08" name="Image 365"/>
          <p:cNvPicPr/>
          <p:nvPr/>
        </p:nvPicPr>
        <p:blipFill>
          <a:blip r:embed="rId2"/>
          <a:stretch/>
        </p:blipFill>
        <p:spPr>
          <a:xfrm>
            <a:off x="6156000" y="3962520"/>
            <a:ext cx="1687680" cy="606240"/>
          </a:xfrm>
          <a:prstGeom prst="rect">
            <a:avLst/>
          </a:prstGeom>
          <a:ln>
            <a:noFill/>
          </a:ln>
        </p:spPr>
      </p:pic>
      <p:sp>
        <p:nvSpPr>
          <p:cNvPr id="209" name="CustomShape 11"/>
          <p:cNvSpPr/>
          <p:nvPr/>
        </p:nvSpPr>
        <p:spPr>
          <a:xfrm>
            <a:off x="1370520" y="5970240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Penser à compléter le bilan de l’action dans le recensement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0" name="Line 12"/>
          <p:cNvSpPr/>
          <p:nvPr/>
        </p:nvSpPr>
        <p:spPr>
          <a:xfrm>
            <a:off x="4608000" y="158976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1" name="Line 13"/>
          <p:cNvSpPr/>
          <p:nvPr/>
        </p:nvSpPr>
        <p:spPr>
          <a:xfrm>
            <a:off x="4608000" y="295776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2" name="Line 14"/>
          <p:cNvSpPr/>
          <p:nvPr/>
        </p:nvSpPr>
        <p:spPr>
          <a:xfrm>
            <a:off x="4608000" y="3744000"/>
            <a:ext cx="0" cy="210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3" name="Line 15"/>
          <p:cNvSpPr/>
          <p:nvPr/>
        </p:nvSpPr>
        <p:spPr>
          <a:xfrm>
            <a:off x="4608000" y="4613760"/>
            <a:ext cx="0" cy="4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4" name="Line 16"/>
          <p:cNvSpPr/>
          <p:nvPr/>
        </p:nvSpPr>
        <p:spPr>
          <a:xfrm>
            <a:off x="4608000" y="5555520"/>
            <a:ext cx="0" cy="4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6844FFB-31F8-4743-9109-C484500E4BE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18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864000" y="660600"/>
            <a:ext cx="81910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5.5 – Je n’arrive pas à rattacher une offre PC...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812600" y="1255680"/>
            <a:ext cx="55270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L’offre PC doit être pré-reservée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800000" y="1800000"/>
            <a:ext cx="5539680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Est-ce que l’action et le projet correspondent à la même « année » scolaire ?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1800000" y="2304000"/>
            <a:ext cx="8596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OUI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1800000" y="2880000"/>
            <a:ext cx="2011680" cy="110834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Vérifier que l’offreur a bien édité l’offre sur la période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6480000" y="2304000"/>
            <a:ext cx="859680" cy="2520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22" name="Line 8"/>
          <p:cNvSpPr/>
          <p:nvPr/>
        </p:nvSpPr>
        <p:spPr>
          <a:xfrm>
            <a:off x="2232000" y="2560320"/>
            <a:ext cx="0" cy="3196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6" name="Line 12"/>
          <p:cNvSpPr/>
          <p:nvPr/>
        </p:nvSpPr>
        <p:spPr>
          <a:xfrm>
            <a:off x="4536000" y="1512000"/>
            <a:ext cx="0" cy="28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D7735A77-815C-7CE9-CF4A-75E11E139139}"/>
              </a:ext>
            </a:extLst>
          </p:cNvPr>
          <p:cNvSpPr/>
          <p:nvPr/>
        </p:nvSpPr>
        <p:spPr>
          <a:xfrm>
            <a:off x="5796136" y="2879999"/>
            <a:ext cx="2011680" cy="1108341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Modifier l’un ou l’autre afin de faire coïncider les périodes.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6695F077-D116-8F15-175C-C84EF8136CCF}"/>
              </a:ext>
            </a:extLst>
          </p:cNvPr>
          <p:cNvSpPr/>
          <p:nvPr/>
        </p:nvSpPr>
        <p:spPr>
          <a:xfrm>
            <a:off x="6855840" y="2549980"/>
            <a:ext cx="0" cy="3196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197D71D-9E84-49CE-B52F-F8D2287136AF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838240" y="1340640"/>
            <a:ext cx="3277800" cy="1391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Les effectifs doivent être saisis sur Siècle en début d’année par l’administration de l’établissement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5.6 – Les « groupes » n’apparaissent pas dans ADAGE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5328000" y="3867120"/>
            <a:ext cx="3308040" cy="1168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Il est possible de les saisir manuellement. Possibilité de faire des choix de classes entières.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720000" y="3867120"/>
            <a:ext cx="3236040" cy="1024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Adage va être « Alimenté » par la base depuis siècle.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33" name="Line 6"/>
          <p:cNvSpPr/>
          <p:nvPr/>
        </p:nvSpPr>
        <p:spPr>
          <a:xfrm>
            <a:off x="2160000" y="2160000"/>
            <a:ext cx="0" cy="17071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4" name="Line 7"/>
          <p:cNvSpPr/>
          <p:nvPr/>
        </p:nvSpPr>
        <p:spPr>
          <a:xfrm flipH="1">
            <a:off x="2160000" y="2160000"/>
            <a:ext cx="678240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5" name="Line 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6000" cap="rnd">
            <a:solidFill>
              <a:srgbClr val="3465A4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6" name="Line 9"/>
          <p:cNvSpPr/>
          <p:nvPr/>
        </p:nvSpPr>
        <p:spPr>
          <a:xfrm>
            <a:off x="7200000" y="2160000"/>
            <a:ext cx="0" cy="170712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37" name="Line 10"/>
          <p:cNvSpPr/>
          <p:nvPr/>
        </p:nvSpPr>
        <p:spPr>
          <a:xfrm>
            <a:off x="6119640" y="2160000"/>
            <a:ext cx="1080360" cy="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348000" y="260640"/>
            <a:ext cx="5585760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1 - Objectif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EEB12C2-10E8-497A-A5BE-34C6EAD067E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7668360" y="5589360"/>
            <a:ext cx="100224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2" name="CustomShape 4"/>
          <p:cNvSpPr/>
          <p:nvPr/>
        </p:nvSpPr>
        <p:spPr>
          <a:xfrm>
            <a:off x="3011040" y="1916832"/>
            <a:ext cx="5585400" cy="22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Application ouverte à l’ensemble de la communauté éducative, qui constitue un outil de diagnostic et de pilotage de l’EAC.</a:t>
            </a:r>
            <a:endParaRPr lang="fr-F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Atteindre le 100 % EAC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42F37903-61D6-4127-86F7-D973827891C4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20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5.7 – comment construire un projet pour candidater à l'appel à projets adage ?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052640" y="134280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Concertation avec les porteurs de projets. (2 projets maximum)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3053000" y="3602160"/>
            <a:ext cx="3277800" cy="1220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cult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saisit les projets sur ADAGE en veillant aux dates prévues. Délégation de droits (Rédacteurs de projets)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3053000" y="245016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Pré-réservation des actions Pass culture sur ADAGE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3094400" y="5230800"/>
            <a:ext cx="3277800" cy="7437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Intégration des actions Pass culture aux projets.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45" name="Line 8"/>
          <p:cNvSpPr/>
          <p:nvPr/>
        </p:nvSpPr>
        <p:spPr>
          <a:xfrm>
            <a:off x="4606040" y="209016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6" name="Line 9"/>
          <p:cNvSpPr/>
          <p:nvPr/>
        </p:nvSpPr>
        <p:spPr>
          <a:xfrm>
            <a:off x="4606040" y="3197520"/>
            <a:ext cx="0" cy="40464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7" name="Line 10"/>
          <p:cNvSpPr/>
          <p:nvPr/>
        </p:nvSpPr>
        <p:spPr>
          <a:xfrm>
            <a:off x="4642040" y="4826160"/>
            <a:ext cx="0" cy="40464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264520" y="31528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EC27EF09-BBDC-41D0-B3FA-2B58E257C59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5.8 – Comment procéder si l’action prévue ne peut pas se dérouler?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648126" y="1245600"/>
            <a:ext cx="7034463" cy="648072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L’action a été pré-réservée, confirmée et prévue à une date. (Attention date butoir de réservation chef d’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6660232" y="3356992"/>
            <a:ext cx="1800200" cy="62149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Action prévue.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Organigramme : Décision 1"/>
          <p:cNvSpPr/>
          <p:nvPr/>
        </p:nvSpPr>
        <p:spPr>
          <a:xfrm>
            <a:off x="2095031" y="2060848"/>
            <a:ext cx="4140654" cy="20872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Date limite d’annulation dépassée ?</a:t>
            </a:r>
          </a:p>
          <a:p>
            <a:pPr algn="ctr"/>
            <a:r>
              <a:rPr lang="fr-FR" dirty="0"/>
              <a:t>30 jours avant date de l’événement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6624" y="3007714"/>
            <a:ext cx="54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Oui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519733" y="2982878"/>
            <a:ext cx="60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Non</a:t>
            </a:r>
            <a:endParaRPr lang="fr-FR" dirty="0"/>
          </a:p>
        </p:txBody>
      </p:sp>
      <p:sp>
        <p:nvSpPr>
          <p:cNvPr id="16" name="CustomShape 11"/>
          <p:cNvSpPr/>
          <p:nvPr/>
        </p:nvSpPr>
        <p:spPr>
          <a:xfrm>
            <a:off x="175320" y="4101868"/>
            <a:ext cx="1781216" cy="54927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d’annuler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Etab</a:t>
            </a: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5" name="Connecteur en angle 4"/>
          <p:cNvCxnSpPr>
            <a:stCxn id="15" idx="1"/>
            <a:endCxn id="16" idx="0"/>
          </p:cNvCxnSpPr>
          <p:nvPr/>
        </p:nvCxnSpPr>
        <p:spPr>
          <a:xfrm rot="10800000" flipV="1">
            <a:off x="1065929" y="3167544"/>
            <a:ext cx="453805" cy="9343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>
            <a:stCxn id="3" idx="3"/>
            <a:endCxn id="260" idx="0"/>
          </p:cNvCxnSpPr>
          <p:nvPr/>
        </p:nvCxnSpPr>
        <p:spPr>
          <a:xfrm>
            <a:off x="6849978" y="3192380"/>
            <a:ext cx="710354" cy="1646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11"/>
          <p:cNvSpPr/>
          <p:nvPr/>
        </p:nvSpPr>
        <p:spPr>
          <a:xfrm>
            <a:off x="2064714" y="4437112"/>
            <a:ext cx="5302903" cy="1154119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L’acteur culturel est le seul à pouvoir annuler l’action prévue (48h) .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(attention paiement effectif 15 jours par SAS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 après la date de l’action)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2" name="Connecteur en angle 11"/>
          <p:cNvCxnSpPr>
            <a:stCxn id="260" idx="2"/>
            <a:endCxn id="25" idx="0"/>
          </p:cNvCxnSpPr>
          <p:nvPr/>
        </p:nvCxnSpPr>
        <p:spPr>
          <a:xfrm rot="5400000">
            <a:off x="5908937" y="2785717"/>
            <a:ext cx="458624" cy="28441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253" idx="2"/>
            <a:endCxn id="2" idx="0"/>
          </p:cNvCxnSpPr>
          <p:nvPr/>
        </p:nvCxnSpPr>
        <p:spPr>
          <a:xfrm>
            <a:off x="4165358" y="1893672"/>
            <a:ext cx="0" cy="167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90F9A3B-A42B-ADDC-0BA9-45D1AA05D4FD}"/>
              </a:ext>
            </a:extLst>
          </p:cNvPr>
          <p:cNvSpPr txBox="1"/>
          <p:nvPr/>
        </p:nvSpPr>
        <p:spPr>
          <a:xfrm>
            <a:off x="219710" y="5661904"/>
            <a:ext cx="8780290" cy="1200329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possibilité de l’offreur de modifier la rubrique "Date et Prix"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 jusqu'à 48H après la date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évènement</a:t>
            </a:r>
            <a:r>
              <a:rPr lang="fr-FR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, pour modifier uniquement les informations suivantes 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Prix (uniquement à la baisse)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Nombre d'élèves indiqués sur </a:t>
            </a:r>
            <a:r>
              <a:rPr lang="fr-FR" b="1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7438B861-950F-48D3-8FBD-805E8C5691A2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58560" y="332640"/>
            <a:ext cx="8390880" cy="105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>
                <a:solidFill>
                  <a:srgbClr val="404040"/>
                </a:solidFill>
                <a:latin typeface="Arial"/>
                <a:ea typeface="DejaVu Sans"/>
              </a:rPr>
              <a:t>5.9 – </a:t>
            </a: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Comment mener de A jusqu'à Z la procédure : </a:t>
            </a: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depuis la conception du projet avec les intervenants jusqu'à la </a:t>
            </a: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validation définitive (qui fait quoi, à quel moment ?)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440000" y="2808000"/>
            <a:ext cx="3308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Co-construction des offres Pass culture. (Rédacteurs et offreurs)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1440000" y="1512000"/>
            <a:ext cx="6332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Cult et le chef d’établissement (+ rédacteurs de projets) conviennent d’un maximum de 2 projets.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4464000" y="4032000"/>
            <a:ext cx="3452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Saisie des projets sur ADAGE (dates!!!) (Rédacteurs)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67" name="Line 7"/>
          <p:cNvSpPr/>
          <p:nvPr/>
        </p:nvSpPr>
        <p:spPr>
          <a:xfrm>
            <a:off x="2880000" y="2232000"/>
            <a:ext cx="0" cy="576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8" name="Line 8"/>
          <p:cNvSpPr/>
          <p:nvPr/>
        </p:nvSpPr>
        <p:spPr>
          <a:xfrm>
            <a:off x="5760000" y="2232000"/>
            <a:ext cx="0" cy="180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9" name="CustomShape 9"/>
          <p:cNvSpPr/>
          <p:nvPr/>
        </p:nvSpPr>
        <p:spPr>
          <a:xfrm>
            <a:off x="1398600" y="4032000"/>
            <a:ext cx="27018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Intégration des offres PC dans les projets.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0" name="Line 10"/>
          <p:cNvSpPr/>
          <p:nvPr/>
        </p:nvSpPr>
        <p:spPr>
          <a:xfrm>
            <a:off x="2880000" y="3528000"/>
            <a:ext cx="0" cy="504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1" name="Line 11"/>
          <p:cNvSpPr/>
          <p:nvPr/>
        </p:nvSpPr>
        <p:spPr>
          <a:xfrm>
            <a:off x="4104000" y="4536000"/>
            <a:ext cx="360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2" name="CustomShape 12"/>
          <p:cNvSpPr/>
          <p:nvPr/>
        </p:nvSpPr>
        <p:spPr>
          <a:xfrm>
            <a:off x="1440000" y="5112000"/>
            <a:ext cx="6476400" cy="35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Consultation des avis des commissions et des moyens alloués 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73" name="Line 13"/>
          <p:cNvSpPr/>
          <p:nvPr/>
        </p:nvSpPr>
        <p:spPr>
          <a:xfrm>
            <a:off x="5760000" y="4752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404040"/>
                </a:solidFill>
                <a:latin typeface="Arial"/>
                <a:ea typeface="DejaVu Sans"/>
              </a:rPr>
              <a:t>5.10 – Comment faire pour avoir une vision globale et harmonieuse de l'EAC dans l'établissement, au lieu de gérer au jour le jour les demandes ?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936000" y="1800000"/>
            <a:ext cx="7196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Connexion sur ADAGE avec compte rédacteur de projet par exemple.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36000" y="2592000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Établissement \ Volet culturel du projet d’établissement.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1" name="CustomShape 6"/>
          <p:cNvSpPr/>
          <p:nvPr/>
        </p:nvSpPr>
        <p:spPr>
          <a:xfrm>
            <a:off x="936000" y="3384000"/>
            <a:ext cx="7268400" cy="35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au menu permettant l’accès en ligne.</a:t>
            </a:r>
            <a:endParaRPr lang="fr-FR" sz="1800" b="0" strike="noStrike" spc="-1">
              <a:latin typeface="Arial"/>
            </a:endParaRPr>
          </a:p>
        </p:txBody>
      </p:sp>
      <p:grpSp>
        <p:nvGrpSpPr>
          <p:cNvPr id="282" name="Group 7"/>
          <p:cNvGrpSpPr/>
          <p:nvPr/>
        </p:nvGrpSpPr>
        <p:grpSpPr>
          <a:xfrm>
            <a:off x="3745080" y="3960000"/>
            <a:ext cx="1651320" cy="777240"/>
            <a:chOff x="3745080" y="3960000"/>
            <a:chExt cx="1651320" cy="777240"/>
          </a:xfrm>
        </p:grpSpPr>
        <p:pic>
          <p:nvPicPr>
            <p:cNvPr id="283" name="Image 274"/>
            <p:cNvPicPr/>
            <p:nvPr/>
          </p:nvPicPr>
          <p:blipFill>
            <a:blip r:embed="rId2"/>
            <a:stretch/>
          </p:blipFill>
          <p:spPr>
            <a:xfrm>
              <a:off x="3781080" y="3960000"/>
              <a:ext cx="1615320" cy="777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4" name="CustomShape 8"/>
            <p:cNvSpPr/>
            <p:nvPr/>
          </p:nvSpPr>
          <p:spPr>
            <a:xfrm>
              <a:off x="3745080" y="4104000"/>
              <a:ext cx="535320" cy="500400"/>
            </a:xfrm>
            <a:prstGeom prst="rect">
              <a:avLst/>
            </a:prstGeom>
            <a:solidFill>
              <a:srgbClr val="729FCF">
                <a:alpha val="71000"/>
              </a:srgbClr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85" name="CustomShape 9"/>
          <p:cNvSpPr/>
          <p:nvPr/>
        </p:nvSpPr>
        <p:spPr>
          <a:xfrm>
            <a:off x="936000" y="4968000"/>
            <a:ext cx="2012400" cy="107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aux statistiques EAC de l’établissement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6192000" y="4968000"/>
            <a:ext cx="2012400" cy="143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Accès à un document PDF consignant l’ensemble du volet culturel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7" name="Line 11"/>
          <p:cNvSpPr/>
          <p:nvPr/>
        </p:nvSpPr>
        <p:spPr>
          <a:xfrm flipH="1">
            <a:off x="2952000" y="5472000"/>
            <a:ext cx="1584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8" name="Line 12"/>
          <p:cNvSpPr/>
          <p:nvPr/>
        </p:nvSpPr>
        <p:spPr>
          <a:xfrm>
            <a:off x="5040000" y="5472000"/>
            <a:ext cx="1152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9" name="Line 13"/>
          <p:cNvSpPr/>
          <p:nvPr/>
        </p:nvSpPr>
        <p:spPr>
          <a:xfrm>
            <a:off x="4536000" y="4608000"/>
            <a:ext cx="0" cy="864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0" name="Line 14"/>
          <p:cNvSpPr/>
          <p:nvPr/>
        </p:nvSpPr>
        <p:spPr>
          <a:xfrm>
            <a:off x="5040000" y="4608000"/>
            <a:ext cx="0" cy="864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1" name="Line 15"/>
          <p:cNvSpPr/>
          <p:nvPr/>
        </p:nvSpPr>
        <p:spPr>
          <a:xfrm>
            <a:off x="4536000" y="2232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2" name="Line 16"/>
          <p:cNvSpPr/>
          <p:nvPr/>
        </p:nvSpPr>
        <p:spPr>
          <a:xfrm>
            <a:off x="4536000" y="3024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93" name="Line 17"/>
          <p:cNvSpPr/>
          <p:nvPr/>
        </p:nvSpPr>
        <p:spPr>
          <a:xfrm>
            <a:off x="4536000" y="37440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5.11 – </a:t>
            </a:r>
            <a:r>
              <a:rPr lang="fr-FR" sz="2200" b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Préreserver</a:t>
            </a:r>
            <a:r>
              <a:rPr lang="fr-FR" sz="22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l’offre PC qui m’est destinée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936000" y="867600"/>
            <a:ext cx="7196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Connexion sur ADAGE avec compte rédacteur de projet par exemple.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864000" y="1652400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b="1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b="1" spc="-1" dirty="0">
                <a:solidFill>
                  <a:srgbClr val="000000"/>
                </a:solidFill>
                <a:latin typeface="Arial"/>
                <a:ea typeface="DejaVu Sans"/>
              </a:rPr>
              <a:t> culture / Offres </a:t>
            </a:r>
            <a:r>
              <a:rPr lang="fr-FR" b="1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b="1" spc="-1" dirty="0">
                <a:solidFill>
                  <a:srgbClr val="000000"/>
                </a:solidFill>
                <a:latin typeface="Arial"/>
                <a:ea typeface="DejaVu Sans"/>
              </a:rPr>
              <a:t> Culture</a:t>
            </a: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1" name="Line 15"/>
          <p:cNvSpPr/>
          <p:nvPr/>
        </p:nvSpPr>
        <p:spPr>
          <a:xfrm>
            <a:off x="4588740" y="20808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3CBAD004-76DD-7BBA-1F92-A50866454678}"/>
              </a:ext>
            </a:extLst>
          </p:cNvPr>
          <p:cNvSpPr/>
          <p:nvPr/>
        </p:nvSpPr>
        <p:spPr>
          <a:xfrm>
            <a:off x="881640" y="4661722"/>
            <a:ext cx="7268400" cy="711493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offres publiées par les offreurs destinées à votre établissement vont apparaitre et sont prêtes à être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préreservées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7A9F2F-3B85-D221-4063-57E72FA3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4" y="2924944"/>
            <a:ext cx="8097380" cy="153373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6524D1B-2B40-83A6-4834-698CA17ED982}"/>
              </a:ext>
            </a:extLst>
          </p:cNvPr>
          <p:cNvSpPr/>
          <p:nvPr/>
        </p:nvSpPr>
        <p:spPr>
          <a:xfrm>
            <a:off x="4750020" y="3284984"/>
            <a:ext cx="2846316" cy="8640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C78C403F-1ABA-9545-3941-E724E2F83B3A}"/>
              </a:ext>
            </a:extLst>
          </p:cNvPr>
          <p:cNvSpPr/>
          <p:nvPr/>
        </p:nvSpPr>
        <p:spPr>
          <a:xfrm>
            <a:off x="4588740" y="1245600"/>
            <a:ext cx="0" cy="360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0C855F3D-8726-2EB4-6D72-2642DDD2EB80}"/>
              </a:ext>
            </a:extLst>
          </p:cNvPr>
          <p:cNvSpPr/>
          <p:nvPr/>
        </p:nvSpPr>
        <p:spPr>
          <a:xfrm>
            <a:off x="860056" y="2419812"/>
            <a:ext cx="7268400" cy="428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Cliquer sur </a:t>
            </a: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 Pour mon établissement » .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915816" y="260640"/>
            <a:ext cx="6017944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2 – Accès et configuration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E7F1CFF-D284-465B-A17B-1CE8727D2313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668360" y="5589360"/>
            <a:ext cx="100224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7" name="CustomShape 4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1795925"/>
            <a:ext cx="3476805" cy="17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ustomShape 1"/>
          <p:cNvSpPr/>
          <p:nvPr/>
        </p:nvSpPr>
        <p:spPr>
          <a:xfrm>
            <a:off x="805320" y="182880"/>
            <a:ext cx="7876800" cy="12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2.1Comment se connecter à ADAGE ?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5600044-E82D-4330-BD06-0CE8C177023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683640" y="1052640"/>
            <a:ext cx="787716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281"/>
              </a:spcBef>
              <a:buClr>
                <a:srgbClr val="005E8B"/>
              </a:buClr>
              <a:buSzPct val="114000"/>
              <a:buFont typeface="Wingdings" charset="2"/>
              <a:buChar char=""/>
            </a:pPr>
            <a:r>
              <a:rPr lang="fr-FR" sz="1400" b="1" strike="noStrike" spc="-1">
                <a:solidFill>
                  <a:srgbClr val="005E8B"/>
                </a:solidFill>
                <a:latin typeface="Arial"/>
                <a:ea typeface="Arial"/>
              </a:rPr>
              <a:t>Accès en tant que chef d’établissement ou en tant qu’enseignant après avoir été délégué. (delegCE) ou utilisation du profil : rédacteur de projet accordé par le chef d’établissement.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fr-FR" sz="1400" b="0" strike="noStrike" spc="-1">
              <a:latin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2323" y="3381894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392315" y="3429000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Ouvrez l’intranet académique (ARENA)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Renseignez 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Choisissez le domaine « Scolarité du 1er degré » ou «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Cliquez sur « ADAGE - Application Dédiée À la Généralisation de l'EAC » dans la rubrique « 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802895" y="182880"/>
            <a:ext cx="7876800" cy="581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pc="-1" dirty="0">
                <a:solidFill>
                  <a:srgbClr val="404040"/>
                </a:solidFill>
                <a:latin typeface="Arial"/>
                <a:ea typeface="Arial"/>
              </a:rPr>
              <a:t>2</a:t>
            </a: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.2 Interface de l’application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6D48289-0BB6-4477-B3AA-EE8035864091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5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685772" y="620688"/>
            <a:ext cx="8134699" cy="5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7840" indent="-173160">
              <a:lnSpc>
                <a:spcPct val="100000"/>
              </a:lnSpc>
              <a:spcBef>
                <a:spcPts val="281"/>
              </a:spcBef>
              <a:buClr>
                <a:srgbClr val="005E8B"/>
              </a:buClr>
              <a:buSzPct val="114000"/>
              <a:buFont typeface="Wingdings" charset="2"/>
              <a:buChar char=""/>
            </a:pPr>
            <a:r>
              <a:rPr lang="fr-FR" sz="14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Lors de sa connexion à l’application, l’utilisateur (ici chef d’</a:t>
            </a:r>
            <a:r>
              <a:rPr lang="fr-FR" sz="1400" b="1" strike="noStrike" spc="-1" dirty="0" err="1">
                <a:solidFill>
                  <a:srgbClr val="005E8B"/>
                </a:solidFill>
                <a:latin typeface="Arial"/>
                <a:ea typeface="Arial"/>
              </a:rPr>
              <a:t>étab</a:t>
            </a:r>
            <a:r>
              <a:rPr lang="fr-FR" sz="14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.) est authentifié et redirigé vers la page d’accueil.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" y="1268760"/>
            <a:ext cx="8350723" cy="4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67544" y="260648"/>
            <a:ext cx="7876800" cy="581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pc="-1" dirty="0">
                <a:solidFill>
                  <a:srgbClr val="404040"/>
                </a:solidFill>
                <a:latin typeface="Arial"/>
                <a:ea typeface="Arial"/>
              </a:rPr>
              <a:t>2</a:t>
            </a: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.3 Des documents d’aide en ligne.</a:t>
            </a:r>
            <a:endParaRPr lang="fr-FR" sz="2500" b="0" strike="noStrike" spc="-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344816" cy="375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123728" y="4221088"/>
            <a:ext cx="475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93267" y="4859868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>
                <a:solidFill>
                  <a:schemeClr val="accent1">
                    <a:lumMod val="75000"/>
                  </a:schemeClr>
                </a:solidFill>
                <a:ea typeface="Arial"/>
              </a:rPr>
              <a:t>ASAP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b="1" kern="1200" spc="-1" dirty="0">
                <a:solidFill>
                  <a:srgbClr val="404040"/>
                </a:solidFill>
                <a:latin typeface="Arial"/>
                <a:ea typeface="Arial"/>
                <a:cs typeface="+mn-cs"/>
              </a:rPr>
              <a:t>2.4 Le menu bandeau.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8400"/>
            <a:ext cx="3019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5" y="1561712"/>
            <a:ext cx="1905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1674929"/>
            <a:ext cx="2155455" cy="189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79" y="3814539"/>
            <a:ext cx="2800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32935" y="4437112"/>
            <a:ext cx="5275918" cy="1368152"/>
            <a:chOff x="332935" y="4437112"/>
            <a:chExt cx="5275918" cy="1368152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35" y="4797152"/>
              <a:ext cx="5275918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437112"/>
              <a:ext cx="11334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25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05320" y="182880"/>
            <a:ext cx="7876800" cy="12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Volet culturel et / ou monter son projet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9280" y="2565000"/>
            <a:ext cx="179568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>
                <a:solidFill>
                  <a:srgbClr val="005E8B"/>
                </a:solidFill>
                <a:latin typeface="Arial"/>
                <a:ea typeface="Arial"/>
              </a:rPr>
              <a:t>Volet culturel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DC7C297-300C-4F7C-AAD3-0478EDEA61C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8</a:t>
            </a:fld>
            <a:endParaRPr lang="fr-FR" sz="930" b="0" strike="noStrike" spc="-1">
              <a:latin typeface="Arial"/>
            </a:endParaRPr>
          </a:p>
        </p:txBody>
      </p:sp>
      <p:pic>
        <p:nvPicPr>
          <p:cNvPr id="79" name="Image 4"/>
          <p:cNvPicPr/>
          <p:nvPr/>
        </p:nvPicPr>
        <p:blipFill>
          <a:blip r:embed="rId2"/>
          <a:stretch/>
        </p:blipFill>
        <p:spPr>
          <a:xfrm>
            <a:off x="3780000" y="980640"/>
            <a:ext cx="1905480" cy="125856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5292080" y="2565000"/>
            <a:ext cx="33036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Campagne d’appels à, projets.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 rot="10800000">
            <a:off x="2200320" y="1612440"/>
            <a:ext cx="179568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4" name="CustomShape 6"/>
          <p:cNvSpPr/>
          <p:nvPr/>
        </p:nvSpPr>
        <p:spPr>
          <a:xfrm rot="10800000" flipH="1">
            <a:off x="5580360" y="1617120"/>
            <a:ext cx="168840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5" y="3033218"/>
            <a:ext cx="4211960" cy="22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>
          <a:blip r:embed="rId4"/>
          <a:srcRect t="11486" b="4"/>
          <a:stretch/>
        </p:blipFill>
        <p:spPr>
          <a:xfrm>
            <a:off x="4887792" y="3033218"/>
            <a:ext cx="3707928" cy="23495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60760" y="2565000"/>
            <a:ext cx="3963568" cy="10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20000"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3 – Volet culturel</a:t>
            </a:r>
            <a:br>
              <a:rPr dirty="0"/>
            </a:br>
            <a:br>
              <a:rPr dirty="0"/>
            </a:br>
            <a:endParaRPr lang="fr-FR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356BDE-8346-4629-8AB8-22EF6368E917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6668</TotalTime>
  <Words>1285</Words>
  <Application>Microsoft Office PowerPoint</Application>
  <PresentationFormat>Affichage à l'écran (4:3)</PresentationFormat>
  <Paragraphs>164</Paragraphs>
  <Slides>24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Arial Black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2.4 Le menu bandeau.</vt:lpstr>
      <vt:lpstr>Présentation PowerPoint</vt:lpstr>
      <vt:lpstr>Présentation PowerPoint</vt:lpstr>
      <vt:lpstr>Un volet culturel à trois entrées.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adaptés</dc:title>
  <dc:creator>Administration centrale</dc:creator>
  <cp:lastModifiedBy>Domingo Marc</cp:lastModifiedBy>
  <cp:revision>384</cp:revision>
  <cp:lastPrinted>2019-04-12T07:08:51Z</cp:lastPrinted>
  <dcterms:created xsi:type="dcterms:W3CDTF">2019-02-28T12:18:27Z</dcterms:created>
  <dcterms:modified xsi:type="dcterms:W3CDTF">2025-01-31T09:34:05Z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30</vt:i4>
  </property>
</Properties>
</file>