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2" r:id="rId4"/>
    <p:sldId id="261" r:id="rId5"/>
    <p:sldId id="288" r:id="rId6"/>
    <p:sldId id="293" r:id="rId7"/>
    <p:sldId id="29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4" r:id="rId16"/>
    <p:sldId id="285" r:id="rId17"/>
    <p:sldId id="291" r:id="rId18"/>
    <p:sldId id="287" r:id="rId19"/>
    <p:sldId id="283" r:id="rId20"/>
    <p:sldId id="292" r:id="rId21"/>
    <p:sldId id="297" r:id="rId22"/>
    <p:sldId id="296" r:id="rId23"/>
    <p:sldId id="295" r:id="rId24"/>
    <p:sldId id="298" r:id="rId25"/>
    <p:sldId id="299" r:id="rId26"/>
    <p:sldId id="300" r:id="rId2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01EF93D-1CA9-4F51-8693-72D0B5D58D5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924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59287" cy="3344863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4200" cy="3903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849840" y="9429840"/>
            <a:ext cx="294156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4055FD-552F-43CB-A718-07C5889C1E12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59287" cy="3344863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4200" cy="3903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849840" y="9429840"/>
            <a:ext cx="294156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4055FD-552F-43CB-A718-07C5889C1E12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6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09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59287" cy="3344863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79320" y="4776840"/>
            <a:ext cx="5434200" cy="3903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849840" y="9429840"/>
            <a:ext cx="2941560" cy="49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4055FD-552F-43CB-A718-07C5889C1E12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22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48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gogie.ac-montpellier.fr/sites/default/files/2025-01/ADAGE-Pres%20version%205point0%20ter_0.pptx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edagogie.ac-montpellier.fr/sites/default/files/2025-01/ADAGE-Pres%20version%205point0%20bis.ppt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edagogie.ac-montpellier.fr/ad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www.dailymotion.com/video/x7ypdm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edagogie.ac-montpellier.fr/vade-mecum-pass-cul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pedagogie.ac-montpellier.fr/les-services-educatifs-de-lacademie-de-montpellier" TargetMode="Externa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3574080" y="270060"/>
            <a:ext cx="5324040" cy="41044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ADAGE national</a:t>
            </a:r>
            <a:br>
              <a:rPr dirty="0"/>
            </a:b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pplication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D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édiée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 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la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G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énéralisation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de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br>
              <a:rPr dirty="0"/>
            </a:b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l’E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ducation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r>
              <a:rPr lang="fr-FR" sz="20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artistique</a:t>
            </a:r>
            <a:r>
              <a:rPr lang="fr-FR" sz="27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</a:t>
            </a:r>
            <a:r>
              <a:rPr lang="fr-FR" sz="1800" b="0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et culturelle</a:t>
            </a: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5E8B"/>
              </a:solidFill>
              <a:latin typeface="Arial Black"/>
              <a:ea typeface="Arial Black"/>
            </a:endParaRPr>
          </a:p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5E8B"/>
                </a:solidFill>
                <a:latin typeface="Arial Black"/>
              </a:rPr>
              <a:t>2024 / 2025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3F0BB18-2EB2-44E9-A1D7-E76F50C76381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3132000" y="5544720"/>
            <a:ext cx="5585400" cy="84168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fr-FR" sz="14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Arial"/>
              </a:rPr>
              <a:t>- DAAC rectorat de Montpellier -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Arial"/>
              </a:rPr>
              <a:t>marc.domingo@ac-montpellier.fr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2988000" y="4005000"/>
            <a:ext cx="5585400" cy="115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48" name="CustomShape 5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915" y="188640"/>
            <a:ext cx="1671689" cy="82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B5C2A79E-8A57-49D8-8F72-CA5FFBBEFD3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10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1331640" y="853236"/>
            <a:ext cx="6192680" cy="785484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Je viens de changer d’établissement et je suis encore répertorié en tant que rédacteur dans l’ancien.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1331639" y="1975680"/>
            <a:ext cx="6192675" cy="7639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404040"/>
                </a:solidFill>
                <a:latin typeface="Arial"/>
                <a:ea typeface="DejaVu Sans"/>
              </a:rPr>
              <a:t>Le chef d’établissement de l’ancien établissement peut retirer le profil de rédacteur.</a:t>
            </a: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173" name="Line 5"/>
          <p:cNvSpPr/>
          <p:nvPr/>
        </p:nvSpPr>
        <p:spPr>
          <a:xfrm>
            <a:off x="4355976" y="1638720"/>
            <a:ext cx="0" cy="360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272C62-66C6-03A9-9360-F65A2A82A703}"/>
              </a:ext>
            </a:extLst>
          </p:cNvPr>
          <p:cNvSpPr txBox="1"/>
          <p:nvPr/>
        </p:nvSpPr>
        <p:spPr>
          <a:xfrm>
            <a:off x="395536" y="315424"/>
            <a:ext cx="8589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4.2 - Je suis resté rédacteur de projet dans mon ancien établissement</a:t>
            </a: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C3B8BB42-5020-AF52-318D-78DDC2A9F6ED}"/>
              </a:ext>
            </a:extLst>
          </p:cNvPr>
          <p:cNvSpPr/>
          <p:nvPr/>
        </p:nvSpPr>
        <p:spPr>
          <a:xfrm>
            <a:off x="1343074" y="3076559"/>
            <a:ext cx="6192675" cy="979359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404040"/>
                </a:solidFill>
                <a:latin typeface="Arial"/>
                <a:ea typeface="DejaVu Sans"/>
              </a:rPr>
              <a:t>Au bout d’un an d’inactivité (aucune connexion) le profil de rédacteur de projet est automatiquement retiré. (Test quotidien)</a:t>
            </a: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3ADC5C80-7F36-470A-685C-CBC4E3DBC717}"/>
              </a:ext>
            </a:extLst>
          </p:cNvPr>
          <p:cNvSpPr/>
          <p:nvPr/>
        </p:nvSpPr>
        <p:spPr>
          <a:xfrm>
            <a:off x="4367411" y="2739600"/>
            <a:ext cx="0" cy="360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D688605D-4586-46EF-933A-B9C4046C9D9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11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02" name="Line 5"/>
          <p:cNvSpPr/>
          <p:nvPr/>
        </p:nvSpPr>
        <p:spPr>
          <a:xfrm>
            <a:off x="15768000" y="2952000"/>
            <a:ext cx="0" cy="216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03" name="Line 6"/>
          <p:cNvSpPr/>
          <p:nvPr/>
        </p:nvSpPr>
        <p:spPr>
          <a:xfrm flipV="1">
            <a:off x="16848000" y="2160000"/>
            <a:ext cx="0" cy="1008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09" name="CustomShape 11"/>
          <p:cNvSpPr/>
          <p:nvPr/>
        </p:nvSpPr>
        <p:spPr>
          <a:xfrm>
            <a:off x="755576" y="918891"/>
            <a:ext cx="6403680" cy="5079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Lorsque je me connecte sur ADAGE, le nom du chef d’établissement n’est pas conforme.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4" name="Line 16"/>
          <p:cNvSpPr/>
          <p:nvPr/>
        </p:nvSpPr>
        <p:spPr>
          <a:xfrm>
            <a:off x="3949873" y="1426851"/>
            <a:ext cx="0" cy="432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0C3927-6403-4A7C-71A8-50A9A716FBC0}"/>
              </a:ext>
            </a:extLst>
          </p:cNvPr>
          <p:cNvSpPr txBox="1"/>
          <p:nvPr/>
        </p:nvSpPr>
        <p:spPr>
          <a:xfrm>
            <a:off x="407298" y="317742"/>
            <a:ext cx="84690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4.3 Le nom du chef d’établissement n’est pas conforme</a:t>
            </a:r>
            <a:r>
              <a:rPr lang="fr-FR" sz="1800" b="1" spc="-1" dirty="0">
                <a:solidFill>
                  <a:srgbClr val="404040"/>
                </a:solidFill>
                <a:latin typeface="Arial"/>
                <a:ea typeface="DejaVu Sans"/>
              </a:rPr>
              <a:t>.</a:t>
            </a:r>
          </a:p>
        </p:txBody>
      </p:sp>
      <p:sp>
        <p:nvSpPr>
          <p:cNvPr id="6" name="CustomShape 11">
            <a:extLst>
              <a:ext uri="{FF2B5EF4-FFF2-40B4-BE49-F238E27FC236}">
                <a16:creationId xmlns:a16="http://schemas.microsoft.com/office/drawing/2014/main" id="{95BCB95F-6541-C0CB-F8F2-88E4C22DB2B5}"/>
              </a:ext>
            </a:extLst>
          </p:cNvPr>
          <p:cNvSpPr/>
          <p:nvPr/>
        </p:nvSpPr>
        <p:spPr>
          <a:xfrm>
            <a:off x="748033" y="1858850"/>
            <a:ext cx="6403680" cy="1007999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directeur d’école/chef d’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étab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., liste des profs.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Ref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cult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et labellisation 3D modifiables en cliquant sur le crayon. Page d’accueil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étab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fr-FR" sz="1800" b="0" strike="noStrike" spc="-1" dirty="0">
              <a:latin typeface="Arial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85819FA-B092-7EF9-653E-55E9B7EACFF0}"/>
              </a:ext>
            </a:extLst>
          </p:cNvPr>
          <p:cNvGrpSpPr/>
          <p:nvPr/>
        </p:nvGrpSpPr>
        <p:grpSpPr>
          <a:xfrm>
            <a:off x="1100072" y="3060000"/>
            <a:ext cx="7272808" cy="1007999"/>
            <a:chOff x="755576" y="3256354"/>
            <a:chExt cx="3635896" cy="534569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E12C0C2-B434-F116-0C2A-ABC73E243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7953"/>
            <a:stretch/>
          </p:blipFill>
          <p:spPr>
            <a:xfrm>
              <a:off x="755576" y="3256354"/>
              <a:ext cx="2088232" cy="534569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536156B5-9799-2F50-EE3F-F744AEF43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249" t="4977"/>
            <a:stretch/>
          </p:blipFill>
          <p:spPr>
            <a:xfrm>
              <a:off x="2843808" y="3279511"/>
              <a:ext cx="1547664" cy="507960"/>
            </a:xfrm>
            <a:prstGeom prst="rect">
              <a:avLst/>
            </a:prstGeom>
          </p:spPr>
        </p:pic>
      </p:grpSp>
      <p:sp>
        <p:nvSpPr>
          <p:cNvPr id="9" name="Ellipse 8">
            <a:extLst>
              <a:ext uri="{FF2B5EF4-FFF2-40B4-BE49-F238E27FC236}">
                <a16:creationId xmlns:a16="http://schemas.microsoft.com/office/drawing/2014/main" id="{B562E2B3-CD8F-2D8B-81B2-CA2FB4056FF9}"/>
              </a:ext>
            </a:extLst>
          </p:cNvPr>
          <p:cNvSpPr/>
          <p:nvPr/>
        </p:nvSpPr>
        <p:spPr>
          <a:xfrm>
            <a:off x="7159256" y="2866849"/>
            <a:ext cx="1436464" cy="149825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84DED9-EF2E-5ED4-BA43-3735DADF5529}"/>
              </a:ext>
            </a:extLst>
          </p:cNvPr>
          <p:cNvSpPr txBox="1"/>
          <p:nvPr/>
        </p:nvSpPr>
        <p:spPr>
          <a:xfrm>
            <a:off x="133716" y="4809926"/>
            <a:ext cx="874266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>
            <a:defPPr>
              <a:defRPr lang="fr-FR"/>
            </a:defPPr>
            <a:lvl1pPr algn="ctr">
              <a:lnSpc>
                <a:spcPct val="100000"/>
              </a:lnSpc>
              <a:defRPr b="0" strike="noStrike" spc="-1">
                <a:solidFill>
                  <a:srgbClr val="000000"/>
                </a:solidFill>
                <a:latin typeface="Arial"/>
                <a:ea typeface="DejaVu Sans"/>
              </a:defRPr>
            </a:lvl1pPr>
          </a:lstStyle>
          <a:p>
            <a:pPr algn="l"/>
            <a:r>
              <a:rPr lang="fr-FR" dirty="0"/>
              <a:t>Le chef d'établissement/directeur renseigné dans le volet culturel d'ADAGE sert uniquement pour l'affichage dans le volet culturel du projet d’établissement et pour la signature des attestations élèves.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96844FFB-31F8-4743-9109-C484500E4BE6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12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1772460" y="725330"/>
            <a:ext cx="5527080" cy="25333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404040"/>
                </a:solidFill>
                <a:latin typeface="Arial"/>
                <a:ea typeface="DejaVu Sans"/>
              </a:rPr>
              <a:t>Les avis de campagne ont été publiées et pendant l’année scolaire en cours il est possible de modifier les projets pour la partie recensement :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fr-FR" sz="18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Saisir / modifier les classes engag</a:t>
            </a:r>
            <a:r>
              <a:rPr lang="fr-FR" spc="-1" dirty="0">
                <a:solidFill>
                  <a:srgbClr val="404040"/>
                </a:solidFill>
                <a:latin typeface="Arial"/>
                <a:ea typeface="DejaVu Sans"/>
              </a:rPr>
              <a:t>ées (effectifs réels)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fr-FR" sz="18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Ajouter / modifier une action PC, un soutien, un lien avec d’autres projets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fr-FR" spc="-1" dirty="0">
                <a:solidFill>
                  <a:srgbClr val="404040"/>
                </a:solidFill>
                <a:latin typeface="Arial"/>
                <a:ea typeface="DejaVu Sans"/>
              </a:rPr>
              <a:t>Annuler le projet (s’il n’a pu être réalisé)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fr-FR" sz="18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Saisir le bilan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6" name="Line 12"/>
          <p:cNvSpPr/>
          <p:nvPr/>
        </p:nvSpPr>
        <p:spPr>
          <a:xfrm>
            <a:off x="4536000" y="1512000"/>
            <a:ext cx="0" cy="28800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73A5D1-6B34-AAD2-6383-0D2A50055AF1}"/>
              </a:ext>
            </a:extLst>
          </p:cNvPr>
          <p:cNvSpPr txBox="1"/>
          <p:nvPr/>
        </p:nvSpPr>
        <p:spPr>
          <a:xfrm>
            <a:off x="683568" y="290470"/>
            <a:ext cx="7912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4.4 Comment retrouver les moyens alloués lors de l’appel à projet</a:t>
            </a: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7B691CA7-C93B-8CD6-5474-A40516994729}"/>
              </a:ext>
            </a:extLst>
          </p:cNvPr>
          <p:cNvSpPr/>
          <p:nvPr/>
        </p:nvSpPr>
        <p:spPr>
          <a:xfrm>
            <a:off x="1772460" y="3781480"/>
            <a:ext cx="5527080" cy="278605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404040"/>
                </a:solidFill>
                <a:latin typeface="Arial"/>
                <a:ea typeface="DejaVu Sans"/>
              </a:rPr>
              <a:t>Pour afficher les moyens alloués :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1 - Aller dans établissement / volet culturel de l’établissement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2 – Sélectionner l’année du projet en question</a:t>
            </a: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3 - Appels à projets liés à un dispositif / cliquer sur le projet en question</a:t>
            </a: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404040"/>
                </a:solidFill>
                <a:latin typeface="Arial"/>
                <a:ea typeface="DejaVu Sans"/>
              </a:rPr>
              <a:t>4 – cliquer sur « accéder au formulaire d’inscription.</a:t>
            </a:r>
            <a:endParaRPr lang="fr-FR" sz="1800" b="0" strike="noStrike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fr-FR" spc="-1" dirty="0">
                <a:latin typeface="Arial"/>
              </a:rPr>
              <a:t>5</a:t>
            </a:r>
            <a:r>
              <a:rPr lang="fr-FR" sz="1800" b="0" strike="noStrike" spc="-1" dirty="0">
                <a:latin typeface="Arial"/>
              </a:rPr>
              <a:t> – Il va apparaitre l’ensemble des informations concernant le projet en question.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9E5CC2-22DA-EEC9-5983-5E27DC2D4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720" y="5433840"/>
            <a:ext cx="2520280" cy="11336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239277-ADBB-9728-EE8D-D4764F4E0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745" y="3356992"/>
            <a:ext cx="158510" cy="5121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2197D71D-9E84-49CE-B52F-F8D2287136AF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13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530468" y="768600"/>
            <a:ext cx="7929964" cy="716184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Je souhaite préréserver une offre PC mais un message d’erreur m’indique que je ne peux pas dépasser 80% du budget.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35" name="Line 8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36000" cap="rnd">
            <a:solidFill>
              <a:srgbClr val="3465A4"/>
            </a:solidFill>
            <a:prstDash val="sysDot"/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3E2CA6-DB9B-B5BB-2512-045F4F39E5CF}"/>
              </a:ext>
            </a:extLst>
          </p:cNvPr>
          <p:cNvSpPr txBox="1"/>
          <p:nvPr/>
        </p:nvSpPr>
        <p:spPr>
          <a:xfrm>
            <a:off x="530468" y="206935"/>
            <a:ext cx="80652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4.5 Impossible de dépasser 80% du budget.</a:t>
            </a:r>
          </a:p>
        </p:txBody>
      </p:sp>
      <p:sp>
        <p:nvSpPr>
          <p:cNvPr id="4" name="CustomShape 2">
            <a:extLst>
              <a:ext uri="{FF2B5EF4-FFF2-40B4-BE49-F238E27FC236}">
                <a16:creationId xmlns:a16="http://schemas.microsoft.com/office/drawing/2014/main" id="{F18A1665-2AB6-CBE3-F396-E1E583728992}"/>
              </a:ext>
            </a:extLst>
          </p:cNvPr>
          <p:cNvSpPr/>
          <p:nvPr/>
        </p:nvSpPr>
        <p:spPr>
          <a:xfrm>
            <a:off x="530468" y="1959768"/>
            <a:ext cx="7929964" cy="716184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établissements ne peuvent utiliser que 80% du budget tant qu’il est prévisionnel.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4B19FD49-2F90-1ACF-A90C-77E8C145B593}"/>
              </a:ext>
            </a:extLst>
          </p:cNvPr>
          <p:cNvSpPr/>
          <p:nvPr/>
        </p:nvSpPr>
        <p:spPr>
          <a:xfrm>
            <a:off x="530468" y="3221748"/>
            <a:ext cx="7929964" cy="716184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 budget définitif est calculé à partir du constat d’effectifs réels de l’année scolaire en cours. Il est affiché fin novembre début décembre.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3C3E0F23-0388-1AC3-CF19-2472702EB665}"/>
              </a:ext>
            </a:extLst>
          </p:cNvPr>
          <p:cNvSpPr/>
          <p:nvPr/>
        </p:nvSpPr>
        <p:spPr>
          <a:xfrm>
            <a:off x="530468" y="4448322"/>
            <a:ext cx="7929964" cy="716184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Budget actualisé définitif : 100% du budget peuvent être engagés.</a:t>
            </a:r>
            <a:endParaRPr lang="fr-FR" sz="1800" b="0" strike="noStrike" spc="-1" dirty="0">
              <a:latin typeface="Arial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8D10793-BDA2-0A06-3A79-FAF293EC1CFA}"/>
              </a:ext>
            </a:extLst>
          </p:cNvPr>
          <p:cNvCxnSpPr>
            <a:stCxn id="229" idx="2"/>
            <a:endCxn id="4" idx="0"/>
          </p:cNvCxnSpPr>
          <p:nvPr/>
        </p:nvCxnSpPr>
        <p:spPr>
          <a:xfrm>
            <a:off x="4495450" y="1484784"/>
            <a:ext cx="0" cy="474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4376410-E4D3-603C-579B-E80384E5707A}"/>
              </a:ext>
            </a:extLst>
          </p:cNvPr>
          <p:cNvCxnSpPr>
            <a:cxnSpLocks/>
          </p:cNvCxnSpPr>
          <p:nvPr/>
        </p:nvCxnSpPr>
        <p:spPr>
          <a:xfrm>
            <a:off x="4524479" y="2675952"/>
            <a:ext cx="0" cy="474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6D9ADE-24EA-57CA-AE73-8BD5F58BBE57}"/>
              </a:ext>
            </a:extLst>
          </p:cNvPr>
          <p:cNvCxnSpPr>
            <a:cxnSpLocks/>
          </p:cNvCxnSpPr>
          <p:nvPr/>
        </p:nvCxnSpPr>
        <p:spPr>
          <a:xfrm>
            <a:off x="4524479" y="3973338"/>
            <a:ext cx="0" cy="474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42F37903-61D6-4127-86F7-D973827891C4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14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4.6 </a:t>
            </a:r>
            <a:r>
              <a:rPr lang="fr-F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Pass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 culture cumulable avec autre financement ?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21947EF5-A398-E654-CA51-53F539875F6B}"/>
              </a:ext>
            </a:extLst>
          </p:cNvPr>
          <p:cNvSpPr/>
          <p:nvPr/>
        </p:nvSpPr>
        <p:spPr>
          <a:xfrm>
            <a:off x="3563888" y="3068640"/>
            <a:ext cx="1593260" cy="360360"/>
          </a:xfrm>
          <a:prstGeom prst="rect">
            <a:avLst/>
          </a:prstGeom>
          <a:noFill/>
          <a:ln>
            <a:noFill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oui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7438B861-950F-48D3-8FBD-805E8C5691A2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15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358560" y="332640"/>
            <a:ext cx="7934993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4.7 Il y a un problème au niveau des effectifs élèves dans ADAGE</a:t>
            </a:r>
          </a:p>
        </p:txBody>
      </p:sp>
      <p:sp>
        <p:nvSpPr>
          <p:cNvPr id="263" name="CustomShape 3"/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65" name="CustomShape 5"/>
          <p:cNvSpPr/>
          <p:nvPr/>
        </p:nvSpPr>
        <p:spPr>
          <a:xfrm>
            <a:off x="1405800" y="903600"/>
            <a:ext cx="6332400" cy="7164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Les effectifs et/groupes n’apparaissent pas correctement sur ADAGE.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67" name="Line 7"/>
          <p:cNvSpPr/>
          <p:nvPr/>
        </p:nvSpPr>
        <p:spPr>
          <a:xfrm>
            <a:off x="4572000" y="1620000"/>
            <a:ext cx="0" cy="576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2" name="CustomShape 5">
            <a:extLst>
              <a:ext uri="{FF2B5EF4-FFF2-40B4-BE49-F238E27FC236}">
                <a16:creationId xmlns:a16="http://schemas.microsoft.com/office/drawing/2014/main" id="{4C19B23C-B125-0199-BF33-2EE659D3588A}"/>
              </a:ext>
            </a:extLst>
          </p:cNvPr>
          <p:cNvSpPr/>
          <p:nvPr/>
        </p:nvSpPr>
        <p:spPr>
          <a:xfrm>
            <a:off x="1401820" y="2196000"/>
            <a:ext cx="6332400" cy="934344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 début d’année scolaire les secrétariats des différents établissements renseignent via Siècle l’ensemble de ces informations.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F76021AE-5FE9-51E9-8F23-3682074140E3}"/>
              </a:ext>
            </a:extLst>
          </p:cNvPr>
          <p:cNvSpPr/>
          <p:nvPr/>
        </p:nvSpPr>
        <p:spPr>
          <a:xfrm>
            <a:off x="4572000" y="3123844"/>
            <a:ext cx="0" cy="576000"/>
          </a:xfrm>
          <a:prstGeom prst="line">
            <a:avLst/>
          </a:prstGeom>
          <a:ln w="3600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4" name="CustomShape 5">
            <a:extLst>
              <a:ext uri="{FF2B5EF4-FFF2-40B4-BE49-F238E27FC236}">
                <a16:creationId xmlns:a16="http://schemas.microsoft.com/office/drawing/2014/main" id="{D997B9FC-A760-ADC4-8877-BE249ADA194F}"/>
              </a:ext>
            </a:extLst>
          </p:cNvPr>
          <p:cNvSpPr/>
          <p:nvPr/>
        </p:nvSpPr>
        <p:spPr>
          <a:xfrm>
            <a:off x="1401820" y="3699844"/>
            <a:ext cx="6332400" cy="38090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ADAGE est alimenté par la base de données ainsi renseignée.</a:t>
            </a: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52811EDF-CAC0-471F-AECA-160A2955C369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16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4.8 Puis je compléter un projet alors que la date limite de l’appel à projet a été dépassée ?</a:t>
            </a:r>
          </a:p>
        </p:txBody>
      </p:sp>
      <p:sp>
        <p:nvSpPr>
          <p:cNvPr id="278" name="CustomShape 3"/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2BDF86A2-26DA-80D0-1C71-D003CC34C49E}"/>
              </a:ext>
            </a:extLst>
          </p:cNvPr>
          <p:cNvSpPr/>
          <p:nvPr/>
        </p:nvSpPr>
        <p:spPr>
          <a:xfrm>
            <a:off x="1403648" y="1245600"/>
            <a:ext cx="5527080" cy="2975488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404040"/>
                </a:solidFill>
                <a:latin typeface="Arial"/>
                <a:ea typeface="DejaVu Sans"/>
              </a:rPr>
              <a:t>Les avis de campagne ont été publiées et pendant l’année scolaire en cours il est possible de modifier les projets pour la partie recensement :</a:t>
            </a:r>
          </a:p>
          <a:p>
            <a:pPr>
              <a:lnSpc>
                <a:spcPct val="100000"/>
              </a:lnSpc>
            </a:pPr>
            <a:endParaRPr lang="fr-FR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fr-FR" sz="18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Saisir / modifier les classes engag</a:t>
            </a:r>
            <a:r>
              <a:rPr lang="fr-FR" spc="-1" dirty="0">
                <a:solidFill>
                  <a:srgbClr val="404040"/>
                </a:solidFill>
                <a:latin typeface="Arial"/>
                <a:ea typeface="DejaVu Sans"/>
              </a:rPr>
              <a:t>ées (effectifs réels)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fr-FR" sz="18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Ajouter / modifier une action PC, un soutien, un lien avec d’autres projets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fr-FR" spc="-1" dirty="0">
                <a:solidFill>
                  <a:srgbClr val="404040"/>
                </a:solidFill>
                <a:latin typeface="Arial"/>
                <a:ea typeface="DejaVu Sans"/>
              </a:rPr>
              <a:t>Annuler le projet (s’il n’a pu être réalisé)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fr-FR" sz="1800" b="0" strike="noStrike" spc="-1" dirty="0">
                <a:solidFill>
                  <a:srgbClr val="404040"/>
                </a:solidFill>
                <a:latin typeface="Arial"/>
                <a:ea typeface="DejaVu Sans"/>
              </a:rPr>
              <a:t>- Saisir le bilan </a:t>
            </a:r>
            <a:endParaRPr lang="fr-FR" sz="1800" b="0" strike="noStrike" spc="-1" dirty="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0411E-0444-617A-F415-3AD8D990A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>
            <a:extLst>
              <a:ext uri="{FF2B5EF4-FFF2-40B4-BE49-F238E27FC236}">
                <a16:creationId xmlns:a16="http://schemas.microsoft.com/office/drawing/2014/main" id="{D998F0C2-C1BC-7A8D-6D02-4A33F6405A52}"/>
              </a:ext>
            </a:extLst>
          </p:cNvPr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52811EDF-CAC0-471F-AECA-160A2955C369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17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77" name="CustomShape 2">
            <a:extLst>
              <a:ext uri="{FF2B5EF4-FFF2-40B4-BE49-F238E27FC236}">
                <a16:creationId xmlns:a16="http://schemas.microsoft.com/office/drawing/2014/main" id="{F7AE109C-E524-1BA4-1075-5D57E00652D1}"/>
              </a:ext>
            </a:extLst>
          </p:cNvPr>
          <p:cNvSpPr/>
          <p:nvPr/>
        </p:nvSpPr>
        <p:spPr>
          <a:xfrm>
            <a:off x="611640" y="332640"/>
            <a:ext cx="827676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4.9 Quel interlocuteur contacter ?</a:t>
            </a:r>
          </a:p>
        </p:txBody>
      </p:sp>
      <p:sp>
        <p:nvSpPr>
          <p:cNvPr id="278" name="CustomShape 3">
            <a:extLst>
              <a:ext uri="{FF2B5EF4-FFF2-40B4-BE49-F238E27FC236}">
                <a16:creationId xmlns:a16="http://schemas.microsoft.com/office/drawing/2014/main" id="{AFE676CC-5E8C-5607-DB97-2504BA015873}"/>
              </a:ext>
            </a:extLst>
          </p:cNvPr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" name="CustomShape 3">
            <a:extLst>
              <a:ext uri="{FF2B5EF4-FFF2-40B4-BE49-F238E27FC236}">
                <a16:creationId xmlns:a16="http://schemas.microsoft.com/office/drawing/2014/main" id="{F0EEF3FB-4162-29AF-D042-2B0C962DA5DE}"/>
              </a:ext>
            </a:extLst>
          </p:cNvPr>
          <p:cNvSpPr/>
          <p:nvPr/>
        </p:nvSpPr>
        <p:spPr>
          <a:xfrm>
            <a:off x="395536" y="1042560"/>
            <a:ext cx="3878560" cy="3495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404040"/>
                </a:solidFill>
                <a:latin typeface="Arial"/>
                <a:ea typeface="DejaVu Sans"/>
              </a:rPr>
              <a:t>Je suis un intervenant artistique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3503AF37-C878-C20E-8E3B-B7725D240E19}"/>
              </a:ext>
            </a:extLst>
          </p:cNvPr>
          <p:cNvSpPr/>
          <p:nvPr/>
        </p:nvSpPr>
        <p:spPr>
          <a:xfrm>
            <a:off x="5632056" y="1042560"/>
            <a:ext cx="2252312" cy="34956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404040"/>
                </a:solidFill>
                <a:latin typeface="Arial"/>
                <a:ea typeface="DejaVu Sans"/>
              </a:rPr>
              <a:t>Je suis enseignant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1F7FED-E605-EAC4-E0D5-22CB4CE1C82A}"/>
              </a:ext>
            </a:extLst>
          </p:cNvPr>
          <p:cNvSpPr txBox="1"/>
          <p:nvPr/>
        </p:nvSpPr>
        <p:spPr>
          <a:xfrm>
            <a:off x="395536" y="2274838"/>
            <a:ext cx="387856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En cas de difficulté technique :</a:t>
            </a:r>
          </a:p>
          <a:p>
            <a:endParaRPr lang="fr-FR" dirty="0"/>
          </a:p>
          <a:p>
            <a:r>
              <a:rPr lang="fr-FR" b="1" dirty="0" err="1"/>
              <a:t>support-pro@passculture.app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prise en main de la plateforme </a:t>
            </a:r>
          </a:p>
          <a:p>
            <a:r>
              <a:rPr lang="fr-FR" dirty="0" err="1"/>
              <a:t>pass</a:t>
            </a:r>
            <a:r>
              <a:rPr lang="fr-FR" dirty="0"/>
              <a:t> Culture pro :</a:t>
            </a:r>
          </a:p>
          <a:p>
            <a:endParaRPr lang="fr-FR" b="1" dirty="0"/>
          </a:p>
          <a:p>
            <a:r>
              <a:rPr lang="fr-FR" b="1" dirty="0" err="1"/>
              <a:t>occitanie@passculture.app</a:t>
            </a:r>
            <a:endParaRPr lang="fr-FR" b="1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96798E8-C3E6-37E6-D789-B3891F6B3470}"/>
              </a:ext>
            </a:extLst>
          </p:cNvPr>
          <p:cNvCxnSpPr>
            <a:stCxn id="2" idx="2"/>
            <a:endCxn id="5" idx="0"/>
          </p:cNvCxnSpPr>
          <p:nvPr/>
        </p:nvCxnSpPr>
        <p:spPr>
          <a:xfrm>
            <a:off x="2334816" y="1392120"/>
            <a:ext cx="0" cy="882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FEBC31BE-B278-AC18-AD2A-AED4B1DA4A40}"/>
              </a:ext>
            </a:extLst>
          </p:cNvPr>
          <p:cNvSpPr txBox="1"/>
          <p:nvPr/>
        </p:nvSpPr>
        <p:spPr>
          <a:xfrm>
            <a:off x="4921892" y="2274838"/>
            <a:ext cx="3878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Première intention : aide / guide assistance (docs </a:t>
            </a:r>
            <a:r>
              <a:rPr lang="fr-FR" dirty="0" err="1"/>
              <a:t>pdf</a:t>
            </a:r>
            <a:r>
              <a:rPr lang="fr-FR" dirty="0"/>
              <a:t> et diaporamas)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56A6684-42AF-B373-659E-7491A39E8B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1" r="12820" b="32048"/>
          <a:stretch/>
        </p:blipFill>
        <p:spPr>
          <a:xfrm>
            <a:off x="3995936" y="3024726"/>
            <a:ext cx="4893022" cy="176147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B91F877-5EF2-1C60-70A3-CE2CFDD58AAB}"/>
              </a:ext>
            </a:extLst>
          </p:cNvPr>
          <p:cNvSpPr txBox="1"/>
          <p:nvPr/>
        </p:nvSpPr>
        <p:spPr>
          <a:xfrm>
            <a:off x="5003801" y="4786202"/>
            <a:ext cx="3878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Deuxième intention : assistance en ligne ASAP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E3CB9B8-8A37-4DED-C161-2CA86730BA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909" t="76689" r="21092" b="1776"/>
          <a:stretch/>
        </p:blipFill>
        <p:spPr>
          <a:xfrm>
            <a:off x="3079523" y="5552672"/>
            <a:ext cx="5823921" cy="1013121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5098B6E-35F0-05AF-8DE4-5B15F612D8C6}"/>
              </a:ext>
            </a:extLst>
          </p:cNvPr>
          <p:cNvCxnSpPr/>
          <p:nvPr/>
        </p:nvCxnSpPr>
        <p:spPr>
          <a:xfrm>
            <a:off x="6758212" y="1392120"/>
            <a:ext cx="0" cy="882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62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A5E4B4-E915-0DC3-AE0B-4665E08E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31507"/>
            <a:ext cx="8172400" cy="4043413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467544" y="260648"/>
            <a:ext cx="7876800" cy="581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4.9 Des documents d’aide en ligne.</a:t>
            </a:r>
          </a:p>
        </p:txBody>
      </p:sp>
      <p:sp>
        <p:nvSpPr>
          <p:cNvPr id="5" name="Ellipse 4"/>
          <p:cNvSpPr/>
          <p:nvPr/>
        </p:nvSpPr>
        <p:spPr>
          <a:xfrm>
            <a:off x="2029680" y="4355812"/>
            <a:ext cx="47525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148064" y="5363924"/>
            <a:ext cx="825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spc="-1" dirty="0">
                <a:solidFill>
                  <a:schemeClr val="accent1">
                    <a:lumMod val="75000"/>
                  </a:schemeClr>
                </a:solidFill>
                <a:ea typeface="Arial"/>
              </a:rPr>
              <a:t>ASAP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9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8305032" y="3032024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EC27EF09-BBDC-41D0-B3FA-2B58E257C596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19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611640" y="332640"/>
            <a:ext cx="8276760" cy="7651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4.10 – Comment procéder si l’action prévue ne peut pas se dérouler?</a:t>
            </a:r>
          </a:p>
        </p:txBody>
      </p:sp>
      <p:sp>
        <p:nvSpPr>
          <p:cNvPr id="252" name="CustomShape 3"/>
          <p:cNvSpPr/>
          <p:nvPr/>
        </p:nvSpPr>
        <p:spPr>
          <a:xfrm>
            <a:off x="184512" y="1124744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688638" y="1124744"/>
            <a:ext cx="7034463" cy="648072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L’action a été pré-réservée, confirmée (chef d’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étab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 et prévue à une date. (Attention date butoir de réservation chef d’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étab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.)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60" name="CustomShape 11"/>
          <p:cNvSpPr/>
          <p:nvPr/>
        </p:nvSpPr>
        <p:spPr>
          <a:xfrm>
            <a:off x="6700744" y="3236136"/>
            <a:ext cx="1800200" cy="621496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Action prévue.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Organigramme : Décision 1"/>
          <p:cNvSpPr/>
          <p:nvPr/>
        </p:nvSpPr>
        <p:spPr>
          <a:xfrm>
            <a:off x="2135543" y="1939992"/>
            <a:ext cx="4140654" cy="208723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Date limite d’annulation dépassée ?</a:t>
            </a:r>
          </a:p>
          <a:p>
            <a:pPr algn="ctr"/>
            <a:r>
              <a:rPr lang="fr-FR" dirty="0"/>
              <a:t>30 jours avant date de l’événement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7136" y="2886858"/>
            <a:ext cx="543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</a:rPr>
              <a:t>Oui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560245" y="2862022"/>
            <a:ext cx="607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</a:rPr>
              <a:t>Non</a:t>
            </a:r>
            <a:endParaRPr lang="fr-FR" dirty="0"/>
          </a:p>
        </p:txBody>
      </p:sp>
      <p:sp>
        <p:nvSpPr>
          <p:cNvPr id="16" name="CustomShape 11"/>
          <p:cNvSpPr/>
          <p:nvPr/>
        </p:nvSpPr>
        <p:spPr>
          <a:xfrm>
            <a:off x="215832" y="3981012"/>
            <a:ext cx="1781216" cy="549276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Possibilité d’annuler (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Etab</a:t>
            </a: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fr-FR" sz="1800" b="0" strike="noStrike" spc="-1" dirty="0">
              <a:latin typeface="Arial"/>
            </a:endParaRPr>
          </a:p>
        </p:txBody>
      </p:sp>
      <p:cxnSp>
        <p:nvCxnSpPr>
          <p:cNvPr id="5" name="Connecteur en angle 4"/>
          <p:cNvCxnSpPr>
            <a:stCxn id="15" idx="1"/>
            <a:endCxn id="16" idx="0"/>
          </p:cNvCxnSpPr>
          <p:nvPr/>
        </p:nvCxnSpPr>
        <p:spPr>
          <a:xfrm rot="10800000" flipV="1">
            <a:off x="1106441" y="3046688"/>
            <a:ext cx="453805" cy="9343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en angle 7"/>
          <p:cNvCxnSpPr>
            <a:stCxn id="3" idx="3"/>
            <a:endCxn id="260" idx="0"/>
          </p:cNvCxnSpPr>
          <p:nvPr/>
        </p:nvCxnSpPr>
        <p:spPr>
          <a:xfrm>
            <a:off x="6890490" y="3071524"/>
            <a:ext cx="710354" cy="1646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stomShape 11"/>
          <p:cNvSpPr/>
          <p:nvPr/>
        </p:nvSpPr>
        <p:spPr>
          <a:xfrm>
            <a:off x="2105226" y="4316256"/>
            <a:ext cx="5302903" cy="1154119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L’acteur culturel est le seul à pouvoir annuler l’action prévue (jusqu’au dernier moment) .</a:t>
            </a: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(attention paiement effectif 15 jours par SAS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Pass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culture après la date de l’action)</a:t>
            </a:r>
            <a:endParaRPr lang="fr-FR" sz="1800" b="0" strike="noStrike" spc="-1" dirty="0">
              <a:latin typeface="Arial"/>
            </a:endParaRPr>
          </a:p>
        </p:txBody>
      </p:sp>
      <p:cxnSp>
        <p:nvCxnSpPr>
          <p:cNvPr id="12" name="Connecteur en angle 11"/>
          <p:cNvCxnSpPr>
            <a:stCxn id="260" idx="2"/>
            <a:endCxn id="25" idx="0"/>
          </p:cNvCxnSpPr>
          <p:nvPr/>
        </p:nvCxnSpPr>
        <p:spPr>
          <a:xfrm rot="5400000">
            <a:off x="5949449" y="2664861"/>
            <a:ext cx="458624" cy="28441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253" idx="2"/>
            <a:endCxn id="2" idx="0"/>
          </p:cNvCxnSpPr>
          <p:nvPr/>
        </p:nvCxnSpPr>
        <p:spPr>
          <a:xfrm>
            <a:off x="4205870" y="1772816"/>
            <a:ext cx="0" cy="167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90F9A3B-A42B-ADDC-0BA9-45D1AA05D4FD}"/>
              </a:ext>
            </a:extLst>
          </p:cNvPr>
          <p:cNvSpPr txBox="1"/>
          <p:nvPr/>
        </p:nvSpPr>
        <p:spPr>
          <a:xfrm>
            <a:off x="260222" y="5541048"/>
            <a:ext cx="8780290" cy="1200329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b="1" i="0" u="sng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possibilité de l’offreur de modifier la rubrique "Date et Prix" de </a:t>
            </a:r>
            <a:r>
              <a:rPr lang="fr-FR" b="1" u="sng" dirty="0">
                <a:solidFill>
                  <a:srgbClr val="151515"/>
                </a:solidFill>
                <a:highlight>
                  <a:srgbClr val="FFFFFF"/>
                </a:highlight>
                <a:latin typeface="-apple-system"/>
              </a:rPr>
              <a:t>l’</a:t>
            </a:r>
            <a:r>
              <a:rPr lang="fr-FR" b="1" i="0" u="sng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offre jusqu'à 48H après la date de </a:t>
            </a:r>
            <a:r>
              <a:rPr lang="fr-FR" b="1" u="sng" dirty="0">
                <a:solidFill>
                  <a:srgbClr val="151515"/>
                </a:solidFill>
                <a:highlight>
                  <a:srgbClr val="FFFFFF"/>
                </a:highlight>
                <a:latin typeface="-apple-system"/>
              </a:rPr>
              <a:t>l’</a:t>
            </a:r>
            <a:r>
              <a:rPr lang="fr-FR" b="1" i="0" u="sng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évènement</a:t>
            </a:r>
            <a:r>
              <a:rPr lang="fr-FR" b="0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, pour modifier uniquement les informations suivantes :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Prix (uniquement à la baisse)</a:t>
            </a:r>
            <a:endParaRPr lang="fr-FR" b="0" i="0" dirty="0">
              <a:solidFill>
                <a:srgbClr val="151515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Nombre d'élèves indiqués sur </a:t>
            </a:r>
            <a:r>
              <a:rPr lang="fr-FR" b="1" dirty="0">
                <a:solidFill>
                  <a:srgbClr val="151515"/>
                </a:solidFill>
                <a:highlight>
                  <a:srgbClr val="FFFFFF"/>
                </a:highlight>
                <a:latin typeface="-apple-system"/>
              </a:rPr>
              <a:t>l’</a:t>
            </a:r>
            <a:r>
              <a:rPr lang="fr-FR" b="1" i="0" dirty="0">
                <a:solidFill>
                  <a:srgbClr val="151515"/>
                </a:solidFill>
                <a:effectLst/>
                <a:highlight>
                  <a:srgbClr val="FFFFFF"/>
                </a:highlight>
                <a:latin typeface="-apple-system"/>
              </a:rPr>
              <a:t>offre</a:t>
            </a:r>
            <a:endParaRPr lang="fr-FR" b="0" i="0" dirty="0">
              <a:solidFill>
                <a:srgbClr val="151515"/>
              </a:solidFill>
              <a:effectLst/>
              <a:highlight>
                <a:srgbClr val="FFFFFF"/>
              </a:highlight>
              <a:latin typeface="-apple-system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A5A221-3B2E-4FF5-28CC-7B6A55CFDAED}"/>
              </a:ext>
            </a:extLst>
          </p:cNvPr>
          <p:cNvSpPr txBox="1"/>
          <p:nvPr/>
        </p:nvSpPr>
        <p:spPr>
          <a:xfrm>
            <a:off x="434402" y="4557234"/>
            <a:ext cx="1041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@ +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204227-1C3A-61EE-1925-84D07B2325E4}"/>
              </a:ext>
            </a:extLst>
          </p:cNvPr>
          <p:cNvSpPr txBox="1"/>
          <p:nvPr/>
        </p:nvSpPr>
        <p:spPr>
          <a:xfrm>
            <a:off x="7401233" y="4632919"/>
            <a:ext cx="1041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@ +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@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3348000" y="260640"/>
            <a:ext cx="5585760" cy="20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005E8B"/>
                </a:solidFill>
                <a:latin typeface="Arial Black"/>
                <a:ea typeface="Arial Black"/>
              </a:rPr>
              <a:t>1 - Objectif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3EEB12C2-10E8-497A-A5BE-34C6EAD067E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51" name="CustomShape 3"/>
          <p:cNvSpPr/>
          <p:nvPr/>
        </p:nvSpPr>
        <p:spPr>
          <a:xfrm>
            <a:off x="7668360" y="5589360"/>
            <a:ext cx="1002240" cy="38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52" name="CustomShape 4"/>
          <p:cNvSpPr/>
          <p:nvPr/>
        </p:nvSpPr>
        <p:spPr>
          <a:xfrm>
            <a:off x="3011040" y="1916832"/>
            <a:ext cx="5585400" cy="22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Application ouverte à l’ensemble de la communauté éducative, qui constitue un outil de diagnostic et de pilotage de l’EAC.</a:t>
            </a:r>
            <a:endParaRPr lang="fr-F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Atteindre le 100 % EAC</a:t>
            </a:r>
            <a:endParaRPr lang="fr-FR" sz="2800" b="0" strike="noStrike" spc="-1" dirty="0">
              <a:latin typeface="Arial"/>
            </a:endParaRPr>
          </a:p>
        </p:txBody>
      </p:sp>
      <p:sp>
        <p:nvSpPr>
          <p:cNvPr id="53" name="CustomShape 5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0C09A-A567-0243-13AF-91E1949E9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2">
            <a:extLst>
              <a:ext uri="{FF2B5EF4-FFF2-40B4-BE49-F238E27FC236}">
                <a16:creationId xmlns:a16="http://schemas.microsoft.com/office/drawing/2014/main" id="{FA6EE8CC-DCDC-24ED-571B-DD7658E5FC15}"/>
              </a:ext>
            </a:extLst>
          </p:cNvPr>
          <p:cNvSpPr/>
          <p:nvPr/>
        </p:nvSpPr>
        <p:spPr>
          <a:xfrm>
            <a:off x="323528" y="332640"/>
            <a:ext cx="8564872" cy="7651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4.11 L’intervention d’un artiste est programmée dans mon établissement alors qu’il n’est pas référencé dans ADAGE : que faire ?</a:t>
            </a:r>
          </a:p>
        </p:txBody>
      </p:sp>
      <p:sp>
        <p:nvSpPr>
          <p:cNvPr id="252" name="CustomShape 3">
            <a:extLst>
              <a:ext uri="{FF2B5EF4-FFF2-40B4-BE49-F238E27FC236}">
                <a16:creationId xmlns:a16="http://schemas.microsoft.com/office/drawing/2014/main" id="{110F45F8-7E7B-83FC-3D96-2C74DAC853E4}"/>
              </a:ext>
            </a:extLst>
          </p:cNvPr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53" name="CustomShape 4">
            <a:extLst>
              <a:ext uri="{FF2B5EF4-FFF2-40B4-BE49-F238E27FC236}">
                <a16:creationId xmlns:a16="http://schemas.microsoft.com/office/drawing/2014/main" id="{AF40AE5F-078D-B813-E68B-F304D9B08C0C}"/>
              </a:ext>
            </a:extLst>
          </p:cNvPr>
          <p:cNvSpPr/>
          <p:nvPr/>
        </p:nvSpPr>
        <p:spPr>
          <a:xfrm>
            <a:off x="827584" y="1245600"/>
            <a:ext cx="7128792" cy="765158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J’ai pris contact directement avec un partenaire culturel avec lequel j’ai organisé une intervention. Il n’est pa</a:t>
            </a: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s référencé sur ADAGE</a:t>
            </a:r>
            <a:endParaRPr lang="fr-FR" sz="1800" b="0" strike="noStrike" spc="-1" dirty="0">
              <a:latin typeface="Arial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83B5279-8F1A-9F49-9FAC-AE395139C63F}"/>
              </a:ext>
            </a:extLst>
          </p:cNvPr>
          <p:cNvCxnSpPr>
            <a:cxnSpLocks/>
            <a:stCxn id="253" idx="2"/>
          </p:cNvCxnSpPr>
          <p:nvPr/>
        </p:nvCxnSpPr>
        <p:spPr>
          <a:xfrm flipH="1">
            <a:off x="4344816" y="2010758"/>
            <a:ext cx="47164" cy="5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stomShape 4">
            <a:extLst>
              <a:ext uri="{FF2B5EF4-FFF2-40B4-BE49-F238E27FC236}">
                <a16:creationId xmlns:a16="http://schemas.microsoft.com/office/drawing/2014/main" id="{D03F0A36-27AB-53E9-B444-0F403398F3C5}"/>
              </a:ext>
            </a:extLst>
          </p:cNvPr>
          <p:cNvSpPr/>
          <p:nvPr/>
        </p:nvSpPr>
        <p:spPr>
          <a:xfrm>
            <a:off x="827584" y="2663842"/>
            <a:ext cx="7128792" cy="1075108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Il appartient au partenaire culturel d’effectuer les démarches auprès de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Pass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Culture PRO au préalable et de voir acceptée sa demande de référencement, s’il souhaite être rémunéré via le dispositif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Pass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Culture</a:t>
            </a:r>
            <a:endParaRPr lang="fr-FR" sz="1800" b="0" strike="noStrike" spc="-1" dirty="0">
              <a:latin typeface="Arial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109F18C-4B62-5241-7DD8-031907F3B8E3}"/>
              </a:ext>
            </a:extLst>
          </p:cNvPr>
          <p:cNvCxnSpPr>
            <a:cxnSpLocks/>
            <a:stCxn id="253" idx="2"/>
            <a:endCxn id="6" idx="0"/>
          </p:cNvCxnSpPr>
          <p:nvPr/>
        </p:nvCxnSpPr>
        <p:spPr>
          <a:xfrm>
            <a:off x="4391980" y="2010758"/>
            <a:ext cx="0" cy="65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stomShape 4">
            <a:extLst>
              <a:ext uri="{FF2B5EF4-FFF2-40B4-BE49-F238E27FC236}">
                <a16:creationId xmlns:a16="http://schemas.microsoft.com/office/drawing/2014/main" id="{ECEF9363-27DC-4223-1CDE-B5D96FD50207}"/>
              </a:ext>
            </a:extLst>
          </p:cNvPr>
          <p:cNvSpPr/>
          <p:nvPr/>
        </p:nvSpPr>
        <p:spPr>
          <a:xfrm>
            <a:off x="827584" y="4298108"/>
            <a:ext cx="7128792" cy="981182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S’il n’est pas référencé (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Pass</a:t>
            </a: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Culture), il appartient à l’établissement de financer l’intervention du partenaire culturel</a:t>
            </a:r>
            <a:endParaRPr lang="fr-FR" sz="1800" b="0" strike="noStrike" spc="-1" dirty="0">
              <a:latin typeface="Arial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9A9B82B-B383-71B4-B688-402F8AD26E18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4391980" y="3738950"/>
            <a:ext cx="0" cy="559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8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0C09A-A567-0243-13AF-91E1949E9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2">
            <a:extLst>
              <a:ext uri="{FF2B5EF4-FFF2-40B4-BE49-F238E27FC236}">
                <a16:creationId xmlns:a16="http://schemas.microsoft.com/office/drawing/2014/main" id="{FA6EE8CC-DCDC-24ED-571B-DD7658E5FC15}"/>
              </a:ext>
            </a:extLst>
          </p:cNvPr>
          <p:cNvSpPr/>
          <p:nvPr/>
        </p:nvSpPr>
        <p:spPr>
          <a:xfrm>
            <a:off x="323528" y="332640"/>
            <a:ext cx="8564872" cy="7651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4.12 Quelle différence entre effectifs du projet et effectifs des actions </a:t>
            </a:r>
            <a:r>
              <a:rPr lang="fr-FR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Pass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 Culture ?</a:t>
            </a:r>
          </a:p>
        </p:txBody>
      </p:sp>
      <p:sp>
        <p:nvSpPr>
          <p:cNvPr id="252" name="CustomShape 3">
            <a:extLst>
              <a:ext uri="{FF2B5EF4-FFF2-40B4-BE49-F238E27FC236}">
                <a16:creationId xmlns:a16="http://schemas.microsoft.com/office/drawing/2014/main" id="{110F45F8-7E7B-83FC-3D96-2C74DAC853E4}"/>
              </a:ext>
            </a:extLst>
          </p:cNvPr>
          <p:cNvSpPr/>
          <p:nvPr/>
        </p:nvSpPr>
        <p:spPr>
          <a:xfrm>
            <a:off x="144000" y="1245600"/>
            <a:ext cx="9356040" cy="4942440"/>
          </a:xfrm>
          <a:prstGeom prst="rect">
            <a:avLst/>
          </a:prstGeom>
          <a:noFill/>
          <a:ln w="36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53" name="CustomShape 4">
            <a:extLst>
              <a:ext uri="{FF2B5EF4-FFF2-40B4-BE49-F238E27FC236}">
                <a16:creationId xmlns:a16="http://schemas.microsoft.com/office/drawing/2014/main" id="{AF40AE5F-078D-B813-E68B-F304D9B08C0C}"/>
              </a:ext>
            </a:extLst>
          </p:cNvPr>
          <p:cNvSpPr/>
          <p:nvPr/>
        </p:nvSpPr>
        <p:spPr>
          <a:xfrm>
            <a:off x="827584" y="1245600"/>
            <a:ext cx="7128792" cy="50637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Projet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1" name="Organigramme : Décision 10">
            <a:extLst>
              <a:ext uri="{FF2B5EF4-FFF2-40B4-BE49-F238E27FC236}">
                <a16:creationId xmlns:a16="http://schemas.microsoft.com/office/drawing/2014/main" id="{A291C245-E71A-41E5-B120-63F5C16C7193}"/>
              </a:ext>
            </a:extLst>
          </p:cNvPr>
          <p:cNvSpPr/>
          <p:nvPr/>
        </p:nvSpPr>
        <p:spPr>
          <a:xfrm>
            <a:off x="2663788" y="1844824"/>
            <a:ext cx="3456384" cy="179941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Effectifs du projet</a:t>
            </a:r>
          </a:p>
          <a:p>
            <a:pPr algn="ctr"/>
            <a:r>
              <a:rPr lang="fr-FR" dirty="0"/>
              <a:t>3°1, 3°2, 3°3, 3°4, 3°8</a:t>
            </a:r>
          </a:p>
        </p:txBody>
      </p:sp>
      <p:sp>
        <p:nvSpPr>
          <p:cNvPr id="12" name="CustomShape 4">
            <a:extLst>
              <a:ext uri="{FF2B5EF4-FFF2-40B4-BE49-F238E27FC236}">
                <a16:creationId xmlns:a16="http://schemas.microsoft.com/office/drawing/2014/main" id="{E7FD872D-F91B-4192-9B07-AA091886B113}"/>
              </a:ext>
            </a:extLst>
          </p:cNvPr>
          <p:cNvSpPr/>
          <p:nvPr/>
        </p:nvSpPr>
        <p:spPr>
          <a:xfrm>
            <a:off x="4067944" y="3956933"/>
            <a:ext cx="3888432" cy="573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Action </a:t>
            </a:r>
            <a:r>
              <a:rPr lang="fr-FR" sz="1800" b="0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Pass</a:t>
            </a:r>
            <a:r>
              <a:rPr lang="fr-FR" sz="18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 Culture 1</a:t>
            </a:r>
          </a:p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chemeClr val="bg1"/>
                </a:solidFill>
                <a:latin typeface="Arial"/>
                <a:ea typeface="DejaVu Sans"/>
              </a:rPr>
              <a:t>Classes engagées : 3°1 et 3°2</a:t>
            </a:r>
            <a:endParaRPr lang="fr-FR" sz="18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id="{C1428C38-E0BB-4AF7-9575-7FFBC9CF62CB}"/>
              </a:ext>
            </a:extLst>
          </p:cNvPr>
          <p:cNvSpPr/>
          <p:nvPr/>
        </p:nvSpPr>
        <p:spPr>
          <a:xfrm>
            <a:off x="2877804" y="4677797"/>
            <a:ext cx="3888432" cy="573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/>
            <a:r>
              <a:rPr lang="fr-FR" spc="-1" dirty="0">
                <a:solidFill>
                  <a:schemeClr val="bg1"/>
                </a:solidFill>
                <a:latin typeface="Arial"/>
                <a:ea typeface="DejaVu Sans"/>
              </a:rPr>
              <a:t>Action </a:t>
            </a:r>
            <a:r>
              <a:rPr lang="fr-FR" spc="-1" dirty="0" err="1">
                <a:solidFill>
                  <a:schemeClr val="bg1"/>
                </a:solidFill>
                <a:latin typeface="Arial"/>
                <a:ea typeface="DejaVu Sans"/>
              </a:rPr>
              <a:t>Pass</a:t>
            </a:r>
            <a:r>
              <a:rPr lang="fr-FR" spc="-1" dirty="0">
                <a:solidFill>
                  <a:schemeClr val="bg1"/>
                </a:solidFill>
                <a:latin typeface="Arial"/>
                <a:ea typeface="DejaVu Sans"/>
              </a:rPr>
              <a:t> Culture 2</a:t>
            </a:r>
          </a:p>
          <a:p>
            <a:pPr algn="ctr"/>
            <a:r>
              <a:rPr lang="fr-FR" spc="-1" dirty="0">
                <a:solidFill>
                  <a:schemeClr val="bg1"/>
                </a:solidFill>
                <a:latin typeface="Arial"/>
                <a:ea typeface="DejaVu Sans"/>
              </a:rPr>
              <a:t>Classes engagées : 3°3 et 3°4</a:t>
            </a:r>
          </a:p>
        </p:txBody>
      </p:sp>
      <p:sp>
        <p:nvSpPr>
          <p:cNvPr id="16" name="CustomShape 4">
            <a:extLst>
              <a:ext uri="{FF2B5EF4-FFF2-40B4-BE49-F238E27FC236}">
                <a16:creationId xmlns:a16="http://schemas.microsoft.com/office/drawing/2014/main" id="{C2E47A95-1302-4D62-B586-199707EC9F00}"/>
              </a:ext>
            </a:extLst>
          </p:cNvPr>
          <p:cNvSpPr/>
          <p:nvPr/>
        </p:nvSpPr>
        <p:spPr>
          <a:xfrm>
            <a:off x="1331640" y="5484794"/>
            <a:ext cx="3888432" cy="573062"/>
          </a:xfrm>
          <a:prstGeom prst="rect">
            <a:avLst/>
          </a:prstGeom>
          <a:solidFill>
            <a:schemeClr val="tx2"/>
          </a:solidFill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/>
            <a:r>
              <a:rPr lang="fr-FR" spc="-1" dirty="0">
                <a:solidFill>
                  <a:schemeClr val="bg1"/>
                </a:solidFill>
                <a:latin typeface="Arial"/>
                <a:ea typeface="DejaVu Sans"/>
              </a:rPr>
              <a:t>Action </a:t>
            </a:r>
            <a:r>
              <a:rPr lang="fr-FR" spc="-1" dirty="0" err="1">
                <a:solidFill>
                  <a:schemeClr val="bg1"/>
                </a:solidFill>
                <a:latin typeface="Arial"/>
                <a:ea typeface="DejaVu Sans"/>
              </a:rPr>
              <a:t>Pass</a:t>
            </a:r>
            <a:r>
              <a:rPr lang="fr-FR" spc="-1" dirty="0">
                <a:solidFill>
                  <a:schemeClr val="bg1"/>
                </a:solidFill>
                <a:latin typeface="Arial"/>
                <a:ea typeface="DejaVu Sans"/>
              </a:rPr>
              <a:t> Culture 3</a:t>
            </a:r>
          </a:p>
          <a:p>
            <a:pPr algn="ctr"/>
            <a:r>
              <a:rPr lang="fr-FR" spc="-1" dirty="0">
                <a:solidFill>
                  <a:schemeClr val="bg1"/>
                </a:solidFill>
                <a:latin typeface="Arial"/>
                <a:ea typeface="DejaVu Sans"/>
              </a:rPr>
              <a:t>Classes engagées : 3°1 et 3°8</a:t>
            </a:r>
          </a:p>
        </p:txBody>
      </p:sp>
      <p:cxnSp>
        <p:nvCxnSpPr>
          <p:cNvPr id="5" name="Connecteur : en angle 4">
            <a:extLst>
              <a:ext uri="{FF2B5EF4-FFF2-40B4-BE49-F238E27FC236}">
                <a16:creationId xmlns:a16="http://schemas.microsoft.com/office/drawing/2014/main" id="{90239D6B-12CD-4426-A258-D50A9196F57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120172" y="2744532"/>
            <a:ext cx="914400" cy="11977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 : en angle 8">
            <a:extLst>
              <a:ext uri="{FF2B5EF4-FFF2-40B4-BE49-F238E27FC236}">
                <a16:creationId xmlns:a16="http://schemas.microsoft.com/office/drawing/2014/main" id="{53C12DBE-8E6E-434E-B95B-01C937A0997B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 flipV="1">
            <a:off x="1979712" y="2744532"/>
            <a:ext cx="684076" cy="27255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88EB50E-5551-40B0-92EC-0B19638F7895}"/>
              </a:ext>
            </a:extLst>
          </p:cNvPr>
          <p:cNvCxnSpPr>
            <a:stCxn id="11" idx="2"/>
          </p:cNvCxnSpPr>
          <p:nvPr/>
        </p:nvCxnSpPr>
        <p:spPr>
          <a:xfrm>
            <a:off x="4391980" y="3644240"/>
            <a:ext cx="0" cy="133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5B40C47-6EE3-423F-A981-15FD53F0EA66}"/>
              </a:ext>
            </a:extLst>
          </p:cNvPr>
          <p:cNvCxnSpPr/>
          <p:nvPr/>
        </p:nvCxnSpPr>
        <p:spPr>
          <a:xfrm flipH="1">
            <a:off x="3563888" y="3777460"/>
            <a:ext cx="828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9E51406-4556-4D53-B4DC-18A92367641B}"/>
              </a:ext>
            </a:extLst>
          </p:cNvPr>
          <p:cNvCxnSpPr/>
          <p:nvPr/>
        </p:nvCxnSpPr>
        <p:spPr>
          <a:xfrm>
            <a:off x="3563888" y="3777460"/>
            <a:ext cx="0" cy="900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>
            <a:extLst>
              <a:ext uri="{FF2B5EF4-FFF2-40B4-BE49-F238E27FC236}">
                <a16:creationId xmlns:a16="http://schemas.microsoft.com/office/drawing/2014/main" id="{01B76387-DA4D-4514-98F5-6FC834A6A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039" y="5338055"/>
            <a:ext cx="2334394" cy="822521"/>
          </a:xfrm>
          <a:prstGeom prst="rect">
            <a:avLst/>
          </a:prstGeom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7418B6FF-9AA4-4A94-8944-C92683DDD0D5}"/>
              </a:ext>
            </a:extLst>
          </p:cNvPr>
          <p:cNvSpPr/>
          <p:nvPr/>
        </p:nvSpPr>
        <p:spPr>
          <a:xfrm>
            <a:off x="7080809" y="5358104"/>
            <a:ext cx="576064" cy="5730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FD166E37-F003-4928-BADC-9477D7050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39" y="1503506"/>
            <a:ext cx="2231132" cy="8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7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560760" y="2564904"/>
            <a:ext cx="4689000" cy="1152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005E8B"/>
                </a:solidFill>
                <a:latin typeface="Arial Black"/>
                <a:ea typeface="Arial Black"/>
              </a:rPr>
              <a:t>5</a:t>
            </a:r>
            <a:r>
              <a:rPr lang="fr-FR" sz="32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– </a:t>
            </a:r>
            <a:r>
              <a:rPr lang="fr-FR" sz="2900" b="1" spc="-1" dirty="0">
                <a:solidFill>
                  <a:srgbClr val="005E8B"/>
                </a:solidFill>
                <a:latin typeface="Arial Black"/>
                <a:ea typeface="Arial Black"/>
              </a:rPr>
              <a:t>Messages / Alertes</a:t>
            </a:r>
            <a:br>
              <a:rPr dirty="0"/>
            </a:br>
            <a:endParaRPr lang="fr-FR" sz="32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6B356BDE-8346-4629-8AB8-22EF6368E917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22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877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598D1A7-7E62-442F-AB86-8D2204388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500187"/>
            <a:ext cx="86106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5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23CBC33-E4C3-4315-A0A7-AD4CB078A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25" y="1052736"/>
            <a:ext cx="4512749" cy="452740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482B51B0-F6E6-4D98-83E5-B7E64BC39AC8}"/>
              </a:ext>
            </a:extLst>
          </p:cNvPr>
          <p:cNvSpPr txBox="1">
            <a:spLocks/>
          </p:cNvSpPr>
          <p:nvPr/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r>
              <a:rPr lang="fr-FR" b="1" kern="0" spc="-1" dirty="0">
                <a:solidFill>
                  <a:srgbClr val="005E8B"/>
                </a:solidFill>
                <a:latin typeface="Arial Black"/>
                <a:ea typeface="Arial Black"/>
              </a:rPr>
              <a:t>QR code du diaporama niveau 2 – </a:t>
            </a:r>
            <a:r>
              <a:rPr lang="fr-FR" b="1" kern="0" spc="-1" dirty="0">
                <a:solidFill>
                  <a:srgbClr val="005E8B"/>
                </a:solidFill>
                <a:latin typeface="Arial Black"/>
                <a:ea typeface="Arial Black"/>
                <a:hlinkClick r:id="rId3"/>
              </a:rPr>
              <a:t>accès ici</a:t>
            </a:r>
            <a:endParaRPr lang="fr-FR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96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59F928-F5F2-44ED-B23D-944DC27A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QR code du diaporama niveau 1</a:t>
            </a:r>
            <a:r>
              <a:rPr lang="fr-FR" sz="18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– </a:t>
            </a:r>
            <a:r>
              <a:rPr lang="fr-FR" sz="1800" b="1" strike="noStrike" spc="-1" dirty="0">
                <a:solidFill>
                  <a:srgbClr val="005E8B"/>
                </a:solidFill>
                <a:latin typeface="Arial Black"/>
                <a:ea typeface="Arial Black"/>
                <a:hlinkClick r:id="rId2"/>
              </a:rPr>
              <a:t>accès ici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04F312-4D0D-4152-A220-1C713228F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491716"/>
            <a:ext cx="3899686" cy="38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0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4395D-B208-437F-9DA3-39DC62A1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pc="-1" dirty="0">
                <a:solidFill>
                  <a:srgbClr val="005E8B"/>
                </a:solidFill>
                <a:latin typeface="Arial Black"/>
              </a:rPr>
              <a:t>Contenu ADAGE sur le portail pédagogique – </a:t>
            </a:r>
            <a:r>
              <a:rPr lang="fr-FR" dirty="0">
                <a:hlinkClick r:id="rId2"/>
              </a:rPr>
              <a:t>Accès ICI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5E6DEC-6F5D-444A-BBD5-F92F6B1C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484784"/>
            <a:ext cx="4368189" cy="43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9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560760" y="2565000"/>
            <a:ext cx="4689000" cy="1152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/>
          </a:bodyPr>
          <a:lstStyle/>
          <a:p>
            <a:pPr>
              <a:lnSpc>
                <a:spcPct val="100000"/>
              </a:lnSpc>
            </a:pPr>
            <a:r>
              <a:rPr lang="fr-FR" sz="3200" b="1" spc="-1" dirty="0">
                <a:solidFill>
                  <a:srgbClr val="005E8B"/>
                </a:solidFill>
                <a:latin typeface="Arial Black"/>
                <a:ea typeface="Arial Black"/>
              </a:rPr>
              <a:t>2</a:t>
            </a:r>
            <a:r>
              <a:rPr lang="fr-FR" sz="32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– </a:t>
            </a:r>
            <a:r>
              <a:rPr lang="fr-FR" sz="2900" b="1" spc="-1" dirty="0">
                <a:solidFill>
                  <a:srgbClr val="005E8B"/>
                </a:solidFill>
                <a:latin typeface="Arial Black"/>
                <a:ea typeface="Arial Black"/>
              </a:rPr>
              <a:t>Saisies sur ADAGE</a:t>
            </a:r>
            <a:br>
              <a:rPr dirty="0"/>
            </a:br>
            <a:endParaRPr lang="fr-FR" sz="32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6B356BDE-8346-4629-8AB8-22EF6368E917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3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805320" y="182880"/>
            <a:ext cx="7876800" cy="128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500" b="1" strike="noStrike" spc="-1" dirty="0">
                <a:solidFill>
                  <a:srgbClr val="404040"/>
                </a:solidFill>
                <a:latin typeface="Arial"/>
                <a:ea typeface="Arial"/>
              </a:rPr>
              <a:t>Volet culturel et / ou monter son projet</a:t>
            </a:r>
            <a:endParaRPr lang="fr-FR" sz="2500" b="0" strike="noStrike" spc="-1" dirty="0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9280" y="2565000"/>
            <a:ext cx="179568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177840" indent="-173160">
              <a:lnSpc>
                <a:spcPct val="100000"/>
              </a:lnSpc>
              <a:spcBef>
                <a:spcPts val="360"/>
              </a:spcBef>
              <a:buClr>
                <a:srgbClr val="005E8B"/>
              </a:buClr>
              <a:buFont typeface="Arial"/>
              <a:buChar char="■"/>
            </a:pPr>
            <a:r>
              <a:rPr lang="fr-FR" sz="1800" b="1" strike="noStrike" spc="-1">
                <a:solidFill>
                  <a:srgbClr val="005E8B"/>
                </a:solidFill>
                <a:latin typeface="Arial"/>
                <a:ea typeface="Arial"/>
              </a:rPr>
              <a:t>Volet culturel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FDC7C297-300C-4F7C-AAD3-0478EDEA61CE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4</a:t>
            </a:fld>
            <a:endParaRPr lang="fr-FR" sz="930" b="0" strike="noStrike" spc="-1">
              <a:latin typeface="Arial"/>
            </a:endParaRPr>
          </a:p>
        </p:txBody>
      </p:sp>
      <p:pic>
        <p:nvPicPr>
          <p:cNvPr id="79" name="Image 4"/>
          <p:cNvPicPr/>
          <p:nvPr/>
        </p:nvPicPr>
        <p:blipFill>
          <a:blip r:embed="rId2"/>
          <a:stretch/>
        </p:blipFill>
        <p:spPr>
          <a:xfrm>
            <a:off x="3780000" y="980640"/>
            <a:ext cx="1905480" cy="1258560"/>
          </a:xfrm>
          <a:prstGeom prst="rect">
            <a:avLst/>
          </a:prstGeom>
          <a:ln>
            <a:noFill/>
          </a:ln>
        </p:spPr>
      </p:pic>
      <p:sp>
        <p:nvSpPr>
          <p:cNvPr id="82" name="CustomShape 4"/>
          <p:cNvSpPr/>
          <p:nvPr/>
        </p:nvSpPr>
        <p:spPr>
          <a:xfrm>
            <a:off x="5292080" y="2565000"/>
            <a:ext cx="330364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10000"/>
          </a:bodyPr>
          <a:lstStyle/>
          <a:p>
            <a:pPr marL="177840" indent="-173160">
              <a:lnSpc>
                <a:spcPct val="100000"/>
              </a:lnSpc>
              <a:spcBef>
                <a:spcPts val="360"/>
              </a:spcBef>
              <a:buClr>
                <a:srgbClr val="005E8B"/>
              </a:buClr>
              <a:buFont typeface="Arial"/>
              <a:buChar char="■"/>
            </a:pPr>
            <a:r>
              <a:rPr lang="fr-FR" sz="1800" b="1" strike="noStrike" spc="-1" dirty="0">
                <a:solidFill>
                  <a:srgbClr val="005E8B"/>
                </a:solidFill>
                <a:latin typeface="Arial"/>
                <a:ea typeface="Arial"/>
              </a:rPr>
              <a:t>Campagne d’appels à projets.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83" name="CustomShape 5"/>
          <p:cNvSpPr/>
          <p:nvPr/>
        </p:nvSpPr>
        <p:spPr>
          <a:xfrm rot="10800000">
            <a:off x="2200320" y="1612440"/>
            <a:ext cx="1795680" cy="7153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5400000"/>
          </a:gradFill>
          <a:ln>
            <a:solidFill>
              <a:srgbClr val="4A7EBB"/>
            </a:solidFill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84" name="CustomShape 6"/>
          <p:cNvSpPr/>
          <p:nvPr/>
        </p:nvSpPr>
        <p:spPr>
          <a:xfrm rot="10800000" flipH="1">
            <a:off x="5580360" y="1617120"/>
            <a:ext cx="1688400" cy="71532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5400000"/>
          </a:gradFill>
          <a:ln>
            <a:solidFill>
              <a:srgbClr val="4A7EBB"/>
            </a:solidFill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13" name="Image 12"/>
          <p:cNvPicPr/>
          <p:nvPr/>
        </p:nvPicPr>
        <p:blipFill>
          <a:blip r:embed="rId3"/>
          <a:srcRect t="11486" b="4"/>
          <a:stretch/>
        </p:blipFill>
        <p:spPr>
          <a:xfrm>
            <a:off x="4887792" y="3033218"/>
            <a:ext cx="3707928" cy="2349540"/>
          </a:xfrm>
          <a:prstGeom prst="rect">
            <a:avLst/>
          </a:prstGeom>
          <a:ln>
            <a:noFill/>
          </a:ln>
        </p:spPr>
      </p:pic>
      <p:pic>
        <p:nvPicPr>
          <p:cNvPr id="3" name="Graphique 2" descr="Caméra vidéo avec un remplissage uni">
            <a:hlinkClick r:id="rId4"/>
            <a:extLst>
              <a:ext uri="{FF2B5EF4-FFF2-40B4-BE49-F238E27FC236}">
                <a16:creationId xmlns:a16="http://schemas.microsoft.com/office/drawing/2014/main" id="{54C9C43B-B9E5-4FBA-808D-2FD4211BC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1471" y="5653668"/>
            <a:ext cx="914400" cy="914400"/>
          </a:xfrm>
          <a:prstGeom prst="rect">
            <a:avLst/>
          </a:prstGeom>
        </p:spPr>
      </p:pic>
      <p:sp>
        <p:nvSpPr>
          <p:cNvPr id="14" name="CustomShape 1">
            <a:extLst>
              <a:ext uri="{FF2B5EF4-FFF2-40B4-BE49-F238E27FC236}">
                <a16:creationId xmlns:a16="http://schemas.microsoft.com/office/drawing/2014/main" id="{CCB32B46-B145-446B-9F94-65DA9CDC62E2}"/>
              </a:ext>
            </a:extLst>
          </p:cNvPr>
          <p:cNvSpPr/>
          <p:nvPr/>
        </p:nvSpPr>
        <p:spPr>
          <a:xfrm>
            <a:off x="1835696" y="5716027"/>
            <a:ext cx="3052096" cy="1152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7000"/>
          </a:bodyPr>
          <a:lstStyle/>
          <a:p>
            <a:pPr>
              <a:lnSpc>
                <a:spcPct val="100000"/>
              </a:lnSpc>
            </a:pPr>
            <a:r>
              <a:rPr lang="fr-FR" sz="1400" b="1" spc="-1" dirty="0">
                <a:latin typeface="Arial Black"/>
                <a:ea typeface="Arial Black"/>
              </a:rPr>
              <a:t>Un chef d’établissement va octroyer un profil rédacteur.</a:t>
            </a:r>
            <a:br>
              <a:rPr sz="800" dirty="0"/>
            </a:br>
            <a:endParaRPr lang="fr-FR" sz="1400" b="0" strike="noStrike" spc="-1" dirty="0"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BEB5D2-73B3-4303-8AA1-43FABF478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19" y="3042605"/>
            <a:ext cx="4439299" cy="21145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500" b="1" kern="1200" spc="-1" dirty="0">
                <a:solidFill>
                  <a:srgbClr val="404040"/>
                </a:solidFill>
                <a:latin typeface="Arial"/>
                <a:ea typeface="Arial"/>
                <a:cs typeface="+mn-cs"/>
              </a:rPr>
              <a:t>Un volet culturel à trois entrées.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3"/>
          <a:stretch/>
        </p:blipFill>
        <p:spPr bwMode="auto">
          <a:xfrm>
            <a:off x="72007" y="2708920"/>
            <a:ext cx="9036497" cy="21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3A711F-B881-4040-9E21-6648EF2D7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920"/>
          <a:stretch/>
        </p:blipFill>
        <p:spPr>
          <a:xfrm>
            <a:off x="53753" y="1700808"/>
            <a:ext cx="8910735" cy="170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560760" y="2565000"/>
            <a:ext cx="4689000" cy="11520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9500" lnSpcReduction="10000"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3 – </a:t>
            </a:r>
            <a:r>
              <a:rPr lang="fr-FR" sz="2900" b="1" spc="-1" dirty="0" err="1">
                <a:solidFill>
                  <a:srgbClr val="005E8B"/>
                </a:solidFill>
                <a:latin typeface="Arial Black"/>
                <a:ea typeface="Arial Black"/>
              </a:rPr>
              <a:t>Pass</a:t>
            </a:r>
            <a:r>
              <a:rPr lang="fr-FR" sz="2900" b="1" spc="-1" dirty="0">
                <a:solidFill>
                  <a:srgbClr val="005E8B"/>
                </a:solidFill>
                <a:latin typeface="Arial Black"/>
                <a:ea typeface="Arial Black"/>
              </a:rPr>
              <a:t> Culture</a:t>
            </a:r>
          </a:p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005E8B"/>
                </a:solidFill>
                <a:latin typeface="Arial Black"/>
              </a:rPr>
              <a:t>Informations générales</a:t>
            </a:r>
            <a:br>
              <a:rPr dirty="0"/>
            </a:br>
            <a:endParaRPr lang="fr-FR" sz="3200" b="0" strike="noStrike" spc="-1" dirty="0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6B356BDE-8346-4629-8AB8-22EF6368E917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6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71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60E7F-86A1-4FEF-BA65-7C0E6185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419096"/>
          </a:xfrm>
        </p:spPr>
        <p:txBody>
          <a:bodyPr/>
          <a:lstStyle/>
          <a:p>
            <a:r>
              <a:rPr lang="fr-FR" sz="1800" b="1" spc="-1" dirty="0">
                <a:solidFill>
                  <a:srgbClr val="005E8B"/>
                </a:solidFill>
                <a:latin typeface="Arial Black"/>
              </a:rPr>
              <a:t>Informations générales</a:t>
            </a:r>
            <a:endParaRPr lang="fr-FR" dirty="0"/>
          </a:p>
        </p:txBody>
      </p:sp>
      <p:sp>
        <p:nvSpPr>
          <p:cNvPr id="4" name="Rectangle : coins arrondis 5">
            <a:extLst>
              <a:ext uri="{FF2B5EF4-FFF2-40B4-BE49-F238E27FC236}">
                <a16:creationId xmlns:a16="http://schemas.microsoft.com/office/drawing/2014/main" id="{5DF21651-E4BA-4028-A207-35DD1CD76E00}"/>
              </a:ext>
            </a:extLst>
          </p:cNvPr>
          <p:cNvSpPr/>
          <p:nvPr/>
        </p:nvSpPr>
        <p:spPr>
          <a:xfrm>
            <a:off x="492326" y="1477013"/>
            <a:ext cx="3451862" cy="1279272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6" name="Rectangle : coins arrondis 10">
            <a:extLst>
              <a:ext uri="{FF2B5EF4-FFF2-40B4-BE49-F238E27FC236}">
                <a16:creationId xmlns:a16="http://schemas.microsoft.com/office/drawing/2014/main" id="{65089D03-9B9E-46C7-98BE-CE329162D572}"/>
              </a:ext>
            </a:extLst>
          </p:cNvPr>
          <p:cNvSpPr/>
          <p:nvPr/>
        </p:nvSpPr>
        <p:spPr>
          <a:xfrm>
            <a:off x="705376" y="1340958"/>
            <a:ext cx="1528885" cy="253916"/>
          </a:xfrm>
          <a:prstGeom prst="roundRect">
            <a:avLst>
              <a:gd name="adj" fmla="val 2243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E58B35-8FBA-4073-BA05-396E71EAFC57}"/>
              </a:ext>
            </a:extLst>
          </p:cNvPr>
          <p:cNvSpPr txBox="1"/>
          <p:nvPr/>
        </p:nvSpPr>
        <p:spPr>
          <a:xfrm>
            <a:off x="761138" y="1321963"/>
            <a:ext cx="1988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Pour quoi faire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A0646F-6AAE-4283-84F8-4308C78576C0}"/>
              </a:ext>
            </a:extLst>
          </p:cNvPr>
          <p:cNvSpPr txBox="1"/>
          <p:nvPr/>
        </p:nvSpPr>
        <p:spPr>
          <a:xfrm>
            <a:off x="655615" y="1741433"/>
            <a:ext cx="312528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ea typeface="+mj-ea"/>
                <a:cs typeface="+mj-cs"/>
                <a:sym typeface="Montserrat"/>
              </a:rPr>
              <a:t>La part collective du </a:t>
            </a:r>
            <a:r>
              <a:rPr lang="fr-FR" sz="1050" dirty="0" err="1">
                <a:ea typeface="+mj-ea"/>
                <a:cs typeface="+mj-cs"/>
                <a:sym typeface="Montserrat"/>
              </a:rPr>
              <a:t>pass</a:t>
            </a:r>
            <a:r>
              <a:rPr lang="fr-FR" sz="1050" dirty="0">
                <a:ea typeface="+mj-ea"/>
                <a:cs typeface="+mj-cs"/>
                <a:sym typeface="Montserrat"/>
              </a:rPr>
              <a:t> Culture est</a:t>
            </a:r>
          </a:p>
          <a:p>
            <a:r>
              <a:rPr lang="fr-FR" sz="1050" dirty="0">
                <a:ea typeface="+mj-ea"/>
                <a:cs typeface="+mj-cs"/>
                <a:sym typeface="Montserrat"/>
              </a:rPr>
              <a:t>exclusivement dédiée au financement </a:t>
            </a:r>
            <a:r>
              <a:rPr lang="fr-FR" sz="1050" b="1" dirty="0">
                <a:ea typeface="+mj-ea"/>
                <a:cs typeface="+mj-cs"/>
                <a:sym typeface="Montserrat"/>
              </a:rPr>
              <a:t>d’activités d’éducation artistique et culturelle </a:t>
            </a:r>
            <a:r>
              <a:rPr lang="fr-FR" sz="1050" dirty="0">
                <a:ea typeface="+mj-ea"/>
                <a:cs typeface="+mj-cs"/>
                <a:sym typeface="Montserrat"/>
              </a:rPr>
              <a:t>effectuées en groupe et encadrées par des professeurs. </a:t>
            </a:r>
          </a:p>
          <a:p>
            <a:r>
              <a:rPr lang="fr-FR" sz="1050" dirty="0">
                <a:ea typeface="+mj-ea"/>
                <a:cs typeface="+mj-cs"/>
                <a:sym typeface="Montserrat"/>
              </a:rPr>
              <a:t>(cf. article 4-2 du décret)</a:t>
            </a:r>
          </a:p>
        </p:txBody>
      </p:sp>
      <p:sp>
        <p:nvSpPr>
          <p:cNvPr id="9" name="Rectangle : coins arrondis 14">
            <a:extLst>
              <a:ext uri="{FF2B5EF4-FFF2-40B4-BE49-F238E27FC236}">
                <a16:creationId xmlns:a16="http://schemas.microsoft.com/office/drawing/2014/main" id="{C838BD56-D143-40A4-A97C-09A5D0E288EE}"/>
              </a:ext>
            </a:extLst>
          </p:cNvPr>
          <p:cNvSpPr/>
          <p:nvPr/>
        </p:nvSpPr>
        <p:spPr>
          <a:xfrm>
            <a:off x="492326" y="3037907"/>
            <a:ext cx="3451862" cy="1391433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1" name="Rectangle : coins arrondis 17">
            <a:extLst>
              <a:ext uri="{FF2B5EF4-FFF2-40B4-BE49-F238E27FC236}">
                <a16:creationId xmlns:a16="http://schemas.microsoft.com/office/drawing/2014/main" id="{3D4CB6E1-C708-4969-A302-51CA9D0917EB}"/>
              </a:ext>
            </a:extLst>
          </p:cNvPr>
          <p:cNvSpPr/>
          <p:nvPr/>
        </p:nvSpPr>
        <p:spPr>
          <a:xfrm>
            <a:off x="705376" y="2929751"/>
            <a:ext cx="1217992" cy="253916"/>
          </a:xfrm>
          <a:prstGeom prst="roundRect">
            <a:avLst>
              <a:gd name="adj" fmla="val 2243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4CB337F-B7A5-44D5-A428-368D253B63FE}"/>
              </a:ext>
            </a:extLst>
          </p:cNvPr>
          <p:cNvSpPr txBox="1"/>
          <p:nvPr/>
        </p:nvSpPr>
        <p:spPr>
          <a:xfrm>
            <a:off x="771271" y="2917173"/>
            <a:ext cx="1152096" cy="2539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Quoi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AD79A2-C2A5-4CA4-9B07-79CDE1A8C294}"/>
              </a:ext>
            </a:extLst>
          </p:cNvPr>
          <p:cNvSpPr txBox="1"/>
          <p:nvPr/>
        </p:nvSpPr>
        <p:spPr>
          <a:xfrm>
            <a:off x="608029" y="3349221"/>
            <a:ext cx="3172869" cy="90024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/>
            </a:outerShdw>
          </a:effectLst>
        </p:spPr>
        <p:txBody>
          <a:bodyPr wrap="square" rtlCol="0">
            <a:spAutoFit/>
          </a:bodyPr>
          <a:lstStyle/>
          <a:p>
            <a:pPr marL="76200" lvl="0">
              <a:buClr>
                <a:schemeClr val="dk1"/>
              </a:buClr>
              <a:buSzPts val="1100"/>
            </a:pPr>
            <a:r>
              <a:rPr lang="fr-FR" sz="1050" dirty="0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Les offres collectives couvrent </a:t>
            </a:r>
            <a:r>
              <a:rPr lang="fr-FR" sz="1050" b="1" dirty="0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atelier de pratique, concert, conférence, rencontre</a:t>
            </a:r>
          </a:p>
          <a:p>
            <a:pPr marL="76200" lvl="0">
              <a:buClr>
                <a:schemeClr val="dk1"/>
              </a:buClr>
              <a:buSzPts val="1100"/>
            </a:pPr>
            <a:r>
              <a:rPr lang="fr-FR" sz="1050" b="1" dirty="0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festival, salon, congrès, projection audiovisuelle, représentation, visite guidée</a:t>
            </a:r>
          </a:p>
          <a:p>
            <a:pPr marL="76200" lvl="0">
              <a:buClr>
                <a:schemeClr val="dk1"/>
              </a:buClr>
              <a:buSzPts val="1100"/>
            </a:pPr>
            <a:r>
              <a:rPr lang="fr-FR" sz="1050" b="1" dirty="0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visite libre.</a:t>
            </a:r>
          </a:p>
        </p:txBody>
      </p:sp>
      <p:sp>
        <p:nvSpPr>
          <p:cNvPr id="14" name="Rectangle : coins arrondis 14">
            <a:extLst>
              <a:ext uri="{FF2B5EF4-FFF2-40B4-BE49-F238E27FC236}">
                <a16:creationId xmlns:a16="http://schemas.microsoft.com/office/drawing/2014/main" id="{BBAC2385-698D-4D19-B03F-4EDF8119D21C}"/>
              </a:ext>
            </a:extLst>
          </p:cNvPr>
          <p:cNvSpPr/>
          <p:nvPr/>
        </p:nvSpPr>
        <p:spPr>
          <a:xfrm>
            <a:off x="4280339" y="1477013"/>
            <a:ext cx="4420899" cy="936104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16" name="Rectangle : coins arrondis 17">
            <a:extLst>
              <a:ext uri="{FF2B5EF4-FFF2-40B4-BE49-F238E27FC236}">
                <a16:creationId xmlns:a16="http://schemas.microsoft.com/office/drawing/2014/main" id="{39527DD7-BC23-4D94-9BF3-D2A489E03A6A}"/>
              </a:ext>
            </a:extLst>
          </p:cNvPr>
          <p:cNvSpPr/>
          <p:nvPr/>
        </p:nvSpPr>
        <p:spPr>
          <a:xfrm>
            <a:off x="4493391" y="1374145"/>
            <a:ext cx="1217992" cy="238417"/>
          </a:xfrm>
          <a:prstGeom prst="roundRect">
            <a:avLst>
              <a:gd name="adj" fmla="val 2243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F549BB9-7C72-42D9-859B-FD7AD5115CEB}"/>
              </a:ext>
            </a:extLst>
          </p:cNvPr>
          <p:cNvSpPr txBox="1"/>
          <p:nvPr/>
        </p:nvSpPr>
        <p:spPr>
          <a:xfrm>
            <a:off x="4559286" y="1362335"/>
            <a:ext cx="1152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Pour qui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900E444-5A4D-4735-91AA-9ADCD1EEFB61}"/>
              </a:ext>
            </a:extLst>
          </p:cNvPr>
          <p:cNvSpPr txBox="1"/>
          <p:nvPr/>
        </p:nvSpPr>
        <p:spPr>
          <a:xfrm>
            <a:off x="4396044" y="1792473"/>
            <a:ext cx="40891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>
              <a:buClr>
                <a:schemeClr val="dk1"/>
              </a:buClr>
              <a:buSzPts val="1100"/>
            </a:pPr>
            <a:r>
              <a:rPr lang="fr-FR" sz="1050" dirty="0">
                <a:solidFill>
                  <a:schemeClr val="tx1"/>
                </a:solidFill>
                <a:ea typeface="Montserrat"/>
                <a:cs typeface="Montserrat"/>
                <a:sym typeface="Montserrat"/>
              </a:rPr>
              <a:t>La part collective concerne tous les domaines artistiques et culturels donc </a:t>
            </a:r>
            <a:r>
              <a:rPr lang="fr-FR" sz="1050" b="1" dirty="0">
                <a:solidFill>
                  <a:schemeClr val="tx1"/>
                </a:solidFill>
                <a:ea typeface="Montserrat"/>
                <a:cs typeface="Montserrat"/>
                <a:sym typeface="Montserrat"/>
              </a:rPr>
              <a:t>tous les professeurs.</a:t>
            </a:r>
          </a:p>
        </p:txBody>
      </p:sp>
      <p:sp>
        <p:nvSpPr>
          <p:cNvPr id="19" name="Rectangle : coins arrondis 14">
            <a:extLst>
              <a:ext uri="{FF2B5EF4-FFF2-40B4-BE49-F238E27FC236}">
                <a16:creationId xmlns:a16="http://schemas.microsoft.com/office/drawing/2014/main" id="{21F23C3E-C40C-40B1-AF07-8F08473BDEE7}"/>
              </a:ext>
            </a:extLst>
          </p:cNvPr>
          <p:cNvSpPr/>
          <p:nvPr/>
        </p:nvSpPr>
        <p:spPr>
          <a:xfrm>
            <a:off x="4280340" y="2756285"/>
            <a:ext cx="4420898" cy="1673055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/>
          </a:p>
        </p:txBody>
      </p:sp>
      <p:sp>
        <p:nvSpPr>
          <p:cNvPr id="21" name="Rectangle : coins arrondis 17">
            <a:extLst>
              <a:ext uri="{FF2B5EF4-FFF2-40B4-BE49-F238E27FC236}">
                <a16:creationId xmlns:a16="http://schemas.microsoft.com/office/drawing/2014/main" id="{178BA921-F89D-4C31-85CD-475ADA07F558}"/>
              </a:ext>
            </a:extLst>
          </p:cNvPr>
          <p:cNvSpPr/>
          <p:nvPr/>
        </p:nvSpPr>
        <p:spPr>
          <a:xfrm>
            <a:off x="4493391" y="2622218"/>
            <a:ext cx="1217992" cy="253916"/>
          </a:xfrm>
          <a:prstGeom prst="roundRect">
            <a:avLst>
              <a:gd name="adj" fmla="val 2243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2A2D260-7841-4CF0-80CF-D1B9396E959B}"/>
              </a:ext>
            </a:extLst>
          </p:cNvPr>
          <p:cNvSpPr txBox="1"/>
          <p:nvPr/>
        </p:nvSpPr>
        <p:spPr>
          <a:xfrm>
            <a:off x="4559286" y="2609640"/>
            <a:ext cx="1152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bg1"/>
                </a:solidFill>
              </a:rPr>
              <a:t>Comment ?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DFE5AE0-542A-46D9-B416-63381AC259BE}"/>
              </a:ext>
            </a:extLst>
          </p:cNvPr>
          <p:cNvSpPr txBox="1"/>
          <p:nvPr/>
        </p:nvSpPr>
        <p:spPr>
          <a:xfrm>
            <a:off x="4443630" y="2908844"/>
            <a:ext cx="4185600" cy="1377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6200" lvl="0">
              <a:buClr>
                <a:schemeClr val="dk1"/>
              </a:buClr>
              <a:buSzPts val="1100"/>
            </a:pPr>
            <a:r>
              <a:rPr lang="fr-FR" sz="1050" dirty="0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Les offres collectives sont  :</a:t>
            </a:r>
          </a:p>
          <a:p>
            <a:pPr marL="247650" lvl="0" indent="-171450">
              <a:buClr>
                <a:schemeClr val="dk1"/>
              </a:buClr>
              <a:buSzPts val="1100"/>
              <a:buFontTx/>
              <a:buChar char="-"/>
            </a:pPr>
            <a:r>
              <a:rPr lang="fr-FR" sz="1050" dirty="0" err="1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co-construites</a:t>
            </a:r>
            <a:r>
              <a:rPr lang="fr-FR" sz="1050" dirty="0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 par l’équipe pédagogique et le partenaire culturel,</a:t>
            </a:r>
          </a:p>
          <a:p>
            <a:pPr marL="247650" lvl="0" indent="-171450">
              <a:spcAft>
                <a:spcPts val="60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fr-FR" sz="1050" dirty="0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proposées par le partenaire culturel.</a:t>
            </a:r>
          </a:p>
          <a:p>
            <a:pPr marL="76200" lvl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050" dirty="0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Elles sont des composantes de projets pédagogiques d’éducation artistique et culturelle.</a:t>
            </a:r>
          </a:p>
          <a:p>
            <a:pPr marL="76200" lvl="0"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fr-FR" sz="1050" dirty="0">
                <a:solidFill>
                  <a:schemeClr val="dk1"/>
                </a:solidFill>
                <a:ea typeface="Montserrat"/>
                <a:cs typeface="Montserrat"/>
                <a:sym typeface="Montserrat"/>
              </a:rPr>
              <a:t>L’application ADAGE permet de gérer la réservation des offres.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74C7211-7BDC-4447-876B-D84121C99637}"/>
              </a:ext>
            </a:extLst>
          </p:cNvPr>
          <p:cNvGrpSpPr/>
          <p:nvPr/>
        </p:nvGrpSpPr>
        <p:grpSpPr>
          <a:xfrm>
            <a:off x="1115616" y="4509120"/>
            <a:ext cx="2562420" cy="914400"/>
            <a:chOff x="1115616" y="4740654"/>
            <a:chExt cx="2562420" cy="914400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AE7F610-50CF-4027-9121-3C24CEC726E2}"/>
                </a:ext>
              </a:extLst>
            </p:cNvPr>
            <p:cNvSpPr txBox="1"/>
            <p:nvPr/>
          </p:nvSpPr>
          <p:spPr>
            <a:xfrm>
              <a:off x="1820455" y="5011655"/>
              <a:ext cx="18575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800" b="1" spc="-1" dirty="0">
                  <a:solidFill>
                    <a:srgbClr val="005E8B"/>
                  </a:solidFill>
                  <a:latin typeface="Arial Black"/>
                </a:rPr>
                <a:t>VADEMECUM</a:t>
              </a:r>
              <a:endParaRPr lang="fr-FR" dirty="0"/>
            </a:p>
          </p:txBody>
        </p:sp>
        <p:pic>
          <p:nvPicPr>
            <p:cNvPr id="29" name="Graphique 28" descr="Trombone avec un remplissage uni">
              <a:hlinkClick r:id="rId2"/>
              <a:extLst>
                <a:ext uri="{FF2B5EF4-FFF2-40B4-BE49-F238E27FC236}">
                  <a16:creationId xmlns:a16="http://schemas.microsoft.com/office/drawing/2014/main" id="{CECA3F3A-CBB8-49FB-8002-F497C88E3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5616" y="4740654"/>
              <a:ext cx="914400" cy="914400"/>
            </a:xfrm>
            <a:prstGeom prst="rect">
              <a:avLst/>
            </a:prstGeom>
          </p:spPr>
        </p:pic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0E9E4A2F-1FC7-4C75-85F3-4FDC8FDA2A65}"/>
              </a:ext>
            </a:extLst>
          </p:cNvPr>
          <p:cNvSpPr txBox="1"/>
          <p:nvPr/>
        </p:nvSpPr>
        <p:spPr>
          <a:xfrm>
            <a:off x="3755202" y="476544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 algn="ctr">
              <a:buClr>
                <a:schemeClr val="dk1"/>
              </a:buClr>
              <a:buSzPts val="1100"/>
            </a:pPr>
            <a:r>
              <a:rPr lang="fr-FR" sz="1800" dirty="0">
                <a:solidFill>
                  <a:schemeClr val="dk1"/>
                </a:solidFill>
                <a:latin typeface="+mj-lt"/>
                <a:ea typeface="Montserrat"/>
                <a:cs typeface="Montserrat"/>
                <a:sym typeface="Montserrat"/>
                <a:hlinkClick r:id="rId2"/>
              </a:rPr>
              <a:t>https://pedagogie.ac-montpellier.fr/vade-mecum-pass-culture</a:t>
            </a:r>
            <a:endParaRPr lang="fr-FR" sz="1800" b="1" dirty="0">
              <a:solidFill>
                <a:schemeClr val="dk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34" name="Image 33">
            <a:hlinkClick r:id="rId5"/>
            <a:extLst>
              <a:ext uri="{FF2B5EF4-FFF2-40B4-BE49-F238E27FC236}">
                <a16:creationId xmlns:a16="http://schemas.microsoft.com/office/drawing/2014/main" id="{31300783-C197-47FA-A80B-03D723491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4463" y="5661248"/>
            <a:ext cx="1006712" cy="764704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C46FEC0E-BACB-4EAE-A47A-F90A6F782AD0}"/>
              </a:ext>
            </a:extLst>
          </p:cNvPr>
          <p:cNvSpPr txBox="1"/>
          <p:nvPr/>
        </p:nvSpPr>
        <p:spPr>
          <a:xfrm>
            <a:off x="3368787" y="5863901"/>
            <a:ext cx="3172869" cy="43088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FF"/>
            </a:outerShdw>
          </a:effectLst>
        </p:spPr>
        <p:txBody>
          <a:bodyPr wrap="square" rtlCol="0">
            <a:spAutoFit/>
          </a:bodyPr>
          <a:lstStyle/>
          <a:p>
            <a:pPr marL="76200" lvl="0">
              <a:buClr>
                <a:schemeClr val="dk1"/>
              </a:buClr>
              <a:buSzPts val="1100"/>
            </a:pPr>
            <a:r>
              <a:rPr lang="fr-FR" sz="1100" dirty="0">
                <a:solidFill>
                  <a:schemeClr val="accent5">
                    <a:lumMod val="75000"/>
                  </a:schemeClr>
                </a:solidFill>
                <a:ea typeface="Montserrat"/>
                <a:cs typeface="Montserrat"/>
                <a:sym typeface="Montserrat"/>
              </a:rPr>
              <a:t>Carte des services éducatifs sur le portail pédagogique</a:t>
            </a:r>
            <a:endParaRPr lang="fr-FR" sz="1100" b="1" dirty="0">
              <a:solidFill>
                <a:schemeClr val="accent5">
                  <a:lumMod val="75000"/>
                </a:schemeClr>
              </a:solidFill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9650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2988000" y="263880"/>
            <a:ext cx="5900040" cy="189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44" name="CustomShape 2"/>
          <p:cNvSpPr/>
          <p:nvPr/>
        </p:nvSpPr>
        <p:spPr>
          <a:xfrm>
            <a:off x="8249760" y="6391080"/>
            <a:ext cx="346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9422C10A-1281-4793-A11F-010A493313F6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8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323640" y="260640"/>
            <a:ext cx="2516040" cy="6125760"/>
          </a:xfrm>
          <a:prstGeom prst="rect">
            <a:avLst/>
          </a:prstGeom>
          <a:ln>
            <a:round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49" name="CustomShape 7"/>
          <p:cNvSpPr/>
          <p:nvPr/>
        </p:nvSpPr>
        <p:spPr>
          <a:xfrm>
            <a:off x="2946224" y="916782"/>
            <a:ext cx="6156504" cy="5608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4</a:t>
            </a: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.1 </a:t>
            </a:r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- </a:t>
            </a: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fr-FR" sz="1400" b="1" kern="1200" dirty="0">
                <a:solidFill>
                  <a:srgbClr val="404040"/>
                </a:solidFill>
                <a:effectLst/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La date de préreservation est dépassée</a:t>
            </a: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.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4.2 - Je suis resté rédacteur de projet dans mon ancien établissement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4.3 - Le nom du chef d’établissement n’est pas conforme.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4.4 - Comment retrouver les moyens alloués lors de l’appel à projet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4.5 - Impossible de dépasser 80% du budget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4.6 - </a:t>
            </a:r>
            <a:r>
              <a:rPr lang="fr-FR" sz="1400" b="1" spc="-1" dirty="0" err="1">
                <a:solidFill>
                  <a:srgbClr val="404040"/>
                </a:solidFill>
                <a:latin typeface="Arial"/>
                <a:ea typeface="DejaVu Sans"/>
              </a:rPr>
              <a:t>Pass</a:t>
            </a:r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 culture cumulable avec autre financement ?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4.7 - Il y a un problème au niveau des effectifs élèves dans ADAGE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4.8 - Puis je compléter un projet alors que la date limite de l’appel à projet a été dépassée ?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4.9 - Quel interlocuteur contacter ?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4</a:t>
            </a: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.10 </a:t>
            </a:r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-</a:t>
            </a: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Comment procéder si l’action prévue ne peut pas se dérouler?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4.</a:t>
            </a:r>
            <a:r>
              <a:rPr lang="fr-FR" sz="1400" b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11 - </a:t>
            </a:r>
            <a:r>
              <a:rPr lang="fr-FR" sz="1400" b="1" spc="-1" dirty="0">
                <a:solidFill>
                  <a:srgbClr val="404040"/>
                </a:solidFill>
                <a:latin typeface="Arial"/>
                <a:ea typeface="DejaVu Sans"/>
              </a:rPr>
              <a:t>L’intervention d’un artiste est programmée dans mon établissement alors qu’il n’est pas référencé dans ADAGE : que faire ?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r>
              <a:rPr lang="fr-FR" sz="1400" b="1" dirty="0"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4.12 - Quelle différence entre effectifs du projet et effectifs des actions </a:t>
            </a:r>
            <a:r>
              <a:rPr lang="fr-FR" sz="1400" b="1" dirty="0" err="1"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Pass</a:t>
            </a:r>
            <a:r>
              <a:rPr lang="fr-FR" sz="1400" b="1" dirty="0"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 Culture ?</a:t>
            </a: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endParaRPr lang="fr-FR" sz="1400" b="0" strike="noStrike" spc="-1" dirty="0">
              <a:latin typeface="Arial"/>
            </a:endParaRP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endParaRPr lang="fr-FR" sz="1400" b="1" strike="noStrike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endParaRPr lang="fr-FR" sz="1400" b="1" spc="-1" dirty="0">
              <a:solidFill>
                <a:srgbClr val="404040"/>
              </a:solidFill>
              <a:latin typeface="Arial"/>
              <a:ea typeface="DejaVu Sans"/>
            </a:endParaRPr>
          </a:p>
          <a:p>
            <a:endParaRPr lang="fr-FR" sz="1400" b="0" strike="noStrike" spc="-1" dirty="0">
              <a:latin typeface="Arial"/>
            </a:endParaRPr>
          </a:p>
        </p:txBody>
      </p:sp>
      <p:sp>
        <p:nvSpPr>
          <p:cNvPr id="152" name="CustomShape 10"/>
          <p:cNvSpPr/>
          <p:nvPr/>
        </p:nvSpPr>
        <p:spPr>
          <a:xfrm>
            <a:off x="2960700" y="232348"/>
            <a:ext cx="5900040" cy="820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4 – Questions et remarques fréquentes en lien avec le </a:t>
            </a:r>
            <a:r>
              <a:rPr lang="fr-FR" sz="2000" b="1" strike="noStrike" spc="-1" dirty="0" err="1">
                <a:solidFill>
                  <a:srgbClr val="005E8B"/>
                </a:solidFill>
                <a:latin typeface="Arial Black"/>
                <a:ea typeface="Arial Black"/>
              </a:rPr>
              <a:t>Pass</a:t>
            </a:r>
            <a:r>
              <a:rPr lang="fr-FR" sz="2000" b="1" strike="noStrike" spc="-1" dirty="0">
                <a:solidFill>
                  <a:srgbClr val="005E8B"/>
                </a:solidFill>
                <a:latin typeface="Arial Black"/>
                <a:ea typeface="Arial Black"/>
              </a:rPr>
              <a:t> Culture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05D279A-31D6-4FA7-9A67-37955E8D455C}"/>
              </a:ext>
            </a:extLst>
          </p:cNvPr>
          <p:cNvSpPr txBox="1"/>
          <p:nvPr/>
        </p:nvSpPr>
        <p:spPr>
          <a:xfrm>
            <a:off x="9900592" y="-1382160"/>
            <a:ext cx="4894446" cy="9787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Bonjour, nous sommes en charge de la partie "Education Nationale" concernant le </a:t>
            </a:r>
            <a:r>
              <a:rPr lang="fr-FR" dirty="0" err="1"/>
              <a:t>Pass</a:t>
            </a:r>
            <a:r>
              <a:rPr lang="fr-FR" dirty="0"/>
              <a:t> culture.</a:t>
            </a:r>
          </a:p>
          <a:p>
            <a:endParaRPr lang="fr-FR" dirty="0"/>
          </a:p>
          <a:p>
            <a:r>
              <a:rPr lang="fr-FR" dirty="0"/>
              <a:t>Ceci étant, l'action culturelle datant de quinze jours, la structure aurait dû être rémunérée.</a:t>
            </a:r>
          </a:p>
          <a:p>
            <a:endParaRPr lang="fr-FR" dirty="0"/>
          </a:p>
          <a:p>
            <a:r>
              <a:rPr lang="fr-FR" dirty="0"/>
              <a:t>Il conviendrait que la structure contacte le support technique dédié à cela.</a:t>
            </a:r>
          </a:p>
          <a:p>
            <a:endParaRPr lang="fr-FR" dirty="0"/>
          </a:p>
          <a:p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En cas de difficulté technique, les équipes support de la SAS </a:t>
            </a:r>
            <a:r>
              <a:rPr lang="fr-FR" dirty="0" err="1"/>
              <a:t>pass</a:t>
            </a:r>
            <a:r>
              <a:rPr lang="fr-FR" dirty="0"/>
              <a:t> Culture apportent leur aide aux acteurs culturels via l’adresse :</a:t>
            </a:r>
          </a:p>
          <a:p>
            <a:endParaRPr lang="fr-FR" dirty="0"/>
          </a:p>
          <a:p>
            <a:r>
              <a:rPr lang="fr-FR" dirty="0" err="1"/>
              <a:t>support-pro@passculture.app</a:t>
            </a:r>
            <a:endParaRPr lang="fr-FR" dirty="0"/>
          </a:p>
          <a:p>
            <a:endParaRPr lang="fr-FR" dirty="0"/>
          </a:p>
          <a:p>
            <a:r>
              <a:rPr lang="fr-FR" dirty="0"/>
              <a:t>Les chargés de développement territorial du </a:t>
            </a:r>
            <a:r>
              <a:rPr lang="fr-FR" dirty="0" err="1"/>
              <a:t>pass</a:t>
            </a:r>
            <a:r>
              <a:rPr lang="fr-FR" dirty="0"/>
              <a:t> Culture accompagnent les acteurs culturels dans la prise en main de la plateforme </a:t>
            </a:r>
            <a:r>
              <a:rPr lang="fr-FR" dirty="0" err="1"/>
              <a:t>pass</a:t>
            </a:r>
            <a:r>
              <a:rPr lang="fr-FR" dirty="0"/>
              <a:t> Culture pro et les forment à son utilisation en amont et en aval de leur inscription :</a:t>
            </a:r>
          </a:p>
          <a:p>
            <a:endParaRPr lang="fr-FR" dirty="0"/>
          </a:p>
          <a:p>
            <a:r>
              <a:rPr lang="fr-FR" dirty="0" err="1"/>
              <a:t>occitanie@passculture.app</a:t>
            </a: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Bien cordialement</a:t>
            </a:r>
          </a:p>
          <a:p>
            <a:r>
              <a:rPr lang="fr-FR" dirty="0"/>
              <a:t>28-11-2024 12:38:02</a:t>
            </a:r>
          </a:p>
          <a:p>
            <a:endParaRPr lang="fr-FR" dirty="0"/>
          </a:p>
          <a:p>
            <a:r>
              <a:rPr lang="fr-FR" dirty="0" err="1"/>
              <a:t>support-pro@passculture.app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8150040" y="6391080"/>
            <a:ext cx="44568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F82F0025-3B3F-4C11-B8D3-AB4000FC7B0C}" type="slidenum">
              <a:rPr lang="fr-FR" sz="930" b="0" strike="noStrike" spc="-1">
                <a:solidFill>
                  <a:srgbClr val="8B8B8B"/>
                </a:solidFill>
                <a:latin typeface="Arial"/>
                <a:ea typeface="Arial"/>
              </a:rPr>
              <a:t>9</a:t>
            </a:fld>
            <a:endParaRPr lang="fr-FR" sz="930" b="0" strike="noStrike" spc="-1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1740600" y="1183680"/>
            <a:ext cx="5527080" cy="661144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404040"/>
                </a:solidFill>
                <a:latin typeface="Arial"/>
                <a:ea typeface="DejaVu Sans"/>
              </a:rPr>
              <a:t>Je suis entré en contact avec un partenaire culturel qui a édité une offre PC qui m’est destinée.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2448023" y="2378005"/>
            <a:ext cx="4068134" cy="600592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Cette offre PC doit être validée </a:t>
            </a:r>
          </a:p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avant le xx/xx/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xxxx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63" name="Line 7"/>
          <p:cNvSpPr/>
          <p:nvPr/>
        </p:nvSpPr>
        <p:spPr>
          <a:xfrm>
            <a:off x="4479981" y="1844824"/>
            <a:ext cx="0" cy="533181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3" name="CustomShape 7">
            <a:extLst>
              <a:ext uri="{FF2B5EF4-FFF2-40B4-BE49-F238E27FC236}">
                <a16:creationId xmlns:a16="http://schemas.microsoft.com/office/drawing/2014/main" id="{04271D25-C823-6C0E-69EB-819E8CDDC14B}"/>
              </a:ext>
            </a:extLst>
          </p:cNvPr>
          <p:cNvSpPr/>
          <p:nvPr/>
        </p:nvSpPr>
        <p:spPr>
          <a:xfrm>
            <a:off x="800854" y="481061"/>
            <a:ext cx="5724456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r>
              <a:rPr lang="fr-FR" sz="20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4.1 – </a:t>
            </a:r>
            <a:r>
              <a:rPr lang="fr-FR" sz="2000" b="1" kern="12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DejaVu Sans" panose="020B0603030804020204" pitchFamily="34" charset="0"/>
                <a:cs typeface="Times New Roman" panose="02020603050405020304" pitchFamily="18" charset="0"/>
              </a:rPr>
              <a:t>La date de préreservation est dépassée</a:t>
            </a:r>
            <a:r>
              <a:rPr lang="fr-FR" sz="2000" b="1" strike="noStrike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DejaVu Sans"/>
              </a:rPr>
              <a:t>.</a:t>
            </a:r>
            <a:endParaRPr lang="fr-FR" sz="2000" b="0" strike="noStrike" spc="-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B732F6A8-B613-4EC8-0A7F-BDC95FF9568F}"/>
              </a:ext>
            </a:extLst>
          </p:cNvPr>
          <p:cNvSpPr/>
          <p:nvPr/>
        </p:nvSpPr>
        <p:spPr>
          <a:xfrm>
            <a:off x="1710141" y="3692504"/>
            <a:ext cx="5539680" cy="4075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Date limite dépassée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D05BF44-BCBB-196B-A887-E75A01917E08}"/>
              </a:ext>
            </a:extLst>
          </p:cNvPr>
          <p:cNvSpPr/>
          <p:nvPr/>
        </p:nvSpPr>
        <p:spPr>
          <a:xfrm>
            <a:off x="4462122" y="2972424"/>
            <a:ext cx="0" cy="7639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9F0A3853-DEF0-31ED-8600-C1645AA02990}"/>
              </a:ext>
            </a:extLst>
          </p:cNvPr>
          <p:cNvSpPr/>
          <p:nvPr/>
        </p:nvSpPr>
        <p:spPr>
          <a:xfrm>
            <a:off x="1728000" y="4820104"/>
            <a:ext cx="5539680" cy="407520"/>
          </a:xfrm>
          <a:prstGeom prst="rect">
            <a:avLst/>
          </a:prstGeom>
          <a:noFill/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Une nouvelle offre doit être éditée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70E9570E-DC00-19A2-0753-C5D7490134AD}"/>
              </a:ext>
            </a:extLst>
          </p:cNvPr>
          <p:cNvSpPr/>
          <p:nvPr/>
        </p:nvSpPr>
        <p:spPr>
          <a:xfrm>
            <a:off x="4479981" y="4100024"/>
            <a:ext cx="0" cy="763920"/>
          </a:xfrm>
          <a:prstGeom prst="line">
            <a:avLst/>
          </a:prstGeom>
          <a:ln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7EF570-E995-4BD1-542E-9495C2C18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718" y="2255444"/>
            <a:ext cx="2543812" cy="9139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7863</TotalTime>
  <Words>1523</Words>
  <Application>Microsoft Office PowerPoint</Application>
  <PresentationFormat>Affichage à l'écran (4:3)</PresentationFormat>
  <Paragraphs>225</Paragraphs>
  <Slides>26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-apple-system</vt:lpstr>
      <vt:lpstr>Arial</vt:lpstr>
      <vt:lpstr>Arial Black</vt:lpstr>
      <vt:lpstr>Symbol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Un volet culturel à trois entrées.</vt:lpstr>
      <vt:lpstr>Présentation PowerPoint</vt:lpstr>
      <vt:lpstr>Informations générales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QR code du diaporama niveau 1 – accès ici</vt:lpstr>
      <vt:lpstr>Contenu ADAGE sur le portail pédagogique – Accès ICI</vt:lpstr>
    </vt:vector>
  </TitlesOfParts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adaptés</dc:title>
  <dc:creator>Administration centrale</dc:creator>
  <cp:lastModifiedBy>Domingo Marc</cp:lastModifiedBy>
  <cp:revision>437</cp:revision>
  <cp:lastPrinted>2019-04-12T07:08:51Z</cp:lastPrinted>
  <dcterms:created xsi:type="dcterms:W3CDTF">2019-02-28T12:18:27Z</dcterms:created>
  <dcterms:modified xsi:type="dcterms:W3CDTF">2025-01-23T15:14:13Z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30</vt:i4>
  </property>
</Properties>
</file>