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4"/>
  </p:sldMasterIdLst>
  <p:notesMasterIdLst>
    <p:notesMasterId r:id="rId13"/>
  </p:notesMasterIdLst>
  <p:handoutMasterIdLst>
    <p:handoutMasterId r:id="rId14"/>
  </p:handoutMasterIdLst>
  <p:sldIdLst>
    <p:sldId id="672" r:id="rId5"/>
    <p:sldId id="691" r:id="rId6"/>
    <p:sldId id="692" r:id="rId7"/>
    <p:sldId id="663" r:id="rId8"/>
    <p:sldId id="683" r:id="rId9"/>
    <p:sldId id="667" r:id="rId10"/>
    <p:sldId id="689" r:id="rId11"/>
    <p:sldId id="690" r:id="rId12"/>
  </p:sldIdLst>
  <p:sldSz cx="9144000" cy="6858000" type="screen4x3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195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B88F"/>
    <a:srgbClr val="E96667"/>
    <a:srgbClr val="519A8F"/>
    <a:srgbClr val="005E8B"/>
    <a:srgbClr val="D7AD45"/>
    <a:srgbClr val="EE7444"/>
    <a:srgbClr val="5AA1D8"/>
    <a:srgbClr val="8B2934"/>
    <a:srgbClr val="6E902B"/>
    <a:srgbClr val="DA0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AD3D86-40A8-FAA5-6701-E30291C735F8}" v="141" dt="2019-09-13T11:47:21.456"/>
    <p1510:client id="{8F5B40BD-7814-3304-2ACC-60AA9AFC69F2}" v="2232" dt="2019-09-13T13:45:33.704"/>
    <p1510:client id="{DF10A854-38CB-556D-F82E-0C0EDA39BEF3}" v="1061" dt="2019-09-13T13:45:58.314"/>
    <p1510:client id="{F475A4C3-6689-C47E-1EFF-33867960FBA9}" v="2" dt="2019-09-16T06:33:19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-1020" y="-84"/>
      </p:cViewPr>
      <p:guideLst>
        <p:guide orient="horz" pos="2160"/>
        <p:guide pos="195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26/01/2020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26/01/2020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200" dirty="0" smtClean="0"/>
              <a:t>Le contexte</a:t>
            </a:r>
            <a:br>
              <a:rPr lang="fr-FR" sz="1200" dirty="0" smtClean="0"/>
            </a:br>
            <a:r>
              <a:rPr lang="fr-FR" sz="1200" dirty="0" smtClean="0"/>
              <a:t>Les objectifs de la liaison disciplinaire</a:t>
            </a:r>
            <a:br>
              <a:rPr lang="fr-FR" sz="1200" dirty="0" smtClean="0"/>
            </a:br>
            <a:r>
              <a:rPr lang="fr-FR" sz="1200" dirty="0" smtClean="0"/>
              <a:t>La mise en œuvre</a:t>
            </a:r>
            <a:br>
              <a:rPr lang="fr-FR" sz="1200" dirty="0" smtClean="0"/>
            </a:br>
            <a:r>
              <a:rPr lang="fr-FR" sz="1200" dirty="0" smtClean="0"/>
              <a:t>Le livret de vacance</a:t>
            </a:r>
            <a:br>
              <a:rPr lang="fr-FR" sz="1200" dirty="0" smtClean="0"/>
            </a:br>
            <a:r>
              <a:rPr lang="fr-FR" sz="1200" dirty="0" smtClean="0"/>
              <a:t>Les difficultés et perspectives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394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Présence de tous les acteurs.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061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0061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e_titre_presen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re 1"/>
          <p:cNvSpPr>
            <a:spLocks noGrp="1"/>
          </p:cNvSpPr>
          <p:nvPr>
            <p:ph type="ctrTitle" hasCustomPrompt="1"/>
          </p:nvPr>
        </p:nvSpPr>
        <p:spPr>
          <a:xfrm>
            <a:off x="3090594" y="2409794"/>
            <a:ext cx="5826983" cy="1270392"/>
          </a:xfrm>
        </p:spPr>
        <p:txBody>
          <a:bodyPr anchor="t" anchorCtr="0">
            <a:noAutofit/>
          </a:bodyPr>
          <a:lstStyle>
            <a:lvl1pPr>
              <a:defRPr sz="3200" b="1" i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fr-FR" dirty="0"/>
              <a:t>Cliquez et modifiez </a:t>
            </a:r>
            <a:br>
              <a:rPr lang="fr-FR" dirty="0"/>
            </a:br>
            <a:r>
              <a:rPr lang="fr-FR" dirty="0"/>
              <a:t>le titre</a:t>
            </a:r>
          </a:p>
        </p:txBody>
      </p:sp>
      <p:sp>
        <p:nvSpPr>
          <p:cNvPr id="6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090594" y="4252490"/>
            <a:ext cx="5826983" cy="1387175"/>
          </a:xfrm>
        </p:spPr>
        <p:txBody>
          <a:bodyPr anchor="b" anchorCtr="0">
            <a:noAutofit/>
          </a:bodyPr>
          <a:lstStyle>
            <a:lvl1pPr marL="0" indent="0" algn="l">
              <a:buNone/>
              <a:defRPr sz="20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  <p:grpSp>
        <p:nvGrpSpPr>
          <p:cNvPr id="7" name="Grouper 6"/>
          <p:cNvGrpSpPr/>
          <p:nvPr userDrawn="1"/>
        </p:nvGrpSpPr>
        <p:grpSpPr>
          <a:xfrm>
            <a:off x="3184313" y="2238108"/>
            <a:ext cx="525531" cy="171686"/>
            <a:chOff x="5391302" y="1426464"/>
            <a:chExt cx="604579" cy="197510"/>
          </a:xfrm>
          <a:solidFill>
            <a:srgbClr val="8B2934"/>
          </a:solidFill>
        </p:grpSpPr>
        <p:sp>
          <p:nvSpPr>
            <p:cNvPr id="8" name="Rectangle 7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0" name="Picture 2" descr="S:\cabinet\Plan de classement commun Cabinet\K - Communication presse\K 06 - Charte graphique\01_logos_academies_Montpellier_2018\logos_site_internet\logo_web_ac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5745376"/>
            <a:ext cx="2379633" cy="97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265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11068" y="4249918"/>
            <a:ext cx="5590311" cy="15168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3011069" y="2279904"/>
            <a:ext cx="5590311" cy="1341119"/>
          </a:xfrm>
        </p:spPr>
        <p:txBody>
          <a:bodyPr anchor="t" anchorCtr="0">
            <a:noAutofit/>
          </a:bodyPr>
          <a:lstStyle>
            <a:lvl1pPr algn="l">
              <a:defRPr/>
            </a:lvl1pPr>
          </a:lstStyle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90698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diapositive_ordianaire_avec_sous_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000" y="6176941"/>
            <a:ext cx="1264310" cy="524878"/>
          </a:xfrm>
          <a:prstGeom prst="rect">
            <a:avLst/>
          </a:prstGeom>
        </p:spPr>
      </p:pic>
      <p:pic>
        <p:nvPicPr>
          <p:cNvPr id="3" name="Picture 2" descr="S:\cabinet\Plan de classement commun Cabinet\K - Communication presse\K 06 - Charte graphique\01_logos_academies_Montpellier_2018\logos_site_internet\logo_web_ac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335" y="5959678"/>
            <a:ext cx="1803402" cy="742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>
          <a:xfrm>
            <a:off x="706438" y="340678"/>
            <a:ext cx="7778750" cy="61200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b="1">
                <a:solidFill>
                  <a:srgbClr val="5AB88F"/>
                </a:solidFill>
              </a:defRPr>
            </a:lvl1pPr>
            <a:lvl2pPr>
              <a:defRPr>
                <a:solidFill>
                  <a:srgbClr val="5AB88F"/>
                </a:solidFill>
              </a:defRPr>
            </a:lvl2pPr>
            <a:lvl3pPr>
              <a:defRPr>
                <a:solidFill>
                  <a:srgbClr val="5AB88F"/>
                </a:solidFill>
              </a:defRPr>
            </a:lvl3pPr>
            <a:lvl4pPr>
              <a:defRPr>
                <a:solidFill>
                  <a:srgbClr val="5AB88F"/>
                </a:solidFill>
              </a:defRPr>
            </a:lvl4pPr>
            <a:lvl5pPr>
              <a:defRPr>
                <a:solidFill>
                  <a:srgbClr val="5AB88F"/>
                </a:solidFill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1"/>
          </p:nvPr>
        </p:nvSpPr>
        <p:spPr>
          <a:xfrm>
            <a:off x="706438" y="1620000"/>
            <a:ext cx="7778750" cy="4284000"/>
          </a:xfrm>
        </p:spPr>
        <p:txBody>
          <a:bodyPr anchor="t" anchorCtr="0">
            <a:noAutofit/>
          </a:bodyPr>
          <a:lstStyle>
            <a:lvl1pPr marL="342900" indent="-342900" algn="just">
              <a:buFont typeface="Arial" panose="020B0604020202020204" pitchFamily="34" charset="0"/>
              <a:buChar char="•"/>
              <a:defRPr sz="2000"/>
            </a:lvl1pPr>
            <a:lvl2pPr algn="just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706438" y="1008356"/>
            <a:ext cx="7778750" cy="442492"/>
          </a:xfrm>
        </p:spPr>
        <p:txBody>
          <a:bodyPr/>
          <a:lstStyle>
            <a:lvl1pPr>
              <a:defRPr sz="2400">
                <a:solidFill>
                  <a:srgbClr val="5AB88F"/>
                </a:solidFill>
              </a:defRPr>
            </a:lvl1pPr>
          </a:lstStyle>
          <a:p>
            <a:pPr lvl="0"/>
            <a:r>
              <a:rPr lang="fr-FR" dirty="0" smtClean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5626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3011069" y="5059680"/>
            <a:ext cx="5590006" cy="875983"/>
          </a:xfr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3011069" y="3370130"/>
            <a:ext cx="5590006" cy="1156980"/>
          </a:xfrm>
        </p:spPr>
        <p:txBody>
          <a:bodyPr>
            <a:noAutofit/>
          </a:bodyPr>
          <a:lstStyle>
            <a:lvl1pPr marL="0" indent="0">
              <a:buFont typeface="Arial"/>
              <a:buNone/>
              <a:defRPr sz="28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95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011069" y="1855204"/>
            <a:ext cx="5590311" cy="20063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</a:t>
            </a:r>
            <a:br>
              <a:rPr lang="fr-FR"/>
            </a:br>
            <a:r>
              <a:rPr lang="fr-FR"/>
              <a:t>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1069" y="3578946"/>
            <a:ext cx="5590312" cy="11807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</a:t>
            </a:r>
            <a:br>
              <a:rPr lang="fr-FR"/>
            </a:br>
            <a:r>
              <a:rPr lang="fr-FR"/>
              <a:t>les styles du texte du masque</a:t>
            </a:r>
          </a:p>
          <a:p>
            <a:pPr lvl="0"/>
            <a:endParaRPr lang="fr-FR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3121481" y="2132720"/>
            <a:ext cx="525531" cy="171686"/>
            <a:chOff x="5391302" y="1426464"/>
            <a:chExt cx="604579" cy="197510"/>
          </a:xfrm>
          <a:solidFill>
            <a:srgbClr val="5AB88F"/>
          </a:solidFill>
        </p:grpSpPr>
        <p:sp>
          <p:nvSpPr>
            <p:cNvPr id="13" name="Rectangle 12"/>
            <p:cNvSpPr/>
            <p:nvPr/>
          </p:nvSpPr>
          <p:spPr>
            <a:xfrm>
              <a:off x="5391302" y="1426464"/>
              <a:ext cx="95098" cy="1975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438850" y="1525218"/>
              <a:ext cx="557031" cy="987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5" name="Picture 2" descr="S:\cabinet\Plan de classement commun Cabinet\K - Communication presse\K 06 - Charte graphique\01_logos_academies_Montpellier_2018\logos_site_internet\logo_web_ac.png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998" y="5776762"/>
            <a:ext cx="2379633" cy="979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8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873" r:id="rId2"/>
    <p:sldLayoutId id="2147483950" r:id="rId3"/>
    <p:sldLayoutId id="2147483696" r:id="rId4"/>
    <p:sldLayoutId id="2147483865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5AB88F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LIAISON 3</a:t>
            </a:r>
            <a:r>
              <a:rPr lang="fr-FR" baseline="30000" dirty="0"/>
              <a:t>ème</a:t>
            </a:r>
            <a:r>
              <a:rPr lang="fr-FR" dirty="0"/>
              <a:t> /2</a:t>
            </a:r>
            <a:r>
              <a:rPr lang="fr-FR" baseline="30000" dirty="0"/>
              <a:t>nde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Bassin Carcassonne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Mise en place d’un livret de vacances </a:t>
            </a:r>
          </a:p>
          <a:p>
            <a:r>
              <a:rPr lang="fr-FR" dirty="0"/>
              <a:t>pour les élèves entrant en 2</a:t>
            </a:r>
            <a:r>
              <a:rPr lang="fr-FR" baseline="30000" dirty="0"/>
              <a:t>nde</a:t>
            </a:r>
            <a:r>
              <a:rPr lang="fr-FR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48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620230" y="510320"/>
            <a:ext cx="6875462" cy="6137275"/>
          </a:xfrm>
          <a:ln>
            <a:noFill/>
          </a:ln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Les objectifs </a:t>
            </a:r>
            <a:r>
              <a:rPr lang="fr-FR" sz="2800" dirty="0" smtClean="0"/>
              <a:t>de la liaison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La mise en œuvre</a:t>
            </a:r>
            <a:br>
              <a:rPr lang="fr-FR" sz="2800" dirty="0" smtClean="0"/>
            </a:br>
            <a:r>
              <a:rPr lang="fr-FR" sz="2800" dirty="0" smtClean="0"/>
              <a:t>Le livret de vacance</a:t>
            </a:r>
            <a:br>
              <a:rPr lang="fr-FR" sz="2800" dirty="0" smtClean="0"/>
            </a:br>
            <a:r>
              <a:rPr lang="fr-FR" sz="2800" dirty="0" smtClean="0"/>
              <a:t>Les difficultés et perspectives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595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/>
              <a:t>Les objectifs </a:t>
            </a:r>
            <a:r>
              <a:rPr lang="fr-FR" dirty="0" smtClean="0"/>
              <a:t>de la liaison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/>
              <a:t>Éviter le décrochage des élèves dans les apprentissages en Mathématiques entre la </a:t>
            </a:r>
            <a:r>
              <a:rPr lang="fr-FR" dirty="0" smtClean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r>
              <a:rPr lang="fr-FR" dirty="0"/>
              <a:t>et la 2</a:t>
            </a:r>
            <a:r>
              <a:rPr lang="fr-FR" baseline="30000" dirty="0"/>
              <a:t>nde</a:t>
            </a:r>
            <a:r>
              <a:rPr lang="fr-FR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Informer </a:t>
            </a:r>
            <a:r>
              <a:rPr lang="fr-FR" dirty="0"/>
              <a:t>et rassurer les </a:t>
            </a:r>
            <a:r>
              <a:rPr lang="fr-FR" dirty="0" smtClean="0"/>
              <a:t>collégiens </a:t>
            </a:r>
            <a:r>
              <a:rPr lang="fr-FR" dirty="0"/>
              <a:t>sur les attendus de 2</a:t>
            </a:r>
            <a:r>
              <a:rPr lang="fr-FR" baseline="30000" dirty="0"/>
              <a:t>nde</a:t>
            </a:r>
            <a:r>
              <a:rPr lang="fr-FR" dirty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Impulser </a:t>
            </a:r>
            <a:r>
              <a:rPr lang="fr-FR" dirty="0"/>
              <a:t>et coordonner un travail d’harmonisation des pratiques entre les </a:t>
            </a:r>
            <a:r>
              <a:rPr lang="fr-FR" dirty="0" smtClean="0"/>
              <a:t>collègues </a:t>
            </a:r>
            <a:r>
              <a:rPr lang="fr-FR" dirty="0"/>
              <a:t>du collège et du lycée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Communiquer sur </a:t>
            </a:r>
            <a:r>
              <a:rPr lang="fr-FR" dirty="0"/>
              <a:t>les compétences </a:t>
            </a:r>
            <a:r>
              <a:rPr lang="fr-FR" dirty="0" smtClean="0"/>
              <a:t>mathématiques (fil conducteur)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C6637CF2-E91A-4E77-B86F-1F4ECACB7412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76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Mise en </a:t>
            </a:r>
            <a:r>
              <a:rPr lang="fr-FR" dirty="0" err="1" smtClean="0"/>
              <a:t>oeuvre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Les acteurs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chefs d’établissements: adjoints des deux lycées et principal d’un collège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 smtClean="0"/>
              <a:t>2 à 4 </a:t>
            </a:r>
            <a:r>
              <a:rPr lang="fr-FR" dirty="0"/>
              <a:t>professeurs </a:t>
            </a:r>
            <a:r>
              <a:rPr lang="fr-FR" dirty="0" smtClean="0"/>
              <a:t>de chacun des deux </a:t>
            </a:r>
            <a:r>
              <a:rPr lang="fr-FR" dirty="0"/>
              <a:t>lycées et </a:t>
            </a:r>
            <a:r>
              <a:rPr lang="fr-FR" dirty="0" smtClean="0"/>
              <a:t>un à deux enseignants des </a:t>
            </a:r>
            <a:r>
              <a:rPr lang="fr-FR" dirty="0"/>
              <a:t>collèges de secteur y compris ruraux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dirty="0"/>
              <a:t>IA IPR de </a:t>
            </a:r>
            <a:r>
              <a:rPr lang="fr-FR" dirty="0" smtClean="0"/>
              <a:t>mathématiques</a:t>
            </a:r>
          </a:p>
          <a:p>
            <a:pPr marL="0" indent="0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Trois demi-journées en présentiel </a:t>
            </a: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Échanges par mail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acteurs et les modalités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977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Mise en </a:t>
            </a:r>
            <a:r>
              <a:rPr lang="fr-FR" dirty="0" err="1" smtClean="0"/>
              <a:t>oeuvre</a:t>
            </a:r>
            <a:endParaRPr lang="en-US" dirty="0">
              <a:ea typeface="+mn-lt"/>
              <a:cs typeface="+mn-lt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Désignation d’enseignants référents pour chaque établissement afin d’assurer et d’organiser le travail de </a:t>
            </a:r>
            <a:r>
              <a:rPr lang="fr-FR" dirty="0" smtClean="0"/>
              <a:t>liaison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Accueil des classes de collège dans des classes de seconde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Production d’un cahier de vacance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Diffusion de ce cahier de vacance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Les 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355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Le livret de vacances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Constitution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Travail par groupes mixtes ( collège/lycée) en présentiel et par mail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Quatre exercices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Thèmes abordés: les fonctions, le calcul littéral, trigonométrie et algorithmique 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Une focale sur les six compétences mathématiques précisées</a:t>
            </a: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778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 smtClean="0"/>
              <a:t>Le livret de vacances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Mode d’emploi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fr-FR" b="1" u="sng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Le </a:t>
            </a:r>
            <a:r>
              <a:rPr lang="fr-FR" dirty="0"/>
              <a:t>livret de vacances </a:t>
            </a:r>
            <a:r>
              <a:rPr lang="fr-FR" dirty="0" smtClean="0"/>
              <a:t>a été distribué aux </a:t>
            </a:r>
            <a:r>
              <a:rPr lang="fr-FR" dirty="0"/>
              <a:t>élèves le jour de leur inscription au lycée pour leur permettre de travailler pendant les </a:t>
            </a:r>
            <a:r>
              <a:rPr lang="fr-FR" dirty="0" smtClean="0"/>
              <a:t>vacances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dirty="0" smtClean="0"/>
              <a:t>Les </a:t>
            </a:r>
            <a:r>
              <a:rPr lang="fr-FR" dirty="0"/>
              <a:t>exercices sont réinvestis et approfondis par les collègues  en classe de 2</a:t>
            </a:r>
            <a:r>
              <a:rPr lang="fr-FR" baseline="30000" dirty="0"/>
              <a:t>nde</a:t>
            </a:r>
            <a:r>
              <a:rPr lang="fr-FR" dirty="0"/>
              <a:t>.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792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>
          <a:xfrm>
            <a:off x="738554" y="340678"/>
            <a:ext cx="7746634" cy="612000"/>
          </a:xfrm>
        </p:spPr>
        <p:txBody>
          <a:bodyPr/>
          <a:lstStyle/>
          <a:p>
            <a:r>
              <a:rPr lang="fr-FR" dirty="0"/>
              <a:t>Difficultés et perspectives</a:t>
            </a:r>
          </a:p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794361" y="955602"/>
            <a:ext cx="7778750" cy="442492"/>
          </a:xfrm>
        </p:spPr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Refus de certains parents de récupérer le livret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 en classe de troisième et travail engagé dès la </a:t>
            </a: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troisième</a:t>
            </a:r>
            <a:endParaRPr 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Hébergement sur les sites des établissements.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Différenciation : coup de pouce,</a:t>
            </a:r>
            <a:r>
              <a:rPr lang="fr-FR" sz="1800" dirty="0">
                <a:latin typeface="Arial" panose="020B0604020202020204" pitchFamily="34" charset="0"/>
                <a:cs typeface="Arial" panose="020B0604020202020204" pitchFamily="34" charset="0"/>
              </a:rPr>
              <a:t> et/ou prolongement </a:t>
            </a:r>
            <a:endParaRPr lang="fr-FR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fr-F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Accueil spécifique de classe sur des dispositifs particuliers </a:t>
            </a:r>
            <a:r>
              <a:rPr lang="fr-FR" dirty="0" smtClean="0"/>
              <a:t>(Semaine des Mathématiques, autres…)</a:t>
            </a:r>
          </a:p>
          <a:p>
            <a:pPr marL="0" indent="0">
              <a:lnSpc>
                <a:spcPct val="150000"/>
              </a:lnSpc>
              <a:buNone/>
            </a:pPr>
            <a:endParaRPr lang="fr-FR" dirty="0" smtClean="0"/>
          </a:p>
          <a:p>
            <a:pPr marL="0" indent="0">
              <a:lnSpc>
                <a:spcPct val="150000"/>
              </a:lnSpc>
              <a:buNone/>
            </a:pPr>
            <a:endParaRPr lang="fr-F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fr-FR" dirty="0" smtClean="0"/>
              <a:t> 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977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07584BF586BD2741B5F3C36D55310A98" ma:contentTypeVersion="2" ma:contentTypeDescription="Crée un document." ma:contentTypeScope="" ma:versionID="94092f97539893f74af4378bde52836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78ba8e4b255803471a7db462f42a47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FB25AC-5CBF-4E6E-9FD2-B228D70F04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1E8D32-210A-4533-B99F-1CB94515DD0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88C7222-F5F9-41A9-8959-7864F3A673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5039</TotalTime>
  <Words>316</Words>
  <Application>Microsoft Office PowerPoint</Application>
  <PresentationFormat>Affichage à l'écran (4:3)</PresentationFormat>
  <Paragraphs>63</Paragraphs>
  <Slides>8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4_page de sous-partie</vt:lpstr>
      <vt:lpstr>LIAISON 3ème /2nde  Bassin Carcassonne</vt:lpstr>
      <vt:lpstr>  Les objectifs de la liaison La mise en œuvre Le livret de vacance Les difficultés et perspectives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Masque Powerpoint "Pour l'École de la confiance"</dc:title>
  <dc:creator>Administrateur MEN</dc:creator>
  <cp:lastModifiedBy>Mariani Magali</cp:lastModifiedBy>
  <cp:revision>113</cp:revision>
  <cp:lastPrinted>2019-08-27T06:50:44Z</cp:lastPrinted>
  <dcterms:created xsi:type="dcterms:W3CDTF">2015-02-04T10:43:31Z</dcterms:created>
  <dcterms:modified xsi:type="dcterms:W3CDTF">2020-01-26T14:06:33Z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0x010100873AB55E0CC5DA459F57F5A42893F46A005A087D358B12CA4E82A8A8BA9B8A8CF200D3544DBFAD4F664AA25DF68E6D1F0A9E00689F2856DFEDCE40890FDCED81A7DFC90007584BF586BD2741B5F3C36D55310A98</vt:lpwstr>
  </property>
</Properties>
</file>