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64" r:id="rId2"/>
    <p:sldId id="256" r:id="rId3"/>
    <p:sldId id="257" r:id="rId4"/>
    <p:sldId id="258" r:id="rId5"/>
    <p:sldId id="259" r:id="rId6"/>
    <p:sldId id="265" r:id="rId7"/>
    <p:sldId id="267" r:id="rId8"/>
    <p:sldId id="268" r:id="rId9"/>
    <p:sldId id="266" r:id="rId10"/>
    <p:sldId id="262" r:id="rId11"/>
    <p:sldId id="261" r:id="rId12"/>
    <p:sldId id="26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0334A-EB6B-4C38-B332-95D4BDB2ED90}" type="datetimeFigureOut">
              <a:rPr lang="fr-FR" smtClean="0"/>
              <a:pPr/>
              <a:t>26/05/2021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A54C8-F9A3-434D-BD31-F271CE7FBA3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9A54C8-F9A3-434D-BD31-F271CE7FBA3A}"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D6384F2-22CC-4442-B8B6-E9C40238B8E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6384F2-22CC-4442-B8B6-E9C40238B8E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6384F2-22CC-4442-B8B6-E9C40238B8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FB446FA-167B-41F2-BE27-357252A6BFD3}" type="datetimeFigureOut">
              <a:rPr lang="fr-FR" smtClean="0"/>
              <a:pPr/>
              <a:t>26/05/2021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D6384F2-22CC-4442-B8B6-E9C40238B8E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B446FA-167B-41F2-BE27-357252A6BFD3}" type="datetimeFigureOut">
              <a:rPr lang="fr-FR" smtClean="0"/>
              <a:pPr/>
              <a:t>26/05/2021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6384F2-22CC-4442-B8B6-E9C40238B8E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03848" y="980728"/>
            <a:ext cx="2682209" cy="954107"/>
          </a:xfrm>
          <a:prstGeom prst="rect">
            <a:avLst/>
          </a:prstGeom>
          <a:noFill/>
        </p:spPr>
        <p:txBody>
          <a:bodyPr wrap="none" rtlCol="0">
            <a:spAutoFit/>
          </a:bodyPr>
          <a:lstStyle/>
          <a:p>
            <a:pPr algn="ctr"/>
            <a:r>
              <a:rPr lang="fr-FR" sz="2800" b="1" dirty="0" smtClean="0"/>
              <a:t>GEOGRAPHIE </a:t>
            </a:r>
          </a:p>
          <a:p>
            <a:pPr algn="ctr"/>
            <a:r>
              <a:rPr lang="fr-FR" sz="2800" b="1" dirty="0" smtClean="0"/>
              <a:t>3</a:t>
            </a:r>
            <a:r>
              <a:rPr lang="fr-FR" sz="2800" b="1" baseline="30000" dirty="0" smtClean="0"/>
              <a:t>ème</a:t>
            </a:r>
            <a:r>
              <a:rPr lang="fr-FR" sz="2800" b="1" dirty="0" smtClean="0"/>
              <a:t> </a:t>
            </a:r>
            <a:endParaRPr lang="fr-FR" sz="2800" b="1" dirty="0"/>
          </a:p>
        </p:txBody>
      </p:sp>
      <p:sp>
        <p:nvSpPr>
          <p:cNvPr id="3" name="ZoneTexte 2"/>
          <p:cNvSpPr txBox="1"/>
          <p:nvPr/>
        </p:nvSpPr>
        <p:spPr>
          <a:xfrm>
            <a:off x="755576" y="2348880"/>
            <a:ext cx="7215501" cy="2554545"/>
          </a:xfrm>
          <a:prstGeom prst="rect">
            <a:avLst/>
          </a:prstGeom>
          <a:noFill/>
        </p:spPr>
        <p:txBody>
          <a:bodyPr wrap="square" rtlCol="0">
            <a:spAutoFit/>
          </a:bodyPr>
          <a:lstStyle/>
          <a:p>
            <a:pPr algn="ctr"/>
            <a:r>
              <a:rPr lang="fr-FR" sz="2400" dirty="0" smtClean="0"/>
              <a:t>PROPOSITION </a:t>
            </a:r>
            <a:r>
              <a:rPr lang="fr-FR" sz="2400" b="1" dirty="0" smtClean="0"/>
              <a:t>D’UNE ETUDE DE CAS </a:t>
            </a:r>
            <a:r>
              <a:rPr lang="fr-FR" sz="2400" dirty="0" smtClean="0"/>
              <a:t>POUR LE CHAPITRE</a:t>
            </a:r>
          </a:p>
          <a:p>
            <a:endParaRPr lang="fr-FR" dirty="0" smtClean="0"/>
          </a:p>
          <a:p>
            <a:pPr algn="ctr"/>
            <a:r>
              <a:rPr lang="fr-FR" sz="2000" u="sng" dirty="0" smtClean="0"/>
              <a:t>Aménager pour répondre aux inégalités croissantes à toutes les échelles : </a:t>
            </a:r>
          </a:p>
          <a:p>
            <a:endParaRPr lang="fr-FR" dirty="0" smtClean="0"/>
          </a:p>
          <a:p>
            <a:endParaRPr lang="fr-FR" dirty="0" smtClean="0"/>
          </a:p>
          <a:p>
            <a:endParaRPr lang="fr-FR" dirty="0" smtClean="0"/>
          </a:p>
        </p:txBody>
      </p:sp>
      <p:sp>
        <p:nvSpPr>
          <p:cNvPr id="4" name="ZoneTexte 3"/>
          <p:cNvSpPr txBox="1"/>
          <p:nvPr/>
        </p:nvSpPr>
        <p:spPr>
          <a:xfrm>
            <a:off x="0" y="4581128"/>
            <a:ext cx="8801000" cy="1384995"/>
          </a:xfrm>
          <a:prstGeom prst="rect">
            <a:avLst/>
          </a:prstGeom>
          <a:noFill/>
          <a:ln>
            <a:solidFill>
              <a:srgbClr val="FF0000"/>
            </a:solidFill>
          </a:ln>
        </p:spPr>
        <p:txBody>
          <a:bodyPr wrap="none" rtlCol="0">
            <a:spAutoFit/>
          </a:bodyPr>
          <a:lstStyle/>
          <a:p>
            <a:pPr algn="ctr"/>
            <a:r>
              <a:rPr lang="fr-FR" sz="2800" b="1" dirty="0" smtClean="0">
                <a:solidFill>
                  <a:srgbClr val="FF0000"/>
                </a:solidFill>
              </a:rPr>
              <a:t>L’HOPITAL TRANSFRONTALIER DE CERDAGNE : </a:t>
            </a:r>
          </a:p>
          <a:p>
            <a:pPr algn="ctr"/>
            <a:endParaRPr lang="fr-FR" sz="2800" b="1" dirty="0" smtClean="0">
              <a:solidFill>
                <a:srgbClr val="FF0000"/>
              </a:solidFill>
            </a:endParaRPr>
          </a:p>
          <a:p>
            <a:pPr algn="ctr"/>
            <a:r>
              <a:rPr lang="fr-FR" sz="2800" b="1" dirty="0" smtClean="0">
                <a:solidFill>
                  <a:srgbClr val="FF0000"/>
                </a:solidFill>
              </a:rPr>
              <a:t>UN AMENAGEMENT AU SERVICE DU TERRITOIRE </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Manuella\AppData\Local\Microsoft\Windows\INetCache\Content.Word\numérisation0069 corrigé.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b="26261"/>
          <a:stretch>
            <a:fillRect/>
          </a:stretch>
        </p:blipFill>
        <p:spPr bwMode="auto">
          <a:xfrm>
            <a:off x="827584" y="692696"/>
            <a:ext cx="7811588" cy="4768209"/>
          </a:xfrm>
          <a:prstGeom prst="rect">
            <a:avLst/>
          </a:prstGeom>
          <a:noFill/>
          <a:ln>
            <a:noFill/>
          </a:ln>
        </p:spPr>
      </p:pic>
      <p:sp>
        <p:nvSpPr>
          <p:cNvPr id="3" name="ZoneTexte 2"/>
          <p:cNvSpPr txBox="1"/>
          <p:nvPr/>
        </p:nvSpPr>
        <p:spPr>
          <a:xfrm>
            <a:off x="58308" y="5733256"/>
            <a:ext cx="9085692" cy="369332"/>
          </a:xfrm>
          <a:prstGeom prst="rect">
            <a:avLst/>
          </a:prstGeom>
          <a:noFill/>
        </p:spPr>
        <p:txBody>
          <a:bodyPr wrap="none" rtlCol="0">
            <a:spAutoFit/>
          </a:bodyPr>
          <a:lstStyle/>
          <a:p>
            <a:r>
              <a:rPr lang="fr-FR" dirty="0" smtClean="0"/>
              <a:t>L’hôpital transfrontalier de Cerdagne, situé à </a:t>
            </a:r>
            <a:r>
              <a:rPr lang="fr-FR" dirty="0" err="1" smtClean="0"/>
              <a:t>Puigcerdà</a:t>
            </a:r>
            <a:r>
              <a:rPr lang="fr-FR" dirty="0" smtClean="0"/>
              <a:t>, situé entre la France et l’Espagne.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980728"/>
            <a:ext cx="8626657" cy="369332"/>
          </a:xfrm>
          <a:prstGeom prst="rect">
            <a:avLst/>
          </a:prstGeom>
          <a:noFill/>
        </p:spPr>
        <p:txBody>
          <a:bodyPr wrap="none" rtlCol="0">
            <a:spAutoFit/>
          </a:bodyPr>
          <a:lstStyle/>
          <a:p>
            <a:r>
              <a:rPr lang="fr-FR" dirty="0" smtClean="0"/>
              <a:t>Sélection écran à partir de </a:t>
            </a:r>
            <a:r>
              <a:rPr lang="fr-FR" dirty="0" err="1" smtClean="0"/>
              <a:t>géoportail</a:t>
            </a:r>
            <a:r>
              <a:rPr lang="fr-FR" dirty="0" smtClean="0"/>
              <a:t> pour présenter les caractéristiques du territoire : </a:t>
            </a:r>
            <a:endParaRPr lang="fr-FR" dirty="0"/>
          </a:p>
        </p:txBody>
      </p:sp>
      <p:pic>
        <p:nvPicPr>
          <p:cNvPr id="3" name="Picture 2"/>
          <p:cNvPicPr>
            <a:picLocks noChangeAspect="1" noChangeArrowheads="1"/>
          </p:cNvPicPr>
          <p:nvPr/>
        </p:nvPicPr>
        <p:blipFill>
          <a:blip r:embed="rId2" cstate="print"/>
          <a:srcRect l="2928" r="3238" b="9596"/>
          <a:stretch>
            <a:fillRect/>
          </a:stretch>
        </p:blipFill>
        <p:spPr bwMode="auto">
          <a:xfrm>
            <a:off x="0" y="16288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ZoneTexte 4"/>
          <p:cNvSpPr txBox="1"/>
          <p:nvPr/>
        </p:nvSpPr>
        <p:spPr>
          <a:xfrm>
            <a:off x="3275856" y="6396335"/>
            <a:ext cx="2195537" cy="461665"/>
          </a:xfrm>
          <a:prstGeom prst="rect">
            <a:avLst/>
          </a:prstGeom>
          <a:noFill/>
        </p:spPr>
        <p:txBody>
          <a:bodyPr wrap="none" rtlCol="0">
            <a:spAutoFit/>
          </a:bodyPr>
          <a:lstStyle/>
          <a:p>
            <a:r>
              <a:rPr lang="fr-FR" sz="2400" dirty="0" smtClean="0">
                <a:solidFill>
                  <a:schemeClr val="bg1"/>
                </a:solidFill>
              </a:rPr>
              <a:t>Source : Insee.fr</a:t>
            </a:r>
            <a:endParaRPr lang="fr-FR" sz="24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395536" y="-1"/>
            <a:ext cx="8496944" cy="6385985"/>
          </a:xfrm>
          <a:prstGeom prst="rect">
            <a:avLst/>
          </a:prstGeom>
          <a:noFill/>
          <a:ln w="9525">
            <a:noFill/>
            <a:miter lim="800000"/>
            <a:headEnd/>
            <a:tailEnd/>
          </a:ln>
        </p:spPr>
      </p:pic>
      <p:sp>
        <p:nvSpPr>
          <p:cNvPr id="6" name="Rectangle 5"/>
          <p:cNvSpPr/>
          <p:nvPr/>
        </p:nvSpPr>
        <p:spPr>
          <a:xfrm>
            <a:off x="6732240" y="2996952"/>
            <a:ext cx="180020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668344" y="1916832"/>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596336" y="2060848"/>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08304" y="2780928"/>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452320" y="2636912"/>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596336" y="2276872"/>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524328" y="2420888"/>
            <a:ext cx="43204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660232" y="3861048"/>
            <a:ext cx="2252540" cy="830997"/>
          </a:xfrm>
          <a:prstGeom prst="rect">
            <a:avLst/>
          </a:prstGeom>
          <a:noFill/>
        </p:spPr>
        <p:txBody>
          <a:bodyPr wrap="none" rtlCol="0">
            <a:spAutoFit/>
          </a:bodyPr>
          <a:lstStyle/>
          <a:p>
            <a:r>
              <a:rPr lang="fr-FR" sz="2400" dirty="0" smtClean="0"/>
              <a:t>France  : 0.4%</a:t>
            </a:r>
          </a:p>
          <a:p>
            <a:r>
              <a:rPr lang="fr-FR" sz="2400" dirty="0" smtClean="0">
                <a:solidFill>
                  <a:srgbClr val="FF0000"/>
                </a:solidFill>
              </a:rPr>
              <a:t>Sélection : -0.3%</a:t>
            </a:r>
            <a:endParaRPr lang="fr-F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2000"/>
                                        <p:tgtEl>
                                          <p:spTgt spid="20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20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20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20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20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20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95536" y="1484784"/>
          <a:ext cx="8280920" cy="5272709"/>
        </p:xfrm>
        <a:graphic>
          <a:graphicData uri="http://schemas.openxmlformats.org/drawingml/2006/table">
            <a:tbl>
              <a:tblPr firstRow="1" bandRow="1">
                <a:tableStyleId>{ED083AE6-46FA-4A59-8FB0-9F97EB10719F}</a:tableStyleId>
              </a:tblPr>
              <a:tblGrid>
                <a:gridCol w="2304256"/>
                <a:gridCol w="5976664"/>
              </a:tblGrid>
              <a:tr h="1340789">
                <a:tc>
                  <a:txBody>
                    <a:bodyPr/>
                    <a:lstStyle/>
                    <a:p>
                      <a:r>
                        <a:rPr lang="fr-FR" dirty="0" smtClean="0"/>
                        <a:t>Chapitre</a:t>
                      </a:r>
                      <a:r>
                        <a:rPr lang="fr-FR" baseline="0" dirty="0" smtClean="0"/>
                        <a:t> associé :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0" kern="1200" dirty="0" smtClean="0">
                          <a:solidFill>
                            <a:schemeClr val="tx1"/>
                          </a:solidFill>
                          <a:latin typeface="+mn-lt"/>
                          <a:ea typeface="+mn-ea"/>
                          <a:cs typeface="+mn-cs"/>
                        </a:rPr>
                        <a:t>Aménager pour répondre aux inégalités croissantes à toutes les échelles</a:t>
                      </a:r>
                    </a:p>
                    <a:p>
                      <a:endParaRPr lang="fr-FR" dirty="0"/>
                    </a:p>
                  </a:txBody>
                  <a:tcPr/>
                </a:tc>
              </a:tr>
              <a:tr h="2187603">
                <a:tc>
                  <a:txBody>
                    <a:bodyPr/>
                    <a:lstStyle/>
                    <a:p>
                      <a:r>
                        <a:rPr lang="fr-FR" b="1" dirty="0" smtClean="0"/>
                        <a:t>Présentation</a:t>
                      </a:r>
                      <a:r>
                        <a:rPr lang="fr-FR" b="1" baseline="0" dirty="0" smtClean="0"/>
                        <a:t> de l’étude de cas et comment s’insère-t-elle dans le chapitre ? </a:t>
                      </a:r>
                      <a:endParaRPr lang="fr-FR"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tx1"/>
                          </a:solidFill>
                          <a:latin typeface="+mn-lt"/>
                          <a:ea typeface="+mn-ea"/>
                          <a:cs typeface="+mn-cs"/>
                        </a:rPr>
                        <a:t>Dans le cadre du chapitre « Aménager pour répondre aux inégalités à toutes les échelles », je propose une étude de cas sur l’hôpital transfrontalier de Cerdagne. Cette activité présente plusieurs intérêts. Dans mon cas, il s’agit de partir de l’espace vécu des élèves. D’autre part, elle permet d’aborder des aspects d’un autre chapitre de géographie « L’Union européenne, un territoire de référence ». Enfin, je propose aux élèves d’aller plus loin, avec un </a:t>
                      </a:r>
                      <a:r>
                        <a:rPr kumimoji="0" lang="fr-FR" sz="1800" b="1" kern="1200" dirty="0" smtClean="0">
                          <a:solidFill>
                            <a:schemeClr val="tx1"/>
                          </a:solidFill>
                          <a:latin typeface="+mn-lt"/>
                          <a:ea typeface="+mn-ea"/>
                          <a:cs typeface="+mn-cs"/>
                        </a:rPr>
                        <a:t>travail collaboratif</a:t>
                      </a:r>
                      <a:r>
                        <a:rPr kumimoji="0" lang="fr-FR" sz="1800" kern="1200" dirty="0" smtClean="0">
                          <a:solidFill>
                            <a:schemeClr val="tx1"/>
                          </a:solidFill>
                          <a:latin typeface="+mn-lt"/>
                          <a:ea typeface="+mn-ea"/>
                          <a:cs typeface="+mn-cs"/>
                        </a:rPr>
                        <a:t>, qui va les amener à </a:t>
                      </a:r>
                      <a:r>
                        <a:rPr kumimoji="0" lang="fr-FR" sz="1800" b="1" kern="1200" dirty="0" smtClean="0">
                          <a:solidFill>
                            <a:schemeClr val="tx1"/>
                          </a:solidFill>
                          <a:latin typeface="+mn-lt"/>
                          <a:ea typeface="+mn-ea"/>
                          <a:cs typeface="+mn-cs"/>
                        </a:rPr>
                        <a:t>mener une enquête </a:t>
                      </a:r>
                      <a:r>
                        <a:rPr kumimoji="0" lang="fr-FR" sz="1800" kern="1200" dirty="0" smtClean="0">
                          <a:solidFill>
                            <a:schemeClr val="tx1"/>
                          </a:solidFill>
                          <a:latin typeface="+mn-lt"/>
                          <a:ea typeface="+mn-ea"/>
                          <a:cs typeface="+mn-cs"/>
                        </a:rPr>
                        <a:t>auprès des populations locales pour savoir si cet aménagement répond aux besoins des habitants. Il s’agit de leur montrer que dans les politiques d’aménagement, l’avis des citoyens est pris en compte. </a:t>
                      </a:r>
                    </a:p>
                    <a:p>
                      <a:endParaRPr lang="fr-FR" dirty="0"/>
                    </a:p>
                  </a:txBody>
                  <a:tcPr/>
                </a:tc>
              </a:tr>
            </a:tbl>
          </a:graphicData>
        </a:graphic>
      </p:graphicFrame>
      <p:sp>
        <p:nvSpPr>
          <p:cNvPr id="3" name="ZoneTexte 2"/>
          <p:cNvSpPr txBox="1"/>
          <p:nvPr/>
        </p:nvSpPr>
        <p:spPr>
          <a:xfrm>
            <a:off x="3491880" y="764704"/>
            <a:ext cx="2358403" cy="461665"/>
          </a:xfrm>
          <a:prstGeom prst="rect">
            <a:avLst/>
          </a:prstGeom>
          <a:noFill/>
        </p:spPr>
        <p:txBody>
          <a:bodyPr wrap="none" rtlCol="0">
            <a:spAutoFit/>
          </a:bodyPr>
          <a:lstStyle/>
          <a:p>
            <a:r>
              <a:rPr lang="fr-FR" dirty="0" smtClean="0"/>
              <a:t> GEOGRAPHIE  </a:t>
            </a:r>
            <a:r>
              <a:rPr lang="fr-FR" sz="2400" dirty="0" smtClean="0"/>
              <a:t>3</a:t>
            </a:r>
            <a:r>
              <a:rPr lang="fr-FR" baseline="30000" dirty="0" smtClean="0"/>
              <a:t>ème</a:t>
            </a:r>
            <a:r>
              <a:rPr lang="fr-FR" dirty="0" smtClean="0"/>
              <a:t>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95536" y="836712"/>
          <a:ext cx="8496944" cy="6204452"/>
        </p:xfrm>
        <a:graphic>
          <a:graphicData uri="http://schemas.openxmlformats.org/drawingml/2006/table">
            <a:tbl>
              <a:tblPr firstRow="1" bandRow="1">
                <a:tableStyleId>{ED083AE6-46FA-4A59-8FB0-9F97EB10719F}</a:tableStyleId>
              </a:tblPr>
              <a:tblGrid>
                <a:gridCol w="1831238"/>
                <a:gridCol w="6665706"/>
              </a:tblGrid>
              <a:tr h="2377157">
                <a:tc>
                  <a:txBody>
                    <a:bodyPr/>
                    <a:lstStyle/>
                    <a:p>
                      <a:r>
                        <a:rPr lang="fr-FR" dirty="0" smtClean="0"/>
                        <a:t>Objectifs</a:t>
                      </a:r>
                      <a:r>
                        <a:rPr lang="fr-FR" baseline="0" dirty="0" smtClean="0"/>
                        <a:t> :</a:t>
                      </a:r>
                      <a:endParaRPr lang="fr-FR" dirty="0"/>
                    </a:p>
                  </a:txBody>
                  <a:tcPr/>
                </a:tc>
                <a:tc>
                  <a:txBody>
                    <a:bodyPr/>
                    <a:lstStyle/>
                    <a:p>
                      <a:r>
                        <a:rPr kumimoji="0" lang="fr-FR" sz="1800" b="0" kern="1200" dirty="0" smtClean="0">
                          <a:solidFill>
                            <a:schemeClr val="tx1"/>
                          </a:solidFill>
                          <a:latin typeface="+mn-lt"/>
                          <a:ea typeface="+mn-ea"/>
                          <a:cs typeface="+mn-cs"/>
                        </a:rPr>
                        <a:t>- </a:t>
                      </a:r>
                      <a:r>
                        <a:rPr kumimoji="0" lang="fr-FR" sz="1800" b="1" kern="1200" dirty="0" smtClean="0">
                          <a:solidFill>
                            <a:schemeClr val="tx1"/>
                          </a:solidFill>
                          <a:latin typeface="+mn-lt"/>
                          <a:ea typeface="+mn-ea"/>
                          <a:cs typeface="+mn-cs"/>
                        </a:rPr>
                        <a:t>Travailler à l’échelle locale</a:t>
                      </a:r>
                      <a:r>
                        <a:rPr kumimoji="0" lang="fr-FR" sz="1800" b="0" kern="1200" dirty="0" smtClean="0">
                          <a:solidFill>
                            <a:schemeClr val="tx1"/>
                          </a:solidFill>
                          <a:latin typeface="+mn-lt"/>
                          <a:ea typeface="+mn-ea"/>
                          <a:cs typeface="+mn-cs"/>
                        </a:rPr>
                        <a:t>. Comprendre les dynamiques du territoire des élèves. </a:t>
                      </a:r>
                    </a:p>
                    <a:p>
                      <a:r>
                        <a:rPr kumimoji="0" lang="fr-FR" sz="1800" b="0" kern="1200" dirty="0" smtClean="0">
                          <a:solidFill>
                            <a:schemeClr val="tx1"/>
                          </a:solidFill>
                          <a:latin typeface="+mn-lt"/>
                          <a:ea typeface="+mn-ea"/>
                          <a:cs typeface="+mn-cs"/>
                        </a:rPr>
                        <a:t>- Montrez aux élèves l’originalité de cette</a:t>
                      </a:r>
                      <a:r>
                        <a:rPr kumimoji="0" lang="fr-FR" sz="1800" b="0" kern="1200" baseline="0" dirty="0" smtClean="0">
                          <a:solidFill>
                            <a:schemeClr val="tx1"/>
                          </a:solidFill>
                          <a:latin typeface="+mn-lt"/>
                          <a:ea typeface="+mn-ea"/>
                          <a:cs typeface="+mn-cs"/>
                        </a:rPr>
                        <a:t> infrastructure </a:t>
                      </a:r>
                      <a:r>
                        <a:rPr kumimoji="0" lang="fr-FR" sz="1800" b="0" kern="1200" dirty="0" smtClean="0">
                          <a:solidFill>
                            <a:schemeClr val="tx1"/>
                          </a:solidFill>
                          <a:latin typeface="+mn-lt"/>
                          <a:ea typeface="+mn-ea"/>
                          <a:cs typeface="+mn-cs"/>
                        </a:rPr>
                        <a:t>et l’intérêt international qui est </a:t>
                      </a:r>
                      <a:r>
                        <a:rPr kumimoji="0" lang="fr-FR" sz="1800" b="0" kern="1200" dirty="0" smtClean="0">
                          <a:solidFill>
                            <a:schemeClr val="tx1"/>
                          </a:solidFill>
                          <a:latin typeface="+mn-lt"/>
                          <a:ea typeface="+mn-ea"/>
                          <a:cs typeface="+mn-cs"/>
                        </a:rPr>
                        <a:t>porté </a:t>
                      </a:r>
                      <a:r>
                        <a:rPr kumimoji="0" lang="fr-FR" sz="1800" b="0" kern="1200" dirty="0" smtClean="0">
                          <a:solidFill>
                            <a:schemeClr val="tx1"/>
                          </a:solidFill>
                          <a:latin typeface="+mn-lt"/>
                          <a:ea typeface="+mn-ea"/>
                          <a:cs typeface="+mn-cs"/>
                        </a:rPr>
                        <a:t>à cet aménagement, qui se trouve sur leur territoire</a:t>
                      </a:r>
                    </a:p>
                    <a:p>
                      <a:r>
                        <a:rPr kumimoji="0" lang="fr-FR" sz="1800" b="0" kern="1200" dirty="0" smtClean="0">
                          <a:solidFill>
                            <a:schemeClr val="tx1"/>
                          </a:solidFill>
                          <a:latin typeface="+mn-lt"/>
                          <a:ea typeface="+mn-ea"/>
                          <a:cs typeface="+mn-cs"/>
                        </a:rPr>
                        <a:t>-Montrez aux élèves </a:t>
                      </a:r>
                      <a:r>
                        <a:rPr kumimoji="0" lang="fr-FR" sz="1800" b="1" kern="1200" dirty="0" smtClean="0">
                          <a:solidFill>
                            <a:schemeClr val="tx1"/>
                          </a:solidFill>
                          <a:latin typeface="+mn-lt"/>
                          <a:ea typeface="+mn-ea"/>
                          <a:cs typeface="+mn-cs"/>
                        </a:rPr>
                        <a:t>les enjeux de cet aménagement </a:t>
                      </a:r>
                      <a:r>
                        <a:rPr kumimoji="0" lang="fr-FR" sz="1800" b="0" kern="1200" dirty="0" smtClean="0">
                          <a:solidFill>
                            <a:schemeClr val="tx1"/>
                          </a:solidFill>
                          <a:latin typeface="+mn-lt"/>
                          <a:ea typeface="+mn-ea"/>
                          <a:cs typeface="+mn-cs"/>
                        </a:rPr>
                        <a:t>(acteurs, objectifs visés, difficultés rencontrées…)</a:t>
                      </a:r>
                    </a:p>
                    <a:p>
                      <a:r>
                        <a:rPr kumimoji="0" lang="fr-FR" sz="1800" b="0" kern="1200" dirty="0" smtClean="0">
                          <a:solidFill>
                            <a:schemeClr val="tx1"/>
                          </a:solidFill>
                          <a:latin typeface="+mn-lt"/>
                          <a:ea typeface="+mn-ea"/>
                          <a:cs typeface="+mn-cs"/>
                        </a:rPr>
                        <a:t>- Se demander si cet aménagement répond aux besoins de la population locale</a:t>
                      </a:r>
                      <a:endParaRPr lang="fr-FR" b="0" dirty="0"/>
                    </a:p>
                  </a:txBody>
                  <a:tcPr/>
                </a:tc>
              </a:tr>
              <a:tr h="1822066">
                <a:tc>
                  <a:txBody>
                    <a:bodyPr/>
                    <a:lstStyle/>
                    <a:p>
                      <a:r>
                        <a:rPr lang="fr-FR" b="1" dirty="0" smtClean="0"/>
                        <a:t>Problématique:</a:t>
                      </a:r>
                      <a:r>
                        <a:rPr lang="fr-FR" b="1" baseline="0" dirty="0" smtClean="0"/>
                        <a:t> </a:t>
                      </a:r>
                      <a:endParaRPr lang="fr-FR" b="1" dirty="0"/>
                    </a:p>
                  </a:txBody>
                  <a:tcPr/>
                </a:tc>
                <a:tc>
                  <a:txBody>
                    <a:bodyPr/>
                    <a:lstStyle/>
                    <a:p>
                      <a:r>
                        <a:rPr kumimoji="0" lang="fr-FR" sz="1800" kern="1200" dirty="0" smtClean="0">
                          <a:solidFill>
                            <a:schemeClr val="tx1"/>
                          </a:solidFill>
                          <a:latin typeface="+mn-lt"/>
                          <a:ea typeface="+mn-ea"/>
                          <a:cs typeface="+mn-cs"/>
                        </a:rPr>
                        <a:t>Comment l’hôpital transfrontalier participe-t-il à répondre aux besoins de la population et aide au dynamisme du territoire ? </a:t>
                      </a:r>
                    </a:p>
                    <a:p>
                      <a:r>
                        <a:rPr kumimoji="0" lang="fr-FR" sz="1800" kern="1200" dirty="0" smtClean="0">
                          <a:solidFill>
                            <a:schemeClr val="tx1"/>
                          </a:solidFill>
                          <a:latin typeface="+mn-lt"/>
                          <a:ea typeface="+mn-ea"/>
                          <a:cs typeface="+mn-cs"/>
                        </a:rPr>
                        <a:t>L’ouverture de cet hôpital a-t-il rempli ses objectifs ? Les populations en sont-elles satisfaites ? </a:t>
                      </a:r>
                      <a:endParaRPr lang="fr-FR" dirty="0"/>
                    </a:p>
                  </a:txBody>
                  <a:tcPr/>
                </a:tc>
              </a:tr>
              <a:tr h="1822066">
                <a:tc>
                  <a:txBody>
                    <a:bodyPr/>
                    <a:lstStyle/>
                    <a:p>
                      <a:r>
                        <a:rPr lang="fr-FR" b="1" dirty="0" smtClean="0"/>
                        <a:t>Compétences</a:t>
                      </a:r>
                      <a:r>
                        <a:rPr lang="fr-FR" b="1" baseline="0" dirty="0" smtClean="0"/>
                        <a:t> travaillées : </a:t>
                      </a:r>
                      <a:endParaRPr lang="fr-FR" b="1" dirty="0"/>
                    </a:p>
                  </a:txBody>
                  <a:tcPr/>
                </a:tc>
                <a:tc>
                  <a:txBody>
                    <a:bodyPr/>
                    <a:lstStyle/>
                    <a:p>
                      <a:r>
                        <a:rPr kumimoji="0" lang="fr-FR" sz="1800" i="1" kern="1200" dirty="0" smtClean="0">
                          <a:solidFill>
                            <a:schemeClr val="tx1"/>
                          </a:solidFill>
                          <a:latin typeface="+mn-lt"/>
                          <a:ea typeface="+mn-ea"/>
                          <a:cs typeface="+mn-cs"/>
                        </a:rPr>
                        <a:t>C 2.5. Utiliser différents modes de projection et des représentations à différentes </a:t>
                      </a:r>
                      <a:r>
                        <a:rPr kumimoji="0" lang="fr-FR" sz="1800" i="1" kern="1200" dirty="0" smtClean="0">
                          <a:solidFill>
                            <a:schemeClr val="tx1"/>
                          </a:solidFill>
                          <a:latin typeface="+mn-lt"/>
                          <a:ea typeface="+mn-ea"/>
                          <a:cs typeface="+mn-cs"/>
                        </a:rPr>
                        <a:t>échelles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i="1" kern="1200" dirty="0" smtClean="0">
                          <a:solidFill>
                            <a:schemeClr val="tx1"/>
                          </a:solidFill>
                          <a:latin typeface="+mn-lt"/>
                          <a:ea typeface="+mn-ea"/>
                          <a:cs typeface="+mn-cs"/>
                        </a:rPr>
                        <a:t>C3. Raisonner, justifier une démarche et les choix effectués</a:t>
                      </a:r>
                    </a:p>
                    <a:p>
                      <a:r>
                        <a:rPr kumimoji="0" lang="fr-FR" sz="1800" i="1" kern="1200" dirty="0" smtClean="0">
                          <a:solidFill>
                            <a:schemeClr val="tx1"/>
                          </a:solidFill>
                          <a:latin typeface="+mn-lt"/>
                          <a:ea typeface="+mn-ea"/>
                          <a:cs typeface="+mn-cs"/>
                        </a:rPr>
                        <a:t>C </a:t>
                      </a:r>
                      <a:r>
                        <a:rPr kumimoji="0" lang="fr-FR" sz="1800" i="1" kern="1200" dirty="0" smtClean="0">
                          <a:solidFill>
                            <a:schemeClr val="tx1"/>
                          </a:solidFill>
                          <a:latin typeface="+mn-lt"/>
                          <a:ea typeface="+mn-ea"/>
                          <a:cs typeface="+mn-cs"/>
                        </a:rPr>
                        <a:t>5. 1. Comprendre le sens général d’un document</a:t>
                      </a:r>
                      <a:endParaRPr kumimoji="0" lang="fr-FR" sz="1800" kern="1200" dirty="0" smtClean="0">
                        <a:solidFill>
                          <a:schemeClr val="tx1"/>
                        </a:solidFill>
                        <a:latin typeface="+mn-lt"/>
                        <a:ea typeface="+mn-ea"/>
                        <a:cs typeface="+mn-cs"/>
                      </a:endParaRPr>
                    </a:p>
                    <a:p>
                      <a:r>
                        <a:rPr kumimoji="0" lang="fr-FR" sz="1800" i="1" kern="1200" dirty="0" smtClean="0">
                          <a:solidFill>
                            <a:schemeClr val="tx1"/>
                          </a:solidFill>
                          <a:latin typeface="+mn-lt"/>
                          <a:ea typeface="+mn-ea"/>
                          <a:cs typeface="+mn-cs"/>
                        </a:rPr>
                        <a:t>C </a:t>
                      </a:r>
                      <a:r>
                        <a:rPr kumimoji="0" lang="fr-FR" sz="1800" i="1" kern="1200" dirty="0" smtClean="0">
                          <a:solidFill>
                            <a:schemeClr val="tx1"/>
                          </a:solidFill>
                          <a:latin typeface="+mn-lt"/>
                          <a:ea typeface="+mn-ea"/>
                          <a:cs typeface="+mn-cs"/>
                        </a:rPr>
                        <a:t>7. Coopérer et mutualiser</a:t>
                      </a:r>
                      <a:endParaRPr lang="fr-F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3528" y="764704"/>
          <a:ext cx="8568952" cy="6538704"/>
        </p:xfrm>
        <a:graphic>
          <a:graphicData uri="http://schemas.openxmlformats.org/drawingml/2006/table">
            <a:tbl>
              <a:tblPr firstRow="1" bandRow="1">
                <a:tableStyleId>{ED083AE6-46FA-4A59-8FB0-9F97EB10719F}</a:tableStyleId>
              </a:tblPr>
              <a:tblGrid>
                <a:gridCol w="1668292"/>
                <a:gridCol w="6900660"/>
              </a:tblGrid>
              <a:tr h="1296144">
                <a:tc>
                  <a:txBody>
                    <a:bodyPr/>
                    <a:lstStyle/>
                    <a:p>
                      <a:r>
                        <a:rPr lang="fr-FR" dirty="0" smtClean="0"/>
                        <a:t>Tâches</a:t>
                      </a:r>
                      <a:r>
                        <a:rPr lang="fr-FR" baseline="0" dirty="0" smtClean="0"/>
                        <a:t> à réaliser : </a:t>
                      </a:r>
                      <a:endParaRPr lang="fr-FR" dirty="0"/>
                    </a:p>
                  </a:txBody>
                  <a:tcPr/>
                </a:tc>
                <a:tc>
                  <a:txBody>
                    <a:bodyPr/>
                    <a:lstStyle/>
                    <a:p>
                      <a:pPr>
                        <a:buFontTx/>
                        <a:buChar char="-"/>
                      </a:pPr>
                      <a:r>
                        <a:rPr lang="fr-FR" b="0" dirty="0" smtClean="0"/>
                        <a:t>Des questions sur documents</a:t>
                      </a:r>
                      <a:r>
                        <a:rPr lang="fr-FR" b="0" baseline="0" dirty="0" smtClean="0"/>
                        <a:t> </a:t>
                      </a:r>
                    </a:p>
                    <a:p>
                      <a:pPr>
                        <a:buFontTx/>
                        <a:buChar char="-"/>
                      </a:pPr>
                      <a:r>
                        <a:rPr kumimoji="0" lang="fr-FR" sz="1800" b="1" kern="1200" dirty="0" smtClean="0">
                          <a:solidFill>
                            <a:schemeClr val="tx1"/>
                          </a:solidFill>
                          <a:latin typeface="+mn-lt"/>
                          <a:ea typeface="+mn-ea"/>
                          <a:cs typeface="+mn-cs"/>
                        </a:rPr>
                        <a:t>Réalisation d’une enquête </a:t>
                      </a:r>
                      <a:r>
                        <a:rPr kumimoji="0" lang="fr-FR" sz="1800" b="0" kern="1200" dirty="0" smtClean="0">
                          <a:solidFill>
                            <a:schemeClr val="tx1"/>
                          </a:solidFill>
                          <a:latin typeface="+mn-lt"/>
                          <a:ea typeface="+mn-ea"/>
                          <a:cs typeface="+mn-cs"/>
                        </a:rPr>
                        <a:t>pour savoir si les populations locales sont satisfaites de cet aménagement et quels changements souhaiteraient-elles apporter pour l’améliorer. </a:t>
                      </a:r>
                      <a:endParaRPr lang="fr-FR" b="0" dirty="0"/>
                    </a:p>
                  </a:txBody>
                  <a:tcPr/>
                </a:tc>
              </a:tr>
              <a:tr h="2556284">
                <a:tc>
                  <a:txBody>
                    <a:bodyPr/>
                    <a:lstStyle/>
                    <a:p>
                      <a:r>
                        <a:rPr lang="fr-FR" b="1" dirty="0" smtClean="0"/>
                        <a:t>Mise en œuvre de l’activité : </a:t>
                      </a:r>
                      <a:endParaRPr lang="fr-FR" b="1" dirty="0"/>
                    </a:p>
                  </a:txBody>
                  <a:tcPr/>
                </a:tc>
                <a:tc>
                  <a:txBody>
                    <a:bodyPr/>
                    <a:lstStyle/>
                    <a:p>
                      <a:r>
                        <a:rPr kumimoji="0" lang="fr-FR" sz="1700" kern="1200" dirty="0" smtClean="0">
                          <a:solidFill>
                            <a:schemeClr val="tx1"/>
                          </a:solidFill>
                          <a:latin typeface="+mn-lt"/>
                          <a:ea typeface="+mn-ea"/>
                          <a:cs typeface="+mn-cs"/>
                        </a:rPr>
                        <a:t>A partir de cartes de la France métropolitaine, introduire le chapitre et montrer les inégalités qui existent à l’échelle nationale.( exemple carte sur les inégalités de richesse, Hatier p302 et/ou une carte sur</a:t>
                      </a:r>
                      <a:r>
                        <a:rPr kumimoji="0" lang="fr-FR" sz="1700" kern="1200" baseline="0" dirty="0" smtClean="0">
                          <a:solidFill>
                            <a:schemeClr val="tx1"/>
                          </a:solidFill>
                          <a:latin typeface="+mn-lt"/>
                          <a:ea typeface="+mn-ea"/>
                          <a:cs typeface="+mn-cs"/>
                        </a:rPr>
                        <a:t> les taux de chômage par département). </a:t>
                      </a:r>
                      <a:r>
                        <a:rPr kumimoji="0" lang="fr-FR" sz="1700" kern="1200" dirty="0" smtClean="0">
                          <a:solidFill>
                            <a:schemeClr val="tx1"/>
                          </a:solidFill>
                          <a:latin typeface="+mn-lt"/>
                          <a:ea typeface="+mn-ea"/>
                          <a:cs typeface="+mn-cs"/>
                        </a:rPr>
                        <a:t> </a:t>
                      </a:r>
                    </a:p>
                    <a:p>
                      <a:r>
                        <a:rPr kumimoji="0" lang="fr-FR" sz="1700" kern="1200" dirty="0" smtClean="0">
                          <a:solidFill>
                            <a:schemeClr val="tx1"/>
                          </a:solidFill>
                          <a:latin typeface="+mn-lt"/>
                          <a:ea typeface="+mn-ea"/>
                          <a:cs typeface="+mn-cs"/>
                        </a:rPr>
                        <a:t> </a:t>
                      </a:r>
                    </a:p>
                    <a:p>
                      <a:r>
                        <a:rPr kumimoji="0" lang="fr-FR" sz="1700" kern="1200" dirty="0" smtClean="0">
                          <a:solidFill>
                            <a:schemeClr val="tx1"/>
                          </a:solidFill>
                          <a:latin typeface="+mn-lt"/>
                          <a:ea typeface="+mn-ea"/>
                          <a:cs typeface="+mn-cs"/>
                        </a:rPr>
                        <a:t>Ensuite, on bascule à l’échelle locale : </a:t>
                      </a:r>
                    </a:p>
                    <a:p>
                      <a:r>
                        <a:rPr kumimoji="0" lang="fr-FR" sz="1700" kern="1200" dirty="0" smtClean="0">
                          <a:solidFill>
                            <a:schemeClr val="tx1"/>
                          </a:solidFill>
                          <a:latin typeface="+mn-lt"/>
                          <a:ea typeface="+mn-ea"/>
                          <a:cs typeface="+mn-cs"/>
                        </a:rPr>
                        <a:t>A partir de </a:t>
                      </a:r>
                      <a:r>
                        <a:rPr kumimoji="0" lang="fr-FR" sz="1700" b="1" kern="1200" dirty="0" err="1" smtClean="0">
                          <a:solidFill>
                            <a:schemeClr val="tx1"/>
                          </a:solidFill>
                          <a:latin typeface="+mn-lt"/>
                          <a:ea typeface="+mn-ea"/>
                          <a:cs typeface="+mn-cs"/>
                        </a:rPr>
                        <a:t>géoportail</a:t>
                      </a:r>
                      <a:r>
                        <a:rPr kumimoji="0" lang="fr-FR" sz="1700" kern="1200" dirty="0" smtClean="0">
                          <a:solidFill>
                            <a:schemeClr val="tx1"/>
                          </a:solidFill>
                          <a:latin typeface="+mn-lt"/>
                          <a:ea typeface="+mn-ea"/>
                          <a:cs typeface="+mn-cs"/>
                        </a:rPr>
                        <a:t> ou </a:t>
                      </a:r>
                      <a:r>
                        <a:rPr kumimoji="0" lang="fr-FR" sz="1700" kern="1200" dirty="0" err="1" smtClean="0">
                          <a:solidFill>
                            <a:schemeClr val="tx1"/>
                          </a:solidFill>
                          <a:latin typeface="+mn-lt"/>
                          <a:ea typeface="+mn-ea"/>
                          <a:cs typeface="+mn-cs"/>
                        </a:rPr>
                        <a:t>google</a:t>
                      </a:r>
                      <a:r>
                        <a:rPr kumimoji="0" lang="fr-FR" sz="1700" kern="1200" dirty="0" smtClean="0">
                          <a:solidFill>
                            <a:schemeClr val="tx1"/>
                          </a:solidFill>
                          <a:latin typeface="+mn-lt"/>
                          <a:ea typeface="+mn-ea"/>
                          <a:cs typeface="+mn-cs"/>
                        </a:rPr>
                        <a:t> </a:t>
                      </a:r>
                      <a:r>
                        <a:rPr kumimoji="0" lang="fr-FR" sz="1700" kern="1200" dirty="0" err="1" smtClean="0">
                          <a:solidFill>
                            <a:schemeClr val="tx1"/>
                          </a:solidFill>
                          <a:latin typeface="+mn-lt"/>
                          <a:ea typeface="+mn-ea"/>
                          <a:cs typeface="+mn-cs"/>
                        </a:rPr>
                        <a:t>earth</a:t>
                      </a:r>
                      <a:r>
                        <a:rPr kumimoji="0" lang="fr-FR" sz="1700" kern="1200" dirty="0" smtClean="0">
                          <a:solidFill>
                            <a:schemeClr val="tx1"/>
                          </a:solidFill>
                          <a:latin typeface="+mn-lt"/>
                          <a:ea typeface="+mn-ea"/>
                          <a:cs typeface="+mn-cs"/>
                        </a:rPr>
                        <a:t>, centré plus ou moins sur les Pyrénées</a:t>
                      </a:r>
                      <a:r>
                        <a:rPr kumimoji="0" lang="fr-FR" sz="1700" kern="1200" baseline="0" dirty="0" smtClean="0">
                          <a:solidFill>
                            <a:schemeClr val="tx1"/>
                          </a:solidFill>
                          <a:latin typeface="+mn-lt"/>
                          <a:ea typeface="+mn-ea"/>
                          <a:cs typeface="+mn-cs"/>
                        </a:rPr>
                        <a:t> Orientales (voir </a:t>
                      </a:r>
                      <a:r>
                        <a:rPr kumimoji="0" lang="fr-FR" sz="1700" kern="1200" baseline="0" dirty="0" smtClean="0">
                          <a:solidFill>
                            <a:schemeClr val="tx1"/>
                          </a:solidFill>
                          <a:latin typeface="+mn-lt"/>
                          <a:ea typeface="+mn-ea"/>
                          <a:cs typeface="+mn-cs"/>
                        </a:rPr>
                        <a:t>diapositive 11)</a:t>
                      </a:r>
                      <a:r>
                        <a:rPr kumimoji="0" lang="fr-FR" sz="1700" kern="1200" dirty="0" smtClean="0">
                          <a:solidFill>
                            <a:schemeClr val="tx1"/>
                          </a:solidFill>
                          <a:latin typeface="+mn-lt"/>
                          <a:ea typeface="+mn-ea"/>
                          <a:cs typeface="+mn-cs"/>
                        </a:rPr>
                        <a:t>, et grâce à</a:t>
                      </a:r>
                      <a:r>
                        <a:rPr kumimoji="0" lang="fr-FR" sz="1700" kern="1200" baseline="0" dirty="0" smtClean="0">
                          <a:solidFill>
                            <a:schemeClr val="tx1"/>
                          </a:solidFill>
                          <a:latin typeface="+mn-lt"/>
                          <a:ea typeface="+mn-ea"/>
                          <a:cs typeface="+mn-cs"/>
                        </a:rPr>
                        <a:t> des cartes thématiques sur </a:t>
                      </a:r>
                      <a:r>
                        <a:rPr kumimoji="0" lang="fr-FR" sz="1700" b="1" kern="1200" baseline="0" dirty="0" smtClean="0">
                          <a:solidFill>
                            <a:schemeClr val="tx1"/>
                          </a:solidFill>
                          <a:latin typeface="+mn-lt"/>
                          <a:ea typeface="+mn-ea"/>
                          <a:cs typeface="+mn-cs"/>
                        </a:rPr>
                        <a:t>l’INSEE</a:t>
                      </a:r>
                      <a:r>
                        <a:rPr kumimoji="0" lang="fr-FR" sz="1700" kern="1200" baseline="0" dirty="0" smtClean="0">
                          <a:solidFill>
                            <a:schemeClr val="tx1"/>
                          </a:solidFill>
                          <a:latin typeface="+mn-lt"/>
                          <a:ea typeface="+mn-ea"/>
                          <a:cs typeface="+mn-cs"/>
                        </a:rPr>
                        <a:t> (à l’échelle de la communauté de communes, voir comme exemple diapositive 12), </a:t>
                      </a:r>
                      <a:r>
                        <a:rPr kumimoji="0" lang="fr-FR" sz="1700" kern="1200" dirty="0" smtClean="0">
                          <a:solidFill>
                            <a:schemeClr val="tx1"/>
                          </a:solidFill>
                          <a:latin typeface="+mn-lt"/>
                          <a:ea typeface="+mn-ea"/>
                          <a:cs typeface="+mn-cs"/>
                        </a:rPr>
                        <a:t>caractérisez </a:t>
                      </a:r>
                      <a:r>
                        <a:rPr kumimoji="0" lang="fr-FR" sz="1700" kern="1200" dirty="0" smtClean="0">
                          <a:solidFill>
                            <a:schemeClr val="tx1"/>
                          </a:solidFill>
                          <a:latin typeface="+mn-lt"/>
                          <a:ea typeface="+mn-ea"/>
                          <a:cs typeface="+mn-cs"/>
                        </a:rPr>
                        <a:t>le territoire de Cerdagne : </a:t>
                      </a:r>
                    </a:p>
                    <a:p>
                      <a:r>
                        <a:rPr kumimoji="0" lang="fr-FR" sz="1700" kern="1200" dirty="0" smtClean="0">
                          <a:solidFill>
                            <a:schemeClr val="tx1"/>
                          </a:solidFill>
                          <a:latin typeface="+mn-lt"/>
                          <a:ea typeface="+mn-ea"/>
                          <a:cs typeface="+mn-cs"/>
                        </a:rPr>
                        <a:t>- rural, éloigné des centres urbains, </a:t>
                      </a:r>
                    </a:p>
                    <a:p>
                      <a:r>
                        <a:rPr kumimoji="0" lang="fr-FR" sz="1700" kern="1200" dirty="0" smtClean="0">
                          <a:solidFill>
                            <a:schemeClr val="tx1"/>
                          </a:solidFill>
                          <a:latin typeface="+mn-lt"/>
                          <a:ea typeface="+mn-ea"/>
                          <a:cs typeface="+mn-cs"/>
                        </a:rPr>
                        <a:t>- espace de montagnes, faible densité, </a:t>
                      </a:r>
                    </a:p>
                    <a:p>
                      <a:r>
                        <a:rPr kumimoji="0" lang="fr-FR" sz="1700" kern="1200" dirty="0" smtClean="0">
                          <a:solidFill>
                            <a:schemeClr val="tx1"/>
                          </a:solidFill>
                          <a:latin typeface="+mn-lt"/>
                          <a:ea typeface="+mn-ea"/>
                          <a:cs typeface="+mn-cs"/>
                        </a:rPr>
                        <a:t>- un plateau, seulement relié à  la plaine par une route sinueuse (qui subit des éboulements réguliers, fermeture de la route pendant plus de 3 mois entre janvier et mars 2020)</a:t>
                      </a:r>
                    </a:p>
                    <a:p>
                      <a:r>
                        <a:rPr kumimoji="0" lang="fr-FR" sz="1700" kern="1200" dirty="0" smtClean="0">
                          <a:solidFill>
                            <a:schemeClr val="tx1"/>
                          </a:solidFill>
                          <a:latin typeface="+mn-lt"/>
                          <a:ea typeface="+mn-ea"/>
                          <a:cs typeface="+mn-cs"/>
                        </a:rPr>
                        <a:t>- un espace transfrontalier, une frontière qui peut surprendre liée au traité des Pyrénées 1659</a:t>
                      </a:r>
                    </a:p>
                    <a:p>
                      <a:r>
                        <a:rPr kumimoji="0" lang="fr-FR" sz="1600" kern="1200" dirty="0" smtClean="0">
                          <a:solidFill>
                            <a:schemeClr val="tx1"/>
                          </a:solidFill>
                          <a:latin typeface="+mn-lt"/>
                          <a:ea typeface="+mn-ea"/>
                          <a:cs typeface="+mn-cs"/>
                        </a:rPr>
                        <a:t> </a:t>
                      </a:r>
                    </a:p>
                    <a:p>
                      <a:endParaRPr lang="fr-FR" sz="16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3528" y="1268760"/>
          <a:ext cx="8424936" cy="5256584"/>
        </p:xfrm>
        <a:graphic>
          <a:graphicData uri="http://schemas.openxmlformats.org/drawingml/2006/table">
            <a:tbl>
              <a:tblPr firstRow="1" bandRow="1">
                <a:tableStyleId>{ED083AE6-46FA-4A59-8FB0-9F97EB10719F}</a:tableStyleId>
              </a:tblPr>
              <a:tblGrid>
                <a:gridCol w="1656184"/>
                <a:gridCol w="6768752"/>
              </a:tblGrid>
              <a:tr h="5256584">
                <a:tc>
                  <a:txBody>
                    <a:bodyPr/>
                    <a:lstStyle/>
                    <a:p>
                      <a:r>
                        <a:rPr lang="fr-FR" dirty="0" smtClean="0"/>
                        <a:t>Suite de</a:t>
                      </a:r>
                      <a:r>
                        <a:rPr lang="fr-FR" baseline="0" dirty="0" smtClean="0"/>
                        <a:t> la mise en œuvre de l’activité : </a:t>
                      </a:r>
                      <a:endParaRPr lang="fr-FR" dirty="0"/>
                    </a:p>
                  </a:txBody>
                  <a:tcPr/>
                </a:tc>
                <a:tc>
                  <a:txBody>
                    <a:bodyPr/>
                    <a:lstStyle/>
                    <a:p>
                      <a:r>
                        <a:rPr kumimoji="0" lang="fr-FR" sz="1800" b="0" kern="1200" dirty="0" smtClean="0">
                          <a:solidFill>
                            <a:schemeClr val="tx1"/>
                          </a:solidFill>
                          <a:latin typeface="+mn-lt"/>
                          <a:ea typeface="+mn-ea"/>
                          <a:cs typeface="+mn-cs"/>
                        </a:rPr>
                        <a:t>Quelles sont les activités sur un plateau de moyenne montagne ? </a:t>
                      </a:r>
                    </a:p>
                    <a:p>
                      <a:r>
                        <a:rPr kumimoji="0" lang="fr-FR" sz="1800" b="0" kern="1200" dirty="0" smtClean="0">
                          <a:solidFill>
                            <a:schemeClr val="tx1"/>
                          </a:solidFill>
                          <a:latin typeface="+mn-lt"/>
                          <a:ea typeface="+mn-ea"/>
                          <a:cs typeface="+mn-cs"/>
                        </a:rPr>
                        <a:t> S’agit-il d’un espace dynamique ? Attractif ? </a:t>
                      </a:r>
                    </a:p>
                    <a:p>
                      <a:r>
                        <a:rPr kumimoji="0" lang="fr-FR" sz="1800" b="0" kern="1200" dirty="0" smtClean="0">
                          <a:solidFill>
                            <a:schemeClr val="tx1"/>
                          </a:solidFill>
                          <a:latin typeface="+mn-lt"/>
                          <a:ea typeface="+mn-ea"/>
                          <a:cs typeface="+mn-cs"/>
                        </a:rPr>
                        <a:t> </a:t>
                      </a:r>
                    </a:p>
                    <a:p>
                      <a:r>
                        <a:rPr kumimoji="0" lang="fr-FR" sz="1800" b="0" kern="1200" dirty="0" smtClean="0">
                          <a:solidFill>
                            <a:schemeClr val="tx1"/>
                          </a:solidFill>
                          <a:latin typeface="+mn-lt"/>
                          <a:ea typeface="+mn-ea"/>
                          <a:cs typeface="+mn-cs"/>
                        </a:rPr>
                        <a:t>Ensuite, une photo de l’hôpital</a:t>
                      </a:r>
                    </a:p>
                    <a:p>
                      <a:r>
                        <a:rPr kumimoji="0" lang="fr-FR" sz="1800" b="0" kern="1200" dirty="0" smtClean="0">
                          <a:solidFill>
                            <a:schemeClr val="tx1"/>
                          </a:solidFill>
                          <a:latin typeface="+mn-lt"/>
                          <a:ea typeface="+mn-ea"/>
                          <a:cs typeface="+mn-cs"/>
                        </a:rPr>
                        <a:t>De quoi s’agit-il ? </a:t>
                      </a:r>
                    </a:p>
                    <a:p>
                      <a:r>
                        <a:rPr kumimoji="0" lang="fr-FR" sz="1800" b="0" kern="1200" dirty="0" smtClean="0">
                          <a:solidFill>
                            <a:schemeClr val="tx1"/>
                          </a:solidFill>
                          <a:latin typeface="+mn-lt"/>
                          <a:ea typeface="+mn-ea"/>
                          <a:cs typeface="+mn-cs"/>
                        </a:rPr>
                        <a:t>Quel est la particularité de cet hôpital ? </a:t>
                      </a:r>
                    </a:p>
                    <a:p>
                      <a:r>
                        <a:rPr kumimoji="0" lang="fr-FR" sz="1800" b="0" kern="1200" dirty="0" smtClean="0">
                          <a:solidFill>
                            <a:schemeClr val="tx1"/>
                          </a:solidFill>
                          <a:latin typeface="+mn-lt"/>
                          <a:ea typeface="+mn-ea"/>
                          <a:cs typeface="+mn-cs"/>
                        </a:rPr>
                        <a:t> </a:t>
                      </a:r>
                    </a:p>
                    <a:p>
                      <a:r>
                        <a:rPr kumimoji="0" lang="fr-FR" sz="1800" b="0" kern="1200" dirty="0" smtClean="0">
                          <a:solidFill>
                            <a:schemeClr val="tx1"/>
                          </a:solidFill>
                          <a:latin typeface="+mn-lt"/>
                          <a:ea typeface="+mn-ea"/>
                          <a:cs typeface="+mn-cs"/>
                        </a:rPr>
                        <a:t>Montrez qu’il s’agit d’un projet d’aménagement, unique en Europe, qui avait pour objectif d’aider un territoire et répondre aux besoins des populations locales. </a:t>
                      </a:r>
                    </a:p>
                    <a:p>
                      <a:r>
                        <a:rPr kumimoji="0" lang="fr-FR" sz="1800" b="0" kern="1200" dirty="0" smtClean="0">
                          <a:solidFill>
                            <a:schemeClr val="tx1"/>
                          </a:solidFill>
                          <a:latin typeface="+mn-lt"/>
                          <a:ea typeface="+mn-ea"/>
                          <a:cs typeface="+mn-cs"/>
                        </a:rPr>
                        <a:t> </a:t>
                      </a:r>
                    </a:p>
                    <a:p>
                      <a:r>
                        <a:rPr kumimoji="0" lang="fr-FR" sz="1800" b="0" kern="1200" dirty="0" smtClean="0">
                          <a:solidFill>
                            <a:schemeClr val="tx1"/>
                          </a:solidFill>
                          <a:latin typeface="+mn-lt"/>
                          <a:ea typeface="+mn-ea"/>
                          <a:cs typeface="+mn-cs"/>
                        </a:rPr>
                        <a:t>Qu’en est-il ? On lance l’activité</a:t>
                      </a:r>
                      <a:r>
                        <a:rPr kumimoji="0" lang="fr-FR" sz="1800" b="0" kern="1200" baseline="0" dirty="0" smtClean="0">
                          <a:solidFill>
                            <a:schemeClr val="tx1"/>
                          </a:solidFill>
                          <a:latin typeface="+mn-lt"/>
                          <a:ea typeface="+mn-ea"/>
                          <a:cs typeface="+mn-cs"/>
                        </a:rPr>
                        <a:t> (voir pièce jointe : </a:t>
                      </a:r>
                      <a:r>
                        <a:rPr kumimoji="0" lang="fr-FR" sz="1800" b="0" i="1" kern="1200" baseline="0" dirty="0" smtClean="0">
                          <a:solidFill>
                            <a:schemeClr val="tx1"/>
                          </a:solidFill>
                          <a:latin typeface="+mn-lt"/>
                          <a:ea typeface="+mn-ea"/>
                          <a:cs typeface="+mn-cs"/>
                        </a:rPr>
                        <a:t>fiche activités hôpital transfrontalier)</a:t>
                      </a:r>
                      <a:endParaRPr kumimoji="0" lang="fr-FR" sz="3200" b="0" i="1" kern="1200" dirty="0" smtClean="0">
                        <a:solidFill>
                          <a:schemeClr val="tx1"/>
                        </a:solidFill>
                        <a:latin typeface="+mn-lt"/>
                        <a:ea typeface="+mn-ea"/>
                        <a:cs typeface="+mn-cs"/>
                      </a:endParaRPr>
                    </a:p>
                    <a:p>
                      <a:endParaRPr lang="fr-FR"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836712"/>
            <a:ext cx="8229600" cy="1143000"/>
          </a:xfrm>
        </p:spPr>
        <p:txBody>
          <a:bodyPr>
            <a:noAutofit/>
          </a:bodyPr>
          <a:lstStyle/>
          <a:p>
            <a:pPr algn="ctr"/>
            <a:r>
              <a:rPr lang="fr-FR" sz="2800" dirty="0" smtClean="0"/>
              <a:t>Cette étude de cas, accompagnée de la mise en perspective, peut s’organiser en 3 séances, selon la façon suivante : </a:t>
            </a:r>
            <a:endParaRPr lang="fr-FR" sz="2800" dirty="0"/>
          </a:p>
        </p:txBody>
      </p:sp>
      <p:sp>
        <p:nvSpPr>
          <p:cNvPr id="3" name="Espace réservé du contenu 2"/>
          <p:cNvSpPr>
            <a:spLocks noGrp="1"/>
          </p:cNvSpPr>
          <p:nvPr>
            <p:ph idx="1"/>
          </p:nvPr>
        </p:nvSpPr>
        <p:spPr>
          <a:xfrm>
            <a:off x="457200" y="2204864"/>
            <a:ext cx="8229600" cy="4320480"/>
          </a:xfrm>
        </p:spPr>
        <p:txBody>
          <a:bodyPr>
            <a:normAutofit fontScale="70000" lnSpcReduction="20000"/>
          </a:bodyPr>
          <a:lstStyle/>
          <a:p>
            <a:pPr>
              <a:buNone/>
            </a:pPr>
            <a:r>
              <a:rPr lang="fr-FR" sz="3400" b="1" u="sng" dirty="0" smtClean="0">
                <a:latin typeface="Calibri"/>
                <a:cs typeface="Calibri"/>
              </a:rPr>
              <a:t>Séance 1: </a:t>
            </a:r>
          </a:p>
          <a:p>
            <a:pPr>
              <a:buNone/>
            </a:pPr>
            <a:r>
              <a:rPr lang="fr-FR" dirty="0" smtClean="0">
                <a:latin typeface="Calibri"/>
                <a:cs typeface="Calibri"/>
              </a:rPr>
              <a:t>- Introduction au chapitre </a:t>
            </a:r>
          </a:p>
          <a:p>
            <a:pPr>
              <a:buNone/>
            </a:pPr>
            <a:r>
              <a:rPr lang="fr-FR" dirty="0" smtClean="0">
                <a:latin typeface="Calibri"/>
                <a:cs typeface="Calibri"/>
              </a:rPr>
              <a:t>- Introduction à l’étude de cas</a:t>
            </a:r>
          </a:p>
          <a:p>
            <a:pPr>
              <a:buNone/>
            </a:pPr>
            <a:r>
              <a:rPr lang="fr-FR" dirty="0" smtClean="0">
                <a:latin typeface="Calibri"/>
                <a:cs typeface="Calibri"/>
              </a:rPr>
              <a:t>- Questions sur documents et correction </a:t>
            </a:r>
          </a:p>
          <a:p>
            <a:pPr>
              <a:buNone/>
            </a:pPr>
            <a:r>
              <a:rPr lang="fr-FR" dirty="0" smtClean="0">
                <a:latin typeface="Calibri"/>
                <a:cs typeface="Calibri"/>
              </a:rPr>
              <a:t>- Explication du travail d’enquête</a:t>
            </a:r>
          </a:p>
          <a:p>
            <a:pPr>
              <a:buNone/>
            </a:pPr>
            <a:r>
              <a:rPr lang="fr-FR" sz="3400" b="1" u="sng" dirty="0" smtClean="0">
                <a:latin typeface="Calibri"/>
                <a:cs typeface="Calibri"/>
              </a:rPr>
              <a:t>-Séance 2 : </a:t>
            </a:r>
          </a:p>
          <a:p>
            <a:pPr>
              <a:buFontTx/>
              <a:buChar char="-"/>
            </a:pPr>
            <a:r>
              <a:rPr lang="fr-FR" dirty="0" smtClean="0">
                <a:latin typeface="Calibri"/>
                <a:cs typeface="Calibri"/>
              </a:rPr>
              <a:t>Mise en perspective 1</a:t>
            </a:r>
            <a:r>
              <a:rPr lang="fr-FR" baseline="30000" dirty="0" smtClean="0">
                <a:latin typeface="Calibri"/>
                <a:cs typeface="Calibri"/>
              </a:rPr>
              <a:t>ère</a:t>
            </a:r>
            <a:r>
              <a:rPr lang="fr-FR" dirty="0" smtClean="0">
                <a:latin typeface="Calibri"/>
                <a:cs typeface="Calibri"/>
              </a:rPr>
              <a:t> </a:t>
            </a:r>
            <a:r>
              <a:rPr lang="fr-FR" dirty="0" smtClean="0">
                <a:latin typeface="Calibri"/>
                <a:cs typeface="Calibri"/>
              </a:rPr>
              <a:t>partie de la leçon </a:t>
            </a:r>
            <a:endParaRPr lang="fr-FR" dirty="0" smtClean="0">
              <a:latin typeface="Calibri"/>
              <a:cs typeface="Calibri"/>
            </a:endParaRPr>
          </a:p>
          <a:p>
            <a:pPr>
              <a:buFontTx/>
              <a:buChar char="-"/>
            </a:pPr>
            <a:r>
              <a:rPr lang="fr-FR" dirty="0" smtClean="0">
                <a:latin typeface="Calibri"/>
                <a:cs typeface="Calibri"/>
              </a:rPr>
              <a:t>Les élèves se mettent en groupe et préparent leurs questions</a:t>
            </a:r>
          </a:p>
          <a:p>
            <a:pPr>
              <a:buFontTx/>
              <a:buChar char="-"/>
            </a:pPr>
            <a:r>
              <a:rPr lang="fr-FR" dirty="0" smtClean="0">
                <a:latin typeface="Calibri"/>
                <a:cs typeface="Calibri"/>
              </a:rPr>
              <a:t>Mise en commun des questions et mise en forme de l’enquête (les élèves repartent avec l’enquête)</a:t>
            </a:r>
          </a:p>
          <a:p>
            <a:pPr>
              <a:buNone/>
            </a:pPr>
            <a:r>
              <a:rPr lang="fr-FR" sz="3400" b="1" u="sng" dirty="0" smtClean="0">
                <a:latin typeface="Calibri"/>
                <a:cs typeface="Calibri"/>
              </a:rPr>
              <a:t>- Séance 3 : </a:t>
            </a:r>
          </a:p>
          <a:p>
            <a:pPr>
              <a:buFontTx/>
              <a:buChar char="-"/>
            </a:pPr>
            <a:r>
              <a:rPr lang="fr-FR" dirty="0" smtClean="0">
                <a:latin typeface="Calibri"/>
                <a:cs typeface="Calibri"/>
              </a:rPr>
              <a:t>Distribution de document « dépouillement de l’enquête » et travail des élèves en groupe</a:t>
            </a:r>
          </a:p>
          <a:p>
            <a:pPr>
              <a:buFontTx/>
              <a:buChar char="-"/>
            </a:pPr>
            <a:r>
              <a:rPr lang="fr-FR" dirty="0" smtClean="0">
                <a:latin typeface="Calibri"/>
                <a:cs typeface="Calibri"/>
              </a:rPr>
              <a:t>Les groupes viennent présenter au tableau les résultats de leur enquête</a:t>
            </a:r>
          </a:p>
          <a:p>
            <a:pPr>
              <a:buFontTx/>
              <a:buChar char="-"/>
            </a:pPr>
            <a:r>
              <a:rPr lang="fr-FR" dirty="0" smtClean="0">
                <a:latin typeface="Calibri"/>
                <a:cs typeface="Calibri"/>
              </a:rPr>
              <a:t>Suite de la mise en </a:t>
            </a:r>
            <a:r>
              <a:rPr lang="fr-FR" dirty="0" smtClean="0">
                <a:latin typeface="Calibri"/>
                <a:cs typeface="Calibri"/>
              </a:rPr>
              <a:t>perspective (2</a:t>
            </a:r>
            <a:r>
              <a:rPr lang="fr-FR" baseline="30000" dirty="0" smtClean="0">
                <a:latin typeface="Calibri"/>
                <a:cs typeface="Calibri"/>
              </a:rPr>
              <a:t>ème</a:t>
            </a:r>
            <a:r>
              <a:rPr lang="fr-FR" dirty="0" smtClean="0">
                <a:latin typeface="Calibri"/>
                <a:cs typeface="Calibri"/>
              </a:rPr>
              <a:t> partie de la leçon)</a:t>
            </a:r>
            <a:endParaRPr lang="fr-FR" dirty="0" smtClean="0">
              <a:latin typeface="Calibri"/>
              <a:cs typeface="Calibri"/>
            </a:endParaRPr>
          </a:p>
          <a:p>
            <a:pPr>
              <a:buFontTx/>
              <a:buChar char="-"/>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780696"/>
          </a:xfrm>
        </p:spPr>
        <p:txBody>
          <a:bodyPr>
            <a:noAutofit/>
          </a:bodyPr>
          <a:lstStyle/>
          <a:p>
            <a:pPr algn="ctr"/>
            <a:r>
              <a:rPr lang="fr-FR" sz="3600" dirty="0" smtClean="0"/>
              <a:t>MISE EN ŒUVRE DU TRAVAIL D’ENQUETE : </a:t>
            </a:r>
            <a:endParaRPr lang="fr-FR" sz="3600" dirty="0"/>
          </a:p>
        </p:txBody>
      </p:sp>
      <p:sp>
        <p:nvSpPr>
          <p:cNvPr id="3" name="Espace réservé du contenu 2"/>
          <p:cNvSpPr>
            <a:spLocks noGrp="1"/>
          </p:cNvSpPr>
          <p:nvPr>
            <p:ph idx="1"/>
          </p:nvPr>
        </p:nvSpPr>
        <p:spPr>
          <a:xfrm>
            <a:off x="457200" y="4221088"/>
            <a:ext cx="8229600" cy="2636912"/>
          </a:xfrm>
        </p:spPr>
        <p:txBody>
          <a:bodyPr>
            <a:normAutofit fontScale="70000" lnSpcReduction="20000"/>
          </a:bodyPr>
          <a:lstStyle/>
          <a:p>
            <a:r>
              <a:rPr lang="fr-FR" dirty="0" smtClean="0"/>
              <a:t>Pour cette partie du travail : </a:t>
            </a:r>
          </a:p>
          <a:p>
            <a:pPr>
              <a:buNone/>
            </a:pPr>
            <a:r>
              <a:rPr lang="fr-FR" dirty="0" smtClean="0"/>
              <a:t>		Les  élèves se mettent en groupe (3 ou 4) et réfléchissent à des questions intéressantes et utiles. Ensuite, en groupe classe, nous décidons des questions les plus pertinentes. Le professeur rédige à l’ordinateur ces questions, les imprime  et chaque élève quitte le cours  avec 6 questionnaires. Au retour en classe, les élèves  sont mis à nouveau en groupe et exploitent leurs résultats à partir d’un document que je leur ai distribué. (pièce jointe : dépouillement de l’enquête).  Ensuite, chaque groupe vient présenter oralement les résultats de son enquête devant la classe. Nous mettons en commun les résultats de l’ensemble des questionnaires. </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683568" y="1340768"/>
            <a:ext cx="7560840" cy="245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620688"/>
            <a:ext cx="3736664" cy="461665"/>
          </a:xfrm>
          <a:prstGeom prst="rect">
            <a:avLst/>
          </a:prstGeom>
          <a:noFill/>
        </p:spPr>
        <p:txBody>
          <a:bodyPr wrap="none" rtlCol="0">
            <a:spAutoFit/>
          </a:bodyPr>
          <a:lstStyle/>
          <a:p>
            <a:r>
              <a:rPr lang="fr-FR" sz="2400" b="1" dirty="0" smtClean="0">
                <a:solidFill>
                  <a:srgbClr val="0070C0"/>
                </a:solidFill>
              </a:rPr>
              <a:t>Retour  sur  les séances : </a:t>
            </a:r>
          </a:p>
        </p:txBody>
      </p:sp>
      <p:sp>
        <p:nvSpPr>
          <p:cNvPr id="5" name="ZoneTexte 4"/>
          <p:cNvSpPr txBox="1"/>
          <p:nvPr/>
        </p:nvSpPr>
        <p:spPr>
          <a:xfrm>
            <a:off x="395536" y="5103674"/>
            <a:ext cx="8328114" cy="1754326"/>
          </a:xfrm>
          <a:prstGeom prst="rect">
            <a:avLst/>
          </a:prstGeom>
          <a:noFill/>
        </p:spPr>
        <p:txBody>
          <a:bodyPr wrap="none" rtlCol="0">
            <a:spAutoFit/>
          </a:bodyPr>
          <a:lstStyle/>
          <a:p>
            <a:pPr>
              <a:buFontTx/>
              <a:buChar char="-"/>
            </a:pPr>
            <a:r>
              <a:rPr lang="fr-FR" dirty="0" smtClean="0"/>
              <a:t> « C’était bien, , ça vient de nous-mêmes, on participe au projet. C’est bien de se </a:t>
            </a:r>
          </a:p>
          <a:p>
            <a:r>
              <a:rPr lang="fr-FR" dirty="0" smtClean="0"/>
              <a:t>r</a:t>
            </a:r>
            <a:r>
              <a:rPr lang="fr-FR" dirty="0" smtClean="0"/>
              <a:t>enseigner sur des trucs d’ici. » </a:t>
            </a:r>
            <a:r>
              <a:rPr lang="fr-FR" i="1" dirty="0" smtClean="0"/>
              <a:t>Emma </a:t>
            </a:r>
          </a:p>
          <a:p>
            <a:endParaRPr lang="fr-FR" dirty="0" smtClean="0"/>
          </a:p>
          <a:p>
            <a:pPr>
              <a:buFontTx/>
              <a:buChar char="-"/>
            </a:pPr>
            <a:r>
              <a:rPr lang="fr-FR" dirty="0" smtClean="0"/>
              <a:t>« L’’enquête? C’est divertissant, c’est ludique, ça change et puis on a pu avoir l’avis </a:t>
            </a:r>
          </a:p>
          <a:p>
            <a:r>
              <a:rPr lang="fr-FR" dirty="0" smtClean="0"/>
              <a:t>de personnes d’âges différents</a:t>
            </a:r>
            <a:r>
              <a:rPr lang="fr-FR" i="1" dirty="0" smtClean="0"/>
              <a:t>. » Grégory</a:t>
            </a:r>
          </a:p>
          <a:p>
            <a:endParaRPr lang="fr-FR" i="1" dirty="0" smtClean="0"/>
          </a:p>
        </p:txBody>
      </p:sp>
      <p:sp>
        <p:nvSpPr>
          <p:cNvPr id="6" name="ZoneTexte 5"/>
          <p:cNvSpPr txBox="1"/>
          <p:nvPr/>
        </p:nvSpPr>
        <p:spPr>
          <a:xfrm>
            <a:off x="467544" y="4653136"/>
            <a:ext cx="2646687" cy="461665"/>
          </a:xfrm>
          <a:prstGeom prst="rect">
            <a:avLst/>
          </a:prstGeom>
          <a:noFill/>
        </p:spPr>
        <p:txBody>
          <a:bodyPr wrap="none" rtlCol="0">
            <a:spAutoFit/>
          </a:bodyPr>
          <a:lstStyle/>
          <a:p>
            <a:r>
              <a:rPr lang="fr-FR" sz="2400" b="1" i="1" dirty="0" smtClean="0">
                <a:solidFill>
                  <a:srgbClr val="0070C0"/>
                </a:solidFill>
              </a:rPr>
              <a:t>Paroles d’élèves : </a:t>
            </a:r>
            <a:endParaRPr lang="fr-FR" sz="2400" b="1" i="1" dirty="0">
              <a:solidFill>
                <a:srgbClr val="0070C0"/>
              </a:solidFill>
            </a:endParaRPr>
          </a:p>
        </p:txBody>
      </p:sp>
      <p:sp>
        <p:nvSpPr>
          <p:cNvPr id="7" name="ZoneTexte 6"/>
          <p:cNvSpPr txBox="1"/>
          <p:nvPr/>
        </p:nvSpPr>
        <p:spPr>
          <a:xfrm>
            <a:off x="323528" y="1196752"/>
            <a:ext cx="3648628" cy="461665"/>
          </a:xfrm>
          <a:prstGeom prst="rect">
            <a:avLst/>
          </a:prstGeom>
          <a:noFill/>
        </p:spPr>
        <p:txBody>
          <a:bodyPr wrap="none" rtlCol="0">
            <a:spAutoFit/>
          </a:bodyPr>
          <a:lstStyle/>
          <a:p>
            <a:r>
              <a:rPr lang="fr-FR" sz="2400" b="1" i="1" dirty="0" smtClean="0">
                <a:solidFill>
                  <a:srgbClr val="0070C0"/>
                </a:solidFill>
              </a:rPr>
              <a:t>Retour de l’enseignant : </a:t>
            </a:r>
            <a:endParaRPr lang="fr-FR" sz="2400" b="1" i="1" dirty="0">
              <a:solidFill>
                <a:srgbClr val="0070C0"/>
              </a:solidFill>
            </a:endParaRPr>
          </a:p>
        </p:txBody>
      </p:sp>
      <p:sp>
        <p:nvSpPr>
          <p:cNvPr id="8" name="ZoneTexte 7"/>
          <p:cNvSpPr txBox="1"/>
          <p:nvPr/>
        </p:nvSpPr>
        <p:spPr>
          <a:xfrm>
            <a:off x="251520" y="1700808"/>
            <a:ext cx="8684300" cy="2862322"/>
          </a:xfrm>
          <a:prstGeom prst="rect">
            <a:avLst/>
          </a:prstGeom>
          <a:noFill/>
        </p:spPr>
        <p:txBody>
          <a:bodyPr wrap="square" rtlCol="0">
            <a:spAutoFit/>
          </a:bodyPr>
          <a:lstStyle/>
          <a:p>
            <a:r>
              <a:rPr lang="fr-FR" dirty="0" smtClean="0"/>
              <a:t>Lors de ces séances, les élèves se sont montrés particulièrement intéressés et investis. </a:t>
            </a:r>
            <a:r>
              <a:rPr lang="fr-FR" dirty="0" smtClean="0"/>
              <a:t>J’ai </a:t>
            </a:r>
            <a:r>
              <a:rPr lang="fr-FR" dirty="0" smtClean="0"/>
              <a:t>pu constater qu’ils ont une connaissance très partielle de leur territoire. </a:t>
            </a:r>
            <a:r>
              <a:rPr lang="fr-FR" dirty="0" smtClean="0"/>
              <a:t>Mais, </a:t>
            </a:r>
          </a:p>
          <a:p>
            <a:r>
              <a:rPr lang="fr-FR" dirty="0" smtClean="0"/>
              <a:t>ils </a:t>
            </a:r>
            <a:r>
              <a:rPr lang="fr-FR" dirty="0" smtClean="0"/>
              <a:t>étaient curieux d’en savoir plus. Le travail sur l’enquête a bien fonctionné. </a:t>
            </a:r>
            <a:endParaRPr lang="fr-FR" dirty="0" smtClean="0"/>
          </a:p>
          <a:p>
            <a:r>
              <a:rPr lang="fr-FR" dirty="0" smtClean="0"/>
              <a:t>Les </a:t>
            </a:r>
            <a:r>
              <a:rPr lang="fr-FR" dirty="0" smtClean="0"/>
              <a:t>élèves ont apprécié de travailler en équipe, de préparer leur questionnaire </a:t>
            </a:r>
            <a:endParaRPr lang="fr-FR" dirty="0" smtClean="0"/>
          </a:p>
          <a:p>
            <a:r>
              <a:rPr lang="fr-FR" dirty="0" smtClean="0"/>
              <a:t>mais </a:t>
            </a:r>
            <a:r>
              <a:rPr lang="fr-FR" dirty="0" smtClean="0"/>
              <a:t>aussi de se retrouver « après le terrain » pour échanger leurs résultats. Tous sont </a:t>
            </a:r>
            <a:endParaRPr lang="fr-FR" dirty="0" smtClean="0"/>
          </a:p>
          <a:p>
            <a:r>
              <a:rPr lang="fr-FR" dirty="0" smtClean="0"/>
              <a:t>venus </a:t>
            </a:r>
            <a:r>
              <a:rPr lang="fr-FR" dirty="0" smtClean="0"/>
              <a:t>bien volontiers présenter leurs résultats à la classe. </a:t>
            </a:r>
            <a:r>
              <a:rPr lang="fr-FR" dirty="0" smtClean="0"/>
              <a:t> </a:t>
            </a:r>
          </a:p>
          <a:p>
            <a:r>
              <a:rPr lang="fr-FR" dirty="0" smtClean="0"/>
              <a:t>Ce </a:t>
            </a:r>
            <a:r>
              <a:rPr lang="fr-FR" dirty="0" smtClean="0"/>
              <a:t>genre d’activités me </a:t>
            </a:r>
            <a:r>
              <a:rPr lang="fr-FR" dirty="0" smtClean="0"/>
              <a:t>semble </a:t>
            </a:r>
            <a:r>
              <a:rPr lang="fr-FR" dirty="0" smtClean="0"/>
              <a:t>intéressant car il propose aux élèves de travailler sur leur espace vécu. De plus, </a:t>
            </a:r>
            <a:r>
              <a:rPr lang="fr-FR" dirty="0" smtClean="0"/>
              <a:t>il </a:t>
            </a:r>
            <a:r>
              <a:rPr lang="fr-FR" dirty="0" smtClean="0"/>
              <a:t>s’agit d’un travail collaboratif, ils réfléchissent ensemble, ils échangent leurs </a:t>
            </a:r>
            <a:r>
              <a:rPr lang="fr-FR" dirty="0" smtClean="0"/>
              <a:t>expériences </a:t>
            </a:r>
            <a:r>
              <a:rPr lang="fr-FR" dirty="0" smtClean="0"/>
              <a:t>et proposent un résultat final.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rmAutofit fontScale="90000"/>
          </a:bodyPr>
          <a:lstStyle/>
          <a:p>
            <a:pPr algn="ctr"/>
            <a:r>
              <a:rPr lang="fr-FR" sz="4000" dirty="0" smtClean="0"/>
              <a:t/>
            </a:r>
            <a:br>
              <a:rPr lang="fr-FR" sz="4000" dirty="0" smtClean="0"/>
            </a:br>
            <a:r>
              <a:rPr lang="fr-FR" sz="4000" dirty="0" smtClean="0"/>
              <a:t/>
            </a:r>
            <a:br>
              <a:rPr lang="fr-FR" sz="4000" dirty="0" smtClean="0"/>
            </a:br>
            <a:r>
              <a:rPr lang="fr-FR" sz="4000" dirty="0" smtClean="0"/>
              <a:t/>
            </a:r>
            <a:br>
              <a:rPr lang="fr-FR" sz="4000" dirty="0" smtClean="0"/>
            </a:br>
            <a:r>
              <a:rPr lang="fr-FR" sz="4000" dirty="0" smtClean="0"/>
              <a:t/>
            </a:r>
            <a:br>
              <a:rPr lang="fr-FR" sz="4000" dirty="0" smtClean="0"/>
            </a:br>
            <a:r>
              <a:rPr lang="fr-FR" dirty="0" smtClean="0"/>
              <a:t/>
            </a:r>
            <a:br>
              <a:rPr lang="fr-FR" dirty="0" smtClean="0"/>
            </a:br>
            <a:r>
              <a:rPr lang="fr-FR" sz="5400" dirty="0" smtClean="0"/>
              <a:t> </a:t>
            </a:r>
            <a:r>
              <a:rPr lang="fr-FR" sz="3600" dirty="0" smtClean="0"/>
              <a:t>Pour mettre en valeur le travail des élèves, on peut envisager les choses suivantes : </a:t>
            </a:r>
            <a:endParaRPr lang="fr-FR" dirty="0"/>
          </a:p>
        </p:txBody>
      </p:sp>
      <p:sp>
        <p:nvSpPr>
          <p:cNvPr id="3" name="Espace réservé du contenu 2"/>
          <p:cNvSpPr>
            <a:spLocks noGrp="1"/>
          </p:cNvSpPr>
          <p:nvPr>
            <p:ph idx="1"/>
          </p:nvPr>
        </p:nvSpPr>
        <p:spPr/>
        <p:txBody>
          <a:bodyPr/>
          <a:lstStyle/>
          <a:p>
            <a:pPr>
              <a:buNone/>
            </a:pPr>
            <a:r>
              <a:rPr lang="fr-FR" dirty="0" smtClean="0"/>
              <a:t>- réaliser </a:t>
            </a:r>
            <a:r>
              <a:rPr lang="fr-FR" dirty="0" smtClean="0"/>
              <a:t>un article à publier dans le journal du collège</a:t>
            </a:r>
          </a:p>
          <a:p>
            <a:pPr>
              <a:buNone/>
            </a:pPr>
            <a:r>
              <a:rPr lang="fr-FR" dirty="0" smtClean="0"/>
              <a:t>					ou</a:t>
            </a:r>
          </a:p>
          <a:p>
            <a:pPr>
              <a:buNone/>
            </a:pPr>
            <a:r>
              <a:rPr lang="fr-FR" dirty="0" smtClean="0"/>
              <a:t>- demander </a:t>
            </a:r>
            <a:r>
              <a:rPr lang="fr-FR" dirty="0" smtClean="0"/>
              <a:t>au correspondant du journal local de réaliser un article sur notre travail</a:t>
            </a:r>
          </a:p>
          <a:p>
            <a:pPr>
              <a:buNone/>
            </a:pPr>
            <a:r>
              <a:rPr lang="fr-FR" dirty="0" smtClean="0"/>
              <a:t>               			ou</a:t>
            </a:r>
          </a:p>
          <a:p>
            <a:pPr>
              <a:buNone/>
            </a:pPr>
            <a:r>
              <a:rPr lang="fr-FR" dirty="0" smtClean="0"/>
              <a:t>- demander </a:t>
            </a:r>
            <a:r>
              <a:rPr lang="fr-FR" dirty="0" smtClean="0"/>
              <a:t>à deux élèves de rédiger un courrier au directeur de l’hôpital dans lequel nous lui transmettons les résultats de notre enquête. </a:t>
            </a:r>
          </a:p>
          <a:p>
            <a:pPr>
              <a:buFontTx/>
              <a:buChar char="-"/>
            </a:pP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236</TotalTime>
  <Words>531</Words>
  <Application>Microsoft Office PowerPoint</Application>
  <PresentationFormat>Affichage à l'écran (4:3)</PresentationFormat>
  <Paragraphs>94</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Débit</vt:lpstr>
      <vt:lpstr>Diapositive 1</vt:lpstr>
      <vt:lpstr>Diapositive 2</vt:lpstr>
      <vt:lpstr>Diapositive 3</vt:lpstr>
      <vt:lpstr>Diapositive 4</vt:lpstr>
      <vt:lpstr>Diapositive 5</vt:lpstr>
      <vt:lpstr>Cette étude de cas, accompagnée de la mise en perspective, peut s’organiser en 3 séances, selon la façon suivante : </vt:lpstr>
      <vt:lpstr>MISE EN ŒUVRE DU TRAVAIL D’ENQUETE : </vt:lpstr>
      <vt:lpstr>Diapositive 8</vt:lpstr>
      <vt:lpstr>      Pour mettre en valeur le travail des élèves, on peut envisager les choses suivantes : </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Prof</dc:creator>
  <cp:lastModifiedBy>Prof</cp:lastModifiedBy>
  <cp:revision>7</cp:revision>
  <dcterms:created xsi:type="dcterms:W3CDTF">2021-04-22T07:57:17Z</dcterms:created>
  <dcterms:modified xsi:type="dcterms:W3CDTF">2021-05-26T15:41:07Z</dcterms:modified>
</cp:coreProperties>
</file>