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sldIdLst>
    <p:sldId id="256" r:id="rId2"/>
    <p:sldId id="257" r:id="rId3"/>
    <p:sldId id="258" r:id="rId4"/>
    <p:sldId id="284" r:id="rId5"/>
    <p:sldId id="264" r:id="rId6"/>
    <p:sldId id="259" r:id="rId7"/>
    <p:sldId id="260" r:id="rId8"/>
    <p:sldId id="265" r:id="rId9"/>
    <p:sldId id="267" r:id="rId10"/>
    <p:sldId id="294" r:id="rId11"/>
    <p:sldId id="290" r:id="rId12"/>
    <p:sldId id="268" r:id="rId13"/>
    <p:sldId id="291" r:id="rId14"/>
    <p:sldId id="292" r:id="rId15"/>
    <p:sldId id="271" r:id="rId16"/>
    <p:sldId id="272" r:id="rId17"/>
    <p:sldId id="273" r:id="rId18"/>
    <p:sldId id="274" r:id="rId19"/>
    <p:sldId id="275" r:id="rId20"/>
    <p:sldId id="276" r:id="rId21"/>
    <p:sldId id="277" r:id="rId22"/>
    <p:sldId id="278" r:id="rId23"/>
    <p:sldId id="282" r:id="rId24"/>
    <p:sldId id="283" r:id="rId25"/>
    <p:sldId id="293" r:id="rId26"/>
    <p:sldId id="261" r:id="rId27"/>
    <p:sldId id="262" r:id="rId28"/>
    <p:sldId id="263" r:id="rId29"/>
  </p:sldIdLst>
  <p:sldSz cx="9144000" cy="5148263"/>
  <p:notesSz cx="5148263" cy="9144000"/>
  <p:embeddedFontLst>
    <p:embeddedFont>
      <p:font typeface="Calibri" panose="020F0502020204030204" pitchFamily="34" charset="0"/>
      <p:regular r:id="rId30"/>
      <p:bold r:id="rId31"/>
      <p:italic r:id="rId32"/>
      <p:boldItalic r:id="rId33"/>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00CC"/>
    <a:srgbClr val="CC0099"/>
    <a:srgbClr val="FF3F3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750C72-51CD-127E-5179-D505263EFDA5}">
  <a:tblStyle styleId="{4B750C72-51CD-127E-5179-D505263EFDA5}" styleName="Table_0">
    <a:wholeTbl>
      <a:tcTxStyle>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rgbClr val="FFFFFF">
              <a:alpha val="0"/>
            </a:srgbClr>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2" d="100"/>
          <a:sy n="92" d="100"/>
        </p:scale>
        <p:origin x="6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sp>
        <p:nvSpPr>
          <p:cNvPr id="4" name="Google Shape;10;p23"/>
          <p:cNvSpPr/>
          <p:nvPr/>
        </p:nvSpPr>
        <p:spPr bwMode="auto">
          <a:xfrm>
            <a:off x="2744013" y="757361"/>
            <a:ext cx="1081625" cy="1125934"/>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 name="Google Shape;11;p23"/>
          <p:cNvSpPr/>
          <p:nvPr/>
        </p:nvSpPr>
        <p:spPr bwMode="auto">
          <a:xfrm rot="10800000">
            <a:off x="5318350" y="3269583"/>
            <a:ext cx="1081625" cy="1125934"/>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 name="Google Shape;12;p23"/>
          <p:cNvSpPr>
            <a:spLocks noGrp="1"/>
          </p:cNvSpPr>
          <p:nvPr>
            <p:ph type="ctrTitle"/>
          </p:nvPr>
        </p:nvSpPr>
        <p:spPr bwMode="auto">
          <a:xfrm>
            <a:off x="3044700" y="1445517"/>
            <a:ext cx="3054600" cy="1538544"/>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pPr>
              <a:defRPr/>
            </a:pPr>
            <a:endParaRPr/>
          </a:p>
        </p:txBody>
      </p:sp>
      <p:sp>
        <p:nvSpPr>
          <p:cNvPr id="7" name="Google Shape;13;p23"/>
          <p:cNvSpPr>
            <a:spLocks noGrp="1"/>
          </p:cNvSpPr>
          <p:nvPr>
            <p:ph type="subTitle" idx="1"/>
          </p:nvPr>
        </p:nvSpPr>
        <p:spPr bwMode="auto">
          <a:xfrm>
            <a:off x="3044700" y="3119306"/>
            <a:ext cx="3054600" cy="702013"/>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defRPr>
            </a:lvl9pPr>
          </a:lstStyle>
          <a:p>
            <a:pPr>
              <a:defRPr/>
            </a:pPr>
            <a:endParaRPr/>
          </a:p>
        </p:txBody>
      </p:sp>
      <p:sp>
        <p:nvSpPr>
          <p:cNvPr id="8" name="Google Shape;14;p23"/>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Big number" userDrawn="1">
  <p:cSld name="BIG_NUMBER">
    <p:spTree>
      <p:nvGrpSpPr>
        <p:cNvPr id="1" name=""/>
        <p:cNvGrpSpPr/>
        <p:nvPr/>
      </p:nvGrpSpPr>
      <p:grpSpPr bwMode="auto">
        <a:xfrm>
          <a:off x="0" y="0"/>
          <a:ext cx="0" cy="0"/>
          <a:chOff x="0" y="0"/>
          <a:chExt cx="0" cy="0"/>
        </a:xfrm>
      </p:grpSpPr>
      <p:sp>
        <p:nvSpPr>
          <p:cNvPr id="4" name="Google Shape;52;p32"/>
          <p:cNvSpPr/>
          <p:nvPr/>
        </p:nvSpPr>
        <p:spPr bwMode="auto">
          <a:xfrm>
            <a:off x="0" y="5050114"/>
            <a:ext cx="9144000" cy="97885"/>
          </a:xfrm>
          <a:prstGeom prst="rect">
            <a:avLst/>
          </a:prstGeom>
          <a:solidFill>
            <a:schemeClr val="lt2"/>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 name="Google Shape;53;p32"/>
          <p:cNvSpPr>
            <a:spLocks noGrp="1"/>
          </p:cNvSpPr>
          <p:nvPr>
            <p:ph type="title" hasCustomPrompt="1"/>
          </p:nvPr>
        </p:nvSpPr>
        <p:spPr bwMode="auto">
          <a:xfrm>
            <a:off x="311700" y="957962"/>
            <a:ext cx="8520600" cy="213066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pPr>
              <a:defRPr/>
            </a:pPr>
            <a:r>
              <a:rPr/>
              <a:t>xx%</a:t>
            </a:r>
          </a:p>
        </p:txBody>
      </p:sp>
      <p:sp>
        <p:nvSpPr>
          <p:cNvPr id="6" name="Google Shape;54;p32"/>
          <p:cNvSpPr>
            <a:spLocks noGrp="1"/>
          </p:cNvSpPr>
          <p:nvPr>
            <p:ph type="body" idx="1"/>
          </p:nvPr>
        </p:nvSpPr>
        <p:spPr bwMode="auto">
          <a:xfrm>
            <a:off x="311700" y="3164766"/>
            <a:ext cx="8520600" cy="1072537"/>
          </a:xfrm>
          <a:prstGeom prst="rect">
            <a:avLst/>
          </a:prstGeom>
          <a:noFill/>
          <a:ln>
            <a:noFill/>
          </a:ln>
        </p:spPr>
        <p:txBody>
          <a:bodyPr spcFirstLastPara="1" wrap="square" lIns="91425" tIns="91425" rIns="91425" bIns="91425" anchor="t" anchorCtr="0">
            <a:normAutofit/>
          </a:bodyPr>
          <a:lstStyle>
            <a:lvl1pPr marL="457200" lvl="0" indent="-342900" algn="ctr">
              <a:lnSpc>
                <a:spcPct val="114999"/>
              </a:lnSpc>
              <a:spcBef>
                <a:spcPts val="0"/>
              </a:spcBef>
              <a:spcAft>
                <a:spcPts val="0"/>
              </a:spcAft>
              <a:buSzPts val="1800"/>
              <a:buChar char="●"/>
              <a:defRPr/>
            </a:lvl1pPr>
            <a:lvl2pPr marL="914400" lvl="1" indent="-317500" algn="ctr">
              <a:lnSpc>
                <a:spcPct val="114999"/>
              </a:lnSpc>
              <a:spcBef>
                <a:spcPts val="0"/>
              </a:spcBef>
              <a:spcAft>
                <a:spcPts val="0"/>
              </a:spcAft>
              <a:buSzPts val="1400"/>
              <a:buChar char="○"/>
              <a:defRPr/>
            </a:lvl2pPr>
            <a:lvl3pPr marL="1371600" lvl="2" indent="-317500" algn="ctr">
              <a:lnSpc>
                <a:spcPct val="114999"/>
              </a:lnSpc>
              <a:spcBef>
                <a:spcPts val="0"/>
              </a:spcBef>
              <a:spcAft>
                <a:spcPts val="0"/>
              </a:spcAft>
              <a:buSzPts val="1400"/>
              <a:buChar char="■"/>
              <a:defRPr/>
            </a:lvl3pPr>
            <a:lvl4pPr marL="1828800" lvl="3" indent="-317500" algn="ctr">
              <a:lnSpc>
                <a:spcPct val="114999"/>
              </a:lnSpc>
              <a:spcBef>
                <a:spcPts val="0"/>
              </a:spcBef>
              <a:spcAft>
                <a:spcPts val="0"/>
              </a:spcAft>
              <a:buSzPts val="1400"/>
              <a:buChar char="●"/>
              <a:defRPr/>
            </a:lvl4pPr>
            <a:lvl5pPr marL="2286000" lvl="4" indent="-317500" algn="ctr">
              <a:lnSpc>
                <a:spcPct val="114999"/>
              </a:lnSpc>
              <a:spcBef>
                <a:spcPts val="0"/>
              </a:spcBef>
              <a:spcAft>
                <a:spcPts val="0"/>
              </a:spcAft>
              <a:buSzPts val="1400"/>
              <a:buChar char="○"/>
              <a:defRPr/>
            </a:lvl5pPr>
            <a:lvl6pPr marL="2743200" lvl="5" indent="-317500" algn="ctr">
              <a:lnSpc>
                <a:spcPct val="114999"/>
              </a:lnSpc>
              <a:spcBef>
                <a:spcPts val="0"/>
              </a:spcBef>
              <a:spcAft>
                <a:spcPts val="0"/>
              </a:spcAft>
              <a:buSzPts val="1400"/>
              <a:buChar char="■"/>
              <a:defRPr/>
            </a:lvl6pPr>
            <a:lvl7pPr marL="3200400" lvl="6" indent="-317500" algn="ctr">
              <a:lnSpc>
                <a:spcPct val="114999"/>
              </a:lnSpc>
              <a:spcBef>
                <a:spcPts val="0"/>
              </a:spcBef>
              <a:spcAft>
                <a:spcPts val="0"/>
              </a:spcAft>
              <a:buSzPts val="1400"/>
              <a:buChar char="●"/>
              <a:defRPr/>
            </a:lvl7pPr>
            <a:lvl8pPr marL="3657600" lvl="7" indent="-317500" algn="ctr">
              <a:lnSpc>
                <a:spcPct val="114999"/>
              </a:lnSpc>
              <a:spcBef>
                <a:spcPts val="0"/>
              </a:spcBef>
              <a:spcAft>
                <a:spcPts val="0"/>
              </a:spcAft>
              <a:buSzPts val="1400"/>
              <a:buChar char="○"/>
              <a:defRPr/>
            </a:lvl8pPr>
            <a:lvl9pPr marL="4114800" lvl="8" indent="-317500" algn="ctr">
              <a:lnSpc>
                <a:spcPct val="114999"/>
              </a:lnSpc>
              <a:spcBef>
                <a:spcPts val="0"/>
              </a:spcBef>
              <a:spcAft>
                <a:spcPts val="0"/>
              </a:spcAft>
              <a:buSzPts val="1400"/>
              <a:buChar char="■"/>
              <a:defRPr/>
            </a:lvl9pPr>
          </a:lstStyle>
          <a:p>
            <a:pPr>
              <a:defRPr/>
            </a:pPr>
            <a:endParaRPr/>
          </a:p>
        </p:txBody>
      </p:sp>
      <p:sp>
        <p:nvSpPr>
          <p:cNvPr id="7" name="Google Shape;55;p32"/>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
        <p:nvSpPr>
          <p:cNvPr id="4" name="Google Shape;57;p33"/>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4" name="Google Shape;16;p24"/>
          <p:cNvSpPr/>
          <p:nvPr/>
        </p:nvSpPr>
        <p:spPr bwMode="auto">
          <a:xfrm>
            <a:off x="0" y="5050114"/>
            <a:ext cx="9144000" cy="97885"/>
          </a:xfrm>
          <a:prstGeom prst="rect">
            <a:avLst/>
          </a:prstGeom>
          <a:solidFill>
            <a:schemeClr val="lt2"/>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 name="Google Shape;17;p24"/>
          <p:cNvSpPr>
            <a:spLocks noGrp="1"/>
          </p:cNvSpPr>
          <p:nvPr>
            <p:ph type="title"/>
          </p:nvPr>
        </p:nvSpPr>
        <p:spPr bwMode="auto">
          <a:xfrm>
            <a:off x="311700" y="316200"/>
            <a:ext cx="8520600" cy="832026"/>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pPr>
              <a:defRPr/>
            </a:pPr>
            <a:endParaRPr/>
          </a:p>
        </p:txBody>
      </p:sp>
      <p:sp>
        <p:nvSpPr>
          <p:cNvPr id="6" name="Google Shape;18;p24"/>
          <p:cNvSpPr>
            <a:spLocks noGrp="1"/>
          </p:cNvSpPr>
          <p:nvPr>
            <p:ph type="body" idx="1"/>
          </p:nvPr>
        </p:nvSpPr>
        <p:spPr bwMode="auto">
          <a:xfrm>
            <a:off x="311700" y="1226296"/>
            <a:ext cx="8520600" cy="3356934"/>
          </a:xfrm>
          <a:prstGeom prst="rect">
            <a:avLst/>
          </a:prstGeom>
          <a:noFill/>
          <a:ln>
            <a:noFill/>
          </a:ln>
        </p:spPr>
        <p:txBody>
          <a:bodyPr spcFirstLastPara="1" wrap="square" lIns="91425" tIns="91425" rIns="91425" bIns="91425" anchor="t" anchorCtr="0">
            <a:normAutofit/>
          </a:bodyPr>
          <a:lstStyle>
            <a:lvl1pPr marL="457200" lvl="0" indent="-342900" algn="l">
              <a:lnSpc>
                <a:spcPct val="114999"/>
              </a:lnSpc>
              <a:spcBef>
                <a:spcPts val="0"/>
              </a:spcBef>
              <a:spcAft>
                <a:spcPts val="0"/>
              </a:spcAft>
              <a:buSzPts val="1800"/>
              <a:buChar char="●"/>
              <a:defRPr/>
            </a:lvl1pPr>
            <a:lvl2pPr marL="914400" lvl="1" indent="-317500" algn="l">
              <a:lnSpc>
                <a:spcPct val="114999"/>
              </a:lnSpc>
              <a:spcBef>
                <a:spcPts val="0"/>
              </a:spcBef>
              <a:spcAft>
                <a:spcPts val="0"/>
              </a:spcAft>
              <a:buSzPts val="1400"/>
              <a:buChar char="○"/>
              <a:defRPr/>
            </a:lvl2pPr>
            <a:lvl3pPr marL="1371600" lvl="2" indent="-317500" algn="l">
              <a:lnSpc>
                <a:spcPct val="114999"/>
              </a:lnSpc>
              <a:spcBef>
                <a:spcPts val="0"/>
              </a:spcBef>
              <a:spcAft>
                <a:spcPts val="0"/>
              </a:spcAft>
              <a:buSzPts val="1400"/>
              <a:buChar char="■"/>
              <a:defRPr/>
            </a:lvl3pPr>
            <a:lvl4pPr marL="1828800" lvl="3" indent="-317500" algn="l">
              <a:lnSpc>
                <a:spcPct val="114999"/>
              </a:lnSpc>
              <a:spcBef>
                <a:spcPts val="0"/>
              </a:spcBef>
              <a:spcAft>
                <a:spcPts val="0"/>
              </a:spcAft>
              <a:buSzPts val="1400"/>
              <a:buChar char="●"/>
              <a:defRPr/>
            </a:lvl4pPr>
            <a:lvl5pPr marL="2286000" lvl="4" indent="-317500" algn="l">
              <a:lnSpc>
                <a:spcPct val="114999"/>
              </a:lnSpc>
              <a:spcBef>
                <a:spcPts val="0"/>
              </a:spcBef>
              <a:spcAft>
                <a:spcPts val="0"/>
              </a:spcAft>
              <a:buSzPts val="1400"/>
              <a:buChar char="○"/>
              <a:defRPr/>
            </a:lvl5pPr>
            <a:lvl6pPr marL="2743200" lvl="5" indent="-317500" algn="l">
              <a:lnSpc>
                <a:spcPct val="114999"/>
              </a:lnSpc>
              <a:spcBef>
                <a:spcPts val="0"/>
              </a:spcBef>
              <a:spcAft>
                <a:spcPts val="0"/>
              </a:spcAft>
              <a:buSzPts val="1400"/>
              <a:buChar char="■"/>
              <a:defRPr/>
            </a:lvl6pPr>
            <a:lvl7pPr marL="3200400" lvl="6" indent="-317500" algn="l">
              <a:lnSpc>
                <a:spcPct val="114999"/>
              </a:lnSpc>
              <a:spcBef>
                <a:spcPts val="0"/>
              </a:spcBef>
              <a:spcAft>
                <a:spcPts val="0"/>
              </a:spcAft>
              <a:buSzPts val="1400"/>
              <a:buChar char="●"/>
              <a:defRPr/>
            </a:lvl7pPr>
            <a:lvl8pPr marL="3657600" lvl="7" indent="-317500" algn="l">
              <a:lnSpc>
                <a:spcPct val="114999"/>
              </a:lnSpc>
              <a:spcBef>
                <a:spcPts val="0"/>
              </a:spcBef>
              <a:spcAft>
                <a:spcPts val="0"/>
              </a:spcAft>
              <a:buSzPts val="1400"/>
              <a:buChar char="○"/>
              <a:defRPr/>
            </a:lvl8pPr>
            <a:lvl9pPr marL="4114800" lvl="8" indent="-317500" algn="l">
              <a:lnSpc>
                <a:spcPct val="114999"/>
              </a:lnSpc>
              <a:spcBef>
                <a:spcPts val="0"/>
              </a:spcBef>
              <a:spcAft>
                <a:spcPts val="0"/>
              </a:spcAft>
              <a:buSzPts val="1400"/>
              <a:buChar char="■"/>
              <a:defRPr/>
            </a:lvl9pPr>
          </a:lstStyle>
          <a:p>
            <a:pPr>
              <a:defRPr/>
            </a:pPr>
            <a:endParaRPr/>
          </a:p>
        </p:txBody>
      </p:sp>
      <p:sp>
        <p:nvSpPr>
          <p:cNvPr id="7" name="Google Shape;19;p24"/>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spTree>
      <p:nvGrpSpPr>
        <p:cNvPr id="1" name=""/>
        <p:cNvGrpSpPr/>
        <p:nvPr/>
      </p:nvGrpSpPr>
      <p:grpSpPr bwMode="auto">
        <a:xfrm>
          <a:off x="0" y="0"/>
          <a:ext cx="0" cy="0"/>
          <a:chOff x="0" y="0"/>
          <a:chExt cx="0" cy="0"/>
        </a:xfrm>
      </p:grpSpPr>
      <p:sp>
        <p:nvSpPr>
          <p:cNvPr id="4" name="Google Shape;21;p25"/>
          <p:cNvSpPr/>
          <p:nvPr/>
        </p:nvSpPr>
        <p:spPr bwMode="auto">
          <a:xfrm flipH="1">
            <a:off x="7595938" y="460627"/>
            <a:ext cx="1081625" cy="1125934"/>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 name="Google Shape;22;p25"/>
          <p:cNvSpPr/>
          <p:nvPr/>
        </p:nvSpPr>
        <p:spPr bwMode="auto">
          <a:xfrm rot="10800000" flipH="1">
            <a:off x="466425" y="3561438"/>
            <a:ext cx="1081625" cy="1125934"/>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 name="Google Shape;23;p25"/>
          <p:cNvSpPr>
            <a:spLocks noGrp="1"/>
          </p:cNvSpPr>
          <p:nvPr>
            <p:ph type="title"/>
          </p:nvPr>
        </p:nvSpPr>
        <p:spPr bwMode="auto">
          <a:xfrm>
            <a:off x="773700" y="1808030"/>
            <a:ext cx="7596600" cy="1531939"/>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pPr>
              <a:defRPr/>
            </a:pPr>
            <a:endParaRPr/>
          </a:p>
        </p:txBody>
      </p:sp>
      <p:sp>
        <p:nvSpPr>
          <p:cNvPr id="7" name="Google Shape;24;p25"/>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itle and two columns" type="twoColTx" userDrawn="1">
  <p:cSld name="TITLE_AND_TWO_COLUMNS">
    <p:spTree>
      <p:nvGrpSpPr>
        <p:cNvPr id="1" name=""/>
        <p:cNvGrpSpPr/>
        <p:nvPr/>
      </p:nvGrpSpPr>
      <p:grpSpPr bwMode="auto">
        <a:xfrm>
          <a:off x="0" y="0"/>
          <a:ext cx="0" cy="0"/>
          <a:chOff x="0" y="0"/>
          <a:chExt cx="0" cy="0"/>
        </a:xfrm>
      </p:grpSpPr>
      <p:sp>
        <p:nvSpPr>
          <p:cNvPr id="4" name="Google Shape;26;p26"/>
          <p:cNvSpPr>
            <a:spLocks noGrp="1"/>
          </p:cNvSpPr>
          <p:nvPr>
            <p:ph type="title"/>
          </p:nvPr>
        </p:nvSpPr>
        <p:spPr bwMode="auto">
          <a:xfrm>
            <a:off x="311700" y="316200"/>
            <a:ext cx="8520600" cy="832026"/>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pPr>
              <a:defRPr/>
            </a:pPr>
            <a:endParaRPr/>
          </a:p>
        </p:txBody>
      </p:sp>
      <p:sp>
        <p:nvSpPr>
          <p:cNvPr id="5" name="Google Shape;27;p26"/>
          <p:cNvSpPr>
            <a:spLocks noGrp="1"/>
          </p:cNvSpPr>
          <p:nvPr>
            <p:ph type="body" idx="1"/>
          </p:nvPr>
        </p:nvSpPr>
        <p:spPr bwMode="auto">
          <a:xfrm>
            <a:off x="311700" y="1226296"/>
            <a:ext cx="3999900" cy="3356934"/>
          </a:xfrm>
          <a:prstGeom prst="rect">
            <a:avLst/>
          </a:prstGeom>
          <a:noFill/>
          <a:ln>
            <a:noFill/>
          </a:ln>
        </p:spPr>
        <p:txBody>
          <a:bodyPr spcFirstLastPara="1" wrap="square" lIns="91425" tIns="91425" rIns="91425" bIns="91425" anchor="t" anchorCtr="0">
            <a:normAutofit/>
          </a:bodyPr>
          <a:lstStyle>
            <a:lvl1pPr marL="457200" lvl="0" indent="-317500" algn="l">
              <a:lnSpc>
                <a:spcPct val="114999"/>
              </a:lnSpc>
              <a:spcBef>
                <a:spcPts val="0"/>
              </a:spcBef>
              <a:spcAft>
                <a:spcPts val="0"/>
              </a:spcAft>
              <a:buSzPts val="1400"/>
              <a:buChar char="●"/>
              <a:defRPr sz="1400"/>
            </a:lvl1pPr>
            <a:lvl2pPr marL="914400" lvl="1" indent="-304800" algn="l">
              <a:lnSpc>
                <a:spcPct val="114999"/>
              </a:lnSpc>
              <a:spcBef>
                <a:spcPts val="0"/>
              </a:spcBef>
              <a:spcAft>
                <a:spcPts val="0"/>
              </a:spcAft>
              <a:buSzPts val="1200"/>
              <a:buChar char="○"/>
              <a:defRPr sz="1200"/>
            </a:lvl2pPr>
            <a:lvl3pPr marL="1371600" lvl="2" indent="-304800" algn="l">
              <a:lnSpc>
                <a:spcPct val="114999"/>
              </a:lnSpc>
              <a:spcBef>
                <a:spcPts val="0"/>
              </a:spcBef>
              <a:spcAft>
                <a:spcPts val="0"/>
              </a:spcAft>
              <a:buSzPts val="1200"/>
              <a:buChar char="■"/>
              <a:defRPr sz="1200"/>
            </a:lvl3pPr>
            <a:lvl4pPr marL="1828800" lvl="3" indent="-304800" algn="l">
              <a:lnSpc>
                <a:spcPct val="114999"/>
              </a:lnSpc>
              <a:spcBef>
                <a:spcPts val="0"/>
              </a:spcBef>
              <a:spcAft>
                <a:spcPts val="0"/>
              </a:spcAft>
              <a:buSzPts val="1200"/>
              <a:buChar char="●"/>
              <a:defRPr sz="1200"/>
            </a:lvl4pPr>
            <a:lvl5pPr marL="2286000" lvl="4" indent="-304800" algn="l">
              <a:lnSpc>
                <a:spcPct val="114999"/>
              </a:lnSpc>
              <a:spcBef>
                <a:spcPts val="0"/>
              </a:spcBef>
              <a:spcAft>
                <a:spcPts val="0"/>
              </a:spcAft>
              <a:buSzPts val="1200"/>
              <a:buChar char="○"/>
              <a:defRPr sz="1200"/>
            </a:lvl5pPr>
            <a:lvl6pPr marL="2743200" lvl="5" indent="-304800" algn="l">
              <a:lnSpc>
                <a:spcPct val="114999"/>
              </a:lnSpc>
              <a:spcBef>
                <a:spcPts val="0"/>
              </a:spcBef>
              <a:spcAft>
                <a:spcPts val="0"/>
              </a:spcAft>
              <a:buSzPts val="1200"/>
              <a:buChar char="■"/>
              <a:defRPr sz="1200"/>
            </a:lvl6pPr>
            <a:lvl7pPr marL="3200400" lvl="6" indent="-304800" algn="l">
              <a:lnSpc>
                <a:spcPct val="114999"/>
              </a:lnSpc>
              <a:spcBef>
                <a:spcPts val="0"/>
              </a:spcBef>
              <a:spcAft>
                <a:spcPts val="0"/>
              </a:spcAft>
              <a:buSzPts val="1200"/>
              <a:buChar char="●"/>
              <a:defRPr sz="1200"/>
            </a:lvl7pPr>
            <a:lvl8pPr marL="3657600" lvl="7" indent="-304800" algn="l">
              <a:lnSpc>
                <a:spcPct val="114999"/>
              </a:lnSpc>
              <a:spcBef>
                <a:spcPts val="0"/>
              </a:spcBef>
              <a:spcAft>
                <a:spcPts val="0"/>
              </a:spcAft>
              <a:buSzPts val="1200"/>
              <a:buChar char="○"/>
              <a:defRPr sz="1200"/>
            </a:lvl8pPr>
            <a:lvl9pPr marL="4114800" lvl="8" indent="-304800" algn="l">
              <a:lnSpc>
                <a:spcPct val="114999"/>
              </a:lnSpc>
              <a:spcBef>
                <a:spcPts val="0"/>
              </a:spcBef>
              <a:spcAft>
                <a:spcPts val="0"/>
              </a:spcAft>
              <a:buSzPts val="1200"/>
              <a:buChar char="■"/>
              <a:defRPr sz="1200"/>
            </a:lvl9pPr>
          </a:lstStyle>
          <a:p>
            <a:pPr>
              <a:defRPr/>
            </a:pPr>
            <a:endParaRPr/>
          </a:p>
        </p:txBody>
      </p:sp>
      <p:sp>
        <p:nvSpPr>
          <p:cNvPr id="6" name="Google Shape;28;p26"/>
          <p:cNvSpPr>
            <a:spLocks noGrp="1"/>
          </p:cNvSpPr>
          <p:nvPr>
            <p:ph type="body" idx="2"/>
          </p:nvPr>
        </p:nvSpPr>
        <p:spPr bwMode="auto">
          <a:xfrm>
            <a:off x="4832399" y="1226296"/>
            <a:ext cx="3999900" cy="3356934"/>
          </a:xfrm>
          <a:prstGeom prst="rect">
            <a:avLst/>
          </a:prstGeom>
          <a:noFill/>
          <a:ln>
            <a:noFill/>
          </a:ln>
        </p:spPr>
        <p:txBody>
          <a:bodyPr spcFirstLastPara="1" wrap="square" lIns="91425" tIns="91425" rIns="91425" bIns="91425" anchor="t" anchorCtr="0">
            <a:normAutofit/>
          </a:bodyPr>
          <a:lstStyle>
            <a:lvl1pPr marL="457200" lvl="0" indent="-317500" algn="l">
              <a:lnSpc>
                <a:spcPct val="114999"/>
              </a:lnSpc>
              <a:spcBef>
                <a:spcPts val="0"/>
              </a:spcBef>
              <a:spcAft>
                <a:spcPts val="0"/>
              </a:spcAft>
              <a:buSzPts val="1400"/>
              <a:buChar char="●"/>
              <a:defRPr sz="1400"/>
            </a:lvl1pPr>
            <a:lvl2pPr marL="914400" lvl="1" indent="-304800" algn="l">
              <a:lnSpc>
                <a:spcPct val="114999"/>
              </a:lnSpc>
              <a:spcBef>
                <a:spcPts val="0"/>
              </a:spcBef>
              <a:spcAft>
                <a:spcPts val="0"/>
              </a:spcAft>
              <a:buSzPts val="1200"/>
              <a:buChar char="○"/>
              <a:defRPr sz="1200"/>
            </a:lvl2pPr>
            <a:lvl3pPr marL="1371600" lvl="2" indent="-304800" algn="l">
              <a:lnSpc>
                <a:spcPct val="114999"/>
              </a:lnSpc>
              <a:spcBef>
                <a:spcPts val="0"/>
              </a:spcBef>
              <a:spcAft>
                <a:spcPts val="0"/>
              </a:spcAft>
              <a:buSzPts val="1200"/>
              <a:buChar char="■"/>
              <a:defRPr sz="1200"/>
            </a:lvl3pPr>
            <a:lvl4pPr marL="1828800" lvl="3" indent="-304800" algn="l">
              <a:lnSpc>
                <a:spcPct val="114999"/>
              </a:lnSpc>
              <a:spcBef>
                <a:spcPts val="0"/>
              </a:spcBef>
              <a:spcAft>
                <a:spcPts val="0"/>
              </a:spcAft>
              <a:buSzPts val="1200"/>
              <a:buChar char="●"/>
              <a:defRPr sz="1200"/>
            </a:lvl4pPr>
            <a:lvl5pPr marL="2286000" lvl="4" indent="-304800" algn="l">
              <a:lnSpc>
                <a:spcPct val="114999"/>
              </a:lnSpc>
              <a:spcBef>
                <a:spcPts val="0"/>
              </a:spcBef>
              <a:spcAft>
                <a:spcPts val="0"/>
              </a:spcAft>
              <a:buSzPts val="1200"/>
              <a:buChar char="○"/>
              <a:defRPr sz="1200"/>
            </a:lvl5pPr>
            <a:lvl6pPr marL="2743200" lvl="5" indent="-304800" algn="l">
              <a:lnSpc>
                <a:spcPct val="114999"/>
              </a:lnSpc>
              <a:spcBef>
                <a:spcPts val="0"/>
              </a:spcBef>
              <a:spcAft>
                <a:spcPts val="0"/>
              </a:spcAft>
              <a:buSzPts val="1200"/>
              <a:buChar char="■"/>
              <a:defRPr sz="1200"/>
            </a:lvl6pPr>
            <a:lvl7pPr marL="3200400" lvl="6" indent="-304800" algn="l">
              <a:lnSpc>
                <a:spcPct val="114999"/>
              </a:lnSpc>
              <a:spcBef>
                <a:spcPts val="0"/>
              </a:spcBef>
              <a:spcAft>
                <a:spcPts val="0"/>
              </a:spcAft>
              <a:buSzPts val="1200"/>
              <a:buChar char="●"/>
              <a:defRPr sz="1200"/>
            </a:lvl7pPr>
            <a:lvl8pPr marL="3657600" lvl="7" indent="-304800" algn="l">
              <a:lnSpc>
                <a:spcPct val="114999"/>
              </a:lnSpc>
              <a:spcBef>
                <a:spcPts val="0"/>
              </a:spcBef>
              <a:spcAft>
                <a:spcPts val="0"/>
              </a:spcAft>
              <a:buSzPts val="1200"/>
              <a:buChar char="○"/>
              <a:defRPr sz="1200"/>
            </a:lvl8pPr>
            <a:lvl9pPr marL="4114800" lvl="8" indent="-304800" algn="l">
              <a:lnSpc>
                <a:spcPct val="114999"/>
              </a:lnSpc>
              <a:spcBef>
                <a:spcPts val="0"/>
              </a:spcBef>
              <a:spcAft>
                <a:spcPts val="0"/>
              </a:spcAft>
              <a:buSzPts val="1200"/>
              <a:buChar char="■"/>
              <a:defRPr sz="1200"/>
            </a:lvl9pPr>
          </a:lstStyle>
          <a:p>
            <a:pPr>
              <a:defRPr/>
            </a:pPr>
            <a:endParaRPr/>
          </a:p>
        </p:txBody>
      </p:sp>
      <p:sp>
        <p:nvSpPr>
          <p:cNvPr id="7" name="Google Shape;29;p26"/>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4" name="Google Shape;31;p27"/>
          <p:cNvSpPr>
            <a:spLocks noGrp="1"/>
          </p:cNvSpPr>
          <p:nvPr>
            <p:ph type="title"/>
          </p:nvPr>
        </p:nvSpPr>
        <p:spPr bwMode="auto">
          <a:xfrm>
            <a:off x="311700" y="316200"/>
            <a:ext cx="8520600" cy="832026"/>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pPr>
              <a:defRPr/>
            </a:pPr>
            <a:endParaRPr/>
          </a:p>
        </p:txBody>
      </p:sp>
      <p:sp>
        <p:nvSpPr>
          <p:cNvPr id="5" name="Google Shape;32;p27"/>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4" name="Google Shape;34;p28"/>
          <p:cNvSpPr>
            <a:spLocks noGrp="1"/>
          </p:cNvSpPr>
          <p:nvPr>
            <p:ph type="title"/>
          </p:nvPr>
        </p:nvSpPr>
        <p:spPr bwMode="auto">
          <a:xfrm>
            <a:off x="311700" y="556086"/>
            <a:ext cx="2808000" cy="756361"/>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pPr>
              <a:defRPr/>
            </a:pPr>
            <a:endParaRPr/>
          </a:p>
        </p:txBody>
      </p:sp>
      <p:sp>
        <p:nvSpPr>
          <p:cNvPr id="5" name="Google Shape;35;p28"/>
          <p:cNvSpPr>
            <a:spLocks noGrp="1"/>
          </p:cNvSpPr>
          <p:nvPr>
            <p:ph type="body" idx="1"/>
          </p:nvPr>
        </p:nvSpPr>
        <p:spPr bwMode="auto">
          <a:xfrm>
            <a:off x="311700" y="1400623"/>
            <a:ext cx="2808000" cy="2787336"/>
          </a:xfrm>
          <a:prstGeom prst="rect">
            <a:avLst/>
          </a:prstGeom>
          <a:noFill/>
          <a:ln>
            <a:noFill/>
          </a:ln>
        </p:spPr>
        <p:txBody>
          <a:bodyPr spcFirstLastPara="1" wrap="square" lIns="91425" tIns="91425" rIns="91425" bIns="91425" anchor="t" anchorCtr="0">
            <a:normAutofit/>
          </a:bodyPr>
          <a:lstStyle>
            <a:lvl1pPr marL="457200" lvl="0" indent="-304800" algn="l">
              <a:lnSpc>
                <a:spcPct val="114999"/>
              </a:lnSpc>
              <a:spcBef>
                <a:spcPts val="0"/>
              </a:spcBef>
              <a:spcAft>
                <a:spcPts val="0"/>
              </a:spcAft>
              <a:buSzPts val="1200"/>
              <a:buChar char="●"/>
              <a:defRPr sz="1200"/>
            </a:lvl1pPr>
            <a:lvl2pPr marL="914400" lvl="1" indent="-304800" algn="l">
              <a:lnSpc>
                <a:spcPct val="114999"/>
              </a:lnSpc>
              <a:spcBef>
                <a:spcPts val="0"/>
              </a:spcBef>
              <a:spcAft>
                <a:spcPts val="0"/>
              </a:spcAft>
              <a:buSzPts val="1200"/>
              <a:buChar char="○"/>
              <a:defRPr sz="1200"/>
            </a:lvl2pPr>
            <a:lvl3pPr marL="1371600" lvl="2" indent="-304800" algn="l">
              <a:lnSpc>
                <a:spcPct val="114999"/>
              </a:lnSpc>
              <a:spcBef>
                <a:spcPts val="0"/>
              </a:spcBef>
              <a:spcAft>
                <a:spcPts val="0"/>
              </a:spcAft>
              <a:buSzPts val="1200"/>
              <a:buChar char="■"/>
              <a:defRPr sz="1200"/>
            </a:lvl3pPr>
            <a:lvl4pPr marL="1828800" lvl="3" indent="-304800" algn="l">
              <a:lnSpc>
                <a:spcPct val="114999"/>
              </a:lnSpc>
              <a:spcBef>
                <a:spcPts val="0"/>
              </a:spcBef>
              <a:spcAft>
                <a:spcPts val="0"/>
              </a:spcAft>
              <a:buSzPts val="1200"/>
              <a:buChar char="●"/>
              <a:defRPr sz="1200"/>
            </a:lvl4pPr>
            <a:lvl5pPr marL="2286000" lvl="4" indent="-304800" algn="l">
              <a:lnSpc>
                <a:spcPct val="114999"/>
              </a:lnSpc>
              <a:spcBef>
                <a:spcPts val="0"/>
              </a:spcBef>
              <a:spcAft>
                <a:spcPts val="0"/>
              </a:spcAft>
              <a:buSzPts val="1200"/>
              <a:buChar char="○"/>
              <a:defRPr sz="1200"/>
            </a:lvl5pPr>
            <a:lvl6pPr marL="2743200" lvl="5" indent="-304800" algn="l">
              <a:lnSpc>
                <a:spcPct val="114999"/>
              </a:lnSpc>
              <a:spcBef>
                <a:spcPts val="0"/>
              </a:spcBef>
              <a:spcAft>
                <a:spcPts val="0"/>
              </a:spcAft>
              <a:buSzPts val="1200"/>
              <a:buChar char="■"/>
              <a:defRPr sz="1200"/>
            </a:lvl6pPr>
            <a:lvl7pPr marL="3200400" lvl="6" indent="-304800" algn="l">
              <a:lnSpc>
                <a:spcPct val="114999"/>
              </a:lnSpc>
              <a:spcBef>
                <a:spcPts val="0"/>
              </a:spcBef>
              <a:spcAft>
                <a:spcPts val="0"/>
              </a:spcAft>
              <a:buSzPts val="1200"/>
              <a:buChar char="●"/>
              <a:defRPr sz="1200"/>
            </a:lvl7pPr>
            <a:lvl8pPr marL="3657600" lvl="7" indent="-304800" algn="l">
              <a:lnSpc>
                <a:spcPct val="114999"/>
              </a:lnSpc>
              <a:spcBef>
                <a:spcPts val="0"/>
              </a:spcBef>
              <a:spcAft>
                <a:spcPts val="0"/>
              </a:spcAft>
              <a:buSzPts val="1200"/>
              <a:buChar char="○"/>
              <a:defRPr sz="1200"/>
            </a:lvl8pPr>
            <a:lvl9pPr marL="4114800" lvl="8" indent="-304800" algn="l">
              <a:lnSpc>
                <a:spcPct val="114999"/>
              </a:lnSpc>
              <a:spcBef>
                <a:spcPts val="0"/>
              </a:spcBef>
              <a:spcAft>
                <a:spcPts val="0"/>
              </a:spcAft>
              <a:buSzPts val="1200"/>
              <a:buChar char="■"/>
              <a:defRPr sz="1200"/>
            </a:lvl9pPr>
          </a:lstStyle>
          <a:p>
            <a:pPr>
              <a:defRPr/>
            </a:pPr>
            <a:endParaRPr/>
          </a:p>
        </p:txBody>
      </p:sp>
      <p:sp>
        <p:nvSpPr>
          <p:cNvPr id="6" name="Google Shape;36;p28"/>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spTree>
      <p:nvGrpSpPr>
        <p:cNvPr id="1" name=""/>
        <p:cNvGrpSpPr/>
        <p:nvPr/>
      </p:nvGrpSpPr>
      <p:grpSpPr bwMode="auto">
        <a:xfrm>
          <a:off x="0" y="0"/>
          <a:ext cx="0" cy="0"/>
          <a:chOff x="0" y="0"/>
          <a:chExt cx="0" cy="0"/>
        </a:xfrm>
      </p:grpSpPr>
      <p:sp>
        <p:nvSpPr>
          <p:cNvPr id="4" name="Google Shape;38;p29"/>
          <p:cNvSpPr/>
          <p:nvPr/>
        </p:nvSpPr>
        <p:spPr bwMode="auto">
          <a:xfrm>
            <a:off x="0" y="5050114"/>
            <a:ext cx="9144000" cy="97885"/>
          </a:xfrm>
          <a:prstGeom prst="rect">
            <a:avLst/>
          </a:prstGeom>
          <a:solidFill>
            <a:schemeClr val="lt2"/>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 name="Google Shape;39;p29"/>
          <p:cNvSpPr>
            <a:spLocks noGrp="1"/>
          </p:cNvSpPr>
          <p:nvPr>
            <p:ph type="title"/>
          </p:nvPr>
        </p:nvSpPr>
        <p:spPr bwMode="auto">
          <a:xfrm>
            <a:off x="490250" y="450543"/>
            <a:ext cx="5878800" cy="4094379"/>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pPr>
              <a:defRPr/>
            </a:pPr>
            <a:endParaRPr/>
          </a:p>
        </p:txBody>
      </p:sp>
      <p:sp>
        <p:nvSpPr>
          <p:cNvPr id="6" name="Google Shape;40;p29"/>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4" name="Google Shape;42;p30"/>
          <p:cNvSpPr/>
          <p:nvPr/>
        </p:nvSpPr>
        <p:spPr bwMode="auto">
          <a:xfrm>
            <a:off x="4572000" y="-25"/>
            <a:ext cx="4572000" cy="514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cxnSp>
        <p:nvCxnSpPr>
          <p:cNvPr id="5" name="Google Shape;43;p30"/>
          <p:cNvCxnSpPr>
            <a:cxnSpLocks/>
          </p:cNvCxnSpPr>
          <p:nvPr/>
        </p:nvCxnSpPr>
        <p:spPr bwMode="auto">
          <a:xfrm>
            <a:off x="5029675" y="4499433"/>
            <a:ext cx="468300" cy="0"/>
          </a:xfrm>
          <a:prstGeom prst="straightConnector1">
            <a:avLst/>
          </a:prstGeom>
          <a:noFill/>
          <a:ln w="19050" cap="flat" cmpd="sng">
            <a:solidFill>
              <a:schemeClr val="lt1"/>
            </a:solidFill>
            <a:prstDash val="solid"/>
            <a:round/>
            <a:headEnd type="none" w="sm" len="sm"/>
            <a:tailEnd type="none" w="sm" len="sm"/>
          </a:ln>
        </p:spPr>
      </p:cxnSp>
      <p:sp>
        <p:nvSpPr>
          <p:cNvPr id="6" name="Google Shape;44;p30"/>
          <p:cNvSpPr>
            <a:spLocks noGrp="1"/>
          </p:cNvSpPr>
          <p:nvPr>
            <p:ph type="title"/>
          </p:nvPr>
        </p:nvSpPr>
        <p:spPr bwMode="auto">
          <a:xfrm>
            <a:off x="265500" y="930088"/>
            <a:ext cx="4045199" cy="1787762"/>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pPr>
              <a:defRPr/>
            </a:pPr>
            <a:endParaRPr/>
          </a:p>
        </p:txBody>
      </p:sp>
      <p:sp>
        <p:nvSpPr>
          <p:cNvPr id="7" name="Google Shape;45;p30"/>
          <p:cNvSpPr>
            <a:spLocks noGrp="1"/>
          </p:cNvSpPr>
          <p:nvPr>
            <p:ph type="subTitle" idx="1"/>
          </p:nvPr>
        </p:nvSpPr>
        <p:spPr bwMode="auto">
          <a:xfrm>
            <a:off x="265500" y="2771423"/>
            <a:ext cx="4045199" cy="1575477"/>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defRPr>
            </a:lvl9pPr>
          </a:lstStyle>
          <a:p>
            <a:pPr>
              <a:defRPr/>
            </a:pPr>
            <a:endParaRPr/>
          </a:p>
        </p:txBody>
      </p:sp>
      <p:sp>
        <p:nvSpPr>
          <p:cNvPr id="8" name="Google Shape;46;p30"/>
          <p:cNvSpPr>
            <a:spLocks noGrp="1"/>
          </p:cNvSpPr>
          <p:nvPr>
            <p:ph type="body" idx="2"/>
          </p:nvPr>
        </p:nvSpPr>
        <p:spPr bwMode="auto">
          <a:xfrm>
            <a:off x="4939500" y="724833"/>
            <a:ext cx="3837000" cy="3698332"/>
          </a:xfrm>
          <a:prstGeom prst="rect">
            <a:avLst/>
          </a:prstGeom>
          <a:noFill/>
          <a:ln>
            <a:noFill/>
          </a:ln>
        </p:spPr>
        <p:txBody>
          <a:bodyPr spcFirstLastPara="1" wrap="square" lIns="91425" tIns="91425" rIns="91425" bIns="91425" anchor="ctr" anchorCtr="0">
            <a:normAutofit/>
          </a:bodyPr>
          <a:lstStyle>
            <a:lvl1pPr marL="457200" lvl="0" indent="-342900" algn="l">
              <a:lnSpc>
                <a:spcPct val="114999"/>
              </a:lnSpc>
              <a:spcBef>
                <a:spcPts val="0"/>
              </a:spcBef>
              <a:spcAft>
                <a:spcPts val="0"/>
              </a:spcAft>
              <a:buClr>
                <a:schemeClr val="lt1"/>
              </a:buClr>
              <a:buSzPts val="1800"/>
              <a:buChar char="●"/>
              <a:defRPr>
                <a:solidFill>
                  <a:schemeClr val="lt1"/>
                </a:solidFill>
              </a:defRPr>
            </a:lvl1pPr>
            <a:lvl2pPr marL="914400" lvl="1" indent="-317500" algn="l">
              <a:lnSpc>
                <a:spcPct val="114999"/>
              </a:lnSpc>
              <a:spcBef>
                <a:spcPts val="0"/>
              </a:spcBef>
              <a:spcAft>
                <a:spcPts val="0"/>
              </a:spcAft>
              <a:buClr>
                <a:schemeClr val="lt1"/>
              </a:buClr>
              <a:buSzPts val="1400"/>
              <a:buChar char="○"/>
              <a:defRPr>
                <a:solidFill>
                  <a:schemeClr val="lt1"/>
                </a:solidFill>
              </a:defRPr>
            </a:lvl2pPr>
            <a:lvl3pPr marL="1371600" lvl="2" indent="-317500" algn="l">
              <a:lnSpc>
                <a:spcPct val="114999"/>
              </a:lnSpc>
              <a:spcBef>
                <a:spcPts val="0"/>
              </a:spcBef>
              <a:spcAft>
                <a:spcPts val="0"/>
              </a:spcAft>
              <a:buClr>
                <a:schemeClr val="lt1"/>
              </a:buClr>
              <a:buSzPts val="1400"/>
              <a:buChar char="■"/>
              <a:defRPr>
                <a:solidFill>
                  <a:schemeClr val="lt1"/>
                </a:solidFill>
              </a:defRPr>
            </a:lvl3pPr>
            <a:lvl4pPr marL="1828800" lvl="3" indent="-317500" algn="l">
              <a:lnSpc>
                <a:spcPct val="114999"/>
              </a:lnSpc>
              <a:spcBef>
                <a:spcPts val="0"/>
              </a:spcBef>
              <a:spcAft>
                <a:spcPts val="0"/>
              </a:spcAft>
              <a:buClr>
                <a:schemeClr val="lt1"/>
              </a:buClr>
              <a:buSzPts val="1400"/>
              <a:buChar char="●"/>
              <a:defRPr>
                <a:solidFill>
                  <a:schemeClr val="lt1"/>
                </a:solidFill>
              </a:defRPr>
            </a:lvl4pPr>
            <a:lvl5pPr marL="2286000" lvl="4" indent="-317500" algn="l">
              <a:lnSpc>
                <a:spcPct val="114999"/>
              </a:lnSpc>
              <a:spcBef>
                <a:spcPts val="0"/>
              </a:spcBef>
              <a:spcAft>
                <a:spcPts val="0"/>
              </a:spcAft>
              <a:buClr>
                <a:schemeClr val="lt1"/>
              </a:buClr>
              <a:buSzPts val="1400"/>
              <a:buChar char="○"/>
              <a:defRPr>
                <a:solidFill>
                  <a:schemeClr val="lt1"/>
                </a:solidFill>
              </a:defRPr>
            </a:lvl5pPr>
            <a:lvl6pPr marL="2743200" lvl="5" indent="-317500" algn="l">
              <a:lnSpc>
                <a:spcPct val="114999"/>
              </a:lnSpc>
              <a:spcBef>
                <a:spcPts val="0"/>
              </a:spcBef>
              <a:spcAft>
                <a:spcPts val="0"/>
              </a:spcAft>
              <a:buClr>
                <a:schemeClr val="lt1"/>
              </a:buClr>
              <a:buSzPts val="1400"/>
              <a:buChar char="■"/>
              <a:defRPr>
                <a:solidFill>
                  <a:schemeClr val="lt1"/>
                </a:solidFill>
              </a:defRPr>
            </a:lvl6pPr>
            <a:lvl7pPr marL="3200400" lvl="6" indent="-317500" algn="l">
              <a:lnSpc>
                <a:spcPct val="114999"/>
              </a:lnSpc>
              <a:spcBef>
                <a:spcPts val="0"/>
              </a:spcBef>
              <a:spcAft>
                <a:spcPts val="0"/>
              </a:spcAft>
              <a:buClr>
                <a:schemeClr val="lt1"/>
              </a:buClr>
              <a:buSzPts val="1400"/>
              <a:buChar char="●"/>
              <a:defRPr>
                <a:solidFill>
                  <a:schemeClr val="lt1"/>
                </a:solidFill>
              </a:defRPr>
            </a:lvl7pPr>
            <a:lvl8pPr marL="3657600" lvl="7" indent="-317500" algn="l">
              <a:lnSpc>
                <a:spcPct val="114999"/>
              </a:lnSpc>
              <a:spcBef>
                <a:spcPts val="0"/>
              </a:spcBef>
              <a:spcAft>
                <a:spcPts val="0"/>
              </a:spcAft>
              <a:buClr>
                <a:schemeClr val="lt1"/>
              </a:buClr>
              <a:buSzPts val="1400"/>
              <a:buChar char="○"/>
              <a:defRPr>
                <a:solidFill>
                  <a:schemeClr val="lt1"/>
                </a:solidFill>
              </a:defRPr>
            </a:lvl8pPr>
            <a:lvl9pPr marL="4114800" lvl="8" indent="-317500" algn="l">
              <a:lnSpc>
                <a:spcPct val="114999"/>
              </a:lnSpc>
              <a:spcBef>
                <a:spcPts val="0"/>
              </a:spcBef>
              <a:spcAft>
                <a:spcPts val="0"/>
              </a:spcAft>
              <a:buClr>
                <a:schemeClr val="lt1"/>
              </a:buClr>
              <a:buSzPts val="1400"/>
              <a:buChar char="■"/>
              <a:defRPr>
                <a:solidFill>
                  <a:schemeClr val="lt1"/>
                </a:solidFill>
              </a:defRPr>
            </a:lvl9pPr>
          </a:lstStyle>
          <a:p>
            <a:pPr>
              <a:defRPr/>
            </a:pPr>
            <a:endParaRPr/>
          </a:p>
        </p:txBody>
      </p:sp>
      <p:sp>
        <p:nvSpPr>
          <p:cNvPr id="9" name="Google Shape;47;p30"/>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Caption" userDrawn="1">
  <p:cSld name="CAPTION_ONLY">
    <p:spTree>
      <p:nvGrpSpPr>
        <p:cNvPr id="1" name=""/>
        <p:cNvGrpSpPr/>
        <p:nvPr/>
      </p:nvGrpSpPr>
      <p:grpSpPr bwMode="auto">
        <a:xfrm>
          <a:off x="0" y="0"/>
          <a:ext cx="0" cy="0"/>
          <a:chOff x="0" y="0"/>
          <a:chExt cx="0" cy="0"/>
        </a:xfrm>
      </p:grpSpPr>
      <p:sp>
        <p:nvSpPr>
          <p:cNvPr id="4" name="Google Shape;49;p31"/>
          <p:cNvSpPr>
            <a:spLocks noGrp="1"/>
          </p:cNvSpPr>
          <p:nvPr>
            <p:ph type="body" idx="1"/>
          </p:nvPr>
        </p:nvSpPr>
        <p:spPr bwMode="auto">
          <a:xfrm>
            <a:off x="319500" y="4222616"/>
            <a:ext cx="5998800" cy="599323"/>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defRPr>
            </a:lvl1pPr>
          </a:lstStyle>
          <a:p>
            <a:pPr>
              <a:defRPr/>
            </a:pPr>
            <a:endParaRPr/>
          </a:p>
        </p:txBody>
      </p:sp>
      <p:sp>
        <p:nvSpPr>
          <p:cNvPr id="5" name="Google Shape;50;p31"/>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
        <p:cNvGrpSpPr/>
        <p:nvPr/>
      </p:nvGrpSpPr>
      <p:grpSpPr bwMode="auto">
        <a:xfrm>
          <a:off x="0" y="0"/>
          <a:ext cx="0" cy="0"/>
          <a:chOff x="0" y="0"/>
          <a:chExt cx="0" cy="0"/>
        </a:xfrm>
      </p:grpSpPr>
      <p:sp>
        <p:nvSpPr>
          <p:cNvPr id="4" name="Google Shape;6;p22"/>
          <p:cNvSpPr>
            <a:spLocks noGrp="1"/>
          </p:cNvSpPr>
          <p:nvPr>
            <p:ph type="title"/>
          </p:nvPr>
        </p:nvSpPr>
        <p:spPr bwMode="auto">
          <a:xfrm>
            <a:off x="311700" y="316200"/>
            <a:ext cx="8520600" cy="832026"/>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1pPr>
            <a:lvl2pPr marR="0" lvl="1"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2pPr>
            <a:lvl3pPr marR="0" lvl="2"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3pPr>
            <a:lvl4pPr marR="0" lvl="3"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4pPr>
            <a:lvl5pPr marR="0" lvl="4"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5pPr>
            <a:lvl6pPr marR="0" lvl="5"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6pPr>
            <a:lvl7pPr marR="0" lvl="6"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7pPr>
            <a:lvl8pPr marR="0" lvl="7"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8pPr>
            <a:lvl9pPr marR="0" lvl="8" algn="l">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defRPr>
            </a:lvl9pPr>
          </a:lstStyle>
          <a:p>
            <a:pPr>
              <a:defRPr/>
            </a:pPr>
            <a:endParaRPr/>
          </a:p>
        </p:txBody>
      </p:sp>
      <p:sp>
        <p:nvSpPr>
          <p:cNvPr id="5" name="Google Shape;7;p22"/>
          <p:cNvSpPr>
            <a:spLocks noGrp="1"/>
          </p:cNvSpPr>
          <p:nvPr>
            <p:ph type="body" idx="1"/>
          </p:nvPr>
        </p:nvSpPr>
        <p:spPr bwMode="auto">
          <a:xfrm>
            <a:off x="311700" y="1226296"/>
            <a:ext cx="8520600" cy="3356934"/>
          </a:xfrm>
          <a:prstGeom prst="rect">
            <a:avLst/>
          </a:prstGeom>
          <a:noFill/>
          <a:ln>
            <a:noFill/>
          </a:ln>
        </p:spPr>
        <p:txBody>
          <a:bodyPr spcFirstLastPara="1" wrap="square" lIns="91425" tIns="91425" rIns="91425" bIns="91425" anchor="t" anchorCtr="0">
            <a:normAutofit/>
          </a:bodyPr>
          <a:lstStyle>
            <a:lvl1pPr marL="457200" marR="0" lvl="0" indent="-342900" algn="l">
              <a:lnSpc>
                <a:spcPct val="114999"/>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defRPr>
            </a:lvl1pPr>
            <a:lvl2pPr marL="914400" marR="0" lvl="1"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2pPr>
            <a:lvl3pPr marL="1371600" marR="0" lvl="2"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3pPr>
            <a:lvl4pPr marL="1828800" marR="0" lvl="3"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4pPr>
            <a:lvl5pPr marL="2286000" marR="0" lvl="4"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5pPr>
            <a:lvl6pPr marL="2743200" marR="0" lvl="5"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6pPr>
            <a:lvl7pPr marL="3200400" marR="0" lvl="6"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7pPr>
            <a:lvl8pPr marL="3657600" marR="0" lvl="7"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8pPr>
            <a:lvl9pPr marL="4114800" marR="0" lvl="8"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9pPr>
          </a:lstStyle>
          <a:p>
            <a:pPr>
              <a:defRPr/>
            </a:pPr>
            <a:endParaRPr/>
          </a:p>
        </p:txBody>
      </p:sp>
      <p:sp>
        <p:nvSpPr>
          <p:cNvPr id="6" name="Google Shape;8;p22"/>
          <p:cNvSpPr>
            <a:spLocks noGrp="1"/>
          </p:cNvSpPr>
          <p:nvPr>
            <p:ph type="sldNum" idx="12"/>
          </p:nvPr>
        </p:nvSpPr>
        <p:spPr bwMode="auto">
          <a:xfrm>
            <a:off x="8472458" y="4667296"/>
            <a:ext cx="548700" cy="39394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defRPr>
            </a:lvl9pPr>
          </a:lstStyle>
          <a:p>
            <a:pPr marL="0" lvl="0" indent="0" algn="r">
              <a:spcBef>
                <a:spcPts val="0"/>
              </a:spcBef>
              <a:spcAft>
                <a:spcPts val="0"/>
              </a:spcAft>
              <a:buNone/>
              <a:defRPr/>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umeridanse.tv/videotheque-danse/pas-touche-ter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umeridanse.tv/videotheque-danse/pas-touche-terr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www.ac-grenoble.fr/college/pagnol.valence/file/HDA/EducationMusicale/HDARomeoJuliette.pdf" TargetMode="External"/><Relationship Id="rId3" Type="http://schemas.openxmlformats.org/officeDocument/2006/relationships/hyperlink" Target="https://www.numeridanse.tv/videotheque-danse/boxe-boxe" TargetMode="External"/><Relationship Id="rId7" Type="http://schemas.openxmlformats.org/officeDocument/2006/relationships/hyperlink" Target="https://www.azlyrics.com/lyrics/grandcorpsmalade/romeokiffejuliette.html" TargetMode="External"/><Relationship Id="rId2" Type="http://schemas.openxmlformats.org/officeDocument/2006/relationships/hyperlink" Target="https://perezartsplastiques.com/2019/08/29/larbre-dans-lart/" TargetMode="External"/><Relationship Id="rId1" Type="http://schemas.openxmlformats.org/officeDocument/2006/relationships/slideLayout" Target="../slideLayouts/slideLayout2.xml"/><Relationship Id="rId6" Type="http://schemas.openxmlformats.org/officeDocument/2006/relationships/hyperlink" Target="https://youtu.be/RcxRMikZrbY" TargetMode="External"/><Relationship Id="rId11" Type="http://schemas.openxmlformats.org/officeDocument/2006/relationships/slide" Target="slide3.xml"/><Relationship Id="rId5" Type="http://schemas.openxmlformats.org/officeDocument/2006/relationships/hyperlink" Target="https://vimeo.com/89309227" TargetMode="External"/><Relationship Id="rId10" Type="http://schemas.openxmlformats.org/officeDocument/2006/relationships/hyperlink" Target="https://blog.artsper.com/fr/la-minute-arty/analyse-dun-chef-doeuvre-guernica-de-picasso/" TargetMode="External"/><Relationship Id="rId4" Type="http://schemas.openxmlformats.org/officeDocument/2006/relationships/hyperlink" Target="https://youtu.be/5sH8Kqkhmi4" TargetMode="External"/><Relationship Id="rId9" Type="http://schemas.openxmlformats.org/officeDocument/2006/relationships/hyperlink" Target="https://deuxieme-temps.com/2018/07/20/analyse-persistance-de-la-memoire-dali/"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p1"/>
          <p:cNvSpPr>
            <a:spLocks noGrp="1"/>
          </p:cNvSpPr>
          <p:nvPr>
            <p:ph type="ctrTitle"/>
          </p:nvPr>
        </p:nvSpPr>
        <p:spPr bwMode="auto">
          <a:xfrm>
            <a:off x="2729760" y="872299"/>
            <a:ext cx="4392000" cy="2061602"/>
          </a:xfrm>
          <a:prstGeom prst="rect">
            <a:avLst/>
          </a:prstGeom>
          <a:noFill/>
          <a:ln>
            <a:noFill/>
          </a:ln>
        </p:spPr>
        <p:txBody>
          <a:bodyPr spcFirstLastPara="1" wrap="square" lIns="91425" tIns="91425" rIns="91425" bIns="91425" anchor="b" anchorCtr="0"/>
          <a:lstStyle/>
          <a:p>
            <a:pPr marL="0" lvl="0" indent="0" algn="ctr">
              <a:lnSpc>
                <a:spcPct val="100000"/>
              </a:lnSpc>
              <a:spcBef>
                <a:spcPts val="0"/>
              </a:spcBef>
              <a:spcAft>
                <a:spcPts val="0"/>
              </a:spcAft>
              <a:buSzPts val="4200"/>
              <a:buNone/>
              <a:defRPr/>
            </a:pPr>
            <a:r>
              <a:rPr lang="fr" sz="3600">
                <a:latin typeface="+mj-lt"/>
              </a:rPr>
              <a:t>Le coeur du CA3:</a:t>
            </a:r>
            <a:endParaRPr sz="3600">
              <a:latin typeface="+mj-lt"/>
            </a:endParaRPr>
          </a:p>
          <a:p>
            <a:pPr marL="0" lvl="0" indent="0" algn="ctr">
              <a:lnSpc>
                <a:spcPct val="100000"/>
              </a:lnSpc>
              <a:spcBef>
                <a:spcPts val="0"/>
              </a:spcBef>
              <a:spcAft>
                <a:spcPts val="0"/>
              </a:spcAft>
              <a:buSzPts val="4200"/>
              <a:buNone/>
              <a:defRPr/>
            </a:pPr>
            <a:r>
              <a:rPr lang="fr" sz="3600" b="1">
                <a:solidFill>
                  <a:srgbClr val="0070C0"/>
                </a:solidFill>
                <a:latin typeface="+mj-lt"/>
              </a:rPr>
              <a:t>Le projet de création artistique</a:t>
            </a:r>
            <a:endParaRPr sz="3600" b="1">
              <a:latin typeface="+mj-lt"/>
            </a:endParaRPr>
          </a:p>
        </p:txBody>
      </p:sp>
      <p:sp>
        <p:nvSpPr>
          <p:cNvPr id="5" name="Google Shape;63;p1"/>
          <p:cNvSpPr>
            <a:spLocks noGrp="1"/>
          </p:cNvSpPr>
          <p:nvPr>
            <p:ph type="subTitle" idx="1"/>
          </p:nvPr>
        </p:nvSpPr>
        <p:spPr bwMode="auto">
          <a:xfrm>
            <a:off x="1885950" y="3100566"/>
            <a:ext cx="4213199" cy="1258626"/>
          </a:xfrm>
          <a:prstGeom prst="rect">
            <a:avLst/>
          </a:prstGeom>
          <a:noFill/>
          <a:ln>
            <a:noFill/>
          </a:ln>
        </p:spPr>
        <p:txBody>
          <a:bodyPr spcFirstLastPara="1" wrap="square" lIns="91423" tIns="91423" rIns="91423" bIns="91423" anchor="t" anchorCtr="0">
            <a:normAutofit fontScale="92500" lnSpcReduction="10000"/>
          </a:bodyPr>
          <a:lstStyle/>
          <a:p>
            <a:pPr marL="0" lvl="0" indent="0" algn="ctr">
              <a:lnSpc>
                <a:spcPct val="104999"/>
              </a:lnSpc>
              <a:spcBef>
                <a:spcPts val="0"/>
              </a:spcBef>
              <a:spcAft>
                <a:spcPts val="0"/>
              </a:spcAft>
              <a:buSzPct val="129032"/>
              <a:buNone/>
              <a:defRPr/>
            </a:pPr>
            <a:r>
              <a:rPr lang="fr" sz="1900" b="1">
                <a:solidFill>
                  <a:srgbClr val="000000"/>
                </a:solidFill>
                <a:latin typeface="+mj-lt"/>
              </a:rPr>
              <a:t>Les interactions sociales</a:t>
            </a:r>
            <a:r>
              <a:rPr lang="fr" sz="1900">
                <a:latin typeface="+mj-lt"/>
              </a:rPr>
              <a:t> comme levier d’une meilleure </a:t>
            </a:r>
            <a:r>
              <a:rPr lang="fr" sz="1900" b="1">
                <a:latin typeface="+mj-lt"/>
              </a:rPr>
              <a:t>connaissance de soi</a:t>
            </a:r>
            <a:r>
              <a:rPr lang="fr" sz="1900">
                <a:latin typeface="+mj-lt"/>
              </a:rPr>
              <a:t> </a:t>
            </a:r>
            <a:r>
              <a:rPr lang="fr" sz="1900">
                <a:solidFill>
                  <a:schemeClr val="dk1"/>
                </a:solidFill>
                <a:latin typeface="+mj-lt"/>
              </a:rPr>
              <a:t>et de développement d’un</a:t>
            </a:r>
            <a:r>
              <a:rPr lang="fr" sz="1900">
                <a:latin typeface="+mj-lt"/>
              </a:rPr>
              <a:t> </a:t>
            </a:r>
            <a:r>
              <a:rPr lang="fr" sz="1900" b="1">
                <a:latin typeface="+mj-lt"/>
              </a:rPr>
              <a:t>sentiment d’auto-détermination</a:t>
            </a:r>
            <a:endParaRPr sz="1900" b="1">
              <a:latin typeface="+mj-lt"/>
            </a:endParaRPr>
          </a:p>
        </p:txBody>
      </p:sp>
      <p:pic>
        <p:nvPicPr>
          <p:cNvPr id="6" name="Google Shape;64;p1"/>
          <p:cNvPicPr/>
          <p:nvPr/>
        </p:nvPicPr>
        <p:blipFill>
          <a:blip r:embed="rId2">
            <a:alphaModFix/>
          </a:blip>
          <a:stretch/>
        </p:blipFill>
        <p:spPr bwMode="auto">
          <a:xfrm>
            <a:off x="-1" y="3172994"/>
            <a:ext cx="981307" cy="1975006"/>
          </a:xfrm>
          <a:prstGeom prst="rect">
            <a:avLst/>
          </a:prstGeom>
          <a:noFill/>
          <a:ln>
            <a:noFill/>
          </a:ln>
        </p:spPr>
      </p:pic>
      <p:pic>
        <p:nvPicPr>
          <p:cNvPr id="7" name="Google Shape;65;p1"/>
          <p:cNvPicPr/>
          <p:nvPr/>
        </p:nvPicPr>
        <p:blipFill>
          <a:blip r:embed="rId3">
            <a:alphaModFix/>
          </a:blip>
          <a:stretch/>
        </p:blipFill>
        <p:spPr bwMode="auto">
          <a:xfrm>
            <a:off x="0" y="0"/>
            <a:ext cx="1457325" cy="1773200"/>
          </a:xfrm>
          <a:prstGeom prst="rect">
            <a:avLst/>
          </a:prstGeom>
          <a:noFill/>
          <a:ln>
            <a:noFill/>
          </a:ln>
        </p:spPr>
      </p:pic>
      <p:pic>
        <p:nvPicPr>
          <p:cNvPr id="8" name="Google Shape;66;p1"/>
          <p:cNvPicPr/>
          <p:nvPr/>
        </p:nvPicPr>
        <p:blipFill>
          <a:blip r:embed="rId4">
            <a:alphaModFix/>
          </a:blip>
          <a:stretch/>
        </p:blipFill>
        <p:spPr bwMode="auto">
          <a:xfrm>
            <a:off x="7334250" y="0"/>
            <a:ext cx="1809750" cy="1744600"/>
          </a:xfrm>
          <a:prstGeom prst="rect">
            <a:avLst/>
          </a:prstGeom>
          <a:noFill/>
          <a:ln>
            <a:noFill/>
          </a:ln>
        </p:spPr>
      </p:pic>
      <p:pic>
        <p:nvPicPr>
          <p:cNvPr id="9" name="Google Shape;67;p1"/>
          <p:cNvPicPr/>
          <p:nvPr/>
        </p:nvPicPr>
        <p:blipFill>
          <a:blip r:embed="rId5">
            <a:alphaModFix/>
          </a:blip>
          <a:stretch/>
        </p:blipFill>
        <p:spPr bwMode="auto">
          <a:xfrm>
            <a:off x="7343775" y="3434348"/>
            <a:ext cx="1800225" cy="1706466"/>
          </a:xfrm>
          <a:prstGeom prst="rect">
            <a:avLst/>
          </a:prstGeom>
          <a:noFill/>
          <a:ln>
            <a:noFill/>
          </a:ln>
        </p:spPr>
      </p:pic>
      <p:pic>
        <p:nvPicPr>
          <p:cNvPr id="10" name="Image 1"/>
          <p:cNvPicPr>
            <a:picLocks noChangeAspect="1"/>
          </p:cNvPicPr>
          <p:nvPr/>
        </p:nvPicPr>
        <p:blipFill>
          <a:blip r:embed="rId6"/>
          <a:stretch/>
        </p:blipFill>
        <p:spPr bwMode="auto">
          <a:xfrm>
            <a:off x="3851920" y="0"/>
            <a:ext cx="1440160" cy="9795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033673" y="1874752"/>
            <a:ext cx="523875" cy="238125"/>
          </a:xfrm>
          <a:prstGeom prst="rect">
            <a:avLst/>
          </a:prstGeom>
        </p:spPr>
      </p:pic>
      <p:pic>
        <p:nvPicPr>
          <p:cNvPr id="6" name="Image 5"/>
          <p:cNvPicPr>
            <a:picLocks noChangeAspect="1"/>
          </p:cNvPicPr>
          <p:nvPr/>
        </p:nvPicPr>
        <p:blipFill>
          <a:blip r:embed="rId2"/>
          <a:stretch>
            <a:fillRect/>
          </a:stretch>
        </p:blipFill>
        <p:spPr>
          <a:xfrm>
            <a:off x="3044087" y="2311051"/>
            <a:ext cx="523875" cy="238125"/>
          </a:xfrm>
          <a:prstGeom prst="rect">
            <a:avLst/>
          </a:prstGeom>
        </p:spPr>
      </p:pic>
      <p:pic>
        <p:nvPicPr>
          <p:cNvPr id="7" name="Image 6"/>
          <p:cNvPicPr>
            <a:picLocks noChangeAspect="1"/>
          </p:cNvPicPr>
          <p:nvPr/>
        </p:nvPicPr>
        <p:blipFill>
          <a:blip r:embed="rId2"/>
          <a:stretch>
            <a:fillRect/>
          </a:stretch>
        </p:blipFill>
        <p:spPr>
          <a:xfrm>
            <a:off x="5060990" y="2314450"/>
            <a:ext cx="523875" cy="238125"/>
          </a:xfrm>
          <a:prstGeom prst="rect">
            <a:avLst/>
          </a:prstGeom>
        </p:spPr>
      </p:pic>
      <p:pic>
        <p:nvPicPr>
          <p:cNvPr id="8" name="Image 7"/>
          <p:cNvPicPr>
            <a:picLocks noChangeAspect="1"/>
          </p:cNvPicPr>
          <p:nvPr/>
        </p:nvPicPr>
        <p:blipFill>
          <a:blip r:embed="rId2"/>
          <a:stretch>
            <a:fillRect/>
          </a:stretch>
        </p:blipFill>
        <p:spPr>
          <a:xfrm>
            <a:off x="4033673" y="2865624"/>
            <a:ext cx="523875" cy="238125"/>
          </a:xfrm>
          <a:prstGeom prst="rect">
            <a:avLst/>
          </a:prstGeom>
        </p:spPr>
      </p:pic>
      <p:sp>
        <p:nvSpPr>
          <p:cNvPr id="9" name="Rectangle à coins arrondis 8"/>
          <p:cNvSpPr/>
          <p:nvPr/>
        </p:nvSpPr>
        <p:spPr>
          <a:xfrm>
            <a:off x="2654257" y="1267059"/>
            <a:ext cx="648072" cy="5760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SRP1</a:t>
            </a:r>
            <a:endParaRPr lang="fr-FR" dirty="0">
              <a:solidFill>
                <a:schemeClr val="tx1"/>
              </a:solidFill>
            </a:endParaRPr>
          </a:p>
        </p:txBody>
      </p:sp>
      <p:sp>
        <p:nvSpPr>
          <p:cNvPr id="10" name="Rectangle à coins arrondis 9"/>
          <p:cNvSpPr/>
          <p:nvPr/>
        </p:nvSpPr>
        <p:spPr>
          <a:xfrm>
            <a:off x="5320729" y="1251092"/>
            <a:ext cx="648072" cy="57606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SRP2</a:t>
            </a:r>
            <a:endParaRPr lang="fr-FR" dirty="0">
              <a:solidFill>
                <a:schemeClr val="tx1"/>
              </a:solidFill>
            </a:endParaRPr>
          </a:p>
        </p:txBody>
      </p:sp>
      <p:sp>
        <p:nvSpPr>
          <p:cNvPr id="11" name="Rectangle à coins arrondis 10"/>
          <p:cNvSpPr/>
          <p:nvPr/>
        </p:nvSpPr>
        <p:spPr>
          <a:xfrm>
            <a:off x="2657952" y="3018712"/>
            <a:ext cx="648072" cy="5760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SRP4</a:t>
            </a:r>
            <a:endParaRPr lang="fr-FR" dirty="0">
              <a:solidFill>
                <a:schemeClr val="tx1"/>
              </a:solidFill>
            </a:endParaRPr>
          </a:p>
        </p:txBody>
      </p:sp>
      <p:sp>
        <p:nvSpPr>
          <p:cNvPr id="12" name="Rectangle à coins arrondis 11"/>
          <p:cNvSpPr/>
          <p:nvPr/>
        </p:nvSpPr>
        <p:spPr>
          <a:xfrm>
            <a:off x="5333895" y="2998474"/>
            <a:ext cx="648072"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SRP3</a:t>
            </a:r>
            <a:endParaRPr lang="fr-FR" dirty="0">
              <a:solidFill>
                <a:schemeClr val="tx1"/>
              </a:solidFill>
            </a:endParaRPr>
          </a:p>
        </p:txBody>
      </p:sp>
      <p:sp>
        <p:nvSpPr>
          <p:cNvPr id="13" name="Double flèche horizontale 12"/>
          <p:cNvSpPr/>
          <p:nvPr/>
        </p:nvSpPr>
        <p:spPr>
          <a:xfrm rot="18978280">
            <a:off x="4952186" y="1909331"/>
            <a:ext cx="360040" cy="16896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Double flèche horizontale 13"/>
          <p:cNvSpPr/>
          <p:nvPr/>
        </p:nvSpPr>
        <p:spPr>
          <a:xfrm rot="2660108">
            <a:off x="4980472" y="2781140"/>
            <a:ext cx="360040" cy="16896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Double flèche horizontale 14"/>
          <p:cNvSpPr/>
          <p:nvPr/>
        </p:nvSpPr>
        <p:spPr>
          <a:xfrm rot="13154669">
            <a:off x="3315174" y="1936346"/>
            <a:ext cx="360040" cy="16896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Double flèche horizontale 15"/>
          <p:cNvSpPr/>
          <p:nvPr/>
        </p:nvSpPr>
        <p:spPr>
          <a:xfrm rot="19189692">
            <a:off x="3305814" y="2801253"/>
            <a:ext cx="360040" cy="16896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45" name="Groupe 44"/>
          <p:cNvGrpSpPr/>
          <p:nvPr/>
        </p:nvGrpSpPr>
        <p:grpSpPr>
          <a:xfrm>
            <a:off x="3655715" y="2142083"/>
            <a:ext cx="1344539" cy="576064"/>
            <a:chOff x="3655715" y="2142083"/>
            <a:chExt cx="1344539" cy="576064"/>
          </a:xfrm>
        </p:grpSpPr>
        <p:sp>
          <p:nvSpPr>
            <p:cNvPr id="4" name="Rectangle à coins arrondis 3"/>
            <p:cNvSpPr/>
            <p:nvPr/>
          </p:nvSpPr>
          <p:spPr>
            <a:xfrm>
              <a:off x="3655715" y="2142083"/>
              <a:ext cx="1344539"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CC        SCE</a:t>
              </a:r>
              <a:endParaRPr lang="fr-FR" b="1" dirty="0"/>
            </a:p>
          </p:txBody>
        </p:sp>
        <p:sp>
          <p:nvSpPr>
            <p:cNvPr id="17" name="Double flèche horizontale 16"/>
            <p:cNvSpPr/>
            <p:nvPr/>
          </p:nvSpPr>
          <p:spPr>
            <a:xfrm>
              <a:off x="4172981" y="2372691"/>
              <a:ext cx="252027" cy="11484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18" name="Double flèche horizontale 17"/>
          <p:cNvSpPr/>
          <p:nvPr/>
        </p:nvSpPr>
        <p:spPr>
          <a:xfrm rot="18978280">
            <a:off x="5996246" y="1022078"/>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Double flèche horizontale 18"/>
          <p:cNvSpPr/>
          <p:nvPr/>
        </p:nvSpPr>
        <p:spPr>
          <a:xfrm>
            <a:off x="6083969" y="1458538"/>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Double flèche horizontale 19"/>
          <p:cNvSpPr/>
          <p:nvPr/>
        </p:nvSpPr>
        <p:spPr>
          <a:xfrm rot="16200000">
            <a:off x="5500497" y="909662"/>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Double flèche horizontale 20"/>
          <p:cNvSpPr/>
          <p:nvPr/>
        </p:nvSpPr>
        <p:spPr>
          <a:xfrm>
            <a:off x="6083969" y="3189952"/>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Double flèche horizontale 21"/>
          <p:cNvSpPr/>
          <p:nvPr/>
        </p:nvSpPr>
        <p:spPr>
          <a:xfrm>
            <a:off x="2233409" y="1514992"/>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3" name="Double flèche horizontale 22"/>
          <p:cNvSpPr/>
          <p:nvPr/>
        </p:nvSpPr>
        <p:spPr>
          <a:xfrm>
            <a:off x="2233409" y="3210190"/>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Double flèche horizontale 24"/>
          <p:cNvSpPr/>
          <p:nvPr/>
        </p:nvSpPr>
        <p:spPr>
          <a:xfrm rot="16200000">
            <a:off x="2841376" y="952403"/>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Double flèche horizontale 25"/>
          <p:cNvSpPr/>
          <p:nvPr/>
        </p:nvSpPr>
        <p:spPr>
          <a:xfrm rot="16200000">
            <a:off x="5521014" y="3740964"/>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Double flèche horizontale 26"/>
          <p:cNvSpPr/>
          <p:nvPr/>
        </p:nvSpPr>
        <p:spPr>
          <a:xfrm rot="16200000">
            <a:off x="2841376" y="3780878"/>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Double flèche horizontale 27"/>
          <p:cNvSpPr/>
          <p:nvPr/>
        </p:nvSpPr>
        <p:spPr>
          <a:xfrm rot="18978280">
            <a:off x="2351646" y="3680668"/>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Double flèche horizontale 28"/>
          <p:cNvSpPr/>
          <p:nvPr/>
        </p:nvSpPr>
        <p:spPr>
          <a:xfrm rot="2738680">
            <a:off x="6009805" y="3663622"/>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Double flèche horizontale 29"/>
          <p:cNvSpPr/>
          <p:nvPr/>
        </p:nvSpPr>
        <p:spPr>
          <a:xfrm rot="2738680">
            <a:off x="2296368" y="1032572"/>
            <a:ext cx="273832" cy="1931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Rectangle 30"/>
          <p:cNvSpPr/>
          <p:nvPr/>
        </p:nvSpPr>
        <p:spPr>
          <a:xfrm>
            <a:off x="1278681" y="3134251"/>
            <a:ext cx="792088" cy="3045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2" name="Rectangle 31"/>
          <p:cNvSpPr/>
          <p:nvPr/>
        </p:nvSpPr>
        <p:spPr>
          <a:xfrm rot="19353334">
            <a:off x="1567275" y="4056038"/>
            <a:ext cx="792088" cy="3045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3" name="Rectangle 32"/>
          <p:cNvSpPr/>
          <p:nvPr/>
        </p:nvSpPr>
        <p:spPr>
          <a:xfrm rot="5400000">
            <a:off x="2601395" y="4349237"/>
            <a:ext cx="753793" cy="3045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4" name="Rectangle 33"/>
          <p:cNvSpPr/>
          <p:nvPr/>
        </p:nvSpPr>
        <p:spPr>
          <a:xfrm>
            <a:off x="1322848" y="1464686"/>
            <a:ext cx="792088" cy="304508"/>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5" name="Rectangle 34"/>
          <p:cNvSpPr/>
          <p:nvPr/>
        </p:nvSpPr>
        <p:spPr>
          <a:xfrm rot="2798170">
            <a:off x="1553497" y="514889"/>
            <a:ext cx="792088" cy="304508"/>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6" name="Rectangle 35"/>
          <p:cNvSpPr/>
          <p:nvPr/>
        </p:nvSpPr>
        <p:spPr>
          <a:xfrm rot="5400000">
            <a:off x="2611787" y="290250"/>
            <a:ext cx="733010" cy="304508"/>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7" name="Rectangle 36"/>
          <p:cNvSpPr/>
          <p:nvPr/>
        </p:nvSpPr>
        <p:spPr>
          <a:xfrm>
            <a:off x="6472969" y="1403591"/>
            <a:ext cx="792088" cy="30450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8" name="Rectangle 37"/>
          <p:cNvSpPr/>
          <p:nvPr/>
        </p:nvSpPr>
        <p:spPr>
          <a:xfrm rot="16200000">
            <a:off x="5262413" y="259897"/>
            <a:ext cx="764705" cy="30450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39" name="Rectangle 38"/>
          <p:cNvSpPr/>
          <p:nvPr/>
        </p:nvSpPr>
        <p:spPr>
          <a:xfrm rot="18913006">
            <a:off x="6196472" y="486408"/>
            <a:ext cx="764705" cy="30450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40" name="Rectangle 39"/>
          <p:cNvSpPr/>
          <p:nvPr/>
        </p:nvSpPr>
        <p:spPr>
          <a:xfrm rot="16200000">
            <a:off x="5275577" y="4349236"/>
            <a:ext cx="764705" cy="304508"/>
          </a:xfrm>
          <a:prstGeom prst="rect">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41" name="Rectangle 40"/>
          <p:cNvSpPr/>
          <p:nvPr/>
        </p:nvSpPr>
        <p:spPr>
          <a:xfrm rot="3113841">
            <a:off x="6198289" y="4118574"/>
            <a:ext cx="761069" cy="304508"/>
          </a:xfrm>
          <a:prstGeom prst="rect">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42" name="Rectangle 41"/>
          <p:cNvSpPr/>
          <p:nvPr/>
        </p:nvSpPr>
        <p:spPr>
          <a:xfrm>
            <a:off x="6552916" y="3135599"/>
            <a:ext cx="761069" cy="304508"/>
          </a:xfrm>
          <a:prstGeom prst="rect">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STOM</a:t>
            </a:r>
            <a:endParaRPr lang="fr-FR" dirty="0">
              <a:solidFill>
                <a:schemeClr val="tx1"/>
              </a:solidFill>
            </a:endParaRPr>
          </a:p>
        </p:txBody>
      </p:sp>
      <p:sp>
        <p:nvSpPr>
          <p:cNvPr id="44" name="ZoneTexte 43"/>
          <p:cNvSpPr txBox="1"/>
          <p:nvPr/>
        </p:nvSpPr>
        <p:spPr>
          <a:xfrm>
            <a:off x="7423682" y="-14456"/>
            <a:ext cx="1717118" cy="1200329"/>
          </a:xfrm>
          <a:prstGeom prst="rect">
            <a:avLst/>
          </a:prstGeom>
          <a:noFill/>
        </p:spPr>
        <p:txBody>
          <a:bodyPr wrap="square" rtlCol="0">
            <a:spAutoFit/>
          </a:bodyPr>
          <a:lstStyle/>
          <a:p>
            <a:pPr algn="ctr"/>
            <a:r>
              <a:rPr lang="fr-FR" sz="1800" b="1" dirty="0" smtClean="0"/>
              <a:t>Modélisation</a:t>
            </a:r>
          </a:p>
          <a:p>
            <a:pPr algn="ctr"/>
            <a:r>
              <a:rPr lang="fr-FR" sz="1800" b="1" dirty="0" smtClean="0"/>
              <a:t>De la </a:t>
            </a:r>
          </a:p>
          <a:p>
            <a:pPr algn="ctr"/>
            <a:r>
              <a:rPr lang="fr-FR" sz="1800" b="1" dirty="0" smtClean="0"/>
              <a:t>Démarche</a:t>
            </a:r>
          </a:p>
          <a:p>
            <a:pPr algn="ctr"/>
            <a:r>
              <a:rPr lang="fr-FR" sz="1800" b="1" dirty="0" smtClean="0"/>
              <a:t>GAREEPS</a:t>
            </a:r>
            <a:endParaRPr lang="fr-FR" sz="1800" b="1" dirty="0"/>
          </a:p>
        </p:txBody>
      </p:sp>
      <p:sp>
        <p:nvSpPr>
          <p:cNvPr id="2" name="Flèche gauche 1">
            <a:hlinkClick r:id="rId3" action="ppaction://hlinksldjump"/>
          </p:cNvPr>
          <p:cNvSpPr/>
          <p:nvPr/>
        </p:nvSpPr>
        <p:spPr>
          <a:xfrm>
            <a:off x="7724995" y="4428183"/>
            <a:ext cx="1400448"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a:t>Démarche acro-danse</a:t>
            </a:r>
            <a:endParaRPr lang="fr-FR" dirty="0"/>
          </a:p>
        </p:txBody>
      </p:sp>
    </p:spTree>
    <p:extLst>
      <p:ext uri="{BB962C8B-B14F-4D97-AF65-F5344CB8AC3E}">
        <p14:creationId xmlns:p14="http://schemas.microsoft.com/office/powerpoint/2010/main" val="34061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47629940"/>
              </p:ext>
            </p:extLst>
          </p:nvPr>
        </p:nvGraphicFramePr>
        <p:xfrm>
          <a:off x="0" y="341883"/>
          <a:ext cx="9144000" cy="4711735"/>
        </p:xfrm>
        <a:graphic>
          <a:graphicData uri="http://schemas.openxmlformats.org/drawingml/2006/table">
            <a:tbl>
              <a:tblPr firstRow="1" bandRow="1">
                <a:tableStyleId>{4B750C72-51CD-127E-5179-D505263EFDA5}</a:tableStyleId>
              </a:tblPr>
              <a:tblGrid>
                <a:gridCol w="1043608">
                  <a:extLst>
                    <a:ext uri="{9D8B030D-6E8A-4147-A177-3AD203B41FA5}">
                      <a16:colId xmlns:a16="http://schemas.microsoft.com/office/drawing/2014/main" val="3464156718"/>
                    </a:ext>
                  </a:extLst>
                </a:gridCol>
                <a:gridCol w="3672408">
                  <a:extLst>
                    <a:ext uri="{9D8B030D-6E8A-4147-A177-3AD203B41FA5}">
                      <a16:colId xmlns:a16="http://schemas.microsoft.com/office/drawing/2014/main" val="1527911358"/>
                    </a:ext>
                  </a:extLst>
                </a:gridCol>
                <a:gridCol w="4427984">
                  <a:extLst>
                    <a:ext uri="{9D8B030D-6E8A-4147-A177-3AD203B41FA5}">
                      <a16:colId xmlns:a16="http://schemas.microsoft.com/office/drawing/2014/main" val="3769870142"/>
                    </a:ext>
                  </a:extLst>
                </a:gridCol>
              </a:tblGrid>
              <a:tr h="310619">
                <a:tc>
                  <a:txBody>
                    <a:bodyPr/>
                    <a:lstStyle/>
                    <a:p>
                      <a:pPr algn="ctr"/>
                      <a:r>
                        <a:rPr lang="fr-FR" sz="1200" b="1" dirty="0" smtClean="0"/>
                        <a:t>Ressources</a:t>
                      </a:r>
                      <a:endParaRPr lang="fr-FR" sz="1200" b="1" dirty="0"/>
                    </a:p>
                  </a:txBody>
                  <a:tcPr/>
                </a:tc>
                <a:tc>
                  <a:txBody>
                    <a:bodyPr/>
                    <a:lstStyle/>
                    <a:p>
                      <a:pPr algn="ctr"/>
                      <a:r>
                        <a:rPr lang="fr-FR" sz="1200" b="1" dirty="0" smtClean="0"/>
                        <a:t>Constats</a:t>
                      </a:r>
                      <a:endParaRPr lang="fr-FR" sz="1200" b="1" dirty="0"/>
                    </a:p>
                  </a:txBody>
                  <a:tcPr/>
                </a:tc>
                <a:tc>
                  <a:txBody>
                    <a:bodyPr/>
                    <a:lstStyle/>
                    <a:p>
                      <a:pPr algn="ctr"/>
                      <a:r>
                        <a:rPr lang="fr-FR" sz="1200" b="1" dirty="0" smtClean="0"/>
                        <a:t>Objectifs</a:t>
                      </a:r>
                      <a:endParaRPr lang="fr-FR" sz="1200" b="1" dirty="0"/>
                    </a:p>
                  </a:txBody>
                  <a:tcPr/>
                </a:tc>
                <a:extLst>
                  <a:ext uri="{0D108BD9-81ED-4DB2-BD59-A6C34878D82A}">
                    <a16:rowId xmlns:a16="http://schemas.microsoft.com/office/drawing/2014/main" val="2557684207"/>
                  </a:ext>
                </a:extLst>
              </a:tr>
              <a:tr h="1057533">
                <a:tc>
                  <a:txBody>
                    <a:bodyPr/>
                    <a:lstStyle/>
                    <a:p>
                      <a:pPr lvl="0" algn="ctr">
                        <a:defRPr/>
                      </a:pPr>
                      <a:endParaRPr lang="en-US" sz="1200" b="1" i="0" u="none" strike="noStrike" cap="none" spc="0" dirty="0" smtClean="0">
                        <a:solidFill>
                          <a:srgbClr val="FF0000"/>
                        </a:solidFill>
                        <a:latin typeface="+mn-lt"/>
                        <a:ea typeface="Calibri"/>
                        <a:cs typeface="Calibri"/>
                      </a:endParaRPr>
                    </a:p>
                  </a:txBody>
                  <a:tcPr/>
                </a:tc>
                <a:tc>
                  <a:txBody>
                    <a:bodyPr/>
                    <a:lstStyle/>
                    <a:p>
                      <a:pPr marL="114299" indent="0">
                        <a:lnSpc>
                          <a:spcPct val="104999"/>
                        </a:lnSpc>
                        <a:buNone/>
                        <a:defRPr/>
                      </a:pPr>
                      <a:endParaRPr lang="fr-FR" sz="1200" dirty="0"/>
                    </a:p>
                  </a:txBody>
                  <a:tcPr/>
                </a:tc>
                <a:tc>
                  <a:txBody>
                    <a:bodyPr/>
                    <a:lstStyle/>
                    <a:p>
                      <a:pPr lvl="0">
                        <a:defRPr/>
                      </a:pPr>
                      <a:endParaRPr lang="fr-FR" sz="1200" dirty="0" smtClean="0">
                        <a:solidFill>
                          <a:srgbClr val="00B050"/>
                        </a:solidFill>
                        <a:ea typeface="Calibri"/>
                        <a:cs typeface="Calibri"/>
                      </a:endParaRPr>
                    </a:p>
                  </a:txBody>
                  <a:tcPr/>
                </a:tc>
                <a:extLst>
                  <a:ext uri="{0D108BD9-81ED-4DB2-BD59-A6C34878D82A}">
                    <a16:rowId xmlns:a16="http://schemas.microsoft.com/office/drawing/2014/main" val="2799571511"/>
                  </a:ext>
                </a:extLst>
              </a:tr>
              <a:tr h="650141">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4080396626"/>
                  </a:ext>
                </a:extLst>
              </a:tr>
              <a:tr h="1021650">
                <a:tc>
                  <a:txBody>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lang="fr-FR" sz="1200" b="1" i="0" u="sng" dirty="0" smtClean="0">
                        <a:solidFill>
                          <a:srgbClr val="FF0000"/>
                        </a:solidFill>
                        <a:latin typeface="+mn-lt"/>
                        <a:ea typeface="Calibri"/>
                        <a:cs typeface="Calibri"/>
                      </a:endParaRPr>
                    </a:p>
                  </a:txBody>
                  <a:tcPr/>
                </a:tc>
                <a:tc>
                  <a:txBody>
                    <a:bodyPr/>
                    <a:lstStyle/>
                    <a:p>
                      <a:endParaRPr lang="fr-FR" sz="1200" b="0" i="0" u="none" dirty="0" smtClean="0">
                        <a:solidFill>
                          <a:srgbClr val="FF0000"/>
                        </a:solidFill>
                        <a:latin typeface="+mn-lt"/>
                        <a:ea typeface="Calibri"/>
                        <a:cs typeface="Calibri"/>
                      </a:endParaRPr>
                    </a:p>
                  </a:txBody>
                  <a:tcPr/>
                </a:tc>
                <a:tc>
                  <a:txBody>
                    <a:bodyPr/>
                    <a:lstStyle/>
                    <a:p>
                      <a:endParaRPr lang="fr-FR" sz="1200" dirty="0">
                        <a:solidFill>
                          <a:srgbClr val="FF0000"/>
                        </a:solidFill>
                      </a:endParaRPr>
                    </a:p>
                  </a:txBody>
                  <a:tcPr/>
                </a:tc>
                <a:extLst>
                  <a:ext uri="{0D108BD9-81ED-4DB2-BD59-A6C34878D82A}">
                    <a16:rowId xmlns:a16="http://schemas.microsoft.com/office/drawing/2014/main" val="1199587340"/>
                  </a:ext>
                </a:extLst>
              </a:tr>
              <a:tr h="835896">
                <a:tc>
                  <a:txBody>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lang="fr-FR" sz="1200" b="1" i="0" u="sng" dirty="0" smtClean="0">
                        <a:solidFill>
                          <a:srgbClr val="FF99FF"/>
                        </a:solidFill>
                        <a:latin typeface="+mn-lt"/>
                        <a:ea typeface="Calibri"/>
                        <a:cs typeface="Calibri"/>
                      </a:endParaRPr>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83974447"/>
                  </a:ext>
                </a:extLst>
              </a:tr>
              <a:tr h="835896">
                <a:tc>
                  <a:txBody>
                    <a:bodyPr/>
                    <a:lstStyle/>
                    <a:p>
                      <a:pPr algn="ctr"/>
                      <a:endParaRPr lang="fr-FR" sz="1200" dirty="0"/>
                    </a:p>
                  </a:txBody>
                  <a:tcPr/>
                </a:tc>
                <a:tc>
                  <a:txBody>
                    <a:bodyPr/>
                    <a:lstStyle/>
                    <a:p>
                      <a:endParaRPr lang="fr-FR" sz="1200" dirty="0">
                        <a:solidFill>
                          <a:srgbClr val="800000"/>
                        </a:solidFill>
                      </a:endParaRPr>
                    </a:p>
                  </a:txBody>
                  <a:tcPr/>
                </a:tc>
                <a:tc>
                  <a:txBody>
                    <a:bodyPr/>
                    <a:lstStyle/>
                    <a:p>
                      <a:endParaRPr lang="fr-FR" sz="1200" dirty="0">
                        <a:solidFill>
                          <a:srgbClr val="800000"/>
                        </a:solidFill>
                      </a:endParaRPr>
                    </a:p>
                  </a:txBody>
                  <a:tcPr/>
                </a:tc>
                <a:extLst>
                  <a:ext uri="{0D108BD9-81ED-4DB2-BD59-A6C34878D82A}">
                    <a16:rowId xmlns:a16="http://schemas.microsoft.com/office/drawing/2014/main" val="4128780234"/>
                  </a:ext>
                </a:extLst>
              </a:tr>
            </a:tbl>
          </a:graphicData>
        </a:graphic>
      </p:graphicFrame>
      <p:sp>
        <p:nvSpPr>
          <p:cNvPr id="5" name="Google Shape;122;p37"/>
          <p:cNvSpPr>
            <a:spLocks noGrp="1"/>
          </p:cNvSpPr>
          <p:nvPr>
            <p:ph type="title"/>
          </p:nvPr>
        </p:nvSpPr>
        <p:spPr bwMode="auto">
          <a:xfrm>
            <a:off x="311698" y="32844"/>
            <a:ext cx="8520599" cy="309039"/>
          </a:xfrm>
          <a:prstGeom prst="rect">
            <a:avLst/>
          </a:prstGeom>
          <a:noFill/>
          <a:ln>
            <a:noFill/>
          </a:ln>
        </p:spPr>
        <p:txBody>
          <a:bodyPr spcFirstLastPara="1" wrap="square" lIns="91423" tIns="91423" rIns="91423" bIns="91423" anchor="b" anchorCtr="0">
            <a:normAutofit fontScale="90000"/>
          </a:bodyPr>
          <a:lstStyle/>
          <a:p>
            <a:pPr marL="0" lvl="0" indent="0" algn="ctr">
              <a:lnSpc>
                <a:spcPct val="100000"/>
              </a:lnSpc>
              <a:spcBef>
                <a:spcPts val="0"/>
              </a:spcBef>
              <a:spcAft>
                <a:spcPts val="0"/>
              </a:spcAft>
              <a:buSzPts val="4200"/>
              <a:buNone/>
              <a:defRPr/>
            </a:pPr>
            <a:r>
              <a:rPr lang="fr" sz="2200" dirty="0">
                <a:latin typeface="+mn-lt"/>
              </a:rPr>
              <a:t>Caractéristiques des </a:t>
            </a:r>
            <a:r>
              <a:rPr lang="fr" sz="2200" dirty="0" smtClean="0">
                <a:latin typeface="+mn-lt"/>
              </a:rPr>
              <a:t>élèves et contenus d’enseignement</a:t>
            </a:r>
            <a:endParaRPr sz="2200" dirty="0">
              <a:latin typeface="+mn-lt"/>
            </a:endParaRPr>
          </a:p>
        </p:txBody>
      </p:sp>
      <p:sp>
        <p:nvSpPr>
          <p:cNvPr id="7" name="Rectangle 6"/>
          <p:cNvSpPr/>
          <p:nvPr/>
        </p:nvSpPr>
        <p:spPr>
          <a:xfrm>
            <a:off x="0" y="701923"/>
            <a:ext cx="104360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u="sng" dirty="0">
                <a:solidFill>
                  <a:srgbClr val="FF0000"/>
                </a:solidFill>
                <a:ea typeface="Calibri"/>
                <a:cs typeface="Calibri"/>
              </a:rPr>
              <a:t>Au </a:t>
            </a:r>
            <a:r>
              <a:rPr lang="en-US" b="1" u="sng" dirty="0" err="1">
                <a:solidFill>
                  <a:srgbClr val="FF0000"/>
                </a:solidFill>
                <a:ea typeface="Calibri"/>
                <a:cs typeface="Calibri"/>
              </a:rPr>
              <a:t>niveau</a:t>
            </a:r>
            <a:r>
              <a:rPr lang="en-US" b="1" u="sng" dirty="0">
                <a:solidFill>
                  <a:srgbClr val="FF0000"/>
                </a:solidFill>
                <a:ea typeface="Calibri"/>
                <a:cs typeface="Calibri"/>
              </a:rPr>
              <a:t> </a:t>
            </a:r>
          </a:p>
          <a:p>
            <a:pPr lvl="0" algn="ctr">
              <a:defRPr/>
            </a:pPr>
            <a:r>
              <a:rPr lang="en-US" b="1" u="sng" dirty="0" err="1">
                <a:solidFill>
                  <a:srgbClr val="FF0000"/>
                </a:solidFill>
                <a:ea typeface="Calibri"/>
                <a:cs typeface="Calibri"/>
              </a:rPr>
              <a:t>moteur</a:t>
            </a:r>
            <a:endParaRPr lang="en-US" b="1" u="sng" dirty="0">
              <a:solidFill>
                <a:srgbClr val="FF0000"/>
              </a:solidFill>
              <a:ea typeface="Calibri"/>
              <a:cs typeface="Calibri"/>
            </a:endParaRPr>
          </a:p>
        </p:txBody>
      </p:sp>
      <p:sp>
        <p:nvSpPr>
          <p:cNvPr id="8" name="Rectangle 7"/>
          <p:cNvSpPr/>
          <p:nvPr/>
        </p:nvSpPr>
        <p:spPr>
          <a:xfrm>
            <a:off x="1043608" y="701923"/>
            <a:ext cx="367240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299" indent="0">
              <a:lnSpc>
                <a:spcPct val="104999"/>
              </a:lnSpc>
              <a:buNone/>
              <a:defRPr/>
            </a:pPr>
            <a:r>
              <a:rPr lang="fr-FR" sz="1200" dirty="0">
                <a:solidFill>
                  <a:srgbClr val="FF0000"/>
                </a:solidFill>
                <a:ea typeface="Calibri"/>
                <a:cs typeface="Calibri"/>
              </a:rPr>
              <a:t>- Manque de gainage, de tonicité musculaire.  </a:t>
            </a:r>
          </a:p>
          <a:p>
            <a:pPr marL="114299" indent="0">
              <a:lnSpc>
                <a:spcPct val="104999"/>
              </a:lnSpc>
              <a:buNone/>
              <a:defRPr/>
            </a:pPr>
            <a:r>
              <a:rPr lang="fr-FR" sz="1200" dirty="0">
                <a:solidFill>
                  <a:srgbClr val="FF0000"/>
                </a:solidFill>
                <a:ea typeface="Calibri"/>
                <a:cs typeface="Calibri"/>
              </a:rPr>
              <a:t>- Manque d’équilibre et de stabilité des appuis. </a:t>
            </a:r>
          </a:p>
          <a:p>
            <a:pPr marL="114299" indent="0">
              <a:lnSpc>
                <a:spcPct val="104999"/>
              </a:lnSpc>
              <a:buNone/>
              <a:defRPr/>
            </a:pPr>
            <a:r>
              <a:rPr lang="fr-FR" sz="1200" dirty="0">
                <a:solidFill>
                  <a:srgbClr val="FF0000"/>
                </a:solidFill>
                <a:ea typeface="Calibri"/>
                <a:cs typeface="Calibri"/>
              </a:rPr>
              <a:t>- Manque d’amplitude, de dissociation, d’alignement </a:t>
            </a:r>
          </a:p>
          <a:p>
            <a:pPr marL="114299" indent="0">
              <a:lnSpc>
                <a:spcPct val="104999"/>
              </a:lnSpc>
              <a:buNone/>
              <a:defRPr/>
            </a:pPr>
            <a:r>
              <a:rPr lang="fr-FR" sz="1200" dirty="0" smtClean="0">
                <a:solidFill>
                  <a:srgbClr val="FF0000"/>
                </a:solidFill>
                <a:ea typeface="Calibri"/>
                <a:cs typeface="Calibri"/>
              </a:rPr>
              <a:t>- Manque </a:t>
            </a:r>
            <a:r>
              <a:rPr lang="fr-FR" sz="1200" dirty="0">
                <a:solidFill>
                  <a:srgbClr val="FF0000"/>
                </a:solidFill>
                <a:ea typeface="Calibri"/>
                <a:cs typeface="Calibri"/>
              </a:rPr>
              <a:t>de diversité des appuis</a:t>
            </a:r>
            <a:endParaRPr lang="fr-FR" sz="1200" dirty="0"/>
          </a:p>
        </p:txBody>
      </p:sp>
      <p:sp>
        <p:nvSpPr>
          <p:cNvPr id="9" name="Rectangle 8"/>
          <p:cNvSpPr/>
          <p:nvPr/>
        </p:nvSpPr>
        <p:spPr>
          <a:xfrm>
            <a:off x="4716016" y="701923"/>
            <a:ext cx="442798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200" dirty="0">
                <a:solidFill>
                  <a:srgbClr val="FF0000"/>
                </a:solidFill>
                <a:ea typeface="Calibri"/>
                <a:cs typeface="Calibri"/>
              </a:rPr>
              <a:t>- Passer d’un placement </a:t>
            </a:r>
            <a:r>
              <a:rPr lang="en-US" sz="1200" dirty="0" err="1">
                <a:solidFill>
                  <a:srgbClr val="FF0000"/>
                </a:solidFill>
                <a:ea typeface="Calibri"/>
                <a:cs typeface="Calibri"/>
              </a:rPr>
              <a:t>aléatoire</a:t>
            </a:r>
            <a:r>
              <a:rPr lang="en-US" sz="1200" dirty="0">
                <a:solidFill>
                  <a:srgbClr val="FF0000"/>
                </a:solidFill>
                <a:ea typeface="Calibri"/>
                <a:cs typeface="Calibri"/>
              </a:rPr>
              <a:t> du corps (</a:t>
            </a:r>
            <a:r>
              <a:rPr lang="en-US" sz="1200" dirty="0" err="1">
                <a:solidFill>
                  <a:srgbClr val="FF0000"/>
                </a:solidFill>
                <a:ea typeface="Calibri"/>
                <a:cs typeface="Calibri"/>
              </a:rPr>
              <a:t>shamallow</a:t>
            </a:r>
            <a:r>
              <a:rPr lang="en-US" sz="1200" dirty="0">
                <a:solidFill>
                  <a:srgbClr val="FF0000"/>
                </a:solidFill>
                <a:ea typeface="Calibri"/>
                <a:cs typeface="Calibri"/>
              </a:rPr>
              <a:t>) à un  placement </a:t>
            </a:r>
            <a:r>
              <a:rPr lang="en-US" sz="1200" dirty="0" err="1">
                <a:solidFill>
                  <a:srgbClr val="FF0000"/>
                </a:solidFill>
                <a:ea typeface="Calibri"/>
                <a:cs typeface="Calibri"/>
              </a:rPr>
              <a:t>efficace</a:t>
            </a:r>
            <a:r>
              <a:rPr lang="en-US" sz="1200" dirty="0">
                <a:solidFill>
                  <a:srgbClr val="FF0000"/>
                </a:solidFill>
                <a:ea typeface="Calibri"/>
                <a:cs typeface="Calibri"/>
              </a:rPr>
              <a:t> et </a:t>
            </a:r>
            <a:r>
              <a:rPr lang="en-US" sz="1200" dirty="0" err="1">
                <a:solidFill>
                  <a:srgbClr val="FF0000"/>
                </a:solidFill>
                <a:ea typeface="Calibri"/>
                <a:cs typeface="Calibri"/>
              </a:rPr>
              <a:t>tonique</a:t>
            </a:r>
            <a:r>
              <a:rPr lang="en-US" sz="1200" dirty="0">
                <a:solidFill>
                  <a:srgbClr val="FF0000"/>
                </a:solidFill>
                <a:ea typeface="Calibri"/>
                <a:cs typeface="Calibri"/>
              </a:rPr>
              <a:t> (</a:t>
            </a:r>
            <a:r>
              <a:rPr lang="en-US" sz="1200" dirty="0" err="1">
                <a:solidFill>
                  <a:srgbClr val="FF0000"/>
                </a:solidFill>
                <a:ea typeface="Calibri"/>
                <a:cs typeface="Calibri"/>
              </a:rPr>
              <a:t>gainage</a:t>
            </a:r>
            <a:r>
              <a:rPr lang="en-US" sz="1200" dirty="0">
                <a:solidFill>
                  <a:srgbClr val="FF0000"/>
                </a:solidFill>
                <a:ea typeface="Calibri"/>
                <a:cs typeface="Calibri"/>
              </a:rPr>
              <a:t> abdominal)</a:t>
            </a:r>
          </a:p>
          <a:p>
            <a:pPr lvl="0">
              <a:defRPr/>
            </a:pPr>
            <a:r>
              <a:rPr lang="fr-FR" sz="1200" dirty="0">
                <a:solidFill>
                  <a:srgbClr val="FF0000"/>
                </a:solidFill>
                <a:ea typeface="Calibri"/>
                <a:cs typeface="Calibri"/>
              </a:rPr>
              <a:t>- Passer d’un équilibre individuel à un équilibre collectif. </a:t>
            </a:r>
            <a:endParaRPr lang="en-US" sz="1200" dirty="0">
              <a:solidFill>
                <a:srgbClr val="FF0000"/>
              </a:solidFill>
              <a:ea typeface="Calibri"/>
              <a:cs typeface="Calibri"/>
            </a:endParaRPr>
          </a:p>
          <a:p>
            <a:pPr lvl="0">
              <a:defRPr/>
            </a:pPr>
            <a:r>
              <a:rPr lang="fr-FR" sz="1200" dirty="0" smtClean="0">
                <a:solidFill>
                  <a:srgbClr val="00B050"/>
                </a:solidFill>
                <a:ea typeface="Calibri"/>
                <a:cs typeface="Calibri"/>
              </a:rPr>
              <a:t>- Passer </a:t>
            </a:r>
            <a:r>
              <a:rPr lang="fr-FR" sz="1200" dirty="0">
                <a:solidFill>
                  <a:srgbClr val="00B050"/>
                </a:solidFill>
                <a:ea typeface="Calibri"/>
                <a:cs typeface="Calibri"/>
              </a:rPr>
              <a:t>de positions usuelles à des positions inhabituelles (statiques ou dynamiques, avec rééquilibration)</a:t>
            </a:r>
          </a:p>
        </p:txBody>
      </p:sp>
      <p:sp>
        <p:nvSpPr>
          <p:cNvPr id="10" name="Rectangle 9"/>
          <p:cNvSpPr/>
          <p:nvPr/>
        </p:nvSpPr>
        <p:spPr>
          <a:xfrm>
            <a:off x="0" y="1710035"/>
            <a:ext cx="1043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b="1" u="sng" dirty="0">
                <a:solidFill>
                  <a:srgbClr val="00B0F0"/>
                </a:solidFill>
                <a:ea typeface="Calibri"/>
                <a:cs typeface="Calibri"/>
              </a:rPr>
              <a:t>Au niveau cognitif</a:t>
            </a:r>
          </a:p>
        </p:txBody>
      </p:sp>
      <p:sp>
        <p:nvSpPr>
          <p:cNvPr id="11" name="Rectangle 10"/>
          <p:cNvSpPr/>
          <p:nvPr/>
        </p:nvSpPr>
        <p:spPr>
          <a:xfrm>
            <a:off x="1043608" y="1710035"/>
            <a:ext cx="352839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B0F0"/>
                </a:solidFill>
                <a:ea typeface="Calibri"/>
                <a:cs typeface="Calibri"/>
              </a:rPr>
              <a:t>Les élèves miment ou reproduisent </a:t>
            </a:r>
            <a:endParaRPr lang="fr-FR" dirty="0"/>
          </a:p>
        </p:txBody>
      </p:sp>
      <p:sp>
        <p:nvSpPr>
          <p:cNvPr id="12" name="Rectangle 11"/>
          <p:cNvSpPr/>
          <p:nvPr/>
        </p:nvSpPr>
        <p:spPr>
          <a:xfrm>
            <a:off x="4716016" y="1710035"/>
            <a:ext cx="442798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00B0F0"/>
                </a:solidFill>
                <a:ea typeface="Calibri"/>
                <a:cs typeface="Calibri"/>
              </a:rPr>
              <a:t>Développer un réservoir d’images, susciter l’imaginaire  du spectateur pour passer progressivement du réel à l’inhabituel, et au symbolique</a:t>
            </a:r>
            <a:endParaRPr lang="fr-FR" sz="1200" dirty="0"/>
          </a:p>
        </p:txBody>
      </p:sp>
      <p:sp>
        <p:nvSpPr>
          <p:cNvPr id="13" name="Rectangle 12"/>
          <p:cNvSpPr/>
          <p:nvPr/>
        </p:nvSpPr>
        <p:spPr>
          <a:xfrm>
            <a:off x="0" y="2358107"/>
            <a:ext cx="104360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b="1" u="sng" dirty="0">
                <a:solidFill>
                  <a:srgbClr val="FF0000"/>
                </a:solidFill>
                <a:ea typeface="Calibri"/>
                <a:cs typeface="Calibri"/>
              </a:rPr>
              <a:t>Au niveau </a:t>
            </a:r>
            <a:r>
              <a:rPr lang="fr-FR" b="1" u="sng" dirty="0" err="1" smtClean="0">
                <a:solidFill>
                  <a:srgbClr val="FF0000"/>
                </a:solidFill>
                <a:ea typeface="Calibri"/>
                <a:cs typeface="Calibri"/>
              </a:rPr>
              <a:t>informa-tionnel</a:t>
            </a:r>
            <a:endParaRPr lang="fr-FR" b="1" u="sng" dirty="0">
              <a:solidFill>
                <a:srgbClr val="FF0000"/>
              </a:solidFill>
              <a:ea typeface="Calibri"/>
              <a:cs typeface="Calibri"/>
            </a:endParaRPr>
          </a:p>
        </p:txBody>
      </p:sp>
      <p:sp>
        <p:nvSpPr>
          <p:cNvPr id="14" name="Rectangle 13"/>
          <p:cNvSpPr/>
          <p:nvPr/>
        </p:nvSpPr>
        <p:spPr>
          <a:xfrm>
            <a:off x="1043608" y="2358107"/>
            <a:ext cx="367240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0000"/>
                </a:solidFill>
                <a:ea typeface="Calibri"/>
                <a:cs typeface="Calibri"/>
              </a:rPr>
              <a:t>- Peu de représentation du corps dans l’espace proche (manque de repères proprioceptifs et de repères kinesthésiques)</a:t>
            </a:r>
          </a:p>
          <a:p>
            <a:r>
              <a:rPr lang="fr-FR" sz="1200" dirty="0">
                <a:solidFill>
                  <a:srgbClr val="FF0000"/>
                </a:solidFill>
                <a:ea typeface="Calibri"/>
                <a:cs typeface="Calibri"/>
              </a:rPr>
              <a:t>- Des difficultés à se repérer dans l’espace de déplacement (lointain)</a:t>
            </a:r>
          </a:p>
        </p:txBody>
      </p:sp>
      <p:sp>
        <p:nvSpPr>
          <p:cNvPr id="15" name="Rectangle 14"/>
          <p:cNvSpPr/>
          <p:nvPr/>
        </p:nvSpPr>
        <p:spPr>
          <a:xfrm>
            <a:off x="4716016" y="2358107"/>
            <a:ext cx="442798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0000"/>
                </a:solidFill>
                <a:ea typeface="Calibri"/>
                <a:cs typeface="Calibri"/>
              </a:rPr>
              <a:t>- Passer de repères visuels autocentrés à des repères visuels permettant le travail de l’équilibre </a:t>
            </a:r>
          </a:p>
          <a:p>
            <a:r>
              <a:rPr lang="fr-FR" sz="1200" dirty="0">
                <a:solidFill>
                  <a:srgbClr val="FF0000"/>
                </a:solidFill>
              </a:rPr>
              <a:t>- Développer des repères spatiaux et temporels favorisant la prise d’information élargie et sur le collectif</a:t>
            </a:r>
          </a:p>
        </p:txBody>
      </p:sp>
      <p:sp>
        <p:nvSpPr>
          <p:cNvPr id="16" name="Rectangle 15"/>
          <p:cNvSpPr/>
          <p:nvPr/>
        </p:nvSpPr>
        <p:spPr>
          <a:xfrm>
            <a:off x="0" y="3366219"/>
            <a:ext cx="10436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b="1" u="sng" dirty="0">
                <a:solidFill>
                  <a:srgbClr val="FF99FF"/>
                </a:solidFill>
                <a:ea typeface="Calibri"/>
                <a:cs typeface="Calibri"/>
              </a:rPr>
              <a:t>Au niveau affectif</a:t>
            </a:r>
          </a:p>
        </p:txBody>
      </p:sp>
      <p:sp>
        <p:nvSpPr>
          <p:cNvPr id="17" name="Rectangle 16"/>
          <p:cNvSpPr/>
          <p:nvPr/>
        </p:nvSpPr>
        <p:spPr>
          <a:xfrm>
            <a:off x="1043608" y="3366219"/>
            <a:ext cx="36724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99FF"/>
                </a:solidFill>
                <a:ea typeface="Calibri"/>
                <a:cs typeface="Calibri"/>
              </a:rPr>
              <a:t>Difficulté de se montrer, contact difficile, appréhension de la  hauteur, peur du regard d’autrui, peur de se retrouver dans des situations inhabituelles</a:t>
            </a:r>
            <a:endParaRPr lang="fr-FR" sz="1200" dirty="0"/>
          </a:p>
        </p:txBody>
      </p:sp>
      <p:sp>
        <p:nvSpPr>
          <p:cNvPr id="18" name="Rectangle 17"/>
          <p:cNvSpPr/>
          <p:nvPr/>
        </p:nvSpPr>
        <p:spPr>
          <a:xfrm>
            <a:off x="4716016" y="3366219"/>
            <a:ext cx="44279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99FF"/>
                </a:solidFill>
                <a:ea typeface="Calibri"/>
                <a:cs typeface="Calibri"/>
              </a:rPr>
              <a:t>Passer d'une prestation inhibée à une prestation assumée</a:t>
            </a:r>
            <a:endParaRPr lang="fr-FR" sz="1200" dirty="0"/>
          </a:p>
        </p:txBody>
      </p:sp>
      <p:sp>
        <p:nvSpPr>
          <p:cNvPr id="19" name="Rectangle 18"/>
          <p:cNvSpPr/>
          <p:nvPr/>
        </p:nvSpPr>
        <p:spPr>
          <a:xfrm>
            <a:off x="0" y="4230315"/>
            <a:ext cx="10436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b="1" u="sng" dirty="0">
                <a:solidFill>
                  <a:schemeClr val="tx1"/>
                </a:solidFill>
                <a:ea typeface="Calibri"/>
                <a:cs typeface="Calibri"/>
              </a:rPr>
              <a:t>Au niveau social</a:t>
            </a:r>
            <a:endParaRPr lang="fr-FR" b="1" dirty="0">
              <a:solidFill>
                <a:schemeClr val="tx1"/>
              </a:solidFill>
              <a:ea typeface="Calibri"/>
              <a:cs typeface="Calibri"/>
            </a:endParaRPr>
          </a:p>
        </p:txBody>
      </p:sp>
      <p:sp>
        <p:nvSpPr>
          <p:cNvPr id="20" name="Rectangle 19"/>
          <p:cNvSpPr/>
          <p:nvPr/>
        </p:nvSpPr>
        <p:spPr>
          <a:xfrm>
            <a:off x="1043608" y="4230315"/>
            <a:ext cx="36724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00B050"/>
                </a:solidFill>
                <a:ea typeface="Calibri"/>
                <a:cs typeface="Calibri"/>
              </a:rPr>
              <a:t>- Ne prend pas en compte les autres ou ne s’exprime pas</a:t>
            </a:r>
          </a:p>
          <a:p>
            <a:r>
              <a:rPr lang="fr-FR" sz="1200" dirty="0">
                <a:solidFill>
                  <a:srgbClr val="800000"/>
                </a:solidFill>
                <a:ea typeface="Calibri"/>
                <a:cs typeface="Calibri"/>
              </a:rPr>
              <a:t>- Ne s'engage pas dans l'appréciation du travail d'autrui</a:t>
            </a:r>
            <a:endParaRPr lang="fr-FR" sz="1200" dirty="0">
              <a:solidFill>
                <a:srgbClr val="800000"/>
              </a:solidFill>
            </a:endParaRPr>
          </a:p>
        </p:txBody>
      </p:sp>
      <p:sp>
        <p:nvSpPr>
          <p:cNvPr id="21" name="Rectangle 20"/>
          <p:cNvSpPr/>
          <p:nvPr/>
        </p:nvSpPr>
        <p:spPr>
          <a:xfrm>
            <a:off x="4716016" y="4230315"/>
            <a:ext cx="442798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00B050"/>
                </a:solidFill>
                <a:ea typeface="Calibri"/>
                <a:cs typeface="Calibri"/>
              </a:rPr>
              <a:t>Passer d’un travail individuel à un travail de partenariat inter et intra groupe, </a:t>
            </a:r>
            <a:r>
              <a:rPr lang="fr-FR" sz="1200" dirty="0">
                <a:solidFill>
                  <a:srgbClr val="800000"/>
                </a:solidFill>
                <a:ea typeface="Calibri"/>
                <a:cs typeface="Calibri"/>
              </a:rPr>
              <a:t>prenant en compte les autres (parade, encouragements, observation et analyse des prestations d’autrui)</a:t>
            </a:r>
            <a:endParaRPr lang="fr-FR" sz="1200" dirty="0">
              <a:solidFill>
                <a:srgbClr val="800000"/>
              </a:solidFill>
            </a:endParaRPr>
          </a:p>
        </p:txBody>
      </p:sp>
    </p:spTree>
    <p:extLst>
      <p:ext uri="{BB962C8B-B14F-4D97-AF65-F5344CB8AC3E}">
        <p14:creationId xmlns:p14="http://schemas.microsoft.com/office/powerpoint/2010/main" val="34443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28;p10"/>
          <p:cNvSpPr>
            <a:spLocks noGrp="1"/>
          </p:cNvSpPr>
          <p:nvPr>
            <p:ph type="title"/>
          </p:nvPr>
        </p:nvSpPr>
        <p:spPr bwMode="auto">
          <a:xfrm>
            <a:off x="311700" y="125859"/>
            <a:ext cx="8520600" cy="832026"/>
          </a:xfrm>
          <a:prstGeom prst="rect">
            <a:avLst/>
          </a:prstGeom>
          <a:noFill/>
          <a:ln>
            <a:noFill/>
          </a:ln>
        </p:spPr>
        <p:txBody>
          <a:bodyPr spcFirstLastPara="1" wrap="square" lIns="91425" tIns="91425" rIns="91425" bIns="91425" anchor="b" anchorCtr="0"/>
          <a:lstStyle/>
          <a:p>
            <a:pPr marL="0" lvl="0" indent="0" algn="ctr">
              <a:lnSpc>
                <a:spcPct val="100000"/>
              </a:lnSpc>
              <a:spcBef>
                <a:spcPts val="0"/>
              </a:spcBef>
              <a:spcAft>
                <a:spcPts val="0"/>
              </a:spcAft>
              <a:buSzPts val="4200"/>
              <a:buNone/>
              <a:defRPr/>
            </a:pPr>
            <a:r>
              <a:rPr lang="fr" dirty="0">
                <a:latin typeface="+mn-lt"/>
              </a:rPr>
              <a:t>SCE en Acro-Danse</a:t>
            </a:r>
            <a:endParaRPr dirty="0">
              <a:latin typeface="+mn-lt"/>
            </a:endParaRPr>
          </a:p>
        </p:txBody>
      </p:sp>
      <p:sp>
        <p:nvSpPr>
          <p:cNvPr id="5" name="Google Shape;129;p10"/>
          <p:cNvSpPr>
            <a:spLocks noGrp="1"/>
          </p:cNvSpPr>
          <p:nvPr>
            <p:ph type="body" idx="1"/>
          </p:nvPr>
        </p:nvSpPr>
        <p:spPr bwMode="auto">
          <a:xfrm>
            <a:off x="0" y="1061963"/>
            <a:ext cx="9144000" cy="3356934"/>
          </a:xfrm>
          <a:prstGeom prst="rect">
            <a:avLst/>
          </a:prstGeom>
          <a:noFill/>
          <a:ln>
            <a:noFill/>
          </a:ln>
        </p:spPr>
        <p:txBody>
          <a:bodyPr spcFirstLastPara="1" wrap="square" lIns="91425" tIns="91425" rIns="91425" bIns="91425" anchor="t" anchorCtr="0"/>
          <a:lstStyle/>
          <a:p>
            <a:pPr marL="0" lvl="0" indent="0" algn="l">
              <a:lnSpc>
                <a:spcPct val="95000"/>
              </a:lnSpc>
              <a:spcBef>
                <a:spcPts val="0"/>
              </a:spcBef>
              <a:spcAft>
                <a:spcPts val="0"/>
              </a:spcAft>
              <a:buSzPct val="117647"/>
              <a:buNone/>
              <a:defRPr/>
            </a:pPr>
            <a:r>
              <a:rPr lang="fr" sz="1500" dirty="0">
                <a:solidFill>
                  <a:srgbClr val="00FF00"/>
                </a:solidFill>
                <a:latin typeface="+mn-lt"/>
              </a:rPr>
              <a:t>Par groupe de 4 </a:t>
            </a:r>
            <a:r>
              <a:rPr lang="fr" sz="1500" dirty="0">
                <a:solidFill>
                  <a:srgbClr val="276145"/>
                </a:solidFill>
                <a:latin typeface="+mn-lt"/>
              </a:rPr>
              <a:t>à 5 </a:t>
            </a:r>
            <a:r>
              <a:rPr lang="fr" sz="1500" dirty="0">
                <a:latin typeface="+mn-lt"/>
              </a:rPr>
              <a:t>, vous utiliserez un </a:t>
            </a:r>
            <a:r>
              <a:rPr lang="fr" sz="1500" b="1" dirty="0">
                <a:latin typeface="+mn-lt"/>
              </a:rPr>
              <a:t>support artistique</a:t>
            </a:r>
            <a:r>
              <a:rPr lang="fr" sz="1500" dirty="0">
                <a:latin typeface="+mn-lt"/>
              </a:rPr>
              <a:t> que vous aurez analysé au préalable et qui sera le point de départ pour:</a:t>
            </a:r>
            <a:endParaRPr sz="1500" dirty="0">
              <a:latin typeface="+mn-lt"/>
            </a:endParaRPr>
          </a:p>
          <a:p>
            <a:pPr marL="0" lvl="0" indent="0" algn="l">
              <a:lnSpc>
                <a:spcPct val="95000"/>
              </a:lnSpc>
              <a:spcBef>
                <a:spcPts val="1200"/>
              </a:spcBef>
              <a:spcAft>
                <a:spcPts val="0"/>
              </a:spcAft>
              <a:buSzPct val="117647"/>
              <a:buNone/>
              <a:defRPr/>
            </a:pPr>
            <a:r>
              <a:rPr lang="fr" sz="1500" dirty="0">
                <a:solidFill>
                  <a:srgbClr val="FF0000"/>
                </a:solidFill>
                <a:latin typeface="+mn-lt"/>
              </a:rPr>
              <a:t>Imaginer et créer des formes corporelles variées seul </a:t>
            </a:r>
            <a:r>
              <a:rPr lang="fr" sz="1500" b="1" dirty="0">
                <a:solidFill>
                  <a:srgbClr val="FF0000"/>
                </a:solidFill>
                <a:latin typeface="+mn-lt"/>
              </a:rPr>
              <a:t>et </a:t>
            </a:r>
            <a:r>
              <a:rPr lang="fr" sz="1500" dirty="0">
                <a:solidFill>
                  <a:srgbClr val="FF0000"/>
                </a:solidFill>
                <a:latin typeface="+mn-lt"/>
              </a:rPr>
              <a:t>à plusieurs en puisant dans le vocabulaire acrobatique et chorégraphique.</a:t>
            </a:r>
            <a:endParaRPr sz="1500" dirty="0">
              <a:solidFill>
                <a:srgbClr val="FF0000"/>
              </a:solidFill>
              <a:latin typeface="+mn-lt"/>
            </a:endParaRPr>
          </a:p>
          <a:p>
            <a:pPr marL="0" lvl="0" indent="0" algn="l">
              <a:lnSpc>
                <a:spcPct val="95000"/>
              </a:lnSpc>
              <a:spcBef>
                <a:spcPts val="1200"/>
              </a:spcBef>
              <a:spcAft>
                <a:spcPts val="0"/>
              </a:spcAft>
              <a:buSzPct val="117647"/>
              <a:buNone/>
              <a:defRPr/>
            </a:pPr>
            <a:r>
              <a:rPr lang="fr" sz="1500" dirty="0">
                <a:solidFill>
                  <a:srgbClr val="00B0F0"/>
                </a:solidFill>
                <a:latin typeface="+mn-lt"/>
              </a:rPr>
              <a:t>Vous organiserez ce vocabulaire dans le temps ,l’espace </a:t>
            </a:r>
            <a:r>
              <a:rPr lang="fr" sz="1500" b="1" dirty="0">
                <a:solidFill>
                  <a:srgbClr val="00B0F0"/>
                </a:solidFill>
                <a:latin typeface="+mn-lt"/>
              </a:rPr>
              <a:t>et</a:t>
            </a:r>
            <a:r>
              <a:rPr lang="fr" sz="1500" dirty="0">
                <a:solidFill>
                  <a:srgbClr val="00B0F0"/>
                </a:solidFill>
                <a:latin typeface="+mn-lt"/>
              </a:rPr>
              <a:t> les relations entre partenaires afin que le propos artistique choisi collectivement </a:t>
            </a:r>
            <a:r>
              <a:rPr lang="fr" sz="1500" i="1" dirty="0">
                <a:solidFill>
                  <a:srgbClr val="00B0F0"/>
                </a:solidFill>
                <a:latin typeface="+mn-lt"/>
              </a:rPr>
              <a:t>parmi les possibles proposés par l’enseignant </a:t>
            </a:r>
            <a:r>
              <a:rPr lang="fr" sz="1500" dirty="0">
                <a:solidFill>
                  <a:srgbClr val="00B0F0"/>
                </a:solidFill>
                <a:latin typeface="+mn-lt"/>
              </a:rPr>
              <a:t>soit lisible par le spectateur.</a:t>
            </a:r>
            <a:endParaRPr sz="1500" dirty="0">
              <a:solidFill>
                <a:srgbClr val="00B0F0"/>
              </a:solidFill>
              <a:latin typeface="+mn-lt"/>
            </a:endParaRPr>
          </a:p>
          <a:p>
            <a:pPr marL="0" lvl="0" indent="0" algn="l">
              <a:lnSpc>
                <a:spcPct val="95000"/>
              </a:lnSpc>
              <a:spcBef>
                <a:spcPts val="1200"/>
              </a:spcBef>
              <a:spcAft>
                <a:spcPts val="0"/>
              </a:spcAft>
              <a:buSzPct val="117647"/>
              <a:buNone/>
              <a:defRPr/>
            </a:pPr>
            <a:r>
              <a:rPr lang="fr" sz="1500" dirty="0">
                <a:solidFill>
                  <a:srgbClr val="FF00FF"/>
                </a:solidFill>
                <a:latin typeface="+mn-lt"/>
              </a:rPr>
              <a:t>Votre interprétation nécessitera un engagement assumé et adapté au projet afin de capter l’attention du public.</a:t>
            </a:r>
            <a:endParaRPr sz="1500" dirty="0">
              <a:solidFill>
                <a:srgbClr val="FF00FF"/>
              </a:solidFill>
              <a:latin typeface="+mn-lt"/>
            </a:endParaRPr>
          </a:p>
          <a:p>
            <a:pPr marL="0" lvl="0" indent="0" algn="l">
              <a:lnSpc>
                <a:spcPct val="95000"/>
              </a:lnSpc>
              <a:spcBef>
                <a:spcPts val="1200"/>
              </a:spcBef>
              <a:spcAft>
                <a:spcPts val="1200"/>
              </a:spcAft>
              <a:buSzPct val="117647"/>
              <a:buNone/>
              <a:defRPr/>
            </a:pPr>
            <a:r>
              <a:rPr lang="fr" sz="1500" dirty="0">
                <a:solidFill>
                  <a:srgbClr val="B45F06"/>
                </a:solidFill>
                <a:latin typeface="+mn-lt"/>
              </a:rPr>
              <a:t>Lors des prestations des autres groupes, vous serez amenés à apprécier, observer, analyser leur chorégraphie à partir de critères afin de leur proposer des axes de progrès.</a:t>
            </a:r>
            <a:endParaRPr sz="1500" dirty="0">
              <a:solidFill>
                <a:srgbClr val="B45F06"/>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34;p16"/>
          <p:cNvSpPr>
            <a:spLocks noGrp="1"/>
          </p:cNvSpPr>
          <p:nvPr>
            <p:ph type="title"/>
          </p:nvPr>
        </p:nvSpPr>
        <p:spPr bwMode="auto">
          <a:xfrm>
            <a:off x="416075" y="22781"/>
            <a:ext cx="8520600" cy="696308"/>
          </a:xfrm>
          <a:prstGeom prst="rect">
            <a:avLst/>
          </a:prstGeom>
          <a:noFill/>
          <a:ln>
            <a:noFill/>
          </a:ln>
        </p:spPr>
        <p:txBody>
          <a:bodyPr spcFirstLastPara="1" wrap="square" lIns="91425" tIns="91425" rIns="91425" bIns="91425" anchor="b" anchorCtr="0">
            <a:normAutofit fontScale="90000"/>
          </a:bodyPr>
          <a:lstStyle/>
          <a:p>
            <a:pPr marL="0" lvl="0" indent="0" algn="ctr">
              <a:lnSpc>
                <a:spcPct val="100000"/>
              </a:lnSpc>
              <a:spcBef>
                <a:spcPts val="0"/>
              </a:spcBef>
              <a:spcAft>
                <a:spcPts val="0"/>
              </a:spcAft>
              <a:buSzPct val="111111"/>
              <a:buNone/>
              <a:defRPr/>
            </a:pPr>
            <a:r>
              <a:rPr lang="fr" sz="3800" dirty="0">
                <a:latin typeface="+mn-lt"/>
              </a:rPr>
              <a:t>Organisation de la SCE</a:t>
            </a:r>
            <a:endParaRPr sz="3800" dirty="0">
              <a:latin typeface="+mn-lt"/>
            </a:endParaRPr>
          </a:p>
        </p:txBody>
      </p:sp>
      <p:sp>
        <p:nvSpPr>
          <p:cNvPr id="5" name="Google Shape;135;p16"/>
          <p:cNvSpPr>
            <a:spLocks noGrp="1"/>
          </p:cNvSpPr>
          <p:nvPr>
            <p:ph type="body" idx="1"/>
          </p:nvPr>
        </p:nvSpPr>
        <p:spPr bwMode="auto">
          <a:xfrm>
            <a:off x="53575" y="771299"/>
            <a:ext cx="7672500" cy="4070958"/>
          </a:xfrm>
          <a:prstGeom prst="rect">
            <a:avLst/>
          </a:prstGeom>
          <a:noFill/>
          <a:ln>
            <a:noFill/>
          </a:ln>
        </p:spPr>
        <p:txBody>
          <a:bodyPr spcFirstLastPara="1" wrap="square" lIns="91425" tIns="91425" rIns="91425" bIns="91425" anchor="t" anchorCtr="0">
            <a:noAutofit/>
          </a:bodyPr>
          <a:lstStyle/>
          <a:p>
            <a:pPr marL="89999" lvl="0" indent="0" algn="l">
              <a:lnSpc>
                <a:spcPct val="90000"/>
              </a:lnSpc>
              <a:spcBef>
                <a:spcPts val="333"/>
              </a:spcBef>
              <a:spcAft>
                <a:spcPts val="0"/>
              </a:spcAft>
              <a:buSzPts val="275"/>
              <a:buNone/>
              <a:defRPr/>
            </a:pPr>
            <a:r>
              <a:rPr lang="fr" sz="1200" dirty="0">
                <a:latin typeface="+mn-lt"/>
                <a:ea typeface="Arial"/>
                <a:cs typeface="Arial"/>
              </a:rPr>
              <a:t>-Temps d'analyse, de discussion, de partage sur le support artistique.        </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-Invention et émergence de gestes.       </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                                               </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-Présentation, partage, mise en commun, discussion, sélection collective.</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-Organisation dans le temps,l'espace et les relations entre partenaire.</a:t>
            </a:r>
            <a:endParaRPr sz="1200" dirty="0">
              <a:latin typeface="+mn-lt"/>
              <a:ea typeface="Arial"/>
              <a:cs typeface="Arial"/>
            </a:endParaRPr>
          </a:p>
          <a:p>
            <a:pPr marL="89999" lvl="0" indent="0" algn="l">
              <a:lnSpc>
                <a:spcPct val="90000"/>
              </a:lnSpc>
              <a:spcBef>
                <a:spcPts val="333"/>
              </a:spcBef>
              <a:spcAft>
                <a:spcPts val="0"/>
              </a:spcAft>
              <a:buSzPts val="275"/>
              <a:buNone/>
              <a:defRPr/>
            </a:pP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-Répétition pour mémorisation.</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-Présentation.</a:t>
            </a:r>
            <a:endParaRPr sz="1200" dirty="0">
              <a:latin typeface="+mn-lt"/>
              <a:ea typeface="Arial"/>
              <a:cs typeface="Arial"/>
            </a:endParaRPr>
          </a:p>
          <a:p>
            <a:pPr marL="0" lvl="0" indent="0" algn="l">
              <a:lnSpc>
                <a:spcPct val="90000"/>
              </a:lnSpc>
              <a:spcBef>
                <a:spcPts val="333"/>
              </a:spcBef>
              <a:spcAft>
                <a:spcPts val="0"/>
              </a:spcAft>
              <a:buSzPts val="275"/>
              <a:buNone/>
              <a:defRPr/>
            </a:pP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b="1" dirty="0">
                <a:solidFill>
                  <a:srgbClr val="FF0000"/>
                </a:solidFill>
                <a:latin typeface="+mn-lt"/>
                <a:ea typeface="Arial"/>
                <a:cs typeface="Arial"/>
              </a:rPr>
              <a:t>         Un groupe présente sa création à un autre groupe qui désigne un vidéaste.</a:t>
            </a:r>
            <a:endParaRPr dirty="0">
              <a:latin typeface="+mn-lt"/>
            </a:endParaRPr>
          </a:p>
          <a:p>
            <a:pPr marL="89999" lvl="0" indent="0" algn="l">
              <a:lnSpc>
                <a:spcPct val="90000"/>
              </a:lnSpc>
              <a:spcBef>
                <a:spcPts val="333"/>
              </a:spcBef>
              <a:spcAft>
                <a:spcPts val="0"/>
              </a:spcAft>
              <a:buSzPts val="275"/>
              <a:buNone/>
              <a:defRPr/>
            </a:pP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-Observation/analyse.</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 Les « spectateur-juges » devront établir un compte rendu d’observation en utilisant la vidéo et  les grilles d’observations défi</a:t>
            </a:r>
            <a:r>
              <a:rPr lang="fr" sz="1200" dirty="0">
                <a:solidFill>
                  <a:schemeClr val="dk1"/>
                </a:solidFill>
                <a:latin typeface="+mn-lt"/>
                <a:ea typeface="Arial"/>
                <a:cs typeface="Arial"/>
              </a:rPr>
              <a:t>nie</a:t>
            </a:r>
            <a:r>
              <a:rPr lang="fr" sz="1200" dirty="0">
                <a:latin typeface="+mn-lt"/>
                <a:ea typeface="Arial"/>
                <a:cs typeface="Arial"/>
              </a:rPr>
              <a:t>s préalablement.</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 Après la présentation d’un groupe se déroule un temps de partage et de retours d’observations entre les deux groupes.</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 Les deux groupes, sous le contrôle de l’enseignant arrêtent les axes de progrès.</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-Définition d'un projet de transformation de la production avec les axes de travail choisis.</a:t>
            </a:r>
            <a:endParaRPr sz="1200" dirty="0">
              <a:latin typeface="+mn-lt"/>
              <a:ea typeface="Arial"/>
              <a:cs typeface="Arial"/>
            </a:endParaRPr>
          </a:p>
          <a:p>
            <a:pPr marL="89999" lvl="0" indent="0" algn="l">
              <a:lnSpc>
                <a:spcPct val="90000"/>
              </a:lnSpc>
              <a:spcBef>
                <a:spcPts val="333"/>
              </a:spcBef>
              <a:spcAft>
                <a:spcPts val="0"/>
              </a:spcAft>
              <a:buSzPts val="275"/>
              <a:buNone/>
              <a:defRPr/>
            </a:pPr>
            <a:r>
              <a:rPr lang="fr" sz="1200" dirty="0">
                <a:latin typeface="+mn-lt"/>
                <a:ea typeface="Arial"/>
                <a:cs typeface="Arial"/>
              </a:rPr>
              <a:t>-Réversibilité des rôles entre les deux groupes-</a:t>
            </a:r>
            <a:endParaRPr sz="1200" dirty="0">
              <a:latin typeface="+mn-lt"/>
              <a:ea typeface="Arial"/>
              <a:cs typeface="Arial"/>
            </a:endParaRPr>
          </a:p>
          <a:p>
            <a:pPr marL="342900" lvl="0" indent="-237172" algn="l">
              <a:lnSpc>
                <a:spcPct val="90000"/>
              </a:lnSpc>
              <a:spcBef>
                <a:spcPts val="333"/>
              </a:spcBef>
              <a:spcAft>
                <a:spcPts val="0"/>
              </a:spcAft>
              <a:buClr>
                <a:schemeClr val="dk1"/>
              </a:buClr>
              <a:buSzPts val="275"/>
              <a:buFont typeface="Arial"/>
              <a:buNone/>
              <a:defRPr/>
            </a:pPr>
            <a:endParaRPr sz="1000" dirty="0">
              <a:latin typeface="+mn-lt"/>
              <a:ea typeface="Calibri"/>
              <a:cs typeface="Calibri"/>
            </a:endParaRPr>
          </a:p>
          <a:p>
            <a:pPr marL="342900" lvl="0" indent="-237172" algn="l">
              <a:lnSpc>
                <a:spcPct val="90000"/>
              </a:lnSpc>
              <a:spcBef>
                <a:spcPts val="333"/>
              </a:spcBef>
              <a:spcAft>
                <a:spcPts val="0"/>
              </a:spcAft>
              <a:buClr>
                <a:schemeClr val="dk1"/>
              </a:buClr>
              <a:buSzPts val="275"/>
              <a:buFont typeface="Arial"/>
              <a:buNone/>
              <a:defRPr/>
            </a:pPr>
            <a:endParaRPr sz="650" dirty="0">
              <a:latin typeface="+mn-lt"/>
              <a:ea typeface="Calibri"/>
              <a:cs typeface="Calibri"/>
            </a:endParaRPr>
          </a:p>
          <a:p>
            <a:pPr marL="0" lvl="0" indent="0" algn="l">
              <a:lnSpc>
                <a:spcPct val="105000"/>
              </a:lnSpc>
              <a:spcBef>
                <a:spcPts val="0"/>
              </a:spcBef>
              <a:spcAft>
                <a:spcPts val="1200"/>
              </a:spcAft>
              <a:buSzPts val="275"/>
              <a:buNone/>
              <a:defRPr/>
            </a:pPr>
            <a:endParaRPr sz="650" dirty="0">
              <a:latin typeface="+mn-lt"/>
            </a:endParaRPr>
          </a:p>
        </p:txBody>
      </p:sp>
      <p:sp>
        <p:nvSpPr>
          <p:cNvPr id="6" name="Google Shape;136;p16"/>
          <p:cNvSpPr>
            <a:spLocks/>
          </p:cNvSpPr>
          <p:nvPr/>
        </p:nvSpPr>
        <p:spPr bwMode="auto">
          <a:xfrm>
            <a:off x="6900875" y="1072512"/>
            <a:ext cx="2035800" cy="1877407"/>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3200"/>
              <a:buFont typeface="Arial"/>
              <a:buNone/>
              <a:defRPr/>
            </a:pPr>
            <a:r>
              <a:rPr lang="fr" sz="3200" b="0" i="0" u="none" strike="noStrike" cap="none">
                <a:solidFill>
                  <a:srgbClr val="FFFFFF"/>
                </a:solidFill>
                <a:latin typeface="+mn-lt"/>
                <a:ea typeface="Calibri"/>
                <a:cs typeface="Calibri"/>
              </a:rPr>
              <a:t>Interactions sociales</a:t>
            </a:r>
            <a:endParaRPr sz="3200" b="0" i="0" u="none" strike="noStrike" cap="none">
              <a:solidFill>
                <a:srgbClr val="FFFFFF"/>
              </a:solidFill>
              <a:latin typeface="+mn-lt"/>
              <a:ea typeface="Calibri"/>
              <a:cs typeface="Calibri"/>
            </a:endParaRPr>
          </a:p>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Open Sans"/>
              <a:cs typeface="Open Sans"/>
            </a:endParaRPr>
          </a:p>
        </p:txBody>
      </p:sp>
      <p:sp>
        <p:nvSpPr>
          <p:cNvPr id="7" name="Google Shape;137;p16"/>
          <p:cNvSpPr>
            <a:spLocks/>
          </p:cNvSpPr>
          <p:nvPr/>
        </p:nvSpPr>
        <p:spPr bwMode="auto">
          <a:xfrm>
            <a:off x="7372375" y="1067057"/>
            <a:ext cx="900000" cy="400550"/>
          </a:xfrm>
          <a:prstGeom prst="rect">
            <a:avLst/>
          </a:prstGeom>
          <a:noFill/>
          <a:ln>
            <a:noFill/>
          </a:ln>
        </p:spPr>
        <p:txBody>
          <a:bodyPr spcFirstLastPara="1" wrap="square" lIns="91425" tIns="91425" rIns="91425" bIns="91425" anchor="t" anchorCtr="0">
            <a:sp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Open Sans"/>
              <a:cs typeface="Open Sans"/>
            </a:endParaRPr>
          </a:p>
        </p:txBody>
      </p:sp>
      <p:sp>
        <p:nvSpPr>
          <p:cNvPr id="8" name="Google Shape;138;p16"/>
          <p:cNvSpPr/>
          <p:nvPr/>
        </p:nvSpPr>
        <p:spPr bwMode="auto">
          <a:xfrm rot="5400000">
            <a:off x="6649125" y="2343448"/>
            <a:ext cx="3996900" cy="900787"/>
          </a:xfrm>
          <a:prstGeom prst="rightArrow">
            <a:avLst>
              <a:gd name="adj1" fmla="val 50000"/>
              <a:gd name="adj2" fmla="val 50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400" b="0" i="0" u="none" strike="noStrike" cap="none" dirty="0">
                <a:solidFill>
                  <a:srgbClr val="000000"/>
                </a:solidFill>
                <a:latin typeface="+mn-lt"/>
                <a:ea typeface="Arial"/>
                <a:cs typeface="Arial"/>
              </a:rPr>
              <a:t>INTERACTIONS SOCIALES</a:t>
            </a:r>
            <a:endParaRPr sz="1400" b="0" i="0" u="none" strike="noStrike" cap="none" dirty="0">
              <a:solidFill>
                <a:srgbClr val="000000"/>
              </a:solidFill>
              <a:latin typeface="+mn-lt"/>
              <a:ea typeface="Arial"/>
              <a:cs typeface="Arial"/>
            </a:endParaRPr>
          </a:p>
        </p:txBody>
      </p:sp>
      <p:sp>
        <p:nvSpPr>
          <p:cNvPr id="9" name="Google Shape;139;p16"/>
          <p:cNvSpPr/>
          <p:nvPr/>
        </p:nvSpPr>
        <p:spPr bwMode="auto">
          <a:xfrm rot="5400000">
            <a:off x="6990225" y="1567345"/>
            <a:ext cx="1943100" cy="39694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400" b="0" i="0" u="none" strike="noStrike" cap="none">
                <a:solidFill>
                  <a:srgbClr val="000000"/>
                </a:solidFill>
                <a:latin typeface="+mn-lt"/>
                <a:ea typeface="Arial"/>
                <a:cs typeface="Arial"/>
              </a:rPr>
              <a:t>INTRA-GROUPE</a:t>
            </a:r>
            <a:endParaRPr sz="1400" b="0" i="0" u="none" strike="noStrike" cap="none">
              <a:solidFill>
                <a:srgbClr val="000000"/>
              </a:solidFill>
              <a:latin typeface="+mn-lt"/>
              <a:ea typeface="Arial"/>
              <a:cs typeface="Arial"/>
            </a:endParaRPr>
          </a:p>
        </p:txBody>
      </p:sp>
      <p:sp>
        <p:nvSpPr>
          <p:cNvPr id="10" name="Google Shape;140;p16"/>
          <p:cNvSpPr>
            <a:spLocks/>
          </p:cNvSpPr>
          <p:nvPr/>
        </p:nvSpPr>
        <p:spPr bwMode="auto">
          <a:xfrm>
            <a:off x="7725975" y="2820665"/>
            <a:ext cx="471600" cy="400550"/>
          </a:xfrm>
          <a:prstGeom prst="rect">
            <a:avLst/>
          </a:prstGeom>
          <a:noFill/>
          <a:ln>
            <a:noFill/>
          </a:ln>
        </p:spPr>
        <p:txBody>
          <a:bodyPr spcFirstLastPara="1" wrap="square" lIns="91425" tIns="91425" rIns="91425" bIns="91425" anchor="t" anchorCtr="0">
            <a:sp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Open Sans"/>
              <a:cs typeface="Open Sans"/>
            </a:endParaRPr>
          </a:p>
        </p:txBody>
      </p:sp>
      <p:sp>
        <p:nvSpPr>
          <p:cNvPr id="11" name="Google Shape;141;p16"/>
          <p:cNvSpPr/>
          <p:nvPr/>
        </p:nvSpPr>
        <p:spPr bwMode="auto">
          <a:xfrm rot="5400000">
            <a:off x="7008075" y="3574923"/>
            <a:ext cx="1907400" cy="40055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r>
              <a:rPr lang="fr" sz="1400" b="0" i="0" u="none" strike="noStrike" cap="none" dirty="0" smtClean="0">
                <a:solidFill>
                  <a:srgbClr val="000000"/>
                </a:solidFill>
                <a:latin typeface="+mn-lt"/>
                <a:ea typeface="Arial"/>
                <a:cs typeface="Arial"/>
              </a:rPr>
              <a:t>INTER-GROUPE</a:t>
            </a:r>
            <a:endParaRPr sz="1400" b="0" i="0" u="none" strike="noStrike" cap="none" dirty="0">
              <a:solidFill>
                <a:srgbClr val="000000"/>
              </a:solidFill>
              <a:latin typeface="+mn-lt"/>
              <a:ea typeface="Arial"/>
              <a:cs typeface="Arial"/>
            </a:endParaRPr>
          </a:p>
        </p:txBody>
      </p:sp>
      <p:grpSp>
        <p:nvGrpSpPr>
          <p:cNvPr id="2" name="Groupe 1"/>
          <p:cNvGrpSpPr/>
          <p:nvPr/>
        </p:nvGrpSpPr>
        <p:grpSpPr>
          <a:xfrm>
            <a:off x="5475675" y="669785"/>
            <a:ext cx="2293200" cy="696308"/>
            <a:chOff x="5475675" y="669785"/>
            <a:chExt cx="2293200" cy="696308"/>
          </a:xfrm>
        </p:grpSpPr>
        <p:sp>
          <p:nvSpPr>
            <p:cNvPr id="12" name="Google Shape;142;p16"/>
            <p:cNvSpPr/>
            <p:nvPr/>
          </p:nvSpPr>
          <p:spPr bwMode="auto">
            <a:xfrm>
              <a:off x="5475675" y="669785"/>
              <a:ext cx="2250300" cy="696308"/>
            </a:xfrm>
            <a:prstGeom prst="wave">
              <a:avLst>
                <a:gd name="adj1" fmla="val 1625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13" name="Google Shape;143;p16"/>
            <p:cNvSpPr>
              <a:spLocks/>
            </p:cNvSpPr>
            <p:nvPr/>
          </p:nvSpPr>
          <p:spPr bwMode="auto">
            <a:xfrm>
              <a:off x="5518575" y="771424"/>
              <a:ext cx="2250300" cy="493030"/>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Plaisir de créer</a:t>
              </a:r>
              <a:endParaRPr sz="1000" b="0" i="0" u="none" strike="noStrike" cap="none" dirty="0">
                <a:solidFill>
                  <a:srgbClr val="000000"/>
                </a:solidFill>
                <a:latin typeface="+mn-lt"/>
                <a:ea typeface="Open Sans"/>
                <a:cs typeface="Open Sans"/>
              </a:endParaRPr>
            </a:p>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Sentiment d’auto-détermination</a:t>
              </a:r>
              <a:endParaRPr sz="1000" b="0" i="0" u="none" strike="noStrike" cap="none" dirty="0">
                <a:solidFill>
                  <a:srgbClr val="000000"/>
                </a:solidFill>
                <a:latin typeface="+mn-lt"/>
                <a:ea typeface="Open Sans"/>
                <a:cs typeface="Open Sans"/>
              </a:endParaRPr>
            </a:p>
          </p:txBody>
        </p:sp>
      </p:grpSp>
      <p:grpSp>
        <p:nvGrpSpPr>
          <p:cNvPr id="3" name="Groupe 2"/>
          <p:cNvGrpSpPr/>
          <p:nvPr/>
        </p:nvGrpSpPr>
        <p:grpSpPr>
          <a:xfrm>
            <a:off x="5475675" y="1234654"/>
            <a:ext cx="2250300" cy="858150"/>
            <a:chOff x="5475675" y="1234654"/>
            <a:chExt cx="2250300" cy="858150"/>
          </a:xfrm>
        </p:grpSpPr>
        <p:sp>
          <p:nvSpPr>
            <p:cNvPr id="14" name="Google Shape;144;p16"/>
            <p:cNvSpPr>
              <a:spLocks/>
            </p:cNvSpPr>
            <p:nvPr/>
          </p:nvSpPr>
          <p:spPr bwMode="auto">
            <a:xfrm>
              <a:off x="5561475" y="1340709"/>
              <a:ext cx="2164500" cy="647065"/>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Plaisir de partager</a:t>
              </a:r>
              <a:endParaRPr sz="1000" b="0" i="0" u="none" strike="noStrike" cap="none" dirty="0">
                <a:solidFill>
                  <a:srgbClr val="000000"/>
                </a:solidFill>
                <a:latin typeface="+mn-lt"/>
                <a:ea typeface="Open Sans"/>
                <a:cs typeface="Open Sans"/>
              </a:endParaRPr>
            </a:p>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Sentiment d’affiliation et d’auto-détermination</a:t>
              </a:r>
              <a:endParaRPr sz="1000" b="0" i="0" u="none" strike="noStrike" cap="none" dirty="0">
                <a:solidFill>
                  <a:srgbClr val="000000"/>
                </a:solidFill>
                <a:latin typeface="+mn-lt"/>
                <a:ea typeface="Open Sans"/>
                <a:cs typeface="Open Sans"/>
              </a:endParaRPr>
            </a:p>
          </p:txBody>
        </p:sp>
        <p:sp>
          <p:nvSpPr>
            <p:cNvPr id="16" name="Google Shape;146;p16"/>
            <p:cNvSpPr/>
            <p:nvPr/>
          </p:nvSpPr>
          <p:spPr bwMode="auto">
            <a:xfrm>
              <a:off x="5475675" y="1234654"/>
              <a:ext cx="2250300" cy="858150"/>
            </a:xfrm>
            <a:prstGeom prst="wave">
              <a:avLst>
                <a:gd name="adj1" fmla="val 125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grpSp>
      <p:grpSp>
        <p:nvGrpSpPr>
          <p:cNvPr id="21" name="Groupe 20"/>
          <p:cNvGrpSpPr/>
          <p:nvPr/>
        </p:nvGrpSpPr>
        <p:grpSpPr>
          <a:xfrm>
            <a:off x="5518575" y="2064029"/>
            <a:ext cx="2164500" cy="696333"/>
            <a:chOff x="5518575" y="2064029"/>
            <a:chExt cx="2164500" cy="696333"/>
          </a:xfrm>
        </p:grpSpPr>
        <p:sp>
          <p:nvSpPr>
            <p:cNvPr id="15" name="Google Shape;145;p16"/>
            <p:cNvSpPr>
              <a:spLocks/>
            </p:cNvSpPr>
            <p:nvPr/>
          </p:nvSpPr>
          <p:spPr bwMode="auto">
            <a:xfrm>
              <a:off x="5657925" y="2064029"/>
              <a:ext cx="1971600" cy="647065"/>
            </a:xfrm>
            <a:prstGeom prst="rect">
              <a:avLst/>
            </a:prstGeom>
            <a:noFill/>
            <a:ln>
              <a:noFill/>
            </a:ln>
          </p:spPr>
          <p:txBody>
            <a:bodyPr spcFirstLastPara="1" wrap="square" lIns="91425" tIns="91425" rIns="91425" bIns="91425" anchor="t" anchorCtr="0">
              <a:spAutoFit/>
            </a:bodyPr>
            <a:lstStyle/>
            <a:p>
              <a:pPr marL="0" marR="0" lvl="0" indent="0" algn="l">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Plaisir des sens</a:t>
              </a:r>
              <a:endParaRPr sz="1000" b="0" i="0" u="none" strike="noStrike" cap="none" dirty="0">
                <a:solidFill>
                  <a:srgbClr val="000000"/>
                </a:solidFill>
                <a:latin typeface="+mn-lt"/>
                <a:ea typeface="Open Sans"/>
                <a:cs typeface="Open Sans"/>
              </a:endParaRPr>
            </a:p>
            <a:p>
              <a:pPr marL="0" marR="0" lvl="0" indent="0" algn="l">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Connaissance de soi</a:t>
              </a:r>
              <a:r>
                <a:rPr lang="fr" sz="1000" dirty="0">
                  <a:latin typeface="+mn-lt"/>
                  <a:ea typeface="Open Sans"/>
                  <a:cs typeface="Open Sans"/>
                </a:rPr>
                <a:t> Sentiment de compétence</a:t>
              </a:r>
              <a:endParaRPr sz="1000" b="0" i="0" u="none" strike="noStrike" cap="none" dirty="0">
                <a:solidFill>
                  <a:srgbClr val="000000"/>
                </a:solidFill>
                <a:latin typeface="+mn-lt"/>
                <a:ea typeface="Open Sans"/>
                <a:cs typeface="Open Sans"/>
              </a:endParaRPr>
            </a:p>
          </p:txBody>
        </p:sp>
        <p:sp>
          <p:nvSpPr>
            <p:cNvPr id="17" name="Google Shape;147;p16"/>
            <p:cNvSpPr/>
            <p:nvPr/>
          </p:nvSpPr>
          <p:spPr bwMode="auto">
            <a:xfrm>
              <a:off x="5518575" y="2064054"/>
              <a:ext cx="2164500" cy="696308"/>
            </a:xfrm>
            <a:prstGeom prst="wave">
              <a:avLst>
                <a:gd name="adj1" fmla="val 125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grpSp>
      <p:grpSp>
        <p:nvGrpSpPr>
          <p:cNvPr id="22" name="Groupe 21"/>
          <p:cNvGrpSpPr/>
          <p:nvPr/>
        </p:nvGrpSpPr>
        <p:grpSpPr>
          <a:xfrm>
            <a:off x="6236775" y="3801648"/>
            <a:ext cx="1489200" cy="1095958"/>
            <a:chOff x="6236775" y="3801648"/>
            <a:chExt cx="1489200" cy="1095958"/>
          </a:xfrm>
        </p:grpSpPr>
        <p:sp>
          <p:nvSpPr>
            <p:cNvPr id="18" name="Google Shape;148;p16"/>
            <p:cNvSpPr>
              <a:spLocks/>
            </p:cNvSpPr>
            <p:nvPr/>
          </p:nvSpPr>
          <p:spPr bwMode="auto">
            <a:xfrm>
              <a:off x="6236775" y="3949076"/>
              <a:ext cx="1489200" cy="646300"/>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Plaisir de partager</a:t>
              </a:r>
              <a:endParaRPr sz="1000" b="0" i="0" u="none" strike="noStrike" cap="none" dirty="0">
                <a:solidFill>
                  <a:srgbClr val="000000"/>
                </a:solidFill>
                <a:latin typeface="+mn-lt"/>
                <a:ea typeface="Open Sans"/>
                <a:cs typeface="Open Sans"/>
              </a:endParaRPr>
            </a:p>
            <a:p>
              <a:pPr marL="0" marR="0" lvl="0" indent="0" algn="ctr">
                <a:lnSpc>
                  <a:spcPct val="100000"/>
                </a:lnSpc>
                <a:spcBef>
                  <a:spcPts val="0"/>
                </a:spcBef>
                <a:spcAft>
                  <a:spcPts val="0"/>
                </a:spcAft>
                <a:buClr>
                  <a:srgbClr val="000000"/>
                </a:buClr>
                <a:buSzPts val="1000"/>
                <a:buFont typeface="Arial"/>
                <a:buNone/>
                <a:defRPr/>
              </a:pPr>
              <a:r>
                <a:rPr lang="fr" sz="1000" b="0" i="0" u="none" strike="noStrike" cap="none" dirty="0">
                  <a:solidFill>
                    <a:srgbClr val="000000"/>
                  </a:solidFill>
                  <a:latin typeface="+mn-lt"/>
                  <a:ea typeface="Open Sans"/>
                  <a:cs typeface="Open Sans"/>
                </a:rPr>
                <a:t>Sentiment d’affiliation et d’auto-détermination</a:t>
              </a:r>
              <a:endParaRPr sz="1000" b="0" i="0" u="none" strike="noStrike" cap="none" dirty="0">
                <a:solidFill>
                  <a:srgbClr val="000000"/>
                </a:solidFill>
                <a:latin typeface="+mn-lt"/>
                <a:ea typeface="Open Sans"/>
                <a:cs typeface="Open Sans"/>
              </a:endParaRPr>
            </a:p>
          </p:txBody>
        </p:sp>
        <p:sp>
          <p:nvSpPr>
            <p:cNvPr id="19" name="Google Shape;149;p16"/>
            <p:cNvSpPr/>
            <p:nvPr/>
          </p:nvSpPr>
          <p:spPr bwMode="auto">
            <a:xfrm>
              <a:off x="6300975" y="3801648"/>
              <a:ext cx="1425000" cy="1095958"/>
            </a:xfrm>
            <a:prstGeom prst="wave">
              <a:avLst>
                <a:gd name="adj1" fmla="val 125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grpSp>
    </p:spTree>
    <p:extLst>
      <p:ext uri="{BB962C8B-B14F-4D97-AF65-F5344CB8AC3E}">
        <p14:creationId xmlns:p14="http://schemas.microsoft.com/office/powerpoint/2010/main" val="170544191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Google Shape;154;p17"/>
          <p:cNvSpPr>
            <a:spLocks noGrp="1"/>
          </p:cNvSpPr>
          <p:nvPr>
            <p:ph type="title"/>
          </p:nvPr>
        </p:nvSpPr>
        <p:spPr bwMode="auto">
          <a:xfrm>
            <a:off x="323528" y="25514"/>
            <a:ext cx="8520600" cy="433676"/>
          </a:xfrm>
          <a:prstGeom prst="rect">
            <a:avLst/>
          </a:prstGeom>
          <a:noFill/>
          <a:ln>
            <a:noFill/>
          </a:ln>
        </p:spPr>
        <p:txBody>
          <a:bodyPr spcFirstLastPara="1" wrap="square" lIns="91425" tIns="91425" rIns="91425" bIns="91425" anchor="b" anchorCtr="0">
            <a:normAutofit fontScale="90000"/>
          </a:bodyPr>
          <a:lstStyle/>
          <a:p>
            <a:pPr marL="0" lvl="0" indent="0" algn="ctr">
              <a:lnSpc>
                <a:spcPct val="100000"/>
              </a:lnSpc>
              <a:spcBef>
                <a:spcPts val="0"/>
              </a:spcBef>
              <a:spcAft>
                <a:spcPts val="0"/>
              </a:spcAft>
              <a:buSzPct val="111111"/>
              <a:buNone/>
              <a:defRPr/>
            </a:pPr>
            <a:r>
              <a:rPr lang="fr" sz="2800" dirty="0">
                <a:latin typeface="+mn-lt"/>
              </a:rPr>
              <a:t>Etoile de compétence collective</a:t>
            </a:r>
            <a:endParaRPr sz="3800" dirty="0">
              <a:latin typeface="+mn-lt"/>
            </a:endParaRPr>
          </a:p>
        </p:txBody>
      </p:sp>
      <p:sp>
        <p:nvSpPr>
          <p:cNvPr id="44" name="Rectangle 43"/>
          <p:cNvSpPr/>
          <p:nvPr/>
        </p:nvSpPr>
        <p:spPr bwMode="auto">
          <a:xfrm>
            <a:off x="-3157" y="14024"/>
            <a:ext cx="1975514" cy="17119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Overflow="overflow" horzOverflow="clip" vert="horz" wrap="square" lIns="91440" tIns="45720" rIns="91440" bIns="45720" numCol="1" spcCol="0" rtlCol="0" fromWordArt="0" anchor="t" anchorCtr="0" forceAA="0" compatLnSpc="0">
            <a:noAutofit/>
          </a:bodyPr>
          <a:lstStyle/>
          <a:p>
            <a:pPr algn="ctr">
              <a:defRPr/>
            </a:pPr>
            <a:r>
              <a:rPr lang="fr-FR" b="0" i="0" u="none" strike="noStrike" cap="none" spc="0" dirty="0">
                <a:solidFill>
                  <a:schemeClr val="bg1"/>
                </a:solidFill>
                <a:latin typeface="+mn-lt"/>
              </a:rPr>
              <a:t>L'étoile collective est un outil d'analyse et de redéfinition des axes de travail du groupe lors des confrontations à la SCE</a:t>
            </a:r>
            <a:r>
              <a:rPr dirty="0">
                <a:solidFill>
                  <a:schemeClr val="bg1"/>
                </a:solidFill>
                <a:latin typeface="+mn-lt"/>
              </a:rPr>
              <a:t> (début et milieu de cycle</a:t>
            </a:r>
            <a:r>
              <a:rPr dirty="0" smtClean="0">
                <a:solidFill>
                  <a:schemeClr val="bg1"/>
                </a:solidFill>
                <a:latin typeface="+mn-lt"/>
              </a:rPr>
              <a:t>)</a:t>
            </a:r>
            <a:endParaRPr lang="fr-FR" dirty="0" smtClean="0">
              <a:solidFill>
                <a:schemeClr val="bg1"/>
              </a:solidFill>
              <a:latin typeface="+mn-lt"/>
            </a:endParaRPr>
          </a:p>
          <a:p>
            <a:pPr algn="ctr">
              <a:defRPr/>
            </a:pPr>
            <a:endParaRPr dirty="0">
              <a:solidFill>
                <a:schemeClr val="bg1"/>
              </a:solidFill>
              <a:latin typeface="+mn-lt"/>
            </a:endParaRPr>
          </a:p>
        </p:txBody>
      </p:sp>
      <p:grpSp>
        <p:nvGrpSpPr>
          <p:cNvPr id="75" name="Groupe 74"/>
          <p:cNvGrpSpPr/>
          <p:nvPr/>
        </p:nvGrpSpPr>
        <p:grpSpPr>
          <a:xfrm>
            <a:off x="1846827" y="784046"/>
            <a:ext cx="5221350" cy="3941443"/>
            <a:chOff x="1846827" y="784046"/>
            <a:chExt cx="5221350" cy="3941443"/>
          </a:xfrm>
        </p:grpSpPr>
        <p:sp>
          <p:nvSpPr>
            <p:cNvPr id="28" name="Google Shape;177;p17"/>
            <p:cNvSpPr/>
            <p:nvPr/>
          </p:nvSpPr>
          <p:spPr bwMode="auto">
            <a:xfrm>
              <a:off x="6115744" y="4495524"/>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nvGrpSpPr>
            <p:cNvPr id="74" name="Groupe 73"/>
            <p:cNvGrpSpPr/>
            <p:nvPr/>
          </p:nvGrpSpPr>
          <p:grpSpPr>
            <a:xfrm>
              <a:off x="1846827" y="784046"/>
              <a:ext cx="5221350" cy="3941443"/>
              <a:chOff x="1846827" y="784046"/>
              <a:chExt cx="5221350" cy="3941443"/>
            </a:xfrm>
          </p:grpSpPr>
          <p:grpSp>
            <p:nvGrpSpPr>
              <p:cNvPr id="61" name="Groupe 60"/>
              <p:cNvGrpSpPr/>
              <p:nvPr/>
            </p:nvGrpSpPr>
            <p:grpSpPr>
              <a:xfrm>
                <a:off x="1846827" y="784046"/>
                <a:ext cx="5221350" cy="3941443"/>
                <a:chOff x="1894400" y="840489"/>
                <a:chExt cx="5221350" cy="3941443"/>
              </a:xfrm>
            </p:grpSpPr>
            <p:sp>
              <p:nvSpPr>
                <p:cNvPr id="22" name="Google Shape;171;p17"/>
                <p:cNvSpPr/>
                <p:nvPr/>
              </p:nvSpPr>
              <p:spPr bwMode="auto">
                <a:xfrm>
                  <a:off x="1894400" y="2526513"/>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nvGrpSpPr>
                <p:cNvPr id="53" name="Groupe 52"/>
                <p:cNvGrpSpPr/>
                <p:nvPr/>
              </p:nvGrpSpPr>
              <p:grpSpPr>
                <a:xfrm>
                  <a:off x="1928749" y="840489"/>
                  <a:ext cx="5187001" cy="3941443"/>
                  <a:chOff x="1928749" y="840489"/>
                  <a:chExt cx="5187001" cy="3941443"/>
                </a:xfrm>
              </p:grpSpPr>
              <p:grpSp>
                <p:nvGrpSpPr>
                  <p:cNvPr id="4" name="Groupe 3"/>
                  <p:cNvGrpSpPr/>
                  <p:nvPr/>
                </p:nvGrpSpPr>
                <p:grpSpPr>
                  <a:xfrm>
                    <a:off x="5138411" y="3042907"/>
                    <a:ext cx="746587" cy="1689701"/>
                    <a:chOff x="5141029" y="3072084"/>
                    <a:chExt cx="746587" cy="1689701"/>
                  </a:xfrm>
                </p:grpSpPr>
                <p:sp>
                  <p:nvSpPr>
                    <p:cNvPr id="8" name="Google Shape;157;p17"/>
                    <p:cNvSpPr/>
                    <p:nvPr/>
                  </p:nvSpPr>
                  <p:spPr bwMode="auto">
                    <a:xfrm rot="19299749">
                      <a:off x="5617495" y="3072084"/>
                      <a:ext cx="78888" cy="1689701"/>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21" name="Google Shape;170;p17"/>
                    <p:cNvSpPr/>
                    <p:nvPr/>
                  </p:nvSpPr>
                  <p:spPr bwMode="auto">
                    <a:xfrm>
                      <a:off x="5141029" y="3242848"/>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27" name="Google Shape;176;p17"/>
                    <p:cNvSpPr/>
                    <p:nvPr/>
                  </p:nvSpPr>
                  <p:spPr bwMode="auto">
                    <a:xfrm>
                      <a:off x="5818918" y="4116200"/>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4" name="Google Shape;183;p17"/>
                    <p:cNvSpPr/>
                    <p:nvPr/>
                  </p:nvSpPr>
                  <p:spPr bwMode="auto">
                    <a:xfrm>
                      <a:off x="5497797" y="3725112"/>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grpSp>
                <p:nvGrpSpPr>
                  <p:cNvPr id="52" name="Groupe 51"/>
                  <p:cNvGrpSpPr/>
                  <p:nvPr/>
                </p:nvGrpSpPr>
                <p:grpSpPr>
                  <a:xfrm>
                    <a:off x="1928749" y="840489"/>
                    <a:ext cx="5187001" cy="3941443"/>
                    <a:chOff x="1928749" y="840489"/>
                    <a:chExt cx="5187001" cy="3941443"/>
                  </a:xfrm>
                </p:grpSpPr>
                <p:sp>
                  <p:nvSpPr>
                    <p:cNvPr id="16" name="Google Shape;165;p17"/>
                    <p:cNvSpPr/>
                    <p:nvPr/>
                  </p:nvSpPr>
                  <p:spPr bwMode="auto">
                    <a:xfrm>
                      <a:off x="3461657" y="2025683"/>
                      <a:ext cx="1864593" cy="1497181"/>
                    </a:xfrm>
                    <a:prstGeom prst="ellipse">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050"/>
                        <a:buFont typeface="Arial"/>
                        <a:buNone/>
                        <a:defRPr/>
                      </a:pPr>
                      <a:r>
                        <a:rPr lang="fr" sz="1050" b="1" i="0" u="none" strike="noStrike" cap="none" dirty="0">
                          <a:solidFill>
                            <a:schemeClr val="lt1"/>
                          </a:solidFill>
                          <a:latin typeface="+mn-lt"/>
                          <a:ea typeface="Arial"/>
                          <a:cs typeface="Arial"/>
                        </a:rPr>
                        <a:t>Motricité Créative Acrobatique et Dansée</a:t>
                      </a:r>
                      <a:endParaRPr sz="1400" b="0" i="0" u="none" strike="noStrike" cap="none" dirty="0">
                        <a:solidFill>
                          <a:srgbClr val="000000"/>
                        </a:solidFill>
                        <a:latin typeface="+mn-lt"/>
                        <a:ea typeface="Arial"/>
                        <a:cs typeface="Arial"/>
                      </a:endParaRPr>
                    </a:p>
                    <a:p>
                      <a:pPr marL="0" marR="0" lvl="0" indent="0" algn="ctr">
                        <a:lnSpc>
                          <a:spcPct val="100000"/>
                        </a:lnSpc>
                        <a:spcBef>
                          <a:spcPts val="0"/>
                        </a:spcBef>
                        <a:spcAft>
                          <a:spcPts val="0"/>
                        </a:spcAft>
                        <a:buClr>
                          <a:srgbClr val="000000"/>
                        </a:buClr>
                        <a:buSzPts val="1050"/>
                        <a:buFont typeface="Arial"/>
                        <a:buNone/>
                        <a:defRPr/>
                      </a:pPr>
                      <a:r>
                        <a:rPr lang="fr" sz="1050" b="1" i="0" u="none" strike="noStrike" cap="none" dirty="0">
                          <a:solidFill>
                            <a:schemeClr val="lt1"/>
                          </a:solidFill>
                          <a:latin typeface="+mn-lt"/>
                          <a:ea typeface="Arial"/>
                          <a:cs typeface="Arial"/>
                        </a:rPr>
                        <a:t>Organisation et Composition </a:t>
                      </a:r>
                      <a:r>
                        <a:rPr lang="fr" sz="1100" b="1" i="0" u="none" strike="noStrike" cap="none" dirty="0">
                          <a:solidFill>
                            <a:schemeClr val="lt1"/>
                          </a:solidFill>
                          <a:latin typeface="+mn-lt"/>
                          <a:ea typeface="Arial"/>
                          <a:cs typeface="Arial"/>
                        </a:rPr>
                        <a:t>chorégraphique</a:t>
                      </a:r>
                      <a:endParaRPr sz="1400" b="0" i="0" u="none" strike="noStrike" cap="none" dirty="0">
                        <a:solidFill>
                          <a:srgbClr val="000000"/>
                        </a:solidFill>
                        <a:latin typeface="+mn-lt"/>
                        <a:ea typeface="Arial"/>
                        <a:cs typeface="Arial"/>
                      </a:endParaRPr>
                    </a:p>
                  </p:txBody>
                </p:sp>
                <p:grpSp>
                  <p:nvGrpSpPr>
                    <p:cNvPr id="49" name="Groupe 48"/>
                    <p:cNvGrpSpPr/>
                    <p:nvPr/>
                  </p:nvGrpSpPr>
                  <p:grpSpPr>
                    <a:xfrm>
                      <a:off x="1928749" y="840489"/>
                      <a:ext cx="5187001" cy="3941443"/>
                      <a:chOff x="1928749" y="840489"/>
                      <a:chExt cx="5187001" cy="3941443"/>
                    </a:xfrm>
                  </p:grpSpPr>
                  <p:grpSp>
                    <p:nvGrpSpPr>
                      <p:cNvPr id="47" name="Groupe 46"/>
                      <p:cNvGrpSpPr/>
                      <p:nvPr/>
                    </p:nvGrpSpPr>
                    <p:grpSpPr>
                      <a:xfrm>
                        <a:off x="5253135" y="2472713"/>
                        <a:ext cx="1862615" cy="84090"/>
                        <a:chOff x="5253135" y="2472713"/>
                        <a:chExt cx="1862615" cy="84090"/>
                      </a:xfrm>
                    </p:grpSpPr>
                    <p:sp>
                      <p:nvSpPr>
                        <p:cNvPr id="10" name="Google Shape;159;p17"/>
                        <p:cNvSpPr/>
                        <p:nvPr/>
                      </p:nvSpPr>
                      <p:spPr bwMode="auto">
                        <a:xfrm>
                          <a:off x="5253135" y="2484823"/>
                          <a:ext cx="1862615" cy="4623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26" name="Google Shape;175;p17"/>
                        <p:cNvSpPr/>
                        <p:nvPr/>
                      </p:nvSpPr>
                      <p:spPr bwMode="auto">
                        <a:xfrm>
                          <a:off x="5291901" y="2485508"/>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0" name="Google Shape;179;p17"/>
                        <p:cNvSpPr/>
                        <p:nvPr/>
                      </p:nvSpPr>
                      <p:spPr bwMode="auto">
                        <a:xfrm>
                          <a:off x="6924828" y="2474882"/>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1" name="Google Shape;180;p17"/>
                        <p:cNvSpPr/>
                        <p:nvPr/>
                      </p:nvSpPr>
                      <p:spPr bwMode="auto">
                        <a:xfrm>
                          <a:off x="5769155" y="2472713"/>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2" name="Google Shape;181;p17"/>
                        <p:cNvSpPr/>
                        <p:nvPr/>
                      </p:nvSpPr>
                      <p:spPr bwMode="auto">
                        <a:xfrm>
                          <a:off x="6332102" y="2486347"/>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grpSp>
                    <p:nvGrpSpPr>
                      <p:cNvPr id="48" name="Groupe 47"/>
                      <p:cNvGrpSpPr/>
                      <p:nvPr/>
                    </p:nvGrpSpPr>
                    <p:grpSpPr>
                      <a:xfrm>
                        <a:off x="1928749" y="840489"/>
                        <a:ext cx="4403433" cy="3941443"/>
                        <a:chOff x="1928749" y="840489"/>
                        <a:chExt cx="4403433" cy="3941443"/>
                      </a:xfrm>
                    </p:grpSpPr>
                    <p:sp>
                      <p:nvSpPr>
                        <p:cNvPr id="6" name="Google Shape;155;p17"/>
                        <p:cNvSpPr/>
                        <p:nvPr/>
                      </p:nvSpPr>
                      <p:spPr bwMode="auto">
                        <a:xfrm>
                          <a:off x="4371950" y="840489"/>
                          <a:ext cx="45719" cy="1185193"/>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17" name="Google Shape;166;p17"/>
                        <p:cNvSpPr/>
                        <p:nvPr/>
                      </p:nvSpPr>
                      <p:spPr bwMode="auto">
                        <a:xfrm>
                          <a:off x="4365593" y="840489"/>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18" name="Google Shape;167;p17"/>
                        <p:cNvSpPr/>
                        <p:nvPr/>
                      </p:nvSpPr>
                      <p:spPr bwMode="auto">
                        <a:xfrm>
                          <a:off x="4360460" y="1543335"/>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19" name="Google Shape;168;p17"/>
                        <p:cNvSpPr/>
                        <p:nvPr/>
                      </p:nvSpPr>
                      <p:spPr bwMode="auto">
                        <a:xfrm>
                          <a:off x="4356125" y="1171600"/>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20" name="Google Shape;169;p17"/>
                        <p:cNvSpPr/>
                        <p:nvPr/>
                      </p:nvSpPr>
                      <p:spPr bwMode="auto">
                        <a:xfrm>
                          <a:off x="4365593" y="1939972"/>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nvGrpSpPr>
                        <p:cNvPr id="46" name="Groupe 45"/>
                        <p:cNvGrpSpPr/>
                        <p:nvPr/>
                      </p:nvGrpSpPr>
                      <p:grpSpPr>
                        <a:xfrm>
                          <a:off x="1928749" y="1206726"/>
                          <a:ext cx="4403433" cy="3575206"/>
                          <a:chOff x="1928749" y="1206726"/>
                          <a:chExt cx="4403433" cy="3575206"/>
                        </a:xfrm>
                      </p:grpSpPr>
                      <p:cxnSp>
                        <p:nvCxnSpPr>
                          <p:cNvPr id="37" name="Google Shape;186;p17"/>
                          <p:cNvCxnSpPr>
                            <a:cxnSpLocks/>
                            <a:endCxn id="32" idx="2"/>
                          </p:cNvCxnSpPr>
                          <p:nvPr/>
                        </p:nvCxnSpPr>
                        <p:spPr bwMode="auto">
                          <a:xfrm>
                            <a:off x="4434302" y="1206726"/>
                            <a:ext cx="1897800" cy="131484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38" name="Google Shape;187;p17"/>
                          <p:cNvCxnSpPr>
                            <a:cxnSpLocks/>
                          </p:cNvCxnSpPr>
                          <p:nvPr/>
                        </p:nvCxnSpPr>
                        <p:spPr bwMode="auto">
                          <a:xfrm>
                            <a:off x="1928845" y="2591123"/>
                            <a:ext cx="1365900" cy="1607004"/>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39" name="Google Shape;188;p17"/>
                          <p:cNvCxnSpPr>
                            <a:cxnSpLocks/>
                            <a:stCxn id="28" idx="7"/>
                            <a:endCxn id="32" idx="2"/>
                          </p:cNvCxnSpPr>
                          <p:nvPr/>
                        </p:nvCxnSpPr>
                        <p:spPr bwMode="auto">
                          <a:xfrm rot="10800000" flipH="1">
                            <a:off x="6174382" y="2521708"/>
                            <a:ext cx="157800" cy="1984133"/>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grpSp>
                        <p:nvGrpSpPr>
                          <p:cNvPr id="3" name="Groupe 2"/>
                          <p:cNvGrpSpPr/>
                          <p:nvPr/>
                        </p:nvGrpSpPr>
                        <p:grpSpPr>
                          <a:xfrm>
                            <a:off x="1928749" y="1231738"/>
                            <a:ext cx="2437437" cy="1367505"/>
                            <a:chOff x="1928749" y="1231738"/>
                            <a:chExt cx="2437437" cy="1367505"/>
                          </a:xfrm>
                        </p:grpSpPr>
                        <p:sp>
                          <p:nvSpPr>
                            <p:cNvPr id="9" name="Google Shape;158;p17"/>
                            <p:cNvSpPr/>
                            <p:nvPr/>
                          </p:nvSpPr>
                          <p:spPr bwMode="auto">
                            <a:xfrm>
                              <a:off x="1928749" y="2531062"/>
                              <a:ext cx="1532907" cy="6590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23" name="Google Shape;172;p17"/>
                            <p:cNvSpPr/>
                            <p:nvPr/>
                          </p:nvSpPr>
                          <p:spPr bwMode="auto">
                            <a:xfrm>
                              <a:off x="3414817" y="2528787"/>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24" name="Google Shape;173;p17"/>
                            <p:cNvSpPr/>
                            <p:nvPr/>
                          </p:nvSpPr>
                          <p:spPr bwMode="auto">
                            <a:xfrm>
                              <a:off x="2366727" y="2520736"/>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25" name="Google Shape;174;p17"/>
                            <p:cNvSpPr/>
                            <p:nvPr/>
                          </p:nvSpPr>
                          <p:spPr bwMode="auto">
                            <a:xfrm>
                              <a:off x="2861114" y="2526512"/>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cxnSp>
                          <p:nvCxnSpPr>
                            <p:cNvPr id="40" name="Google Shape;189;p17"/>
                            <p:cNvCxnSpPr>
                              <a:cxnSpLocks/>
                              <a:stCxn id="9" idx="1"/>
                              <a:endCxn id="19" idx="3"/>
                            </p:cNvCxnSpPr>
                            <p:nvPr/>
                          </p:nvCxnSpPr>
                          <p:spPr bwMode="auto">
                            <a:xfrm flipV="1">
                              <a:off x="1928749" y="1231738"/>
                              <a:ext cx="2437437" cy="1332278"/>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grpSp>
                      <p:grpSp>
                        <p:nvGrpSpPr>
                          <p:cNvPr id="2" name="Groupe 1"/>
                          <p:cNvGrpSpPr/>
                          <p:nvPr/>
                        </p:nvGrpSpPr>
                        <p:grpSpPr>
                          <a:xfrm>
                            <a:off x="3103710" y="3234937"/>
                            <a:ext cx="3080774" cy="1546995"/>
                            <a:chOff x="3103710" y="3234937"/>
                            <a:chExt cx="3080774" cy="1546995"/>
                          </a:xfrm>
                        </p:grpSpPr>
                        <p:sp>
                          <p:nvSpPr>
                            <p:cNvPr id="7" name="Google Shape;156;p17"/>
                            <p:cNvSpPr/>
                            <p:nvPr/>
                          </p:nvSpPr>
                          <p:spPr bwMode="auto">
                            <a:xfrm rot="1612350" flipH="1">
                              <a:off x="3360609" y="3234937"/>
                              <a:ext cx="45719" cy="1546995"/>
                            </a:xfrm>
                            <a:prstGeom prst="downArrow">
                              <a:avLst>
                                <a:gd name="adj1" fmla="val 50000"/>
                                <a:gd name="adj2" fmla="val 19651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mn-lt"/>
                                <a:ea typeface="Arial"/>
                                <a:cs typeface="Arial"/>
                              </a:endParaRPr>
                            </a:p>
                          </p:txBody>
                        </p:sp>
                        <p:sp>
                          <p:nvSpPr>
                            <p:cNvPr id="29" name="Google Shape;178;p17"/>
                            <p:cNvSpPr/>
                            <p:nvPr/>
                          </p:nvSpPr>
                          <p:spPr bwMode="auto">
                            <a:xfrm>
                              <a:off x="3654215" y="3335108"/>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3" name="Google Shape;182;p17"/>
                            <p:cNvSpPr/>
                            <p:nvPr/>
                          </p:nvSpPr>
                          <p:spPr bwMode="auto">
                            <a:xfrm>
                              <a:off x="3103710" y="4476847"/>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sp>
                          <p:nvSpPr>
                            <p:cNvPr id="35" name="Google Shape;184;p17"/>
                            <p:cNvSpPr/>
                            <p:nvPr/>
                          </p:nvSpPr>
                          <p:spPr bwMode="auto">
                            <a:xfrm>
                              <a:off x="3449166" y="3753198"/>
                              <a:ext cx="68698" cy="7045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cxnSp>
                          <p:nvCxnSpPr>
                            <p:cNvPr id="41" name="Google Shape;190;p17"/>
                            <p:cNvCxnSpPr>
                              <a:cxnSpLocks/>
                              <a:endCxn id="28" idx="6"/>
                            </p:cNvCxnSpPr>
                            <p:nvPr/>
                          </p:nvCxnSpPr>
                          <p:spPr bwMode="auto">
                            <a:xfrm>
                              <a:off x="3284684" y="4173218"/>
                              <a:ext cx="2899800" cy="35761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grpSp>
                    </p:grpSp>
                  </p:grpSp>
                </p:grpSp>
              </p:grpSp>
            </p:grpSp>
          </p:grpSp>
          <p:sp>
            <p:nvSpPr>
              <p:cNvPr id="66" name="Google Shape;185;p17"/>
              <p:cNvSpPr/>
              <p:nvPr/>
            </p:nvSpPr>
            <p:spPr bwMode="auto">
              <a:xfrm>
                <a:off x="3224030" y="4116775"/>
                <a:ext cx="69337" cy="52016"/>
              </a:xfrm>
              <a:prstGeom prst="flowChartConnector">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mn-lt"/>
                  <a:ea typeface="Arial"/>
                  <a:cs typeface="Arial"/>
                </a:endParaRPr>
              </a:p>
            </p:txBody>
          </p:sp>
        </p:grpSp>
      </p:grpSp>
      <p:cxnSp>
        <p:nvCxnSpPr>
          <p:cNvPr id="76" name="Google Shape;192;p17"/>
          <p:cNvCxnSpPr>
            <a:cxnSpLocks/>
          </p:cNvCxnSpPr>
          <p:nvPr/>
        </p:nvCxnSpPr>
        <p:spPr bwMode="auto">
          <a:xfrm flipH="1">
            <a:off x="5278677" y="1291929"/>
            <a:ext cx="1598578" cy="379299"/>
          </a:xfrm>
          <a:prstGeom prst="straightConnector1">
            <a:avLst/>
          </a:prstGeom>
          <a:noFill/>
          <a:ln w="9525" cap="flat" cmpd="sng">
            <a:solidFill>
              <a:srgbClr val="5A3D34"/>
            </a:solidFill>
            <a:prstDash val="solid"/>
            <a:round/>
            <a:headEnd type="none" w="sm" len="sm"/>
            <a:tailEnd type="stealth" w="med" len="med"/>
          </a:ln>
        </p:spPr>
      </p:cxnSp>
      <p:sp>
        <p:nvSpPr>
          <p:cNvPr id="77" name="Google Shape;191;p17"/>
          <p:cNvSpPr>
            <a:spLocks/>
          </p:cNvSpPr>
          <p:nvPr/>
        </p:nvSpPr>
        <p:spPr bwMode="auto">
          <a:xfrm>
            <a:off x="6698459" y="991586"/>
            <a:ext cx="2313992" cy="600688"/>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100"/>
              <a:buFont typeface="Arial"/>
              <a:buNone/>
              <a:defRPr/>
            </a:pPr>
            <a:r>
              <a:rPr lang="fr" sz="1100" b="1" i="0" u="none" strike="noStrike" cap="none" dirty="0">
                <a:solidFill>
                  <a:srgbClr val="000000"/>
                </a:solidFill>
                <a:latin typeface="+mn-lt"/>
                <a:ea typeface="Arial"/>
                <a:cs typeface="Arial"/>
              </a:rPr>
              <a:t>Définition de la compétence par l’équipe des enseignants de l’établissement</a:t>
            </a:r>
            <a:endParaRPr sz="1100" b="1" i="0" u="none" strike="noStrike" cap="none" dirty="0">
              <a:solidFill>
                <a:srgbClr val="000000"/>
              </a:solidFill>
              <a:latin typeface="+mn-lt"/>
              <a:ea typeface="Arial"/>
              <a:cs typeface="Arial"/>
            </a:endParaRPr>
          </a:p>
        </p:txBody>
      </p:sp>
      <p:sp>
        <p:nvSpPr>
          <p:cNvPr id="64" name="Google Shape;160;p17"/>
          <p:cNvSpPr>
            <a:spLocks/>
          </p:cNvSpPr>
          <p:nvPr/>
        </p:nvSpPr>
        <p:spPr bwMode="auto">
          <a:xfrm>
            <a:off x="2800668" y="293702"/>
            <a:ext cx="3047418" cy="492412"/>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700"/>
              <a:buFont typeface="Arial"/>
              <a:buNone/>
              <a:defRPr/>
            </a:pPr>
            <a:r>
              <a:rPr lang="fr" sz="1000" b="1" i="0" u="none" strike="noStrike" cap="none" dirty="0">
                <a:solidFill>
                  <a:srgbClr val="FF0000"/>
                </a:solidFill>
                <a:latin typeface="+mn-lt"/>
                <a:ea typeface="Open Sans"/>
                <a:cs typeface="Open Sans"/>
              </a:rPr>
              <a:t>Formes corporelles </a:t>
            </a:r>
            <a:r>
              <a:rPr lang="fr" sz="1000" b="1" i="0" u="none" strike="noStrike" cap="none" dirty="0" smtClean="0">
                <a:solidFill>
                  <a:srgbClr val="FF0000"/>
                </a:solidFill>
                <a:latin typeface="+mn-lt"/>
                <a:ea typeface="Open Sans"/>
                <a:cs typeface="Open Sans"/>
              </a:rPr>
              <a:t>individuelles et collectives porteuses </a:t>
            </a:r>
            <a:r>
              <a:rPr lang="fr" sz="1000" b="1" i="0" u="none" strike="noStrike" cap="none" dirty="0">
                <a:solidFill>
                  <a:srgbClr val="FF0000"/>
                </a:solidFill>
                <a:latin typeface="+mn-lt"/>
                <a:ea typeface="Open Sans"/>
                <a:cs typeface="Open Sans"/>
              </a:rPr>
              <a:t>de sens et </a:t>
            </a:r>
            <a:r>
              <a:rPr lang="fr" sz="1000" b="1" i="0" u="none" strike="noStrike" cap="none" dirty="0" smtClean="0">
                <a:solidFill>
                  <a:srgbClr val="FF0000"/>
                </a:solidFill>
                <a:latin typeface="+mn-lt"/>
                <a:ea typeface="Open Sans"/>
                <a:cs typeface="Open Sans"/>
              </a:rPr>
              <a:t>d’imaginaire (DF1)</a:t>
            </a:r>
            <a:endParaRPr sz="1000" b="1" i="0" u="none" strike="noStrike" cap="none" dirty="0">
              <a:solidFill>
                <a:srgbClr val="FF0000"/>
              </a:solidFill>
              <a:latin typeface="+mn-lt"/>
              <a:ea typeface="Open Sans"/>
              <a:cs typeface="Open Sans"/>
            </a:endParaRPr>
          </a:p>
        </p:txBody>
      </p:sp>
      <p:sp>
        <p:nvSpPr>
          <p:cNvPr id="65" name="Google Shape;163;p17"/>
          <p:cNvSpPr>
            <a:spLocks/>
          </p:cNvSpPr>
          <p:nvPr/>
        </p:nvSpPr>
        <p:spPr bwMode="auto">
          <a:xfrm>
            <a:off x="7033068" y="2063486"/>
            <a:ext cx="1499372" cy="954077"/>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800"/>
              <a:buFont typeface="Arial"/>
              <a:buNone/>
              <a:defRPr/>
            </a:pPr>
            <a:r>
              <a:rPr lang="fr" sz="1000" b="1" i="0" u="none" strike="noStrike" cap="none" dirty="0" smtClean="0">
                <a:solidFill>
                  <a:srgbClr val="FF0000"/>
                </a:solidFill>
                <a:latin typeface="+mn-lt"/>
                <a:ea typeface="Open Sans"/>
                <a:cs typeface="Open Sans"/>
              </a:rPr>
              <a:t>Variété, Prise </a:t>
            </a:r>
            <a:r>
              <a:rPr lang="fr" sz="1000" b="1" i="0" u="none" strike="noStrike" cap="none" dirty="0">
                <a:solidFill>
                  <a:srgbClr val="FF0000"/>
                </a:solidFill>
                <a:latin typeface="+mn-lt"/>
                <a:ea typeface="Open Sans"/>
                <a:cs typeface="Open Sans"/>
              </a:rPr>
              <a:t>de risque </a:t>
            </a:r>
            <a:r>
              <a:rPr lang="fr" sz="1000" b="1" i="0" u="none" strike="noStrike" cap="none" dirty="0" smtClean="0">
                <a:solidFill>
                  <a:srgbClr val="FF0000"/>
                </a:solidFill>
                <a:latin typeface="+mn-lt"/>
                <a:ea typeface="Open Sans"/>
                <a:cs typeface="Open Sans"/>
              </a:rPr>
              <a:t>et maîtrise dans </a:t>
            </a:r>
            <a:r>
              <a:rPr lang="fr" sz="1000" b="1" i="0" u="none" strike="noStrike" cap="none" dirty="0">
                <a:solidFill>
                  <a:srgbClr val="FF0000"/>
                </a:solidFill>
                <a:latin typeface="+mn-lt"/>
                <a:ea typeface="Open Sans"/>
                <a:cs typeface="Open Sans"/>
              </a:rPr>
              <a:t>les formes corporelles </a:t>
            </a:r>
            <a:r>
              <a:rPr lang="fr" sz="1000" b="1" i="0" u="none" strike="noStrike" cap="none" dirty="0" smtClean="0">
                <a:solidFill>
                  <a:srgbClr val="FF0000"/>
                </a:solidFill>
                <a:latin typeface="+mn-lt"/>
                <a:ea typeface="Open Sans"/>
                <a:cs typeface="Open Sans"/>
              </a:rPr>
              <a:t>choisies (DF1)</a:t>
            </a:r>
            <a:endParaRPr sz="1000" b="1" i="0" u="none" strike="noStrike" cap="none" dirty="0">
              <a:solidFill>
                <a:srgbClr val="FF0000"/>
              </a:solidFill>
              <a:latin typeface="+mn-lt"/>
              <a:ea typeface="Open Sans"/>
              <a:cs typeface="Open Sans"/>
            </a:endParaRPr>
          </a:p>
        </p:txBody>
      </p:sp>
      <p:sp>
        <p:nvSpPr>
          <p:cNvPr id="78" name="Google Shape;164;p17"/>
          <p:cNvSpPr>
            <a:spLocks/>
          </p:cNvSpPr>
          <p:nvPr/>
        </p:nvSpPr>
        <p:spPr bwMode="auto">
          <a:xfrm>
            <a:off x="5516304" y="4495524"/>
            <a:ext cx="1135952" cy="646300"/>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800"/>
              <a:buFont typeface="Arial"/>
              <a:buNone/>
              <a:defRPr/>
            </a:pPr>
            <a:r>
              <a:rPr lang="fr" sz="1000" b="1" i="0" u="none" strike="noStrike" cap="none" dirty="0">
                <a:solidFill>
                  <a:srgbClr val="FF00FF"/>
                </a:solidFill>
                <a:latin typeface="+mn-lt"/>
                <a:ea typeface="Open Sans"/>
                <a:cs typeface="Open Sans"/>
              </a:rPr>
              <a:t>Écoute entre les </a:t>
            </a:r>
            <a:r>
              <a:rPr lang="fr" sz="1000" b="1" i="0" u="none" strike="noStrike" cap="none" dirty="0" smtClean="0">
                <a:solidFill>
                  <a:srgbClr val="FF00FF"/>
                </a:solidFill>
                <a:latin typeface="+mn-lt"/>
                <a:ea typeface="Open Sans"/>
                <a:cs typeface="Open Sans"/>
              </a:rPr>
              <a:t>partenaires (DF3)</a:t>
            </a:r>
            <a:endParaRPr sz="1000" b="1" i="0" u="none" strike="noStrike" cap="none" dirty="0">
              <a:solidFill>
                <a:srgbClr val="FF00FF"/>
              </a:solidFill>
              <a:latin typeface="+mn-lt"/>
              <a:ea typeface="Open Sans"/>
              <a:cs typeface="Open Sans"/>
            </a:endParaRPr>
          </a:p>
        </p:txBody>
      </p:sp>
      <p:sp>
        <p:nvSpPr>
          <p:cNvPr id="79" name="Google Shape;161;p17"/>
          <p:cNvSpPr>
            <a:spLocks/>
          </p:cNvSpPr>
          <p:nvPr/>
        </p:nvSpPr>
        <p:spPr bwMode="auto">
          <a:xfrm>
            <a:off x="787609" y="4410953"/>
            <a:ext cx="2518200" cy="493030"/>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700"/>
              <a:buFont typeface="Arial"/>
              <a:buNone/>
              <a:defRPr/>
            </a:pPr>
            <a:r>
              <a:rPr lang="fr" sz="1000" b="1" i="0" u="none" strike="noStrike" cap="none" dirty="0">
                <a:solidFill>
                  <a:srgbClr val="00B0F0"/>
                </a:solidFill>
                <a:latin typeface="+mn-lt"/>
                <a:ea typeface="Open Sans"/>
                <a:cs typeface="Open Sans"/>
              </a:rPr>
              <a:t>Utilisation de </a:t>
            </a:r>
            <a:r>
              <a:rPr lang="fr" sz="1000" b="1" i="0" u="none" strike="noStrike" cap="none" dirty="0">
                <a:solidFill>
                  <a:schemeClr val="tx2">
                    <a:lumMod val="50000"/>
                  </a:schemeClr>
                </a:solidFill>
                <a:latin typeface="+mn-lt"/>
                <a:ea typeface="Open Sans"/>
                <a:cs typeface="Open Sans"/>
              </a:rPr>
              <a:t>procédés</a:t>
            </a:r>
            <a:r>
              <a:rPr lang="fr" sz="1000" b="1" i="0" u="none" strike="noStrike" cap="none" dirty="0">
                <a:solidFill>
                  <a:srgbClr val="00B0F0"/>
                </a:solidFill>
                <a:latin typeface="+mn-lt"/>
                <a:ea typeface="Open Sans"/>
                <a:cs typeface="Open Sans"/>
              </a:rPr>
              <a:t> de </a:t>
            </a:r>
            <a:r>
              <a:rPr lang="fr" sz="1000" b="1" i="0" u="none" strike="noStrike" cap="none" dirty="0" smtClean="0">
                <a:solidFill>
                  <a:srgbClr val="00B0F0"/>
                </a:solidFill>
                <a:latin typeface="+mn-lt"/>
                <a:ea typeface="Open Sans"/>
                <a:cs typeface="Open Sans"/>
              </a:rPr>
              <a:t>composition (DF2</a:t>
            </a:r>
            <a:r>
              <a:rPr lang="fr" sz="1000" b="1" i="0" u="none" strike="noStrike" cap="none" dirty="0" smtClean="0">
                <a:solidFill>
                  <a:schemeClr val="tx2">
                    <a:lumMod val="50000"/>
                  </a:schemeClr>
                </a:solidFill>
                <a:latin typeface="+mn-lt"/>
                <a:ea typeface="Open Sans"/>
                <a:cs typeface="Open Sans"/>
              </a:rPr>
              <a:t> et DF5</a:t>
            </a:r>
            <a:r>
              <a:rPr lang="fr" sz="1000" b="1" i="0" u="none" strike="noStrike" cap="none" dirty="0" smtClean="0">
                <a:solidFill>
                  <a:srgbClr val="00B0F0"/>
                </a:solidFill>
                <a:latin typeface="+mn-lt"/>
                <a:ea typeface="Open Sans"/>
                <a:cs typeface="Open Sans"/>
              </a:rPr>
              <a:t>)</a:t>
            </a:r>
            <a:endParaRPr sz="1000" b="1" i="0" u="none" strike="noStrike" cap="none" dirty="0">
              <a:solidFill>
                <a:srgbClr val="00B0F0"/>
              </a:solidFill>
              <a:latin typeface="+mn-lt"/>
              <a:ea typeface="Open Sans"/>
              <a:cs typeface="Open Sans"/>
            </a:endParaRPr>
          </a:p>
        </p:txBody>
      </p:sp>
      <p:sp>
        <p:nvSpPr>
          <p:cNvPr id="80" name="Google Shape;162;p17"/>
          <p:cNvSpPr>
            <a:spLocks/>
          </p:cNvSpPr>
          <p:nvPr/>
        </p:nvSpPr>
        <p:spPr bwMode="auto">
          <a:xfrm>
            <a:off x="-11750" y="2296285"/>
            <a:ext cx="1914000" cy="493030"/>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800"/>
              <a:buFont typeface="Arial"/>
              <a:buNone/>
              <a:defRPr/>
            </a:pPr>
            <a:r>
              <a:rPr lang="fr" sz="1000" b="1" i="0" u="none" strike="noStrike" cap="none" dirty="0">
                <a:solidFill>
                  <a:srgbClr val="FF0000"/>
                </a:solidFill>
                <a:latin typeface="+mn-lt"/>
                <a:ea typeface="Open Sans"/>
                <a:cs typeface="Open Sans"/>
              </a:rPr>
              <a:t>Fluidité de la </a:t>
            </a:r>
            <a:r>
              <a:rPr lang="fr" sz="1000" b="1" i="0" u="none" strike="noStrike" cap="none" dirty="0">
                <a:solidFill>
                  <a:srgbClr val="00B050"/>
                </a:solidFill>
                <a:latin typeface="+mn-lt"/>
                <a:ea typeface="Open Sans"/>
                <a:cs typeface="Open Sans"/>
              </a:rPr>
              <a:t>chorégraphie de </a:t>
            </a:r>
            <a:r>
              <a:rPr lang="fr" sz="1000" b="1" i="0" u="none" strike="noStrike" cap="none" dirty="0" smtClean="0">
                <a:solidFill>
                  <a:srgbClr val="00B050"/>
                </a:solidFill>
                <a:latin typeface="+mn-lt"/>
                <a:ea typeface="Open Sans"/>
                <a:cs typeface="Open Sans"/>
              </a:rPr>
              <a:t>groupe (</a:t>
            </a:r>
            <a:r>
              <a:rPr lang="fr" sz="1000" b="1" i="0" u="none" strike="noStrike" cap="none" dirty="0" smtClean="0">
                <a:solidFill>
                  <a:srgbClr val="FF0000"/>
                </a:solidFill>
                <a:latin typeface="+mn-lt"/>
                <a:ea typeface="Open Sans"/>
                <a:cs typeface="Open Sans"/>
              </a:rPr>
              <a:t>DF1 </a:t>
            </a:r>
            <a:r>
              <a:rPr lang="fr" sz="1000" b="1" i="0" u="none" strike="noStrike" cap="none" dirty="0" smtClean="0">
                <a:solidFill>
                  <a:srgbClr val="00B050"/>
                </a:solidFill>
                <a:latin typeface="+mn-lt"/>
                <a:ea typeface="Open Sans"/>
                <a:cs typeface="Open Sans"/>
              </a:rPr>
              <a:t>et DF4)</a:t>
            </a:r>
            <a:endParaRPr sz="1000" b="1" i="0" u="none" strike="noStrike" cap="none" dirty="0">
              <a:solidFill>
                <a:srgbClr val="00B050"/>
              </a:solidFill>
              <a:latin typeface="+mn-lt"/>
              <a:ea typeface="Open Sans"/>
              <a:cs typeface="Open Sans"/>
            </a:endParaRPr>
          </a:p>
        </p:txBody>
      </p:sp>
      <p:sp>
        <p:nvSpPr>
          <p:cNvPr id="55" name="Rectangle 36"/>
          <p:cNvSpPr/>
          <p:nvPr/>
        </p:nvSpPr>
        <p:spPr bwMode="auto">
          <a:xfrm>
            <a:off x="6857357" y="3679829"/>
            <a:ext cx="2277804" cy="1461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clip" vert="horz" wrap="square" lIns="91440" tIns="45720" rIns="91440" bIns="45720" numCol="1" spcCol="0" rtlCol="0" fromWordArt="0" anchor="t" anchorCtr="0" forceAA="0" compatLnSpc="0">
            <a:noAutofit/>
          </a:bodyPr>
          <a:lstStyle/>
          <a:p>
            <a:pPr algn="ctr">
              <a:defRPr/>
            </a:pPr>
            <a:r>
              <a:rPr lang="fr-FR" dirty="0" smtClean="0">
                <a:solidFill>
                  <a:schemeClr val="bg1"/>
                </a:solidFill>
              </a:rPr>
              <a:t>Une </a:t>
            </a:r>
            <a:r>
              <a:rPr dirty="0" err="1" smtClean="0">
                <a:solidFill>
                  <a:schemeClr val="bg1"/>
                </a:solidFill>
              </a:rPr>
              <a:t>étoile</a:t>
            </a:r>
            <a:r>
              <a:rPr dirty="0" smtClean="0">
                <a:solidFill>
                  <a:schemeClr val="bg1"/>
                </a:solidFill>
              </a:rPr>
              <a:t> </a:t>
            </a:r>
            <a:r>
              <a:rPr dirty="0" err="1">
                <a:solidFill>
                  <a:schemeClr val="bg1"/>
                </a:solidFill>
              </a:rPr>
              <a:t>individuelle</a:t>
            </a:r>
            <a:r>
              <a:rPr dirty="0">
                <a:solidFill>
                  <a:schemeClr val="bg1"/>
                </a:solidFill>
              </a:rPr>
              <a:t> </a:t>
            </a:r>
            <a:r>
              <a:rPr dirty="0" err="1">
                <a:solidFill>
                  <a:schemeClr val="bg1"/>
                </a:solidFill>
              </a:rPr>
              <a:t>peut</a:t>
            </a:r>
            <a:r>
              <a:rPr dirty="0">
                <a:solidFill>
                  <a:schemeClr val="bg1"/>
                </a:solidFill>
              </a:rPr>
              <a:t> </a:t>
            </a:r>
            <a:r>
              <a:rPr dirty="0" err="1">
                <a:solidFill>
                  <a:schemeClr val="bg1"/>
                </a:solidFill>
              </a:rPr>
              <a:t>être</a:t>
            </a:r>
            <a:r>
              <a:rPr dirty="0">
                <a:solidFill>
                  <a:schemeClr val="bg1"/>
                </a:solidFill>
              </a:rPr>
              <a:t> </a:t>
            </a:r>
            <a:r>
              <a:rPr lang="fr-FR" dirty="0" smtClean="0">
                <a:solidFill>
                  <a:schemeClr val="bg1"/>
                </a:solidFill>
              </a:rPr>
              <a:t>proposée en guise d’</a:t>
            </a:r>
            <a:r>
              <a:rPr dirty="0" err="1" smtClean="0">
                <a:solidFill>
                  <a:schemeClr val="bg1"/>
                </a:solidFill>
              </a:rPr>
              <a:t>outil</a:t>
            </a:r>
            <a:r>
              <a:rPr dirty="0" smtClean="0">
                <a:solidFill>
                  <a:schemeClr val="bg1"/>
                </a:solidFill>
              </a:rPr>
              <a:t> </a:t>
            </a:r>
            <a:r>
              <a:rPr dirty="0" err="1">
                <a:solidFill>
                  <a:schemeClr val="bg1"/>
                </a:solidFill>
              </a:rPr>
              <a:t>d'auto</a:t>
            </a:r>
            <a:r>
              <a:rPr dirty="0">
                <a:solidFill>
                  <a:schemeClr val="bg1"/>
                </a:solidFill>
              </a:rPr>
              <a:t>- </a:t>
            </a:r>
            <a:r>
              <a:rPr dirty="0" err="1">
                <a:solidFill>
                  <a:schemeClr val="bg1"/>
                </a:solidFill>
              </a:rPr>
              <a:t>positionnement</a:t>
            </a:r>
            <a:r>
              <a:rPr dirty="0">
                <a:solidFill>
                  <a:schemeClr val="bg1"/>
                </a:solidFill>
              </a:rPr>
              <a:t> </a:t>
            </a:r>
            <a:endParaRPr lang="fr-FR" dirty="0">
              <a:solidFill>
                <a:schemeClr val="bg1"/>
              </a:solidFill>
            </a:endParaRPr>
          </a:p>
          <a:p>
            <a:pPr algn="ctr">
              <a:defRPr/>
            </a:pPr>
            <a:r>
              <a:rPr dirty="0" err="1">
                <a:solidFill>
                  <a:schemeClr val="bg1"/>
                </a:solidFill>
              </a:rPr>
              <a:t>ou</a:t>
            </a:r>
            <a:r>
              <a:rPr dirty="0">
                <a:solidFill>
                  <a:schemeClr val="bg1"/>
                </a:solidFill>
              </a:rPr>
              <a:t> </a:t>
            </a:r>
            <a:r>
              <a:rPr lang="fr-FR" dirty="0">
                <a:solidFill>
                  <a:schemeClr val="bg1"/>
                </a:solidFill>
              </a:rPr>
              <a:t>de </a:t>
            </a:r>
            <a:r>
              <a:rPr dirty="0">
                <a:solidFill>
                  <a:schemeClr val="bg1"/>
                </a:solidFill>
              </a:rPr>
              <a:t>Co-</a:t>
            </a:r>
            <a:r>
              <a:rPr dirty="0" err="1">
                <a:solidFill>
                  <a:schemeClr val="bg1"/>
                </a:solidFill>
              </a:rPr>
              <a:t>positionnement</a:t>
            </a:r>
            <a:endParaRPr dirty="0">
              <a:solidFill>
                <a:schemeClr val="bg1"/>
              </a:solidFill>
            </a:endParaRPr>
          </a:p>
          <a:p>
            <a:pPr algn="ctr">
              <a:defRPr/>
            </a:pPr>
            <a:r>
              <a:rPr dirty="0">
                <a:solidFill>
                  <a:schemeClr val="bg1"/>
                </a:solidFill>
              </a:rPr>
              <a:t>au fil du cycle.</a:t>
            </a:r>
            <a:endParaRPr lang="fr-FR" dirty="0">
              <a:solidFill>
                <a:schemeClr val="bg1"/>
              </a:solidFill>
            </a:endParaRPr>
          </a:p>
        </p:txBody>
      </p:sp>
      <p:pic>
        <p:nvPicPr>
          <p:cNvPr id="56" name="Image 55">
            <a:hlinkClick r:id="rId2" action="ppaction://hlinksldjump"/>
          </p:cNvPr>
          <p:cNvPicPr>
            <a:picLocks noChangeAspect="1"/>
          </p:cNvPicPr>
          <p:nvPr/>
        </p:nvPicPr>
        <p:blipFill>
          <a:blip r:embed="rId3"/>
          <a:stretch>
            <a:fillRect/>
          </a:stretch>
        </p:blipFill>
        <p:spPr bwMode="auto">
          <a:xfrm>
            <a:off x="8706761" y="4814746"/>
            <a:ext cx="274734" cy="324338"/>
          </a:xfrm>
          <a:prstGeom prst="rect">
            <a:avLst/>
          </a:prstGeom>
        </p:spPr>
      </p:pic>
    </p:spTree>
    <p:extLst>
      <p:ext uri="{BB962C8B-B14F-4D97-AF65-F5344CB8AC3E}">
        <p14:creationId xmlns:p14="http://schemas.microsoft.com/office/powerpoint/2010/main" val="20855113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7" grpId="0"/>
      <p:bldP spid="64" grpId="0"/>
      <p:bldP spid="65" grpId="0"/>
      <p:bldP spid="78" grpId="0"/>
      <p:bldP spid="79" grpId="0"/>
      <p:bldP spid="80" grpId="0"/>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206;p18"/>
          <p:cNvSpPr/>
          <p:nvPr/>
        </p:nvSpPr>
        <p:spPr bwMode="auto">
          <a:xfrm>
            <a:off x="1373251" y="-45409"/>
            <a:ext cx="5680718" cy="531164"/>
          </a:xfrm>
          <a:prstGeom prst="rect">
            <a:avLst/>
          </a:prstGeom>
          <a:noFill/>
          <a:ln>
            <a:noFill/>
          </a:ln>
        </p:spPr>
        <p:txBody>
          <a:bodyPr spcFirstLastPara="1" wrap="square" lIns="91425" tIns="91425" rIns="91425" bIns="91425" anchor="b" anchorCtr="0">
            <a:noAutofit/>
          </a:bodyPr>
          <a:lstStyle/>
          <a:p>
            <a:pPr marL="0" marR="0" lvl="0" indent="0" algn="ctr">
              <a:lnSpc>
                <a:spcPct val="100000"/>
              </a:lnSpc>
              <a:spcBef>
                <a:spcPts val="0"/>
              </a:spcBef>
              <a:spcAft>
                <a:spcPts val="0"/>
              </a:spcAft>
              <a:buClr>
                <a:srgbClr val="000000"/>
              </a:buClr>
              <a:buSzPts val="2800"/>
              <a:buFont typeface="Arial"/>
              <a:buNone/>
              <a:defRPr/>
            </a:pPr>
            <a:r>
              <a:rPr lang="fr" sz="2800" b="0" i="0" u="none" strike="noStrike" cap="none" dirty="0">
                <a:solidFill>
                  <a:srgbClr val="000000"/>
                </a:solidFill>
                <a:latin typeface="Economica"/>
                <a:ea typeface="Economica"/>
                <a:cs typeface="Economica"/>
              </a:rPr>
              <a:t>Etoile de compétence individuelle</a:t>
            </a:r>
            <a:endParaRPr sz="2800" b="0" i="0" u="none" strike="noStrike" cap="none" dirty="0">
              <a:solidFill>
                <a:srgbClr val="000000"/>
              </a:solidFill>
              <a:latin typeface="Economica"/>
              <a:ea typeface="Economica"/>
              <a:cs typeface="Economica"/>
            </a:endParaRPr>
          </a:p>
        </p:txBody>
      </p:sp>
      <p:grpSp>
        <p:nvGrpSpPr>
          <p:cNvPr id="5" name="Groupe 46"/>
          <p:cNvGrpSpPr/>
          <p:nvPr/>
        </p:nvGrpSpPr>
        <p:grpSpPr bwMode="auto">
          <a:xfrm>
            <a:off x="924082" y="364643"/>
            <a:ext cx="7137285" cy="4082417"/>
            <a:chOff x="675075" y="364643"/>
            <a:chExt cx="7779425" cy="4438162"/>
          </a:xfrm>
        </p:grpSpPr>
        <p:sp>
          <p:nvSpPr>
            <p:cNvPr id="6" name="Google Shape;197;p18"/>
            <p:cNvSpPr/>
            <p:nvPr/>
          </p:nvSpPr>
          <p:spPr bwMode="auto">
            <a:xfrm>
              <a:off x="3525449" y="2036017"/>
              <a:ext cx="1660800" cy="718528"/>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000"/>
                <a:buFont typeface="Arial"/>
                <a:buNone/>
                <a:defRPr/>
              </a:pPr>
              <a:r>
                <a:rPr lang="fr" sz="1050" b="1" i="0" u="none" strike="noStrike" cap="none">
                  <a:solidFill>
                    <a:srgbClr val="000000"/>
                  </a:solidFill>
                  <a:latin typeface="Arial"/>
                  <a:ea typeface="Arial"/>
                  <a:cs typeface="Arial"/>
                </a:rPr>
                <a:t>Implication Personnelle</a:t>
              </a:r>
              <a:endParaRPr sz="1050" b="1" i="0" u="none" strike="noStrike" cap="none">
                <a:solidFill>
                  <a:srgbClr val="000000"/>
                </a:solidFill>
                <a:latin typeface="Arial"/>
                <a:ea typeface="Arial"/>
                <a:cs typeface="Arial"/>
              </a:endParaRPr>
            </a:p>
            <a:p>
              <a:pPr marL="0" marR="0" lvl="0" indent="0" algn="ctr">
                <a:lnSpc>
                  <a:spcPct val="100000"/>
                </a:lnSpc>
                <a:spcBef>
                  <a:spcPts val="0"/>
                </a:spcBef>
                <a:spcAft>
                  <a:spcPts val="0"/>
                </a:spcAft>
                <a:buClr>
                  <a:srgbClr val="000000"/>
                </a:buClr>
                <a:buSzPts val="1000"/>
                <a:buFont typeface="Arial"/>
                <a:buNone/>
                <a:defRPr/>
              </a:pPr>
              <a:r>
                <a:rPr lang="fr" sz="1050" b="1" i="0" u="none" strike="noStrike" cap="none">
                  <a:solidFill>
                    <a:srgbClr val="000000"/>
                  </a:solidFill>
                  <a:latin typeface="Arial"/>
                  <a:ea typeface="Arial"/>
                  <a:cs typeface="Arial"/>
                </a:rPr>
                <a:t>dans le projet artistique</a:t>
              </a:r>
              <a:endParaRPr sz="1050" b="1" i="0" u="none" strike="noStrike" cap="none">
                <a:solidFill>
                  <a:srgbClr val="000000"/>
                </a:solidFill>
                <a:latin typeface="Arial"/>
                <a:ea typeface="Arial"/>
                <a:cs typeface="Arial"/>
              </a:endParaRPr>
            </a:p>
          </p:txBody>
        </p:sp>
        <p:grpSp>
          <p:nvGrpSpPr>
            <p:cNvPr id="7" name="Groupe 40"/>
            <p:cNvGrpSpPr/>
            <p:nvPr/>
          </p:nvGrpSpPr>
          <p:grpSpPr bwMode="auto">
            <a:xfrm>
              <a:off x="5197075" y="2262978"/>
              <a:ext cx="3257425" cy="535321"/>
              <a:chOff x="5197075" y="2262978"/>
              <a:chExt cx="3257425" cy="535321"/>
            </a:xfrm>
          </p:grpSpPr>
          <p:sp>
            <p:nvSpPr>
              <p:cNvPr id="8" name="Google Shape;205;p18"/>
              <p:cNvSpPr/>
              <p:nvPr/>
            </p:nvSpPr>
            <p:spPr bwMode="auto">
              <a:xfrm>
                <a:off x="6793700" y="2262978"/>
                <a:ext cx="1660800" cy="535321"/>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a:solidFill>
                      <a:srgbClr val="00B050"/>
                    </a:solidFill>
                    <a:latin typeface="+mn-lt"/>
                    <a:ea typeface="Open Sans"/>
                    <a:cs typeface="Open Sans"/>
                  </a:rPr>
                  <a:t>Ecoute collaborative (DF4)</a:t>
                </a:r>
                <a:endParaRPr sz="1000" b="1" i="0" u="none" strike="noStrike" cap="none">
                  <a:solidFill>
                    <a:srgbClr val="00B050"/>
                  </a:solidFill>
                  <a:latin typeface="+mn-lt"/>
                  <a:ea typeface="Open Sans"/>
                  <a:cs typeface="Open Sans"/>
                </a:endParaRPr>
              </a:p>
            </p:txBody>
          </p:sp>
          <p:grpSp>
            <p:nvGrpSpPr>
              <p:cNvPr id="9" name="Groupe 2"/>
              <p:cNvGrpSpPr/>
              <p:nvPr/>
            </p:nvGrpSpPr>
            <p:grpSpPr bwMode="auto">
              <a:xfrm>
                <a:off x="5197075" y="2434578"/>
                <a:ext cx="1585800" cy="96384"/>
                <a:chOff x="5197075" y="2434578"/>
                <a:chExt cx="1585800" cy="96384"/>
              </a:xfrm>
            </p:grpSpPr>
            <p:sp>
              <p:nvSpPr>
                <p:cNvPr id="10" name="Google Shape;198;p18"/>
                <p:cNvSpPr/>
                <p:nvPr/>
              </p:nvSpPr>
              <p:spPr bwMode="auto">
                <a:xfrm>
                  <a:off x="5197075" y="2434578"/>
                  <a:ext cx="1585800" cy="96384"/>
                </a:xfrm>
                <a:prstGeom prst="rightArrow">
                  <a:avLst>
                    <a:gd name="adj1" fmla="val 50000"/>
                    <a:gd name="adj2" fmla="val 5000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 name="Google Shape;211;p18"/>
                <p:cNvSpPr/>
                <p:nvPr/>
              </p:nvSpPr>
              <p:spPr bwMode="auto">
                <a:xfrm rot="-3913492">
                  <a:off x="6118224" y="2447569"/>
                  <a:ext cx="68726" cy="70400"/>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12" name="Google Shape;212;p18"/>
                <p:cNvSpPr/>
                <p:nvPr/>
              </p:nvSpPr>
              <p:spPr bwMode="auto">
                <a:xfrm rot="3591098">
                  <a:off x="5677078" y="2447526"/>
                  <a:ext cx="68692" cy="70502"/>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13" name="Google Shape;213;p18"/>
                <p:cNvSpPr/>
                <p:nvPr/>
              </p:nvSpPr>
              <p:spPr bwMode="auto">
                <a:xfrm rot="2349985">
                  <a:off x="5233150" y="2447448"/>
                  <a:ext cx="68875" cy="70625"/>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14" name="Google Shape;214;p18"/>
                <p:cNvSpPr/>
                <p:nvPr/>
              </p:nvSpPr>
              <p:spPr bwMode="auto">
                <a:xfrm>
                  <a:off x="6546017" y="2447491"/>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grpSp>
        </p:grpSp>
        <p:grpSp>
          <p:nvGrpSpPr>
            <p:cNvPr id="15" name="Groupe 45"/>
            <p:cNvGrpSpPr/>
            <p:nvPr/>
          </p:nvGrpSpPr>
          <p:grpSpPr bwMode="auto">
            <a:xfrm>
              <a:off x="675075" y="2327334"/>
              <a:ext cx="2850367" cy="869918"/>
              <a:chOff x="675075" y="2327334"/>
              <a:chExt cx="2850367" cy="869918"/>
            </a:xfrm>
          </p:grpSpPr>
          <p:sp>
            <p:nvSpPr>
              <p:cNvPr id="16" name="Google Shape;203;p18"/>
              <p:cNvSpPr/>
              <p:nvPr/>
            </p:nvSpPr>
            <p:spPr bwMode="auto">
              <a:xfrm>
                <a:off x="675075" y="2327334"/>
                <a:ext cx="1350300" cy="869918"/>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a:solidFill>
                      <a:srgbClr val="00B050"/>
                    </a:solidFill>
                    <a:latin typeface="+mn-lt"/>
                    <a:ea typeface="Open Sans"/>
                    <a:cs typeface="Open Sans"/>
                  </a:rPr>
                  <a:t>Prise de responsabilités au sein du groupe (DF4)</a:t>
                </a:r>
                <a:endParaRPr sz="1000" b="1" i="0" u="none" strike="noStrike" cap="none">
                  <a:solidFill>
                    <a:srgbClr val="00B050"/>
                  </a:solidFill>
                  <a:latin typeface="+mn-lt"/>
                  <a:ea typeface="Open Sans"/>
                  <a:cs typeface="Open Sans"/>
                </a:endParaRPr>
              </a:p>
            </p:txBody>
          </p:sp>
          <p:grpSp>
            <p:nvGrpSpPr>
              <p:cNvPr id="17" name="Groupe 44"/>
              <p:cNvGrpSpPr/>
              <p:nvPr/>
            </p:nvGrpSpPr>
            <p:grpSpPr bwMode="auto">
              <a:xfrm>
                <a:off x="1907375" y="2515874"/>
                <a:ext cx="1618067" cy="96384"/>
                <a:chOff x="1907375" y="2515874"/>
                <a:chExt cx="1618067" cy="96384"/>
              </a:xfrm>
            </p:grpSpPr>
            <p:sp>
              <p:nvSpPr>
                <p:cNvPr id="18" name="Google Shape;199;p18"/>
                <p:cNvSpPr/>
                <p:nvPr/>
              </p:nvSpPr>
              <p:spPr bwMode="auto">
                <a:xfrm>
                  <a:off x="1907375" y="2515874"/>
                  <a:ext cx="1585800" cy="96384"/>
                </a:xfrm>
                <a:prstGeom prst="leftArrow">
                  <a:avLst>
                    <a:gd name="adj1" fmla="val 50000"/>
                    <a:gd name="adj2" fmla="val 5000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9" name="Google Shape;209;p18"/>
                <p:cNvSpPr/>
                <p:nvPr/>
              </p:nvSpPr>
              <p:spPr bwMode="auto">
                <a:xfrm>
                  <a:off x="3063567" y="2528787"/>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20" name="Google Shape;210;p18"/>
                <p:cNvSpPr/>
                <p:nvPr/>
              </p:nvSpPr>
              <p:spPr bwMode="auto">
                <a:xfrm>
                  <a:off x="3456742" y="2528787"/>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21" name="Google Shape;215;p18"/>
                <p:cNvSpPr/>
                <p:nvPr/>
              </p:nvSpPr>
              <p:spPr bwMode="auto">
                <a:xfrm>
                  <a:off x="2671280" y="2528787"/>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22" name="Google Shape;216;p18"/>
                <p:cNvSpPr/>
                <p:nvPr/>
              </p:nvSpPr>
              <p:spPr bwMode="auto">
                <a:xfrm>
                  <a:off x="2278967" y="2538721"/>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grpSp>
        </p:grpSp>
        <p:grpSp>
          <p:nvGrpSpPr>
            <p:cNvPr id="23" name="Groupe 43"/>
            <p:cNvGrpSpPr/>
            <p:nvPr/>
          </p:nvGrpSpPr>
          <p:grpSpPr bwMode="auto">
            <a:xfrm>
              <a:off x="2777850" y="2668230"/>
              <a:ext cx="1138667" cy="2134575"/>
              <a:chOff x="2777850" y="2668230"/>
              <a:chExt cx="1138667" cy="2134575"/>
            </a:xfrm>
          </p:grpSpPr>
          <p:sp>
            <p:nvSpPr>
              <p:cNvPr id="24" name="Google Shape;207;p18"/>
              <p:cNvSpPr/>
              <p:nvPr/>
            </p:nvSpPr>
            <p:spPr bwMode="auto">
              <a:xfrm>
                <a:off x="2777850" y="3932887"/>
                <a:ext cx="872700" cy="869918"/>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800"/>
                  <a:buFont typeface="Arial"/>
                  <a:buNone/>
                  <a:defRPr/>
                </a:pPr>
                <a:r>
                  <a:rPr lang="fr" sz="1000" b="1" i="0" u="none" strike="noStrike" cap="none">
                    <a:solidFill>
                      <a:srgbClr val="FF0000"/>
                    </a:solidFill>
                    <a:latin typeface="+mn-lt"/>
                    <a:ea typeface="Open Sans"/>
                    <a:cs typeface="Open Sans"/>
                  </a:rPr>
                  <a:t>Maîtrise corporelle</a:t>
                </a:r>
                <a:endParaRPr sz="1600" b="1" i="0" u="none" strike="noStrike" cap="none">
                  <a:solidFill>
                    <a:srgbClr val="000000"/>
                  </a:solidFill>
                  <a:latin typeface="+mn-lt"/>
                </a:endParaRPr>
              </a:p>
              <a:p>
                <a:pPr marL="0" marR="0" lvl="0" indent="0" algn="ctr">
                  <a:lnSpc>
                    <a:spcPct val="100000"/>
                  </a:lnSpc>
                  <a:spcBef>
                    <a:spcPts val="0"/>
                  </a:spcBef>
                  <a:spcAft>
                    <a:spcPts val="0"/>
                  </a:spcAft>
                  <a:buClr>
                    <a:srgbClr val="000000"/>
                  </a:buClr>
                  <a:buSzPts val="800"/>
                  <a:buFont typeface="Arial"/>
                  <a:buNone/>
                  <a:defRPr/>
                </a:pPr>
                <a:r>
                  <a:rPr lang="fr" sz="1000" b="1" i="0" u="none" strike="noStrike" cap="none">
                    <a:solidFill>
                      <a:srgbClr val="FF0000"/>
                    </a:solidFill>
                    <a:latin typeface="+mn-lt"/>
                    <a:ea typeface="Open Sans"/>
                    <a:cs typeface="Open Sans"/>
                  </a:rPr>
                  <a:t>INDIV (DF1)</a:t>
                </a:r>
                <a:endParaRPr sz="1200" b="1" i="0" u="none" strike="noStrike" cap="none">
                  <a:solidFill>
                    <a:srgbClr val="FF0000"/>
                  </a:solidFill>
                  <a:latin typeface="+mn-lt"/>
                  <a:ea typeface="Open Sans"/>
                  <a:cs typeface="Open Sans"/>
                </a:endParaRPr>
              </a:p>
            </p:txBody>
          </p:sp>
          <p:grpSp>
            <p:nvGrpSpPr>
              <p:cNvPr id="25" name="Groupe 42"/>
              <p:cNvGrpSpPr/>
              <p:nvPr/>
            </p:nvGrpSpPr>
            <p:grpSpPr bwMode="auto">
              <a:xfrm>
                <a:off x="3295767" y="2668230"/>
                <a:ext cx="620750" cy="1339125"/>
                <a:chOff x="3295767" y="2668230"/>
                <a:chExt cx="620750" cy="1339125"/>
              </a:xfrm>
            </p:grpSpPr>
            <p:sp>
              <p:nvSpPr>
                <p:cNvPr id="26" name="Google Shape;208;p18"/>
                <p:cNvSpPr/>
                <p:nvPr/>
              </p:nvSpPr>
              <p:spPr bwMode="auto">
                <a:xfrm rot="2042195">
                  <a:off x="3558218" y="2668230"/>
                  <a:ext cx="82541" cy="1339125"/>
                </a:xfrm>
                <a:prstGeom prst="downArrow">
                  <a:avLst>
                    <a:gd name="adj1" fmla="val 50000"/>
                    <a:gd name="adj2" fmla="val 5000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7" name="Google Shape;217;p18"/>
                <p:cNvSpPr/>
                <p:nvPr/>
              </p:nvSpPr>
              <p:spPr bwMode="auto">
                <a:xfrm>
                  <a:off x="3847817" y="2903840"/>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28" name="Google Shape;218;p18"/>
                <p:cNvSpPr/>
                <p:nvPr/>
              </p:nvSpPr>
              <p:spPr bwMode="auto">
                <a:xfrm>
                  <a:off x="3650542" y="3177053"/>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29" name="Google Shape;219;p18"/>
                <p:cNvSpPr/>
                <p:nvPr/>
              </p:nvSpPr>
              <p:spPr bwMode="auto">
                <a:xfrm>
                  <a:off x="3456742" y="3469034"/>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30" name="Google Shape;220;p18"/>
                <p:cNvSpPr/>
                <p:nvPr/>
              </p:nvSpPr>
              <p:spPr bwMode="auto">
                <a:xfrm>
                  <a:off x="3295767" y="3718052"/>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grpSp>
        </p:grpSp>
        <p:grpSp>
          <p:nvGrpSpPr>
            <p:cNvPr id="31" name="Groupe 41"/>
            <p:cNvGrpSpPr/>
            <p:nvPr/>
          </p:nvGrpSpPr>
          <p:grpSpPr bwMode="auto">
            <a:xfrm>
              <a:off x="4773616" y="2629677"/>
              <a:ext cx="1660809" cy="1838531"/>
              <a:chOff x="4773616" y="2629677"/>
              <a:chExt cx="1660809" cy="1838531"/>
            </a:xfrm>
          </p:grpSpPr>
          <p:sp>
            <p:nvSpPr>
              <p:cNvPr id="32" name="Google Shape;204;p18"/>
              <p:cNvSpPr/>
              <p:nvPr/>
            </p:nvSpPr>
            <p:spPr bwMode="auto">
              <a:xfrm>
                <a:off x="4773625" y="3932887"/>
                <a:ext cx="1660800" cy="535321"/>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a:solidFill>
                      <a:srgbClr val="CCA677"/>
                    </a:solidFill>
                    <a:latin typeface="+mn-lt"/>
                    <a:ea typeface="Open Sans"/>
                    <a:cs typeface="Open Sans"/>
                  </a:rPr>
                  <a:t>Analyse constructive (DF5)</a:t>
                </a:r>
                <a:endParaRPr sz="1000" b="1" i="0" u="none" strike="noStrike" cap="none">
                  <a:solidFill>
                    <a:srgbClr val="CCA677"/>
                  </a:solidFill>
                  <a:latin typeface="+mn-lt"/>
                  <a:ea typeface="Open Sans"/>
                  <a:cs typeface="Open Sans"/>
                </a:endParaRPr>
              </a:p>
            </p:txBody>
          </p:sp>
          <p:grpSp>
            <p:nvGrpSpPr>
              <p:cNvPr id="33" name="Groupe 1"/>
              <p:cNvGrpSpPr/>
              <p:nvPr/>
            </p:nvGrpSpPr>
            <p:grpSpPr bwMode="auto">
              <a:xfrm>
                <a:off x="4773616" y="2629677"/>
                <a:ext cx="779126" cy="1574639"/>
                <a:chOff x="4773616" y="2629677"/>
                <a:chExt cx="779126" cy="1574639"/>
              </a:xfrm>
            </p:grpSpPr>
            <p:sp>
              <p:nvSpPr>
                <p:cNvPr id="34" name="Google Shape;201;p18"/>
                <p:cNvSpPr/>
                <p:nvPr/>
              </p:nvSpPr>
              <p:spPr bwMode="auto">
                <a:xfrm rot="-2206948">
                  <a:off x="5114920" y="2629677"/>
                  <a:ext cx="78660" cy="1574639"/>
                </a:xfrm>
                <a:prstGeom prst="downArrow">
                  <a:avLst>
                    <a:gd name="adj1" fmla="val 50000"/>
                    <a:gd name="adj2" fmla="val 5000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5" name="Google Shape;221;p18"/>
                <p:cNvSpPr/>
                <p:nvPr/>
              </p:nvSpPr>
              <p:spPr bwMode="auto">
                <a:xfrm>
                  <a:off x="4773616" y="2903840"/>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36" name="Google Shape;222;p18"/>
                <p:cNvSpPr/>
                <p:nvPr/>
              </p:nvSpPr>
              <p:spPr bwMode="auto">
                <a:xfrm>
                  <a:off x="5019317" y="3247615"/>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37" name="Google Shape;223;p18"/>
                <p:cNvSpPr/>
                <p:nvPr/>
              </p:nvSpPr>
              <p:spPr bwMode="auto">
                <a:xfrm>
                  <a:off x="5233217" y="3539596"/>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38" name="Google Shape;224;p18"/>
                <p:cNvSpPr/>
                <p:nvPr/>
              </p:nvSpPr>
              <p:spPr bwMode="auto">
                <a:xfrm>
                  <a:off x="5484042" y="3845538"/>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grpSp>
        </p:grpSp>
        <p:grpSp>
          <p:nvGrpSpPr>
            <p:cNvPr id="39" name="Groupe 39"/>
            <p:cNvGrpSpPr/>
            <p:nvPr/>
          </p:nvGrpSpPr>
          <p:grpSpPr bwMode="auto">
            <a:xfrm>
              <a:off x="3916524" y="364643"/>
              <a:ext cx="1567518" cy="1671409"/>
              <a:chOff x="3916524" y="364643"/>
              <a:chExt cx="1567518" cy="1671409"/>
            </a:xfrm>
          </p:grpSpPr>
          <p:sp>
            <p:nvSpPr>
              <p:cNvPr id="40" name="Google Shape;202;p18"/>
              <p:cNvSpPr/>
              <p:nvPr/>
            </p:nvSpPr>
            <p:spPr bwMode="auto">
              <a:xfrm>
                <a:off x="3916524" y="364643"/>
                <a:ext cx="1567518" cy="535321"/>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a:solidFill>
                      <a:srgbClr val="FF0000"/>
                    </a:solidFill>
                    <a:latin typeface="+mn-lt"/>
                    <a:ea typeface="Open Sans"/>
                    <a:cs typeface="Open Sans"/>
                  </a:rPr>
                  <a:t>Engagement</a:t>
                </a:r>
                <a:endParaRPr sz="1000" b="1" i="0" u="none" strike="noStrike" cap="none">
                  <a:solidFill>
                    <a:srgbClr val="FF0000"/>
                  </a:solidFill>
                  <a:latin typeface="+mn-lt"/>
                  <a:ea typeface="Open Sans"/>
                  <a:cs typeface="Open Sans"/>
                </a:endParaRPr>
              </a:p>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a:solidFill>
                      <a:srgbClr val="FF0000"/>
                    </a:solidFill>
                    <a:latin typeface="+mn-lt"/>
                    <a:ea typeface="Open Sans"/>
                    <a:cs typeface="Open Sans"/>
                  </a:rPr>
                  <a:t>Interprétation (DF1)</a:t>
                </a:r>
                <a:endParaRPr sz="1000" b="1" i="0" u="none" strike="noStrike" cap="none">
                  <a:solidFill>
                    <a:srgbClr val="FF0000"/>
                  </a:solidFill>
                  <a:latin typeface="+mn-lt"/>
                  <a:ea typeface="Open Sans"/>
                  <a:cs typeface="Open Sans"/>
                </a:endParaRPr>
              </a:p>
            </p:txBody>
          </p:sp>
          <p:grpSp>
            <p:nvGrpSpPr>
              <p:cNvPr id="41" name="Groupe 3"/>
              <p:cNvGrpSpPr/>
              <p:nvPr/>
            </p:nvGrpSpPr>
            <p:grpSpPr bwMode="auto">
              <a:xfrm>
                <a:off x="4339817" y="804378"/>
                <a:ext cx="68708" cy="1231675"/>
                <a:chOff x="4339817" y="804378"/>
                <a:chExt cx="68708" cy="1231675"/>
              </a:xfrm>
            </p:grpSpPr>
            <p:sp>
              <p:nvSpPr>
                <p:cNvPr id="42" name="Google Shape;200;p18"/>
                <p:cNvSpPr/>
                <p:nvPr/>
              </p:nvSpPr>
              <p:spPr bwMode="auto">
                <a:xfrm>
                  <a:off x="4339825" y="804378"/>
                  <a:ext cx="68700" cy="1231675"/>
                </a:xfrm>
                <a:prstGeom prst="upArrow">
                  <a:avLst>
                    <a:gd name="adj1" fmla="val 59991"/>
                    <a:gd name="adj2" fmla="val 5000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3" name="Google Shape;225;p18"/>
                <p:cNvSpPr/>
                <p:nvPr/>
              </p:nvSpPr>
              <p:spPr bwMode="auto">
                <a:xfrm>
                  <a:off x="4339817" y="1906743"/>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44" name="Google Shape;226;p18"/>
                <p:cNvSpPr/>
                <p:nvPr/>
              </p:nvSpPr>
              <p:spPr bwMode="auto">
                <a:xfrm>
                  <a:off x="4339817" y="1565920"/>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45" name="Google Shape;227;p18"/>
                <p:cNvSpPr/>
                <p:nvPr/>
              </p:nvSpPr>
              <p:spPr bwMode="auto">
                <a:xfrm>
                  <a:off x="4339817" y="1230364"/>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sp>
              <p:nvSpPr>
                <p:cNvPr id="46" name="Google Shape;228;p18"/>
                <p:cNvSpPr/>
                <p:nvPr/>
              </p:nvSpPr>
              <p:spPr bwMode="auto">
                <a:xfrm>
                  <a:off x="4339817" y="894834"/>
                  <a:ext cx="68700" cy="70561"/>
                </a:xfrm>
                <a:prstGeom prst="flowChartConnector">
                  <a:avLst/>
                </a:prstGeom>
                <a:solidFill>
                  <a:srgbClr val="5D4037"/>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endParaRPr sz="1400" b="0" i="0" u="none" strike="noStrike" cap="none">
                    <a:solidFill>
                      <a:srgbClr val="FFFFFF"/>
                    </a:solidFill>
                    <a:latin typeface="Arial"/>
                    <a:ea typeface="Arial"/>
                    <a:cs typeface="Arial"/>
                  </a:endParaRPr>
                </a:p>
              </p:txBody>
            </p:sp>
          </p:grpSp>
        </p:grpSp>
      </p:grpSp>
      <p:sp>
        <p:nvSpPr>
          <p:cNvPr id="47" name="Rectangle 36"/>
          <p:cNvSpPr/>
          <p:nvPr/>
        </p:nvSpPr>
        <p:spPr bwMode="auto">
          <a:xfrm>
            <a:off x="0" y="3916759"/>
            <a:ext cx="2277804" cy="1231503"/>
          </a:xfrm>
          <a:prstGeom prst="rect">
            <a:avLst/>
          </a:prstGeom>
        </p:spPr>
        <p:style>
          <a:lnRef idx="2">
            <a:schemeClr val="dk1">
              <a:shade val="50000"/>
            </a:schemeClr>
          </a:lnRef>
          <a:fillRef idx="1">
            <a:schemeClr val="dk1"/>
          </a:fillRef>
          <a:effectRef idx="0">
            <a:schemeClr val="dk1"/>
          </a:effectRef>
          <a:fontRef idx="minor">
            <a:schemeClr val="lt1"/>
          </a:fontRef>
        </p:style>
        <p:txBody>
          <a:bodyPr vertOverflow="overflow" horzOverflow="clip" vert="horz" wrap="square" lIns="91440" tIns="45720" rIns="91440" bIns="45720" numCol="1" spcCol="0" rtlCol="0" fromWordArt="0" anchor="t" anchorCtr="0" forceAA="0" compatLnSpc="0">
            <a:noAutofit/>
          </a:bodyPr>
          <a:lstStyle/>
          <a:p>
            <a:pPr algn="ctr">
              <a:defRPr/>
            </a:pPr>
            <a:r>
              <a:rPr dirty="0" err="1">
                <a:solidFill>
                  <a:schemeClr val="bg1"/>
                </a:solidFill>
              </a:rPr>
              <a:t>L'étoile</a:t>
            </a:r>
            <a:r>
              <a:rPr dirty="0">
                <a:solidFill>
                  <a:schemeClr val="bg1"/>
                </a:solidFill>
              </a:rPr>
              <a:t> </a:t>
            </a:r>
            <a:r>
              <a:rPr dirty="0" err="1">
                <a:solidFill>
                  <a:schemeClr val="bg1"/>
                </a:solidFill>
              </a:rPr>
              <a:t>individuelle</a:t>
            </a:r>
            <a:r>
              <a:rPr dirty="0">
                <a:solidFill>
                  <a:schemeClr val="bg1"/>
                </a:solidFill>
              </a:rPr>
              <a:t> </a:t>
            </a:r>
            <a:r>
              <a:rPr dirty="0" err="1">
                <a:solidFill>
                  <a:schemeClr val="bg1"/>
                </a:solidFill>
              </a:rPr>
              <a:t>peut</a:t>
            </a:r>
            <a:r>
              <a:rPr dirty="0">
                <a:solidFill>
                  <a:schemeClr val="bg1"/>
                </a:solidFill>
              </a:rPr>
              <a:t> </a:t>
            </a:r>
            <a:r>
              <a:rPr dirty="0" err="1">
                <a:solidFill>
                  <a:schemeClr val="bg1"/>
                </a:solidFill>
              </a:rPr>
              <a:t>être</a:t>
            </a:r>
            <a:r>
              <a:rPr dirty="0">
                <a:solidFill>
                  <a:schemeClr val="bg1"/>
                </a:solidFill>
              </a:rPr>
              <a:t> un </a:t>
            </a:r>
            <a:r>
              <a:rPr dirty="0" err="1">
                <a:solidFill>
                  <a:schemeClr val="bg1"/>
                </a:solidFill>
              </a:rPr>
              <a:t>outil</a:t>
            </a:r>
            <a:r>
              <a:rPr dirty="0">
                <a:solidFill>
                  <a:schemeClr val="bg1"/>
                </a:solidFill>
              </a:rPr>
              <a:t> </a:t>
            </a:r>
            <a:r>
              <a:rPr dirty="0" err="1">
                <a:solidFill>
                  <a:schemeClr val="bg1"/>
                </a:solidFill>
              </a:rPr>
              <a:t>d'auto</a:t>
            </a:r>
            <a:r>
              <a:rPr dirty="0">
                <a:solidFill>
                  <a:schemeClr val="bg1"/>
                </a:solidFill>
              </a:rPr>
              <a:t>- </a:t>
            </a:r>
            <a:r>
              <a:rPr dirty="0" err="1">
                <a:solidFill>
                  <a:schemeClr val="bg1"/>
                </a:solidFill>
              </a:rPr>
              <a:t>positionnement</a:t>
            </a:r>
            <a:r>
              <a:rPr dirty="0">
                <a:solidFill>
                  <a:schemeClr val="bg1"/>
                </a:solidFill>
              </a:rPr>
              <a:t> </a:t>
            </a:r>
            <a:endParaRPr lang="fr-FR" dirty="0">
              <a:solidFill>
                <a:schemeClr val="bg1"/>
              </a:solidFill>
            </a:endParaRPr>
          </a:p>
          <a:p>
            <a:pPr algn="ctr">
              <a:defRPr/>
            </a:pPr>
            <a:r>
              <a:rPr dirty="0" err="1">
                <a:solidFill>
                  <a:schemeClr val="bg1"/>
                </a:solidFill>
              </a:rPr>
              <a:t>ou</a:t>
            </a:r>
            <a:r>
              <a:rPr dirty="0">
                <a:solidFill>
                  <a:schemeClr val="bg1"/>
                </a:solidFill>
              </a:rPr>
              <a:t> </a:t>
            </a:r>
            <a:r>
              <a:rPr lang="fr-FR" dirty="0">
                <a:solidFill>
                  <a:schemeClr val="bg1"/>
                </a:solidFill>
              </a:rPr>
              <a:t>de </a:t>
            </a:r>
            <a:r>
              <a:rPr dirty="0">
                <a:solidFill>
                  <a:schemeClr val="bg1"/>
                </a:solidFill>
              </a:rPr>
              <a:t>Co-</a:t>
            </a:r>
            <a:r>
              <a:rPr dirty="0" err="1">
                <a:solidFill>
                  <a:schemeClr val="bg1"/>
                </a:solidFill>
              </a:rPr>
              <a:t>positionnement</a:t>
            </a:r>
            <a:endParaRPr dirty="0">
              <a:solidFill>
                <a:schemeClr val="bg1"/>
              </a:solidFill>
            </a:endParaRPr>
          </a:p>
          <a:p>
            <a:pPr algn="ctr">
              <a:defRPr/>
            </a:pPr>
            <a:r>
              <a:rPr dirty="0">
                <a:solidFill>
                  <a:schemeClr val="bg1"/>
                </a:solidFill>
              </a:rPr>
              <a:t>au fil du cycle.</a:t>
            </a:r>
            <a:endParaRPr lang="fr-FR" dirty="0">
              <a:solidFill>
                <a:schemeClr val="bg1"/>
              </a:solidFill>
            </a:endParaRPr>
          </a:p>
        </p:txBody>
      </p:sp>
      <p:sp>
        <p:nvSpPr>
          <p:cNvPr id="2" name="Flèche gauche 1">
            <a:hlinkClick r:id="rId2" action="ppaction://hlinksldjump"/>
          </p:cNvPr>
          <p:cNvSpPr/>
          <p:nvPr/>
        </p:nvSpPr>
        <p:spPr>
          <a:xfrm>
            <a:off x="7380312" y="4302324"/>
            <a:ext cx="1584176"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Retour étoile collective</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67544" y="14698"/>
            <a:ext cx="8346604" cy="601747"/>
          </a:xfrm>
        </p:spPr>
        <p:txBody>
          <a:bodyPr>
            <a:noAutofit/>
          </a:bodyPr>
          <a:lstStyle/>
          <a:p>
            <a:pPr>
              <a:defRPr/>
            </a:pPr>
            <a:r>
              <a:rPr lang="fr-FR" sz="3200" dirty="0"/>
              <a:t>Conduites typiques d’élèves lors de la SCE</a:t>
            </a:r>
          </a:p>
        </p:txBody>
      </p:sp>
      <p:sp>
        <p:nvSpPr>
          <p:cNvPr id="5" name="Espace réservé du texte 2"/>
          <p:cNvSpPr>
            <a:spLocks noGrp="1"/>
          </p:cNvSpPr>
          <p:nvPr>
            <p:ph type="body" idx="1"/>
          </p:nvPr>
        </p:nvSpPr>
        <p:spPr bwMode="auto">
          <a:xfrm>
            <a:off x="3574" y="805789"/>
            <a:ext cx="4208385" cy="1134216"/>
          </a:xfrm>
        </p:spPr>
        <p:style>
          <a:lnRef idx="2">
            <a:schemeClr val="accent6"/>
          </a:lnRef>
          <a:fillRef idx="1">
            <a:schemeClr val="lt1"/>
          </a:fillRef>
          <a:effectRef idx="0">
            <a:schemeClr val="accent6"/>
          </a:effectRef>
          <a:fontRef idx="minor">
            <a:schemeClr val="dk1"/>
          </a:fontRef>
        </p:style>
        <p:txBody>
          <a:bodyPr>
            <a:noAutofit/>
          </a:bodyPr>
          <a:lstStyle/>
          <a:p>
            <a:pPr marL="114300" indent="0">
              <a:buNone/>
              <a:defRPr/>
            </a:pPr>
            <a:r>
              <a:rPr lang="fr-FR" dirty="0"/>
              <a:t>Certains groupes se caractérisent </a:t>
            </a:r>
            <a:endParaRPr dirty="0"/>
          </a:p>
          <a:p>
            <a:pPr marL="114300" indent="0">
              <a:buNone/>
              <a:defRPr/>
            </a:pPr>
            <a:r>
              <a:rPr lang="fr-FR" dirty="0"/>
              <a:t>par l’approche dansée avec peu d’acrobaties, de prise de risque </a:t>
            </a:r>
          </a:p>
        </p:txBody>
      </p:sp>
      <p:sp>
        <p:nvSpPr>
          <p:cNvPr id="6" name="Espace réservé du texte 2"/>
          <p:cNvSpPr>
            <a:spLocks/>
          </p:cNvSpPr>
          <p:nvPr/>
        </p:nvSpPr>
        <p:spPr bwMode="auto">
          <a:xfrm>
            <a:off x="4619227" y="808944"/>
            <a:ext cx="4523950" cy="131429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4" tIns="91424" rIns="91424" bIns="91424" anchor="t" anchorCtr="0">
            <a:noAutofit/>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defRPr>
            </a:lvl1pPr>
            <a:lvl2pPr marL="914400" marR="0" lvl="1"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2pPr>
            <a:lvl3pPr marL="1371600" marR="0" lvl="2"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3pPr>
            <a:lvl4pPr marL="1828800" marR="0" lvl="3"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4pPr>
            <a:lvl5pPr marL="2286000" marR="0" lvl="4"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5pPr>
            <a:lvl6pPr marL="2743200" marR="0" lvl="5"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6pPr>
            <a:lvl7pPr marL="3200400" marR="0" lvl="6"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7pPr>
            <a:lvl8pPr marL="3657600" marR="0" lvl="7"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8pPr>
            <a:lvl9pPr marL="4114800" marR="0" lvl="8" indent="-317500" algn="l">
              <a:lnSpc>
                <a:spcPct val="114999"/>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defRPr>
            </a:lvl9pPr>
          </a:lstStyle>
          <a:p>
            <a:pPr marL="114300" indent="0">
              <a:buFont typeface="Open Sans"/>
              <a:buNone/>
              <a:defRPr/>
            </a:pPr>
            <a:r>
              <a:rPr lang="fr-FR" dirty="0"/>
              <a:t>D’autres se distinguent </a:t>
            </a:r>
            <a:endParaRPr dirty="0"/>
          </a:p>
          <a:p>
            <a:pPr marL="114300" indent="0">
              <a:buNone/>
              <a:defRPr/>
            </a:pPr>
            <a:r>
              <a:rPr lang="fr-FR" dirty="0"/>
              <a:t>par l’approche axée essentiellement sur les acrobaties peu d’éléments chorégraphiés ou symboliques</a:t>
            </a:r>
          </a:p>
        </p:txBody>
      </p:sp>
      <p:sp>
        <p:nvSpPr>
          <p:cNvPr id="7" name="ZoneTexte 4"/>
          <p:cNvSpPr>
            <a:spLocks/>
          </p:cNvSpPr>
          <p:nvPr/>
        </p:nvSpPr>
        <p:spPr bwMode="auto">
          <a:xfrm>
            <a:off x="3475069" y="2496557"/>
            <a:ext cx="191101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fr-FR" b="1"/>
              <a:t>Axes de travail possibles</a:t>
            </a:r>
            <a:endParaRPr lang="fr-FR"/>
          </a:p>
        </p:txBody>
      </p:sp>
      <p:sp>
        <p:nvSpPr>
          <p:cNvPr id="8" name="Rectangle 7"/>
          <p:cNvSpPr/>
          <p:nvPr/>
        </p:nvSpPr>
        <p:spPr bwMode="auto">
          <a:xfrm>
            <a:off x="360001" y="4086299"/>
            <a:ext cx="248016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fr-FR" sz="1800" b="1"/>
              <a:t>Registre acrobatique</a:t>
            </a:r>
            <a:endParaRPr/>
          </a:p>
        </p:txBody>
      </p:sp>
      <p:sp>
        <p:nvSpPr>
          <p:cNvPr id="9" name="Rectangle 10"/>
          <p:cNvSpPr/>
          <p:nvPr/>
        </p:nvSpPr>
        <p:spPr bwMode="auto">
          <a:xfrm>
            <a:off x="5935666" y="4086299"/>
            <a:ext cx="1838965"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fr-FR" sz="1800" b="1"/>
              <a:t>Registre dansé</a:t>
            </a:r>
            <a:endParaRPr/>
          </a:p>
        </p:txBody>
      </p:sp>
      <p:sp>
        <p:nvSpPr>
          <p:cNvPr id="10" name="Flèche vers le bas 11"/>
          <p:cNvSpPr/>
          <p:nvPr/>
        </p:nvSpPr>
        <p:spPr bwMode="auto">
          <a:xfrm rot="19849756">
            <a:off x="5511150" y="3280781"/>
            <a:ext cx="299451" cy="591094"/>
          </a:xfrm>
          <a:prstGeom prst="down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1" name="Flèche vers le haut 12"/>
          <p:cNvSpPr/>
          <p:nvPr/>
        </p:nvSpPr>
        <p:spPr bwMode="auto">
          <a:xfrm rot="12393270">
            <a:off x="2894036" y="3194603"/>
            <a:ext cx="312403" cy="620577"/>
          </a:xfrm>
          <a:prstGeom prst="up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17;p19"/>
          <p:cNvSpPr>
            <a:spLocks noGrp="1"/>
          </p:cNvSpPr>
          <p:nvPr>
            <p:ph type="title"/>
          </p:nvPr>
        </p:nvSpPr>
        <p:spPr bwMode="auto">
          <a:xfrm>
            <a:off x="311700" y="0"/>
            <a:ext cx="8520600" cy="467155"/>
          </a:xfrm>
          <a:prstGeom prst="rect">
            <a:avLst/>
          </a:prstGeom>
          <a:noFill/>
          <a:ln>
            <a:solidFill>
              <a:schemeClr val="accent6">
                <a:lumMod val="75000"/>
              </a:schemeClr>
            </a:solidFill>
          </a:ln>
        </p:spPr>
        <p:txBody>
          <a:bodyPr spcFirstLastPara="1" wrap="square" lIns="91425" tIns="91425" rIns="91425" bIns="91425" anchor="b" anchorCtr="0">
            <a:noAutofit/>
          </a:bodyPr>
          <a:lstStyle/>
          <a:p>
            <a:pPr marL="0" lvl="0" indent="0" algn="ctr">
              <a:lnSpc>
                <a:spcPct val="100000"/>
              </a:lnSpc>
              <a:spcBef>
                <a:spcPts val="0"/>
              </a:spcBef>
              <a:spcAft>
                <a:spcPts val="0"/>
              </a:spcAft>
              <a:buSzPts val="4200"/>
              <a:buNone/>
              <a:defRPr/>
            </a:pPr>
            <a:r>
              <a:rPr lang="fr" sz="2800" dirty="0">
                <a:latin typeface="+mn-lt"/>
              </a:rPr>
              <a:t>Axe de travail du registre Acrobatique</a:t>
            </a:r>
            <a:endParaRPr sz="2800" dirty="0">
              <a:latin typeface="+mn-lt"/>
            </a:endParaRPr>
          </a:p>
        </p:txBody>
      </p:sp>
      <p:sp>
        <p:nvSpPr>
          <p:cNvPr id="5" name="Google Shape;318;p19"/>
          <p:cNvSpPr/>
          <p:nvPr/>
        </p:nvSpPr>
        <p:spPr bwMode="auto">
          <a:xfrm>
            <a:off x="156117" y="467155"/>
            <a:ext cx="8943300" cy="1123344"/>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300"/>
              <a:buFont typeface="Arial"/>
              <a:buNone/>
              <a:defRPr/>
            </a:pPr>
            <a:r>
              <a:rPr lang="fr" sz="1300" b="1" dirty="0"/>
              <a:t>CARACTÉRISATION</a:t>
            </a:r>
            <a:r>
              <a:rPr lang="fr" sz="1300" b="1" i="0" u="none" strike="noStrike" cap="none" dirty="0">
                <a:solidFill>
                  <a:srgbClr val="000000"/>
                </a:solidFill>
                <a:latin typeface="Arial"/>
                <a:ea typeface="Arial"/>
                <a:cs typeface="Arial"/>
              </a:rPr>
              <a:t> DU </a:t>
            </a:r>
            <a:r>
              <a:rPr lang="fr" sz="1300" b="1" i="0" u="none" strike="noStrike" cap="none" dirty="0" smtClean="0">
                <a:solidFill>
                  <a:srgbClr val="000000"/>
                </a:solidFill>
                <a:latin typeface="Arial"/>
                <a:ea typeface="Arial"/>
                <a:cs typeface="Arial"/>
              </a:rPr>
              <a:t>REGISTRE </a:t>
            </a:r>
            <a:r>
              <a:rPr lang="fr" sz="1300" b="1" i="0" u="none" strike="noStrike" cap="none" dirty="0">
                <a:solidFill>
                  <a:srgbClr val="000000"/>
                </a:solidFill>
                <a:latin typeface="Arial"/>
                <a:ea typeface="Arial"/>
                <a:cs typeface="Arial"/>
              </a:rPr>
              <a:t>« ACRO » : </a:t>
            </a:r>
            <a:endParaRPr sz="1300" b="1" i="0" u="none" strike="noStrike" cap="none" dirty="0">
              <a:solidFill>
                <a:srgbClr val="000000"/>
              </a:solidFill>
              <a:latin typeface="Arial"/>
              <a:ea typeface="Arial"/>
              <a:cs typeface="Arial"/>
            </a:endParaRPr>
          </a:p>
          <a:p>
            <a:pPr marL="0" marR="0" lvl="0" indent="0" algn="l">
              <a:lnSpc>
                <a:spcPct val="100000"/>
              </a:lnSpc>
              <a:spcBef>
                <a:spcPts val="0"/>
              </a:spcBef>
              <a:spcAft>
                <a:spcPts val="0"/>
              </a:spcAft>
              <a:buClr>
                <a:srgbClr val="000000"/>
              </a:buClr>
              <a:buSzPts val="1300"/>
              <a:buFont typeface="Arial"/>
              <a:buNone/>
              <a:defRPr/>
            </a:pPr>
            <a:r>
              <a:rPr lang="fr" sz="1200" b="1" i="0" u="none" strike="noStrike" cap="none" dirty="0">
                <a:solidFill>
                  <a:srgbClr val="000000"/>
                </a:solidFill>
              </a:rPr>
              <a:t>Prise de risque, engagement du corps dans des situations inhabituelles mettant en jeu l’équilibre (individuel et collectif) et l’utilisation de l’espace par une variation de hauteur, d’orientation, du nombre ou de la nature des appuis. Elles peuvent aboutir à une sorte de vertige et sont censées avoir un effet sur le spectateur </a:t>
            </a:r>
            <a:endParaRPr lang="fr" sz="1200" b="1" i="0" u="none" strike="noStrike" cap="none" dirty="0" smtClean="0">
              <a:solidFill>
                <a:srgbClr val="000000"/>
              </a:solidFill>
            </a:endParaRPr>
          </a:p>
          <a:p>
            <a:pPr marL="0" marR="0" lvl="0" indent="0" algn="l">
              <a:lnSpc>
                <a:spcPct val="100000"/>
              </a:lnSpc>
              <a:spcBef>
                <a:spcPts val="0"/>
              </a:spcBef>
              <a:spcAft>
                <a:spcPts val="0"/>
              </a:spcAft>
              <a:buClr>
                <a:srgbClr val="000000"/>
              </a:buClr>
              <a:buSzPts val="1300"/>
              <a:buFont typeface="Arial"/>
              <a:buNone/>
              <a:defRPr/>
            </a:pPr>
            <a:endParaRPr lang="fr" sz="600" b="0" i="0" u="none" strike="noStrike" cap="none" dirty="0" smtClean="0">
              <a:solidFill>
                <a:srgbClr val="000000"/>
              </a:solidFill>
            </a:endParaRPr>
          </a:p>
          <a:p>
            <a:pPr marL="0" marR="0" lvl="0" indent="0" algn="ctr">
              <a:lnSpc>
                <a:spcPct val="100000"/>
              </a:lnSpc>
              <a:spcBef>
                <a:spcPts val="0"/>
              </a:spcBef>
              <a:spcAft>
                <a:spcPts val="0"/>
              </a:spcAft>
              <a:buClr>
                <a:srgbClr val="000000"/>
              </a:buClr>
              <a:buSzPts val="1300"/>
              <a:buFont typeface="Arial"/>
              <a:buNone/>
              <a:defRPr/>
            </a:pPr>
            <a:r>
              <a:rPr lang="fr" sz="1200" b="1" i="0" u="none" strike="noStrike" cap="none" dirty="0" smtClean="0">
                <a:solidFill>
                  <a:srgbClr val="000000"/>
                </a:solidFill>
              </a:rPr>
              <a:t>AU </a:t>
            </a:r>
            <a:r>
              <a:rPr lang="fr" sz="1200" b="1" i="0" u="none" strike="noStrike" cap="none" dirty="0">
                <a:solidFill>
                  <a:srgbClr val="000000"/>
                </a:solidFill>
              </a:rPr>
              <a:t>SERVICE DU PROPOS ARTISTIQUE ET DE </a:t>
            </a:r>
            <a:r>
              <a:rPr lang="fr" sz="1200" b="1" dirty="0"/>
              <a:t>L'ÉMOTION</a:t>
            </a:r>
            <a:r>
              <a:rPr lang="fr" sz="1200" b="1" i="0" u="none" strike="noStrike" cap="none" dirty="0">
                <a:solidFill>
                  <a:srgbClr val="000000"/>
                </a:solidFill>
              </a:rPr>
              <a:t> </a:t>
            </a:r>
            <a:r>
              <a:rPr lang="fr" sz="1200" b="1" dirty="0" smtClean="0"/>
              <a:t>SUSCITÉE</a:t>
            </a:r>
            <a:endParaRPr sz="1200" b="1" i="0" u="none" strike="noStrike" cap="none" dirty="0">
              <a:solidFill>
                <a:srgbClr val="000000"/>
              </a:solidFill>
            </a:endParaRPr>
          </a:p>
        </p:txBody>
      </p:sp>
      <p:graphicFrame>
        <p:nvGraphicFramePr>
          <p:cNvPr id="6" name="Google Shape;319;p19"/>
          <p:cNvGraphicFramePr>
            <a:graphicFrameLocks/>
          </p:cNvGraphicFramePr>
          <p:nvPr>
            <p:extLst>
              <p:ext uri="{D42A27DB-BD31-4B8C-83A1-F6EECF244321}">
                <p14:modId xmlns:p14="http://schemas.microsoft.com/office/powerpoint/2010/main" val="1489729524"/>
              </p:ext>
            </p:extLst>
          </p:nvPr>
        </p:nvGraphicFramePr>
        <p:xfrm>
          <a:off x="1" y="1560676"/>
          <a:ext cx="8987892" cy="3397064"/>
        </p:xfrm>
        <a:graphic>
          <a:graphicData uri="http://schemas.openxmlformats.org/drawingml/2006/table">
            <a:tbl>
              <a:tblPr firstRow="1" firstCol="1" bandRow="1">
                <a:tableStyleId>{4B750C72-51CD-127E-5179-D505263EFDA5}</a:tableStyleId>
              </a:tblPr>
              <a:tblGrid>
                <a:gridCol w="563360">
                  <a:extLst>
                    <a:ext uri="{9D8B030D-6E8A-4147-A177-3AD203B41FA5}">
                      <a16:colId xmlns:a16="http://schemas.microsoft.com/office/drawing/2014/main" val="20000"/>
                    </a:ext>
                  </a:extLst>
                </a:gridCol>
                <a:gridCol w="3232345">
                  <a:extLst>
                    <a:ext uri="{9D8B030D-6E8A-4147-A177-3AD203B41FA5}">
                      <a16:colId xmlns:a16="http://schemas.microsoft.com/office/drawing/2014/main" val="20001"/>
                    </a:ext>
                  </a:extLst>
                </a:gridCol>
                <a:gridCol w="5192187">
                  <a:extLst>
                    <a:ext uri="{9D8B030D-6E8A-4147-A177-3AD203B41FA5}">
                      <a16:colId xmlns:a16="http://schemas.microsoft.com/office/drawing/2014/main" val="20002"/>
                    </a:ext>
                  </a:extLst>
                </a:gridCol>
              </a:tblGrid>
              <a:tr h="188653">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dirty="0"/>
                        <a:t> </a:t>
                      </a:r>
                      <a:endParaRPr sz="1100" u="none" strike="noStrike" cap="none" dirty="0">
                        <a:latin typeface="Calibri"/>
                        <a:ea typeface="Calibri"/>
                        <a:cs typeface="Calibri"/>
                      </a:endParaRPr>
                    </a:p>
                  </a:txBody>
                  <a:tcPr marL="61075" marR="61075" marT="0" marB="0"/>
                </a:tc>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dirty="0"/>
                        <a:t>Item acrobaties</a:t>
                      </a:r>
                      <a:endParaRPr sz="1100" u="none" strike="noStrike" cap="none" dirty="0">
                        <a:latin typeface="Calibri"/>
                        <a:ea typeface="Calibri"/>
                        <a:cs typeface="Calibri"/>
                      </a:endParaRPr>
                    </a:p>
                  </a:txBody>
                  <a:tcPr marL="61075" marR="61075" marT="0" marB="0"/>
                </a:tc>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a:t>Observables</a:t>
                      </a:r>
                      <a:endParaRPr sz="1100" u="none" strike="noStrike" cap="none">
                        <a:latin typeface="Calibri"/>
                        <a:ea typeface="Calibri"/>
                        <a:cs typeface="Calibri"/>
                      </a:endParaRPr>
                    </a:p>
                  </a:txBody>
                  <a:tcPr marL="61075" marR="61075" marT="0" marB="0"/>
                </a:tc>
                <a:extLst>
                  <a:ext uri="{0D108BD9-81ED-4DB2-BD59-A6C34878D82A}">
                    <a16:rowId xmlns:a16="http://schemas.microsoft.com/office/drawing/2014/main" val="10001"/>
                  </a:ext>
                </a:extLst>
              </a:tr>
              <a:tr h="1445907">
                <a:tc>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smtClean="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smtClean="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smtClean="0">
                        <a:solidFill>
                          <a:srgbClr val="FF0000"/>
                        </a:solidFill>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FF000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FF0000"/>
                        </a:solidFill>
                        <a:latin typeface="Calibri"/>
                        <a:ea typeface="Calibri"/>
                        <a:cs typeface="Calibri"/>
                      </a:endParaRPr>
                    </a:p>
                  </a:txBody>
                  <a:tcPr marL="61075" marR="61075" marT="0" marB="0"/>
                </a:tc>
                <a:extLst>
                  <a:ext uri="{0D108BD9-81ED-4DB2-BD59-A6C34878D82A}">
                    <a16:rowId xmlns:a16="http://schemas.microsoft.com/office/drawing/2014/main" val="10002"/>
                  </a:ext>
                </a:extLst>
              </a:tr>
              <a:tr h="377304">
                <a:tc>
                  <a:txBody>
                    <a:bodyPr/>
                    <a:lstStyle/>
                    <a:p>
                      <a:pPr marL="0" marR="0" lvl="0" indent="0" algn="ctr">
                        <a:lnSpc>
                          <a:spcPct val="107000"/>
                        </a:lnSpc>
                        <a:spcBef>
                          <a:spcPts val="0"/>
                        </a:spcBef>
                        <a:spcAft>
                          <a:spcPts val="0"/>
                        </a:spcAft>
                        <a:buClr>
                          <a:srgbClr val="000000"/>
                        </a:buClr>
                        <a:buSzPts val="1100"/>
                        <a:buFont typeface="Arial"/>
                        <a:buNone/>
                        <a:defRPr/>
                      </a:pPr>
                      <a:endParaRPr sz="1100" b="1" u="none" strike="noStrike" cap="none" dirty="0">
                        <a:solidFill>
                          <a:srgbClr val="00B0F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00B0F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00B0F0"/>
                        </a:solidFill>
                        <a:latin typeface="Calibri"/>
                        <a:ea typeface="Calibri"/>
                        <a:cs typeface="Calibri"/>
                      </a:endParaRPr>
                    </a:p>
                  </a:txBody>
                  <a:tcPr marL="61075" marR="61075" marT="0" marB="0"/>
                </a:tc>
                <a:extLst>
                  <a:ext uri="{0D108BD9-81ED-4DB2-BD59-A6C34878D82A}">
                    <a16:rowId xmlns:a16="http://schemas.microsoft.com/office/drawing/2014/main" val="10003"/>
                  </a:ext>
                </a:extLst>
              </a:tr>
              <a:tr h="503948">
                <a:tc>
                  <a:txBody>
                    <a:bodyPr/>
                    <a:lstStyle/>
                    <a:p>
                      <a:pPr marL="0" marR="0" lvl="0" indent="0" algn="ctr">
                        <a:lnSpc>
                          <a:spcPct val="107000"/>
                        </a:lnSpc>
                        <a:spcBef>
                          <a:spcPts val="0"/>
                        </a:spcBef>
                        <a:spcAft>
                          <a:spcPts val="0"/>
                        </a:spcAft>
                        <a:buClr>
                          <a:srgbClr val="000000"/>
                        </a:buClr>
                        <a:buSzPts val="1100"/>
                        <a:buFont typeface="Arial"/>
                        <a:buNone/>
                        <a:defRPr/>
                      </a:pPr>
                      <a:endParaRPr sz="1100" b="1" u="none" strike="noStrike" cap="none" dirty="0">
                        <a:solidFill>
                          <a:srgbClr val="FF3399"/>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r>
                        <a:rPr lang="fr" sz="1100" u="none" strike="noStrike" cap="none" dirty="0">
                          <a:solidFill>
                            <a:srgbClr val="FF3399"/>
                          </a:solidFill>
                        </a:rPr>
                        <a:t> </a:t>
                      </a:r>
                      <a:endParaRPr sz="1100" u="none" strike="noStrike" cap="none" dirty="0">
                        <a:solidFill>
                          <a:srgbClr val="FF3399"/>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FF3399"/>
                        </a:solidFill>
                        <a:latin typeface="Calibri"/>
                        <a:ea typeface="Calibri"/>
                        <a:cs typeface="Calibri"/>
                      </a:endParaRPr>
                    </a:p>
                  </a:txBody>
                  <a:tcPr marL="61075" marR="61075" marT="0" marB="0"/>
                </a:tc>
                <a:extLst>
                  <a:ext uri="{0D108BD9-81ED-4DB2-BD59-A6C34878D82A}">
                    <a16:rowId xmlns:a16="http://schemas.microsoft.com/office/drawing/2014/main" val="10004"/>
                  </a:ext>
                </a:extLst>
              </a:tr>
              <a:tr h="377304">
                <a:tc>
                  <a:txBody>
                    <a:bodyPr/>
                    <a:lstStyle/>
                    <a:p>
                      <a:pPr marL="0" marR="0" lvl="0" indent="0" algn="ctr">
                        <a:lnSpc>
                          <a:spcPct val="107000"/>
                        </a:lnSpc>
                        <a:spcBef>
                          <a:spcPts val="0"/>
                        </a:spcBef>
                        <a:spcAft>
                          <a:spcPts val="0"/>
                        </a:spcAft>
                        <a:buClr>
                          <a:srgbClr val="000000"/>
                        </a:buClr>
                        <a:buSzPts val="1100"/>
                        <a:buFont typeface="Arial"/>
                        <a:buNone/>
                        <a:defRPr/>
                      </a:pPr>
                      <a:endParaRPr sz="1100" b="1" u="none" strike="noStrike" cap="none" dirty="0">
                        <a:solidFill>
                          <a:srgbClr val="00B05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00B05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00B050"/>
                        </a:solidFill>
                        <a:latin typeface="Calibri"/>
                        <a:ea typeface="Calibri"/>
                        <a:cs typeface="Calibri"/>
                      </a:endParaRPr>
                    </a:p>
                  </a:txBody>
                  <a:tcPr marL="61075" marR="61075" marT="0" marB="0"/>
                </a:tc>
                <a:extLst>
                  <a:ext uri="{0D108BD9-81ED-4DB2-BD59-A6C34878D82A}">
                    <a16:rowId xmlns:a16="http://schemas.microsoft.com/office/drawing/2014/main" val="10005"/>
                  </a:ext>
                </a:extLst>
              </a:tr>
              <a:tr h="503948">
                <a:tc>
                  <a:txBody>
                    <a:bodyPr/>
                    <a:lstStyle/>
                    <a:p>
                      <a:pPr marL="0" marR="0" lvl="0" indent="0" algn="ctr">
                        <a:lnSpc>
                          <a:spcPct val="107000"/>
                        </a:lnSpc>
                        <a:spcBef>
                          <a:spcPts val="0"/>
                        </a:spcBef>
                        <a:spcAft>
                          <a:spcPts val="0"/>
                        </a:spcAft>
                        <a:buClr>
                          <a:srgbClr val="000000"/>
                        </a:buClr>
                        <a:buSzPts val="1100"/>
                        <a:buFont typeface="Arial"/>
                        <a:buNone/>
                        <a:defRPr/>
                      </a:pPr>
                      <a:endParaRPr sz="1100" b="1" u="none" strike="noStrike" cap="none" dirty="0">
                        <a:solidFill>
                          <a:srgbClr val="70000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700000"/>
                        </a:solidFill>
                        <a:latin typeface="Calibri"/>
                        <a:ea typeface="Calibri"/>
                        <a:cs typeface="Calibri"/>
                      </a:endParaRPr>
                    </a:p>
                  </a:txBody>
                  <a:tcPr marL="61075" marR="61075"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100" u="none" strike="noStrike" cap="none" dirty="0">
                        <a:solidFill>
                          <a:srgbClr val="700000"/>
                        </a:solidFill>
                        <a:latin typeface="Calibri"/>
                        <a:ea typeface="Calibri"/>
                        <a:cs typeface="Calibri"/>
                      </a:endParaRPr>
                    </a:p>
                  </a:txBody>
                  <a:tcPr marL="61075" marR="61075" marT="0" marB="0"/>
                </a:tc>
                <a:extLst>
                  <a:ext uri="{0D108BD9-81ED-4DB2-BD59-A6C34878D82A}">
                    <a16:rowId xmlns:a16="http://schemas.microsoft.com/office/drawing/2014/main" val="10006"/>
                  </a:ext>
                </a:extLst>
              </a:tr>
            </a:tbl>
          </a:graphicData>
        </a:graphic>
      </p:graphicFrame>
      <p:sp>
        <p:nvSpPr>
          <p:cNvPr id="2" name="Rectangle 1"/>
          <p:cNvSpPr/>
          <p:nvPr/>
        </p:nvSpPr>
        <p:spPr>
          <a:xfrm>
            <a:off x="539552" y="2118676"/>
            <a:ext cx="28803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0000"/>
                </a:solidFill>
              </a:rPr>
              <a:t>Engagement / niveau de difficulté</a:t>
            </a:r>
          </a:p>
          <a:p>
            <a:pPr lvl="0">
              <a:lnSpc>
                <a:spcPct val="107000"/>
              </a:lnSpc>
              <a:buSzPts val="1100"/>
              <a:defRPr/>
            </a:pPr>
            <a:r>
              <a:rPr lang="fr-FR" sz="1100" dirty="0">
                <a:solidFill>
                  <a:srgbClr val="FF0000"/>
                </a:solidFill>
              </a:rPr>
              <a:t>Fluidité</a:t>
            </a:r>
            <a:endParaRPr lang="fr-FR" sz="1100" dirty="0">
              <a:solidFill>
                <a:srgbClr val="FF0000"/>
              </a:solidFill>
              <a:latin typeface="Calibri"/>
              <a:ea typeface="Calibri"/>
              <a:cs typeface="Calibri"/>
            </a:endParaRPr>
          </a:p>
        </p:txBody>
      </p:sp>
      <p:sp>
        <p:nvSpPr>
          <p:cNvPr id="3" name="Rectangle 2"/>
          <p:cNvSpPr/>
          <p:nvPr/>
        </p:nvSpPr>
        <p:spPr>
          <a:xfrm>
            <a:off x="3779912" y="1817352"/>
            <a:ext cx="5063964" cy="132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0000"/>
                </a:solidFill>
              </a:rPr>
              <a:t>Nb d’appuis</a:t>
            </a:r>
          </a:p>
          <a:p>
            <a:pPr lvl="0">
              <a:lnSpc>
                <a:spcPct val="107000"/>
              </a:lnSpc>
              <a:buSzPts val="1100"/>
              <a:defRPr/>
            </a:pPr>
            <a:r>
              <a:rPr lang="fr-FR" sz="1100" dirty="0">
                <a:solidFill>
                  <a:srgbClr val="FF0000"/>
                </a:solidFill>
              </a:rPr>
              <a:t>Nb d’appuis au sol</a:t>
            </a:r>
          </a:p>
          <a:p>
            <a:pPr lvl="0">
              <a:lnSpc>
                <a:spcPct val="107000"/>
              </a:lnSpc>
              <a:buSzPts val="1100"/>
              <a:defRPr/>
            </a:pPr>
            <a:r>
              <a:rPr lang="fr-FR" sz="1100" dirty="0">
                <a:solidFill>
                  <a:srgbClr val="FF0000"/>
                </a:solidFill>
              </a:rPr>
              <a:t>Nature des appuis</a:t>
            </a:r>
          </a:p>
          <a:p>
            <a:pPr lvl="0">
              <a:lnSpc>
                <a:spcPct val="107000"/>
              </a:lnSpc>
              <a:buSzPts val="1100"/>
              <a:defRPr/>
            </a:pPr>
            <a:r>
              <a:rPr lang="fr-FR" sz="1100" dirty="0">
                <a:solidFill>
                  <a:srgbClr val="FF0000"/>
                </a:solidFill>
              </a:rPr>
              <a:t>Utilisation de différentes parties du corps</a:t>
            </a:r>
          </a:p>
          <a:p>
            <a:pPr lvl="0">
              <a:lnSpc>
                <a:spcPct val="107000"/>
              </a:lnSpc>
              <a:buSzPts val="1100"/>
              <a:defRPr/>
            </a:pPr>
            <a:r>
              <a:rPr lang="fr-FR" sz="1100" dirty="0">
                <a:solidFill>
                  <a:srgbClr val="FF0000"/>
                </a:solidFill>
              </a:rPr>
              <a:t>Changement d’orientation : renversement, rotation…</a:t>
            </a:r>
          </a:p>
          <a:p>
            <a:pPr lvl="0">
              <a:lnSpc>
                <a:spcPct val="107000"/>
              </a:lnSpc>
              <a:buSzPts val="1100"/>
              <a:defRPr/>
            </a:pPr>
            <a:r>
              <a:rPr lang="fr-FR" sz="1100" dirty="0">
                <a:solidFill>
                  <a:srgbClr val="FF0000"/>
                </a:solidFill>
              </a:rPr>
              <a:t>Amplitude : espace d’évolution du corps</a:t>
            </a:r>
          </a:p>
          <a:p>
            <a:pPr lvl="0">
              <a:lnSpc>
                <a:spcPct val="107000"/>
              </a:lnSpc>
              <a:buSzPts val="1100"/>
              <a:defRPr/>
            </a:pPr>
            <a:r>
              <a:rPr lang="fr-FR" sz="1100" dirty="0">
                <a:solidFill>
                  <a:srgbClr val="FF0000"/>
                </a:solidFill>
              </a:rPr>
              <a:t>Vitesse</a:t>
            </a:r>
          </a:p>
          <a:p>
            <a:pPr lvl="0">
              <a:lnSpc>
                <a:spcPct val="107000"/>
              </a:lnSpc>
              <a:buSzPts val="1100"/>
              <a:defRPr/>
            </a:pPr>
            <a:r>
              <a:rPr lang="fr-FR" sz="1100" dirty="0">
                <a:solidFill>
                  <a:srgbClr val="FF0000"/>
                </a:solidFill>
              </a:rPr>
              <a:t>Transformation d’une figure</a:t>
            </a:r>
            <a:endParaRPr lang="fr-FR" sz="1100" dirty="0">
              <a:solidFill>
                <a:srgbClr val="FF0000"/>
              </a:solidFill>
              <a:latin typeface="Calibri"/>
              <a:ea typeface="Calibri"/>
              <a:cs typeface="Calibri"/>
            </a:endParaRPr>
          </a:p>
        </p:txBody>
      </p:sp>
      <p:sp>
        <p:nvSpPr>
          <p:cNvPr id="9" name="Rectangle 8"/>
          <p:cNvSpPr/>
          <p:nvPr/>
        </p:nvSpPr>
        <p:spPr>
          <a:xfrm>
            <a:off x="539552" y="3189211"/>
            <a:ext cx="3240360" cy="409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F0"/>
                </a:solidFill>
              </a:rPr>
              <a:t>Organisé</a:t>
            </a:r>
          </a:p>
          <a:p>
            <a:pPr lvl="0">
              <a:lnSpc>
                <a:spcPct val="107000"/>
              </a:lnSpc>
              <a:buSzPts val="1100"/>
              <a:defRPr/>
            </a:pPr>
            <a:r>
              <a:rPr lang="fr-FR" sz="1100" dirty="0">
                <a:solidFill>
                  <a:srgbClr val="00B0F0"/>
                </a:solidFill>
              </a:rPr>
              <a:t>Equilibré (ou DF4)</a:t>
            </a:r>
            <a:endParaRPr lang="fr-FR" sz="1100" dirty="0">
              <a:solidFill>
                <a:srgbClr val="00B0F0"/>
              </a:solidFill>
              <a:latin typeface="Calibri"/>
              <a:ea typeface="Calibri"/>
              <a:cs typeface="Calibri"/>
            </a:endParaRPr>
          </a:p>
        </p:txBody>
      </p:sp>
      <p:sp>
        <p:nvSpPr>
          <p:cNvPr id="10" name="Rectangle 9"/>
          <p:cNvSpPr/>
          <p:nvPr/>
        </p:nvSpPr>
        <p:spPr>
          <a:xfrm>
            <a:off x="3779912" y="3193323"/>
            <a:ext cx="5207980" cy="409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F0"/>
                </a:solidFill>
              </a:rPr>
              <a:t>Absence d’appuis ou déplacements parasites</a:t>
            </a:r>
          </a:p>
          <a:p>
            <a:pPr lvl="0">
              <a:lnSpc>
                <a:spcPct val="107000"/>
              </a:lnSpc>
              <a:buSzPts val="1100"/>
              <a:defRPr/>
            </a:pPr>
            <a:r>
              <a:rPr lang="fr-FR" sz="1100" b="1" dirty="0" smtClean="0">
                <a:solidFill>
                  <a:srgbClr val="00B0F0"/>
                </a:solidFill>
              </a:rPr>
              <a:t>Difficultés </a:t>
            </a:r>
            <a:r>
              <a:rPr lang="fr-FR" sz="1100" b="1" dirty="0">
                <a:solidFill>
                  <a:srgbClr val="00B0F0"/>
                </a:solidFill>
              </a:rPr>
              <a:t>de </a:t>
            </a:r>
            <a:r>
              <a:rPr lang="fr-FR" sz="1100" dirty="0">
                <a:solidFill>
                  <a:srgbClr val="00B0F0"/>
                </a:solidFill>
              </a:rPr>
              <a:t>Mémorisation /  besoin de communiquer</a:t>
            </a:r>
            <a:endParaRPr lang="fr-FR" sz="1100" dirty="0">
              <a:solidFill>
                <a:srgbClr val="00B0F0"/>
              </a:solidFill>
              <a:latin typeface="Calibri"/>
              <a:ea typeface="Calibri"/>
              <a:cs typeface="Calibri"/>
            </a:endParaRPr>
          </a:p>
        </p:txBody>
      </p:sp>
      <p:sp>
        <p:nvSpPr>
          <p:cNvPr id="11" name="Rectangle 10"/>
          <p:cNvSpPr/>
          <p:nvPr/>
        </p:nvSpPr>
        <p:spPr>
          <a:xfrm>
            <a:off x="539552" y="3598506"/>
            <a:ext cx="3240360" cy="467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3399"/>
                </a:solidFill>
              </a:rPr>
              <a:t>Au service du projet</a:t>
            </a:r>
          </a:p>
        </p:txBody>
      </p:sp>
      <p:sp>
        <p:nvSpPr>
          <p:cNvPr id="12" name="Rectangle 11"/>
          <p:cNvSpPr/>
          <p:nvPr/>
        </p:nvSpPr>
        <p:spPr>
          <a:xfrm>
            <a:off x="3779912" y="3641561"/>
            <a:ext cx="5207980" cy="467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3399"/>
                </a:solidFill>
              </a:rPr>
              <a:t>Implication motrice et émotionnelle dans l’acrobatie</a:t>
            </a:r>
          </a:p>
          <a:p>
            <a:pPr lvl="0">
              <a:lnSpc>
                <a:spcPct val="107000"/>
              </a:lnSpc>
              <a:buSzPts val="1100"/>
              <a:defRPr/>
            </a:pPr>
            <a:r>
              <a:rPr lang="fr-FR" sz="1100" dirty="0">
                <a:solidFill>
                  <a:srgbClr val="FF3399"/>
                </a:solidFill>
              </a:rPr>
              <a:t>Occupe son rôle au service du propos artistique ou acrobatique du groupe</a:t>
            </a:r>
            <a:endParaRPr lang="fr-FR" sz="1100" dirty="0">
              <a:solidFill>
                <a:srgbClr val="FF3399"/>
              </a:solidFill>
              <a:latin typeface="Calibri"/>
              <a:ea typeface="Calibri"/>
              <a:cs typeface="Calibri"/>
            </a:endParaRPr>
          </a:p>
        </p:txBody>
      </p:sp>
      <p:sp>
        <p:nvSpPr>
          <p:cNvPr id="13" name="Rectangle 12"/>
          <p:cNvSpPr/>
          <p:nvPr/>
        </p:nvSpPr>
        <p:spPr>
          <a:xfrm>
            <a:off x="539552" y="4086348"/>
            <a:ext cx="32403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50"/>
                </a:solidFill>
              </a:rPr>
              <a:t>Sécurisé</a:t>
            </a:r>
          </a:p>
          <a:p>
            <a:pPr lvl="0">
              <a:lnSpc>
                <a:spcPct val="107000"/>
              </a:lnSpc>
              <a:buSzPts val="1100"/>
              <a:defRPr/>
            </a:pPr>
            <a:r>
              <a:rPr lang="fr-FR" sz="1100" dirty="0">
                <a:solidFill>
                  <a:srgbClr val="00B050"/>
                </a:solidFill>
              </a:rPr>
              <a:t>Equilibré</a:t>
            </a:r>
            <a:endParaRPr lang="fr-FR" sz="1100" dirty="0">
              <a:solidFill>
                <a:srgbClr val="00B050"/>
              </a:solidFill>
              <a:latin typeface="Calibri"/>
              <a:ea typeface="Calibri"/>
              <a:cs typeface="Calibri"/>
            </a:endParaRPr>
          </a:p>
        </p:txBody>
      </p:sp>
      <p:sp>
        <p:nvSpPr>
          <p:cNvPr id="14" name="Rectangle 13"/>
          <p:cNvSpPr/>
          <p:nvPr/>
        </p:nvSpPr>
        <p:spPr>
          <a:xfrm>
            <a:off x="3779912" y="4100639"/>
            <a:ext cx="52079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50"/>
                </a:solidFill>
              </a:rPr>
              <a:t>Le placement en tant qu’artiste ou aide est précis</a:t>
            </a:r>
          </a:p>
          <a:p>
            <a:pPr lvl="0">
              <a:lnSpc>
                <a:spcPct val="107000"/>
              </a:lnSpc>
              <a:buSzPts val="1100"/>
              <a:defRPr/>
            </a:pPr>
            <a:r>
              <a:rPr lang="fr-FR" sz="1100" dirty="0">
                <a:solidFill>
                  <a:srgbClr val="00B050"/>
                </a:solidFill>
              </a:rPr>
              <a:t>Concentration</a:t>
            </a:r>
            <a:endParaRPr lang="fr-FR" sz="1100" dirty="0">
              <a:solidFill>
                <a:srgbClr val="00B050"/>
              </a:solidFill>
              <a:latin typeface="Calibri"/>
              <a:ea typeface="Calibri"/>
              <a:cs typeface="Calibri"/>
            </a:endParaRPr>
          </a:p>
        </p:txBody>
      </p:sp>
      <p:sp>
        <p:nvSpPr>
          <p:cNvPr id="15" name="Rectangle 14"/>
          <p:cNvSpPr/>
          <p:nvPr/>
        </p:nvSpPr>
        <p:spPr>
          <a:xfrm>
            <a:off x="539552" y="4532497"/>
            <a:ext cx="3240360" cy="431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700000"/>
                </a:solidFill>
              </a:rPr>
              <a:t>Cohérent</a:t>
            </a:r>
          </a:p>
          <a:p>
            <a:pPr lvl="0">
              <a:lnSpc>
                <a:spcPct val="107000"/>
              </a:lnSpc>
              <a:buSzPts val="1100"/>
              <a:defRPr/>
            </a:pPr>
            <a:r>
              <a:rPr lang="fr-FR" sz="1100" dirty="0">
                <a:solidFill>
                  <a:srgbClr val="700000"/>
                </a:solidFill>
              </a:rPr>
              <a:t>En lien avec l’inducteur (œuvre artistique)</a:t>
            </a:r>
            <a:endParaRPr lang="fr-FR" sz="1100" dirty="0">
              <a:solidFill>
                <a:srgbClr val="700000"/>
              </a:solidFill>
              <a:latin typeface="Calibri"/>
              <a:ea typeface="Calibri"/>
              <a:cs typeface="Calibri"/>
            </a:endParaRPr>
          </a:p>
        </p:txBody>
      </p:sp>
      <p:sp>
        <p:nvSpPr>
          <p:cNvPr id="16" name="Rectangle 15"/>
          <p:cNvSpPr/>
          <p:nvPr/>
        </p:nvSpPr>
        <p:spPr>
          <a:xfrm>
            <a:off x="3779912" y="4447932"/>
            <a:ext cx="5207980" cy="519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700000"/>
                </a:solidFill>
              </a:rPr>
              <a:t>Est capable d’expliquer des choix de mouvements collectifs ou individuels au regard du verbatim issu de l’analyse du support artistique</a:t>
            </a:r>
            <a:endParaRPr lang="fr-FR" sz="1100" dirty="0">
              <a:solidFill>
                <a:srgbClr val="700000"/>
              </a:solidFill>
              <a:latin typeface="Calibri"/>
              <a:ea typeface="Calibri"/>
              <a:cs typeface="Calibri"/>
            </a:endParaRPr>
          </a:p>
        </p:txBody>
      </p:sp>
      <p:sp>
        <p:nvSpPr>
          <p:cNvPr id="17" name="Rectangle 16"/>
          <p:cNvSpPr/>
          <p:nvPr/>
        </p:nvSpPr>
        <p:spPr>
          <a:xfrm>
            <a:off x="1" y="2430115"/>
            <a:ext cx="539551" cy="279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FF0000"/>
                </a:solidFill>
              </a:rPr>
              <a:t>DF1</a:t>
            </a:r>
            <a:endParaRPr lang="fr-FR" sz="1100" b="1" dirty="0">
              <a:solidFill>
                <a:srgbClr val="FF0000"/>
              </a:solidFill>
              <a:latin typeface="Calibri"/>
              <a:ea typeface="Calibri"/>
              <a:cs typeface="Calibri"/>
            </a:endParaRPr>
          </a:p>
        </p:txBody>
      </p:sp>
      <p:sp>
        <p:nvSpPr>
          <p:cNvPr id="18" name="Rectangle 17"/>
          <p:cNvSpPr/>
          <p:nvPr/>
        </p:nvSpPr>
        <p:spPr>
          <a:xfrm>
            <a:off x="1" y="3198512"/>
            <a:ext cx="539551" cy="409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00B0F0"/>
                </a:solidFill>
              </a:rPr>
              <a:t>DF2</a:t>
            </a:r>
            <a:endParaRPr lang="fr-FR" sz="1100" b="1" dirty="0">
              <a:solidFill>
                <a:srgbClr val="00B0F0"/>
              </a:solidFill>
              <a:latin typeface="Calibri"/>
              <a:ea typeface="Calibri"/>
              <a:cs typeface="Calibri"/>
            </a:endParaRPr>
          </a:p>
        </p:txBody>
      </p:sp>
      <p:sp>
        <p:nvSpPr>
          <p:cNvPr id="19" name="Rectangle 18"/>
          <p:cNvSpPr/>
          <p:nvPr/>
        </p:nvSpPr>
        <p:spPr>
          <a:xfrm>
            <a:off x="1" y="3630097"/>
            <a:ext cx="539551" cy="395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FF3399"/>
                </a:solidFill>
              </a:rPr>
              <a:t>DF3</a:t>
            </a:r>
            <a:endParaRPr lang="fr-FR" sz="1100" b="1" dirty="0">
              <a:solidFill>
                <a:srgbClr val="FF3399"/>
              </a:solidFill>
              <a:latin typeface="Calibri"/>
              <a:ea typeface="Calibri"/>
              <a:cs typeface="Calibri"/>
            </a:endParaRPr>
          </a:p>
        </p:txBody>
      </p:sp>
      <p:sp>
        <p:nvSpPr>
          <p:cNvPr id="20" name="Rectangle 19"/>
          <p:cNvSpPr/>
          <p:nvPr/>
        </p:nvSpPr>
        <p:spPr>
          <a:xfrm>
            <a:off x="1" y="4110213"/>
            <a:ext cx="53955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00B050"/>
                </a:solidFill>
              </a:rPr>
              <a:t>DF4</a:t>
            </a:r>
            <a:endParaRPr lang="fr-FR" sz="1100" b="1" dirty="0">
              <a:solidFill>
                <a:srgbClr val="00B050"/>
              </a:solidFill>
              <a:latin typeface="Calibri"/>
              <a:ea typeface="Calibri"/>
              <a:cs typeface="Calibri"/>
            </a:endParaRPr>
          </a:p>
        </p:txBody>
      </p:sp>
      <p:sp>
        <p:nvSpPr>
          <p:cNvPr id="21" name="Rectangle 20"/>
          <p:cNvSpPr/>
          <p:nvPr/>
        </p:nvSpPr>
        <p:spPr>
          <a:xfrm>
            <a:off x="1" y="4556221"/>
            <a:ext cx="539551" cy="2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700000"/>
                </a:solidFill>
              </a:rPr>
              <a:t>DF5</a:t>
            </a:r>
            <a:endParaRPr lang="fr-FR" sz="1100" b="1" dirty="0">
              <a:solidFill>
                <a:srgbClr val="700000"/>
              </a:solidFill>
              <a:latin typeface="Calibri"/>
              <a:ea typeface="Calibri"/>
              <a:cs typeface="Calibri"/>
            </a:endParaRPr>
          </a:p>
        </p:txBody>
      </p:sp>
      <p:sp>
        <p:nvSpPr>
          <p:cNvPr id="8" name="Flèche droite 7"/>
          <p:cNvSpPr/>
          <p:nvPr/>
        </p:nvSpPr>
        <p:spPr>
          <a:xfrm>
            <a:off x="1835696" y="1428848"/>
            <a:ext cx="21602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12" grpId="0"/>
      <p:bldP spid="13" grpId="0"/>
      <p:bldP spid="14" grpId="0"/>
      <p:bldP spid="15" grpId="0"/>
      <p:bldP spid="16" grpId="0"/>
      <p:bldP spid="17" grpId="0"/>
      <p:bldP spid="18" grpId="0"/>
      <p:bldP spid="19" grpId="0"/>
      <p:bldP spid="20" grpId="0"/>
      <p:bldP spid="21"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11;p39"/>
          <p:cNvSpPr>
            <a:spLocks noGrp="1"/>
          </p:cNvSpPr>
          <p:nvPr>
            <p:ph type="title"/>
          </p:nvPr>
        </p:nvSpPr>
        <p:spPr bwMode="auto">
          <a:xfrm>
            <a:off x="311700" y="316200"/>
            <a:ext cx="8520600" cy="832026"/>
          </a:xfrm>
          <a:prstGeom prst="rect">
            <a:avLst/>
          </a:prstGeom>
          <a:noFill/>
          <a:ln>
            <a:solidFill>
              <a:schemeClr val="accent6">
                <a:lumMod val="75000"/>
              </a:schemeClr>
            </a:solidFill>
          </a:ln>
        </p:spPr>
        <p:txBody>
          <a:bodyPr spcFirstLastPara="1" wrap="square" lIns="91425" tIns="91425" rIns="91425" bIns="91425" anchor="b" anchorCtr="0"/>
          <a:lstStyle/>
          <a:p>
            <a:pPr lvl="0" algn="ctr">
              <a:defRPr/>
            </a:pPr>
            <a:r>
              <a:rPr lang="fr" dirty="0">
                <a:latin typeface="+mn-lt"/>
              </a:rPr>
              <a:t>SRP registre acrobatique</a:t>
            </a:r>
            <a:endParaRPr dirty="0">
              <a:latin typeface="+mn-lt"/>
            </a:endParaRPr>
          </a:p>
        </p:txBody>
      </p:sp>
      <p:sp>
        <p:nvSpPr>
          <p:cNvPr id="5" name="Google Shape;312;p39"/>
          <p:cNvSpPr>
            <a:spLocks noGrp="1"/>
          </p:cNvSpPr>
          <p:nvPr>
            <p:ph type="body" idx="1"/>
          </p:nvPr>
        </p:nvSpPr>
        <p:spPr bwMode="auto">
          <a:xfrm>
            <a:off x="0" y="1226295"/>
            <a:ext cx="9144000" cy="3749695"/>
          </a:xfrm>
          <a:prstGeom prst="rect">
            <a:avLst/>
          </a:prstGeom>
          <a:noFill/>
          <a:ln>
            <a:noFill/>
          </a:ln>
        </p:spPr>
        <p:txBody>
          <a:bodyPr spcFirstLastPara="1" wrap="square" lIns="91423" tIns="91423" rIns="91423" bIns="91423" anchor="t" anchorCtr="0"/>
          <a:lstStyle/>
          <a:p>
            <a:pPr marL="114300" indent="0" algn="ctr">
              <a:buNone/>
              <a:defRPr/>
            </a:pPr>
            <a:r>
              <a:rPr lang="fr" b="1" dirty="0">
                <a:latin typeface="+mj-lt"/>
              </a:rPr>
              <a:t>« Touche pas terre »</a:t>
            </a:r>
            <a:endParaRPr b="1" dirty="0">
              <a:latin typeface="+mj-lt"/>
            </a:endParaRPr>
          </a:p>
          <a:p>
            <a:pPr marL="114299" lvl="0" indent="0" algn="l">
              <a:lnSpc>
                <a:spcPct val="114999"/>
              </a:lnSpc>
              <a:spcBef>
                <a:spcPts val="0"/>
              </a:spcBef>
              <a:spcAft>
                <a:spcPts val="0"/>
              </a:spcAft>
              <a:buSzPts val="1800"/>
              <a:buNone/>
              <a:defRPr/>
            </a:pPr>
            <a:endParaRPr lang="fr-FR" dirty="0">
              <a:latin typeface="+mj-lt"/>
            </a:endParaRPr>
          </a:p>
          <a:p>
            <a:pPr marL="114299" lvl="0" indent="0" algn="l">
              <a:lnSpc>
                <a:spcPct val="114999"/>
              </a:lnSpc>
              <a:spcBef>
                <a:spcPts val="0"/>
              </a:spcBef>
              <a:spcAft>
                <a:spcPts val="0"/>
              </a:spcAft>
              <a:buSzPts val="1800"/>
              <a:buNone/>
              <a:defRPr/>
            </a:pPr>
            <a:r>
              <a:rPr lang="fr-FR" dirty="0">
                <a:latin typeface="+mj-lt"/>
              </a:rPr>
              <a:t>Ex: choisir une figure acrobatique et faire un montage / démontage dynamique ou une transformation de figure ou de forme collective façon « touche pas terre »</a:t>
            </a:r>
            <a:endParaRPr dirty="0"/>
          </a:p>
          <a:p>
            <a:pPr marL="114299" lvl="0" indent="0" algn="l">
              <a:lnSpc>
                <a:spcPct val="114999"/>
              </a:lnSpc>
              <a:spcBef>
                <a:spcPts val="0"/>
              </a:spcBef>
              <a:spcAft>
                <a:spcPts val="0"/>
              </a:spcAft>
              <a:buSzPts val="1800"/>
              <a:buNone/>
              <a:defRPr/>
            </a:pPr>
            <a:endParaRPr lang="fr-FR" dirty="0">
              <a:latin typeface="+mj-lt"/>
            </a:endParaRPr>
          </a:p>
          <a:p>
            <a:pPr marL="114299" lvl="0" indent="0" algn="l">
              <a:lnSpc>
                <a:spcPct val="114999"/>
              </a:lnSpc>
              <a:spcBef>
                <a:spcPts val="0"/>
              </a:spcBef>
              <a:spcAft>
                <a:spcPts val="0"/>
              </a:spcAft>
              <a:buSzPts val="1800"/>
              <a:buNone/>
              <a:defRPr/>
            </a:pPr>
            <a:r>
              <a:rPr lang="fr-FR" dirty="0">
                <a:latin typeface="+mj-lt"/>
              </a:rPr>
              <a:t>Le principe: une ou plusieurs personnes ne toucheront jamais le sol au cours de la transformation ou du changement de figure / de forme collective. </a:t>
            </a:r>
            <a:r>
              <a:rPr lang="fr-FR" sz="1800" b="0" i="0" u="none" strike="noStrike" cap="none" spc="0" dirty="0">
                <a:solidFill>
                  <a:schemeClr val="dk1"/>
                </a:solidFill>
                <a:latin typeface="+mj-lt"/>
              </a:rPr>
              <a:t>On peut être à plusieurs pour porter</a:t>
            </a:r>
            <a:endParaRPr dirty="0"/>
          </a:p>
          <a:p>
            <a:pPr marL="114298" lvl="0" indent="0" algn="l">
              <a:lnSpc>
                <a:spcPct val="114999"/>
              </a:lnSpc>
              <a:spcBef>
                <a:spcPts val="0"/>
              </a:spcBef>
              <a:spcAft>
                <a:spcPts val="0"/>
              </a:spcAft>
              <a:buSzPts val="1800"/>
              <a:buNone/>
              <a:defRPr/>
            </a:pPr>
            <a:r>
              <a:rPr lang="fr-FR" sz="1800" b="0" i="0" u="none" strike="noStrike" cap="none" spc="0" dirty="0">
                <a:solidFill>
                  <a:schemeClr val="dk1"/>
                </a:solidFill>
                <a:latin typeface="+mj-lt"/>
              </a:rPr>
              <a:t>La transformation peut se faire à la manière des montres </a:t>
            </a:r>
            <a:r>
              <a:rPr lang="fr-FR" sz="1800" b="0" i="0" u="none" strike="noStrike" cap="none" spc="0" dirty="0" smtClean="0">
                <a:solidFill>
                  <a:schemeClr val="dk1"/>
                </a:solidFill>
                <a:latin typeface="+mj-lt"/>
              </a:rPr>
              <a:t>molles de Dali </a:t>
            </a:r>
            <a:endParaRPr lang="fr-FR" dirty="0">
              <a:latin typeface="+mj-lt"/>
            </a:endParaRPr>
          </a:p>
          <a:p>
            <a:pPr marL="114299" lvl="0" indent="0" algn="l">
              <a:lnSpc>
                <a:spcPct val="114999"/>
              </a:lnSpc>
              <a:spcBef>
                <a:spcPts val="0"/>
              </a:spcBef>
              <a:spcAft>
                <a:spcPts val="0"/>
              </a:spcAft>
              <a:buSzPts val="1800"/>
              <a:buNone/>
              <a:defRPr/>
            </a:pPr>
            <a:endParaRPr lang="fr-FR" dirty="0">
              <a:latin typeface="+mj-lt"/>
            </a:endParaRPr>
          </a:p>
          <a:p>
            <a:pPr marL="114300" lvl="0" indent="0" algn="l">
              <a:lnSpc>
                <a:spcPct val="114999"/>
              </a:lnSpc>
              <a:spcBef>
                <a:spcPts val="0"/>
              </a:spcBef>
              <a:spcAft>
                <a:spcPts val="0"/>
              </a:spcAft>
              <a:buSzPts val="1800"/>
              <a:buNone/>
              <a:defRPr/>
            </a:pPr>
            <a:endParaRPr dirty="0">
              <a:latin typeface="+mj-lt"/>
            </a:endParaRPr>
          </a:p>
        </p:txBody>
      </p:sp>
      <p:pic>
        <p:nvPicPr>
          <p:cNvPr id="7" name="Image 6">
            <a:hlinkClick r:id="rId2"/>
          </p:cNvPr>
          <p:cNvPicPr>
            <a:picLocks noChangeAspect="1"/>
          </p:cNvPicPr>
          <p:nvPr/>
        </p:nvPicPr>
        <p:blipFill>
          <a:blip r:embed="rId3"/>
          <a:stretch>
            <a:fillRect/>
          </a:stretch>
        </p:blipFill>
        <p:spPr bwMode="auto">
          <a:xfrm>
            <a:off x="7740352" y="2286099"/>
            <a:ext cx="274734" cy="324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5;p20"/>
          <p:cNvSpPr>
            <a:spLocks noGrp="1"/>
          </p:cNvSpPr>
          <p:nvPr>
            <p:ph type="title"/>
          </p:nvPr>
        </p:nvSpPr>
        <p:spPr bwMode="auto">
          <a:xfrm>
            <a:off x="2043764" y="1138"/>
            <a:ext cx="6384493" cy="486494"/>
          </a:xfrm>
          <a:prstGeom prst="rect">
            <a:avLst/>
          </a:prstGeom>
          <a:noFill/>
          <a:ln>
            <a:solidFill>
              <a:schemeClr val="accent6">
                <a:lumMod val="75000"/>
              </a:schemeClr>
            </a:solidFill>
          </a:ln>
        </p:spPr>
        <p:txBody>
          <a:bodyPr spcFirstLastPara="1" wrap="square" lIns="91425" tIns="91425" rIns="91425" bIns="91425" anchor="b" anchorCtr="0">
            <a:normAutofit fontScale="90000"/>
          </a:bodyPr>
          <a:lstStyle/>
          <a:p>
            <a:pPr marL="0" lvl="0" indent="0" algn="ctr">
              <a:lnSpc>
                <a:spcPct val="100000"/>
              </a:lnSpc>
              <a:spcBef>
                <a:spcPts val="0"/>
              </a:spcBef>
              <a:spcAft>
                <a:spcPts val="0"/>
              </a:spcAft>
              <a:buSzPct val="129628"/>
              <a:buNone/>
              <a:defRPr/>
            </a:pPr>
            <a:r>
              <a:rPr lang="fr" sz="2900" dirty="0">
                <a:latin typeface="+mn-lt"/>
              </a:rPr>
              <a:t>Etoile axe de travail </a:t>
            </a:r>
            <a:r>
              <a:rPr lang="fr" sz="2900" dirty="0" smtClean="0">
                <a:latin typeface="+mn-lt"/>
              </a:rPr>
              <a:t>acrobatique</a:t>
            </a:r>
            <a:endParaRPr sz="2900" dirty="0">
              <a:latin typeface="+mn-lt"/>
            </a:endParaRPr>
          </a:p>
        </p:txBody>
      </p:sp>
      <p:grpSp>
        <p:nvGrpSpPr>
          <p:cNvPr id="5" name="Google Shape;326;p20"/>
          <p:cNvGrpSpPr/>
          <p:nvPr/>
        </p:nvGrpSpPr>
        <p:grpSpPr bwMode="auto">
          <a:xfrm>
            <a:off x="2796458" y="499513"/>
            <a:ext cx="5301913" cy="3815609"/>
            <a:chOff x="0" y="0"/>
            <a:chExt cx="5301913" cy="3815609"/>
          </a:xfrm>
        </p:grpSpPr>
        <p:grpSp>
          <p:nvGrpSpPr>
            <p:cNvPr id="6" name="Google Shape;327;p20"/>
            <p:cNvGrpSpPr/>
            <p:nvPr/>
          </p:nvGrpSpPr>
          <p:grpSpPr bwMode="auto">
            <a:xfrm>
              <a:off x="1043345" y="385021"/>
              <a:ext cx="3301068" cy="3051159"/>
              <a:chOff x="0" y="0"/>
              <a:chExt cx="3301068" cy="3051159"/>
            </a:xfrm>
          </p:grpSpPr>
          <p:grpSp>
            <p:nvGrpSpPr>
              <p:cNvPr id="7" name="Google Shape;328;p20"/>
              <p:cNvGrpSpPr/>
              <p:nvPr/>
            </p:nvGrpSpPr>
            <p:grpSpPr bwMode="auto">
              <a:xfrm rot="-420894">
                <a:off x="546596" y="397137"/>
                <a:ext cx="1035715" cy="1294108"/>
                <a:chOff x="0" y="0"/>
                <a:chExt cx="1035715" cy="1294108"/>
              </a:xfrm>
            </p:grpSpPr>
            <p:cxnSp>
              <p:nvCxnSpPr>
                <p:cNvPr id="8" name="Google Shape;329;p20"/>
                <p:cNvCxnSpPr>
                  <a:cxnSpLocks/>
                </p:cNvCxnSpPr>
                <p:nvPr/>
              </p:nvCxnSpPr>
              <p:spPr bwMode="auto">
                <a:xfrm>
                  <a:off x="24" y="68"/>
                  <a:ext cx="1035665" cy="1293971"/>
                </a:xfrm>
                <a:prstGeom prst="straightConnector1">
                  <a:avLst/>
                </a:prstGeom>
                <a:noFill/>
                <a:ln w="9525" cap="flat" cmpd="sng">
                  <a:solidFill>
                    <a:srgbClr val="5A3D34"/>
                  </a:solidFill>
                  <a:prstDash val="solid"/>
                  <a:round/>
                  <a:headEnd type="none" w="sm" len="sm"/>
                  <a:tailEnd type="none" w="sm" len="sm"/>
                </a:ln>
              </p:spPr>
            </p:cxnSp>
            <p:cxnSp>
              <p:nvCxnSpPr>
                <p:cNvPr id="9" name="Google Shape;330;p20"/>
                <p:cNvCxnSpPr>
                  <a:cxnSpLocks/>
                </p:cNvCxnSpPr>
                <p:nvPr/>
              </p:nvCxnSpPr>
              <p:spPr bwMode="auto">
                <a:xfrm rot="10800000" flipH="1">
                  <a:off x="758539" y="95044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10" name="Google Shape;331;p20"/>
                <p:cNvCxnSpPr>
                  <a:cxnSpLocks/>
                </p:cNvCxnSpPr>
                <p:nvPr/>
              </p:nvCxnSpPr>
              <p:spPr bwMode="auto">
                <a:xfrm rot="10800000" flipH="1">
                  <a:off x="313640" y="41677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11" name="Google Shape;332;p20"/>
                <p:cNvCxnSpPr>
                  <a:cxnSpLocks/>
                </p:cNvCxnSpPr>
                <p:nvPr/>
              </p:nvCxnSpPr>
              <p:spPr bwMode="auto">
                <a:xfrm rot="10800000" flipH="1">
                  <a:off x="87545" y="138969"/>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12" name="Google Shape;333;p20"/>
                <p:cNvCxnSpPr>
                  <a:cxnSpLocks/>
                </p:cNvCxnSpPr>
                <p:nvPr/>
              </p:nvCxnSpPr>
              <p:spPr bwMode="auto">
                <a:xfrm rot="10800000" flipH="1">
                  <a:off x="539737" y="694572"/>
                  <a:ext cx="138575" cy="123821"/>
                </a:xfrm>
                <a:prstGeom prst="straightConnector1">
                  <a:avLst/>
                </a:prstGeom>
                <a:noFill/>
                <a:ln w="9525" cap="flat" cmpd="sng">
                  <a:solidFill>
                    <a:srgbClr val="5A3D34"/>
                  </a:solidFill>
                  <a:prstDash val="solid"/>
                  <a:round/>
                  <a:headEnd type="none" w="sm" len="sm"/>
                  <a:tailEnd type="none" w="sm" len="sm"/>
                </a:ln>
              </p:spPr>
            </p:cxnSp>
          </p:grpSp>
          <p:grpSp>
            <p:nvGrpSpPr>
              <p:cNvPr id="13" name="Google Shape;334;p20"/>
              <p:cNvGrpSpPr/>
              <p:nvPr/>
            </p:nvGrpSpPr>
            <p:grpSpPr bwMode="auto">
              <a:xfrm rot="2994508">
                <a:off x="1307963" y="167846"/>
                <a:ext cx="1037303" cy="1292126"/>
                <a:chOff x="0" y="0"/>
                <a:chExt cx="1037303" cy="1292126"/>
              </a:xfrm>
            </p:grpSpPr>
            <p:cxnSp>
              <p:nvCxnSpPr>
                <p:cNvPr id="14" name="Google Shape;335;p20"/>
                <p:cNvCxnSpPr>
                  <a:cxnSpLocks/>
                </p:cNvCxnSpPr>
                <p:nvPr/>
              </p:nvCxnSpPr>
              <p:spPr bwMode="auto">
                <a:xfrm>
                  <a:off x="24" y="68"/>
                  <a:ext cx="1037253" cy="1291990"/>
                </a:xfrm>
                <a:prstGeom prst="straightConnector1">
                  <a:avLst/>
                </a:prstGeom>
                <a:noFill/>
                <a:ln w="9525" cap="flat" cmpd="sng">
                  <a:solidFill>
                    <a:srgbClr val="5A3D34"/>
                  </a:solidFill>
                  <a:prstDash val="solid"/>
                  <a:round/>
                  <a:headEnd type="none" w="sm" len="sm"/>
                  <a:tailEnd type="none" w="sm" len="sm"/>
                </a:ln>
              </p:spPr>
            </p:cxnSp>
            <p:cxnSp>
              <p:nvCxnSpPr>
                <p:cNvPr id="15" name="Google Shape;336;p20"/>
                <p:cNvCxnSpPr>
                  <a:cxnSpLocks/>
                </p:cNvCxnSpPr>
                <p:nvPr/>
              </p:nvCxnSpPr>
              <p:spPr bwMode="auto">
                <a:xfrm rot="10800000" flipH="1">
                  <a:off x="759702" y="94898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16" name="Google Shape;337;p20"/>
                <p:cNvCxnSpPr>
                  <a:cxnSpLocks/>
                </p:cNvCxnSpPr>
                <p:nvPr/>
              </p:nvCxnSpPr>
              <p:spPr bwMode="auto">
                <a:xfrm rot="10800000" flipH="1">
                  <a:off x="314122" y="416132"/>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17" name="Google Shape;338;p20"/>
                <p:cNvCxnSpPr>
                  <a:cxnSpLocks/>
                </p:cNvCxnSpPr>
                <p:nvPr/>
              </p:nvCxnSpPr>
              <p:spPr bwMode="auto">
                <a:xfrm rot="10800000" flipH="1">
                  <a:off x="87679" y="13875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18" name="Google Shape;339;p20"/>
                <p:cNvCxnSpPr>
                  <a:cxnSpLocks/>
                </p:cNvCxnSpPr>
                <p:nvPr/>
              </p:nvCxnSpPr>
              <p:spPr bwMode="auto">
                <a:xfrm rot="10800000" flipH="1">
                  <a:off x="540564" y="693509"/>
                  <a:ext cx="138787" cy="123632"/>
                </a:xfrm>
                <a:prstGeom prst="straightConnector1">
                  <a:avLst/>
                </a:prstGeom>
                <a:noFill/>
                <a:ln w="9525" cap="flat" cmpd="sng">
                  <a:solidFill>
                    <a:srgbClr val="5A3D34"/>
                  </a:solidFill>
                  <a:prstDash val="solid"/>
                  <a:round/>
                  <a:headEnd type="none" w="sm" len="sm"/>
                  <a:tailEnd type="none" w="sm" len="sm"/>
                </a:ln>
              </p:spPr>
            </p:cxnSp>
          </p:grpSp>
          <p:grpSp>
            <p:nvGrpSpPr>
              <p:cNvPr id="19" name="Google Shape;340;p20"/>
              <p:cNvGrpSpPr/>
              <p:nvPr/>
            </p:nvGrpSpPr>
            <p:grpSpPr bwMode="auto">
              <a:xfrm rot="5587108">
                <a:off x="1807564" y="478544"/>
                <a:ext cx="1037303" cy="1292126"/>
                <a:chOff x="0" y="0"/>
                <a:chExt cx="1037303" cy="1292126"/>
              </a:xfrm>
            </p:grpSpPr>
            <p:cxnSp>
              <p:nvCxnSpPr>
                <p:cNvPr id="20" name="Google Shape;341;p20"/>
                <p:cNvCxnSpPr>
                  <a:cxnSpLocks/>
                </p:cNvCxnSpPr>
                <p:nvPr/>
              </p:nvCxnSpPr>
              <p:spPr bwMode="auto">
                <a:xfrm>
                  <a:off x="24" y="68"/>
                  <a:ext cx="1037253" cy="1291990"/>
                </a:xfrm>
                <a:prstGeom prst="straightConnector1">
                  <a:avLst/>
                </a:prstGeom>
                <a:noFill/>
                <a:ln w="9525" cap="flat" cmpd="sng">
                  <a:solidFill>
                    <a:srgbClr val="5A3D34"/>
                  </a:solidFill>
                  <a:prstDash val="solid"/>
                  <a:round/>
                  <a:headEnd type="none" w="sm" len="sm"/>
                  <a:tailEnd type="none" w="sm" len="sm"/>
                </a:ln>
              </p:spPr>
            </p:cxnSp>
            <p:cxnSp>
              <p:nvCxnSpPr>
                <p:cNvPr id="21" name="Google Shape;342;p20"/>
                <p:cNvCxnSpPr>
                  <a:cxnSpLocks/>
                </p:cNvCxnSpPr>
                <p:nvPr/>
              </p:nvCxnSpPr>
              <p:spPr bwMode="auto">
                <a:xfrm rot="10800000" flipH="1">
                  <a:off x="759702" y="94898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22" name="Google Shape;343;p20"/>
                <p:cNvCxnSpPr>
                  <a:cxnSpLocks/>
                </p:cNvCxnSpPr>
                <p:nvPr/>
              </p:nvCxnSpPr>
              <p:spPr bwMode="auto">
                <a:xfrm rot="10800000" flipH="1">
                  <a:off x="314122" y="416132"/>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23" name="Google Shape;344;p20"/>
                <p:cNvCxnSpPr>
                  <a:cxnSpLocks/>
                </p:cNvCxnSpPr>
                <p:nvPr/>
              </p:nvCxnSpPr>
              <p:spPr bwMode="auto">
                <a:xfrm rot="10800000" flipH="1">
                  <a:off x="87679" y="13875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24" name="Google Shape;345;p20"/>
                <p:cNvCxnSpPr>
                  <a:cxnSpLocks/>
                </p:cNvCxnSpPr>
                <p:nvPr/>
              </p:nvCxnSpPr>
              <p:spPr bwMode="auto">
                <a:xfrm rot="10800000" flipH="1">
                  <a:off x="540564" y="693509"/>
                  <a:ext cx="138787" cy="123632"/>
                </a:xfrm>
                <a:prstGeom prst="straightConnector1">
                  <a:avLst/>
                </a:prstGeom>
                <a:noFill/>
                <a:ln w="9525" cap="flat" cmpd="sng">
                  <a:solidFill>
                    <a:srgbClr val="5A3D34"/>
                  </a:solidFill>
                  <a:prstDash val="solid"/>
                  <a:round/>
                  <a:headEnd type="none" w="sm" len="sm"/>
                  <a:tailEnd type="none" w="sm" len="sm"/>
                </a:ln>
              </p:spPr>
            </p:cxnSp>
          </p:grpSp>
          <p:grpSp>
            <p:nvGrpSpPr>
              <p:cNvPr id="25" name="Google Shape;346;p20"/>
              <p:cNvGrpSpPr/>
              <p:nvPr/>
            </p:nvGrpSpPr>
            <p:grpSpPr bwMode="auto">
              <a:xfrm rot="8135159">
                <a:off x="1961519" y="1055089"/>
                <a:ext cx="1035715" cy="1294108"/>
                <a:chOff x="0" y="0"/>
                <a:chExt cx="1035715" cy="1294108"/>
              </a:xfrm>
            </p:grpSpPr>
            <p:cxnSp>
              <p:nvCxnSpPr>
                <p:cNvPr id="26" name="Google Shape;347;p20"/>
                <p:cNvCxnSpPr>
                  <a:cxnSpLocks/>
                </p:cNvCxnSpPr>
                <p:nvPr/>
              </p:nvCxnSpPr>
              <p:spPr bwMode="auto">
                <a:xfrm>
                  <a:off x="24" y="68"/>
                  <a:ext cx="1035665" cy="1293971"/>
                </a:xfrm>
                <a:prstGeom prst="straightConnector1">
                  <a:avLst/>
                </a:prstGeom>
                <a:noFill/>
                <a:ln w="9525" cap="flat" cmpd="sng">
                  <a:solidFill>
                    <a:srgbClr val="5A3D34"/>
                  </a:solidFill>
                  <a:prstDash val="solid"/>
                  <a:round/>
                  <a:headEnd type="none" w="sm" len="sm"/>
                  <a:tailEnd type="none" w="sm" len="sm"/>
                </a:ln>
              </p:spPr>
            </p:cxnSp>
            <p:cxnSp>
              <p:nvCxnSpPr>
                <p:cNvPr id="27" name="Google Shape;348;p20"/>
                <p:cNvCxnSpPr>
                  <a:cxnSpLocks/>
                </p:cNvCxnSpPr>
                <p:nvPr/>
              </p:nvCxnSpPr>
              <p:spPr bwMode="auto">
                <a:xfrm rot="10800000" flipH="1">
                  <a:off x="758539" y="95044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28" name="Google Shape;349;p20"/>
                <p:cNvCxnSpPr>
                  <a:cxnSpLocks/>
                </p:cNvCxnSpPr>
                <p:nvPr/>
              </p:nvCxnSpPr>
              <p:spPr bwMode="auto">
                <a:xfrm rot="10800000" flipH="1">
                  <a:off x="313640" y="41677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29" name="Google Shape;350;p20"/>
                <p:cNvCxnSpPr>
                  <a:cxnSpLocks/>
                </p:cNvCxnSpPr>
                <p:nvPr/>
              </p:nvCxnSpPr>
              <p:spPr bwMode="auto">
                <a:xfrm rot="10800000" flipH="1">
                  <a:off x="87545" y="138969"/>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30" name="Google Shape;351;p20"/>
                <p:cNvCxnSpPr>
                  <a:cxnSpLocks/>
                </p:cNvCxnSpPr>
                <p:nvPr/>
              </p:nvCxnSpPr>
              <p:spPr bwMode="auto">
                <a:xfrm rot="10800000" flipH="1">
                  <a:off x="539737" y="694572"/>
                  <a:ext cx="138575" cy="123821"/>
                </a:xfrm>
                <a:prstGeom prst="straightConnector1">
                  <a:avLst/>
                </a:prstGeom>
                <a:noFill/>
                <a:ln w="9525" cap="flat" cmpd="sng">
                  <a:solidFill>
                    <a:srgbClr val="5A3D34"/>
                  </a:solidFill>
                  <a:prstDash val="solid"/>
                  <a:round/>
                  <a:headEnd type="none" w="sm" len="sm"/>
                  <a:tailEnd type="none" w="sm" len="sm"/>
                </a:ln>
              </p:spPr>
            </p:cxnSp>
          </p:grpSp>
          <p:grpSp>
            <p:nvGrpSpPr>
              <p:cNvPr id="31" name="Google Shape;352;p20"/>
              <p:cNvGrpSpPr/>
              <p:nvPr/>
            </p:nvGrpSpPr>
            <p:grpSpPr bwMode="auto">
              <a:xfrm rot="-10636127">
                <a:off x="1655196" y="1639934"/>
                <a:ext cx="1035715" cy="1294108"/>
                <a:chOff x="0" y="0"/>
                <a:chExt cx="1035715" cy="1294108"/>
              </a:xfrm>
            </p:grpSpPr>
            <p:cxnSp>
              <p:nvCxnSpPr>
                <p:cNvPr id="32" name="Google Shape;353;p20"/>
                <p:cNvCxnSpPr>
                  <a:cxnSpLocks/>
                </p:cNvCxnSpPr>
                <p:nvPr/>
              </p:nvCxnSpPr>
              <p:spPr bwMode="auto">
                <a:xfrm>
                  <a:off x="24" y="68"/>
                  <a:ext cx="1035665" cy="1293971"/>
                </a:xfrm>
                <a:prstGeom prst="straightConnector1">
                  <a:avLst/>
                </a:prstGeom>
                <a:noFill/>
                <a:ln w="9525" cap="flat" cmpd="sng">
                  <a:solidFill>
                    <a:srgbClr val="5A3D34"/>
                  </a:solidFill>
                  <a:prstDash val="solid"/>
                  <a:round/>
                  <a:headEnd type="none" w="sm" len="sm"/>
                  <a:tailEnd type="none" w="sm" len="sm"/>
                </a:ln>
              </p:spPr>
            </p:cxnSp>
            <p:cxnSp>
              <p:nvCxnSpPr>
                <p:cNvPr id="33" name="Google Shape;354;p20"/>
                <p:cNvCxnSpPr>
                  <a:cxnSpLocks/>
                </p:cNvCxnSpPr>
                <p:nvPr/>
              </p:nvCxnSpPr>
              <p:spPr bwMode="auto">
                <a:xfrm rot="10800000" flipH="1">
                  <a:off x="758539" y="95044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34" name="Google Shape;355;p20"/>
                <p:cNvCxnSpPr>
                  <a:cxnSpLocks/>
                </p:cNvCxnSpPr>
                <p:nvPr/>
              </p:nvCxnSpPr>
              <p:spPr bwMode="auto">
                <a:xfrm rot="10800000" flipH="1">
                  <a:off x="313640" y="416771"/>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35" name="Google Shape;356;p20"/>
                <p:cNvCxnSpPr>
                  <a:cxnSpLocks/>
                </p:cNvCxnSpPr>
                <p:nvPr/>
              </p:nvCxnSpPr>
              <p:spPr bwMode="auto">
                <a:xfrm rot="10800000" flipH="1">
                  <a:off x="87545" y="138969"/>
                  <a:ext cx="138575" cy="123821"/>
                </a:xfrm>
                <a:prstGeom prst="straightConnector1">
                  <a:avLst/>
                </a:prstGeom>
                <a:noFill/>
                <a:ln w="9525" cap="flat" cmpd="sng">
                  <a:solidFill>
                    <a:srgbClr val="5A3D34"/>
                  </a:solidFill>
                  <a:prstDash val="solid"/>
                  <a:round/>
                  <a:headEnd type="none" w="sm" len="sm"/>
                  <a:tailEnd type="none" w="sm" len="sm"/>
                </a:ln>
              </p:spPr>
            </p:cxnSp>
            <p:cxnSp>
              <p:nvCxnSpPr>
                <p:cNvPr id="36" name="Google Shape;357;p20"/>
                <p:cNvCxnSpPr>
                  <a:cxnSpLocks/>
                </p:cNvCxnSpPr>
                <p:nvPr/>
              </p:nvCxnSpPr>
              <p:spPr bwMode="auto">
                <a:xfrm rot="10800000" flipH="1">
                  <a:off x="539737" y="694572"/>
                  <a:ext cx="138575" cy="123821"/>
                </a:xfrm>
                <a:prstGeom prst="straightConnector1">
                  <a:avLst/>
                </a:prstGeom>
                <a:noFill/>
                <a:ln w="9525" cap="flat" cmpd="sng">
                  <a:solidFill>
                    <a:srgbClr val="5A3D34"/>
                  </a:solidFill>
                  <a:prstDash val="solid"/>
                  <a:round/>
                  <a:headEnd type="none" w="sm" len="sm"/>
                  <a:tailEnd type="none" w="sm" len="sm"/>
                </a:ln>
              </p:spPr>
            </p:cxnSp>
          </p:grpSp>
          <p:grpSp>
            <p:nvGrpSpPr>
              <p:cNvPr id="37" name="Google Shape;358;p20"/>
              <p:cNvGrpSpPr/>
              <p:nvPr/>
            </p:nvGrpSpPr>
            <p:grpSpPr bwMode="auto">
              <a:xfrm rot="-6690742">
                <a:off x="720843" y="1684788"/>
                <a:ext cx="1037303" cy="1292126"/>
                <a:chOff x="0" y="0"/>
                <a:chExt cx="1037303" cy="1292126"/>
              </a:xfrm>
            </p:grpSpPr>
            <p:cxnSp>
              <p:nvCxnSpPr>
                <p:cNvPr id="38" name="Google Shape;359;p20"/>
                <p:cNvCxnSpPr>
                  <a:cxnSpLocks/>
                </p:cNvCxnSpPr>
                <p:nvPr/>
              </p:nvCxnSpPr>
              <p:spPr bwMode="auto">
                <a:xfrm>
                  <a:off x="24" y="68"/>
                  <a:ext cx="1037253" cy="1291990"/>
                </a:xfrm>
                <a:prstGeom prst="straightConnector1">
                  <a:avLst/>
                </a:prstGeom>
                <a:noFill/>
                <a:ln w="9525" cap="flat" cmpd="sng">
                  <a:solidFill>
                    <a:srgbClr val="5A3D34"/>
                  </a:solidFill>
                  <a:prstDash val="solid"/>
                  <a:round/>
                  <a:headEnd type="none" w="sm" len="sm"/>
                  <a:tailEnd type="none" w="sm" len="sm"/>
                </a:ln>
              </p:spPr>
            </p:cxnSp>
            <p:cxnSp>
              <p:nvCxnSpPr>
                <p:cNvPr id="39" name="Google Shape;360;p20"/>
                <p:cNvCxnSpPr>
                  <a:cxnSpLocks/>
                </p:cNvCxnSpPr>
                <p:nvPr/>
              </p:nvCxnSpPr>
              <p:spPr bwMode="auto">
                <a:xfrm rot="10800000" flipH="1">
                  <a:off x="759702" y="94898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0" name="Google Shape;361;p20"/>
                <p:cNvCxnSpPr>
                  <a:cxnSpLocks/>
                </p:cNvCxnSpPr>
                <p:nvPr/>
              </p:nvCxnSpPr>
              <p:spPr bwMode="auto">
                <a:xfrm rot="10800000" flipH="1">
                  <a:off x="314122" y="416132"/>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1" name="Google Shape;362;p20"/>
                <p:cNvCxnSpPr>
                  <a:cxnSpLocks/>
                </p:cNvCxnSpPr>
                <p:nvPr/>
              </p:nvCxnSpPr>
              <p:spPr bwMode="auto">
                <a:xfrm rot="10800000" flipH="1">
                  <a:off x="87679" y="13875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2" name="Google Shape;363;p20"/>
                <p:cNvCxnSpPr>
                  <a:cxnSpLocks/>
                </p:cNvCxnSpPr>
                <p:nvPr/>
              </p:nvCxnSpPr>
              <p:spPr bwMode="auto">
                <a:xfrm rot="10800000" flipH="1">
                  <a:off x="540564" y="693509"/>
                  <a:ext cx="138787" cy="123632"/>
                </a:xfrm>
                <a:prstGeom prst="straightConnector1">
                  <a:avLst/>
                </a:prstGeom>
                <a:noFill/>
                <a:ln w="9525" cap="flat" cmpd="sng">
                  <a:solidFill>
                    <a:srgbClr val="5A3D34"/>
                  </a:solidFill>
                  <a:prstDash val="solid"/>
                  <a:round/>
                  <a:headEnd type="none" w="sm" len="sm"/>
                  <a:tailEnd type="none" w="sm" len="sm"/>
                </a:ln>
              </p:spPr>
            </p:cxnSp>
          </p:grpSp>
          <p:grpSp>
            <p:nvGrpSpPr>
              <p:cNvPr id="43" name="Google Shape;364;p20"/>
              <p:cNvGrpSpPr/>
              <p:nvPr/>
            </p:nvGrpSpPr>
            <p:grpSpPr bwMode="auto">
              <a:xfrm rot="-3146762">
                <a:off x="308763" y="979319"/>
                <a:ext cx="1037303" cy="1292126"/>
                <a:chOff x="0" y="0"/>
                <a:chExt cx="1037303" cy="1292126"/>
              </a:xfrm>
            </p:grpSpPr>
            <p:cxnSp>
              <p:nvCxnSpPr>
                <p:cNvPr id="44" name="Google Shape;365;p20"/>
                <p:cNvCxnSpPr>
                  <a:cxnSpLocks/>
                </p:cNvCxnSpPr>
                <p:nvPr/>
              </p:nvCxnSpPr>
              <p:spPr bwMode="auto">
                <a:xfrm>
                  <a:off x="24" y="68"/>
                  <a:ext cx="1037253" cy="1291990"/>
                </a:xfrm>
                <a:prstGeom prst="straightConnector1">
                  <a:avLst/>
                </a:prstGeom>
                <a:noFill/>
                <a:ln w="9525" cap="flat" cmpd="sng">
                  <a:solidFill>
                    <a:srgbClr val="5A3D34"/>
                  </a:solidFill>
                  <a:prstDash val="solid"/>
                  <a:round/>
                  <a:headEnd type="none" w="sm" len="sm"/>
                  <a:tailEnd type="none" w="sm" len="sm"/>
                </a:ln>
              </p:spPr>
            </p:cxnSp>
            <p:cxnSp>
              <p:nvCxnSpPr>
                <p:cNvPr id="45" name="Google Shape;366;p20"/>
                <p:cNvCxnSpPr>
                  <a:cxnSpLocks/>
                </p:cNvCxnSpPr>
                <p:nvPr/>
              </p:nvCxnSpPr>
              <p:spPr bwMode="auto">
                <a:xfrm rot="10800000" flipH="1">
                  <a:off x="759702" y="94898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6" name="Google Shape;367;p20"/>
                <p:cNvCxnSpPr>
                  <a:cxnSpLocks/>
                </p:cNvCxnSpPr>
                <p:nvPr/>
              </p:nvCxnSpPr>
              <p:spPr bwMode="auto">
                <a:xfrm rot="10800000" flipH="1">
                  <a:off x="314122" y="416132"/>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7" name="Google Shape;368;p20"/>
                <p:cNvCxnSpPr>
                  <a:cxnSpLocks/>
                </p:cNvCxnSpPr>
                <p:nvPr/>
              </p:nvCxnSpPr>
              <p:spPr bwMode="auto">
                <a:xfrm rot="10800000" flipH="1">
                  <a:off x="87679" y="138756"/>
                  <a:ext cx="138787" cy="123632"/>
                </a:xfrm>
                <a:prstGeom prst="straightConnector1">
                  <a:avLst/>
                </a:prstGeom>
                <a:noFill/>
                <a:ln w="9525" cap="flat" cmpd="sng">
                  <a:solidFill>
                    <a:srgbClr val="5A3D34"/>
                  </a:solidFill>
                  <a:prstDash val="solid"/>
                  <a:round/>
                  <a:headEnd type="none" w="sm" len="sm"/>
                  <a:tailEnd type="none" w="sm" len="sm"/>
                </a:ln>
              </p:spPr>
            </p:cxnSp>
            <p:cxnSp>
              <p:nvCxnSpPr>
                <p:cNvPr id="48" name="Google Shape;369;p20"/>
                <p:cNvCxnSpPr>
                  <a:cxnSpLocks/>
                </p:cNvCxnSpPr>
                <p:nvPr/>
              </p:nvCxnSpPr>
              <p:spPr bwMode="auto">
                <a:xfrm rot="10800000" flipH="1">
                  <a:off x="540564" y="693509"/>
                  <a:ext cx="138787" cy="123632"/>
                </a:xfrm>
                <a:prstGeom prst="straightConnector1">
                  <a:avLst/>
                </a:prstGeom>
                <a:noFill/>
                <a:ln w="9525" cap="flat" cmpd="sng">
                  <a:solidFill>
                    <a:srgbClr val="5A3D34"/>
                  </a:solidFill>
                  <a:prstDash val="solid"/>
                  <a:round/>
                  <a:headEnd type="none" w="sm" len="sm"/>
                  <a:tailEnd type="none" w="sm" len="sm"/>
                </a:ln>
              </p:spPr>
            </p:cxnSp>
          </p:grpSp>
          <p:sp>
            <p:nvSpPr>
              <p:cNvPr id="49" name="Google Shape;370;p20"/>
              <p:cNvSpPr/>
              <p:nvPr/>
            </p:nvSpPr>
            <p:spPr bwMode="auto">
              <a:xfrm>
                <a:off x="1596873" y="1566897"/>
                <a:ext cx="109401" cy="119133"/>
              </a:xfrm>
              <a:prstGeom prst="ellipse">
                <a:avLst/>
              </a:prstGeom>
              <a:solidFill>
                <a:schemeClr val="accent1"/>
              </a:solidFill>
              <a:ln w="25400" cap="flat" cmpd="sng">
                <a:solidFill>
                  <a:srgbClr val="432E28"/>
                </a:solidFill>
                <a:prstDash val="solid"/>
                <a:round/>
                <a:headEnd type="none" w="sm" len="sm"/>
                <a:tailEnd type="none" w="sm" len="sm"/>
              </a:ln>
            </p:spPr>
            <p:txBody>
              <a:bodyPr spcFirstLastPara="1" wrap="square" lIns="91423" tIns="45699" rIns="91423" bIns="45699"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Arial"/>
                  <a:ea typeface="Arial"/>
                  <a:cs typeface="Arial"/>
                </a:endParaRPr>
              </a:p>
            </p:txBody>
          </p:sp>
        </p:grpSp>
        <p:sp>
          <p:nvSpPr>
            <p:cNvPr id="50" name="Google Shape;371;p20"/>
            <p:cNvSpPr/>
            <p:nvPr/>
          </p:nvSpPr>
          <p:spPr bwMode="auto">
            <a:xfrm>
              <a:off x="809569" y="431322"/>
              <a:ext cx="962326" cy="312221"/>
            </a:xfrm>
            <a:prstGeom prst="rect">
              <a:avLst/>
            </a:prstGeom>
            <a:solidFill>
              <a:srgbClr val="FFFFFF"/>
            </a:solidFill>
            <a:ln w="9525" cap="flat" cmpd="sng">
              <a:solidFill>
                <a:srgbClr val="FF000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FF0000"/>
                  </a:solidFill>
                  <a:latin typeface="Calibri"/>
                  <a:ea typeface="Calibri"/>
                  <a:cs typeface="Calibri"/>
                </a:rPr>
                <a:t>Engagement</a:t>
              </a:r>
              <a:endParaRPr sz="1100" b="0" i="0" u="none" strike="noStrike" cap="none">
                <a:solidFill>
                  <a:srgbClr val="000000"/>
                </a:solidFill>
                <a:latin typeface="Calibri"/>
                <a:ea typeface="Calibri"/>
                <a:cs typeface="Calibri"/>
              </a:endParaRPr>
            </a:p>
          </p:txBody>
        </p:sp>
        <p:sp>
          <p:nvSpPr>
            <p:cNvPr id="51" name="Google Shape;372;p20"/>
            <p:cNvSpPr/>
            <p:nvPr/>
          </p:nvSpPr>
          <p:spPr bwMode="auto">
            <a:xfrm>
              <a:off x="2538110" y="0"/>
              <a:ext cx="962326" cy="312221"/>
            </a:xfrm>
            <a:prstGeom prst="rect">
              <a:avLst/>
            </a:prstGeom>
            <a:solidFill>
              <a:srgbClr val="FFFFFF"/>
            </a:solidFill>
            <a:ln w="9525" cap="flat" cmpd="sng">
              <a:solidFill>
                <a:srgbClr val="FF000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FF0000"/>
                  </a:solidFill>
                  <a:latin typeface="Calibri"/>
                  <a:ea typeface="Calibri"/>
                  <a:cs typeface="Calibri"/>
                </a:rPr>
                <a:t>Fluidité</a:t>
              </a:r>
              <a:endParaRPr sz="1100" b="0" i="0" u="none" strike="noStrike" cap="none">
                <a:solidFill>
                  <a:srgbClr val="000000"/>
                </a:solidFill>
                <a:latin typeface="Calibri"/>
                <a:ea typeface="Calibri"/>
                <a:cs typeface="Calibri"/>
              </a:endParaRPr>
            </a:p>
          </p:txBody>
        </p:sp>
        <p:sp>
          <p:nvSpPr>
            <p:cNvPr id="52" name="Google Shape;373;p20"/>
            <p:cNvSpPr/>
            <p:nvPr/>
          </p:nvSpPr>
          <p:spPr bwMode="auto">
            <a:xfrm>
              <a:off x="4047849" y="709123"/>
              <a:ext cx="962326" cy="312221"/>
            </a:xfrm>
            <a:prstGeom prst="rect">
              <a:avLst/>
            </a:prstGeom>
            <a:solidFill>
              <a:srgbClr val="FFFFFF"/>
            </a:solidFill>
            <a:ln w="9525" cap="flat" cmpd="sng">
              <a:solidFill>
                <a:srgbClr val="00B0F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00B0F0"/>
                  </a:solidFill>
                  <a:latin typeface="Calibri"/>
                  <a:ea typeface="Calibri"/>
                  <a:cs typeface="Calibri"/>
                </a:rPr>
                <a:t>Equilibré</a:t>
              </a:r>
              <a:endParaRPr sz="1100" b="0" i="0" u="none" strike="noStrike" cap="none">
                <a:solidFill>
                  <a:srgbClr val="000000"/>
                </a:solidFill>
                <a:latin typeface="Calibri"/>
                <a:ea typeface="Calibri"/>
                <a:cs typeface="Calibri"/>
              </a:endParaRPr>
            </a:p>
          </p:txBody>
        </p:sp>
        <p:sp>
          <p:nvSpPr>
            <p:cNvPr id="53" name="Google Shape;374;p20"/>
            <p:cNvSpPr/>
            <p:nvPr/>
          </p:nvSpPr>
          <p:spPr bwMode="auto">
            <a:xfrm>
              <a:off x="4339586" y="2046959"/>
              <a:ext cx="962326" cy="312221"/>
            </a:xfrm>
            <a:prstGeom prst="rect">
              <a:avLst/>
            </a:prstGeom>
            <a:solidFill>
              <a:srgbClr val="FFFFFF"/>
            </a:solidFill>
            <a:ln w="9525" cap="flat" cmpd="sng">
              <a:solidFill>
                <a:srgbClr val="00B0F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00B0F0"/>
                  </a:solidFill>
                  <a:latin typeface="Calibri"/>
                  <a:ea typeface="Calibri"/>
                  <a:cs typeface="Calibri"/>
                </a:rPr>
                <a:t>Organisé</a:t>
              </a:r>
              <a:endParaRPr sz="1100" b="0" i="0" u="none" strike="noStrike" cap="none">
                <a:solidFill>
                  <a:srgbClr val="000000"/>
                </a:solidFill>
                <a:latin typeface="Calibri"/>
                <a:ea typeface="Calibri"/>
                <a:cs typeface="Calibri"/>
              </a:endParaRPr>
            </a:p>
          </p:txBody>
        </p:sp>
        <p:sp>
          <p:nvSpPr>
            <p:cNvPr id="54" name="Google Shape;375;p20"/>
            <p:cNvSpPr/>
            <p:nvPr/>
          </p:nvSpPr>
          <p:spPr bwMode="auto">
            <a:xfrm>
              <a:off x="0" y="1871504"/>
              <a:ext cx="962326" cy="312221"/>
            </a:xfrm>
            <a:prstGeom prst="rect">
              <a:avLst/>
            </a:prstGeom>
            <a:solidFill>
              <a:srgbClr val="FFFFFF"/>
            </a:solidFill>
            <a:ln w="9525" cap="flat" cmpd="sng">
              <a:solidFill>
                <a:srgbClr val="92000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920000"/>
                  </a:solidFill>
                  <a:latin typeface="Calibri"/>
                  <a:ea typeface="Calibri"/>
                  <a:cs typeface="Calibri"/>
                </a:rPr>
                <a:t>Cohérent</a:t>
              </a:r>
              <a:endParaRPr sz="1100" b="0" i="0" u="none" strike="noStrike" cap="none">
                <a:solidFill>
                  <a:srgbClr val="000000"/>
                </a:solidFill>
                <a:latin typeface="Calibri"/>
                <a:ea typeface="Calibri"/>
                <a:cs typeface="Calibri"/>
              </a:endParaRPr>
            </a:p>
          </p:txBody>
        </p:sp>
        <p:sp>
          <p:nvSpPr>
            <p:cNvPr id="55" name="Google Shape;376;p20"/>
            <p:cNvSpPr/>
            <p:nvPr/>
          </p:nvSpPr>
          <p:spPr bwMode="auto">
            <a:xfrm>
              <a:off x="3697764" y="3340930"/>
              <a:ext cx="962326" cy="474678"/>
            </a:xfrm>
            <a:prstGeom prst="rect">
              <a:avLst/>
            </a:prstGeom>
            <a:solidFill>
              <a:srgbClr val="FFFFFF"/>
            </a:solidFill>
            <a:ln w="9525" cap="flat" cmpd="sng">
              <a:solidFill>
                <a:srgbClr val="FF3399"/>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FF3399"/>
                  </a:solidFill>
                  <a:latin typeface="Calibri"/>
                  <a:ea typeface="Calibri"/>
                  <a:cs typeface="Calibri"/>
                </a:rPr>
                <a:t>Au service du groupe</a:t>
              </a:r>
              <a:endParaRPr sz="1100" b="0" i="0" u="none" strike="noStrike" cap="none">
                <a:solidFill>
                  <a:srgbClr val="000000"/>
                </a:solidFill>
                <a:latin typeface="Calibri"/>
                <a:ea typeface="Calibri"/>
                <a:cs typeface="Calibri"/>
              </a:endParaRPr>
            </a:p>
          </p:txBody>
        </p:sp>
        <p:sp>
          <p:nvSpPr>
            <p:cNvPr id="56" name="Google Shape;377;p20"/>
            <p:cNvSpPr/>
            <p:nvPr/>
          </p:nvSpPr>
          <p:spPr bwMode="auto">
            <a:xfrm>
              <a:off x="1400336" y="3435967"/>
              <a:ext cx="962326" cy="312221"/>
            </a:xfrm>
            <a:prstGeom prst="rect">
              <a:avLst/>
            </a:prstGeom>
            <a:solidFill>
              <a:srgbClr val="FFFFFF"/>
            </a:solidFill>
            <a:ln w="9525" cap="flat" cmpd="sng">
              <a:solidFill>
                <a:srgbClr val="00B050"/>
              </a:solidFill>
              <a:prstDash val="solid"/>
              <a:miter lim="800000"/>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00B050"/>
                  </a:solidFill>
                  <a:latin typeface="Calibri"/>
                  <a:ea typeface="Calibri"/>
                  <a:cs typeface="Calibri"/>
                </a:rPr>
                <a:t>Sécurisé</a:t>
              </a:r>
              <a:endParaRPr sz="1100" b="0" i="0" u="none" strike="noStrike" cap="none">
                <a:solidFill>
                  <a:srgbClr val="000000"/>
                </a:solidFill>
                <a:latin typeface="Calibri"/>
                <a:ea typeface="Calibri"/>
                <a:cs typeface="Calibri"/>
              </a:endParaRPr>
            </a:p>
          </p:txBody>
        </p:sp>
      </p:grpSp>
      <p:sp>
        <p:nvSpPr>
          <p:cNvPr id="59" name="Rectangle 1"/>
          <p:cNvSpPr/>
          <p:nvPr/>
        </p:nvSpPr>
        <p:spPr bwMode="auto">
          <a:xfrm>
            <a:off x="36827" y="3326615"/>
            <a:ext cx="237436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defRPr/>
            </a:pPr>
            <a:r>
              <a:rPr lang="fr-FR">
                <a:solidFill>
                  <a:schemeClr val="bg1"/>
                </a:solidFill>
              </a:rPr>
              <a:t>Elle oriente vers des STOM</a:t>
            </a:r>
            <a:endParaRPr/>
          </a:p>
        </p:txBody>
      </p:sp>
      <p:sp>
        <p:nvSpPr>
          <p:cNvPr id="60" name="ZoneTexte 57"/>
          <p:cNvSpPr>
            <a:spLocks/>
          </p:cNvSpPr>
          <p:nvPr/>
        </p:nvSpPr>
        <p:spPr bwMode="auto">
          <a:xfrm>
            <a:off x="132748" y="3715138"/>
            <a:ext cx="1911016" cy="307777"/>
          </a:xfrm>
          <a:prstGeom prst="rect">
            <a:avLst/>
          </a:prstGeom>
          <a:noFill/>
        </p:spPr>
        <p:txBody>
          <a:bodyPr wrap="square" rtlCol="0">
            <a:spAutoFit/>
          </a:bodyPr>
          <a:lstStyle/>
          <a:p>
            <a:pPr algn="ctr">
              <a:defRPr/>
            </a:pPr>
            <a:r>
              <a:rPr lang="fr-FR" b="1" dirty="0"/>
              <a:t>STOM possibles</a:t>
            </a:r>
            <a:endParaRPr lang="fr-FR" dirty="0"/>
          </a:p>
        </p:txBody>
      </p:sp>
      <p:grpSp>
        <p:nvGrpSpPr>
          <p:cNvPr id="61" name="Groupe 58"/>
          <p:cNvGrpSpPr/>
          <p:nvPr/>
        </p:nvGrpSpPr>
        <p:grpSpPr bwMode="auto">
          <a:xfrm>
            <a:off x="78538" y="4084364"/>
            <a:ext cx="3406901" cy="283609"/>
            <a:chOff x="5187876" y="449923"/>
            <a:chExt cx="3391397" cy="1421418"/>
          </a:xfrm>
        </p:grpSpPr>
        <p:sp>
          <p:nvSpPr>
            <p:cNvPr id="62" name="Flèche droite 59"/>
            <p:cNvSpPr/>
            <p:nvPr/>
          </p:nvSpPr>
          <p:spPr bwMode="auto">
            <a:xfrm>
              <a:off x="5187876" y="1151107"/>
              <a:ext cx="276750" cy="229138"/>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1200"/>
            </a:p>
          </p:txBody>
        </p:sp>
        <p:sp>
          <p:nvSpPr>
            <p:cNvPr id="63" name="Rectangle 60"/>
            <p:cNvSpPr/>
            <p:nvPr/>
          </p:nvSpPr>
          <p:spPr bwMode="auto">
            <a:xfrm>
              <a:off x="5393819" y="449923"/>
              <a:ext cx="3185454" cy="1421418"/>
            </a:xfrm>
            <a:prstGeom prst="rect">
              <a:avLst/>
            </a:prstGeom>
            <a:grpFill/>
          </p:spPr>
          <p:txBody>
            <a:bodyPr wrap="square">
              <a:spAutoFit/>
            </a:bodyPr>
            <a:lstStyle/>
            <a:p>
              <a:pPr algn="ctr">
                <a:defRPr/>
              </a:pPr>
              <a:r>
                <a:rPr lang="fr-FR" sz="1200"/>
                <a:t>Collective: montage ou démontage de forme </a:t>
              </a:r>
            </a:p>
          </p:txBody>
        </p:sp>
      </p:grpSp>
      <p:grpSp>
        <p:nvGrpSpPr>
          <p:cNvPr id="64" name="Groupe 61"/>
          <p:cNvGrpSpPr/>
          <p:nvPr/>
        </p:nvGrpSpPr>
        <p:grpSpPr bwMode="auto">
          <a:xfrm>
            <a:off x="78540" y="4660277"/>
            <a:ext cx="4322819" cy="290118"/>
            <a:chOff x="5218595" y="449923"/>
            <a:chExt cx="3360678" cy="1398417"/>
          </a:xfrm>
        </p:grpSpPr>
        <p:sp>
          <p:nvSpPr>
            <p:cNvPr id="65" name="Flèche droite 62"/>
            <p:cNvSpPr/>
            <p:nvPr/>
          </p:nvSpPr>
          <p:spPr bwMode="auto">
            <a:xfrm>
              <a:off x="5218595" y="760146"/>
              <a:ext cx="240127" cy="35995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1200"/>
            </a:p>
          </p:txBody>
        </p:sp>
        <p:sp>
          <p:nvSpPr>
            <p:cNvPr id="66" name="Rectangle 63"/>
            <p:cNvSpPr/>
            <p:nvPr/>
          </p:nvSpPr>
          <p:spPr bwMode="auto">
            <a:xfrm>
              <a:off x="5393819" y="449923"/>
              <a:ext cx="3185454" cy="1398417"/>
            </a:xfrm>
            <a:prstGeom prst="rect">
              <a:avLst/>
            </a:prstGeom>
            <a:grpFill/>
          </p:spPr>
          <p:txBody>
            <a:bodyPr wrap="square">
              <a:spAutoFit/>
            </a:bodyPr>
            <a:lstStyle/>
            <a:p>
              <a:pPr algn="ctr">
                <a:defRPr/>
              </a:pPr>
              <a:r>
                <a:rPr lang="fr-FR" sz="1200"/>
                <a:t>Individuelle: travail d’un renversement, d’une rotation, etc.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8;p3"/>
          <p:cNvSpPr/>
          <p:nvPr/>
        </p:nvSpPr>
        <p:spPr bwMode="auto">
          <a:xfrm>
            <a:off x="-1" y="1266990"/>
            <a:ext cx="9144360" cy="907900"/>
          </a:xfrm>
          <a:prstGeom prst="rect">
            <a:avLst/>
          </a:prstGeom>
          <a:noFill/>
          <a:ln>
            <a:noFill/>
          </a:ln>
        </p:spPr>
        <p:txBody>
          <a:bodyPr spcFirstLastPara="1" wrap="square" lIns="91425" tIns="45700" rIns="91425" bIns="45700" anchor="t" anchorCtr="0">
            <a:spAutoFit/>
          </a:bodyPr>
          <a:lstStyle/>
          <a:p>
            <a:pPr marL="0" marR="0" lvl="0" indent="0" algn="ctr">
              <a:lnSpc>
                <a:spcPct val="80000"/>
              </a:lnSpc>
              <a:spcBef>
                <a:spcPts val="0"/>
              </a:spcBef>
              <a:spcAft>
                <a:spcPts val="0"/>
              </a:spcAft>
              <a:buClr>
                <a:srgbClr val="000000"/>
              </a:buClr>
              <a:buSzPts val="2000"/>
              <a:buFont typeface="Arial"/>
              <a:buNone/>
              <a:defRPr/>
            </a:pPr>
            <a:r>
              <a:rPr lang="fr" sz="2000" b="0" i="0" u="none" strike="noStrike" cap="none" dirty="0">
                <a:solidFill>
                  <a:srgbClr val="262626"/>
                </a:solidFill>
                <a:latin typeface="Calibri"/>
                <a:ea typeface="Calibri"/>
                <a:cs typeface="Calibri"/>
              </a:rPr>
              <a:t>Création de </a:t>
            </a:r>
            <a:r>
              <a:rPr lang="fr" sz="2000" b="1" i="0" u="none" strike="noStrike" cap="none" dirty="0">
                <a:solidFill>
                  <a:srgbClr val="262626"/>
                </a:solidFill>
                <a:latin typeface="Calibri"/>
                <a:ea typeface="Calibri"/>
                <a:cs typeface="Calibri"/>
              </a:rPr>
              <a:t>Formes Corporelles non codifiées</a:t>
            </a:r>
            <a:endParaRPr sz="2000" b="0" i="0" u="none" strike="noStrike" cap="none" dirty="0">
              <a:solidFill>
                <a:srgbClr val="262626"/>
              </a:solidFill>
              <a:latin typeface="Calibri"/>
              <a:ea typeface="Calibri"/>
              <a:cs typeface="Calibri"/>
            </a:endParaRPr>
          </a:p>
          <a:p>
            <a:pPr marL="0" marR="0" lvl="0" indent="0" algn="ctr">
              <a:lnSpc>
                <a:spcPct val="80000"/>
              </a:lnSpc>
              <a:spcBef>
                <a:spcPts val="280"/>
              </a:spcBef>
              <a:spcAft>
                <a:spcPts val="0"/>
              </a:spcAft>
              <a:buClr>
                <a:srgbClr val="000000"/>
              </a:buClr>
              <a:buSzPts val="2000"/>
              <a:buFont typeface="Arial"/>
              <a:buNone/>
              <a:defRPr/>
            </a:pPr>
            <a:r>
              <a:rPr lang="fr" sz="2000" b="0" i="0" u="none" strike="noStrike" cap="none" dirty="0">
                <a:solidFill>
                  <a:srgbClr val="262626"/>
                </a:solidFill>
                <a:latin typeface="Calibri"/>
                <a:ea typeface="Calibri"/>
                <a:cs typeface="Calibri"/>
              </a:rPr>
              <a:t> utilisant un </a:t>
            </a:r>
            <a:r>
              <a:rPr lang="fr" sz="2000" b="1" i="0" u="none" strike="noStrike" cap="none" dirty="0">
                <a:solidFill>
                  <a:srgbClr val="262626"/>
                </a:solidFill>
                <a:latin typeface="Calibri"/>
                <a:ea typeface="Calibri"/>
                <a:cs typeface="Calibri"/>
              </a:rPr>
              <a:t>registre </a:t>
            </a:r>
            <a:r>
              <a:rPr lang="fr" sz="2000" b="1" i="0" strike="noStrike" cap="none" dirty="0">
                <a:solidFill>
                  <a:srgbClr val="FFC000"/>
                </a:solidFill>
                <a:latin typeface="Calibri"/>
                <a:ea typeface="Calibri"/>
                <a:cs typeface="Calibri"/>
              </a:rPr>
              <a:t>dansé</a:t>
            </a:r>
            <a:r>
              <a:rPr lang="fr" sz="2000" b="0" i="0" u="none" strike="noStrike" cap="none" dirty="0">
                <a:solidFill>
                  <a:srgbClr val="262626"/>
                </a:solidFill>
                <a:latin typeface="Calibri"/>
                <a:ea typeface="Calibri"/>
                <a:cs typeface="Calibri"/>
              </a:rPr>
              <a:t>  </a:t>
            </a:r>
            <a:r>
              <a:rPr lang="fr" sz="2000" b="1" i="0" u="none" strike="noStrike" cap="none" dirty="0">
                <a:solidFill>
                  <a:srgbClr val="262626"/>
                </a:solidFill>
                <a:latin typeface="Calibri"/>
                <a:ea typeface="Calibri"/>
                <a:cs typeface="Calibri"/>
              </a:rPr>
              <a:t>autant qu’</a:t>
            </a:r>
            <a:r>
              <a:rPr lang="fr" sz="2000" b="1" i="0" strike="noStrike" cap="none" dirty="0">
                <a:solidFill>
                  <a:srgbClr val="FFC000"/>
                </a:solidFill>
                <a:latin typeface="Calibri"/>
                <a:ea typeface="Calibri"/>
                <a:cs typeface="Calibri"/>
              </a:rPr>
              <a:t>acrobatique</a:t>
            </a:r>
            <a:r>
              <a:rPr lang="fr" sz="2000" b="0" i="0" u="none" strike="noStrike" cap="none" dirty="0">
                <a:solidFill>
                  <a:srgbClr val="262626"/>
                </a:solidFill>
                <a:latin typeface="Calibri"/>
                <a:ea typeface="Calibri"/>
                <a:cs typeface="Calibri"/>
              </a:rPr>
              <a:t>. </a:t>
            </a:r>
            <a:endParaRPr sz="2000" b="0" i="0" u="none" strike="noStrike" cap="none" dirty="0">
              <a:solidFill>
                <a:srgbClr val="262626"/>
              </a:solidFill>
              <a:latin typeface="Calibri"/>
              <a:ea typeface="Calibri"/>
              <a:cs typeface="Calibri"/>
            </a:endParaRPr>
          </a:p>
          <a:p>
            <a:pPr marL="0" marR="0" lvl="0" indent="0" algn="ctr">
              <a:lnSpc>
                <a:spcPct val="80000"/>
              </a:lnSpc>
              <a:spcBef>
                <a:spcPts val="280"/>
              </a:spcBef>
              <a:spcAft>
                <a:spcPts val="0"/>
              </a:spcAft>
              <a:buClr>
                <a:srgbClr val="000000"/>
              </a:buClr>
              <a:buSzPts val="2000"/>
              <a:buFont typeface="Arial"/>
              <a:buNone/>
              <a:defRPr/>
            </a:pPr>
            <a:r>
              <a:rPr lang="fr" sz="2000" b="0" i="0" u="none" strike="noStrike" cap="none" dirty="0">
                <a:solidFill>
                  <a:srgbClr val="262626"/>
                </a:solidFill>
                <a:latin typeface="Calibri"/>
                <a:ea typeface="Calibri"/>
                <a:cs typeface="Calibri"/>
              </a:rPr>
              <a:t>La motricité devient créative, elle est au service d’un propos, d’une émotion collectifs.</a:t>
            </a:r>
            <a:endParaRPr sz="2000" b="0" i="0" u="none" strike="noStrike" cap="none" dirty="0">
              <a:solidFill>
                <a:srgbClr val="262626"/>
              </a:solidFill>
              <a:latin typeface="Calibri"/>
              <a:ea typeface="Calibri"/>
              <a:cs typeface="Calibri"/>
            </a:endParaRPr>
          </a:p>
        </p:txBody>
      </p:sp>
      <p:sp>
        <p:nvSpPr>
          <p:cNvPr id="5" name="Google Shape;79;p3"/>
          <p:cNvSpPr/>
          <p:nvPr/>
        </p:nvSpPr>
        <p:spPr bwMode="auto">
          <a:xfrm>
            <a:off x="0" y="3166625"/>
            <a:ext cx="9144970" cy="1737355"/>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2000"/>
              <a:buFont typeface="Arial"/>
              <a:buNone/>
              <a:defRPr/>
            </a:pPr>
            <a:r>
              <a:rPr lang="fr" sz="1800" b="1" i="1" u="none" strike="noStrike" cap="none" dirty="0">
                <a:solidFill>
                  <a:srgbClr val="002060"/>
                </a:solidFill>
                <a:latin typeface="+mn-lt"/>
                <a:ea typeface="Calibri"/>
                <a:cs typeface="Calibri"/>
              </a:rPr>
              <a:t>L’activité artistique est au service de la transgression des figures acrobatiques</a:t>
            </a:r>
            <a:endParaRPr sz="1800" b="0" i="0" u="none" strike="noStrike" cap="none" dirty="0">
              <a:solidFill>
                <a:srgbClr val="000000"/>
              </a:solidFill>
              <a:latin typeface="+mn-lt"/>
            </a:endParaRPr>
          </a:p>
          <a:p>
            <a:pPr marL="0" marR="0" lvl="0" indent="0" algn="ctr">
              <a:lnSpc>
                <a:spcPct val="100000"/>
              </a:lnSpc>
              <a:spcBef>
                <a:spcPts val="0"/>
              </a:spcBef>
              <a:spcAft>
                <a:spcPts val="0"/>
              </a:spcAft>
              <a:buClr>
                <a:srgbClr val="000000"/>
              </a:buClr>
              <a:buSzPts val="2000"/>
              <a:buFont typeface="Arial"/>
              <a:buNone/>
              <a:defRPr/>
            </a:pPr>
            <a:r>
              <a:rPr lang="fr-FR" sz="1800" b="1" i="1" u="none" strike="noStrike" cap="none" dirty="0">
                <a:solidFill>
                  <a:srgbClr val="002060"/>
                </a:solidFill>
                <a:latin typeface="+mn-lt"/>
                <a:ea typeface="Calibri"/>
                <a:cs typeface="Calibri"/>
              </a:rPr>
              <a:t>Et le vocabulaire acrobatique est au service du propos artistique</a:t>
            </a:r>
            <a:endParaRPr sz="1800" b="0" i="0" u="none" strike="noStrike" cap="none" dirty="0">
              <a:solidFill>
                <a:srgbClr val="000000"/>
              </a:solidFill>
              <a:latin typeface="+mn-lt"/>
            </a:endParaRPr>
          </a:p>
          <a:p>
            <a:pPr marL="0" marR="0" lvl="0" indent="0" algn="ctr">
              <a:lnSpc>
                <a:spcPct val="100000"/>
              </a:lnSpc>
              <a:spcBef>
                <a:spcPts val="0"/>
              </a:spcBef>
              <a:spcAft>
                <a:spcPts val="0"/>
              </a:spcAft>
              <a:buClr>
                <a:srgbClr val="000000"/>
              </a:buClr>
              <a:buSzPts val="2000"/>
              <a:buFont typeface="Arial"/>
              <a:buNone/>
              <a:defRPr/>
            </a:pPr>
            <a:r>
              <a:rPr lang="fr" sz="1800" b="1" i="1" u="none" strike="noStrike" cap="none" dirty="0">
                <a:solidFill>
                  <a:srgbClr val="002060"/>
                </a:solidFill>
                <a:latin typeface="+mn-lt"/>
                <a:ea typeface="Calibri"/>
                <a:cs typeface="Calibri"/>
              </a:rPr>
              <a:t>Quelques exemples: Déformer, s’écarter de la norme (</a:t>
            </a:r>
            <a:r>
              <a:rPr lang="fr" sz="1800" b="1" i="1" u="sng" strike="noStrike" cap="none" dirty="0">
                <a:solidFill>
                  <a:srgbClr val="002060"/>
                </a:solidFill>
                <a:latin typeface="+mn-lt"/>
                <a:ea typeface="Calibri"/>
                <a:cs typeface="Calibri"/>
                <a:hlinkClick r:id="rId2" tooltip="https://www.numeridanse.tv/videotheque-danse/pas-touche-terre"/>
              </a:rPr>
              <a:t>PAS TOUCHE TERRE</a:t>
            </a:r>
            <a:r>
              <a:rPr lang="fr" sz="1800" b="1" i="1" u="none" strike="noStrike" cap="none" dirty="0">
                <a:solidFill>
                  <a:srgbClr val="002060"/>
                </a:solidFill>
                <a:latin typeface="+mn-lt"/>
                <a:ea typeface="Calibri"/>
                <a:cs typeface="Calibri"/>
              </a:rPr>
              <a:t>)</a:t>
            </a:r>
            <a:endParaRPr sz="1800" b="0" i="0" u="none" strike="noStrike" cap="none" dirty="0">
              <a:solidFill>
                <a:srgbClr val="000000"/>
              </a:solidFill>
              <a:latin typeface="+mn-lt"/>
            </a:endParaRPr>
          </a:p>
          <a:p>
            <a:pPr marL="0" marR="0" lvl="0" indent="0" algn="ctr">
              <a:lnSpc>
                <a:spcPct val="100000"/>
              </a:lnSpc>
              <a:spcBef>
                <a:spcPts val="0"/>
              </a:spcBef>
              <a:spcAft>
                <a:spcPts val="0"/>
              </a:spcAft>
              <a:buClr>
                <a:srgbClr val="000000"/>
              </a:buClr>
              <a:buSzPts val="2000"/>
              <a:buFont typeface="Arial"/>
              <a:buNone/>
              <a:defRPr/>
            </a:pPr>
            <a:endParaRPr lang="fr" sz="1800" b="1" i="1" u="none" strike="noStrike" cap="none" dirty="0">
              <a:solidFill>
                <a:srgbClr val="002060"/>
              </a:solidFill>
              <a:latin typeface="+mn-lt"/>
              <a:ea typeface="Calibri"/>
              <a:cs typeface="Calibri"/>
            </a:endParaRPr>
          </a:p>
          <a:p>
            <a:pPr marL="0" marR="0" lvl="0" indent="0" algn="ctr">
              <a:lnSpc>
                <a:spcPct val="100000"/>
              </a:lnSpc>
              <a:spcBef>
                <a:spcPts val="0"/>
              </a:spcBef>
              <a:spcAft>
                <a:spcPts val="0"/>
              </a:spcAft>
              <a:buClr>
                <a:srgbClr val="000000"/>
              </a:buClr>
              <a:buSzPts val="2000"/>
              <a:buFont typeface="Arial"/>
              <a:buNone/>
              <a:defRPr/>
            </a:pPr>
            <a:r>
              <a:rPr lang="fr" sz="1800" b="1" i="1" u="none" strike="noStrike" cap="none" dirty="0">
                <a:solidFill>
                  <a:srgbClr val="002060"/>
                </a:solidFill>
                <a:latin typeface="+mn-lt"/>
                <a:ea typeface="Calibri"/>
                <a:cs typeface="Calibri"/>
              </a:rPr>
              <a:t>Le propos doit rester organisé collectivement sur la base d’une thématique et/ou support artistique</a:t>
            </a:r>
            <a:endParaRPr sz="1800" b="1" i="1" u="none" strike="noStrike" cap="none" dirty="0">
              <a:solidFill>
                <a:srgbClr val="002060"/>
              </a:solidFill>
              <a:latin typeface="Arial"/>
              <a:ea typeface="Calibri"/>
              <a:cs typeface="Calibri"/>
            </a:endParaRPr>
          </a:p>
        </p:txBody>
      </p:sp>
      <p:pic>
        <p:nvPicPr>
          <p:cNvPr id="6" name="Google Shape;80;p3"/>
          <p:cNvPicPr/>
          <p:nvPr/>
        </p:nvPicPr>
        <p:blipFill>
          <a:blip r:embed="rId3">
            <a:alphaModFix/>
          </a:blip>
          <a:stretch/>
        </p:blipFill>
        <p:spPr bwMode="auto">
          <a:xfrm>
            <a:off x="-1" y="-11161"/>
            <a:ext cx="1848005" cy="1484410"/>
          </a:xfrm>
          <a:prstGeom prst="rect">
            <a:avLst/>
          </a:prstGeom>
          <a:noFill/>
          <a:ln>
            <a:noFill/>
          </a:ln>
        </p:spPr>
      </p:pic>
      <p:pic>
        <p:nvPicPr>
          <p:cNvPr id="7" name="Google Shape;81;p3"/>
          <p:cNvPicPr/>
          <p:nvPr/>
        </p:nvPicPr>
        <p:blipFill>
          <a:blip r:embed="rId4">
            <a:alphaModFix/>
          </a:blip>
          <a:stretch/>
        </p:blipFill>
        <p:spPr bwMode="auto">
          <a:xfrm>
            <a:off x="7190770" y="1"/>
            <a:ext cx="1953229" cy="1494952"/>
          </a:xfrm>
          <a:prstGeom prst="rect">
            <a:avLst/>
          </a:prstGeom>
          <a:noFill/>
          <a:ln>
            <a:noFill/>
          </a:ln>
        </p:spPr>
      </p:pic>
      <p:sp>
        <p:nvSpPr>
          <p:cNvPr id="8" name="Google Shape;82;p3"/>
          <p:cNvSpPr/>
          <p:nvPr/>
        </p:nvSpPr>
        <p:spPr bwMode="auto">
          <a:xfrm>
            <a:off x="2196789" y="111609"/>
            <a:ext cx="4639123" cy="712211"/>
          </a:xfrm>
          <a:prstGeom prst="rect">
            <a:avLst/>
          </a:prstGeom>
          <a:noFill/>
          <a:ln>
            <a:noFill/>
          </a:ln>
        </p:spPr>
        <p:txBody>
          <a:bodyPr spcFirstLastPara="1" wrap="square" lIns="91425" tIns="45700" rIns="91425" bIns="45700" anchor="t" anchorCtr="0">
            <a:spAutoFit/>
          </a:bodyPr>
          <a:lstStyle/>
          <a:p>
            <a:pPr marL="0" marR="0" lvl="0" indent="0" algn="ctr">
              <a:lnSpc>
                <a:spcPct val="80000"/>
              </a:lnSpc>
              <a:spcBef>
                <a:spcPts val="0"/>
              </a:spcBef>
              <a:spcAft>
                <a:spcPts val="0"/>
              </a:spcAft>
              <a:buClr>
                <a:srgbClr val="000000"/>
              </a:buClr>
              <a:buSzPts val="2400"/>
              <a:buFont typeface="Arial"/>
              <a:buNone/>
              <a:defRPr/>
            </a:pPr>
            <a:r>
              <a:rPr lang="fr" sz="2400" b="1" i="0" u="none" strike="noStrike" cap="none" dirty="0">
                <a:solidFill>
                  <a:srgbClr val="000000"/>
                </a:solidFill>
                <a:latin typeface="Calibri"/>
                <a:ea typeface="Calibri"/>
                <a:cs typeface="Calibri"/>
              </a:rPr>
              <a:t>Nous proposons d’aborder le CA3</a:t>
            </a:r>
            <a:endParaRPr sz="1400" b="0" i="0" u="none" strike="noStrike" cap="none" dirty="0">
              <a:solidFill>
                <a:srgbClr val="000000"/>
              </a:solidFill>
              <a:latin typeface="Arial"/>
              <a:ea typeface="Arial"/>
              <a:cs typeface="Arial"/>
            </a:endParaRPr>
          </a:p>
          <a:p>
            <a:pPr marL="0" marR="0" lvl="0" indent="0" algn="ctr">
              <a:lnSpc>
                <a:spcPct val="80000"/>
              </a:lnSpc>
              <a:spcBef>
                <a:spcPts val="280"/>
              </a:spcBef>
              <a:spcAft>
                <a:spcPts val="0"/>
              </a:spcAft>
              <a:buClr>
                <a:srgbClr val="000000"/>
              </a:buClr>
              <a:buSzPts val="2400"/>
              <a:buFont typeface="Arial"/>
              <a:buNone/>
              <a:defRPr/>
            </a:pPr>
            <a:r>
              <a:rPr lang="fr" sz="2400" b="1" i="0" u="none" strike="noStrike" cap="none" dirty="0">
                <a:solidFill>
                  <a:srgbClr val="000000"/>
                </a:solidFill>
                <a:latin typeface="Calibri"/>
                <a:ea typeface="Calibri"/>
                <a:cs typeface="Calibri"/>
              </a:rPr>
              <a:t> par l’</a:t>
            </a:r>
            <a:r>
              <a:rPr lang="fr" sz="2400" b="1" i="0" u="none" strike="noStrike" cap="none" dirty="0">
                <a:solidFill>
                  <a:srgbClr val="FFC000"/>
                </a:solidFill>
                <a:latin typeface="Calibri"/>
                <a:ea typeface="Calibri"/>
                <a:cs typeface="Calibri"/>
              </a:rPr>
              <a:t>Acro-Danse</a:t>
            </a:r>
            <a:r>
              <a:rPr lang="fr" sz="2400" b="1" i="0" u="none" strike="noStrike" cap="none" dirty="0">
                <a:solidFill>
                  <a:srgbClr val="000000"/>
                </a:solidFill>
                <a:latin typeface="Calibri"/>
                <a:ea typeface="Calibri"/>
                <a:cs typeface="Calibri"/>
              </a:rPr>
              <a:t>, définie ainsi:</a:t>
            </a:r>
            <a:endParaRPr sz="2400" b="1" i="0" u="none" strike="noStrike" cap="none" dirty="0">
              <a:solidFill>
                <a:srgbClr val="000000"/>
              </a:solidFill>
              <a:latin typeface="Arial"/>
              <a:ea typeface="Arial"/>
              <a:cs typeface="Arial"/>
            </a:endParaRPr>
          </a:p>
        </p:txBody>
      </p:sp>
      <p:sp>
        <p:nvSpPr>
          <p:cNvPr id="10" name="Rectangle 2"/>
          <p:cNvSpPr/>
          <p:nvPr/>
        </p:nvSpPr>
        <p:spPr bwMode="auto">
          <a:xfrm>
            <a:off x="-1" y="2340258"/>
            <a:ext cx="9143999" cy="646331"/>
          </a:xfrm>
          <a:prstGeom prst="rect">
            <a:avLst/>
          </a:prstGeom>
        </p:spPr>
        <p:txBody>
          <a:bodyPr wrap="square">
            <a:spAutoFit/>
          </a:bodyPr>
          <a:lstStyle/>
          <a:p>
            <a:pPr lvl="0" algn="ctr">
              <a:buSzPts val="2000"/>
              <a:defRPr/>
            </a:pPr>
            <a:r>
              <a:rPr lang="fr-FR" sz="1800" b="1" i="1" dirty="0">
                <a:solidFill>
                  <a:srgbClr val="0070C0"/>
                </a:solidFill>
                <a:ea typeface="Calibri"/>
                <a:cs typeface="Calibri"/>
              </a:rPr>
              <a:t>On passe d’une APSA normée </a:t>
            </a:r>
          </a:p>
          <a:p>
            <a:pPr lvl="0" algn="ctr">
              <a:buSzPts val="2000"/>
              <a:defRPr/>
            </a:pPr>
            <a:r>
              <a:rPr lang="fr-FR" sz="1800" b="1" i="1" dirty="0">
                <a:solidFill>
                  <a:srgbClr val="0070C0"/>
                </a:solidFill>
                <a:ea typeface="Calibri"/>
                <a:cs typeface="Calibri"/>
              </a:rPr>
              <a:t>à une pratique transgressive des règles convenues: </a:t>
            </a:r>
            <a:r>
              <a:rPr lang="fr-FR" sz="1800" b="1" i="1" u="sng" dirty="0">
                <a:solidFill>
                  <a:srgbClr val="0070C0"/>
                </a:solidFill>
                <a:ea typeface="Calibri"/>
                <a:cs typeface="Calibri"/>
              </a:rPr>
              <a:t>l’activité artistique</a:t>
            </a:r>
            <a:endParaRPr lang="fr-FR" sz="1800" dirty="0"/>
          </a:p>
        </p:txBody>
      </p:sp>
      <p:pic>
        <p:nvPicPr>
          <p:cNvPr id="11" name="Image 10">
            <a:hlinkClick r:id="rId2"/>
          </p:cNvPr>
          <p:cNvPicPr>
            <a:picLocks noChangeAspect="1"/>
          </p:cNvPicPr>
          <p:nvPr/>
        </p:nvPicPr>
        <p:blipFill>
          <a:blip r:embed="rId5"/>
          <a:stretch>
            <a:fillRect/>
          </a:stretch>
        </p:blipFill>
        <p:spPr bwMode="auto">
          <a:xfrm>
            <a:off x="8748464" y="3710964"/>
            <a:ext cx="274734" cy="324338"/>
          </a:xfrm>
          <a:prstGeom prst="rect">
            <a:avLst/>
          </a:prstGeom>
        </p:spPr>
      </p:pic>
      <p:pic>
        <p:nvPicPr>
          <p:cNvPr id="12" name="Image 11"/>
          <p:cNvPicPr>
            <a:picLocks noChangeAspect="1"/>
          </p:cNvPicPr>
          <p:nvPr/>
        </p:nvPicPr>
        <p:blipFill>
          <a:blip r:embed="rId6"/>
          <a:stretch/>
        </p:blipFill>
        <p:spPr bwMode="auto">
          <a:xfrm>
            <a:off x="8388424" y="4629749"/>
            <a:ext cx="755574" cy="513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82;p21"/>
          <p:cNvSpPr>
            <a:spLocks noGrp="1"/>
          </p:cNvSpPr>
          <p:nvPr>
            <p:ph type="title"/>
          </p:nvPr>
        </p:nvSpPr>
        <p:spPr bwMode="auto">
          <a:xfrm>
            <a:off x="190178" y="0"/>
            <a:ext cx="8986771" cy="347649"/>
          </a:xfrm>
          <a:prstGeom prst="rect">
            <a:avLst/>
          </a:prstGeom>
          <a:noFill/>
          <a:ln>
            <a:noFill/>
          </a:ln>
        </p:spPr>
        <p:txBody>
          <a:bodyPr spcFirstLastPara="1" wrap="square" lIns="91423" tIns="91423" rIns="91423" bIns="91423" anchor="b" anchorCtr="0">
            <a:noAutofit/>
          </a:bodyPr>
          <a:lstStyle/>
          <a:p>
            <a:pPr marL="0" lvl="0" indent="0" algn="ctr">
              <a:lnSpc>
                <a:spcPct val="100000"/>
              </a:lnSpc>
              <a:spcBef>
                <a:spcPts val="0"/>
              </a:spcBef>
              <a:spcAft>
                <a:spcPts val="0"/>
              </a:spcAft>
              <a:buSzPts val="4200"/>
              <a:buNone/>
              <a:defRPr/>
            </a:pPr>
            <a:r>
              <a:rPr lang="fr" sz="2000" dirty="0">
                <a:latin typeface="+mn-lt"/>
              </a:rPr>
              <a:t>Axe de travail du registre dansé</a:t>
            </a:r>
            <a:r>
              <a:rPr lang="fr" sz="2400" dirty="0">
                <a:latin typeface="+mn-lt"/>
              </a:rPr>
              <a:t> </a:t>
            </a:r>
            <a:endParaRPr sz="2400" dirty="0">
              <a:latin typeface="+mn-lt"/>
            </a:endParaRPr>
          </a:p>
        </p:txBody>
      </p:sp>
      <p:graphicFrame>
        <p:nvGraphicFramePr>
          <p:cNvPr id="5" name="Google Shape;319;p19"/>
          <p:cNvGraphicFramePr>
            <a:graphicFrameLocks/>
          </p:cNvGraphicFramePr>
          <p:nvPr>
            <p:extLst>
              <p:ext uri="{D42A27DB-BD31-4B8C-83A1-F6EECF244321}">
                <p14:modId xmlns:p14="http://schemas.microsoft.com/office/powerpoint/2010/main" val="255251789"/>
              </p:ext>
            </p:extLst>
          </p:nvPr>
        </p:nvGraphicFramePr>
        <p:xfrm>
          <a:off x="0" y="257986"/>
          <a:ext cx="9135339" cy="4866484"/>
        </p:xfrm>
        <a:graphic>
          <a:graphicData uri="http://schemas.openxmlformats.org/drawingml/2006/table">
            <a:tbl>
              <a:tblPr firstRow="1" firstCol="1" bandRow="1">
                <a:tableStyleId>{4B750C72-51CD-127E-5179-D505263EFDA5}</a:tableStyleId>
              </a:tblPr>
              <a:tblGrid>
                <a:gridCol w="572602">
                  <a:extLst>
                    <a:ext uri="{9D8B030D-6E8A-4147-A177-3AD203B41FA5}">
                      <a16:colId xmlns:a16="http://schemas.microsoft.com/office/drawing/2014/main" val="20000"/>
                    </a:ext>
                  </a:extLst>
                </a:gridCol>
                <a:gridCol w="2821202">
                  <a:extLst>
                    <a:ext uri="{9D8B030D-6E8A-4147-A177-3AD203B41FA5}">
                      <a16:colId xmlns:a16="http://schemas.microsoft.com/office/drawing/2014/main" val="20001"/>
                    </a:ext>
                  </a:extLst>
                </a:gridCol>
                <a:gridCol w="5741535">
                  <a:extLst>
                    <a:ext uri="{9D8B030D-6E8A-4147-A177-3AD203B41FA5}">
                      <a16:colId xmlns:a16="http://schemas.microsoft.com/office/drawing/2014/main" val="20002"/>
                    </a:ext>
                  </a:extLst>
                </a:gridCol>
              </a:tblGrid>
              <a:tr h="174642">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dirty="0"/>
                        <a:t> </a:t>
                      </a:r>
                      <a:endParaRPr sz="1100" u="none" strike="noStrike" cap="none" dirty="0">
                        <a:latin typeface="Calibri"/>
                        <a:ea typeface="Calibri"/>
                        <a:cs typeface="Calibri"/>
                      </a:endParaRPr>
                    </a:p>
                  </a:txBody>
                  <a:tcPr marL="61073" marR="61073" marT="0" marB="0"/>
                </a:tc>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dirty="0"/>
                        <a:t>Item danse</a:t>
                      </a:r>
                      <a:endParaRPr sz="1100" u="none" strike="noStrike" cap="none" dirty="0">
                        <a:latin typeface="Calibri"/>
                        <a:ea typeface="Calibri"/>
                        <a:cs typeface="Calibri"/>
                      </a:endParaRPr>
                    </a:p>
                  </a:txBody>
                  <a:tcPr marL="61073" marR="61073" marT="0" marB="0"/>
                </a:tc>
                <a:tc>
                  <a:txBody>
                    <a:bodyPr/>
                    <a:lstStyle/>
                    <a:p>
                      <a:pPr marL="0" marR="0" lvl="0" indent="0" algn="ctr">
                        <a:lnSpc>
                          <a:spcPct val="107000"/>
                        </a:lnSpc>
                        <a:spcBef>
                          <a:spcPts val="0"/>
                        </a:spcBef>
                        <a:spcAft>
                          <a:spcPts val="0"/>
                        </a:spcAft>
                        <a:buClr>
                          <a:srgbClr val="000000"/>
                        </a:buClr>
                        <a:buSzPts val="1100"/>
                        <a:buFont typeface="Arial"/>
                        <a:buNone/>
                        <a:defRPr/>
                      </a:pPr>
                      <a:r>
                        <a:rPr lang="fr" sz="1100" u="none" strike="noStrike" cap="none" dirty="0"/>
                        <a:t>Observables</a:t>
                      </a:r>
                      <a:endParaRPr sz="1100" u="none" strike="noStrike" cap="none" dirty="0">
                        <a:latin typeface="Calibri"/>
                        <a:ea typeface="Calibri"/>
                        <a:cs typeface="Calibri"/>
                      </a:endParaRPr>
                    </a:p>
                  </a:txBody>
                  <a:tcPr marL="61073" marR="61073" marT="0" marB="0"/>
                </a:tc>
                <a:extLst>
                  <a:ext uri="{0D108BD9-81ED-4DB2-BD59-A6C34878D82A}">
                    <a16:rowId xmlns:a16="http://schemas.microsoft.com/office/drawing/2014/main" val="10001"/>
                  </a:ext>
                </a:extLst>
              </a:tr>
              <a:tr h="974461">
                <a:tc rowSpan="2">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000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0000"/>
                        </a:solidFill>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FF0000"/>
                        </a:solidFill>
                        <a:latin typeface="Calibri"/>
                        <a:ea typeface="Calibri"/>
                        <a:cs typeface="Calibri"/>
                      </a:endParaRPr>
                    </a:p>
                  </a:txBody>
                  <a:tcPr marL="61073" marR="61073" marT="0" marB="0"/>
                </a:tc>
                <a:tc>
                  <a:txBody>
                    <a:bodyPr/>
                    <a:lstStyle/>
                    <a:p>
                      <a:pPr>
                        <a:defRPr/>
                      </a:pPr>
                      <a:endParaRPr dirty="0"/>
                    </a:p>
                  </a:txBody>
                  <a:tcPr marL="61073" marR="61073" marT="0" marB="0"/>
                </a:tc>
                <a:extLst>
                  <a:ext uri="{0D108BD9-81ED-4DB2-BD59-A6C34878D82A}">
                    <a16:rowId xmlns:a16="http://schemas.microsoft.com/office/drawing/2014/main" val="10002"/>
                  </a:ext>
                </a:extLst>
              </a:tr>
              <a:tr h="460167">
                <a:tc vMerge="1">
                  <a:txBody>
                    <a:bodyPr/>
                    <a:lstStyle/>
                    <a:p>
                      <a:pPr>
                        <a:defRPr/>
                      </a:pPr>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FF0000"/>
                        </a:solidFill>
                        <a:latin typeface="Calibri"/>
                        <a:ea typeface="Calibri"/>
                        <a:cs typeface="Calibri"/>
                      </a:endParaRPr>
                    </a:p>
                  </a:txBody>
                  <a:tcPr marL="61073" marR="61073" marT="0" marB="0"/>
                </a:tc>
                <a:tc>
                  <a:txBody>
                    <a:bodyPr/>
                    <a:lstStyle/>
                    <a:p>
                      <a:pPr>
                        <a:defRPr/>
                      </a:pPr>
                      <a:endParaRPr dirty="0"/>
                    </a:p>
                  </a:txBody>
                  <a:tcPr marL="61073" marR="61073" marT="0" marB="0"/>
                </a:tc>
                <a:extLst>
                  <a:ext uri="{0D108BD9-81ED-4DB2-BD59-A6C34878D82A}">
                    <a16:rowId xmlns:a16="http://schemas.microsoft.com/office/drawing/2014/main" val="10003"/>
                  </a:ext>
                </a:extLst>
              </a:tr>
              <a:tr h="1025282">
                <a:tc>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00B0F0"/>
                        </a:solidFill>
                      </a:endParaRPr>
                    </a:p>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00B0F0"/>
                        </a:solidFill>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00B0F0"/>
                        </a:solidFill>
                        <a:latin typeface="Calibri"/>
                        <a:ea typeface="Calibri"/>
                        <a:cs typeface="Calibri"/>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dirty="0">
                        <a:solidFill>
                          <a:srgbClr val="00B0F0"/>
                        </a:solidFill>
                      </a:endParaRPr>
                    </a:p>
                  </a:txBody>
                  <a:tcPr marL="61073" marR="61073" marT="0" marB="0"/>
                </a:tc>
                <a:extLst>
                  <a:ext uri="{0D108BD9-81ED-4DB2-BD59-A6C34878D82A}">
                    <a16:rowId xmlns:a16="http://schemas.microsoft.com/office/drawing/2014/main" val="10004"/>
                  </a:ext>
                </a:extLst>
              </a:tr>
              <a:tr h="629642">
                <a:tc>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FF3399"/>
                        </a:solidFill>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FF3399"/>
                        </a:solidFill>
                        <a:latin typeface="Calibri"/>
                        <a:ea typeface="Calibri"/>
                        <a:cs typeface="Calibri"/>
                      </a:endParaRPr>
                    </a:p>
                    <a:p>
                      <a:pPr marL="0" marR="0" lvl="0" indent="0" algn="l">
                        <a:lnSpc>
                          <a:spcPct val="107000"/>
                        </a:lnSpc>
                        <a:spcBef>
                          <a:spcPts val="0"/>
                        </a:spcBef>
                        <a:spcAft>
                          <a:spcPts val="0"/>
                        </a:spcAft>
                        <a:buClr>
                          <a:srgbClr val="000000"/>
                        </a:buClr>
                        <a:buSzPts val="1100"/>
                        <a:buFont typeface="Arial"/>
                        <a:buNone/>
                        <a:defRPr/>
                      </a:pPr>
                      <a:r>
                        <a:rPr lang="fr" sz="1000" u="none" strike="noStrike" cap="none" dirty="0">
                          <a:solidFill>
                            <a:srgbClr val="FF3399"/>
                          </a:solidFill>
                          <a:latin typeface="Calibri"/>
                          <a:ea typeface="Calibri"/>
                          <a:cs typeface="Calibri"/>
                        </a:rPr>
                        <a:t> </a:t>
                      </a:r>
                      <a:endParaRPr sz="1000" u="none" strike="noStrike" cap="none" dirty="0">
                        <a:solidFill>
                          <a:srgbClr val="FF3399"/>
                        </a:solidFill>
                        <a:latin typeface="Calibri"/>
                        <a:ea typeface="Calibri"/>
                        <a:cs typeface="Calibri"/>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FF3399"/>
                        </a:solidFill>
                        <a:latin typeface="Calibri"/>
                        <a:ea typeface="Calibri"/>
                        <a:cs typeface="Calibri"/>
                      </a:endParaRPr>
                    </a:p>
                  </a:txBody>
                  <a:tcPr marL="61073" marR="61073" marT="0" marB="0"/>
                </a:tc>
                <a:extLst>
                  <a:ext uri="{0D108BD9-81ED-4DB2-BD59-A6C34878D82A}">
                    <a16:rowId xmlns:a16="http://schemas.microsoft.com/office/drawing/2014/main" val="10005"/>
                  </a:ext>
                </a:extLst>
              </a:tr>
              <a:tr h="909288">
                <a:tc>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00B050"/>
                        </a:solidFill>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00B050"/>
                        </a:solidFill>
                        <a:latin typeface="Calibri"/>
                        <a:ea typeface="Calibri"/>
                        <a:cs typeface="Calibri"/>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00B050"/>
                        </a:solidFill>
                        <a:latin typeface="Calibri"/>
                        <a:ea typeface="Calibri"/>
                        <a:cs typeface="Calibri"/>
                      </a:endParaRPr>
                    </a:p>
                  </a:txBody>
                  <a:tcPr marL="61073" marR="61073" marT="0" marB="0"/>
                </a:tc>
                <a:extLst>
                  <a:ext uri="{0D108BD9-81ED-4DB2-BD59-A6C34878D82A}">
                    <a16:rowId xmlns:a16="http://schemas.microsoft.com/office/drawing/2014/main" val="10006"/>
                  </a:ext>
                </a:extLst>
              </a:tr>
              <a:tr h="688256">
                <a:tc>
                  <a:txBody>
                    <a:bodyPr/>
                    <a:lstStyle/>
                    <a:p>
                      <a:pPr marL="0" marR="0" lvl="0" indent="0" algn="ctr">
                        <a:lnSpc>
                          <a:spcPct val="107000"/>
                        </a:lnSpc>
                        <a:spcBef>
                          <a:spcPts val="0"/>
                        </a:spcBef>
                        <a:spcAft>
                          <a:spcPts val="0"/>
                        </a:spcAft>
                        <a:buClr>
                          <a:srgbClr val="000000"/>
                        </a:buClr>
                        <a:buSzPts val="1100"/>
                        <a:buFont typeface="Arial"/>
                        <a:buNone/>
                        <a:defRPr/>
                      </a:pPr>
                      <a:endParaRPr lang="fr" sz="1100" b="1" u="none" strike="noStrike" cap="none" dirty="0">
                        <a:solidFill>
                          <a:srgbClr val="700000"/>
                        </a:solidFill>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lang="fr" sz="1000" u="none" strike="noStrike" cap="none" dirty="0">
                        <a:solidFill>
                          <a:srgbClr val="700000"/>
                        </a:solidFill>
                        <a:latin typeface="Calibri"/>
                        <a:ea typeface="Calibri"/>
                        <a:cs typeface="Calibri"/>
                      </a:endParaRPr>
                    </a:p>
                  </a:txBody>
                  <a:tcPr marL="61073" marR="61073" marT="0" marB="0"/>
                </a:tc>
                <a:tc>
                  <a:txBody>
                    <a:bodyPr/>
                    <a:lstStyle/>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700000"/>
                        </a:solidFill>
                        <a:latin typeface="Calibri"/>
                        <a:ea typeface="Calibri"/>
                        <a:cs typeface="Calibri"/>
                      </a:endParaRPr>
                    </a:p>
                    <a:p>
                      <a:pPr marL="0" marR="0" lvl="0" indent="0" algn="l">
                        <a:lnSpc>
                          <a:spcPct val="107000"/>
                        </a:lnSpc>
                        <a:spcBef>
                          <a:spcPts val="0"/>
                        </a:spcBef>
                        <a:spcAft>
                          <a:spcPts val="0"/>
                        </a:spcAft>
                        <a:buClr>
                          <a:srgbClr val="000000"/>
                        </a:buClr>
                        <a:buSzPts val="1100"/>
                        <a:buFont typeface="Arial"/>
                        <a:buNone/>
                        <a:defRPr/>
                      </a:pPr>
                      <a:endParaRPr sz="1000" u="none" strike="noStrike" cap="none" dirty="0">
                        <a:solidFill>
                          <a:srgbClr val="700000"/>
                        </a:solidFill>
                        <a:latin typeface="Calibri"/>
                        <a:ea typeface="Calibri"/>
                        <a:cs typeface="Calibri"/>
                      </a:endParaRPr>
                    </a:p>
                  </a:txBody>
                  <a:tcPr marL="61073" marR="61073" marT="0" marB="0"/>
                </a:tc>
                <a:extLst>
                  <a:ext uri="{0D108BD9-81ED-4DB2-BD59-A6C34878D82A}">
                    <a16:rowId xmlns:a16="http://schemas.microsoft.com/office/drawing/2014/main" val="10007"/>
                  </a:ext>
                </a:extLst>
              </a:tr>
            </a:tbl>
          </a:graphicData>
        </a:graphic>
      </p:graphicFrame>
      <p:pic>
        <p:nvPicPr>
          <p:cNvPr id="8" name="Image 7">
            <a:hlinkClick r:id="rId2" action="ppaction://hlinksldjump"/>
          </p:cNvPr>
          <p:cNvPicPr>
            <a:picLocks noChangeAspect="1"/>
          </p:cNvPicPr>
          <p:nvPr/>
        </p:nvPicPr>
        <p:blipFill>
          <a:blip r:embed="rId3"/>
          <a:stretch>
            <a:fillRect/>
          </a:stretch>
        </p:blipFill>
        <p:spPr bwMode="auto">
          <a:xfrm>
            <a:off x="8816726" y="2264030"/>
            <a:ext cx="274734" cy="324338"/>
          </a:xfrm>
          <a:prstGeom prst="rect">
            <a:avLst/>
          </a:prstGeom>
        </p:spPr>
      </p:pic>
      <p:sp>
        <p:nvSpPr>
          <p:cNvPr id="2" name="Rectangle 1"/>
          <p:cNvSpPr/>
          <p:nvPr/>
        </p:nvSpPr>
        <p:spPr>
          <a:xfrm>
            <a:off x="13376" y="899309"/>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200" b="1" dirty="0">
                <a:solidFill>
                  <a:srgbClr val="FF0000"/>
                </a:solidFill>
              </a:rPr>
              <a:t>DF1</a:t>
            </a:r>
            <a:endParaRPr lang="fr-FR" sz="1200" b="1" dirty="0">
              <a:solidFill>
                <a:srgbClr val="FF0000"/>
              </a:solidFill>
              <a:latin typeface="Calibri"/>
              <a:ea typeface="Calibri"/>
              <a:cs typeface="Calibri"/>
            </a:endParaRPr>
          </a:p>
        </p:txBody>
      </p:sp>
      <p:sp>
        <p:nvSpPr>
          <p:cNvPr id="3" name="Rectangle 2"/>
          <p:cNvSpPr/>
          <p:nvPr/>
        </p:nvSpPr>
        <p:spPr>
          <a:xfrm>
            <a:off x="661650" y="668090"/>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0000"/>
                </a:solidFill>
                <a:latin typeface="Calibri"/>
                <a:ea typeface="Calibri"/>
                <a:cs typeface="Calibri"/>
              </a:rPr>
              <a:t>Mobilisation corporelle</a:t>
            </a:r>
          </a:p>
        </p:txBody>
      </p:sp>
      <p:sp>
        <p:nvSpPr>
          <p:cNvPr id="9" name="Rectangle 8"/>
          <p:cNvSpPr/>
          <p:nvPr/>
        </p:nvSpPr>
        <p:spPr>
          <a:xfrm>
            <a:off x="3351791" y="362801"/>
            <a:ext cx="5783548" cy="1082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050" dirty="0">
                <a:solidFill>
                  <a:srgbClr val="FF0000"/>
                </a:solidFill>
                <a:latin typeface="Calibri"/>
                <a:ea typeface="Calibri"/>
                <a:cs typeface="Calibri"/>
              </a:rPr>
              <a:t>-Le geste est issu d'images mentales et distancié du réel (pas de mime)</a:t>
            </a:r>
            <a:endParaRPr lang="fr-FR" sz="1050" dirty="0"/>
          </a:p>
          <a:p>
            <a:pPr>
              <a:defRPr/>
            </a:pPr>
            <a:r>
              <a:rPr lang="fr-FR" sz="1050" dirty="0">
                <a:solidFill>
                  <a:srgbClr val="FF0000"/>
                </a:solidFill>
                <a:latin typeface="Calibri"/>
                <a:ea typeface="Calibri"/>
                <a:cs typeface="Calibri"/>
              </a:rPr>
              <a:t>-Les différentes parties du corps sont mobilisées pour se coordonner, se dissocier ou impulser le </a:t>
            </a:r>
            <a:r>
              <a:rPr lang="fr-FR" sz="1050" dirty="0" err="1" smtClean="0">
                <a:solidFill>
                  <a:srgbClr val="FF0000"/>
                </a:solidFill>
                <a:latin typeface="Calibri"/>
                <a:ea typeface="Calibri"/>
                <a:cs typeface="Calibri"/>
              </a:rPr>
              <a:t>mvt</a:t>
            </a:r>
            <a:r>
              <a:rPr lang="fr-FR" sz="1050" dirty="0">
                <a:solidFill>
                  <a:srgbClr val="FF0000"/>
                </a:solidFill>
                <a:latin typeface="Calibri"/>
                <a:ea typeface="Calibri"/>
                <a:cs typeface="Calibri"/>
              </a:rPr>
              <a:t>.</a:t>
            </a:r>
            <a:endParaRPr lang="fr-FR" sz="1050" dirty="0"/>
          </a:p>
          <a:p>
            <a:pPr>
              <a:defRPr/>
            </a:pPr>
            <a:r>
              <a:rPr lang="fr-FR" sz="1050" dirty="0">
                <a:solidFill>
                  <a:srgbClr val="FF0000"/>
                </a:solidFill>
                <a:latin typeface="Calibri"/>
                <a:ea typeface="Calibri"/>
                <a:cs typeface="Calibri"/>
              </a:rPr>
              <a:t>-Les parties du corps sont mises en relation dans différentes formes (communication entre le haut et le bas du corps en position allongée ou debout).     </a:t>
            </a:r>
            <a:r>
              <a:rPr lang="fr-FR" sz="1050" b="1" dirty="0">
                <a:solidFill>
                  <a:srgbClr val="FF0000"/>
                </a:solidFill>
                <a:latin typeface="Calibri"/>
                <a:ea typeface="Calibri"/>
                <a:cs typeface="Calibri"/>
              </a:rPr>
              <a:t>SRP</a:t>
            </a:r>
            <a:r>
              <a:rPr lang="fr-FR" sz="1050" dirty="0">
                <a:solidFill>
                  <a:srgbClr val="FF0000"/>
                </a:solidFill>
                <a:latin typeface="Calibri"/>
                <a:ea typeface="Calibri"/>
                <a:cs typeface="Calibri"/>
              </a:rPr>
              <a:t> </a:t>
            </a:r>
            <a:r>
              <a:rPr lang="fr-FR" sz="1050" b="1" dirty="0">
                <a:solidFill>
                  <a:srgbClr val="FF0000"/>
                </a:solidFill>
                <a:latin typeface="Calibri"/>
                <a:ea typeface="Calibri"/>
                <a:cs typeface="Calibri"/>
              </a:rPr>
              <a:t>Le corps Pinceau</a:t>
            </a:r>
          </a:p>
          <a:p>
            <a:pPr>
              <a:defRPr/>
            </a:pPr>
            <a:r>
              <a:rPr lang="fr-FR" sz="1050" dirty="0">
                <a:solidFill>
                  <a:srgbClr val="FF0000"/>
                </a:solidFill>
                <a:latin typeface="Calibri"/>
                <a:ea typeface="Calibri"/>
                <a:cs typeface="Calibri"/>
              </a:rPr>
              <a:t>-Les appuis au sol sont variés en nombre et en qualité (glisser, appuyer....)</a:t>
            </a:r>
            <a:endParaRPr lang="fr-FR" sz="1050" dirty="0"/>
          </a:p>
          <a:p>
            <a:pPr>
              <a:defRPr/>
            </a:pPr>
            <a:r>
              <a:rPr lang="fr-FR" sz="1050" dirty="0">
                <a:solidFill>
                  <a:srgbClr val="FF0000"/>
                </a:solidFill>
                <a:latin typeface="Calibri"/>
                <a:ea typeface="Calibri"/>
                <a:cs typeface="Calibri"/>
              </a:rPr>
              <a:t>-La gravité est exploitée (axe du corps/aux appuis)</a:t>
            </a:r>
            <a:endParaRPr lang="fr-FR" sz="1050" dirty="0"/>
          </a:p>
        </p:txBody>
      </p:sp>
      <p:sp>
        <p:nvSpPr>
          <p:cNvPr id="10" name="Rectangle 9"/>
          <p:cNvSpPr/>
          <p:nvPr/>
        </p:nvSpPr>
        <p:spPr>
          <a:xfrm>
            <a:off x="3351791" y="1365046"/>
            <a:ext cx="5783548" cy="524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050" dirty="0">
                <a:solidFill>
                  <a:srgbClr val="FF0000"/>
                </a:solidFill>
                <a:latin typeface="Calibri"/>
                <a:ea typeface="Calibri"/>
                <a:cs typeface="Calibri"/>
              </a:rPr>
              <a:t>-Les gestes utilisent des tensions musculaires variées.</a:t>
            </a:r>
            <a:endParaRPr lang="fr-FR" sz="1050" dirty="0"/>
          </a:p>
          <a:p>
            <a:pPr>
              <a:defRPr/>
            </a:pPr>
            <a:r>
              <a:rPr lang="fr-FR" sz="1050" dirty="0">
                <a:solidFill>
                  <a:srgbClr val="FF0000"/>
                </a:solidFill>
                <a:latin typeface="Calibri"/>
                <a:ea typeface="Calibri"/>
                <a:cs typeface="Calibri"/>
              </a:rPr>
              <a:t>-La libération d'énergie du mouvement est variée dans le temps et l'espace </a:t>
            </a:r>
            <a:r>
              <a:rPr lang="fr-FR" sz="1000" dirty="0">
                <a:solidFill>
                  <a:srgbClr val="FF0000"/>
                </a:solidFill>
                <a:latin typeface="Calibri"/>
                <a:ea typeface="Calibri"/>
                <a:cs typeface="Calibri"/>
              </a:rPr>
              <a:t>(soudain/maintenu</a:t>
            </a:r>
            <a:r>
              <a:rPr lang="fr-FR" sz="1000" dirty="0" smtClean="0">
                <a:solidFill>
                  <a:srgbClr val="FF0000"/>
                </a:solidFill>
                <a:latin typeface="Calibri"/>
                <a:ea typeface="Calibri"/>
                <a:cs typeface="Calibri"/>
              </a:rPr>
              <a:t>; direct/indirect</a:t>
            </a:r>
            <a:r>
              <a:rPr lang="fr-FR" sz="1000" dirty="0">
                <a:solidFill>
                  <a:srgbClr val="FF0000"/>
                </a:solidFill>
                <a:latin typeface="Calibri"/>
                <a:ea typeface="Calibri"/>
                <a:cs typeface="Calibri"/>
              </a:rPr>
              <a:t>)</a:t>
            </a:r>
            <a:endParaRPr lang="fr-FR" sz="1050" dirty="0"/>
          </a:p>
        </p:txBody>
      </p:sp>
      <p:sp>
        <p:nvSpPr>
          <p:cNvPr id="11" name="Rectangle 10"/>
          <p:cNvSpPr/>
          <p:nvPr/>
        </p:nvSpPr>
        <p:spPr>
          <a:xfrm>
            <a:off x="646742" y="1377445"/>
            <a:ext cx="241593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0000"/>
                </a:solidFill>
                <a:latin typeface="Calibri"/>
                <a:ea typeface="Calibri"/>
                <a:cs typeface="Calibri"/>
              </a:rPr>
              <a:t>Mobilisation de l'énergie corporelle</a:t>
            </a:r>
          </a:p>
        </p:txBody>
      </p:sp>
      <p:sp>
        <p:nvSpPr>
          <p:cNvPr id="12" name="Rectangle 11"/>
          <p:cNvSpPr/>
          <p:nvPr/>
        </p:nvSpPr>
        <p:spPr>
          <a:xfrm>
            <a:off x="31342" y="2150595"/>
            <a:ext cx="504056" cy="401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00B0F0"/>
                </a:solidFill>
              </a:rPr>
              <a:t>DF2</a:t>
            </a:r>
            <a:endParaRPr lang="fr-FR" sz="1100" b="1" dirty="0">
              <a:solidFill>
                <a:srgbClr val="00B0F0"/>
              </a:solidFill>
              <a:latin typeface="Calibri"/>
              <a:ea typeface="Calibri"/>
              <a:cs typeface="Calibri"/>
            </a:endParaRPr>
          </a:p>
        </p:txBody>
      </p:sp>
      <p:sp>
        <p:nvSpPr>
          <p:cNvPr id="13" name="Rectangle 12"/>
          <p:cNvSpPr/>
          <p:nvPr/>
        </p:nvSpPr>
        <p:spPr>
          <a:xfrm>
            <a:off x="646742" y="1932636"/>
            <a:ext cx="2694217" cy="85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F0"/>
                </a:solidFill>
                <a:latin typeface="Calibri"/>
                <a:ea typeface="Calibri"/>
                <a:cs typeface="Calibri"/>
              </a:rPr>
              <a:t>Organisation et composition du projet </a:t>
            </a:r>
            <a:endParaRPr lang="fr-FR" sz="1100" dirty="0"/>
          </a:p>
          <a:p>
            <a:pPr lvl="0">
              <a:lnSpc>
                <a:spcPct val="107000"/>
              </a:lnSpc>
              <a:buSzPts val="1100"/>
              <a:defRPr/>
            </a:pPr>
            <a:endParaRPr lang="fr-FR" sz="1100" dirty="0">
              <a:solidFill>
                <a:srgbClr val="00B0F0"/>
              </a:solidFill>
              <a:latin typeface="Calibri"/>
              <a:ea typeface="Calibri"/>
              <a:cs typeface="Calibri"/>
            </a:endParaRPr>
          </a:p>
          <a:p>
            <a:pPr lvl="0">
              <a:lnSpc>
                <a:spcPct val="107000"/>
              </a:lnSpc>
              <a:buSzPts val="1100"/>
              <a:defRPr/>
            </a:pPr>
            <a:r>
              <a:rPr lang="fr-FR" sz="1100" dirty="0">
                <a:solidFill>
                  <a:srgbClr val="00B0F0"/>
                </a:solidFill>
                <a:latin typeface="Calibri"/>
                <a:ea typeface="Calibri"/>
                <a:cs typeface="Calibri"/>
              </a:rPr>
              <a:t>Choix et écriture des relations entre les danseurs par l'utilisation de l'espace et la structuration du temps</a:t>
            </a:r>
          </a:p>
        </p:txBody>
      </p:sp>
      <p:sp>
        <p:nvSpPr>
          <p:cNvPr id="14" name="Rectangle 13"/>
          <p:cNvSpPr/>
          <p:nvPr/>
        </p:nvSpPr>
        <p:spPr>
          <a:xfrm>
            <a:off x="3333999" y="1814302"/>
            <a:ext cx="5757461" cy="1116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050" dirty="0">
                <a:solidFill>
                  <a:srgbClr val="00B0F0"/>
                </a:solidFill>
                <a:latin typeface="Calibri"/>
                <a:ea typeface="Calibri"/>
                <a:cs typeface="Calibri"/>
              </a:rPr>
              <a:t>-L'espace de déplacement est varié en Direction / Niveaux et Tracés.</a:t>
            </a:r>
            <a:endParaRPr lang="fr-FR" sz="1050" dirty="0"/>
          </a:p>
          <a:p>
            <a:pPr lvl="0">
              <a:lnSpc>
                <a:spcPct val="107000"/>
              </a:lnSpc>
              <a:buSzPts val="1100"/>
              <a:defRPr/>
            </a:pPr>
            <a:r>
              <a:rPr lang="fr-FR" sz="1050" dirty="0">
                <a:solidFill>
                  <a:srgbClr val="00B0F0"/>
                </a:solidFill>
                <a:latin typeface="Calibri"/>
                <a:ea typeface="Calibri"/>
                <a:cs typeface="Calibri"/>
              </a:rPr>
              <a:t>-L'espace scénique est organisé (orientation/public) + (entrées et sorties)</a:t>
            </a:r>
            <a:endParaRPr lang="fr-FR" sz="1050" dirty="0"/>
          </a:p>
          <a:p>
            <a:pPr lvl="0">
              <a:lnSpc>
                <a:spcPct val="107000"/>
              </a:lnSpc>
              <a:buSzPts val="1100"/>
              <a:defRPr/>
            </a:pPr>
            <a:r>
              <a:rPr lang="fr-FR" sz="1050" dirty="0">
                <a:solidFill>
                  <a:srgbClr val="00B0F0"/>
                </a:solidFill>
                <a:latin typeface="Calibri"/>
                <a:ea typeface="Calibri"/>
                <a:cs typeface="Calibri"/>
              </a:rPr>
              <a:t>-Le temps est utilisé dans sa composante Dynamo-rythmes </a:t>
            </a:r>
            <a:r>
              <a:rPr lang="fr-FR" sz="1050" dirty="0" smtClean="0">
                <a:solidFill>
                  <a:srgbClr val="00B0F0"/>
                </a:solidFill>
                <a:latin typeface="Calibri"/>
                <a:ea typeface="Calibri"/>
                <a:cs typeface="Calibri"/>
              </a:rPr>
              <a:t>(Lent, Rapide, Arrêts, Accélération</a:t>
            </a:r>
            <a:r>
              <a:rPr lang="fr-FR" sz="1050" dirty="0">
                <a:solidFill>
                  <a:srgbClr val="00B0F0"/>
                </a:solidFill>
                <a:latin typeface="Calibri"/>
                <a:ea typeface="Calibri"/>
                <a:cs typeface="Calibri"/>
              </a:rPr>
              <a:t>.....)</a:t>
            </a:r>
            <a:endParaRPr lang="fr-FR" sz="1050" dirty="0"/>
          </a:p>
          <a:p>
            <a:pPr lvl="0">
              <a:lnSpc>
                <a:spcPct val="107000"/>
              </a:lnSpc>
              <a:buSzPts val="1100"/>
              <a:defRPr/>
            </a:pPr>
            <a:r>
              <a:rPr lang="fr-FR" sz="1050" dirty="0">
                <a:solidFill>
                  <a:srgbClr val="00B0F0"/>
                </a:solidFill>
                <a:latin typeface="Calibri"/>
                <a:ea typeface="Calibri"/>
                <a:cs typeface="Calibri"/>
              </a:rPr>
              <a:t>-Le temps est utilisé dans son rapport à la musique (pulsation/accents/phrases/refrain....)</a:t>
            </a:r>
            <a:endParaRPr lang="fr-FR" sz="1050" dirty="0"/>
          </a:p>
          <a:p>
            <a:pPr lvl="0">
              <a:lnSpc>
                <a:spcPct val="107000"/>
              </a:lnSpc>
              <a:buSzPts val="1100"/>
              <a:defRPr/>
            </a:pPr>
            <a:r>
              <a:rPr lang="fr-FR" sz="1050" dirty="0">
                <a:solidFill>
                  <a:srgbClr val="00B0F0"/>
                </a:solidFill>
                <a:latin typeface="Calibri"/>
                <a:ea typeface="Calibri"/>
                <a:cs typeface="Calibri"/>
              </a:rPr>
              <a:t>-Le temps est l'espace est organisé dans la relation entre danseurs par l'utilisation de procédés de composition (canon</a:t>
            </a:r>
            <a:r>
              <a:rPr lang="fr-FR" sz="1050" dirty="0" smtClean="0">
                <a:solidFill>
                  <a:srgbClr val="00B0F0"/>
                </a:solidFill>
                <a:latin typeface="Calibri"/>
                <a:ea typeface="Calibri"/>
                <a:cs typeface="Calibri"/>
              </a:rPr>
              <a:t>, cascade, contrepoints</a:t>
            </a:r>
            <a:r>
              <a:rPr lang="fr-FR" sz="1050" dirty="0">
                <a:solidFill>
                  <a:srgbClr val="00B0F0"/>
                </a:solidFill>
                <a:latin typeface="Calibri"/>
                <a:ea typeface="Calibri"/>
                <a:cs typeface="Calibri"/>
              </a:rPr>
              <a:t>....2nde diapositive sur les procédés de composition.)</a:t>
            </a:r>
            <a:endParaRPr lang="fr-FR" sz="1050" dirty="0"/>
          </a:p>
        </p:txBody>
      </p:sp>
      <p:sp>
        <p:nvSpPr>
          <p:cNvPr id="15" name="Rectangle 14"/>
          <p:cNvSpPr/>
          <p:nvPr/>
        </p:nvSpPr>
        <p:spPr>
          <a:xfrm>
            <a:off x="31342" y="2945342"/>
            <a:ext cx="504056" cy="432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FF3399"/>
                </a:solidFill>
              </a:rPr>
              <a:t>DF3</a:t>
            </a:r>
            <a:endParaRPr lang="fr-FR" sz="1100" b="1" dirty="0">
              <a:solidFill>
                <a:srgbClr val="FF3399"/>
              </a:solidFill>
              <a:latin typeface="Calibri"/>
              <a:ea typeface="Calibri"/>
              <a:cs typeface="Calibri"/>
            </a:endParaRPr>
          </a:p>
        </p:txBody>
      </p:sp>
      <p:sp>
        <p:nvSpPr>
          <p:cNvPr id="16" name="Rectangle 15"/>
          <p:cNvSpPr/>
          <p:nvPr/>
        </p:nvSpPr>
        <p:spPr>
          <a:xfrm>
            <a:off x="646742" y="2945342"/>
            <a:ext cx="2064042" cy="432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3399"/>
                </a:solidFill>
                <a:latin typeface="Calibri"/>
                <a:ea typeface="Calibri"/>
                <a:cs typeface="Calibri"/>
              </a:rPr>
              <a:t>Interprétation</a:t>
            </a:r>
            <a:endParaRPr lang="fr-FR" sz="1100" dirty="0"/>
          </a:p>
        </p:txBody>
      </p:sp>
      <p:sp>
        <p:nvSpPr>
          <p:cNvPr id="17" name="Rectangle 16"/>
          <p:cNvSpPr/>
          <p:nvPr/>
        </p:nvSpPr>
        <p:spPr>
          <a:xfrm>
            <a:off x="3340959" y="2875542"/>
            <a:ext cx="5475767" cy="57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FF3399"/>
                </a:solidFill>
                <a:latin typeface="Calibri"/>
                <a:ea typeface="Calibri"/>
                <a:cs typeface="Calibri"/>
              </a:rPr>
              <a:t>Implication motrice et émotionnelle dans les parties dansées:</a:t>
            </a:r>
          </a:p>
          <a:p>
            <a:pPr lvl="0">
              <a:lnSpc>
                <a:spcPct val="107000"/>
              </a:lnSpc>
              <a:buSzPts val="1100"/>
              <a:defRPr/>
            </a:pPr>
            <a:r>
              <a:rPr lang="fr-FR" sz="1100" dirty="0">
                <a:solidFill>
                  <a:srgbClr val="FF3399"/>
                </a:solidFill>
                <a:latin typeface="Calibri"/>
                <a:ea typeface="Calibri"/>
                <a:cs typeface="Calibri"/>
              </a:rPr>
              <a:t>-Placement du regard             - Maitrise gestuelle          </a:t>
            </a:r>
          </a:p>
          <a:p>
            <a:pPr lvl="0">
              <a:lnSpc>
                <a:spcPct val="107000"/>
              </a:lnSpc>
              <a:buSzPts val="1100"/>
              <a:defRPr/>
            </a:pPr>
            <a:r>
              <a:rPr lang="fr-FR" sz="1100" dirty="0">
                <a:solidFill>
                  <a:srgbClr val="FF3399"/>
                </a:solidFill>
                <a:latin typeface="Calibri"/>
                <a:ea typeface="Calibri"/>
                <a:cs typeface="Calibri"/>
              </a:rPr>
              <a:t>-Maitrise de ses émotions      - Connaissance et précision des actions individuelles</a:t>
            </a:r>
          </a:p>
        </p:txBody>
      </p:sp>
      <p:sp>
        <p:nvSpPr>
          <p:cNvPr id="18" name="Rectangle 17"/>
          <p:cNvSpPr/>
          <p:nvPr/>
        </p:nvSpPr>
        <p:spPr>
          <a:xfrm>
            <a:off x="24052" y="3756403"/>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00B050"/>
                </a:solidFill>
              </a:rPr>
              <a:t>DF4</a:t>
            </a:r>
            <a:endParaRPr lang="fr-FR" sz="1100" b="1" dirty="0">
              <a:solidFill>
                <a:srgbClr val="00B050"/>
              </a:solidFill>
              <a:latin typeface="Calibri"/>
              <a:ea typeface="Calibri"/>
              <a:cs typeface="Calibri"/>
            </a:endParaRPr>
          </a:p>
        </p:txBody>
      </p:sp>
      <p:sp>
        <p:nvSpPr>
          <p:cNvPr id="19" name="Rectangle 18"/>
          <p:cNvSpPr/>
          <p:nvPr/>
        </p:nvSpPr>
        <p:spPr>
          <a:xfrm>
            <a:off x="661650" y="3756403"/>
            <a:ext cx="247245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50"/>
                </a:solidFill>
                <a:latin typeface="Calibri"/>
                <a:ea typeface="Calibri"/>
                <a:cs typeface="Calibri"/>
              </a:rPr>
              <a:t>Implication personnelle</a:t>
            </a:r>
          </a:p>
        </p:txBody>
      </p:sp>
      <p:sp>
        <p:nvSpPr>
          <p:cNvPr id="20" name="Rectangle 19"/>
          <p:cNvSpPr/>
          <p:nvPr/>
        </p:nvSpPr>
        <p:spPr>
          <a:xfrm>
            <a:off x="3351791" y="3709123"/>
            <a:ext cx="55801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00B050"/>
                </a:solidFill>
                <a:latin typeface="Calibri"/>
                <a:ea typeface="Calibri"/>
                <a:cs typeface="Calibri"/>
              </a:rPr>
              <a:t>-Prise de responsabilité au sein du groupe pendant les parties dansées      </a:t>
            </a:r>
            <a:r>
              <a:rPr lang="fr-FR" sz="1100" b="1" dirty="0">
                <a:solidFill>
                  <a:srgbClr val="00B050"/>
                </a:solidFill>
                <a:latin typeface="Calibri"/>
                <a:ea typeface="Calibri"/>
                <a:cs typeface="Calibri"/>
              </a:rPr>
              <a:t>SRP Meneur/Mené</a:t>
            </a:r>
            <a:endParaRPr lang="fr-FR" sz="1100" dirty="0">
              <a:solidFill>
                <a:srgbClr val="00B050"/>
              </a:solidFill>
              <a:latin typeface="Calibri"/>
              <a:ea typeface="Calibri"/>
              <a:cs typeface="Calibri"/>
            </a:endParaRPr>
          </a:p>
          <a:p>
            <a:pPr lvl="0">
              <a:lnSpc>
                <a:spcPct val="107000"/>
              </a:lnSpc>
              <a:buSzPts val="1100"/>
              <a:defRPr/>
            </a:pPr>
            <a:r>
              <a:rPr lang="fr-FR" sz="1100" dirty="0">
                <a:solidFill>
                  <a:srgbClr val="00B050"/>
                </a:solidFill>
                <a:latin typeface="Calibri"/>
                <a:ea typeface="Calibri"/>
                <a:cs typeface="Calibri"/>
              </a:rPr>
              <a:t>-Ecoute de ses partenaires (adaptation de sa réalisation aux contraintes de composition)</a:t>
            </a:r>
            <a:endParaRPr lang="fr-FR" sz="1100" dirty="0"/>
          </a:p>
        </p:txBody>
      </p:sp>
      <p:sp>
        <p:nvSpPr>
          <p:cNvPr id="21" name="Rectangle 20"/>
          <p:cNvSpPr/>
          <p:nvPr/>
        </p:nvSpPr>
        <p:spPr>
          <a:xfrm>
            <a:off x="48739" y="4516649"/>
            <a:ext cx="469261" cy="38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buSzPts val="1100"/>
              <a:defRPr/>
            </a:pPr>
            <a:r>
              <a:rPr lang="fr-FR" sz="1100" b="1" dirty="0">
                <a:solidFill>
                  <a:srgbClr val="700000"/>
                </a:solidFill>
              </a:rPr>
              <a:t>DF5</a:t>
            </a:r>
            <a:endParaRPr lang="fr-FR" sz="1100" b="1" dirty="0">
              <a:solidFill>
                <a:srgbClr val="700000"/>
              </a:solidFill>
              <a:latin typeface="Calibri"/>
              <a:ea typeface="Calibri"/>
              <a:cs typeface="Calibri"/>
            </a:endParaRPr>
          </a:p>
        </p:txBody>
      </p:sp>
      <p:sp>
        <p:nvSpPr>
          <p:cNvPr id="22" name="Rectangle 21"/>
          <p:cNvSpPr/>
          <p:nvPr/>
        </p:nvSpPr>
        <p:spPr>
          <a:xfrm>
            <a:off x="641069" y="4457438"/>
            <a:ext cx="27904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700000"/>
                </a:solidFill>
                <a:latin typeface="Calibri"/>
                <a:ea typeface="Calibri"/>
                <a:cs typeface="Calibri"/>
              </a:rPr>
              <a:t>Cohérence des choix au regard du projet de création artistique</a:t>
            </a:r>
          </a:p>
        </p:txBody>
      </p:sp>
      <p:sp>
        <p:nvSpPr>
          <p:cNvPr id="23" name="Rectangle 22"/>
          <p:cNvSpPr/>
          <p:nvPr/>
        </p:nvSpPr>
        <p:spPr>
          <a:xfrm>
            <a:off x="3340959" y="4526689"/>
            <a:ext cx="5436096" cy="38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SzPts val="1100"/>
              <a:defRPr/>
            </a:pPr>
            <a:r>
              <a:rPr lang="fr-FR" sz="1100" dirty="0">
                <a:solidFill>
                  <a:srgbClr val="700000"/>
                </a:solidFill>
                <a:latin typeface="Calibri"/>
                <a:ea typeface="Calibri"/>
                <a:cs typeface="Calibri"/>
              </a:rPr>
              <a:t>-Les parties dansées sont porteuses de sens/projet (ne sont pas plaquées)</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18;p24"/>
          <p:cNvSpPr>
            <a:spLocks noGrp="1"/>
          </p:cNvSpPr>
          <p:nvPr>
            <p:ph type="body" idx="1"/>
          </p:nvPr>
        </p:nvSpPr>
        <p:spPr bwMode="auto">
          <a:xfrm>
            <a:off x="62237" y="76814"/>
            <a:ext cx="9041068" cy="4946854"/>
          </a:xfrm>
          <a:prstGeom prst="rect">
            <a:avLst/>
          </a:prstGeom>
          <a:noFill/>
          <a:ln>
            <a:noFill/>
          </a:ln>
        </p:spPr>
        <p:txBody>
          <a:bodyPr spcFirstLastPara="1" wrap="square" lIns="91423" tIns="91423" rIns="91423" bIns="91423" anchor="t" anchorCtr="0"/>
          <a:lstStyle>
            <a:lvl1pPr marL="457200" lvl="0" indent="-342900" algn="l">
              <a:lnSpc>
                <a:spcPct val="114999"/>
              </a:lnSpc>
              <a:spcBef>
                <a:spcPts val="0"/>
              </a:spcBef>
              <a:spcAft>
                <a:spcPts val="0"/>
              </a:spcAft>
              <a:buSzPts val="1800"/>
              <a:buChar char="●"/>
              <a:defRPr/>
            </a:lvl1pPr>
            <a:lvl2pPr marL="914400" lvl="1" indent="-317499" algn="l">
              <a:lnSpc>
                <a:spcPct val="114999"/>
              </a:lnSpc>
              <a:spcBef>
                <a:spcPts val="0"/>
              </a:spcBef>
              <a:spcAft>
                <a:spcPts val="0"/>
              </a:spcAft>
              <a:buSzPts val="1400"/>
              <a:buChar char="○"/>
              <a:defRPr/>
            </a:lvl2pPr>
            <a:lvl3pPr marL="1371600" lvl="2" indent="-317499" algn="l">
              <a:lnSpc>
                <a:spcPct val="114999"/>
              </a:lnSpc>
              <a:spcBef>
                <a:spcPts val="0"/>
              </a:spcBef>
              <a:spcAft>
                <a:spcPts val="0"/>
              </a:spcAft>
              <a:buSzPts val="1400"/>
              <a:buChar char="■"/>
              <a:defRPr/>
            </a:lvl3pPr>
            <a:lvl4pPr marL="1828800" lvl="3" indent="-317499" algn="l">
              <a:lnSpc>
                <a:spcPct val="114999"/>
              </a:lnSpc>
              <a:spcBef>
                <a:spcPts val="0"/>
              </a:spcBef>
              <a:spcAft>
                <a:spcPts val="0"/>
              </a:spcAft>
              <a:buSzPts val="1400"/>
              <a:buChar char="●"/>
              <a:defRPr/>
            </a:lvl4pPr>
            <a:lvl5pPr marL="2286000" lvl="4" indent="-317499" algn="l">
              <a:lnSpc>
                <a:spcPct val="114999"/>
              </a:lnSpc>
              <a:spcBef>
                <a:spcPts val="0"/>
              </a:spcBef>
              <a:spcAft>
                <a:spcPts val="0"/>
              </a:spcAft>
              <a:buSzPts val="1400"/>
              <a:buChar char="○"/>
              <a:defRPr/>
            </a:lvl5pPr>
            <a:lvl6pPr marL="2743200" lvl="5" indent="-317499" algn="l">
              <a:lnSpc>
                <a:spcPct val="114999"/>
              </a:lnSpc>
              <a:spcBef>
                <a:spcPts val="0"/>
              </a:spcBef>
              <a:spcAft>
                <a:spcPts val="0"/>
              </a:spcAft>
              <a:buSzPts val="1400"/>
              <a:buChar char="■"/>
              <a:defRPr/>
            </a:lvl6pPr>
            <a:lvl7pPr marL="3200400" lvl="6" indent="-317499" algn="l">
              <a:lnSpc>
                <a:spcPct val="114999"/>
              </a:lnSpc>
              <a:spcBef>
                <a:spcPts val="0"/>
              </a:spcBef>
              <a:spcAft>
                <a:spcPts val="0"/>
              </a:spcAft>
              <a:buSzPts val="1400"/>
              <a:buChar char="●"/>
              <a:defRPr/>
            </a:lvl7pPr>
            <a:lvl8pPr marL="3657600" lvl="7" indent="-317499" algn="l">
              <a:lnSpc>
                <a:spcPct val="114999"/>
              </a:lnSpc>
              <a:spcBef>
                <a:spcPts val="0"/>
              </a:spcBef>
              <a:spcAft>
                <a:spcPts val="0"/>
              </a:spcAft>
              <a:buSzPts val="1400"/>
              <a:buChar char="○"/>
              <a:defRPr/>
            </a:lvl8pPr>
            <a:lvl9pPr marL="4114800" lvl="8" indent="-317499" algn="l">
              <a:lnSpc>
                <a:spcPct val="114999"/>
              </a:lnSpc>
              <a:spcBef>
                <a:spcPts val="0"/>
              </a:spcBef>
              <a:spcAft>
                <a:spcPts val="0"/>
              </a:spcAft>
              <a:buSzPts val="1400"/>
              <a:buChar char="■"/>
              <a:defRPr/>
            </a:lvl9pPr>
          </a:lstStyle>
          <a:p>
            <a:pPr marL="114299" indent="0" algn="ctr">
              <a:buNone/>
              <a:defRPr/>
            </a:pPr>
            <a:r>
              <a:rPr b="1" dirty="0">
                <a:latin typeface="+mn-lt"/>
              </a:rPr>
              <a:t>Proposition de SRP du DF1       Le corps </a:t>
            </a:r>
            <a:r>
              <a:rPr b="1" dirty="0" err="1">
                <a:latin typeface="+mn-lt"/>
              </a:rPr>
              <a:t>Pinceau</a:t>
            </a:r>
            <a:endParaRPr b="1" dirty="0">
              <a:latin typeface="+mn-lt"/>
            </a:endParaRPr>
          </a:p>
          <a:p>
            <a:pPr marL="114299" indent="0">
              <a:buNone/>
              <a:defRPr/>
            </a:pPr>
            <a:endParaRPr sz="1400" dirty="0">
              <a:latin typeface="+mn-lt"/>
            </a:endParaRPr>
          </a:p>
          <a:p>
            <a:pPr marL="114299" indent="0">
              <a:buNone/>
              <a:defRPr/>
            </a:pPr>
            <a:r>
              <a:rPr sz="1400" dirty="0" err="1">
                <a:latin typeface="+mn-lt"/>
              </a:rPr>
              <a:t>Utiliser</a:t>
            </a:r>
            <a:r>
              <a:rPr sz="1400" dirty="0">
                <a:latin typeface="+mn-lt"/>
              </a:rPr>
              <a:t> le corps et </a:t>
            </a:r>
            <a:r>
              <a:rPr sz="1400" dirty="0" err="1">
                <a:latin typeface="+mn-lt"/>
              </a:rPr>
              <a:t>ses</a:t>
            </a:r>
            <a:r>
              <a:rPr sz="1400" dirty="0">
                <a:latin typeface="+mn-lt"/>
              </a:rPr>
              <a:t> </a:t>
            </a:r>
            <a:r>
              <a:rPr sz="1400" dirty="0" err="1">
                <a:latin typeface="+mn-lt"/>
              </a:rPr>
              <a:t>différentes</a:t>
            </a:r>
            <a:r>
              <a:rPr sz="1400" dirty="0">
                <a:latin typeface="+mn-lt"/>
              </a:rPr>
              <a:t> parties pour </a:t>
            </a:r>
            <a:r>
              <a:rPr sz="1400" dirty="0" err="1">
                <a:latin typeface="+mn-lt"/>
              </a:rPr>
              <a:t>laisser</a:t>
            </a:r>
            <a:r>
              <a:rPr sz="1400" dirty="0">
                <a:latin typeface="+mn-lt"/>
              </a:rPr>
              <a:t> </a:t>
            </a:r>
            <a:r>
              <a:rPr sz="1400" dirty="0" err="1">
                <a:latin typeface="+mn-lt"/>
              </a:rPr>
              <a:t>dans</a:t>
            </a:r>
            <a:r>
              <a:rPr sz="1400" dirty="0">
                <a:latin typeface="+mn-lt"/>
              </a:rPr>
              <a:t> </a:t>
            </a:r>
            <a:r>
              <a:rPr sz="1400" dirty="0" err="1">
                <a:latin typeface="+mn-lt"/>
              </a:rPr>
              <a:t>l'espace</a:t>
            </a:r>
            <a:r>
              <a:rPr sz="1400" dirty="0">
                <a:latin typeface="+mn-lt"/>
              </a:rPr>
              <a:t> </a:t>
            </a:r>
            <a:r>
              <a:rPr sz="1400" dirty="0" err="1">
                <a:latin typeface="+mn-lt"/>
              </a:rPr>
              <a:t>ou</a:t>
            </a:r>
            <a:r>
              <a:rPr sz="1400" dirty="0">
                <a:latin typeface="+mn-lt"/>
              </a:rPr>
              <a:t> sur le sol </a:t>
            </a:r>
            <a:r>
              <a:rPr sz="1400" dirty="0" err="1">
                <a:latin typeface="+mn-lt"/>
              </a:rPr>
              <a:t>une</a:t>
            </a:r>
            <a:r>
              <a:rPr sz="1400" dirty="0">
                <a:latin typeface="+mn-lt"/>
              </a:rPr>
              <a:t> trace la plus </a:t>
            </a:r>
            <a:r>
              <a:rPr sz="1400" dirty="0" err="1">
                <a:latin typeface="+mn-lt"/>
              </a:rPr>
              <a:t>variée</a:t>
            </a:r>
            <a:r>
              <a:rPr sz="1400" dirty="0">
                <a:latin typeface="+mn-lt"/>
              </a:rPr>
              <a:t> possible.(Trisha Brown)</a:t>
            </a:r>
            <a:endParaRPr dirty="0"/>
          </a:p>
          <a:p>
            <a:pPr marL="114299" indent="0">
              <a:buNone/>
              <a:defRPr/>
            </a:pPr>
            <a:r>
              <a:rPr sz="1400" dirty="0" err="1">
                <a:latin typeface="+mn-lt"/>
              </a:rPr>
              <a:t>Objectifs</a:t>
            </a:r>
            <a:r>
              <a:rPr sz="1400" dirty="0">
                <a:latin typeface="+mn-lt"/>
              </a:rPr>
              <a:t>: </a:t>
            </a:r>
            <a:r>
              <a:rPr lang="fr-FR" sz="1400" dirty="0" smtClean="0">
                <a:latin typeface="+mn-lt"/>
              </a:rPr>
              <a:t> </a:t>
            </a:r>
            <a:r>
              <a:rPr sz="1400" dirty="0" smtClean="0">
                <a:latin typeface="+mn-lt"/>
              </a:rPr>
              <a:t>-</a:t>
            </a:r>
            <a:r>
              <a:rPr sz="1400" dirty="0" err="1">
                <a:latin typeface="+mn-lt"/>
              </a:rPr>
              <a:t>Agrandir</a:t>
            </a:r>
            <a:r>
              <a:rPr sz="1400" dirty="0">
                <a:latin typeface="+mn-lt"/>
              </a:rPr>
              <a:t> </a:t>
            </a:r>
            <a:r>
              <a:rPr sz="1400" dirty="0" err="1">
                <a:latin typeface="+mn-lt"/>
              </a:rPr>
              <a:t>l'amplitude</a:t>
            </a:r>
            <a:r>
              <a:rPr sz="1400" dirty="0">
                <a:latin typeface="+mn-lt"/>
              </a:rPr>
              <a:t> du </a:t>
            </a:r>
            <a:r>
              <a:rPr sz="1400" dirty="0" err="1">
                <a:latin typeface="+mn-lt"/>
              </a:rPr>
              <a:t>mouvement</a:t>
            </a:r>
            <a:r>
              <a:rPr sz="1400" dirty="0">
                <a:latin typeface="+mn-lt"/>
              </a:rPr>
              <a:t> </a:t>
            </a:r>
            <a:endParaRPr dirty="0"/>
          </a:p>
          <a:p>
            <a:pPr marL="114299" indent="0">
              <a:buNone/>
              <a:defRPr/>
            </a:pPr>
            <a:r>
              <a:rPr sz="1400" dirty="0">
                <a:latin typeface="+mn-lt"/>
              </a:rPr>
              <a:t>                 -</a:t>
            </a:r>
            <a:r>
              <a:rPr sz="1400" dirty="0" err="1">
                <a:latin typeface="+mn-lt"/>
              </a:rPr>
              <a:t>Mettre</a:t>
            </a:r>
            <a:r>
              <a:rPr sz="1400" dirty="0">
                <a:latin typeface="+mn-lt"/>
              </a:rPr>
              <a:t> </a:t>
            </a:r>
            <a:r>
              <a:rPr sz="1400" dirty="0" err="1">
                <a:latin typeface="+mn-lt"/>
              </a:rPr>
              <a:t>en</a:t>
            </a:r>
            <a:r>
              <a:rPr sz="1400" dirty="0">
                <a:latin typeface="+mn-lt"/>
              </a:rPr>
              <a:t> relation les </a:t>
            </a:r>
            <a:r>
              <a:rPr sz="1400" dirty="0" err="1">
                <a:latin typeface="+mn-lt"/>
              </a:rPr>
              <a:t>différentes</a:t>
            </a:r>
            <a:r>
              <a:rPr sz="1400" dirty="0">
                <a:latin typeface="+mn-lt"/>
              </a:rPr>
              <a:t> parties du corps</a:t>
            </a:r>
            <a:endParaRPr dirty="0"/>
          </a:p>
          <a:p>
            <a:pPr marL="114299" indent="0">
              <a:buNone/>
              <a:defRPr/>
            </a:pPr>
            <a:r>
              <a:rPr sz="1400" dirty="0">
                <a:latin typeface="+mn-lt"/>
              </a:rPr>
              <a:t>                 -</a:t>
            </a:r>
            <a:r>
              <a:rPr sz="1400" dirty="0" err="1">
                <a:latin typeface="+mn-lt"/>
              </a:rPr>
              <a:t>Initier</a:t>
            </a:r>
            <a:r>
              <a:rPr sz="1400" dirty="0">
                <a:latin typeface="+mn-lt"/>
              </a:rPr>
              <a:t> le </a:t>
            </a:r>
            <a:r>
              <a:rPr sz="1400" dirty="0" err="1">
                <a:latin typeface="+mn-lt"/>
              </a:rPr>
              <a:t>mouvement</a:t>
            </a:r>
            <a:r>
              <a:rPr sz="1400" dirty="0">
                <a:latin typeface="+mn-lt"/>
              </a:rPr>
              <a:t> par </a:t>
            </a:r>
            <a:r>
              <a:rPr sz="1400" dirty="0" err="1">
                <a:latin typeface="+mn-lt"/>
              </a:rPr>
              <a:t>une</a:t>
            </a:r>
            <a:r>
              <a:rPr sz="1400" dirty="0">
                <a:latin typeface="+mn-lt"/>
              </a:rPr>
              <a:t> </a:t>
            </a:r>
            <a:r>
              <a:rPr sz="1400" dirty="0" err="1">
                <a:latin typeface="+mn-lt"/>
              </a:rPr>
              <a:t>partie</a:t>
            </a:r>
            <a:r>
              <a:rPr sz="1400" dirty="0">
                <a:latin typeface="+mn-lt"/>
              </a:rPr>
              <a:t> du corps et le </a:t>
            </a:r>
            <a:r>
              <a:rPr sz="1400" dirty="0" err="1">
                <a:latin typeface="+mn-lt"/>
              </a:rPr>
              <a:t>communiquer</a:t>
            </a:r>
            <a:r>
              <a:rPr sz="1400" dirty="0">
                <a:latin typeface="+mn-lt"/>
              </a:rPr>
              <a:t> à son ensemble.</a:t>
            </a:r>
            <a:endParaRPr dirty="0"/>
          </a:p>
          <a:p>
            <a:pPr marL="114299" indent="0">
              <a:buNone/>
              <a:defRPr/>
            </a:pPr>
            <a:endParaRPr sz="1400" dirty="0">
              <a:solidFill>
                <a:srgbClr val="FF0000"/>
              </a:solidFill>
              <a:latin typeface="+mn-lt"/>
            </a:endParaRPr>
          </a:p>
        </p:txBody>
      </p:sp>
      <p:pic>
        <p:nvPicPr>
          <p:cNvPr id="5" name="Image 4"/>
          <p:cNvPicPr>
            <a:picLocks noChangeAspect="1"/>
          </p:cNvPicPr>
          <p:nvPr/>
        </p:nvPicPr>
        <p:blipFill>
          <a:blip r:embed="rId2"/>
          <a:stretch/>
        </p:blipFill>
        <p:spPr bwMode="auto">
          <a:xfrm>
            <a:off x="1923103" y="2151366"/>
            <a:ext cx="5142804" cy="30176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p24"/>
          <p:cNvSpPr>
            <a:spLocks noGrp="1"/>
          </p:cNvSpPr>
          <p:nvPr>
            <p:ph type="title"/>
          </p:nvPr>
        </p:nvSpPr>
        <p:spPr bwMode="auto">
          <a:xfrm>
            <a:off x="1009957" y="29408"/>
            <a:ext cx="7738507" cy="518384"/>
          </a:xfrm>
          <a:prstGeom prst="rect">
            <a:avLst/>
          </a:prstGeom>
          <a:noFill/>
          <a:ln>
            <a:solidFill>
              <a:schemeClr val="accent5">
                <a:lumMod val="75000"/>
              </a:schemeClr>
            </a:solidFill>
          </a:ln>
        </p:spPr>
        <p:txBody>
          <a:bodyPr spcFirstLastPara="1" wrap="square" lIns="91423" tIns="91423" rIns="91423" bIns="91423" anchor="b" anchorCtr="0">
            <a:normAutofit fontScale="90000"/>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pPr algn="ctr">
              <a:defRPr/>
            </a:pPr>
            <a:r>
              <a:rPr sz="3200" dirty="0">
                <a:latin typeface="+mn-lt"/>
              </a:rPr>
              <a:t>Etoile axe d</a:t>
            </a:r>
            <a:r>
              <a:rPr lang="fr-FR" sz="3200" dirty="0">
                <a:latin typeface="+mn-lt"/>
              </a:rPr>
              <a:t>e</a:t>
            </a:r>
            <a:r>
              <a:rPr sz="3200" dirty="0">
                <a:latin typeface="+mn-lt"/>
              </a:rPr>
              <a:t> travail du </a:t>
            </a:r>
            <a:r>
              <a:rPr sz="3200" dirty="0" err="1">
                <a:latin typeface="+mn-lt"/>
              </a:rPr>
              <a:t>registre</a:t>
            </a:r>
            <a:r>
              <a:rPr sz="3200" dirty="0">
                <a:latin typeface="+mn-lt"/>
              </a:rPr>
              <a:t> </a:t>
            </a:r>
            <a:r>
              <a:rPr sz="3200" dirty="0" err="1">
                <a:latin typeface="+mn-lt"/>
              </a:rPr>
              <a:t>dansé</a:t>
            </a:r>
            <a:endParaRPr sz="3800" dirty="0">
              <a:latin typeface="+mn-lt"/>
            </a:endParaRPr>
          </a:p>
        </p:txBody>
      </p:sp>
      <p:grpSp>
        <p:nvGrpSpPr>
          <p:cNvPr id="5" name="Groupe 66"/>
          <p:cNvGrpSpPr/>
          <p:nvPr/>
        </p:nvGrpSpPr>
        <p:grpSpPr bwMode="auto">
          <a:xfrm>
            <a:off x="2921127" y="595600"/>
            <a:ext cx="5301909" cy="3815607"/>
            <a:chOff x="1913342" y="605129"/>
            <a:chExt cx="5301909" cy="3815607"/>
          </a:xfrm>
        </p:grpSpPr>
        <p:sp>
          <p:nvSpPr>
            <p:cNvPr id="6" name="Google Shape;374;p20"/>
            <p:cNvSpPr/>
            <p:nvPr/>
          </p:nvSpPr>
          <p:spPr bwMode="auto">
            <a:xfrm>
              <a:off x="5715785" y="3836396"/>
              <a:ext cx="1252076" cy="561235"/>
            </a:xfrm>
            <a:prstGeom prst="rect">
              <a:avLst/>
            </a:prstGeom>
            <a:solidFill>
              <a:srgbClr val="FFFFFF"/>
            </a:solidFill>
            <a:ln w="9525" cap="flat" cmpd="sng">
              <a:solidFill>
                <a:srgbClr val="00B0F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00B0F0"/>
                  </a:solidFill>
                  <a:latin typeface="Calibri"/>
                  <a:ea typeface="Calibri"/>
                  <a:cs typeface="Calibri"/>
                </a:rPr>
                <a:t>Ecriture des relations entre danseurs</a:t>
              </a:r>
              <a:endParaRPr sz="1100" b="0" i="0" u="none" strike="noStrike" cap="none">
                <a:solidFill>
                  <a:srgbClr val="000000"/>
                </a:solidFill>
                <a:latin typeface="Calibri"/>
                <a:ea typeface="Calibri"/>
                <a:cs typeface="Calibri"/>
              </a:endParaRPr>
            </a:p>
          </p:txBody>
        </p:sp>
        <p:grpSp>
          <p:nvGrpSpPr>
            <p:cNvPr id="7" name="Groupe 65"/>
            <p:cNvGrpSpPr/>
            <p:nvPr/>
          </p:nvGrpSpPr>
          <p:grpSpPr bwMode="auto">
            <a:xfrm>
              <a:off x="1913342" y="605129"/>
              <a:ext cx="5301909" cy="3815607"/>
              <a:chOff x="1913342" y="605129"/>
              <a:chExt cx="5301909" cy="3815607"/>
            </a:xfrm>
          </p:grpSpPr>
          <p:grpSp>
            <p:nvGrpSpPr>
              <p:cNvPr id="8" name="Groupe 64"/>
              <p:cNvGrpSpPr/>
              <p:nvPr/>
            </p:nvGrpSpPr>
            <p:grpSpPr bwMode="auto">
              <a:xfrm>
                <a:off x="1913342" y="605129"/>
                <a:ext cx="5301909" cy="3815607"/>
                <a:chOff x="1913342" y="605129"/>
                <a:chExt cx="5301909" cy="3815607"/>
              </a:xfrm>
            </p:grpSpPr>
            <p:grpSp>
              <p:nvGrpSpPr>
                <p:cNvPr id="9" name="Google Shape;326;p20"/>
                <p:cNvGrpSpPr/>
                <p:nvPr/>
              </p:nvGrpSpPr>
              <p:grpSpPr bwMode="auto">
                <a:xfrm>
                  <a:off x="1913342" y="605129"/>
                  <a:ext cx="5301909" cy="3815607"/>
                  <a:chOff x="0" y="0"/>
                  <a:chExt cx="5301909" cy="3815607"/>
                </a:xfrm>
              </p:grpSpPr>
              <p:grpSp>
                <p:nvGrpSpPr>
                  <p:cNvPr id="10" name="Google Shape;327;p20"/>
                  <p:cNvGrpSpPr/>
                  <p:nvPr/>
                </p:nvGrpSpPr>
                <p:grpSpPr bwMode="auto">
                  <a:xfrm>
                    <a:off x="1171668" y="679851"/>
                    <a:ext cx="2868884" cy="2847661"/>
                    <a:chOff x="0" y="0"/>
                    <a:chExt cx="2868884" cy="2847661"/>
                  </a:xfrm>
                </p:grpSpPr>
                <p:grpSp>
                  <p:nvGrpSpPr>
                    <p:cNvPr id="11" name="Google Shape;328;p20"/>
                    <p:cNvGrpSpPr/>
                    <p:nvPr/>
                  </p:nvGrpSpPr>
                  <p:grpSpPr bwMode="auto">
                    <a:xfrm rot="-420883">
                      <a:off x="418294" y="102373"/>
                      <a:ext cx="1035663" cy="1293969"/>
                      <a:chOff x="0" y="0"/>
                      <a:chExt cx="1035663" cy="1293969"/>
                    </a:xfrm>
                  </p:grpSpPr>
                  <p:cxnSp>
                    <p:nvCxnSpPr>
                      <p:cNvPr id="12" name="Google Shape;329;p20"/>
                      <p:cNvCxnSpPr>
                        <a:cxnSpLocks/>
                      </p:cNvCxnSpPr>
                      <p:nvPr/>
                    </p:nvCxnSpPr>
                    <p:spPr bwMode="auto">
                      <a:xfrm>
                        <a:off x="0" y="0"/>
                        <a:ext cx="1035664" cy="1293970"/>
                      </a:xfrm>
                      <a:prstGeom prst="straightConnector1">
                        <a:avLst/>
                      </a:prstGeom>
                      <a:noFill/>
                      <a:ln w="9525" cap="flat" cmpd="sng">
                        <a:solidFill>
                          <a:srgbClr val="5A3D34"/>
                        </a:solidFill>
                        <a:prstDash val="solid"/>
                        <a:round/>
                        <a:headEnd type="none" w="sm" len="sm"/>
                        <a:tailEnd type="none" w="sm" len="sm"/>
                      </a:ln>
                    </p:spPr>
                  </p:cxnSp>
                  <p:cxnSp>
                    <p:nvCxnSpPr>
                      <p:cNvPr id="13" name="Google Shape;330;p20"/>
                      <p:cNvCxnSpPr>
                        <a:cxnSpLocks/>
                      </p:cNvCxnSpPr>
                      <p:nvPr/>
                    </p:nvCxnSpPr>
                    <p:spPr bwMode="auto">
                      <a:xfrm rot="10799989" flipH="1">
                        <a:off x="758513" y="950372"/>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14" name="Google Shape;331;p20"/>
                      <p:cNvCxnSpPr>
                        <a:cxnSpLocks/>
                      </p:cNvCxnSpPr>
                      <p:nvPr/>
                    </p:nvCxnSpPr>
                    <p:spPr bwMode="auto">
                      <a:xfrm rot="10799989" flipH="1">
                        <a:off x="313615" y="416701"/>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15" name="Google Shape;332;p20"/>
                      <p:cNvCxnSpPr>
                        <a:cxnSpLocks/>
                      </p:cNvCxnSpPr>
                      <p:nvPr/>
                    </p:nvCxnSpPr>
                    <p:spPr bwMode="auto">
                      <a:xfrm rot="10799989" flipH="1">
                        <a:off x="87519" y="138901"/>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16" name="Google Shape;333;p20"/>
                      <p:cNvCxnSpPr>
                        <a:cxnSpLocks/>
                      </p:cNvCxnSpPr>
                      <p:nvPr/>
                    </p:nvCxnSpPr>
                    <p:spPr bwMode="auto">
                      <a:xfrm rot="10799989" flipH="1">
                        <a:off x="539712" y="694502"/>
                        <a:ext cx="138574" cy="123821"/>
                      </a:xfrm>
                      <a:prstGeom prst="straightConnector1">
                        <a:avLst/>
                      </a:prstGeom>
                      <a:noFill/>
                      <a:ln w="9525" cap="flat" cmpd="sng">
                        <a:solidFill>
                          <a:srgbClr val="5A3D34"/>
                        </a:solidFill>
                        <a:prstDash val="solid"/>
                        <a:round/>
                        <a:headEnd type="none" w="sm" len="sm"/>
                        <a:tailEnd type="none" w="sm" len="sm"/>
                      </a:ln>
                    </p:spPr>
                  </p:cxnSp>
                </p:grpSp>
                <p:grpSp>
                  <p:nvGrpSpPr>
                    <p:cNvPr id="17" name="Google Shape;334;p20"/>
                    <p:cNvGrpSpPr/>
                    <p:nvPr/>
                  </p:nvGrpSpPr>
                  <p:grpSpPr bwMode="auto">
                    <a:xfrm rot="2994483">
                      <a:off x="1179662" y="-126913"/>
                      <a:ext cx="1037251" cy="1291990"/>
                      <a:chOff x="0" y="0"/>
                      <a:chExt cx="1037251" cy="1291990"/>
                    </a:xfrm>
                  </p:grpSpPr>
                  <p:cxnSp>
                    <p:nvCxnSpPr>
                      <p:cNvPr id="18" name="Google Shape;335;p20"/>
                      <p:cNvCxnSpPr>
                        <a:cxnSpLocks/>
                      </p:cNvCxnSpPr>
                      <p:nvPr/>
                    </p:nvCxnSpPr>
                    <p:spPr bwMode="auto">
                      <a:xfrm>
                        <a:off x="0" y="0"/>
                        <a:ext cx="1037252" cy="1291990"/>
                      </a:xfrm>
                      <a:prstGeom prst="straightConnector1">
                        <a:avLst/>
                      </a:prstGeom>
                      <a:noFill/>
                      <a:ln w="9525" cap="flat" cmpd="sng">
                        <a:solidFill>
                          <a:srgbClr val="5A3D34"/>
                        </a:solidFill>
                        <a:prstDash val="solid"/>
                        <a:round/>
                        <a:headEnd type="none" w="sm" len="sm"/>
                        <a:tailEnd type="none" w="sm" len="sm"/>
                      </a:ln>
                    </p:spPr>
                  </p:cxnSp>
                  <p:cxnSp>
                    <p:nvCxnSpPr>
                      <p:cNvPr id="19" name="Google Shape;336;p20"/>
                      <p:cNvCxnSpPr>
                        <a:cxnSpLocks/>
                      </p:cNvCxnSpPr>
                      <p:nvPr/>
                    </p:nvCxnSpPr>
                    <p:spPr bwMode="auto">
                      <a:xfrm rot="10799989" flipH="1">
                        <a:off x="759677" y="948917"/>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0" name="Google Shape;337;p20"/>
                      <p:cNvCxnSpPr>
                        <a:cxnSpLocks/>
                      </p:cNvCxnSpPr>
                      <p:nvPr/>
                    </p:nvCxnSpPr>
                    <p:spPr bwMode="auto">
                      <a:xfrm rot="10799989" flipH="1">
                        <a:off x="314096" y="416064"/>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1" name="Google Shape;338;p20"/>
                      <p:cNvCxnSpPr>
                        <a:cxnSpLocks/>
                      </p:cNvCxnSpPr>
                      <p:nvPr/>
                    </p:nvCxnSpPr>
                    <p:spPr bwMode="auto">
                      <a:xfrm rot="10799989" flipH="1">
                        <a:off x="87653" y="138686"/>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2" name="Google Shape;339;p20"/>
                      <p:cNvCxnSpPr>
                        <a:cxnSpLocks/>
                      </p:cNvCxnSpPr>
                      <p:nvPr/>
                    </p:nvCxnSpPr>
                    <p:spPr bwMode="auto">
                      <a:xfrm rot="10799989" flipH="1">
                        <a:off x="540540" y="693439"/>
                        <a:ext cx="138786" cy="123631"/>
                      </a:xfrm>
                      <a:prstGeom prst="straightConnector1">
                        <a:avLst/>
                      </a:prstGeom>
                      <a:noFill/>
                      <a:ln w="9525" cap="flat" cmpd="sng">
                        <a:solidFill>
                          <a:srgbClr val="5A3D34"/>
                        </a:solidFill>
                        <a:prstDash val="solid"/>
                        <a:round/>
                        <a:headEnd type="none" w="sm" len="sm"/>
                        <a:tailEnd type="none" w="sm" len="sm"/>
                      </a:ln>
                    </p:spPr>
                  </p:cxnSp>
                </p:grpSp>
                <p:grpSp>
                  <p:nvGrpSpPr>
                    <p:cNvPr id="23" name="Google Shape;340;p20"/>
                    <p:cNvGrpSpPr/>
                    <p:nvPr/>
                  </p:nvGrpSpPr>
                  <p:grpSpPr bwMode="auto">
                    <a:xfrm rot="5587094">
                      <a:off x="1679264" y="183779"/>
                      <a:ext cx="1037251" cy="1291990"/>
                      <a:chOff x="0" y="0"/>
                      <a:chExt cx="1037251" cy="1291990"/>
                    </a:xfrm>
                  </p:grpSpPr>
                  <p:cxnSp>
                    <p:nvCxnSpPr>
                      <p:cNvPr id="24" name="Google Shape;341;p20"/>
                      <p:cNvCxnSpPr>
                        <a:cxnSpLocks/>
                      </p:cNvCxnSpPr>
                      <p:nvPr/>
                    </p:nvCxnSpPr>
                    <p:spPr bwMode="auto">
                      <a:xfrm>
                        <a:off x="0" y="0"/>
                        <a:ext cx="1037252" cy="1291990"/>
                      </a:xfrm>
                      <a:prstGeom prst="straightConnector1">
                        <a:avLst/>
                      </a:prstGeom>
                      <a:noFill/>
                      <a:ln w="9525" cap="flat" cmpd="sng">
                        <a:solidFill>
                          <a:srgbClr val="5A3D34"/>
                        </a:solidFill>
                        <a:prstDash val="solid"/>
                        <a:round/>
                        <a:headEnd type="none" w="sm" len="sm"/>
                        <a:tailEnd type="none" w="sm" len="sm"/>
                      </a:ln>
                    </p:spPr>
                  </p:cxnSp>
                  <p:cxnSp>
                    <p:nvCxnSpPr>
                      <p:cNvPr id="25" name="Google Shape;342;p20"/>
                      <p:cNvCxnSpPr>
                        <a:cxnSpLocks/>
                      </p:cNvCxnSpPr>
                      <p:nvPr/>
                    </p:nvCxnSpPr>
                    <p:spPr bwMode="auto">
                      <a:xfrm rot="10799989" flipH="1">
                        <a:off x="759677" y="948917"/>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6" name="Google Shape;343;p20"/>
                      <p:cNvCxnSpPr>
                        <a:cxnSpLocks/>
                      </p:cNvCxnSpPr>
                      <p:nvPr/>
                    </p:nvCxnSpPr>
                    <p:spPr bwMode="auto">
                      <a:xfrm rot="10799989" flipH="1">
                        <a:off x="314096" y="416064"/>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7" name="Google Shape;344;p20"/>
                      <p:cNvCxnSpPr>
                        <a:cxnSpLocks/>
                      </p:cNvCxnSpPr>
                      <p:nvPr/>
                    </p:nvCxnSpPr>
                    <p:spPr bwMode="auto">
                      <a:xfrm rot="10799989" flipH="1">
                        <a:off x="87653" y="138686"/>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28" name="Google Shape;345;p20"/>
                      <p:cNvCxnSpPr>
                        <a:cxnSpLocks/>
                      </p:cNvCxnSpPr>
                      <p:nvPr/>
                    </p:nvCxnSpPr>
                    <p:spPr bwMode="auto">
                      <a:xfrm rot="10799989" flipH="1">
                        <a:off x="540540" y="693439"/>
                        <a:ext cx="138786" cy="123631"/>
                      </a:xfrm>
                      <a:prstGeom prst="straightConnector1">
                        <a:avLst/>
                      </a:prstGeom>
                      <a:noFill/>
                      <a:ln w="9525" cap="flat" cmpd="sng">
                        <a:solidFill>
                          <a:srgbClr val="5A3D34"/>
                        </a:solidFill>
                        <a:prstDash val="solid"/>
                        <a:round/>
                        <a:headEnd type="none" w="sm" len="sm"/>
                        <a:tailEnd type="none" w="sm" len="sm"/>
                      </a:ln>
                    </p:spPr>
                  </p:cxnSp>
                </p:grpSp>
                <p:grpSp>
                  <p:nvGrpSpPr>
                    <p:cNvPr id="29" name="Google Shape;346;p20"/>
                    <p:cNvGrpSpPr/>
                    <p:nvPr/>
                  </p:nvGrpSpPr>
                  <p:grpSpPr bwMode="auto">
                    <a:xfrm rot="8135152">
                      <a:off x="1833220" y="760326"/>
                      <a:ext cx="1035663" cy="1293969"/>
                      <a:chOff x="0" y="0"/>
                      <a:chExt cx="1035663" cy="1293969"/>
                    </a:xfrm>
                  </p:grpSpPr>
                  <p:cxnSp>
                    <p:nvCxnSpPr>
                      <p:cNvPr id="30" name="Google Shape;347;p20"/>
                      <p:cNvCxnSpPr>
                        <a:cxnSpLocks/>
                      </p:cNvCxnSpPr>
                      <p:nvPr/>
                    </p:nvCxnSpPr>
                    <p:spPr bwMode="auto">
                      <a:xfrm>
                        <a:off x="0" y="0"/>
                        <a:ext cx="1035664" cy="1293970"/>
                      </a:xfrm>
                      <a:prstGeom prst="straightConnector1">
                        <a:avLst/>
                      </a:prstGeom>
                      <a:noFill/>
                      <a:ln w="9525" cap="flat" cmpd="sng">
                        <a:solidFill>
                          <a:srgbClr val="5A3D34"/>
                        </a:solidFill>
                        <a:prstDash val="solid"/>
                        <a:round/>
                        <a:headEnd type="none" w="sm" len="sm"/>
                        <a:tailEnd type="none" w="sm" len="sm"/>
                      </a:ln>
                    </p:spPr>
                  </p:cxnSp>
                  <p:cxnSp>
                    <p:nvCxnSpPr>
                      <p:cNvPr id="31" name="Google Shape;348;p20"/>
                      <p:cNvCxnSpPr>
                        <a:cxnSpLocks/>
                      </p:cNvCxnSpPr>
                      <p:nvPr/>
                    </p:nvCxnSpPr>
                    <p:spPr bwMode="auto">
                      <a:xfrm rot="10799989" flipH="1">
                        <a:off x="758513" y="950372"/>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32" name="Google Shape;349;p20"/>
                      <p:cNvCxnSpPr>
                        <a:cxnSpLocks/>
                      </p:cNvCxnSpPr>
                      <p:nvPr/>
                    </p:nvCxnSpPr>
                    <p:spPr bwMode="auto">
                      <a:xfrm rot="10799989" flipH="1">
                        <a:off x="313615" y="416701"/>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33" name="Google Shape;350;p20"/>
                      <p:cNvCxnSpPr>
                        <a:cxnSpLocks/>
                      </p:cNvCxnSpPr>
                      <p:nvPr/>
                    </p:nvCxnSpPr>
                    <p:spPr bwMode="auto">
                      <a:xfrm rot="10799989" flipH="1">
                        <a:off x="87519" y="138901"/>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34" name="Google Shape;351;p20"/>
                      <p:cNvCxnSpPr>
                        <a:cxnSpLocks/>
                      </p:cNvCxnSpPr>
                      <p:nvPr/>
                    </p:nvCxnSpPr>
                    <p:spPr bwMode="auto">
                      <a:xfrm rot="10799989" flipH="1">
                        <a:off x="539712" y="694502"/>
                        <a:ext cx="138574" cy="123821"/>
                      </a:xfrm>
                      <a:prstGeom prst="straightConnector1">
                        <a:avLst/>
                      </a:prstGeom>
                      <a:noFill/>
                      <a:ln w="9525" cap="flat" cmpd="sng">
                        <a:solidFill>
                          <a:srgbClr val="5A3D34"/>
                        </a:solidFill>
                        <a:prstDash val="solid"/>
                        <a:round/>
                        <a:headEnd type="none" w="sm" len="sm"/>
                        <a:tailEnd type="none" w="sm" len="sm"/>
                      </a:ln>
                    </p:spPr>
                  </p:cxnSp>
                </p:grpSp>
                <p:grpSp>
                  <p:nvGrpSpPr>
                    <p:cNvPr id="35" name="Google Shape;352;p20"/>
                    <p:cNvGrpSpPr/>
                    <p:nvPr/>
                  </p:nvGrpSpPr>
                  <p:grpSpPr bwMode="auto">
                    <a:xfrm rot="-10636113">
                      <a:off x="1498608" y="1361338"/>
                      <a:ext cx="1073365" cy="1486321"/>
                      <a:chOff x="0" y="0"/>
                      <a:chExt cx="1073365" cy="1486321"/>
                    </a:xfrm>
                  </p:grpSpPr>
                  <p:cxnSp>
                    <p:nvCxnSpPr>
                      <p:cNvPr id="36" name="Google Shape;353;p20"/>
                      <p:cNvCxnSpPr>
                        <a:cxnSpLocks/>
                      </p:cNvCxnSpPr>
                      <p:nvPr/>
                    </p:nvCxnSpPr>
                    <p:spPr bwMode="auto">
                      <a:xfrm>
                        <a:off x="974162" y="0"/>
                        <a:ext cx="99203" cy="1486322"/>
                      </a:xfrm>
                      <a:prstGeom prst="straightConnector1">
                        <a:avLst/>
                      </a:prstGeom>
                      <a:noFill/>
                      <a:ln w="9525" cap="flat" cmpd="sng">
                        <a:solidFill>
                          <a:srgbClr val="5A3D34"/>
                        </a:solidFill>
                        <a:prstDash val="solid"/>
                        <a:round/>
                        <a:headEnd type="none" w="sm" len="sm"/>
                        <a:tailEnd type="none" w="sm" len="sm"/>
                      </a:ln>
                    </p:spPr>
                  </p:cxnSp>
                  <p:cxnSp>
                    <p:nvCxnSpPr>
                      <p:cNvPr id="37" name="Google Shape;354;p20"/>
                      <p:cNvCxnSpPr>
                        <a:cxnSpLocks/>
                      </p:cNvCxnSpPr>
                      <p:nvPr/>
                    </p:nvCxnSpPr>
                    <p:spPr bwMode="auto">
                      <a:xfrm rot="10799989" flipH="1">
                        <a:off x="729081" y="1199808"/>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38" name="Google Shape;355;p20"/>
                      <p:cNvCxnSpPr>
                        <a:cxnSpLocks/>
                      </p:cNvCxnSpPr>
                      <p:nvPr/>
                    </p:nvCxnSpPr>
                    <p:spPr bwMode="auto">
                      <a:xfrm rot="10799989" flipH="1">
                        <a:off x="256053" y="721359"/>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39" name="Google Shape;356;p20"/>
                      <p:cNvCxnSpPr>
                        <a:cxnSpLocks/>
                      </p:cNvCxnSpPr>
                      <p:nvPr/>
                    </p:nvCxnSpPr>
                    <p:spPr bwMode="auto">
                      <a:xfrm rot="10799989" flipH="1">
                        <a:off x="0" y="460380"/>
                        <a:ext cx="138574" cy="123821"/>
                      </a:xfrm>
                      <a:prstGeom prst="straightConnector1">
                        <a:avLst/>
                      </a:prstGeom>
                      <a:noFill/>
                      <a:ln w="9525" cap="flat" cmpd="sng">
                        <a:solidFill>
                          <a:srgbClr val="5A3D34"/>
                        </a:solidFill>
                        <a:prstDash val="solid"/>
                        <a:round/>
                        <a:headEnd type="none" w="sm" len="sm"/>
                        <a:tailEnd type="none" w="sm" len="sm"/>
                      </a:ln>
                    </p:spPr>
                  </p:cxnSp>
                  <p:cxnSp>
                    <p:nvCxnSpPr>
                      <p:cNvPr id="40" name="Google Shape;357;p20"/>
                      <p:cNvCxnSpPr>
                        <a:cxnSpLocks/>
                      </p:cNvCxnSpPr>
                      <p:nvPr/>
                    </p:nvCxnSpPr>
                    <p:spPr bwMode="auto">
                      <a:xfrm rot="10799989" flipH="1">
                        <a:off x="494802" y="946516"/>
                        <a:ext cx="138574" cy="123821"/>
                      </a:xfrm>
                      <a:prstGeom prst="straightConnector1">
                        <a:avLst/>
                      </a:prstGeom>
                      <a:noFill/>
                      <a:ln w="9525" cap="flat" cmpd="sng">
                        <a:solidFill>
                          <a:srgbClr val="5A3D34"/>
                        </a:solidFill>
                        <a:prstDash val="solid"/>
                        <a:round/>
                        <a:headEnd type="none" w="sm" len="sm"/>
                        <a:tailEnd type="none" w="sm" len="sm"/>
                      </a:ln>
                    </p:spPr>
                  </p:cxnSp>
                </p:grpSp>
                <p:grpSp>
                  <p:nvGrpSpPr>
                    <p:cNvPr id="41" name="Google Shape;358;p20"/>
                    <p:cNvGrpSpPr/>
                    <p:nvPr/>
                  </p:nvGrpSpPr>
                  <p:grpSpPr bwMode="auto">
                    <a:xfrm rot="-6690714">
                      <a:off x="530977" y="1085067"/>
                      <a:ext cx="647811" cy="1711261"/>
                      <a:chOff x="0" y="0"/>
                      <a:chExt cx="647811" cy="1711261"/>
                    </a:xfrm>
                  </p:grpSpPr>
                  <p:cxnSp>
                    <p:nvCxnSpPr>
                      <p:cNvPr id="42" name="Google Shape;359;p20"/>
                      <p:cNvCxnSpPr>
                        <a:cxnSpLocks/>
                      </p:cNvCxnSpPr>
                      <p:nvPr/>
                    </p:nvCxnSpPr>
                    <p:spPr bwMode="auto">
                      <a:xfrm>
                        <a:off x="15646" y="0"/>
                        <a:ext cx="632165" cy="1711261"/>
                      </a:xfrm>
                      <a:prstGeom prst="straightConnector1">
                        <a:avLst/>
                      </a:prstGeom>
                      <a:noFill/>
                      <a:ln w="9525" cap="flat" cmpd="sng">
                        <a:solidFill>
                          <a:srgbClr val="5A3D34"/>
                        </a:solidFill>
                        <a:prstDash val="solid"/>
                        <a:round/>
                        <a:headEnd type="none" w="sm" len="sm"/>
                        <a:tailEnd type="none" w="sm" len="sm"/>
                      </a:ln>
                    </p:spPr>
                  </p:cxnSp>
                  <p:cxnSp>
                    <p:nvCxnSpPr>
                      <p:cNvPr id="43" name="Google Shape;360;p20"/>
                      <p:cNvCxnSpPr>
                        <a:cxnSpLocks/>
                      </p:cNvCxnSpPr>
                      <p:nvPr/>
                    </p:nvCxnSpPr>
                    <p:spPr bwMode="auto">
                      <a:xfrm rot="10799989" flipH="1">
                        <a:off x="334971" y="1108584"/>
                        <a:ext cx="207391" cy="88628"/>
                      </a:xfrm>
                      <a:prstGeom prst="straightConnector1">
                        <a:avLst/>
                      </a:prstGeom>
                      <a:noFill/>
                      <a:ln w="9525" cap="flat" cmpd="sng">
                        <a:solidFill>
                          <a:srgbClr val="5A3D34"/>
                        </a:solidFill>
                        <a:prstDash val="solid"/>
                        <a:round/>
                        <a:headEnd type="none" w="sm" len="sm"/>
                        <a:tailEnd type="none" w="sm" len="sm"/>
                      </a:ln>
                    </p:spPr>
                  </p:cxnSp>
                  <p:cxnSp>
                    <p:nvCxnSpPr>
                      <p:cNvPr id="44" name="Google Shape;361;p20"/>
                      <p:cNvCxnSpPr>
                        <a:cxnSpLocks/>
                      </p:cNvCxnSpPr>
                      <p:nvPr/>
                    </p:nvCxnSpPr>
                    <p:spPr bwMode="auto">
                      <a:xfrm rot="10799989" flipH="1">
                        <a:off x="109962" y="519067"/>
                        <a:ext cx="195522" cy="80076"/>
                      </a:xfrm>
                      <a:prstGeom prst="straightConnector1">
                        <a:avLst/>
                      </a:prstGeom>
                      <a:noFill/>
                      <a:ln w="9525" cap="flat" cmpd="sng">
                        <a:solidFill>
                          <a:srgbClr val="5A3D34"/>
                        </a:solidFill>
                        <a:prstDash val="solid"/>
                        <a:round/>
                        <a:headEnd type="none" w="sm" len="sm"/>
                        <a:tailEnd type="none" w="sm" len="sm"/>
                      </a:ln>
                    </p:spPr>
                  </p:cxnSp>
                  <p:cxnSp>
                    <p:nvCxnSpPr>
                      <p:cNvPr id="45" name="Google Shape;362;p20"/>
                      <p:cNvCxnSpPr>
                        <a:cxnSpLocks/>
                      </p:cNvCxnSpPr>
                      <p:nvPr/>
                    </p:nvCxnSpPr>
                    <p:spPr bwMode="auto">
                      <a:xfrm rot="10799989" flipH="1">
                        <a:off x="0" y="224306"/>
                        <a:ext cx="188370" cy="67016"/>
                      </a:xfrm>
                      <a:prstGeom prst="straightConnector1">
                        <a:avLst/>
                      </a:prstGeom>
                      <a:noFill/>
                      <a:ln w="9525" cap="flat" cmpd="sng">
                        <a:solidFill>
                          <a:srgbClr val="5A3D34"/>
                        </a:solidFill>
                        <a:prstDash val="solid"/>
                        <a:round/>
                        <a:headEnd type="none" w="sm" len="sm"/>
                        <a:tailEnd type="none" w="sm" len="sm"/>
                      </a:ln>
                    </p:spPr>
                  </p:cxnSp>
                  <p:cxnSp>
                    <p:nvCxnSpPr>
                      <p:cNvPr id="46" name="Google Shape;363;p20"/>
                      <p:cNvCxnSpPr>
                        <a:cxnSpLocks/>
                      </p:cNvCxnSpPr>
                      <p:nvPr/>
                    </p:nvCxnSpPr>
                    <p:spPr bwMode="auto">
                      <a:xfrm rot="10799989" flipH="1">
                        <a:off x="246997" y="820090"/>
                        <a:ext cx="213555" cy="81028"/>
                      </a:xfrm>
                      <a:prstGeom prst="straightConnector1">
                        <a:avLst/>
                      </a:prstGeom>
                      <a:noFill/>
                      <a:ln w="9525" cap="flat" cmpd="sng">
                        <a:solidFill>
                          <a:srgbClr val="5A3D34"/>
                        </a:solidFill>
                        <a:prstDash val="solid"/>
                        <a:round/>
                        <a:headEnd type="none" w="sm" len="sm"/>
                        <a:tailEnd type="none" w="sm" len="sm"/>
                      </a:ln>
                    </p:spPr>
                  </p:cxnSp>
                </p:grpSp>
                <p:grpSp>
                  <p:nvGrpSpPr>
                    <p:cNvPr id="47" name="Google Shape;364;p20"/>
                    <p:cNvGrpSpPr/>
                    <p:nvPr/>
                  </p:nvGrpSpPr>
                  <p:grpSpPr bwMode="auto">
                    <a:xfrm rot="-3146741">
                      <a:off x="180462" y="684556"/>
                      <a:ext cx="1037251" cy="1291990"/>
                      <a:chOff x="0" y="0"/>
                      <a:chExt cx="1037251" cy="1291990"/>
                    </a:xfrm>
                  </p:grpSpPr>
                  <p:cxnSp>
                    <p:nvCxnSpPr>
                      <p:cNvPr id="48" name="Google Shape;365;p20"/>
                      <p:cNvCxnSpPr>
                        <a:cxnSpLocks/>
                      </p:cNvCxnSpPr>
                      <p:nvPr/>
                    </p:nvCxnSpPr>
                    <p:spPr bwMode="auto">
                      <a:xfrm>
                        <a:off x="0" y="0"/>
                        <a:ext cx="1037252" cy="1291990"/>
                      </a:xfrm>
                      <a:prstGeom prst="straightConnector1">
                        <a:avLst/>
                      </a:prstGeom>
                      <a:noFill/>
                      <a:ln w="9525" cap="flat" cmpd="sng">
                        <a:solidFill>
                          <a:srgbClr val="5A3D34"/>
                        </a:solidFill>
                        <a:prstDash val="solid"/>
                        <a:round/>
                        <a:headEnd type="none" w="sm" len="sm"/>
                        <a:tailEnd type="none" w="sm" len="sm"/>
                      </a:ln>
                    </p:spPr>
                  </p:cxnSp>
                  <p:cxnSp>
                    <p:nvCxnSpPr>
                      <p:cNvPr id="49" name="Google Shape;366;p20"/>
                      <p:cNvCxnSpPr>
                        <a:cxnSpLocks/>
                      </p:cNvCxnSpPr>
                      <p:nvPr/>
                    </p:nvCxnSpPr>
                    <p:spPr bwMode="auto">
                      <a:xfrm rot="10799989" flipH="1">
                        <a:off x="759677" y="948917"/>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50" name="Google Shape;367;p20"/>
                      <p:cNvCxnSpPr>
                        <a:cxnSpLocks/>
                      </p:cNvCxnSpPr>
                      <p:nvPr/>
                    </p:nvCxnSpPr>
                    <p:spPr bwMode="auto">
                      <a:xfrm rot="10799989" flipH="1">
                        <a:off x="314096" y="416064"/>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51" name="Google Shape;368;p20"/>
                      <p:cNvCxnSpPr>
                        <a:cxnSpLocks/>
                      </p:cNvCxnSpPr>
                      <p:nvPr/>
                    </p:nvCxnSpPr>
                    <p:spPr bwMode="auto">
                      <a:xfrm rot="10799989" flipH="1">
                        <a:off x="87653" y="138686"/>
                        <a:ext cx="138786" cy="123631"/>
                      </a:xfrm>
                      <a:prstGeom prst="straightConnector1">
                        <a:avLst/>
                      </a:prstGeom>
                      <a:noFill/>
                      <a:ln w="9525" cap="flat" cmpd="sng">
                        <a:solidFill>
                          <a:srgbClr val="5A3D34"/>
                        </a:solidFill>
                        <a:prstDash val="solid"/>
                        <a:round/>
                        <a:headEnd type="none" w="sm" len="sm"/>
                        <a:tailEnd type="none" w="sm" len="sm"/>
                      </a:ln>
                    </p:spPr>
                  </p:cxnSp>
                  <p:cxnSp>
                    <p:nvCxnSpPr>
                      <p:cNvPr id="52" name="Google Shape;369;p20"/>
                      <p:cNvCxnSpPr>
                        <a:cxnSpLocks/>
                      </p:cNvCxnSpPr>
                      <p:nvPr/>
                    </p:nvCxnSpPr>
                    <p:spPr bwMode="auto">
                      <a:xfrm rot="10799989" flipH="1">
                        <a:off x="540540" y="693439"/>
                        <a:ext cx="138786" cy="123631"/>
                      </a:xfrm>
                      <a:prstGeom prst="straightConnector1">
                        <a:avLst/>
                      </a:prstGeom>
                      <a:noFill/>
                      <a:ln w="9525" cap="flat" cmpd="sng">
                        <a:solidFill>
                          <a:srgbClr val="5A3D34"/>
                        </a:solidFill>
                        <a:prstDash val="solid"/>
                        <a:round/>
                        <a:headEnd type="none" w="sm" len="sm"/>
                        <a:tailEnd type="none" w="sm" len="sm"/>
                      </a:ln>
                    </p:spPr>
                  </p:cxnSp>
                </p:grpSp>
                <p:sp>
                  <p:nvSpPr>
                    <p:cNvPr id="53" name="Google Shape;370;p20"/>
                    <p:cNvSpPr/>
                    <p:nvPr/>
                  </p:nvSpPr>
                  <p:spPr bwMode="auto">
                    <a:xfrm>
                      <a:off x="1468547" y="1272065"/>
                      <a:ext cx="109400" cy="119132"/>
                    </a:xfrm>
                    <a:prstGeom prst="ellipse">
                      <a:avLst/>
                    </a:prstGeom>
                    <a:solidFill>
                      <a:schemeClr val="accent1"/>
                    </a:solidFill>
                    <a:ln w="25400" cap="flat" cmpd="sng">
                      <a:solidFill>
                        <a:srgbClr val="432E28"/>
                      </a:solidFill>
                      <a:prstDash val="solid"/>
                      <a:round/>
                      <a:headEnd type="none" w="sm" len="sm"/>
                      <a:tailEnd type="none" w="sm" len="sm"/>
                    </a:ln>
                  </p:spPr>
                  <p:txBody>
                    <a:bodyPr spcFirstLastPara="1" wrap="square" lIns="91423" tIns="45699" rIns="91423" bIns="45699"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chemeClr val="lt1"/>
                        </a:solidFill>
                        <a:latin typeface="Arial"/>
                        <a:ea typeface="Arial"/>
                        <a:cs typeface="Arial"/>
                      </a:endParaRPr>
                    </a:p>
                  </p:txBody>
                </p:sp>
              </p:grpSp>
              <p:sp>
                <p:nvSpPr>
                  <p:cNvPr id="54" name="Google Shape;371;p20"/>
                  <p:cNvSpPr/>
                  <p:nvPr/>
                </p:nvSpPr>
                <p:spPr bwMode="auto">
                  <a:xfrm>
                    <a:off x="809568" y="431320"/>
                    <a:ext cx="962325" cy="414375"/>
                  </a:xfrm>
                  <a:prstGeom prst="rect">
                    <a:avLst/>
                  </a:prstGeom>
                  <a:solidFill>
                    <a:srgbClr val="FFFFFF"/>
                  </a:solidFill>
                  <a:ln w="9525" cap="flat" cmpd="sng">
                    <a:solidFill>
                      <a:srgbClr val="FF000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FF0000"/>
                        </a:solidFill>
                        <a:latin typeface="Calibri"/>
                        <a:ea typeface="Calibri"/>
                        <a:cs typeface="Calibri"/>
                      </a:rPr>
                      <a:t>Mobilisation</a:t>
                    </a:r>
                  </a:p>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FF0000"/>
                        </a:solidFill>
                        <a:latin typeface="Calibri"/>
                        <a:ea typeface="Calibri"/>
                        <a:cs typeface="Calibri"/>
                      </a:rPr>
                      <a:t>Corporelle</a:t>
                    </a:r>
                    <a:endParaRPr sz="1100" b="0" i="0" u="none" strike="noStrike" cap="none">
                      <a:solidFill>
                        <a:srgbClr val="FF0000"/>
                      </a:solidFill>
                      <a:latin typeface="Calibri"/>
                      <a:ea typeface="Calibri"/>
                      <a:cs typeface="Calibri"/>
                    </a:endParaRPr>
                  </a:p>
                </p:txBody>
              </p:sp>
              <p:sp>
                <p:nvSpPr>
                  <p:cNvPr id="55" name="Google Shape;372;p20"/>
                  <p:cNvSpPr/>
                  <p:nvPr/>
                </p:nvSpPr>
                <p:spPr bwMode="auto">
                  <a:xfrm>
                    <a:off x="2538108" y="0"/>
                    <a:ext cx="962325" cy="415160"/>
                  </a:xfrm>
                  <a:prstGeom prst="rect">
                    <a:avLst/>
                  </a:prstGeom>
                  <a:solidFill>
                    <a:srgbClr val="FFFFFF"/>
                  </a:solidFill>
                  <a:ln w="9525" cap="flat" cmpd="sng">
                    <a:solidFill>
                      <a:srgbClr val="FF000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FF0000"/>
                        </a:solidFill>
                        <a:latin typeface="Calibri"/>
                        <a:ea typeface="Calibri"/>
                        <a:cs typeface="Calibri"/>
                      </a:rPr>
                      <a:t>Mobilisation de l'Energie</a:t>
                    </a:r>
                    <a:endParaRPr sz="1100" b="0" i="0" u="none" strike="noStrike" cap="none">
                      <a:solidFill>
                        <a:srgbClr val="FF0000"/>
                      </a:solidFill>
                      <a:latin typeface="Calibri"/>
                      <a:ea typeface="Calibri"/>
                      <a:cs typeface="Calibri"/>
                    </a:endParaRPr>
                  </a:p>
                </p:txBody>
              </p:sp>
              <p:sp>
                <p:nvSpPr>
                  <p:cNvPr id="56" name="Google Shape;373;p20"/>
                  <p:cNvSpPr/>
                  <p:nvPr/>
                </p:nvSpPr>
                <p:spPr bwMode="auto">
                  <a:xfrm>
                    <a:off x="4047849" y="709122"/>
                    <a:ext cx="962325" cy="428722"/>
                  </a:xfrm>
                  <a:prstGeom prst="rect">
                    <a:avLst/>
                  </a:prstGeom>
                  <a:solidFill>
                    <a:srgbClr val="FFFFFF"/>
                  </a:solidFill>
                  <a:ln w="9525" cap="flat" cmpd="sng">
                    <a:solidFill>
                      <a:srgbClr val="00B0F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00B0F0"/>
                        </a:solidFill>
                        <a:latin typeface="Calibri"/>
                        <a:ea typeface="Calibri"/>
                        <a:cs typeface="Calibri"/>
                      </a:rPr>
                      <a:t>Structuration de l'Espace</a:t>
                    </a:r>
                    <a:endParaRPr sz="1100" b="0" i="0" u="none" strike="noStrike" cap="none">
                      <a:solidFill>
                        <a:srgbClr val="000000"/>
                      </a:solidFill>
                      <a:latin typeface="Calibri"/>
                      <a:ea typeface="Calibri"/>
                      <a:cs typeface="Calibri"/>
                    </a:endParaRPr>
                  </a:p>
                </p:txBody>
              </p:sp>
              <p:sp>
                <p:nvSpPr>
                  <p:cNvPr id="57" name="Google Shape;374;p20"/>
                  <p:cNvSpPr/>
                  <p:nvPr/>
                </p:nvSpPr>
                <p:spPr bwMode="auto">
                  <a:xfrm>
                    <a:off x="4339584" y="2046958"/>
                    <a:ext cx="962325" cy="397878"/>
                  </a:xfrm>
                  <a:prstGeom prst="rect">
                    <a:avLst/>
                  </a:prstGeom>
                  <a:solidFill>
                    <a:srgbClr val="FFFFFF"/>
                  </a:solidFill>
                  <a:ln w="9525" cap="flat" cmpd="sng">
                    <a:solidFill>
                      <a:srgbClr val="00B0F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00B0F0"/>
                        </a:solidFill>
                        <a:latin typeface="Calibri"/>
                        <a:ea typeface="Calibri"/>
                        <a:cs typeface="Calibri"/>
                      </a:rPr>
                      <a:t>Structuration du Temps</a:t>
                    </a:r>
                    <a:endParaRPr sz="1100" b="0" i="0" u="none" strike="noStrike" cap="none">
                      <a:solidFill>
                        <a:srgbClr val="000000"/>
                      </a:solidFill>
                      <a:latin typeface="Calibri"/>
                      <a:ea typeface="Calibri"/>
                      <a:cs typeface="Calibri"/>
                    </a:endParaRPr>
                  </a:p>
                </p:txBody>
              </p:sp>
              <p:sp>
                <p:nvSpPr>
                  <p:cNvPr id="58" name="Google Shape;375;p20"/>
                  <p:cNvSpPr/>
                  <p:nvPr/>
                </p:nvSpPr>
                <p:spPr bwMode="auto">
                  <a:xfrm>
                    <a:off x="0" y="1871503"/>
                    <a:ext cx="962325" cy="312221"/>
                  </a:xfrm>
                  <a:prstGeom prst="rect">
                    <a:avLst/>
                  </a:prstGeom>
                  <a:solidFill>
                    <a:srgbClr val="FFFFFF"/>
                  </a:solidFill>
                  <a:ln w="9525" cap="flat" cmpd="sng">
                    <a:solidFill>
                      <a:srgbClr val="92000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920000"/>
                        </a:solidFill>
                        <a:latin typeface="Calibri"/>
                        <a:ea typeface="Calibri"/>
                        <a:cs typeface="Calibri"/>
                      </a:rPr>
                      <a:t>Cohérence</a:t>
                    </a:r>
                    <a:endParaRPr sz="1100" b="0" i="0" u="none" strike="noStrike" cap="none">
                      <a:solidFill>
                        <a:srgbClr val="000000"/>
                      </a:solidFill>
                      <a:latin typeface="Calibri"/>
                      <a:ea typeface="Calibri"/>
                      <a:cs typeface="Calibri"/>
                    </a:endParaRPr>
                  </a:p>
                </p:txBody>
              </p:sp>
              <p:sp>
                <p:nvSpPr>
                  <p:cNvPr id="59" name="Google Shape;376;p20"/>
                  <p:cNvSpPr/>
                  <p:nvPr/>
                </p:nvSpPr>
                <p:spPr bwMode="auto">
                  <a:xfrm>
                    <a:off x="2353509" y="3459676"/>
                    <a:ext cx="1010965" cy="355931"/>
                  </a:xfrm>
                  <a:prstGeom prst="rect">
                    <a:avLst/>
                  </a:prstGeom>
                  <a:solidFill>
                    <a:srgbClr val="FFFFFF"/>
                  </a:solidFill>
                  <a:ln w="9525" cap="flat" cmpd="sng">
                    <a:solidFill>
                      <a:srgbClr val="FF3399"/>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1" i="0" u="none" strike="noStrike" cap="none">
                        <a:solidFill>
                          <a:srgbClr val="FF3399"/>
                        </a:solidFill>
                        <a:latin typeface="Calibri"/>
                        <a:ea typeface="Calibri"/>
                        <a:cs typeface="Calibri"/>
                      </a:rPr>
                      <a:t>Interprétation</a:t>
                    </a:r>
                    <a:endParaRPr sz="1100" b="0" i="0" u="none" strike="noStrike" cap="none">
                      <a:solidFill>
                        <a:srgbClr val="000000"/>
                      </a:solidFill>
                      <a:latin typeface="Calibri"/>
                      <a:ea typeface="Calibri"/>
                      <a:cs typeface="Calibri"/>
                    </a:endParaRPr>
                  </a:p>
                </p:txBody>
              </p:sp>
              <p:sp>
                <p:nvSpPr>
                  <p:cNvPr id="60" name="Google Shape;377;p20"/>
                  <p:cNvSpPr/>
                  <p:nvPr/>
                </p:nvSpPr>
                <p:spPr bwMode="auto">
                  <a:xfrm>
                    <a:off x="647552" y="3236073"/>
                    <a:ext cx="962325" cy="312221"/>
                  </a:xfrm>
                  <a:prstGeom prst="rect">
                    <a:avLst/>
                  </a:prstGeom>
                  <a:solidFill>
                    <a:srgbClr val="FFFFFF"/>
                  </a:solidFill>
                  <a:ln w="9525" cap="flat" cmpd="sng">
                    <a:solidFill>
                      <a:srgbClr val="00B050"/>
                    </a:solidFill>
                    <a:prstDash val="solid"/>
                    <a:miter/>
                    <a:headEnd type="none" w="sm" len="sm"/>
                    <a:tailEnd type="none" w="sm" len="sm"/>
                  </a:ln>
                </p:spPr>
                <p:txBody>
                  <a:bodyPr spcFirstLastPara="1" wrap="square" lIns="91423" tIns="45699" rIns="91423" bIns="45699" anchor="t" anchorCtr="0">
                    <a:noAutofit/>
                  </a:bodyPr>
                  <a:lstStyle/>
                  <a:p>
                    <a:pPr marL="0" marR="0" lvl="0" indent="0" algn="ctr">
                      <a:lnSpc>
                        <a:spcPct val="107000"/>
                      </a:lnSpc>
                      <a:spcBef>
                        <a:spcPts val="0"/>
                      </a:spcBef>
                      <a:spcAft>
                        <a:spcPts val="0"/>
                      </a:spcAft>
                      <a:buClr>
                        <a:srgbClr val="000000"/>
                      </a:buClr>
                      <a:buSzPts val="1100"/>
                      <a:buFont typeface="Arial"/>
                      <a:buNone/>
                      <a:defRPr/>
                    </a:pPr>
                    <a:r>
                      <a:rPr sz="1100" b="1" i="0" u="none" strike="noStrike" cap="none">
                        <a:solidFill>
                          <a:srgbClr val="92D050"/>
                        </a:solidFill>
                        <a:latin typeface="Calibri"/>
                        <a:ea typeface="Calibri"/>
                        <a:cs typeface="Calibri"/>
                      </a:rPr>
                      <a:t>Implication</a:t>
                    </a:r>
                    <a:endParaRPr sz="1100" b="0" i="0" u="none" strike="noStrike" cap="none">
                      <a:solidFill>
                        <a:srgbClr val="000000"/>
                      </a:solidFill>
                      <a:latin typeface="Calibri"/>
                      <a:ea typeface="Calibri"/>
                      <a:cs typeface="Calibri"/>
                    </a:endParaRPr>
                  </a:p>
                </p:txBody>
              </p:sp>
            </p:grpSp>
            <p:cxnSp>
              <p:nvCxnSpPr>
                <p:cNvPr id="61" name="Google Shape;353;p20"/>
                <p:cNvCxnSpPr>
                  <a:cxnSpLocks/>
                </p:cNvCxnSpPr>
                <p:nvPr/>
              </p:nvCxnSpPr>
              <p:spPr bwMode="auto">
                <a:xfrm>
                  <a:off x="4658825" y="2667793"/>
                  <a:ext cx="1056960" cy="1168601"/>
                </a:xfrm>
                <a:prstGeom prst="straightConnector1">
                  <a:avLst/>
                </a:prstGeom>
                <a:noFill/>
                <a:ln w="9525" cap="flat" cmpd="sng">
                  <a:solidFill>
                    <a:srgbClr val="5A3D34"/>
                  </a:solidFill>
                  <a:prstDash val="solid"/>
                  <a:round/>
                  <a:headEnd type="none" w="sm" len="sm"/>
                  <a:tailEnd type="none" w="sm" len="sm"/>
                </a:ln>
              </p:spPr>
            </p:cxnSp>
          </p:grpSp>
          <p:cxnSp>
            <p:nvCxnSpPr>
              <p:cNvPr id="62" name="Connecteur droit 58"/>
              <p:cNvCxnSpPr>
                <a:cxnSpLocks/>
              </p:cNvCxnSpPr>
              <p:nvPr/>
            </p:nvCxnSpPr>
            <p:spPr bwMode="auto">
              <a:xfrm flipV="1">
                <a:off x="4520558" y="3013402"/>
                <a:ext cx="253487" cy="0"/>
              </a:xfrm>
              <a:prstGeom prst="line">
                <a:avLst/>
              </a:prstGeom>
            </p:spPr>
            <p:style>
              <a:lnRef idx="1">
                <a:schemeClr val="accent1">
                  <a:shade val="50000"/>
                </a:schemeClr>
              </a:lnRef>
              <a:fillRef idx="0">
                <a:schemeClr val="accent1"/>
              </a:fillRef>
              <a:effectRef idx="0">
                <a:schemeClr val="accent1"/>
              </a:effectRef>
              <a:fontRef idx="minor">
                <a:schemeClr val="tx1"/>
              </a:fontRef>
            </p:style>
          </p:cxnSp>
          <p:cxnSp>
            <p:nvCxnSpPr>
              <p:cNvPr id="63" name="Connecteur droit 59"/>
              <p:cNvCxnSpPr>
                <a:cxnSpLocks/>
              </p:cNvCxnSpPr>
              <p:nvPr/>
            </p:nvCxnSpPr>
            <p:spPr bwMode="auto">
              <a:xfrm>
                <a:off x="4489832" y="3305913"/>
                <a:ext cx="284213" cy="0"/>
              </a:xfrm>
              <a:prstGeom prst="line">
                <a:avLst/>
              </a:prstGeom>
            </p:spPr>
            <p:style>
              <a:lnRef idx="1">
                <a:schemeClr val="accent1">
                  <a:shade val="50000"/>
                </a:schemeClr>
              </a:lnRef>
              <a:fillRef idx="0">
                <a:schemeClr val="accent1"/>
              </a:fillRef>
              <a:effectRef idx="0">
                <a:schemeClr val="accent1"/>
              </a:effectRef>
              <a:fontRef idx="minor">
                <a:schemeClr val="tx1"/>
              </a:fontRef>
            </p:style>
          </p:cxnSp>
          <p:cxnSp>
            <p:nvCxnSpPr>
              <p:cNvPr id="64" name="Connecteur droit 60"/>
              <p:cNvCxnSpPr>
                <a:cxnSpLocks/>
              </p:cNvCxnSpPr>
              <p:nvPr/>
            </p:nvCxnSpPr>
            <p:spPr bwMode="auto">
              <a:xfrm>
                <a:off x="4493673" y="3567311"/>
                <a:ext cx="307256" cy="0"/>
              </a:xfrm>
              <a:prstGeom prst="line">
                <a:avLst/>
              </a:prstGeom>
            </p:spPr>
            <p:style>
              <a:lnRef idx="1">
                <a:schemeClr val="accent1">
                  <a:shade val="50000"/>
                </a:schemeClr>
              </a:lnRef>
              <a:fillRef idx="0">
                <a:schemeClr val="accent1"/>
              </a:fillRef>
              <a:effectRef idx="0">
                <a:schemeClr val="accent1"/>
              </a:effectRef>
              <a:fontRef idx="minor">
                <a:schemeClr val="tx1"/>
              </a:fontRef>
            </p:style>
          </p:cxnSp>
          <p:cxnSp>
            <p:nvCxnSpPr>
              <p:cNvPr id="65" name="Connecteur droit 61"/>
              <p:cNvCxnSpPr>
                <a:cxnSpLocks/>
              </p:cNvCxnSpPr>
              <p:nvPr/>
            </p:nvCxnSpPr>
            <p:spPr bwMode="auto">
              <a:xfrm>
                <a:off x="4509798" y="3882525"/>
                <a:ext cx="284213" cy="0"/>
              </a:xfrm>
              <a:prstGeom prst="line">
                <a:avLst/>
              </a:prstGeom>
            </p:spPr>
            <p:style>
              <a:lnRef idx="1">
                <a:schemeClr val="accent1">
                  <a:shade val="50000"/>
                </a:schemeClr>
              </a:lnRef>
              <a:fillRef idx="0">
                <a:schemeClr val="accent1"/>
              </a:fillRef>
              <a:effectRef idx="0">
                <a:schemeClr val="accent1"/>
              </a:effectRef>
              <a:fontRef idx="minor">
                <a:schemeClr val="tx1"/>
              </a:fontRef>
            </p:style>
          </p:cxnSp>
        </p:grpSp>
      </p:grpSp>
      <p:sp>
        <p:nvSpPr>
          <p:cNvPr id="68" name="ZoneTexte 68"/>
          <p:cNvSpPr>
            <a:spLocks/>
          </p:cNvSpPr>
          <p:nvPr/>
        </p:nvSpPr>
        <p:spPr bwMode="auto">
          <a:xfrm>
            <a:off x="189359" y="3630470"/>
            <a:ext cx="1911016" cy="307777"/>
          </a:xfrm>
          <a:prstGeom prst="rect">
            <a:avLst/>
          </a:prstGeom>
          <a:noFill/>
        </p:spPr>
        <p:txBody>
          <a:bodyPr wrap="square" rtlCol="0">
            <a:spAutoFit/>
          </a:bodyPr>
          <a:lstStyle/>
          <a:p>
            <a:pPr algn="ctr">
              <a:defRPr/>
            </a:pPr>
            <a:r>
              <a:rPr lang="fr-FR" b="1"/>
              <a:t>STOM possibles</a:t>
            </a:r>
            <a:endParaRPr lang="fr-FR"/>
          </a:p>
        </p:txBody>
      </p:sp>
      <p:grpSp>
        <p:nvGrpSpPr>
          <p:cNvPr id="69" name="Groupe 71"/>
          <p:cNvGrpSpPr/>
          <p:nvPr/>
        </p:nvGrpSpPr>
        <p:grpSpPr bwMode="auto">
          <a:xfrm>
            <a:off x="43049" y="3987783"/>
            <a:ext cx="3563144" cy="461665"/>
            <a:chOff x="43049" y="3987783"/>
            <a:chExt cx="3563144" cy="461665"/>
          </a:xfrm>
        </p:grpSpPr>
        <p:sp>
          <p:nvSpPr>
            <p:cNvPr id="70" name="Rectangle 67"/>
            <p:cNvSpPr/>
            <p:nvPr/>
          </p:nvSpPr>
          <p:spPr bwMode="auto">
            <a:xfrm>
              <a:off x="241089" y="3987783"/>
              <a:ext cx="3365103" cy="461665"/>
            </a:xfrm>
            <a:prstGeom prst="rect">
              <a:avLst/>
            </a:prstGeom>
            <a:grpFill/>
          </p:spPr>
          <p:txBody>
            <a:bodyPr wrap="square">
              <a:spAutoFit/>
            </a:bodyPr>
            <a:lstStyle/>
            <a:p>
              <a:pPr>
                <a:defRPr/>
              </a:pPr>
              <a:r>
                <a:rPr lang="fr-FR" sz="1200" dirty="0"/>
                <a:t>Mouvements individuels, </a:t>
              </a:r>
            </a:p>
            <a:p>
              <a:pPr>
                <a:defRPr/>
              </a:pPr>
              <a:r>
                <a:rPr lang="fr-FR" sz="1200" dirty="0"/>
                <a:t>travail de la vitesse gestuelle, déplacements…</a:t>
              </a:r>
              <a:endParaRPr dirty="0"/>
            </a:p>
          </p:txBody>
        </p:sp>
        <p:sp>
          <p:nvSpPr>
            <p:cNvPr id="71" name="Flèche droite 69"/>
            <p:cNvSpPr/>
            <p:nvPr/>
          </p:nvSpPr>
          <p:spPr bwMode="auto">
            <a:xfrm>
              <a:off x="43049" y="4103325"/>
              <a:ext cx="235554" cy="65724"/>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grpSp>
      <p:grpSp>
        <p:nvGrpSpPr>
          <p:cNvPr id="72" name="Groupe 72"/>
          <p:cNvGrpSpPr/>
          <p:nvPr/>
        </p:nvGrpSpPr>
        <p:grpSpPr bwMode="auto">
          <a:xfrm>
            <a:off x="43049" y="4570444"/>
            <a:ext cx="3632888" cy="461665"/>
            <a:chOff x="43049" y="4570444"/>
            <a:chExt cx="3632888" cy="461665"/>
          </a:xfrm>
        </p:grpSpPr>
        <p:sp>
          <p:nvSpPr>
            <p:cNvPr id="73" name="Rectangle 2"/>
            <p:cNvSpPr/>
            <p:nvPr/>
          </p:nvSpPr>
          <p:spPr bwMode="auto">
            <a:xfrm>
              <a:off x="200720" y="4570444"/>
              <a:ext cx="3475217" cy="461665"/>
            </a:xfrm>
            <a:prstGeom prst="rect">
              <a:avLst/>
            </a:prstGeom>
            <a:grpFill/>
          </p:spPr>
          <p:txBody>
            <a:bodyPr wrap="square">
              <a:spAutoFit/>
            </a:bodyPr>
            <a:lstStyle/>
            <a:p>
              <a:pPr>
                <a:defRPr/>
              </a:pPr>
              <a:r>
                <a:rPr lang="fr-FR" sz="1200"/>
                <a:t>Mouvements collectifs: procédés de composition </a:t>
              </a:r>
              <a:endParaRPr/>
            </a:p>
            <a:p>
              <a:pPr>
                <a:defRPr/>
              </a:pPr>
              <a:r>
                <a:rPr lang="fr-FR" sz="1200"/>
                <a:t>(canon, unisson, mouvement précis)</a:t>
              </a:r>
              <a:endParaRPr/>
            </a:p>
          </p:txBody>
        </p:sp>
        <p:sp>
          <p:nvSpPr>
            <p:cNvPr id="74" name="Flèche droite 70"/>
            <p:cNvSpPr/>
            <p:nvPr/>
          </p:nvSpPr>
          <p:spPr bwMode="auto">
            <a:xfrm>
              <a:off x="43049" y="4689231"/>
              <a:ext cx="235554" cy="65724"/>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18;p24"/>
          <p:cNvSpPr>
            <a:spLocks noGrp="1"/>
          </p:cNvSpPr>
          <p:nvPr>
            <p:ph type="body" idx="1"/>
          </p:nvPr>
        </p:nvSpPr>
        <p:spPr bwMode="auto">
          <a:xfrm>
            <a:off x="32719" y="-23222"/>
            <a:ext cx="9087157" cy="4989747"/>
          </a:xfrm>
          <a:prstGeom prst="rect">
            <a:avLst/>
          </a:prstGeom>
          <a:noFill/>
          <a:ln>
            <a:noFill/>
          </a:ln>
        </p:spPr>
        <p:txBody>
          <a:bodyPr spcFirstLastPara="1" wrap="square" lIns="91423" tIns="91423" rIns="91423" bIns="91423" anchor="t" anchorCtr="0"/>
          <a:lstStyle>
            <a:lvl1pPr marL="457200" lvl="0" indent="-342900" algn="l">
              <a:lnSpc>
                <a:spcPct val="114999"/>
              </a:lnSpc>
              <a:spcBef>
                <a:spcPts val="0"/>
              </a:spcBef>
              <a:spcAft>
                <a:spcPts val="0"/>
              </a:spcAft>
              <a:buSzPts val="1800"/>
              <a:buChar char="●"/>
              <a:defRPr/>
            </a:lvl1pPr>
            <a:lvl2pPr marL="914400" lvl="1" indent="-317499" algn="l">
              <a:lnSpc>
                <a:spcPct val="114999"/>
              </a:lnSpc>
              <a:spcBef>
                <a:spcPts val="0"/>
              </a:spcBef>
              <a:spcAft>
                <a:spcPts val="0"/>
              </a:spcAft>
              <a:buSzPts val="1400"/>
              <a:buChar char="○"/>
              <a:defRPr/>
            </a:lvl2pPr>
            <a:lvl3pPr marL="1371600" lvl="2" indent="-317499" algn="l">
              <a:lnSpc>
                <a:spcPct val="114999"/>
              </a:lnSpc>
              <a:spcBef>
                <a:spcPts val="0"/>
              </a:spcBef>
              <a:spcAft>
                <a:spcPts val="0"/>
              </a:spcAft>
              <a:buSzPts val="1400"/>
              <a:buChar char="■"/>
              <a:defRPr/>
            </a:lvl3pPr>
            <a:lvl4pPr marL="1828800" lvl="3" indent="-317499" algn="l">
              <a:lnSpc>
                <a:spcPct val="114999"/>
              </a:lnSpc>
              <a:spcBef>
                <a:spcPts val="0"/>
              </a:spcBef>
              <a:spcAft>
                <a:spcPts val="0"/>
              </a:spcAft>
              <a:buSzPts val="1400"/>
              <a:buChar char="●"/>
              <a:defRPr/>
            </a:lvl4pPr>
            <a:lvl5pPr marL="2286000" lvl="4" indent="-317499" algn="l">
              <a:lnSpc>
                <a:spcPct val="114999"/>
              </a:lnSpc>
              <a:spcBef>
                <a:spcPts val="0"/>
              </a:spcBef>
              <a:spcAft>
                <a:spcPts val="0"/>
              </a:spcAft>
              <a:buSzPts val="1400"/>
              <a:buChar char="○"/>
              <a:defRPr/>
            </a:lvl5pPr>
            <a:lvl6pPr marL="2743200" lvl="5" indent="-317499" algn="l">
              <a:lnSpc>
                <a:spcPct val="114999"/>
              </a:lnSpc>
              <a:spcBef>
                <a:spcPts val="0"/>
              </a:spcBef>
              <a:spcAft>
                <a:spcPts val="0"/>
              </a:spcAft>
              <a:buSzPts val="1400"/>
              <a:buChar char="■"/>
              <a:defRPr/>
            </a:lvl6pPr>
            <a:lvl7pPr marL="3200400" lvl="6" indent="-317499" algn="l">
              <a:lnSpc>
                <a:spcPct val="114999"/>
              </a:lnSpc>
              <a:spcBef>
                <a:spcPts val="0"/>
              </a:spcBef>
              <a:spcAft>
                <a:spcPts val="0"/>
              </a:spcAft>
              <a:buSzPts val="1400"/>
              <a:buChar char="●"/>
              <a:defRPr/>
            </a:lvl7pPr>
            <a:lvl8pPr marL="3657600" lvl="7" indent="-317499" algn="l">
              <a:lnSpc>
                <a:spcPct val="114999"/>
              </a:lnSpc>
              <a:spcBef>
                <a:spcPts val="0"/>
              </a:spcBef>
              <a:spcAft>
                <a:spcPts val="0"/>
              </a:spcAft>
              <a:buSzPts val="1400"/>
              <a:buChar char="○"/>
              <a:defRPr/>
            </a:lvl8pPr>
            <a:lvl9pPr marL="4114800" lvl="8" indent="-317499" algn="l">
              <a:lnSpc>
                <a:spcPct val="114999"/>
              </a:lnSpc>
              <a:spcBef>
                <a:spcPts val="0"/>
              </a:spcBef>
              <a:spcAft>
                <a:spcPts val="0"/>
              </a:spcAft>
              <a:buSzPts val="1400"/>
              <a:buChar char="■"/>
              <a:defRPr/>
            </a:lvl9pPr>
          </a:lstStyle>
          <a:p>
            <a:pPr marL="114299" indent="0" algn="ctr">
              <a:lnSpc>
                <a:spcPct val="104999"/>
              </a:lnSpc>
              <a:buNone/>
              <a:defRPr/>
            </a:pPr>
            <a:r>
              <a:rPr sz="1600" b="1" i="0" u="none">
                <a:solidFill>
                  <a:srgbClr val="000000"/>
                </a:solidFill>
                <a:latin typeface="Arial"/>
                <a:ea typeface="Arial"/>
                <a:cs typeface="Arial"/>
              </a:rPr>
              <a:t>Procédés de composition</a:t>
            </a:r>
            <a:endParaRPr sz="1800" b="1" i="0" u="none">
              <a:solidFill>
                <a:srgbClr val="000000"/>
              </a:solidFill>
              <a:latin typeface="Arial"/>
              <a:ea typeface="Arial"/>
              <a:cs typeface="Arial"/>
            </a:endParaRPr>
          </a:p>
          <a:p>
            <a:pPr marL="114299" indent="0">
              <a:lnSpc>
                <a:spcPct val="104999"/>
              </a:lnSpc>
              <a:buNone/>
              <a:defRPr/>
            </a:pPr>
            <a:r>
              <a:rPr sz="900" b="1" i="0" u="none">
                <a:solidFill>
                  <a:srgbClr val="000000"/>
                </a:solidFill>
                <a:latin typeface="Arial"/>
                <a:ea typeface="Arial"/>
                <a:cs typeface="Arial"/>
              </a:rPr>
              <a:t>*Unisson </a:t>
            </a:r>
            <a:r>
              <a:rPr sz="900" b="0" i="0" u="none">
                <a:solidFill>
                  <a:srgbClr val="000000"/>
                </a:solidFill>
                <a:latin typeface="Arial"/>
                <a:ea typeface="Arial"/>
                <a:cs typeface="Arial"/>
              </a:rPr>
              <a:t>:</a:t>
            </a:r>
            <a:endParaRPr/>
          </a:p>
          <a:p>
            <a:pPr marL="114299" indent="0">
              <a:lnSpc>
                <a:spcPct val="104999"/>
              </a:lnSpc>
              <a:buNone/>
              <a:defRPr/>
            </a:pPr>
            <a:r>
              <a:rPr sz="900" b="0" i="0" u="none">
                <a:solidFill>
                  <a:srgbClr val="000000"/>
                </a:solidFill>
                <a:latin typeface="Arial"/>
                <a:ea typeface="Arial"/>
                <a:cs typeface="Arial"/>
              </a:rPr>
              <a:t>Tous les danseurs réalisent la même séquence dansée, en même temps, à l'identique (même vitesse, même énergie) </a:t>
            </a:r>
            <a:endParaRPr/>
          </a:p>
          <a:p>
            <a:pPr marL="114299" indent="0">
              <a:lnSpc>
                <a:spcPct val="104999"/>
              </a:lnSpc>
              <a:buNone/>
              <a:defRPr/>
            </a:pPr>
            <a:r>
              <a:rPr sz="900" b="0" i="1" u="sng">
                <a:solidFill>
                  <a:srgbClr val="FF0000"/>
                </a:solidFill>
                <a:latin typeface="Arial"/>
                <a:ea typeface="Arial"/>
                <a:cs typeface="Arial"/>
              </a:rPr>
              <a:t>sensations pouvant être envisagées :</a:t>
            </a:r>
            <a:r>
              <a:rPr sz="900" b="0" i="0" u="none">
                <a:solidFill>
                  <a:srgbClr val="FF0000"/>
                </a:solidFill>
                <a:latin typeface="Arial"/>
                <a:ea typeface="Arial"/>
                <a:cs typeface="Arial"/>
              </a:rPr>
              <a:t>  force, harmonie, intensité de l’argument à défendre... </a:t>
            </a:r>
            <a:br>
              <a:rPr sz="900" b="0" i="0" u="none">
                <a:solidFill>
                  <a:srgbClr val="FF0000"/>
                </a:solidFill>
                <a:latin typeface="Arial"/>
                <a:ea typeface="Arial"/>
                <a:cs typeface="Arial"/>
              </a:rPr>
            </a:br>
            <a:r>
              <a:rPr sz="900" b="0" i="0" u="none">
                <a:solidFill>
                  <a:schemeClr val="tx1"/>
                </a:solidFill>
                <a:latin typeface="Arial"/>
                <a:ea typeface="Arial"/>
                <a:cs typeface="Arial"/>
              </a:rPr>
              <a:t>*</a:t>
            </a:r>
            <a:r>
              <a:rPr sz="900" b="1" i="0" u="none">
                <a:solidFill>
                  <a:srgbClr val="000000"/>
                </a:solidFill>
                <a:latin typeface="Arial"/>
                <a:ea typeface="Arial"/>
                <a:cs typeface="Arial"/>
              </a:rPr>
              <a:t>Répétition :</a:t>
            </a:r>
            <a:endParaRPr sz="900" b="0" i="0"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Répéter plusieurs fois un même mouvement (ou une même séquence) à l'identique ou en variant un des paramètres du mouvement (espace, temps, énergie, relation entre les danseurs) </a:t>
            </a:r>
            <a:endParaRPr/>
          </a:p>
          <a:p>
            <a:pPr marL="114299" indent="0">
              <a:lnSpc>
                <a:spcPct val="104999"/>
              </a:lnSpc>
              <a:buNone/>
              <a:defRPr/>
            </a:pPr>
            <a:r>
              <a:rPr sz="900" b="0" i="0" u="none">
                <a:solidFill>
                  <a:srgbClr val="FF0000"/>
                </a:solidFill>
                <a:latin typeface="Arial"/>
                <a:ea typeface="Arial"/>
                <a:cs typeface="Arial"/>
              </a:rPr>
              <a:t>renforcement, insistance jusqu'au malaise et donc la Saturation...</a:t>
            </a:r>
            <a:br>
              <a:rPr sz="900" b="0" i="0" u="none">
                <a:solidFill>
                  <a:srgbClr val="FF0000"/>
                </a:solidFill>
                <a:latin typeface="Arial"/>
                <a:ea typeface="Arial"/>
                <a:cs typeface="Arial"/>
              </a:rPr>
            </a:br>
            <a:r>
              <a:rPr sz="900" b="1" i="0" u="none">
                <a:solidFill>
                  <a:srgbClr val="000000"/>
                </a:solidFill>
                <a:latin typeface="Arial"/>
                <a:ea typeface="Arial"/>
                <a:cs typeface="Arial"/>
              </a:rPr>
              <a:t>Transposition :</a:t>
            </a:r>
            <a:endParaRPr sz="900" b="0" i="0"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Prendre un mouvement (ou une séquence) et le transposer dans un autre espace (scénique, espace proche niveau du corps) </a:t>
            </a:r>
            <a:endParaRPr/>
          </a:p>
          <a:p>
            <a:pPr marL="114299" indent="0">
              <a:lnSpc>
                <a:spcPct val="104999"/>
              </a:lnSpc>
              <a:buNone/>
              <a:defRPr/>
            </a:pPr>
            <a:r>
              <a:rPr sz="900" b="0" i="1" u="none">
                <a:solidFill>
                  <a:srgbClr val="FF0000"/>
                </a:solidFill>
                <a:latin typeface="Arial"/>
                <a:ea typeface="Arial"/>
                <a:cs typeface="Arial"/>
              </a:rPr>
              <a:t>similitude mais différences de situations</a:t>
            </a:r>
            <a:br>
              <a:rPr sz="900" b="0" i="1" u="none">
                <a:solidFill>
                  <a:srgbClr val="FF0000"/>
                </a:solidFill>
                <a:latin typeface="Arial"/>
                <a:ea typeface="Arial"/>
                <a:cs typeface="Arial"/>
              </a:rPr>
            </a:br>
            <a:r>
              <a:rPr sz="900" b="1" i="0" u="none">
                <a:solidFill>
                  <a:srgbClr val="000000"/>
                </a:solidFill>
                <a:latin typeface="Arial"/>
                <a:ea typeface="Arial"/>
                <a:cs typeface="Arial"/>
              </a:rPr>
              <a:t>Inversion :</a:t>
            </a:r>
            <a:endParaRPr sz="900" b="0" i="1"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Une même séquence est réalisée en "reverse", comme si on rembobinait sur un magnétoscope. </a:t>
            </a:r>
            <a:endParaRPr/>
          </a:p>
          <a:p>
            <a:pPr marL="114299" indent="0">
              <a:lnSpc>
                <a:spcPct val="104999"/>
              </a:lnSpc>
              <a:buNone/>
              <a:defRPr/>
            </a:pPr>
            <a:r>
              <a:rPr sz="900" b="0" i="1" u="none">
                <a:solidFill>
                  <a:srgbClr val="FF0000"/>
                </a:solidFill>
                <a:latin typeface="Arial"/>
                <a:ea typeface="Arial"/>
                <a:cs typeface="Arial"/>
              </a:rPr>
              <a:t>suspension du temps; revenir vers le passé,... </a:t>
            </a:r>
            <a:endParaRPr/>
          </a:p>
          <a:p>
            <a:pPr marL="114299" indent="0">
              <a:lnSpc>
                <a:spcPct val="104999"/>
              </a:lnSpc>
              <a:buNone/>
              <a:defRPr/>
            </a:pPr>
            <a:r>
              <a:rPr sz="900" b="1" i="0" u="none">
                <a:solidFill>
                  <a:srgbClr val="000000"/>
                </a:solidFill>
                <a:latin typeface="Arial"/>
                <a:ea typeface="Arial"/>
                <a:cs typeface="Arial"/>
              </a:rPr>
              <a:t>*Contrepoint :</a:t>
            </a:r>
            <a:endParaRPr sz="900" b="0" i="1"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Un danseur est isolé du groupe dans l'espace, il réalise un solo ou une transposition ou est à l'unisson, en canon... par rapport aux autres danseurs. </a:t>
            </a:r>
            <a:endParaRPr/>
          </a:p>
          <a:p>
            <a:pPr marL="114299" indent="0">
              <a:lnSpc>
                <a:spcPct val="104999"/>
              </a:lnSpc>
              <a:buNone/>
              <a:defRPr/>
            </a:pPr>
            <a:r>
              <a:rPr sz="900" b="0" i="1" u="none">
                <a:solidFill>
                  <a:srgbClr val="FF0000"/>
                </a:solidFill>
                <a:latin typeface="Arial"/>
                <a:ea typeface="Arial"/>
                <a:cs typeface="Arial"/>
              </a:rPr>
              <a:t>exclusion, différence, distinction,... </a:t>
            </a:r>
            <a:endParaRPr/>
          </a:p>
          <a:p>
            <a:pPr marL="114299" indent="0">
              <a:lnSpc>
                <a:spcPct val="104999"/>
              </a:lnSpc>
              <a:buNone/>
              <a:defRPr/>
            </a:pPr>
            <a:r>
              <a:rPr sz="900" b="1" i="0" u="none">
                <a:solidFill>
                  <a:srgbClr val="000000"/>
                </a:solidFill>
                <a:latin typeface="Arial"/>
                <a:ea typeface="Arial"/>
                <a:cs typeface="Arial"/>
              </a:rPr>
              <a:t>*Accumulation :</a:t>
            </a:r>
            <a:endParaRPr/>
          </a:p>
          <a:p>
            <a:pPr marL="114299" indent="0">
              <a:lnSpc>
                <a:spcPct val="104999"/>
              </a:lnSpc>
              <a:buNone/>
              <a:defRPr/>
            </a:pPr>
            <a:r>
              <a:rPr sz="900" b="0" i="0" u="none">
                <a:solidFill>
                  <a:srgbClr val="000000"/>
                </a:solidFill>
                <a:latin typeface="Arial"/>
                <a:ea typeface="Arial"/>
                <a:cs typeface="Arial"/>
              </a:rPr>
              <a:t>Sur la base d'un unisson, des danseurs viennent rejoindre le groupe pour réaliser la même séquence gestuelle  </a:t>
            </a:r>
            <a:endParaRPr/>
          </a:p>
          <a:p>
            <a:pPr marL="114299" indent="0">
              <a:lnSpc>
                <a:spcPct val="104999"/>
              </a:lnSpc>
              <a:buNone/>
              <a:defRPr/>
            </a:pPr>
            <a:r>
              <a:rPr sz="900" b="0" i="1" u="none">
                <a:solidFill>
                  <a:srgbClr val="FF0000"/>
                </a:solidFill>
                <a:latin typeface="Arial"/>
                <a:ea typeface="Arial"/>
                <a:cs typeface="Arial"/>
              </a:rPr>
              <a:t>amplification, force de l'argument défendu, effet de masse... </a:t>
            </a:r>
            <a:br>
              <a:rPr sz="900" b="0" i="1" u="none">
                <a:solidFill>
                  <a:srgbClr val="FF0000"/>
                </a:solidFill>
                <a:latin typeface="Arial"/>
                <a:ea typeface="Arial"/>
                <a:cs typeface="Arial"/>
              </a:rPr>
            </a:br>
            <a:r>
              <a:rPr sz="900" b="1" i="0" u="none">
                <a:solidFill>
                  <a:srgbClr val="000000"/>
                </a:solidFill>
                <a:latin typeface="Arial"/>
                <a:ea typeface="Arial"/>
                <a:cs typeface="Arial"/>
              </a:rPr>
              <a:t>Soustraction :</a:t>
            </a:r>
            <a:endParaRPr sz="900" b="0" i="1"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C'est l'inverse de l'accumulation, on soustrait un geste à la séquence, puis on la reprend en supprimant un 3e, etc. </a:t>
            </a:r>
            <a:endParaRPr/>
          </a:p>
          <a:p>
            <a:pPr marL="114299" indent="0">
              <a:lnSpc>
                <a:spcPct val="104999"/>
              </a:lnSpc>
              <a:buNone/>
              <a:defRPr/>
            </a:pPr>
            <a:r>
              <a:rPr sz="900" b="0" i="1" u="none">
                <a:solidFill>
                  <a:srgbClr val="FF0000"/>
                </a:solidFill>
                <a:latin typeface="Arial"/>
                <a:ea typeface="Arial"/>
                <a:cs typeface="Arial"/>
              </a:rPr>
              <a:t>manque,... </a:t>
            </a:r>
            <a:br>
              <a:rPr sz="900" b="0" i="1" u="none">
                <a:solidFill>
                  <a:srgbClr val="FF0000"/>
                </a:solidFill>
                <a:latin typeface="Arial"/>
                <a:ea typeface="Arial"/>
                <a:cs typeface="Arial"/>
              </a:rPr>
            </a:br>
            <a:r>
              <a:rPr sz="900" b="1" i="0" u="none">
                <a:solidFill>
                  <a:srgbClr val="000000"/>
                </a:solidFill>
                <a:latin typeface="Arial"/>
                <a:ea typeface="Arial"/>
                <a:cs typeface="Arial"/>
              </a:rPr>
              <a:t>*Question-réponse :</a:t>
            </a:r>
            <a:endParaRPr sz="900" b="0" i="1" u="none">
              <a:solidFill>
                <a:srgbClr val="FF0000"/>
              </a:solidFill>
              <a:latin typeface="Arial"/>
              <a:ea typeface="Arial"/>
              <a:cs typeface="Arial"/>
            </a:endParaRPr>
          </a:p>
          <a:p>
            <a:pPr marL="114299" indent="0">
              <a:lnSpc>
                <a:spcPct val="104999"/>
              </a:lnSpc>
              <a:buNone/>
              <a:defRPr/>
            </a:pPr>
            <a:r>
              <a:rPr sz="900" b="0" i="0" u="none">
                <a:solidFill>
                  <a:srgbClr val="000000"/>
                </a:solidFill>
                <a:latin typeface="Arial"/>
                <a:ea typeface="Arial"/>
                <a:cs typeface="Arial"/>
              </a:rPr>
              <a:t>Jeu d'action/réaction  entre danseurs </a:t>
            </a:r>
            <a:endParaRPr/>
          </a:p>
          <a:p>
            <a:pPr marL="114298" indent="0">
              <a:lnSpc>
                <a:spcPct val="104999"/>
              </a:lnSpc>
              <a:buNone/>
              <a:defRPr/>
            </a:pPr>
            <a:r>
              <a:rPr sz="900" b="0" i="0" u="none">
                <a:solidFill>
                  <a:srgbClr val="FF0000"/>
                </a:solidFill>
                <a:latin typeface="Arial"/>
                <a:ea typeface="Arial"/>
                <a:cs typeface="Arial"/>
              </a:rPr>
              <a:t>relation entre les danseurs, dialogue, dispute, Battle en hip-hop...</a:t>
            </a:r>
            <a:br>
              <a:rPr sz="900" b="0" i="0" u="none">
                <a:solidFill>
                  <a:srgbClr val="FF0000"/>
                </a:solidFill>
                <a:latin typeface="Arial"/>
                <a:ea typeface="Arial"/>
                <a:cs typeface="Arial"/>
              </a:rPr>
            </a:br>
            <a:r>
              <a:rPr sz="900" b="0" i="0" u="none">
                <a:solidFill>
                  <a:schemeClr val="tx1"/>
                </a:solidFill>
                <a:latin typeface="Arial"/>
                <a:ea typeface="Arial"/>
                <a:cs typeface="Arial"/>
              </a:rPr>
              <a:t>*</a:t>
            </a:r>
            <a:r>
              <a:rPr lang="en-US" sz="900" b="1" i="0" u="none" strike="noStrike" cap="none" spc="0">
                <a:solidFill>
                  <a:srgbClr val="000000"/>
                </a:solidFill>
                <a:latin typeface="Arial"/>
                <a:ea typeface="Arial"/>
                <a:cs typeface="Arial"/>
              </a:rPr>
              <a:t>Crescendo/decrescendo :</a:t>
            </a:r>
            <a:endParaRPr sz="900" b="1" i="0" u="none">
              <a:solidFill>
                <a:srgbClr val="000000"/>
              </a:solidFill>
              <a:latin typeface="Arial"/>
              <a:ea typeface="Arial"/>
              <a:cs typeface="Arial"/>
            </a:endParaRPr>
          </a:p>
          <a:p>
            <a:pPr marL="114298" indent="0">
              <a:lnSpc>
                <a:spcPct val="104999"/>
              </a:lnSpc>
              <a:buNone/>
              <a:defRPr/>
            </a:pPr>
            <a:r>
              <a:rPr lang="en-US" sz="900" b="0" i="0" u="none" strike="noStrike" cap="none" spc="0">
                <a:solidFill>
                  <a:srgbClr val="000000"/>
                </a:solidFill>
                <a:latin typeface="Arial"/>
                <a:ea typeface="Arial"/>
                <a:cs typeface="Arial"/>
              </a:rPr>
              <a:t>Modification progressive de la vitesse d’exécution: crescendo = de + en + vite decrescendo = de+ en + lentement </a:t>
            </a:r>
            <a:endParaRPr sz="900" b="0" i="0" u="none">
              <a:solidFill>
                <a:srgbClr val="000000"/>
              </a:solidFill>
              <a:latin typeface="Arial"/>
              <a:ea typeface="Arial"/>
              <a:cs typeface="Arial"/>
            </a:endParaRPr>
          </a:p>
          <a:p>
            <a:pPr marL="114298" indent="0">
              <a:lnSpc>
                <a:spcPct val="104999"/>
              </a:lnSpc>
              <a:buNone/>
              <a:defRPr/>
            </a:pPr>
            <a:r>
              <a:rPr lang="en-US" sz="900" b="0" i="1" u="none" strike="noStrike" cap="none" spc="0">
                <a:solidFill>
                  <a:srgbClr val="FF0000"/>
                </a:solidFill>
                <a:latin typeface="Arial"/>
                <a:ea typeface="Arial"/>
                <a:cs typeface="Arial"/>
              </a:rPr>
              <a:t>montée en tension, perte d'énergie ...</a:t>
            </a:r>
            <a:endParaRPr/>
          </a:p>
          <a:p>
            <a:pPr marL="114298" indent="0">
              <a:lnSpc>
                <a:spcPct val="104999"/>
              </a:lnSpc>
              <a:buNone/>
              <a:defRPr/>
            </a:pPr>
            <a:r>
              <a:rPr lang="en-US" sz="900" b="1" i="0" u="none" strike="noStrike" cap="none" spc="0">
                <a:solidFill>
                  <a:srgbClr val="000000"/>
                </a:solidFill>
                <a:latin typeface="Arial"/>
                <a:ea typeface="Arial"/>
                <a:cs typeface="Arial"/>
              </a:rPr>
              <a:t>Lâcher-rattraper :</a:t>
            </a:r>
            <a:endParaRPr sz="900" b="0" i="1" u="none">
              <a:solidFill>
                <a:srgbClr val="FF0000"/>
              </a:solidFill>
              <a:latin typeface="Arial"/>
              <a:ea typeface="Arial"/>
              <a:cs typeface="Arial"/>
            </a:endParaRPr>
          </a:p>
          <a:p>
            <a:pPr marL="114298" indent="0">
              <a:lnSpc>
                <a:spcPct val="104999"/>
              </a:lnSpc>
              <a:buNone/>
              <a:defRPr/>
            </a:pPr>
            <a:r>
              <a:rPr lang="en-US" sz="900" b="0" i="0" u="none" strike="noStrike" cap="none" spc="0">
                <a:solidFill>
                  <a:srgbClr val="000000"/>
                </a:solidFill>
                <a:latin typeface="Arial"/>
                <a:ea typeface="Arial"/>
                <a:cs typeface="Arial"/>
              </a:rPr>
              <a:t>Sur la base d'un unisson, un danseur (ou un groupe) quitte le groupe pour faire "autre chose" puis le réintègre en rattrapant les autres là où ils en sont.</a:t>
            </a:r>
            <a:r>
              <a:rPr lang="en-US" sz="900" b="0" i="1" u="none" strike="noStrike" cap="none" spc="0">
                <a:solidFill>
                  <a:srgbClr val="FF0000"/>
                </a:solidFill>
                <a:latin typeface="Arial"/>
                <a:ea typeface="Arial"/>
                <a:cs typeface="Arial"/>
              </a:rPr>
              <a:t>régularité, marque la différence, ...</a:t>
            </a:r>
            <a:r>
              <a:rPr lang="en-US" sz="900" b="0" i="0" u="none" strike="noStrike" cap="none" spc="0">
                <a:solidFill>
                  <a:srgbClr val="000000"/>
                </a:solidFill>
                <a:latin typeface="Arial"/>
                <a:ea typeface="Arial"/>
                <a:cs typeface="Arial"/>
              </a:rPr>
              <a:t> </a:t>
            </a:r>
            <a:endParaRPr sz="900" b="0" i="1" u="none">
              <a:solidFill>
                <a:srgbClr val="FF0000"/>
              </a:solidFill>
              <a:latin typeface="Arial"/>
              <a:ea typeface="Arial"/>
              <a:cs typeface="Arial"/>
            </a:endParaRPr>
          </a:p>
        </p:txBody>
      </p:sp>
      <p:sp>
        <p:nvSpPr>
          <p:cNvPr id="2" name="Flèche droite 1">
            <a:hlinkClick r:id="rId2" action="ppaction://hlinksldjump"/>
          </p:cNvPr>
          <p:cNvSpPr/>
          <p:nvPr/>
        </p:nvSpPr>
        <p:spPr>
          <a:xfrm>
            <a:off x="7308304" y="4662363"/>
            <a:ext cx="1728192"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100" dirty="0" smtClean="0"/>
              <a:t>Suite procédés de composition</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18;p24"/>
          <p:cNvSpPr>
            <a:spLocks noGrp="1"/>
          </p:cNvSpPr>
          <p:nvPr>
            <p:ph type="body" idx="1"/>
          </p:nvPr>
        </p:nvSpPr>
        <p:spPr bwMode="auto">
          <a:xfrm>
            <a:off x="23830" y="7688"/>
            <a:ext cx="9102520" cy="5055090"/>
          </a:xfrm>
          <a:prstGeom prst="rect">
            <a:avLst/>
          </a:prstGeom>
          <a:noFill/>
          <a:ln>
            <a:noFill/>
          </a:ln>
        </p:spPr>
        <p:txBody>
          <a:bodyPr spcFirstLastPara="1" wrap="square" lIns="91423" tIns="91423" rIns="91423" bIns="91423" anchor="t" anchorCtr="0"/>
          <a:lstStyle>
            <a:lvl1pPr marL="457200" lvl="0" indent="-342900" algn="l">
              <a:lnSpc>
                <a:spcPct val="114999"/>
              </a:lnSpc>
              <a:spcBef>
                <a:spcPts val="0"/>
              </a:spcBef>
              <a:spcAft>
                <a:spcPts val="0"/>
              </a:spcAft>
              <a:buSzPts val="1800"/>
              <a:buChar char="●"/>
              <a:defRPr/>
            </a:lvl1pPr>
            <a:lvl2pPr marL="914400" lvl="1" indent="-317499" algn="l">
              <a:lnSpc>
                <a:spcPct val="114999"/>
              </a:lnSpc>
              <a:spcBef>
                <a:spcPts val="0"/>
              </a:spcBef>
              <a:spcAft>
                <a:spcPts val="0"/>
              </a:spcAft>
              <a:buSzPts val="1400"/>
              <a:buChar char="○"/>
              <a:defRPr/>
            </a:lvl2pPr>
            <a:lvl3pPr marL="1371600" lvl="2" indent="-317499" algn="l">
              <a:lnSpc>
                <a:spcPct val="114999"/>
              </a:lnSpc>
              <a:spcBef>
                <a:spcPts val="0"/>
              </a:spcBef>
              <a:spcAft>
                <a:spcPts val="0"/>
              </a:spcAft>
              <a:buSzPts val="1400"/>
              <a:buChar char="■"/>
              <a:defRPr/>
            </a:lvl3pPr>
            <a:lvl4pPr marL="1828800" lvl="3" indent="-317499" algn="l">
              <a:lnSpc>
                <a:spcPct val="114999"/>
              </a:lnSpc>
              <a:spcBef>
                <a:spcPts val="0"/>
              </a:spcBef>
              <a:spcAft>
                <a:spcPts val="0"/>
              </a:spcAft>
              <a:buSzPts val="1400"/>
              <a:buChar char="●"/>
              <a:defRPr/>
            </a:lvl4pPr>
            <a:lvl5pPr marL="2286000" lvl="4" indent="-317499" algn="l">
              <a:lnSpc>
                <a:spcPct val="114999"/>
              </a:lnSpc>
              <a:spcBef>
                <a:spcPts val="0"/>
              </a:spcBef>
              <a:spcAft>
                <a:spcPts val="0"/>
              </a:spcAft>
              <a:buSzPts val="1400"/>
              <a:buChar char="○"/>
              <a:defRPr/>
            </a:lvl5pPr>
            <a:lvl6pPr marL="2743200" lvl="5" indent="-317499" algn="l">
              <a:lnSpc>
                <a:spcPct val="114999"/>
              </a:lnSpc>
              <a:spcBef>
                <a:spcPts val="0"/>
              </a:spcBef>
              <a:spcAft>
                <a:spcPts val="0"/>
              </a:spcAft>
              <a:buSzPts val="1400"/>
              <a:buChar char="■"/>
              <a:defRPr/>
            </a:lvl6pPr>
            <a:lvl7pPr marL="3200400" lvl="6" indent="-317499" algn="l">
              <a:lnSpc>
                <a:spcPct val="114999"/>
              </a:lnSpc>
              <a:spcBef>
                <a:spcPts val="0"/>
              </a:spcBef>
              <a:spcAft>
                <a:spcPts val="0"/>
              </a:spcAft>
              <a:buSzPts val="1400"/>
              <a:buChar char="●"/>
              <a:defRPr/>
            </a:lvl7pPr>
            <a:lvl8pPr marL="3657600" lvl="7" indent="-317499" algn="l">
              <a:lnSpc>
                <a:spcPct val="114999"/>
              </a:lnSpc>
              <a:spcBef>
                <a:spcPts val="0"/>
              </a:spcBef>
              <a:spcAft>
                <a:spcPts val="0"/>
              </a:spcAft>
              <a:buSzPts val="1400"/>
              <a:buChar char="○"/>
              <a:defRPr/>
            </a:lvl8pPr>
            <a:lvl9pPr marL="4114800" lvl="8" indent="-317499" algn="l">
              <a:lnSpc>
                <a:spcPct val="114999"/>
              </a:lnSpc>
              <a:spcBef>
                <a:spcPts val="0"/>
              </a:spcBef>
              <a:spcAft>
                <a:spcPts val="0"/>
              </a:spcAft>
              <a:buSzPts val="1400"/>
              <a:buChar char="■"/>
              <a:defRPr/>
            </a:lvl9pPr>
          </a:lstStyle>
          <a:p>
            <a:pPr marL="114298" indent="0">
              <a:lnSpc>
                <a:spcPct val="100000"/>
              </a:lnSpc>
              <a:buNone/>
              <a:defRPr/>
            </a:pPr>
            <a:r>
              <a:rPr lang="en-US" sz="900" b="0" i="1" u="none" strike="noStrike" cap="none" spc="0" dirty="0">
                <a:solidFill>
                  <a:srgbClr val="FF0000"/>
                </a:solidFill>
                <a:latin typeface="Arial"/>
                <a:ea typeface="Arial"/>
                <a:cs typeface="Arial"/>
              </a:rPr>
              <a:t> </a:t>
            </a:r>
            <a:br>
              <a:rPr lang="en-US" sz="900" b="0" i="1" u="none" strike="noStrike" cap="none" spc="0" dirty="0">
                <a:solidFill>
                  <a:srgbClr val="FF0000"/>
                </a:solidFill>
                <a:latin typeface="Arial"/>
                <a:ea typeface="Arial"/>
                <a:cs typeface="Arial"/>
              </a:rPr>
            </a:br>
            <a:r>
              <a:rPr lang="en-US" sz="900" b="1" i="0" u="none" strike="noStrike" cap="none" spc="0" dirty="0">
                <a:solidFill>
                  <a:srgbClr val="000000"/>
                </a:solidFill>
                <a:latin typeface="Arial"/>
                <a:ea typeface="Arial"/>
                <a:cs typeface="Arial"/>
              </a:rPr>
              <a:t>*Cascade :</a:t>
            </a:r>
            <a:endParaRPr sz="900" b="0" i="1" u="none" dirty="0">
              <a:solidFill>
                <a:srgbClr val="FF0000"/>
              </a:solidFill>
              <a:latin typeface="Arial"/>
              <a:ea typeface="Arial"/>
              <a:cs typeface="Arial"/>
            </a:endParaRPr>
          </a:p>
          <a:p>
            <a:pPr marL="114298" indent="0">
              <a:buNone/>
              <a:defRPr/>
            </a:pPr>
            <a:r>
              <a:rPr lang="en-US" sz="900" b="0" i="0" u="none" strike="noStrike" cap="none" spc="0" dirty="0">
                <a:solidFill>
                  <a:srgbClr val="000000"/>
                </a:solidFill>
                <a:latin typeface="Arial"/>
                <a:ea typeface="Arial"/>
                <a:cs typeface="Arial"/>
              </a:rPr>
              <a:t>Les danseurs </a:t>
            </a:r>
            <a:r>
              <a:rPr lang="en-US" sz="900" b="0" i="0" u="none" strike="noStrike" cap="none" spc="0" dirty="0" err="1">
                <a:solidFill>
                  <a:srgbClr val="000000"/>
                </a:solidFill>
                <a:latin typeface="Arial"/>
                <a:ea typeface="Arial"/>
                <a:cs typeface="Arial"/>
              </a:rPr>
              <a:t>réalisent</a:t>
            </a:r>
            <a:r>
              <a:rPr lang="en-US" sz="900" b="0" i="0" u="none" strike="noStrike" cap="none" spc="0" dirty="0">
                <a:solidFill>
                  <a:srgbClr val="000000"/>
                </a:solidFill>
                <a:latin typeface="Arial"/>
                <a:ea typeface="Arial"/>
                <a:cs typeface="Arial"/>
              </a:rPr>
              <a:t> un </a:t>
            </a:r>
            <a:r>
              <a:rPr lang="en-US" sz="900" b="0" i="0" u="none" strike="noStrike" cap="none" spc="0" dirty="0" err="1">
                <a:solidFill>
                  <a:srgbClr val="000000"/>
                </a:solidFill>
                <a:latin typeface="Arial"/>
                <a:ea typeface="Arial"/>
                <a:cs typeface="Arial"/>
              </a:rPr>
              <a:t>seul</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geste</a:t>
            </a:r>
            <a:r>
              <a:rPr lang="en-US" sz="900" b="0" i="0" u="none" strike="noStrike" cap="none" spc="0" dirty="0">
                <a:solidFill>
                  <a:srgbClr val="000000"/>
                </a:solidFill>
                <a:latin typeface="Arial"/>
                <a:ea typeface="Arial"/>
                <a:cs typeface="Arial"/>
              </a:rPr>
              <a:t> les </a:t>
            </a:r>
            <a:r>
              <a:rPr lang="en-US" sz="900" b="0" i="0" u="none" strike="noStrike" cap="none" spc="0" dirty="0" err="1">
                <a:solidFill>
                  <a:srgbClr val="000000"/>
                </a:solidFill>
                <a:latin typeface="Arial"/>
                <a:ea typeface="Arial"/>
                <a:cs typeface="Arial"/>
              </a:rPr>
              <a:t>uns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après</a:t>
            </a:r>
            <a:r>
              <a:rPr lang="en-US" sz="900" b="0" i="0" u="none" strike="noStrike" cap="none" spc="0" dirty="0">
                <a:solidFill>
                  <a:srgbClr val="000000"/>
                </a:solidFill>
                <a:latin typeface="Arial"/>
                <a:ea typeface="Arial"/>
                <a:cs typeface="Arial"/>
              </a:rPr>
              <a:t> les </a:t>
            </a:r>
            <a:r>
              <a:rPr lang="en-US" sz="900" b="0" i="0" u="none" strike="noStrike" cap="none" spc="0" dirty="0" err="1">
                <a:solidFill>
                  <a:srgbClr val="000000"/>
                </a:solidFill>
                <a:latin typeface="Arial"/>
                <a:ea typeface="Arial"/>
                <a:cs typeface="Arial"/>
              </a:rPr>
              <a:t>autres</a:t>
            </a:r>
            <a:r>
              <a:rPr lang="en-US" sz="900" b="0" i="0" u="none" strike="noStrike" cap="none" spc="0" dirty="0">
                <a:solidFill>
                  <a:srgbClr val="000000"/>
                </a:solidFill>
                <a:latin typeface="Arial"/>
                <a:ea typeface="Arial"/>
                <a:cs typeface="Arial"/>
              </a:rPr>
              <a:t>. </a:t>
            </a:r>
            <a:r>
              <a:rPr lang="en-US" sz="900" b="0" i="0" u="sng" strike="noStrike" cap="none" spc="0" dirty="0">
                <a:solidFill>
                  <a:srgbClr val="000000"/>
                </a:solidFill>
                <a:latin typeface="Arial"/>
                <a:ea typeface="Arial"/>
                <a:cs typeface="Arial"/>
              </a:rPr>
              <a:t>(attention </a:t>
            </a:r>
            <a:r>
              <a:rPr lang="en-US" sz="900" b="0" i="0" u="sng" strike="noStrike" cap="none" spc="0" dirty="0" err="1">
                <a:solidFill>
                  <a:srgbClr val="000000"/>
                </a:solidFill>
                <a:latin typeface="Arial"/>
                <a:ea typeface="Arial"/>
                <a:cs typeface="Arial"/>
              </a:rPr>
              <a:t>différent</a:t>
            </a:r>
            <a:r>
              <a:rPr lang="en-US" sz="900" b="0" i="0" u="sng" strike="noStrike" cap="none" spc="0" dirty="0">
                <a:solidFill>
                  <a:srgbClr val="000000"/>
                </a:solidFill>
                <a:latin typeface="Arial"/>
                <a:ea typeface="Arial"/>
                <a:cs typeface="Arial"/>
              </a:rPr>
              <a:t> du canon)</a:t>
            </a:r>
            <a:endParaRPr sz="900" b="0" i="0" u="sng" dirty="0">
              <a:solidFill>
                <a:srgbClr val="000000"/>
              </a:solidFill>
              <a:latin typeface="Arial"/>
              <a:ea typeface="Arial"/>
              <a:cs typeface="Arial"/>
            </a:endParaRPr>
          </a:p>
          <a:p>
            <a:pPr marL="114298" indent="0">
              <a:buNone/>
              <a:defRPr/>
            </a:pPr>
            <a:r>
              <a:rPr lang="en-US" sz="900" b="0" i="0" u="none" strike="noStrike" cap="none" spc="0" dirty="0">
                <a:solidFill>
                  <a:srgbClr val="FF0000"/>
                </a:solidFill>
                <a:latin typeface="Arial"/>
                <a:ea typeface="Arial"/>
                <a:cs typeface="Arial"/>
              </a:rPr>
              <a:t>code, </a:t>
            </a:r>
            <a:r>
              <a:rPr lang="en-US" sz="900" b="0" i="0" u="none" strike="noStrike" cap="none" spc="0" dirty="0" err="1">
                <a:solidFill>
                  <a:srgbClr val="FF0000"/>
                </a:solidFill>
                <a:latin typeface="Arial"/>
                <a:ea typeface="Arial"/>
                <a:cs typeface="Arial"/>
              </a:rPr>
              <a:t>ordre</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montée</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en</a:t>
            </a:r>
            <a:r>
              <a:rPr lang="en-US" sz="900" b="0" i="0" u="none" strike="noStrike" cap="none" spc="0" dirty="0">
                <a:solidFill>
                  <a:srgbClr val="FF0000"/>
                </a:solidFill>
                <a:latin typeface="Arial"/>
                <a:ea typeface="Arial"/>
                <a:cs typeface="Arial"/>
              </a:rPr>
              <a:t> puissance...</a:t>
            </a:r>
            <a:br>
              <a:rPr lang="en-US" sz="900" b="0" i="0" u="none" strike="noStrike" cap="none" spc="0" dirty="0">
                <a:solidFill>
                  <a:srgbClr val="FF0000"/>
                </a:solidFill>
                <a:latin typeface="Arial"/>
                <a:ea typeface="Arial"/>
                <a:cs typeface="Arial"/>
              </a:rPr>
            </a:br>
            <a:r>
              <a:rPr lang="en-US" sz="900" b="0" i="0" u="none" strike="noStrike" cap="none" spc="0" dirty="0">
                <a:solidFill>
                  <a:schemeClr val="tx1"/>
                </a:solidFill>
                <a:latin typeface="Arial"/>
                <a:ea typeface="Arial"/>
                <a:cs typeface="Arial"/>
              </a:rPr>
              <a:t>*</a:t>
            </a:r>
            <a:r>
              <a:rPr lang="en-US" sz="900" b="1" i="0" u="none" strike="noStrike" cap="none" spc="0" dirty="0">
                <a:solidFill>
                  <a:srgbClr val="000000"/>
                </a:solidFill>
                <a:latin typeface="Arial"/>
                <a:ea typeface="Arial"/>
                <a:cs typeface="Arial"/>
              </a:rPr>
              <a:t>Canon :</a:t>
            </a:r>
            <a:endParaRPr sz="900" b="0" i="0" u="none" dirty="0">
              <a:solidFill>
                <a:srgbClr val="FF0000"/>
              </a:solidFill>
              <a:latin typeface="Arial"/>
              <a:ea typeface="Arial"/>
              <a:cs typeface="Arial"/>
            </a:endParaRPr>
          </a:p>
          <a:p>
            <a:pPr marL="114298" indent="0">
              <a:buNone/>
              <a:defRPr/>
            </a:pPr>
            <a:r>
              <a:rPr lang="en-US" sz="900" b="0" i="0" u="none" strike="noStrike" cap="none" spc="0" dirty="0" err="1">
                <a:solidFill>
                  <a:srgbClr val="000000"/>
                </a:solidFill>
                <a:latin typeface="Arial"/>
                <a:ea typeface="Arial"/>
                <a:cs typeface="Arial"/>
              </a:rPr>
              <a:t>Tous</a:t>
            </a:r>
            <a:r>
              <a:rPr lang="en-US" sz="900" b="0" i="0" u="none" strike="noStrike" cap="none" spc="0" dirty="0">
                <a:solidFill>
                  <a:srgbClr val="000000"/>
                </a:solidFill>
                <a:latin typeface="Arial"/>
                <a:ea typeface="Arial"/>
                <a:cs typeface="Arial"/>
              </a:rPr>
              <a:t> les danseurs </a:t>
            </a:r>
            <a:r>
              <a:rPr lang="en-US" sz="900" b="0" i="0" u="none" strike="noStrike" cap="none" spc="0" dirty="0" err="1">
                <a:solidFill>
                  <a:srgbClr val="000000"/>
                </a:solidFill>
                <a:latin typeface="Arial"/>
                <a:ea typeface="Arial"/>
                <a:cs typeface="Arial"/>
              </a:rPr>
              <a:t>réalisent</a:t>
            </a:r>
            <a:r>
              <a:rPr lang="en-US" sz="900" b="0" i="0" u="none" strike="noStrike" cap="none" spc="0" dirty="0">
                <a:solidFill>
                  <a:srgbClr val="000000"/>
                </a:solidFill>
                <a:latin typeface="Arial"/>
                <a:ea typeface="Arial"/>
                <a:cs typeface="Arial"/>
              </a:rPr>
              <a:t> la </a:t>
            </a:r>
            <a:r>
              <a:rPr lang="en-US" sz="900" b="0" i="0" u="none" strike="noStrike" cap="none" spc="0" dirty="0" err="1">
                <a:solidFill>
                  <a:srgbClr val="000000"/>
                </a:solidFill>
                <a:latin typeface="Arial"/>
                <a:ea typeface="Arial"/>
                <a:cs typeface="Arial"/>
              </a:rPr>
              <a:t>même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séquence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dansée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mais</a:t>
            </a:r>
            <a:r>
              <a:rPr lang="en-US" sz="900" b="0" i="0" u="none" strike="noStrike" cap="none" spc="0" dirty="0">
                <a:solidFill>
                  <a:srgbClr val="000000"/>
                </a:solidFill>
                <a:latin typeface="Arial"/>
                <a:ea typeface="Arial"/>
                <a:cs typeface="Arial"/>
              </a:rPr>
              <a:t> ne </a:t>
            </a:r>
            <a:r>
              <a:rPr lang="en-US" sz="900" b="0" i="0" u="none" strike="noStrike" cap="none" spc="0" dirty="0" err="1">
                <a:solidFill>
                  <a:srgbClr val="000000"/>
                </a:solidFill>
                <a:latin typeface="Arial"/>
                <a:ea typeface="Arial"/>
                <a:cs typeface="Arial"/>
              </a:rPr>
              <a:t>démarrent</a:t>
            </a:r>
            <a:r>
              <a:rPr lang="en-US" sz="900" b="0" i="0" u="none" strike="noStrike" cap="none" spc="0" dirty="0">
                <a:solidFill>
                  <a:srgbClr val="000000"/>
                </a:solidFill>
                <a:latin typeface="Arial"/>
                <a:ea typeface="Arial"/>
                <a:cs typeface="Arial"/>
              </a:rPr>
              <a:t> pas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même</a:t>
            </a:r>
            <a:r>
              <a:rPr lang="en-US" sz="900" b="0" i="0" u="none" strike="noStrike" cap="none" spc="0" dirty="0">
                <a:solidFill>
                  <a:srgbClr val="000000"/>
                </a:solidFill>
                <a:latin typeface="Arial"/>
                <a:ea typeface="Arial"/>
                <a:cs typeface="Arial"/>
              </a:rPr>
              <a:t> temps (</a:t>
            </a:r>
            <a:r>
              <a:rPr lang="en-US" sz="900" b="0" i="0" u="none" strike="noStrike" cap="none" spc="0" dirty="0" err="1">
                <a:solidFill>
                  <a:srgbClr val="000000"/>
                </a:solidFill>
                <a:latin typeface="Arial"/>
                <a:ea typeface="Arial"/>
                <a:cs typeface="Arial"/>
              </a:rPr>
              <a:t>donc</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ils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finissent</a:t>
            </a:r>
            <a:r>
              <a:rPr lang="en-US" sz="900" b="0" i="0" u="none" strike="noStrike" cap="none" spc="0" dirty="0">
                <a:solidFill>
                  <a:srgbClr val="000000"/>
                </a:solidFill>
                <a:latin typeface="Arial"/>
                <a:ea typeface="Arial"/>
                <a:cs typeface="Arial"/>
              </a:rPr>
              <a:t> les </a:t>
            </a:r>
            <a:r>
              <a:rPr lang="en-US" sz="900" b="0" i="0" u="none" strike="noStrike" cap="none" spc="0" dirty="0" err="1">
                <a:solidFill>
                  <a:srgbClr val="000000"/>
                </a:solidFill>
                <a:latin typeface="Arial"/>
                <a:ea typeface="Arial"/>
                <a:cs typeface="Arial"/>
              </a:rPr>
              <a:t>uns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après</a:t>
            </a:r>
            <a:r>
              <a:rPr lang="en-US" sz="900" b="0" i="0" u="none" strike="noStrike" cap="none" spc="0" dirty="0">
                <a:solidFill>
                  <a:srgbClr val="000000"/>
                </a:solidFill>
                <a:latin typeface="Arial"/>
                <a:ea typeface="Arial"/>
                <a:cs typeface="Arial"/>
              </a:rPr>
              <a:t> les </a:t>
            </a:r>
            <a:r>
              <a:rPr lang="en-US" sz="900" b="0" i="0" u="none" strike="noStrike" cap="none" spc="0" dirty="0" err="1">
                <a:solidFill>
                  <a:srgbClr val="000000"/>
                </a:solidFill>
                <a:latin typeface="Arial"/>
                <a:ea typeface="Arial"/>
                <a:cs typeface="Arial"/>
              </a:rPr>
              <a:t>autres</a:t>
            </a:r>
            <a:r>
              <a:rPr lang="en-US" sz="900" b="0" i="0" u="none" strike="noStrike" cap="none" spc="0" dirty="0">
                <a:solidFill>
                  <a:srgbClr val="000000"/>
                </a:solidFill>
                <a:latin typeface="Arial"/>
                <a:ea typeface="Arial"/>
                <a:cs typeface="Arial"/>
              </a:rPr>
              <a:t>)</a:t>
            </a:r>
            <a:endParaRPr sz="900" b="0" i="0" u="none" dirty="0">
              <a:solidFill>
                <a:srgbClr val="000000"/>
              </a:solidFill>
              <a:latin typeface="Arial"/>
              <a:ea typeface="Arial"/>
              <a:cs typeface="Arial"/>
            </a:endParaRPr>
          </a:p>
          <a:p>
            <a:pPr marL="114298" indent="0">
              <a:buNone/>
              <a:defRPr/>
            </a:pPr>
            <a:r>
              <a:rPr lang="en-US" sz="900" b="0" i="1" u="none" strike="noStrike" cap="none" spc="0" dirty="0" err="1">
                <a:solidFill>
                  <a:srgbClr val="FF0000"/>
                </a:solidFill>
                <a:latin typeface="Arial"/>
                <a:ea typeface="Arial"/>
                <a:cs typeface="Arial"/>
              </a:rPr>
              <a:t>ordre</a:t>
            </a:r>
            <a:r>
              <a:rPr lang="en-US" sz="900" b="0" i="1" u="none" strike="noStrike" cap="none" spc="0" dirty="0">
                <a:solidFill>
                  <a:srgbClr val="FF0000"/>
                </a:solidFill>
                <a:latin typeface="Arial"/>
                <a:ea typeface="Arial"/>
                <a:cs typeface="Arial"/>
              </a:rPr>
              <a:t>, </a:t>
            </a:r>
            <a:r>
              <a:rPr lang="en-US" sz="900" b="0" i="1" u="none" strike="noStrike" cap="none" spc="0" dirty="0" err="1">
                <a:solidFill>
                  <a:srgbClr val="FF0000"/>
                </a:solidFill>
                <a:latin typeface="Arial"/>
                <a:ea typeface="Arial"/>
                <a:cs typeface="Arial"/>
              </a:rPr>
              <a:t>régularite</a:t>
            </a:r>
            <a:r>
              <a:rPr lang="en-US" sz="900" b="0" i="1" u="none" strike="noStrike" cap="none" spc="0" dirty="0">
                <a:solidFill>
                  <a:srgbClr val="FF0000"/>
                </a:solidFill>
                <a:latin typeface="Arial"/>
                <a:ea typeface="Arial"/>
                <a:cs typeface="Arial"/>
              </a:rPr>
              <a:t>́, </a:t>
            </a:r>
            <a:r>
              <a:rPr lang="en-US" sz="900" b="0" i="1" u="none" strike="noStrike" cap="none" spc="0" dirty="0" err="1">
                <a:solidFill>
                  <a:srgbClr val="FF0000"/>
                </a:solidFill>
                <a:latin typeface="Arial"/>
                <a:ea typeface="Arial"/>
                <a:cs typeface="Arial"/>
              </a:rPr>
              <a:t>infini</a:t>
            </a:r>
            <a:r>
              <a:rPr lang="en-US" sz="900" b="0" i="1" u="none" strike="noStrike" cap="none" spc="0" dirty="0">
                <a:solidFill>
                  <a:srgbClr val="FF0000"/>
                </a:solidFill>
                <a:latin typeface="Arial"/>
                <a:ea typeface="Arial"/>
                <a:cs typeface="Arial"/>
              </a:rPr>
              <a:t>,... </a:t>
            </a:r>
            <a:br>
              <a:rPr lang="en-US" sz="900" b="0" i="1" u="none" strike="noStrike" cap="none" spc="0" dirty="0">
                <a:solidFill>
                  <a:srgbClr val="FF0000"/>
                </a:solidFill>
                <a:latin typeface="Arial"/>
                <a:ea typeface="Arial"/>
                <a:cs typeface="Arial"/>
              </a:rPr>
            </a:br>
            <a:r>
              <a:rPr lang="en-US" sz="900" b="1" i="0" u="none" strike="noStrike" cap="none" spc="0" dirty="0">
                <a:solidFill>
                  <a:srgbClr val="000000"/>
                </a:solidFill>
                <a:latin typeface="Arial"/>
                <a:ea typeface="Arial"/>
                <a:cs typeface="Arial"/>
              </a:rPr>
              <a:t>Leitmotiv :</a:t>
            </a:r>
            <a:endParaRPr sz="900" b="0" i="1" u="none" dirty="0">
              <a:solidFill>
                <a:srgbClr val="FF0000"/>
              </a:solidFill>
              <a:latin typeface="Arial"/>
              <a:ea typeface="Arial"/>
              <a:cs typeface="Arial"/>
            </a:endParaRPr>
          </a:p>
          <a:p>
            <a:pPr marL="114298" indent="0">
              <a:buNone/>
              <a:defRPr/>
            </a:pPr>
            <a:r>
              <a:rPr lang="en-US" sz="900" b="0" i="0" u="none" strike="noStrike" cap="none" spc="0" dirty="0" err="1">
                <a:solidFill>
                  <a:srgbClr val="000000"/>
                </a:solidFill>
                <a:latin typeface="Arial"/>
                <a:ea typeface="Arial"/>
                <a:cs typeface="Arial"/>
              </a:rPr>
              <a:t>Mouvement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séquence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dansée</a:t>
            </a:r>
            <a:r>
              <a:rPr lang="en-US" sz="900" b="0" i="0" u="none" strike="noStrike" cap="none" spc="0" dirty="0">
                <a:solidFill>
                  <a:srgbClr val="000000"/>
                </a:solidFill>
                <a:latin typeface="Arial"/>
                <a:ea typeface="Arial"/>
                <a:cs typeface="Arial"/>
              </a:rPr>
              <a:t> qui </a:t>
            </a:r>
            <a:r>
              <a:rPr lang="en-US" sz="900" b="0" i="0" u="none" strike="noStrike" cap="none" spc="0" dirty="0" err="1">
                <a:solidFill>
                  <a:srgbClr val="000000"/>
                </a:solidFill>
                <a:latin typeface="Arial"/>
                <a:ea typeface="Arial"/>
                <a:cs typeface="Arial"/>
              </a:rPr>
              <a:t>revient</a:t>
            </a:r>
            <a:r>
              <a:rPr lang="en-US" sz="900" b="0" i="0" u="none" strike="noStrike" cap="none" spc="0" dirty="0">
                <a:solidFill>
                  <a:srgbClr val="000000"/>
                </a:solidFill>
                <a:latin typeface="Arial"/>
                <a:ea typeface="Arial"/>
                <a:cs typeface="Arial"/>
              </a:rPr>
              <a:t> de </a:t>
            </a:r>
            <a:r>
              <a:rPr lang="en-US" sz="900" b="0" i="0" u="none" strike="noStrike" cap="none" spc="0" dirty="0" err="1">
                <a:solidFill>
                  <a:srgbClr val="000000"/>
                </a:solidFill>
                <a:latin typeface="Arial"/>
                <a:ea typeface="Arial"/>
                <a:cs typeface="Arial"/>
              </a:rPr>
              <a:t>façon</a:t>
            </a:r>
            <a:r>
              <a:rPr lang="en-US" sz="900" b="0" i="0" u="none" strike="noStrike" cap="none" spc="0" dirty="0">
                <a:solidFill>
                  <a:srgbClr val="000000"/>
                </a:solidFill>
                <a:latin typeface="Arial"/>
                <a:ea typeface="Arial"/>
                <a:cs typeface="Arial"/>
              </a:rPr>
              <a:t> plus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moins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régulière</a:t>
            </a:r>
            <a:r>
              <a:rPr lang="en-US" sz="900" b="0" i="0" u="none" strike="noStrike" cap="none" spc="0" dirty="0">
                <a:solidFill>
                  <a:srgbClr val="000000"/>
                </a:solidFill>
                <a:latin typeface="Arial"/>
                <a:ea typeface="Arial"/>
                <a:cs typeface="Arial"/>
              </a:rPr>
              <a:t> sur la </a:t>
            </a:r>
            <a:r>
              <a:rPr lang="en-US" sz="900" b="0" i="0" u="none" strike="noStrike" cap="none" spc="0" dirty="0" err="1">
                <a:solidFill>
                  <a:srgbClr val="000000"/>
                </a:solidFill>
                <a:latin typeface="Arial"/>
                <a:ea typeface="Arial"/>
                <a:cs typeface="Arial"/>
              </a:rPr>
              <a:t>durée</a:t>
            </a:r>
            <a:r>
              <a:rPr lang="en-US" sz="900" b="0" i="0" u="none" strike="noStrike" cap="none" spc="0" dirty="0">
                <a:solidFill>
                  <a:srgbClr val="000000"/>
                </a:solidFill>
                <a:latin typeface="Arial"/>
                <a:ea typeface="Arial"/>
                <a:cs typeface="Arial"/>
              </a:rPr>
              <a:t> de la </a:t>
            </a:r>
            <a:r>
              <a:rPr lang="en-US" sz="900" b="0" i="0" u="none" strike="noStrike" cap="none" spc="0" dirty="0" err="1">
                <a:solidFill>
                  <a:srgbClr val="000000"/>
                </a:solidFill>
                <a:latin typeface="Arial"/>
                <a:ea typeface="Arial"/>
                <a:cs typeface="Arial"/>
              </a:rPr>
              <a:t>chorégraphie</a:t>
            </a:r>
            <a:r>
              <a:rPr lang="en-US" sz="900" b="0" i="0" u="none" strike="noStrike" cap="none" spc="0" dirty="0">
                <a:solidFill>
                  <a:srgbClr val="000000"/>
                </a:solidFill>
                <a:latin typeface="Arial"/>
                <a:ea typeface="Arial"/>
                <a:cs typeface="Arial"/>
              </a:rPr>
              <a:t> </a:t>
            </a:r>
            <a:endParaRPr sz="900" b="0" i="0" u="none" dirty="0">
              <a:solidFill>
                <a:srgbClr val="000000"/>
              </a:solidFill>
              <a:latin typeface="Arial"/>
              <a:ea typeface="Arial"/>
              <a:cs typeface="Arial"/>
            </a:endParaRPr>
          </a:p>
          <a:p>
            <a:pPr marL="114298" indent="0">
              <a:buNone/>
              <a:defRPr/>
            </a:pPr>
            <a:r>
              <a:rPr lang="en-US" sz="900" b="0" i="1" u="none" strike="noStrike" cap="none" spc="0" dirty="0" err="1">
                <a:solidFill>
                  <a:srgbClr val="FF0000"/>
                </a:solidFill>
                <a:latin typeface="Arial"/>
                <a:ea typeface="Arial"/>
                <a:cs typeface="Arial"/>
              </a:rPr>
              <a:t>insistance</a:t>
            </a:r>
            <a:r>
              <a:rPr lang="en-US" sz="900" b="0" i="1" u="none" strike="noStrike" cap="none" spc="0" dirty="0">
                <a:solidFill>
                  <a:srgbClr val="FF0000"/>
                </a:solidFill>
                <a:latin typeface="Arial"/>
                <a:ea typeface="Arial"/>
                <a:cs typeface="Arial"/>
              </a:rPr>
              <a:t>, importance, </a:t>
            </a:r>
            <a:r>
              <a:rPr lang="en-US" sz="900" b="0" i="1" u="none" strike="noStrike" cap="none" spc="0" dirty="0" err="1">
                <a:solidFill>
                  <a:srgbClr val="FF0000"/>
                </a:solidFill>
                <a:latin typeface="Arial"/>
                <a:ea typeface="Arial"/>
                <a:cs typeface="Arial"/>
              </a:rPr>
              <a:t>effet</a:t>
            </a:r>
            <a:r>
              <a:rPr lang="en-US" sz="900" b="0" i="1" u="none" strike="noStrike" cap="none" spc="0" dirty="0">
                <a:solidFill>
                  <a:srgbClr val="FF0000"/>
                </a:solidFill>
                <a:latin typeface="Arial"/>
                <a:ea typeface="Arial"/>
                <a:cs typeface="Arial"/>
              </a:rPr>
              <a:t>...</a:t>
            </a:r>
            <a:br>
              <a:rPr lang="en-US" sz="900" b="0" i="1" u="none" strike="noStrike" cap="none" spc="0" dirty="0">
                <a:solidFill>
                  <a:srgbClr val="FF0000"/>
                </a:solidFill>
                <a:latin typeface="Arial"/>
                <a:ea typeface="Arial"/>
                <a:cs typeface="Arial"/>
              </a:rPr>
            </a:br>
            <a:r>
              <a:rPr lang="en-US" sz="900" b="1" i="0" u="none" strike="noStrike" cap="none" spc="0" dirty="0" err="1">
                <a:solidFill>
                  <a:srgbClr val="000000"/>
                </a:solidFill>
                <a:latin typeface="Arial"/>
                <a:ea typeface="Arial"/>
                <a:cs typeface="Arial"/>
              </a:rPr>
              <a:t>Contraste</a:t>
            </a:r>
            <a:r>
              <a:rPr lang="en-US" sz="900" b="1" i="0" u="none" strike="noStrike" cap="none" spc="0" dirty="0">
                <a:solidFill>
                  <a:srgbClr val="000000"/>
                </a:solidFill>
                <a:latin typeface="Arial"/>
                <a:ea typeface="Arial"/>
                <a:cs typeface="Arial"/>
              </a:rPr>
              <a:t>: </a:t>
            </a:r>
            <a:endParaRPr sz="900" b="0" i="1" u="none" dirty="0">
              <a:solidFill>
                <a:srgbClr val="FF0000"/>
              </a:solidFill>
              <a:latin typeface="Arial"/>
              <a:ea typeface="Arial"/>
              <a:cs typeface="Arial"/>
            </a:endParaRPr>
          </a:p>
          <a:p>
            <a:pPr marL="114298" indent="0">
              <a:buNone/>
              <a:defRPr/>
            </a:pPr>
            <a:r>
              <a:rPr lang="en-US" sz="900" b="0" i="0" u="none" strike="noStrike" cap="none" spc="0" dirty="0">
                <a:solidFill>
                  <a:srgbClr val="000000"/>
                </a:solidFill>
                <a:latin typeface="Arial"/>
                <a:ea typeface="Arial"/>
                <a:cs typeface="Arial"/>
              </a:rPr>
              <a:t>Ce </a:t>
            </a:r>
            <a:r>
              <a:rPr lang="en-US" sz="900" b="0" i="0" u="none" strike="noStrike" cap="none" spc="0" dirty="0" err="1">
                <a:solidFill>
                  <a:srgbClr val="000000"/>
                </a:solidFill>
                <a:latin typeface="Arial"/>
                <a:ea typeface="Arial"/>
                <a:cs typeface="Arial"/>
              </a:rPr>
              <a:t>procédé</a:t>
            </a:r>
            <a:r>
              <a:rPr lang="en-US" sz="900" b="0" i="0" u="none" strike="noStrike" cap="none" spc="0" dirty="0">
                <a:solidFill>
                  <a:srgbClr val="000000"/>
                </a:solidFill>
                <a:latin typeface="Arial"/>
                <a:ea typeface="Arial"/>
                <a:cs typeface="Arial"/>
              </a:rPr>
              <a:t> vise à faire </a:t>
            </a:r>
            <a:r>
              <a:rPr lang="en-US" sz="900" b="0" i="0" u="none" strike="noStrike" cap="none" spc="0" dirty="0" err="1">
                <a:solidFill>
                  <a:srgbClr val="000000"/>
                </a:solidFill>
                <a:latin typeface="Arial"/>
                <a:ea typeface="Arial"/>
                <a:cs typeface="Arial"/>
              </a:rPr>
              <a:t>ressortir</a:t>
            </a:r>
            <a:r>
              <a:rPr lang="en-US" sz="900" b="0" i="0" u="none" strike="noStrike" cap="none" spc="0" dirty="0">
                <a:solidFill>
                  <a:srgbClr val="000000"/>
                </a:solidFill>
                <a:latin typeface="Arial"/>
                <a:ea typeface="Arial"/>
                <a:cs typeface="Arial"/>
              </a:rPr>
              <a:t> la </a:t>
            </a:r>
            <a:r>
              <a:rPr lang="en-US" sz="900" b="0" i="0" u="none" strike="noStrike" cap="none" spc="0" dirty="0" err="1">
                <a:solidFill>
                  <a:srgbClr val="FF0000"/>
                </a:solidFill>
                <a:latin typeface="Arial"/>
                <a:ea typeface="Arial"/>
                <a:cs typeface="Arial"/>
              </a:rPr>
              <a:t>dualité</a:t>
            </a:r>
            <a:r>
              <a:rPr lang="en-US" sz="900" b="0" i="0" u="none" strike="noStrike" cap="none" spc="0" dirty="0">
                <a:solidFill>
                  <a:srgbClr val="000000"/>
                </a:solidFill>
                <a:latin typeface="Arial"/>
                <a:ea typeface="Arial"/>
                <a:cs typeface="Arial"/>
              </a:rPr>
              <a:t> de </a:t>
            </a:r>
            <a:r>
              <a:rPr lang="en-US" sz="900" b="0" i="0" u="none" strike="noStrike" cap="none" spc="0" dirty="0" err="1">
                <a:solidFill>
                  <a:srgbClr val="000000"/>
                </a:solidFill>
                <a:latin typeface="Arial"/>
                <a:ea typeface="Arial"/>
                <a:cs typeface="Arial"/>
              </a:rPr>
              <a:t>toutes</a:t>
            </a:r>
            <a:r>
              <a:rPr lang="en-US" sz="900" b="0" i="0" u="none" strike="noStrike" cap="none" spc="0" dirty="0">
                <a:solidFill>
                  <a:srgbClr val="000000"/>
                </a:solidFill>
                <a:latin typeface="Arial"/>
                <a:ea typeface="Arial"/>
                <a:cs typeface="Arial"/>
              </a:rPr>
              <a:t> choses. </a:t>
            </a:r>
            <a:r>
              <a:rPr lang="en-US" sz="900" b="0" i="0" u="none" strike="noStrike" cap="none" spc="0" dirty="0" err="1">
                <a:solidFill>
                  <a:srgbClr val="000000"/>
                </a:solidFill>
                <a:latin typeface="Arial"/>
                <a:ea typeface="Arial"/>
                <a:cs typeface="Arial"/>
              </a:rPr>
              <a:t>Celles</a:t>
            </a:r>
            <a:r>
              <a:rPr lang="en-US" sz="900" b="0" i="0" u="none" strike="noStrike" cap="none" spc="0" dirty="0">
                <a:solidFill>
                  <a:srgbClr val="000000"/>
                </a:solidFill>
                <a:latin typeface="Arial"/>
                <a:ea typeface="Arial"/>
                <a:cs typeface="Arial"/>
              </a:rPr>
              <a:t>-ci </a:t>
            </a:r>
            <a:r>
              <a:rPr lang="en-US" sz="900" b="0" i="0" u="none" strike="noStrike" cap="none" spc="0" dirty="0" err="1">
                <a:solidFill>
                  <a:srgbClr val="000000"/>
                </a:solidFill>
                <a:latin typeface="Arial"/>
                <a:ea typeface="Arial"/>
                <a:cs typeface="Arial"/>
              </a:rPr>
              <a:t>sont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identifiables</a:t>
            </a:r>
            <a:r>
              <a:rPr lang="en-US" sz="900" b="0" i="0" u="none" strike="noStrike" cap="none" spc="0" dirty="0">
                <a:solidFill>
                  <a:srgbClr val="000000"/>
                </a:solidFill>
                <a:latin typeface="Arial"/>
                <a:ea typeface="Arial"/>
                <a:cs typeface="Arial"/>
              </a:rPr>
              <a:t> les </a:t>
            </a:r>
            <a:r>
              <a:rPr lang="en-US" sz="900" b="0" i="0" u="none" strike="noStrike" cap="none" spc="0" dirty="0" err="1">
                <a:solidFill>
                  <a:srgbClr val="000000"/>
                </a:solidFill>
                <a:latin typeface="Arial"/>
                <a:ea typeface="Arial"/>
                <a:cs typeface="Arial"/>
              </a:rPr>
              <a:t>unes</a:t>
            </a:r>
            <a:r>
              <a:rPr lang="en-US" sz="900" b="0" i="0" u="none" strike="noStrike" cap="none" spc="0" dirty="0">
                <a:solidFill>
                  <a:srgbClr val="000000"/>
                </a:solidFill>
                <a:latin typeface="Arial"/>
                <a:ea typeface="Arial"/>
                <a:cs typeface="Arial"/>
              </a:rPr>
              <a:t> avec les </a:t>
            </a:r>
            <a:r>
              <a:rPr lang="en-US" sz="900" b="0" i="0" u="none" strike="noStrike" cap="none" spc="0" dirty="0" err="1">
                <a:solidFill>
                  <a:srgbClr val="000000"/>
                </a:solidFill>
                <a:latin typeface="Arial"/>
                <a:ea typeface="Arial"/>
                <a:cs typeface="Arial"/>
              </a:rPr>
              <a:t>autres</a:t>
            </a:r>
            <a:r>
              <a:rPr lang="en-US" sz="900" b="0" i="0" u="none" strike="noStrike" cap="none" spc="0" dirty="0">
                <a:solidFill>
                  <a:srgbClr val="000000"/>
                </a:solidFill>
                <a:latin typeface="Arial"/>
                <a:ea typeface="Arial"/>
                <a:cs typeface="Arial"/>
              </a:rPr>
              <a:t> par </a:t>
            </a:r>
            <a:r>
              <a:rPr lang="en-US" sz="900" b="0" i="0" u="none" strike="noStrike" cap="none" spc="0" dirty="0" err="1">
                <a:solidFill>
                  <a:srgbClr val="000000"/>
                </a:solidFill>
                <a:latin typeface="Arial"/>
                <a:ea typeface="Arial"/>
                <a:cs typeface="Arial"/>
              </a:rPr>
              <a:t>leurs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différences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même</a:t>
            </a:r>
            <a:r>
              <a:rPr lang="en-US" sz="900" b="0" i="0" u="none" strike="noStrike" cap="none" spc="0" dirty="0">
                <a:solidFill>
                  <a:srgbClr val="000000"/>
                </a:solidFill>
                <a:latin typeface="Arial"/>
                <a:ea typeface="Arial"/>
                <a:cs typeface="Arial"/>
              </a:rPr>
              <a:t> </a:t>
            </a:r>
            <a:r>
              <a:rPr lang="en-US" sz="900" b="0" i="0" u="none" strike="noStrike" cap="none" spc="0" dirty="0">
                <a:solidFill>
                  <a:srgbClr val="FF0000"/>
                </a:solidFill>
                <a:latin typeface="Arial"/>
                <a:ea typeface="Arial"/>
                <a:cs typeface="Arial"/>
              </a:rPr>
              <a:t>(opposition des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FF0000"/>
                </a:solidFill>
                <a:latin typeface="Arial"/>
                <a:ea typeface="Arial"/>
                <a:cs typeface="Arial"/>
              </a:rPr>
              <a:t>extrêmes</a:t>
            </a:r>
            <a:r>
              <a:rPr lang="en-US" sz="900" b="0" i="0" u="none" strike="noStrike" cap="none" spc="0" dirty="0">
                <a:solidFill>
                  <a:srgbClr val="FF0000"/>
                </a:solidFill>
                <a:latin typeface="Arial"/>
                <a:ea typeface="Arial"/>
                <a:cs typeface="Arial"/>
              </a:rPr>
              <a:t>)</a:t>
            </a:r>
            <a:r>
              <a:rPr lang="en-US" sz="900" b="0" i="0" u="none" strike="noStrike" cap="none" spc="0" dirty="0">
                <a:solidFill>
                  <a:srgbClr val="000000"/>
                </a:solidFill>
                <a:latin typeface="Arial"/>
                <a:ea typeface="Arial"/>
                <a:cs typeface="Arial"/>
              </a:rPr>
              <a:t>. Trop de </a:t>
            </a:r>
            <a:r>
              <a:rPr lang="en-US" sz="900" b="0" i="0" u="none" strike="noStrike" cap="none" spc="0" dirty="0" err="1">
                <a:solidFill>
                  <a:srgbClr val="000000"/>
                </a:solidFill>
                <a:latin typeface="Arial"/>
                <a:ea typeface="Arial"/>
                <a:cs typeface="Arial"/>
              </a:rPr>
              <a:t>contrastes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feraient</a:t>
            </a:r>
            <a:r>
              <a:rPr lang="en-US" sz="900" b="0" i="0" u="none" strike="noStrike" cap="none" spc="0" dirty="0">
                <a:solidFill>
                  <a:srgbClr val="000000"/>
                </a:solidFill>
                <a:latin typeface="Arial"/>
                <a:ea typeface="Arial"/>
                <a:cs typeface="Arial"/>
              </a:rPr>
              <a:t>, par </a:t>
            </a:r>
            <a:r>
              <a:rPr lang="en-US" sz="900" b="0" i="0" u="none" strike="noStrike" cap="none" spc="0" dirty="0" err="1">
                <a:solidFill>
                  <a:srgbClr val="000000"/>
                </a:solidFill>
                <a:latin typeface="Arial"/>
                <a:ea typeface="Arial"/>
                <a:cs typeface="Arial"/>
              </a:rPr>
              <a:t>contre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perdre</a:t>
            </a:r>
            <a:r>
              <a:rPr lang="en-US" sz="900" b="0" i="0" u="none" strike="noStrike" cap="none" spc="0" dirty="0">
                <a:solidFill>
                  <a:srgbClr val="000000"/>
                </a:solidFill>
                <a:latin typeface="Arial"/>
                <a:ea typeface="Arial"/>
                <a:cs typeface="Arial"/>
              </a:rPr>
              <a:t> le fil de </a:t>
            </a:r>
            <a:r>
              <a:rPr lang="en-US" sz="900" b="0" i="0" u="none" strike="noStrike" cap="none" spc="0" dirty="0" err="1">
                <a:solidFill>
                  <a:srgbClr val="000000"/>
                </a:solidFill>
                <a:latin typeface="Arial"/>
                <a:ea typeface="Arial"/>
                <a:cs typeface="Arial"/>
              </a:rPr>
              <a:t>l’argument</a:t>
            </a:r>
            <a:r>
              <a:rPr lang="en-US" sz="900" b="0" i="0" u="none" strike="noStrike" cap="none" spc="0" dirty="0">
                <a:solidFill>
                  <a:srgbClr val="000000"/>
                </a:solidFill>
                <a:latin typeface="Arial"/>
                <a:ea typeface="Arial"/>
                <a:cs typeface="Arial"/>
              </a:rPr>
              <a:t> et </a:t>
            </a:r>
            <a:r>
              <a:rPr lang="en-US" sz="900" b="0" i="0" u="none" strike="noStrike" cap="none" spc="0" dirty="0" err="1">
                <a:solidFill>
                  <a:srgbClr val="000000"/>
                </a:solidFill>
                <a:latin typeface="Arial"/>
                <a:ea typeface="Arial"/>
                <a:cs typeface="Arial"/>
              </a:rPr>
              <a:t>deviendrait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incohérence</a:t>
            </a:r>
            <a:r>
              <a:rPr lang="en-US" sz="900" b="0" i="0" u="none" strike="noStrike" cap="none" spc="0" dirty="0">
                <a:solidFill>
                  <a:srgbClr val="000000"/>
                </a:solidFill>
                <a:latin typeface="Arial"/>
                <a:ea typeface="Arial"/>
                <a:cs typeface="Arial"/>
              </a:rPr>
              <a:t>. Pas </a:t>
            </a:r>
            <a:r>
              <a:rPr lang="en-US" sz="900" b="0" i="0" u="none" strike="noStrike" cap="none" spc="0" dirty="0" err="1">
                <a:solidFill>
                  <a:srgbClr val="000000"/>
                </a:solidFill>
                <a:latin typeface="Arial"/>
                <a:ea typeface="Arial"/>
                <a:cs typeface="Arial"/>
              </a:rPr>
              <a:t>assez</a:t>
            </a:r>
            <a:r>
              <a:rPr lang="en-US" sz="900" b="0" i="0" u="none" strike="noStrike" cap="none" spc="0" dirty="0">
                <a:solidFill>
                  <a:srgbClr val="000000"/>
                </a:solidFill>
                <a:latin typeface="Arial"/>
                <a:ea typeface="Arial"/>
                <a:cs typeface="Arial"/>
              </a:rPr>
              <a:t> de </a:t>
            </a:r>
            <a:r>
              <a:rPr lang="en-US" sz="900" b="0" i="0" u="none" strike="noStrike" cap="none" spc="0" dirty="0" err="1">
                <a:solidFill>
                  <a:srgbClr val="000000"/>
                </a:solidFill>
                <a:latin typeface="Arial"/>
                <a:ea typeface="Arial"/>
                <a:cs typeface="Arial"/>
              </a:rPr>
              <a:t>contrastes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engendreraient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l’ennui</a:t>
            </a:r>
            <a:r>
              <a:rPr lang="en-US" sz="900" b="0" i="0" u="none" strike="noStrike" cap="none" spc="0" dirty="0">
                <a:solidFill>
                  <a:srgbClr val="000000"/>
                </a:solidFill>
                <a:latin typeface="Arial"/>
                <a:ea typeface="Arial"/>
                <a:cs typeface="Arial"/>
              </a:rPr>
              <a:t>. Il </a:t>
            </a:r>
            <a:r>
              <a:rPr lang="en-US" sz="900" b="0" i="0" u="none" strike="noStrike" cap="none" spc="0" dirty="0" err="1">
                <a:solidFill>
                  <a:srgbClr val="000000"/>
                </a:solidFill>
                <a:latin typeface="Arial"/>
                <a:ea typeface="Arial"/>
                <a:cs typeface="Arial"/>
              </a:rPr>
              <a:t>est</a:t>
            </a:r>
            <a:r>
              <a:rPr lang="en-US" sz="900" b="0" i="0" u="none" strike="noStrike" cap="none" spc="0" dirty="0">
                <a:solidFill>
                  <a:srgbClr val="000000"/>
                </a:solidFill>
                <a:latin typeface="Arial"/>
                <a:ea typeface="Arial"/>
                <a:cs typeface="Arial"/>
              </a:rPr>
              <a:t> par </a:t>
            </a:r>
            <a:r>
              <a:rPr lang="en-US" sz="900" b="0" i="0" u="none" strike="noStrike" cap="none" spc="0" dirty="0" err="1">
                <a:solidFill>
                  <a:srgbClr val="000000"/>
                </a:solidFill>
                <a:latin typeface="Arial"/>
                <a:ea typeface="Arial"/>
                <a:cs typeface="Arial"/>
              </a:rPr>
              <a:t>contre</a:t>
            </a:r>
            <a:r>
              <a:rPr lang="en-US" sz="900" b="0" i="0" u="none" strike="noStrike" cap="none" spc="0" dirty="0">
                <a:solidFill>
                  <a:srgbClr val="000000"/>
                </a:solidFill>
                <a:latin typeface="Arial"/>
                <a:ea typeface="Arial"/>
                <a:cs typeface="Arial"/>
              </a:rPr>
              <a:t> possible </a:t>
            </a:r>
            <a:r>
              <a:rPr lang="en-US" sz="900" b="0" i="0" u="none" strike="noStrike" cap="none" spc="0" dirty="0" err="1">
                <a:solidFill>
                  <a:srgbClr val="000000"/>
                </a:solidFill>
                <a:latin typeface="Arial"/>
                <a:ea typeface="Arial"/>
                <a:cs typeface="Arial"/>
              </a:rPr>
              <a:t>d’éliminer</a:t>
            </a:r>
            <a:r>
              <a:rPr lang="en-US" sz="900" b="0" i="0" u="none" strike="noStrike" cap="none" spc="0" dirty="0">
                <a:solidFill>
                  <a:srgbClr val="000000"/>
                </a:solidFill>
                <a:latin typeface="Arial"/>
                <a:ea typeface="Arial"/>
                <a:cs typeface="Arial"/>
              </a:rPr>
              <a:t> tout </a:t>
            </a:r>
            <a:r>
              <a:rPr lang="en-US" sz="900" b="0" i="0" u="none" strike="noStrike" cap="none" spc="0" dirty="0" err="1">
                <a:solidFill>
                  <a:srgbClr val="000000"/>
                </a:solidFill>
                <a:latin typeface="Arial"/>
                <a:ea typeface="Arial"/>
                <a:cs typeface="Arial"/>
              </a:rPr>
              <a:t>contraste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volontairement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climat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extrême</a:t>
            </a:r>
            <a:r>
              <a:rPr lang="en-US" sz="900" b="0" i="0" u="none" strike="noStrike" cap="none" spc="0" dirty="0">
                <a:solidFill>
                  <a:srgbClr val="000000"/>
                </a:solidFill>
                <a:latin typeface="Arial"/>
                <a:ea typeface="Arial"/>
                <a:cs typeface="Arial"/>
              </a:rPr>
              <a:t> : </a:t>
            </a:r>
            <a:r>
              <a:rPr lang="en-US" sz="900" b="0" i="0" u="none" strike="noStrike" cap="none" spc="0" dirty="0" err="1">
                <a:solidFill>
                  <a:srgbClr val="000000"/>
                </a:solidFill>
                <a:latin typeface="Arial"/>
                <a:ea typeface="Arial"/>
                <a:cs typeface="Arial"/>
              </a:rPr>
              <a:t>frénésie</a:t>
            </a:r>
            <a:r>
              <a:rPr lang="en-US" sz="900" b="0" i="0" u="none" strike="noStrike" cap="none" spc="0" dirty="0">
                <a:solidFill>
                  <a:srgbClr val="000000"/>
                </a:solidFill>
                <a:latin typeface="Arial"/>
                <a:ea typeface="Arial"/>
                <a:cs typeface="Arial"/>
              </a:rPr>
              <a:t>, nirvana).  </a:t>
            </a:r>
            <a:endParaRPr sz="900" b="0" i="0" u="none" dirty="0">
              <a:solidFill>
                <a:srgbClr val="000000"/>
              </a:solidFill>
              <a:latin typeface="Arial"/>
              <a:ea typeface="Arial"/>
              <a:cs typeface="Arial"/>
            </a:endParaRPr>
          </a:p>
          <a:p>
            <a:pPr marL="114298" indent="0">
              <a:buNone/>
              <a:defRPr/>
            </a:pPr>
            <a:r>
              <a:rPr lang="en-US" sz="900" b="1" i="0" u="none" strike="noStrike" cap="none" spc="0" dirty="0" err="1">
                <a:solidFill>
                  <a:srgbClr val="000000"/>
                </a:solidFill>
                <a:latin typeface="Arial"/>
                <a:ea typeface="Arial"/>
                <a:cs typeface="Arial"/>
              </a:rPr>
              <a:t>Polyphonie</a:t>
            </a:r>
            <a:r>
              <a:rPr lang="en-US" sz="900" b="1" i="0" u="none" strike="noStrike" cap="none" spc="0" dirty="0">
                <a:solidFill>
                  <a:srgbClr val="000000"/>
                </a:solidFill>
                <a:latin typeface="Arial"/>
                <a:ea typeface="Arial"/>
                <a:cs typeface="Arial"/>
              </a:rPr>
              <a:t>:</a:t>
            </a:r>
            <a:endParaRPr sz="900" b="1" i="0" u="none" dirty="0">
              <a:solidFill>
                <a:srgbClr val="000000"/>
              </a:solidFill>
              <a:latin typeface="Arial"/>
              <a:ea typeface="Arial"/>
              <a:cs typeface="Arial"/>
            </a:endParaRPr>
          </a:p>
          <a:p>
            <a:pPr marL="114298" indent="0">
              <a:buNone/>
              <a:defRPr/>
            </a:pPr>
            <a:r>
              <a:rPr lang="en-US" sz="900" b="0" i="0" u="none" strike="noStrike" cap="none" spc="0" dirty="0" err="1">
                <a:solidFill>
                  <a:srgbClr val="000000"/>
                </a:solidFill>
                <a:latin typeface="Arial"/>
                <a:ea typeface="Arial"/>
                <a:cs typeface="Arial"/>
              </a:rPr>
              <a:t>Chaque</a:t>
            </a:r>
            <a:r>
              <a:rPr lang="en-US" sz="900" b="0" i="0" u="none" strike="noStrike" cap="none" spc="0" dirty="0">
                <a:solidFill>
                  <a:srgbClr val="000000"/>
                </a:solidFill>
                <a:latin typeface="Arial"/>
                <a:ea typeface="Arial"/>
                <a:cs typeface="Arial"/>
              </a:rPr>
              <a:t> danseur </a:t>
            </a:r>
            <a:r>
              <a:rPr lang="en-US" sz="900" b="0" i="0" u="none" strike="noStrike" cap="none" spc="0" dirty="0" err="1">
                <a:solidFill>
                  <a:srgbClr val="000000"/>
                </a:solidFill>
                <a:latin typeface="Arial"/>
                <a:ea typeface="Arial"/>
                <a:cs typeface="Arial"/>
              </a:rPr>
              <a:t>réalise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une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séquence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différente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Cela</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renforce</a:t>
            </a:r>
            <a:r>
              <a:rPr lang="en-US" sz="900" b="0" i="0" u="none" strike="noStrike" cap="none" spc="0" dirty="0">
                <a:solidFill>
                  <a:srgbClr val="FF0000"/>
                </a:solidFill>
                <a:latin typeface="Arial"/>
                <a:ea typeface="Arial"/>
                <a:cs typeface="Arial"/>
              </a:rPr>
              <a:t> la </a:t>
            </a:r>
            <a:r>
              <a:rPr lang="en-US" sz="900" b="0" i="0" u="none" strike="noStrike" cap="none" spc="0" dirty="0" err="1">
                <a:solidFill>
                  <a:srgbClr val="FF0000"/>
                </a:solidFill>
                <a:latin typeface="Arial"/>
                <a:ea typeface="Arial"/>
                <a:cs typeface="Arial"/>
              </a:rPr>
              <a:t>diversité</a:t>
            </a:r>
            <a:r>
              <a:rPr lang="en-US" sz="900" b="0" i="0" u="none" strike="noStrike" cap="none" spc="0" dirty="0">
                <a:solidFill>
                  <a:srgbClr val="FF0000"/>
                </a:solidFill>
                <a:latin typeface="Arial"/>
                <a:ea typeface="Arial"/>
                <a:cs typeface="Arial"/>
              </a:rPr>
              <a:t>, la </a:t>
            </a:r>
            <a:r>
              <a:rPr lang="en-US" sz="900" b="0" i="0" u="none" strike="noStrike" cap="none" spc="0" dirty="0" err="1">
                <a:solidFill>
                  <a:srgbClr val="FF0000"/>
                </a:solidFill>
                <a:latin typeface="Arial"/>
                <a:ea typeface="Arial"/>
                <a:cs typeface="Arial"/>
              </a:rPr>
              <a:t>richesse</a:t>
            </a:r>
            <a:r>
              <a:rPr lang="en-US" sz="900" b="0" i="0" u="none" strike="noStrike" cap="none" spc="0" dirty="0">
                <a:solidFill>
                  <a:srgbClr val="FF0000"/>
                </a:solidFill>
                <a:latin typeface="Arial"/>
                <a:ea typeface="Arial"/>
                <a:cs typeface="Arial"/>
              </a:rPr>
              <a:t> des </a:t>
            </a:r>
            <a:r>
              <a:rPr lang="en-US" sz="900" b="0" i="0" u="none" strike="noStrike" cap="none" spc="0" dirty="0" err="1">
                <a:solidFill>
                  <a:srgbClr val="FF0000"/>
                </a:solidFill>
                <a:latin typeface="Arial"/>
                <a:ea typeface="Arial"/>
                <a:cs typeface="Arial"/>
              </a:rPr>
              <a:t>prestations</a:t>
            </a:r>
            <a:r>
              <a:rPr lang="en-US" sz="900" b="0" i="0" u="none" strike="noStrike" cap="none" spc="0" dirty="0">
                <a:solidFill>
                  <a:srgbClr val="000000"/>
                </a:solidFill>
                <a:latin typeface="Arial"/>
                <a:ea typeface="Arial"/>
                <a:cs typeface="Arial"/>
              </a:rPr>
              <a:t>. A </a:t>
            </a:r>
            <a:r>
              <a:rPr lang="en-US" sz="900" b="0" i="0" u="none" strike="noStrike" cap="none" spc="0" dirty="0" err="1">
                <a:solidFill>
                  <a:srgbClr val="000000"/>
                </a:solidFill>
                <a:latin typeface="Arial"/>
                <a:ea typeface="Arial"/>
                <a:cs typeface="Arial"/>
              </a:rPr>
              <a:t>utiliser</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alternant avec des </a:t>
            </a:r>
            <a:r>
              <a:rPr lang="en-US" sz="900" b="0" i="0" u="none" strike="noStrike" cap="none" spc="0" dirty="0" err="1">
                <a:solidFill>
                  <a:srgbClr val="000000"/>
                </a:solidFill>
                <a:latin typeface="Arial"/>
                <a:ea typeface="Arial"/>
                <a:cs typeface="Arial"/>
              </a:rPr>
              <a:t>unissons</a:t>
            </a:r>
            <a:r>
              <a:rPr lang="en-US" sz="900" b="0" i="0" u="none" strike="noStrike" cap="none" spc="0" dirty="0">
                <a:solidFill>
                  <a:srgbClr val="000000"/>
                </a:solidFill>
                <a:latin typeface="Arial"/>
                <a:ea typeface="Arial"/>
                <a:cs typeface="Arial"/>
              </a:rPr>
              <a:t>.  </a:t>
            </a:r>
            <a:endParaRPr dirty="0"/>
          </a:p>
          <a:p>
            <a:pPr marL="114298" indent="0">
              <a:buNone/>
              <a:defRPr/>
            </a:pPr>
            <a:r>
              <a:rPr lang="en-US" sz="900" b="1" i="0" u="none" strike="noStrike" cap="none" spc="0" dirty="0">
                <a:solidFill>
                  <a:srgbClr val="000000"/>
                </a:solidFill>
                <a:latin typeface="Arial"/>
                <a:ea typeface="Arial"/>
                <a:cs typeface="Arial"/>
              </a:rPr>
              <a:t>Contagion </a:t>
            </a:r>
            <a:r>
              <a:rPr lang="en-US" sz="900" b="1" i="0" u="none" strike="noStrike" cap="none" spc="0" dirty="0" err="1">
                <a:solidFill>
                  <a:srgbClr val="000000"/>
                </a:solidFill>
                <a:latin typeface="Arial"/>
                <a:ea typeface="Arial"/>
                <a:cs typeface="Arial"/>
              </a:rPr>
              <a:t>ou</a:t>
            </a:r>
            <a:r>
              <a:rPr lang="en-US" sz="900" b="1" i="0" u="none" strike="noStrike" cap="none" spc="0" dirty="0">
                <a:solidFill>
                  <a:srgbClr val="000000"/>
                </a:solidFill>
                <a:latin typeface="Arial"/>
                <a:ea typeface="Arial"/>
                <a:cs typeface="Arial"/>
              </a:rPr>
              <a:t> phagocytose:</a:t>
            </a:r>
            <a:endParaRPr lang="en-US" sz="900" b="0" i="0" u="none" strike="noStrike" cap="none" spc="0" dirty="0">
              <a:solidFill>
                <a:srgbClr val="000000"/>
              </a:solidFill>
              <a:latin typeface="Arial"/>
              <a:ea typeface="Arial"/>
              <a:cs typeface="Arial"/>
            </a:endParaRPr>
          </a:p>
          <a:p>
            <a:pPr marL="114298" indent="0">
              <a:buNone/>
              <a:defRPr/>
            </a:pPr>
            <a:r>
              <a:rPr lang="en-US" sz="900" b="0" i="0" u="none" strike="noStrike" cap="none" spc="0" dirty="0">
                <a:solidFill>
                  <a:srgbClr val="000000"/>
                </a:solidFill>
                <a:latin typeface="Arial"/>
                <a:ea typeface="Arial"/>
                <a:cs typeface="Arial"/>
              </a:rPr>
              <a:t>Un </a:t>
            </a:r>
            <a:r>
              <a:rPr lang="en-US" sz="900" b="0" i="0" u="none" strike="noStrike" cap="none" spc="0" dirty="0" err="1">
                <a:solidFill>
                  <a:srgbClr val="000000"/>
                </a:solidFill>
                <a:latin typeface="Arial"/>
                <a:ea typeface="Arial"/>
                <a:cs typeface="Arial"/>
              </a:rPr>
              <a:t>groupe</a:t>
            </a:r>
            <a:r>
              <a:rPr lang="en-US" sz="900" b="0" i="0" u="none" strike="noStrike" cap="none" spc="0" dirty="0">
                <a:solidFill>
                  <a:srgbClr val="000000"/>
                </a:solidFill>
                <a:latin typeface="Arial"/>
                <a:ea typeface="Arial"/>
                <a:cs typeface="Arial"/>
              </a:rPr>
              <a:t> de danseurs </a:t>
            </a:r>
            <a:r>
              <a:rPr lang="en-US" sz="900" b="0" i="0" u="none" strike="noStrike" cap="none" spc="0" dirty="0" err="1">
                <a:solidFill>
                  <a:srgbClr val="000000"/>
                </a:solidFill>
                <a:latin typeface="Arial"/>
                <a:ea typeface="Arial"/>
                <a:cs typeface="Arial"/>
              </a:rPr>
              <a:t>absorbe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d’autres</a:t>
            </a:r>
            <a:r>
              <a:rPr lang="en-US" sz="900" b="0" i="0" u="none" strike="noStrike" cap="none" spc="0" dirty="0">
                <a:solidFill>
                  <a:srgbClr val="000000"/>
                </a:solidFill>
                <a:latin typeface="Arial"/>
                <a:ea typeface="Arial"/>
                <a:cs typeface="Arial"/>
              </a:rPr>
              <a:t> danseurs qui </a:t>
            </a:r>
            <a:r>
              <a:rPr lang="en-US" sz="900" b="0" i="0" u="none" strike="noStrike" cap="none" spc="0" dirty="0" err="1">
                <a:solidFill>
                  <a:srgbClr val="000000"/>
                </a:solidFill>
                <a:latin typeface="Arial"/>
                <a:ea typeface="Arial"/>
                <a:cs typeface="Arial"/>
              </a:rPr>
              <a:t>grossissent</a:t>
            </a:r>
            <a:r>
              <a:rPr lang="en-US" sz="900" b="0" i="0" u="none" strike="noStrike" cap="none" spc="0" dirty="0">
                <a:solidFill>
                  <a:srgbClr val="000000"/>
                </a:solidFill>
                <a:latin typeface="Arial"/>
                <a:ea typeface="Arial"/>
                <a:cs typeface="Arial"/>
              </a:rPr>
              <a:t> le premier </a:t>
            </a:r>
            <a:r>
              <a:rPr lang="en-US" sz="900" b="0" i="0" u="none" strike="noStrike" cap="none" spc="0" dirty="0" err="1">
                <a:solidFill>
                  <a:srgbClr val="000000"/>
                </a:solidFill>
                <a:latin typeface="Arial"/>
                <a:ea typeface="Arial"/>
                <a:cs typeface="Arial"/>
              </a:rPr>
              <a:t>groupe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Liberté</a:t>
            </a:r>
            <a:r>
              <a:rPr lang="en-US" sz="900" b="0" i="0" u="none" strike="noStrike" cap="none" spc="0" dirty="0">
                <a:solidFill>
                  <a:srgbClr val="000000"/>
                </a:solidFill>
                <a:latin typeface="Arial"/>
                <a:ea typeface="Arial"/>
                <a:cs typeface="Arial"/>
              </a:rPr>
              <a:t> de </a:t>
            </a:r>
            <a:r>
              <a:rPr lang="en-US" sz="900" b="0" i="0" u="none" strike="noStrike" cap="none" spc="0" dirty="0" err="1">
                <a:solidFill>
                  <a:srgbClr val="000000"/>
                </a:solidFill>
                <a:latin typeface="Arial"/>
                <a:ea typeface="Arial"/>
                <a:cs typeface="Arial"/>
              </a:rPr>
              <a:t>déplacement</a:t>
            </a:r>
            <a:r>
              <a:rPr lang="en-US" sz="900" b="0" i="0" u="none" strike="noStrike" cap="none" spc="0" dirty="0">
                <a:solidFill>
                  <a:srgbClr val="000000"/>
                </a:solidFill>
                <a:latin typeface="Arial"/>
                <a:ea typeface="Arial"/>
                <a:cs typeface="Arial"/>
              </a:rPr>
              <a:t> = passer d’un </a:t>
            </a:r>
            <a:r>
              <a:rPr lang="en-US" sz="900" b="0" i="0" u="none" strike="noStrike" cap="none" spc="0" dirty="0" err="1">
                <a:solidFill>
                  <a:srgbClr val="000000"/>
                </a:solidFill>
                <a:latin typeface="Arial"/>
                <a:ea typeface="Arial"/>
                <a:cs typeface="Arial"/>
              </a:rPr>
              <a:t>groupe</a:t>
            </a:r>
            <a:r>
              <a:rPr lang="en-US" sz="900" b="0" i="0" u="none" strike="noStrike" cap="none" spc="0" dirty="0">
                <a:solidFill>
                  <a:srgbClr val="000000"/>
                </a:solidFill>
                <a:latin typeface="Arial"/>
                <a:ea typeface="Arial"/>
                <a:cs typeface="Arial"/>
              </a:rPr>
              <a:t> à </a:t>
            </a:r>
            <a:r>
              <a:rPr lang="en-US" sz="900" b="0" i="0" u="none" strike="noStrike" cap="none" spc="0" dirty="0" err="1">
                <a:solidFill>
                  <a:srgbClr val="000000"/>
                </a:solidFill>
                <a:latin typeface="Arial"/>
                <a:ea typeface="Arial"/>
                <a:cs typeface="Arial"/>
              </a:rPr>
              <a:t>l’autre</a:t>
            </a:r>
            <a:r>
              <a:rPr lang="en-US" sz="900" b="0" i="0" u="none" strike="noStrike" cap="none" spc="0" dirty="0">
                <a:solidFill>
                  <a:srgbClr val="000000"/>
                </a:solidFill>
                <a:latin typeface="Arial"/>
                <a:ea typeface="Arial"/>
                <a:cs typeface="Arial"/>
              </a:rPr>
              <a:t> et changer de </a:t>
            </a:r>
            <a:r>
              <a:rPr lang="en-US" sz="900" b="0" i="0" u="none" strike="noStrike" cap="none" spc="0" dirty="0" err="1">
                <a:solidFill>
                  <a:srgbClr val="000000"/>
                </a:solidFill>
                <a:latin typeface="Arial"/>
                <a:ea typeface="Arial"/>
                <a:cs typeface="Arial"/>
              </a:rPr>
              <a:t>gestuelle</a:t>
            </a:r>
            <a:r>
              <a:rPr lang="en-US" sz="900" b="0" i="0" u="none" strike="noStrike" cap="none" spc="0" dirty="0">
                <a:solidFill>
                  <a:srgbClr val="000000"/>
                </a:solidFill>
                <a:latin typeface="Arial"/>
                <a:ea typeface="Arial"/>
                <a:cs typeface="Arial"/>
              </a:rPr>
              <a:t>. </a:t>
            </a:r>
            <a:endParaRPr sz="900" b="0" i="0" u="none" dirty="0">
              <a:solidFill>
                <a:srgbClr val="000000"/>
              </a:solidFill>
              <a:latin typeface="Arial"/>
              <a:ea typeface="Arial"/>
              <a:cs typeface="Arial"/>
            </a:endParaRPr>
          </a:p>
          <a:p>
            <a:pPr marL="114298" indent="0">
              <a:buNone/>
              <a:defRPr/>
            </a:pPr>
            <a:r>
              <a:rPr lang="en-US" sz="900" b="1" i="0" u="none" strike="noStrike" cap="none" spc="0" dirty="0">
                <a:solidFill>
                  <a:srgbClr val="000000"/>
                </a:solidFill>
                <a:latin typeface="Arial"/>
                <a:ea typeface="Arial"/>
                <a:cs typeface="Arial"/>
              </a:rPr>
              <a:t>Imitation:</a:t>
            </a:r>
            <a:endParaRPr sz="900" b="0" i="0" u="none" strike="noStrike" cap="none" spc="0" dirty="0">
              <a:solidFill>
                <a:srgbClr val="000000"/>
              </a:solidFill>
              <a:latin typeface="Arial"/>
              <a:ea typeface="Arial"/>
              <a:cs typeface="Arial"/>
            </a:endParaRPr>
          </a:p>
          <a:p>
            <a:pPr marL="114298" indent="0">
              <a:buNone/>
              <a:defRPr/>
            </a:pPr>
            <a:r>
              <a:rPr lang="en-US" sz="900" b="0" i="0" u="none" strike="noStrike" cap="none" spc="0" dirty="0">
                <a:solidFill>
                  <a:srgbClr val="000000"/>
                </a:solidFill>
                <a:latin typeface="Arial"/>
                <a:ea typeface="Arial"/>
                <a:cs typeface="Arial"/>
              </a:rPr>
              <a:t>Un danseur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un </a:t>
            </a:r>
            <a:r>
              <a:rPr lang="en-US" sz="900" b="0" i="0" u="none" strike="noStrike" cap="none" spc="0" dirty="0" err="1">
                <a:solidFill>
                  <a:srgbClr val="000000"/>
                </a:solidFill>
                <a:latin typeface="Arial"/>
                <a:ea typeface="Arial"/>
                <a:cs typeface="Arial"/>
              </a:rPr>
              <a:t>groupe</a:t>
            </a:r>
            <a:r>
              <a:rPr lang="en-US" sz="900" b="0" i="0" u="none" strike="noStrike" cap="none" spc="0" dirty="0">
                <a:solidFill>
                  <a:srgbClr val="000000"/>
                </a:solidFill>
                <a:latin typeface="Arial"/>
                <a:ea typeface="Arial"/>
                <a:cs typeface="Arial"/>
              </a:rPr>
              <a:t> de danseurs) </a:t>
            </a:r>
            <a:r>
              <a:rPr lang="en-US" sz="900" b="0" i="0" u="none" strike="noStrike" cap="none" spc="0" dirty="0" err="1">
                <a:solidFill>
                  <a:srgbClr val="000000"/>
                </a:solidFill>
                <a:latin typeface="Arial"/>
                <a:ea typeface="Arial"/>
                <a:cs typeface="Arial"/>
              </a:rPr>
              <a:t>produit</a:t>
            </a:r>
            <a:r>
              <a:rPr lang="en-US" sz="900" b="0" i="0" u="none" strike="noStrike" cap="none" spc="0" dirty="0">
                <a:solidFill>
                  <a:srgbClr val="000000"/>
                </a:solidFill>
                <a:latin typeface="Arial"/>
                <a:ea typeface="Arial"/>
                <a:cs typeface="Arial"/>
              </a:rPr>
              <a:t> un </a:t>
            </a:r>
            <a:r>
              <a:rPr lang="en-US" sz="900" b="0" i="0" u="none" strike="noStrike" cap="none" spc="0" dirty="0" err="1">
                <a:solidFill>
                  <a:srgbClr val="000000"/>
                </a:solidFill>
                <a:latin typeface="Arial"/>
                <a:ea typeface="Arial"/>
                <a:cs typeface="Arial"/>
              </a:rPr>
              <a:t>geste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l’autre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répond</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reproduisant</a:t>
            </a:r>
            <a:r>
              <a:rPr lang="en-US" sz="900" b="0" i="0" u="none" strike="noStrike" cap="none" spc="0" dirty="0">
                <a:solidFill>
                  <a:srgbClr val="000000"/>
                </a:solidFill>
                <a:latin typeface="Arial"/>
                <a:ea typeface="Arial"/>
                <a:cs typeface="Arial"/>
              </a:rPr>
              <a:t> la </a:t>
            </a:r>
            <a:r>
              <a:rPr lang="en-US" sz="900" b="0" i="0" u="none" strike="noStrike" cap="none" spc="0" dirty="0" err="1">
                <a:solidFill>
                  <a:srgbClr val="000000"/>
                </a:solidFill>
                <a:latin typeface="Arial"/>
                <a:ea typeface="Arial"/>
                <a:cs typeface="Arial"/>
              </a:rPr>
              <a:t>gestuelle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changeant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une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partie</a:t>
            </a:r>
            <a:r>
              <a:rPr lang="en-US" sz="900" b="0" i="0" u="none" strike="noStrike" cap="none" spc="0" dirty="0">
                <a:solidFill>
                  <a:srgbClr val="000000"/>
                </a:solidFill>
                <a:latin typeface="Arial"/>
                <a:ea typeface="Arial"/>
                <a:cs typeface="Arial"/>
              </a:rPr>
              <a:t> (ex : </a:t>
            </a:r>
            <a:r>
              <a:rPr lang="en-US" sz="900" b="0" i="0" u="none" strike="noStrike" cap="none" spc="0" dirty="0" err="1">
                <a:solidFill>
                  <a:srgbClr val="000000"/>
                </a:solidFill>
                <a:latin typeface="Arial"/>
                <a:ea typeface="Arial"/>
                <a:cs typeface="Arial"/>
              </a:rPr>
              <a:t>aller</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jusqu’à</a:t>
            </a:r>
            <a:r>
              <a:rPr lang="en-US" sz="900" b="0" i="0" u="none" strike="noStrike" cap="none" spc="0" dirty="0">
                <a:solidFill>
                  <a:srgbClr val="000000"/>
                </a:solidFill>
                <a:latin typeface="Arial"/>
                <a:ea typeface="Arial"/>
                <a:cs typeface="Arial"/>
              </a:rPr>
              <a:t> la caricature). Imitation </a:t>
            </a:r>
            <a:r>
              <a:rPr lang="en-US" sz="900" b="0" i="0" u="none" strike="noStrike" cap="none" spc="0" dirty="0" err="1">
                <a:solidFill>
                  <a:srgbClr val="000000"/>
                </a:solidFill>
                <a:latin typeface="Arial"/>
                <a:ea typeface="Arial"/>
                <a:cs typeface="Arial"/>
              </a:rPr>
              <a:t>différée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imitation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miroir</a:t>
            </a:r>
            <a:r>
              <a:rPr lang="en-US" sz="900" b="0" i="0" u="none" strike="noStrike" cap="none" spc="0" dirty="0">
                <a:solidFill>
                  <a:srgbClr val="000000"/>
                </a:solidFill>
                <a:latin typeface="Arial"/>
                <a:ea typeface="Arial"/>
                <a:cs typeface="Arial"/>
              </a:rPr>
              <a:t>. </a:t>
            </a:r>
            <a:br>
              <a:rPr lang="en-US" sz="900" b="0" i="0" u="none" strike="noStrike" cap="none" spc="0" dirty="0">
                <a:solidFill>
                  <a:srgbClr val="000000"/>
                </a:solidFill>
                <a:latin typeface="Arial"/>
                <a:ea typeface="Arial"/>
                <a:cs typeface="Arial"/>
              </a:rPr>
            </a:br>
            <a:r>
              <a:rPr lang="en-US" sz="900" b="1" i="0" u="none" strike="noStrike" cap="none" spc="0" dirty="0">
                <a:solidFill>
                  <a:srgbClr val="000000"/>
                </a:solidFill>
                <a:latin typeface="Arial"/>
                <a:ea typeface="Arial"/>
                <a:cs typeface="Arial"/>
              </a:rPr>
              <a:t>Augmentation:</a:t>
            </a:r>
            <a:endParaRPr sz="900" b="0" i="0" u="none" dirty="0">
              <a:solidFill>
                <a:srgbClr val="000000"/>
              </a:solidFill>
              <a:latin typeface="Arial"/>
              <a:ea typeface="Arial"/>
              <a:cs typeface="Arial"/>
            </a:endParaRPr>
          </a:p>
          <a:p>
            <a:pPr marL="114299" indent="0">
              <a:buNone/>
              <a:defRPr/>
            </a:pPr>
            <a:r>
              <a:rPr lang="en-US" sz="900" b="0" i="0" u="none" strike="noStrike" cap="none" spc="0" dirty="0">
                <a:solidFill>
                  <a:srgbClr val="000000"/>
                </a:solidFill>
                <a:latin typeface="Arial"/>
                <a:ea typeface="Arial"/>
                <a:cs typeface="Arial"/>
              </a:rPr>
              <a:t>La </a:t>
            </a:r>
            <a:r>
              <a:rPr lang="en-US" sz="900" b="0" i="0" u="none" strike="noStrike" cap="none" spc="0" dirty="0" err="1">
                <a:solidFill>
                  <a:srgbClr val="000000"/>
                </a:solidFill>
                <a:latin typeface="Arial"/>
                <a:ea typeface="Arial"/>
                <a:cs typeface="Arial"/>
              </a:rPr>
              <a:t>gestuelle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est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amplifiée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ce</a:t>
            </a:r>
            <a:r>
              <a:rPr lang="en-US" sz="900" b="0" i="0" u="none" strike="noStrike" cap="none" spc="0" dirty="0">
                <a:solidFill>
                  <a:srgbClr val="000000"/>
                </a:solidFill>
                <a:latin typeface="Arial"/>
                <a:ea typeface="Arial"/>
                <a:cs typeface="Arial"/>
              </a:rPr>
              <a:t> qui </a:t>
            </a:r>
            <a:r>
              <a:rPr lang="en-US" sz="900" b="0" i="0" u="none" strike="noStrike" cap="none" spc="0" dirty="0" err="1">
                <a:solidFill>
                  <a:srgbClr val="000000"/>
                </a:solidFill>
                <a:latin typeface="Arial"/>
                <a:ea typeface="Arial"/>
                <a:cs typeface="Arial"/>
              </a:rPr>
              <a:t>concerne</a:t>
            </a:r>
            <a:r>
              <a:rPr lang="en-US" sz="900" b="0" i="0" u="none" strike="noStrike" cap="none" spc="0" dirty="0">
                <a:solidFill>
                  <a:srgbClr val="000000"/>
                </a:solidFill>
                <a:latin typeface="Arial"/>
                <a:ea typeface="Arial"/>
                <a:cs typeface="Arial"/>
              </a:rPr>
              <a:t> le temps et/</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l’espace</a:t>
            </a:r>
            <a:r>
              <a:rPr lang="en-US" sz="900" b="0" i="0" u="none" strike="noStrike" cap="none" spc="0" dirty="0">
                <a:solidFill>
                  <a:srgbClr val="000000"/>
                </a:solidFill>
                <a:latin typeface="Arial"/>
                <a:ea typeface="Arial"/>
                <a:cs typeface="Arial"/>
              </a:rPr>
              <a:t>. Ce </a:t>
            </a:r>
            <a:r>
              <a:rPr lang="en-US" sz="900" b="0" i="0" u="none" strike="noStrike" cap="none" spc="0" dirty="0" err="1">
                <a:solidFill>
                  <a:srgbClr val="000000"/>
                </a:solidFill>
                <a:latin typeface="Arial"/>
                <a:ea typeface="Arial"/>
                <a:cs typeface="Arial"/>
              </a:rPr>
              <a:t>procédé</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renforce</a:t>
            </a:r>
            <a:r>
              <a:rPr lang="en-US" sz="900" b="0" i="0" u="none" strike="noStrike" cap="none" spc="0" dirty="0">
                <a:solidFill>
                  <a:srgbClr val="000000"/>
                </a:solidFill>
                <a:latin typeface="Arial"/>
                <a:ea typeface="Arial"/>
                <a:cs typeface="Arial"/>
              </a:rPr>
              <a:t> un </a:t>
            </a:r>
            <a:r>
              <a:rPr lang="en-US" sz="900" b="0" i="0" u="none" strike="noStrike" cap="none" spc="0" dirty="0" err="1">
                <a:solidFill>
                  <a:srgbClr val="000000"/>
                </a:solidFill>
                <a:latin typeface="Arial"/>
                <a:ea typeface="Arial"/>
                <a:cs typeface="Arial"/>
              </a:rPr>
              <a:t>effet</a:t>
            </a:r>
            <a:r>
              <a:rPr lang="en-US" sz="900" b="0" i="0" u="none" strike="noStrike" cap="none" spc="0" dirty="0">
                <a:solidFill>
                  <a:srgbClr val="000000"/>
                </a:solidFill>
                <a:latin typeface="Arial"/>
                <a:ea typeface="Arial"/>
                <a:cs typeface="Arial"/>
              </a:rPr>
              <a:t>. Par </a:t>
            </a:r>
            <a:r>
              <a:rPr lang="en-US" sz="900" b="0" i="0" u="none" strike="noStrike" cap="none" spc="0" dirty="0" err="1">
                <a:solidFill>
                  <a:srgbClr val="000000"/>
                </a:solidFill>
                <a:latin typeface="Arial"/>
                <a:ea typeface="Arial"/>
                <a:cs typeface="Arial"/>
              </a:rPr>
              <a:t>exemple</a:t>
            </a:r>
            <a:r>
              <a:rPr lang="en-US" sz="900" b="0" i="0" u="none" strike="noStrike" cap="none" spc="0" dirty="0">
                <a:solidFill>
                  <a:srgbClr val="000000"/>
                </a:solidFill>
                <a:latin typeface="Arial"/>
                <a:ea typeface="Arial"/>
                <a:cs typeface="Arial"/>
              </a:rPr>
              <a:t> </a:t>
            </a:r>
            <a:r>
              <a:rPr lang="en-US" sz="900" b="0" i="0" u="none" strike="noStrike" cap="none" spc="0" dirty="0">
                <a:solidFill>
                  <a:srgbClr val="FF0000"/>
                </a:solidFill>
                <a:latin typeface="Arial"/>
                <a:ea typeface="Arial"/>
                <a:cs typeface="Arial"/>
              </a:rPr>
              <a:t>la </a:t>
            </a:r>
            <a:r>
              <a:rPr lang="en-US" sz="900" b="0" i="0" u="none" strike="noStrike" cap="none" spc="0" dirty="0" err="1">
                <a:solidFill>
                  <a:srgbClr val="FF0000"/>
                </a:solidFill>
                <a:latin typeface="Arial"/>
                <a:ea typeface="Arial"/>
                <a:cs typeface="Arial"/>
              </a:rPr>
              <a:t>lenteur</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peut</a:t>
            </a:r>
            <a:r>
              <a:rPr lang="en-US" sz="900" b="0" i="0" u="none" strike="noStrike" cap="none" spc="0" dirty="0">
                <a:solidFill>
                  <a:srgbClr val="FF0000"/>
                </a:solidFill>
                <a:latin typeface="Arial"/>
                <a:ea typeface="Arial"/>
                <a:cs typeface="Arial"/>
              </a:rPr>
              <a:t> donner de la </a:t>
            </a:r>
            <a:r>
              <a:rPr lang="en-US" sz="900" b="0" i="0" u="none" strike="noStrike" cap="none" spc="0" dirty="0" err="1">
                <a:solidFill>
                  <a:srgbClr val="FF0000"/>
                </a:solidFill>
                <a:latin typeface="Arial"/>
                <a:ea typeface="Arial"/>
                <a:cs typeface="Arial"/>
              </a:rPr>
              <a:t>gravité</a:t>
            </a:r>
            <a:r>
              <a:rPr lang="en-US" sz="900" b="0" i="0" u="none" strike="noStrike" cap="none" spc="0" dirty="0">
                <a:solidFill>
                  <a:srgbClr val="000000"/>
                </a:solidFill>
                <a:latin typeface="Arial"/>
                <a:ea typeface="Arial"/>
                <a:cs typeface="Arial"/>
              </a:rPr>
              <a:t> ; </a:t>
            </a:r>
            <a:r>
              <a:rPr lang="en-US" sz="900" b="0" i="0" u="none" strike="noStrike" cap="none" spc="0" dirty="0" err="1">
                <a:solidFill>
                  <a:srgbClr val="000000"/>
                </a:solidFill>
                <a:latin typeface="Arial"/>
                <a:ea typeface="Arial"/>
                <a:cs typeface="Arial"/>
              </a:rPr>
              <a:t>une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FF0000"/>
                </a:solidFill>
                <a:latin typeface="Arial"/>
                <a:ea typeface="Arial"/>
                <a:cs typeface="Arial"/>
              </a:rPr>
              <a:t>grande</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rapidité</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peut</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amener</a:t>
            </a:r>
            <a:r>
              <a:rPr lang="en-US" sz="900" b="0" i="0" u="none" strike="noStrike" cap="none" spc="0" dirty="0">
                <a:solidFill>
                  <a:srgbClr val="FF0000"/>
                </a:solidFill>
                <a:latin typeface="Arial"/>
                <a:ea typeface="Arial"/>
                <a:cs typeface="Arial"/>
              </a:rPr>
              <a:t> un </a:t>
            </a:r>
            <a:r>
              <a:rPr lang="en-US" sz="900" b="0" i="0" u="none" strike="noStrike" cap="none" spc="0" dirty="0" err="1">
                <a:solidFill>
                  <a:srgbClr val="FF0000"/>
                </a:solidFill>
                <a:latin typeface="Arial"/>
                <a:ea typeface="Arial"/>
                <a:cs typeface="Arial"/>
              </a:rPr>
              <a:t>effet</a:t>
            </a:r>
            <a:r>
              <a:rPr lang="en-US" sz="900" b="0" i="0" u="none" strike="noStrike" cap="none" spc="0" dirty="0">
                <a:solidFill>
                  <a:srgbClr val="FF0000"/>
                </a:solidFill>
                <a:latin typeface="Arial"/>
                <a:ea typeface="Arial"/>
                <a:cs typeface="Arial"/>
              </a:rPr>
              <a:t> de tension </a:t>
            </a:r>
            <a:r>
              <a:rPr lang="en-US" sz="900" b="0" i="0" u="none" strike="noStrike" cap="none" spc="0" dirty="0" err="1">
                <a:solidFill>
                  <a:srgbClr val="FF0000"/>
                </a:solidFill>
                <a:latin typeface="Arial"/>
                <a:ea typeface="Arial"/>
                <a:cs typeface="Arial"/>
              </a:rPr>
              <a:t>ou</a:t>
            </a:r>
            <a:r>
              <a:rPr lang="en-US" sz="900" b="0" i="0" u="none" strike="noStrike" cap="none" spc="0" dirty="0">
                <a:solidFill>
                  <a:srgbClr val="FF0000"/>
                </a:solidFill>
                <a:latin typeface="Arial"/>
                <a:ea typeface="Arial"/>
                <a:cs typeface="Arial"/>
              </a:rPr>
              <a:t> un </a:t>
            </a:r>
            <a:r>
              <a:rPr lang="en-US" sz="900" b="0" i="0" u="none" strike="noStrike" cap="none" spc="0" dirty="0" err="1">
                <a:solidFill>
                  <a:srgbClr val="FF0000"/>
                </a:solidFill>
                <a:latin typeface="Arial"/>
                <a:ea typeface="Arial"/>
                <a:cs typeface="Arial"/>
              </a:rPr>
              <a:t>effet</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comique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analogie</a:t>
            </a:r>
            <a:r>
              <a:rPr lang="en-US" sz="900" b="0" i="0" u="none" strike="noStrike" cap="none" spc="0" dirty="0">
                <a:solidFill>
                  <a:srgbClr val="000000"/>
                </a:solidFill>
                <a:latin typeface="Arial"/>
                <a:ea typeface="Arial"/>
                <a:cs typeface="Arial"/>
              </a:rPr>
              <a:t> avec un </a:t>
            </a:r>
            <a:r>
              <a:rPr lang="en-US" sz="900" b="0" i="0" u="none" strike="noStrike" cap="none" spc="0" dirty="0" err="1">
                <a:solidFill>
                  <a:srgbClr val="000000"/>
                </a:solidFill>
                <a:latin typeface="Arial"/>
                <a:ea typeface="Arial"/>
                <a:cs typeface="Arial"/>
              </a:rPr>
              <a:t>agrandissement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photographique</a:t>
            </a:r>
            <a:r>
              <a:rPr lang="en-US" sz="900" b="0" i="0" u="none" strike="noStrike" cap="none" spc="0" dirty="0">
                <a:solidFill>
                  <a:srgbClr val="000000"/>
                </a:solidFill>
                <a:latin typeface="Arial"/>
                <a:ea typeface="Arial"/>
                <a:cs typeface="Arial"/>
              </a:rPr>
              <a:t>).</a:t>
            </a:r>
            <a:endParaRPr sz="900" b="0" i="0" u="none" dirty="0">
              <a:solidFill>
                <a:srgbClr val="000000"/>
              </a:solidFill>
              <a:latin typeface="Arial"/>
              <a:ea typeface="Arial"/>
              <a:cs typeface="Arial"/>
            </a:endParaRPr>
          </a:p>
          <a:p>
            <a:pPr marL="114299" indent="0">
              <a:buNone/>
              <a:defRPr/>
            </a:pPr>
            <a:r>
              <a:rPr lang="en-US" sz="900" b="1" i="0" u="none" strike="noStrike" cap="none" spc="0" dirty="0">
                <a:solidFill>
                  <a:srgbClr val="000000"/>
                </a:solidFill>
                <a:latin typeface="Arial"/>
                <a:ea typeface="Arial"/>
                <a:cs typeface="Arial"/>
              </a:rPr>
              <a:t>Diminution:</a:t>
            </a:r>
            <a:endParaRPr sz="900" b="1" i="0" u="none" dirty="0">
              <a:solidFill>
                <a:srgbClr val="000000"/>
              </a:solidFill>
              <a:latin typeface="Arial"/>
              <a:ea typeface="Arial"/>
              <a:cs typeface="Arial"/>
            </a:endParaRPr>
          </a:p>
          <a:p>
            <a:pPr marL="114299" indent="0">
              <a:buNone/>
              <a:defRPr/>
            </a:pPr>
            <a:r>
              <a:rPr lang="en-US" sz="900" b="0" i="0" u="none" strike="noStrike" cap="none" spc="0" dirty="0">
                <a:solidFill>
                  <a:srgbClr val="000000"/>
                </a:solidFill>
                <a:latin typeface="Arial"/>
                <a:ea typeface="Arial"/>
                <a:cs typeface="Arial"/>
              </a:rPr>
              <a:t>Elle </a:t>
            </a:r>
            <a:r>
              <a:rPr lang="en-US" sz="900" b="0" i="0" u="none" strike="noStrike" cap="none" spc="0" dirty="0" err="1">
                <a:solidFill>
                  <a:srgbClr val="000000"/>
                </a:solidFill>
                <a:latin typeface="Arial"/>
                <a:ea typeface="Arial"/>
                <a:cs typeface="Arial"/>
              </a:rPr>
              <a:t>est</a:t>
            </a:r>
            <a:r>
              <a:rPr lang="en-US" sz="900" b="0" i="0" u="none" strike="noStrike" cap="none" spc="0" dirty="0">
                <a:solidFill>
                  <a:srgbClr val="000000"/>
                </a:solidFill>
                <a:latin typeface="Arial"/>
                <a:ea typeface="Arial"/>
                <a:cs typeface="Arial"/>
              </a:rPr>
              <a:t> le </a:t>
            </a:r>
            <a:r>
              <a:rPr lang="en-US" sz="900" b="0" i="0" u="none" strike="noStrike" cap="none" spc="0" dirty="0" err="1">
                <a:solidFill>
                  <a:srgbClr val="000000"/>
                </a:solidFill>
                <a:latin typeface="Arial"/>
                <a:ea typeface="Arial"/>
                <a:cs typeface="Arial"/>
              </a:rPr>
              <a:t>procédé</a:t>
            </a:r>
            <a:r>
              <a:rPr lang="en-US" sz="900" b="0" i="0" u="none" strike="noStrike" cap="none" spc="0" dirty="0">
                <a:solidFill>
                  <a:srgbClr val="000000"/>
                </a:solidFill>
                <a:latin typeface="Arial"/>
                <a:ea typeface="Arial"/>
                <a:cs typeface="Arial"/>
              </a:rPr>
              <a:t> inverse. </a:t>
            </a:r>
            <a:endParaRPr sz="900" b="0" i="0" u="none" dirty="0">
              <a:solidFill>
                <a:srgbClr val="000000"/>
              </a:solidFill>
              <a:latin typeface="Arial"/>
              <a:ea typeface="Arial"/>
              <a:cs typeface="Arial"/>
            </a:endParaRPr>
          </a:p>
          <a:p>
            <a:pPr marL="114299" indent="0">
              <a:buNone/>
              <a:defRPr/>
            </a:pPr>
            <a:r>
              <a:rPr lang="en-US" sz="900" b="1" i="0" u="none" strike="noStrike" cap="none" spc="0" dirty="0" err="1">
                <a:solidFill>
                  <a:srgbClr val="000000"/>
                </a:solidFill>
                <a:latin typeface="Arial"/>
                <a:ea typeface="Arial"/>
                <a:cs typeface="Arial"/>
              </a:rPr>
              <a:t>Symétrie</a:t>
            </a:r>
            <a:r>
              <a:rPr lang="en-US" sz="900" b="1" i="0" u="none" strike="noStrike" cap="none" spc="0" dirty="0">
                <a:solidFill>
                  <a:srgbClr val="000000"/>
                </a:solidFill>
                <a:latin typeface="Arial"/>
                <a:ea typeface="Arial"/>
                <a:cs typeface="Arial"/>
              </a:rPr>
              <a:t>:</a:t>
            </a:r>
            <a:endParaRPr sz="900" b="1" i="0" u="none" dirty="0">
              <a:solidFill>
                <a:srgbClr val="000000"/>
              </a:solidFill>
              <a:latin typeface="Arial"/>
              <a:ea typeface="Arial"/>
              <a:cs typeface="Arial"/>
            </a:endParaRPr>
          </a:p>
          <a:p>
            <a:pPr marL="114299" indent="0">
              <a:buNone/>
              <a:defRPr/>
            </a:pPr>
            <a:r>
              <a:rPr lang="en-US" sz="900" b="0" i="0" u="none" strike="noStrike" cap="none" spc="0" dirty="0" err="1">
                <a:solidFill>
                  <a:srgbClr val="000000"/>
                </a:solidFill>
                <a:latin typeface="Arial"/>
                <a:ea typeface="Arial"/>
                <a:cs typeface="Arial"/>
              </a:rPr>
              <a:t>En</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référence</a:t>
            </a:r>
            <a:r>
              <a:rPr lang="en-US" sz="900" b="0" i="0" u="none" strike="noStrike" cap="none" spc="0" dirty="0">
                <a:solidFill>
                  <a:srgbClr val="000000"/>
                </a:solidFill>
                <a:latin typeface="Arial"/>
                <a:ea typeface="Arial"/>
                <a:cs typeface="Arial"/>
              </a:rPr>
              <a:t> à un plan, un axe, un point </a:t>
            </a:r>
            <a:r>
              <a:rPr lang="en-US" sz="900" b="0" i="0" u="none" strike="noStrike" cap="none" spc="0" dirty="0" err="1">
                <a:solidFill>
                  <a:srgbClr val="000000"/>
                </a:solidFill>
                <a:latin typeface="Arial"/>
                <a:ea typeface="Arial"/>
                <a:cs typeface="Arial"/>
              </a:rPr>
              <a:t>ou</a:t>
            </a:r>
            <a:r>
              <a:rPr lang="en-US" sz="900" b="0" i="0" u="none" strike="noStrike" cap="none" spc="0" dirty="0">
                <a:solidFill>
                  <a:srgbClr val="000000"/>
                </a:solidFill>
                <a:latin typeface="Arial"/>
                <a:ea typeface="Arial"/>
                <a:cs typeface="Arial"/>
              </a:rPr>
              <a:t> au corps, le danseur </a:t>
            </a:r>
            <a:r>
              <a:rPr lang="en-US" sz="900" b="0" i="0" u="none" strike="noStrike" cap="none" spc="0" dirty="0" err="1">
                <a:solidFill>
                  <a:srgbClr val="000000"/>
                </a:solidFill>
                <a:latin typeface="Arial"/>
                <a:ea typeface="Arial"/>
                <a:cs typeface="Arial"/>
              </a:rPr>
              <a:t>réalise</a:t>
            </a:r>
            <a:r>
              <a:rPr lang="en-US" sz="900" b="0" i="0" u="none" strike="noStrike" cap="none" spc="0" dirty="0">
                <a:solidFill>
                  <a:srgbClr val="000000"/>
                </a:solidFill>
                <a:latin typeface="Arial"/>
                <a:ea typeface="Arial"/>
                <a:cs typeface="Arial"/>
              </a:rPr>
              <a:t> des actions </a:t>
            </a:r>
            <a:r>
              <a:rPr lang="en-US" sz="900" b="0" i="0" u="none" strike="noStrike" cap="none" spc="0" dirty="0" err="1">
                <a:solidFill>
                  <a:srgbClr val="000000"/>
                </a:solidFill>
                <a:latin typeface="Arial"/>
                <a:ea typeface="Arial"/>
                <a:cs typeface="Arial"/>
              </a:rPr>
              <a:t>identiques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égales</a:t>
            </a:r>
            <a:r>
              <a:rPr lang="en-US" sz="900" b="0" i="0" u="none" strike="noStrike" cap="none" spc="0" dirty="0">
                <a:solidFill>
                  <a:srgbClr val="000000"/>
                </a:solidFill>
                <a:latin typeface="Arial"/>
                <a:ea typeface="Arial"/>
                <a:cs typeface="Arial"/>
              </a:rPr>
              <a:t>. Ce </a:t>
            </a:r>
            <a:r>
              <a:rPr lang="en-US" sz="900" b="0" i="0" u="none" strike="noStrike" cap="none" spc="0" dirty="0" err="1">
                <a:solidFill>
                  <a:srgbClr val="000000"/>
                </a:solidFill>
                <a:latin typeface="Arial"/>
                <a:ea typeface="Arial"/>
                <a:cs typeface="Arial"/>
              </a:rPr>
              <a:t>procédé</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véhicule</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FF0000"/>
                </a:solidFill>
                <a:latin typeface="Arial"/>
                <a:ea typeface="Arial"/>
                <a:cs typeface="Arial"/>
              </a:rPr>
              <a:t>une</a:t>
            </a:r>
            <a:r>
              <a:rPr lang="en-US" sz="900" b="0" i="0" u="none" strike="noStrike" cap="none" spc="0" dirty="0">
                <a:solidFill>
                  <a:srgbClr val="FF0000"/>
                </a:solidFill>
                <a:latin typeface="Arial"/>
                <a:ea typeface="Arial"/>
                <a:cs typeface="Arial"/>
              </a:rPr>
              <a:t> impression de </a:t>
            </a:r>
            <a:r>
              <a:rPr lang="en-US" sz="900" b="0" i="0" u="none" strike="noStrike" cap="none" spc="0" dirty="0" err="1">
                <a:solidFill>
                  <a:srgbClr val="FF0000"/>
                </a:solidFill>
                <a:latin typeface="Arial"/>
                <a:ea typeface="Arial"/>
                <a:cs typeface="Arial"/>
              </a:rPr>
              <a:t>fini</a:t>
            </a:r>
            <a:r>
              <a:rPr lang="en-US" sz="900" b="0" i="0" u="none" strike="noStrike" cap="none" spc="0" dirty="0">
                <a:solidFill>
                  <a:srgbClr val="FF0000"/>
                </a:solidFill>
                <a:latin typeface="Arial"/>
                <a:ea typeface="Arial"/>
                <a:cs typeface="Arial"/>
              </a:rPr>
              <a:t>, de perfection</a:t>
            </a:r>
            <a:r>
              <a:rPr lang="en-US" sz="900" b="0" i="0" u="none" strike="noStrike" cap="none" spc="0" dirty="0">
                <a:solidFill>
                  <a:srgbClr val="000000"/>
                </a:solidFill>
                <a:latin typeface="Arial"/>
                <a:ea typeface="Arial"/>
                <a:cs typeface="Arial"/>
              </a:rPr>
              <a:t> qui </a:t>
            </a:r>
            <a:r>
              <a:rPr lang="en-US" sz="900" b="0" i="0" u="none" strike="noStrike" cap="none" spc="0" dirty="0" err="1">
                <a:solidFill>
                  <a:srgbClr val="000000"/>
                </a:solidFill>
                <a:latin typeface="Arial"/>
                <a:ea typeface="Arial"/>
                <a:cs typeface="Arial"/>
              </a:rPr>
              <a:t>peut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saturer</a:t>
            </a:r>
            <a:r>
              <a:rPr lang="en-US" sz="900" b="0" i="0" u="none" strike="noStrike" cap="none" spc="0" dirty="0">
                <a:solidFill>
                  <a:srgbClr val="000000"/>
                </a:solidFill>
                <a:latin typeface="Arial"/>
                <a:ea typeface="Arial"/>
                <a:cs typeface="Arial"/>
              </a:rPr>
              <a:t> le </a:t>
            </a:r>
            <a:r>
              <a:rPr lang="en-US" sz="900" b="0" i="0" u="none" strike="noStrike" cap="none" spc="0" dirty="0" err="1">
                <a:solidFill>
                  <a:srgbClr val="000000"/>
                </a:solidFill>
                <a:latin typeface="Arial"/>
                <a:ea typeface="Arial"/>
                <a:cs typeface="Arial"/>
              </a:rPr>
              <a:t>spectateur</a:t>
            </a:r>
            <a:r>
              <a:rPr lang="en-US" sz="900" b="0" i="0" u="none" strike="noStrike" cap="none" spc="0" dirty="0">
                <a:solidFill>
                  <a:srgbClr val="000000"/>
                </a:solidFill>
                <a:latin typeface="Arial"/>
                <a:ea typeface="Arial"/>
                <a:cs typeface="Arial"/>
              </a:rPr>
              <a:t>. </a:t>
            </a:r>
            <a:endParaRPr sz="900" b="0" i="0" u="none" dirty="0">
              <a:solidFill>
                <a:srgbClr val="000000"/>
              </a:solidFill>
              <a:latin typeface="Arial"/>
              <a:ea typeface="Arial"/>
              <a:cs typeface="Arial"/>
            </a:endParaRPr>
          </a:p>
          <a:p>
            <a:pPr marL="114299" indent="0">
              <a:buNone/>
              <a:defRPr/>
            </a:pPr>
            <a:r>
              <a:rPr lang="en-US" sz="900" b="1" i="0" u="none" strike="noStrike" cap="none" spc="0" dirty="0" err="1">
                <a:solidFill>
                  <a:srgbClr val="000000"/>
                </a:solidFill>
                <a:latin typeface="Arial"/>
                <a:ea typeface="Arial"/>
                <a:cs typeface="Arial"/>
              </a:rPr>
              <a:t>Dissymétrie</a:t>
            </a:r>
            <a:r>
              <a:rPr lang="en-US" sz="900" b="1" i="0" u="none" strike="noStrike" cap="none" spc="0" dirty="0">
                <a:solidFill>
                  <a:srgbClr val="000000"/>
                </a:solidFill>
                <a:latin typeface="Arial"/>
                <a:ea typeface="Arial"/>
                <a:cs typeface="Arial"/>
              </a:rPr>
              <a:t>:</a:t>
            </a:r>
            <a:endParaRPr sz="900" b="1" i="0" u="none" dirty="0">
              <a:solidFill>
                <a:srgbClr val="000000"/>
              </a:solidFill>
              <a:latin typeface="Arial"/>
              <a:ea typeface="Arial"/>
              <a:cs typeface="Arial"/>
            </a:endParaRPr>
          </a:p>
          <a:p>
            <a:pPr marL="114299" indent="0">
              <a:buNone/>
              <a:defRPr/>
            </a:pPr>
            <a:r>
              <a:rPr lang="en-US" sz="900" b="0" i="0" u="none" strike="noStrike" cap="none" spc="0" dirty="0" err="1">
                <a:solidFill>
                  <a:srgbClr val="000000"/>
                </a:solidFill>
                <a:latin typeface="Arial"/>
                <a:ea typeface="Arial"/>
                <a:cs typeface="Arial"/>
              </a:rPr>
              <a:t>L’inverse</a:t>
            </a:r>
            <a:r>
              <a:rPr lang="en-US" sz="900" b="0" i="0" u="none" strike="noStrike" cap="none" spc="0" dirty="0">
                <a:solidFill>
                  <a:srgbClr val="000000"/>
                </a:solidFill>
                <a:latin typeface="Arial"/>
                <a:ea typeface="Arial"/>
                <a:cs typeface="Arial"/>
              </a:rPr>
              <a:t> de la </a:t>
            </a:r>
            <a:r>
              <a:rPr lang="en-US" sz="900" b="0" i="0" u="none" strike="noStrike" cap="none" spc="0" dirty="0" err="1">
                <a:solidFill>
                  <a:srgbClr val="000000"/>
                </a:solidFill>
                <a:latin typeface="Arial"/>
                <a:ea typeface="Arial"/>
                <a:cs typeface="Arial"/>
              </a:rPr>
              <a:t>symétrie</a:t>
            </a:r>
            <a:r>
              <a:rPr lang="en-US" sz="900" b="0" i="0" u="none" strike="noStrike" cap="none" spc="0" dirty="0">
                <a:solidFill>
                  <a:srgbClr val="000000"/>
                </a:solidFill>
                <a:latin typeface="Arial"/>
                <a:ea typeface="Arial"/>
                <a:cs typeface="Arial"/>
              </a:rPr>
              <a:t>. Elle </a:t>
            </a:r>
            <a:r>
              <a:rPr lang="en-US" sz="900" b="0" i="0" u="none" strike="noStrike" cap="none" spc="0" dirty="0" err="1">
                <a:solidFill>
                  <a:srgbClr val="000000"/>
                </a:solidFill>
                <a:latin typeface="Arial"/>
                <a:ea typeface="Arial"/>
                <a:cs typeface="Arial"/>
              </a:rPr>
              <a:t>est</a:t>
            </a:r>
            <a:r>
              <a:rPr lang="en-US" sz="900" b="0" i="0" u="none" strike="noStrike" cap="none" spc="0" dirty="0">
                <a:solidFill>
                  <a:srgbClr val="000000"/>
                </a:solidFill>
                <a:latin typeface="Arial"/>
                <a:ea typeface="Arial"/>
                <a:cs typeface="Arial"/>
              </a:rPr>
              <a:t> plus </a:t>
            </a:r>
            <a:r>
              <a:rPr lang="en-US" sz="900" b="0" i="0" u="none" strike="noStrike" cap="none" spc="0" dirty="0" err="1">
                <a:solidFill>
                  <a:srgbClr val="000000"/>
                </a:solidFill>
                <a:latin typeface="Arial"/>
                <a:ea typeface="Arial"/>
                <a:cs typeface="Arial"/>
              </a:rPr>
              <a:t>dynamique</a:t>
            </a:r>
            <a:r>
              <a:rPr lang="en-US" sz="900" b="0" i="0" u="none" strike="noStrike" cap="none" spc="0" dirty="0">
                <a:solidFill>
                  <a:srgbClr val="000000"/>
                </a:solidFill>
                <a:latin typeface="Arial"/>
                <a:ea typeface="Arial"/>
                <a:cs typeface="Arial"/>
              </a:rPr>
              <a:t>,</a:t>
            </a:r>
            <a:r>
              <a:rPr lang="en-US" sz="900" b="0" i="0" u="none" strike="noStrike" cap="none" spc="0" dirty="0">
                <a:solidFill>
                  <a:srgbClr val="FF0000"/>
                </a:solidFill>
                <a:latin typeface="Arial"/>
                <a:ea typeface="Arial"/>
                <a:cs typeface="Arial"/>
              </a:rPr>
              <a:t> </a:t>
            </a:r>
            <a:r>
              <a:rPr lang="en-US" sz="900" b="0" i="0" u="none" strike="noStrike" cap="none" spc="0" dirty="0" err="1">
                <a:solidFill>
                  <a:srgbClr val="FF0000"/>
                </a:solidFill>
                <a:latin typeface="Arial"/>
                <a:ea typeface="Arial"/>
                <a:cs typeface="Arial"/>
              </a:rPr>
              <a:t>ôte</a:t>
            </a:r>
            <a:r>
              <a:rPr lang="en-US" sz="900" b="0" i="0" u="none" strike="noStrike" cap="none" spc="0" dirty="0">
                <a:solidFill>
                  <a:srgbClr val="FF0000"/>
                </a:solidFill>
                <a:latin typeface="Arial"/>
                <a:ea typeface="Arial"/>
                <a:cs typeface="Arial"/>
              </a:rPr>
              <a:t> de la certitude au </a:t>
            </a:r>
            <a:r>
              <a:rPr lang="en-US" sz="900" b="0" i="0" u="none" strike="noStrike" cap="none" spc="0" dirty="0" err="1">
                <a:solidFill>
                  <a:srgbClr val="FF0000"/>
                </a:solidFill>
                <a:latin typeface="Arial"/>
                <a:ea typeface="Arial"/>
                <a:cs typeface="Arial"/>
              </a:rPr>
              <a:t>mouvement</a:t>
            </a:r>
            <a:r>
              <a:rPr lang="en-US" sz="900" b="0" i="0" u="none" strike="noStrike" cap="none" spc="0" dirty="0">
                <a:solidFill>
                  <a:srgbClr val="000000"/>
                </a:solidFill>
                <a:latin typeface="Arial"/>
                <a:ea typeface="Arial"/>
                <a:cs typeface="Arial"/>
              </a:rPr>
              <a:t>. Il </a:t>
            </a:r>
            <a:r>
              <a:rPr lang="en-US" sz="900" b="0" i="0" u="none" strike="noStrike" cap="none" spc="0" dirty="0" err="1">
                <a:solidFill>
                  <a:srgbClr val="000000"/>
                </a:solidFill>
                <a:latin typeface="Arial"/>
                <a:ea typeface="Arial"/>
                <a:cs typeface="Arial"/>
              </a:rPr>
              <a:t>est</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intéressant</a:t>
            </a:r>
            <a:r>
              <a:rPr lang="en-US" sz="900" b="0" i="0" u="none" strike="noStrike" cap="none" spc="0" dirty="0">
                <a:solidFill>
                  <a:srgbClr val="000000"/>
                </a:solidFill>
                <a:latin typeface="Arial"/>
                <a:ea typeface="Arial"/>
                <a:cs typeface="Arial"/>
              </a:rPr>
              <a:t> de </a:t>
            </a:r>
            <a:r>
              <a:rPr lang="en-US" sz="900" b="0" i="0" u="none" strike="noStrike" cap="none" spc="0" dirty="0" err="1">
                <a:solidFill>
                  <a:srgbClr val="000000"/>
                </a:solidFill>
                <a:latin typeface="Arial"/>
                <a:ea typeface="Arial"/>
                <a:cs typeface="Arial"/>
              </a:rPr>
              <a:t>trouver</a:t>
            </a:r>
            <a:r>
              <a:rPr lang="en-US" sz="900" b="0" i="0" u="none" strike="noStrike" cap="none" spc="0" dirty="0">
                <a:solidFill>
                  <a:srgbClr val="000000"/>
                </a:solidFill>
                <a:latin typeface="Arial"/>
                <a:ea typeface="Arial"/>
                <a:cs typeface="Arial"/>
              </a:rPr>
              <a:t> un </a:t>
            </a:r>
            <a:r>
              <a:rPr lang="en-US" sz="900" b="0" i="0" u="none" strike="noStrike" cap="none" spc="0" dirty="0" err="1">
                <a:solidFill>
                  <a:srgbClr val="000000"/>
                </a:solidFill>
                <a:latin typeface="Arial"/>
                <a:ea typeface="Arial"/>
                <a:cs typeface="Arial"/>
              </a:rPr>
              <a:t>équilibre</a:t>
            </a:r>
            <a:r>
              <a:rPr lang="en-US" sz="900" b="0" i="0" u="none" strike="noStrike" cap="none" spc="0" dirty="0">
                <a:solidFill>
                  <a:srgbClr val="000000"/>
                </a:solidFill>
                <a:latin typeface="Arial"/>
                <a:ea typeface="Arial"/>
                <a:cs typeface="Arial"/>
              </a:rPr>
              <a:t> entre </a:t>
            </a:r>
            <a:r>
              <a:rPr lang="en-US" sz="900" b="0" i="0" u="none" strike="noStrike" cap="none" spc="0" dirty="0" err="1">
                <a:solidFill>
                  <a:srgbClr val="000000"/>
                </a:solidFill>
                <a:latin typeface="Arial"/>
                <a:ea typeface="Arial"/>
                <a:cs typeface="Arial"/>
              </a:rPr>
              <a:t>ces</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deux</a:t>
            </a:r>
            <a:r>
              <a:rPr lang="en-US" sz="900" b="0" i="0" u="none" strike="noStrike" cap="none" spc="0" dirty="0">
                <a:solidFill>
                  <a:srgbClr val="000000"/>
                </a:solidFill>
                <a:latin typeface="Arial"/>
                <a:ea typeface="Arial"/>
                <a:cs typeface="Arial"/>
              </a:rPr>
              <a:t> </a:t>
            </a:r>
            <a:r>
              <a:rPr lang="en-US" sz="900" b="0" i="0" u="none" strike="noStrike" cap="none" spc="0" dirty="0" err="1">
                <a:solidFill>
                  <a:srgbClr val="000000"/>
                </a:solidFill>
                <a:latin typeface="Arial"/>
                <a:ea typeface="Arial"/>
                <a:cs typeface="Arial"/>
              </a:rPr>
              <a:t>tendances</a:t>
            </a:r>
            <a:r>
              <a:rPr lang="en-US" sz="900" b="0" i="0" u="none" strike="noStrike" cap="none" spc="0" dirty="0">
                <a:solidFill>
                  <a:srgbClr val="000000"/>
                </a:solidFill>
                <a:latin typeface="Arial"/>
                <a:ea typeface="Arial"/>
                <a:cs typeface="Arial"/>
              </a:rPr>
              <a:t>. </a:t>
            </a:r>
            <a:endParaRPr sz="900" b="0" i="0" u="none" dirty="0">
              <a:solidFill>
                <a:srgbClr val="000000"/>
              </a:solidFill>
              <a:latin typeface="Arial"/>
              <a:ea typeface="Arial"/>
              <a:cs typeface="Arial"/>
            </a:endParaRPr>
          </a:p>
        </p:txBody>
      </p:sp>
      <p:sp>
        <p:nvSpPr>
          <p:cNvPr id="5" name="Google Shape;320;p19">
            <a:hlinkClick r:id="rId2" action="ppaction://hlinksldjump"/>
          </p:cNvPr>
          <p:cNvSpPr/>
          <p:nvPr/>
        </p:nvSpPr>
        <p:spPr bwMode="auto">
          <a:xfrm>
            <a:off x="8028384" y="4518347"/>
            <a:ext cx="1097966" cy="566937"/>
          </a:xfrm>
          <a:prstGeom prst="leftArrow">
            <a:avLst>
              <a:gd name="adj1" fmla="val 50000"/>
              <a:gd name="adj2" fmla="val 50000"/>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3" tIns="45699" rIns="91423" bIns="45699"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sng" strike="noStrike" cap="none">
                <a:latin typeface="Arial"/>
                <a:ea typeface="Arial"/>
                <a:cs typeface="Arial"/>
              </a:rPr>
              <a:t>Retour axe dansé</a:t>
            </a:r>
            <a:endParaRPr sz="1200" b="0" i="0" u="none" strike="noStrike" cap="none">
              <a:solidFill>
                <a:schemeClr val="lt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93;p38"/>
          <p:cNvSpPr/>
          <p:nvPr/>
        </p:nvSpPr>
        <p:spPr bwMode="auto">
          <a:xfrm rot="5400000">
            <a:off x="-1851878" y="2054394"/>
            <a:ext cx="4603549" cy="900582"/>
          </a:xfrm>
          <a:prstGeom prst="rightArrow">
            <a:avLst>
              <a:gd name="adj1" fmla="val 50000"/>
              <a:gd name="adj2" fmla="val 50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400" b="0" i="0" u="none" strike="noStrike" cap="none" dirty="0">
                <a:solidFill>
                  <a:srgbClr val="000000"/>
                </a:solidFill>
                <a:latin typeface="+mn-lt"/>
              </a:rPr>
              <a:t>INTERACTIONS SOCIALES</a:t>
            </a:r>
            <a:endParaRPr sz="1200" b="0" i="0" u="none" strike="noStrike" cap="none" dirty="0">
              <a:solidFill>
                <a:srgbClr val="000000"/>
              </a:solidFill>
              <a:latin typeface="+mn-lt"/>
              <a:ea typeface="Times New Roman"/>
              <a:cs typeface="Times New Roman"/>
            </a:endParaRPr>
          </a:p>
        </p:txBody>
      </p:sp>
      <p:grpSp>
        <p:nvGrpSpPr>
          <p:cNvPr id="5" name="Google Shape;294;p38"/>
          <p:cNvGrpSpPr/>
          <p:nvPr/>
        </p:nvGrpSpPr>
        <p:grpSpPr bwMode="auto">
          <a:xfrm>
            <a:off x="625861" y="783364"/>
            <a:ext cx="1707599" cy="923462"/>
            <a:chOff x="629355" y="683663"/>
            <a:chExt cx="1707599" cy="923462"/>
          </a:xfrm>
        </p:grpSpPr>
        <p:sp>
          <p:nvSpPr>
            <p:cNvPr id="6" name="Google Shape;295;p38"/>
            <p:cNvSpPr>
              <a:spLocks/>
            </p:cNvSpPr>
            <p:nvPr/>
          </p:nvSpPr>
          <p:spPr bwMode="auto">
            <a:xfrm>
              <a:off x="629355" y="683663"/>
              <a:ext cx="1707599" cy="647065"/>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sng" strike="noStrike" cap="none" dirty="0">
                  <a:solidFill>
                    <a:srgbClr val="000000"/>
                  </a:solidFill>
                  <a:latin typeface="+mn-lt"/>
                  <a:ea typeface="Calibri"/>
                  <a:cs typeface="Calibri"/>
                </a:rPr>
                <a:t>Plaisir de créer</a:t>
              </a:r>
              <a:endParaRPr sz="1200" b="0" i="0" u="sng" strike="noStrike" cap="none" dirty="0">
                <a:solidFill>
                  <a:srgbClr val="000000"/>
                </a:solidFill>
                <a:latin typeface="+mn-lt"/>
                <a:ea typeface="Times New Roman"/>
                <a:cs typeface="Times New Roman"/>
              </a:endParaRPr>
            </a:p>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dirty="0">
                  <a:solidFill>
                    <a:srgbClr val="000000"/>
                  </a:solidFill>
                  <a:latin typeface="+mn-lt"/>
                  <a:ea typeface="Calibri"/>
                  <a:cs typeface="Calibri"/>
                </a:rPr>
                <a:t>Sentiment d’auto-détermination</a:t>
              </a:r>
              <a:endParaRPr sz="1200" b="0" i="0" u="none" strike="noStrike" cap="none" dirty="0">
                <a:solidFill>
                  <a:srgbClr val="000000"/>
                </a:solidFill>
                <a:latin typeface="+mn-lt"/>
                <a:ea typeface="Times New Roman"/>
                <a:cs typeface="Times New Roman"/>
              </a:endParaRPr>
            </a:p>
          </p:txBody>
        </p:sp>
        <p:sp>
          <p:nvSpPr>
            <p:cNvPr id="7" name="Google Shape;296;p38"/>
            <p:cNvSpPr/>
            <p:nvPr/>
          </p:nvSpPr>
          <p:spPr bwMode="auto">
            <a:xfrm>
              <a:off x="981145" y="1305236"/>
              <a:ext cx="1086485" cy="3018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0" i="0" u="none" strike="noStrike" cap="none" dirty="0">
                  <a:solidFill>
                    <a:schemeClr val="dk1"/>
                  </a:solidFill>
                  <a:latin typeface="+mn-lt"/>
                  <a:ea typeface="Arial"/>
                  <a:cs typeface="Arial"/>
                </a:rPr>
                <a:t>Liberté</a:t>
              </a:r>
              <a:endParaRPr sz="1400" b="0" i="0" u="none" strike="noStrike" cap="none" dirty="0">
                <a:solidFill>
                  <a:srgbClr val="000000"/>
                </a:solidFill>
                <a:latin typeface="+mn-lt"/>
                <a:ea typeface="Arial"/>
                <a:cs typeface="Arial"/>
              </a:endParaRPr>
            </a:p>
          </p:txBody>
        </p:sp>
      </p:grpSp>
      <p:grpSp>
        <p:nvGrpSpPr>
          <p:cNvPr id="8" name="Google Shape;297;p38"/>
          <p:cNvGrpSpPr/>
          <p:nvPr/>
        </p:nvGrpSpPr>
        <p:grpSpPr bwMode="auto">
          <a:xfrm>
            <a:off x="632593" y="3754245"/>
            <a:ext cx="1776600" cy="937444"/>
            <a:chOff x="629355" y="1953503"/>
            <a:chExt cx="1776600" cy="937444"/>
          </a:xfrm>
        </p:grpSpPr>
        <p:sp>
          <p:nvSpPr>
            <p:cNvPr id="9" name="Google Shape;298;p38"/>
            <p:cNvSpPr>
              <a:spLocks/>
            </p:cNvSpPr>
            <p:nvPr/>
          </p:nvSpPr>
          <p:spPr bwMode="auto">
            <a:xfrm>
              <a:off x="629355" y="1953503"/>
              <a:ext cx="1776600" cy="647065"/>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sng" strike="noStrike" cap="none" dirty="0">
                  <a:solidFill>
                    <a:srgbClr val="000000"/>
                  </a:solidFill>
                  <a:latin typeface="+mn-lt"/>
                  <a:ea typeface="Calibri"/>
                  <a:cs typeface="Calibri"/>
                </a:rPr>
                <a:t>Plaisir de partager</a:t>
              </a:r>
              <a:endParaRPr sz="1200" b="0" i="0" u="sng" strike="noStrike" cap="none" dirty="0">
                <a:solidFill>
                  <a:srgbClr val="000000"/>
                </a:solidFill>
                <a:latin typeface="+mn-lt"/>
                <a:ea typeface="Times New Roman"/>
                <a:cs typeface="Times New Roman"/>
              </a:endParaRPr>
            </a:p>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dirty="0">
                  <a:solidFill>
                    <a:srgbClr val="000000"/>
                  </a:solidFill>
                  <a:latin typeface="+mn-lt"/>
                  <a:ea typeface="Calibri"/>
                  <a:cs typeface="Calibri"/>
                </a:rPr>
                <a:t>Sentiment d’affiliation et d’auto-détermination</a:t>
              </a:r>
              <a:endParaRPr sz="1200" b="0" i="0" u="none" strike="noStrike" cap="none" dirty="0">
                <a:solidFill>
                  <a:srgbClr val="000000"/>
                </a:solidFill>
                <a:latin typeface="+mn-lt"/>
                <a:ea typeface="Times New Roman"/>
                <a:cs typeface="Times New Roman"/>
              </a:endParaRPr>
            </a:p>
          </p:txBody>
        </p:sp>
        <p:sp>
          <p:nvSpPr>
            <p:cNvPr id="10" name="Google Shape;299;p38"/>
            <p:cNvSpPr/>
            <p:nvPr/>
          </p:nvSpPr>
          <p:spPr bwMode="auto">
            <a:xfrm>
              <a:off x="970985" y="2589059"/>
              <a:ext cx="1086485" cy="301888"/>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0" i="0" u="none" strike="noStrike" cap="none" dirty="0">
                  <a:solidFill>
                    <a:schemeClr val="dk1"/>
                  </a:solidFill>
                  <a:latin typeface="+mn-lt"/>
                  <a:ea typeface="Arial"/>
                  <a:cs typeface="Arial"/>
                </a:rPr>
                <a:t>Fraternité</a:t>
              </a:r>
              <a:endParaRPr sz="1400" b="0" i="0" u="none" strike="noStrike" cap="none" dirty="0">
                <a:solidFill>
                  <a:srgbClr val="000000"/>
                </a:solidFill>
                <a:latin typeface="+mn-lt"/>
                <a:ea typeface="Arial"/>
                <a:cs typeface="Arial"/>
              </a:endParaRPr>
            </a:p>
          </p:txBody>
        </p:sp>
      </p:grpSp>
      <p:grpSp>
        <p:nvGrpSpPr>
          <p:cNvPr id="11" name="Google Shape;300;p38"/>
          <p:cNvGrpSpPr/>
          <p:nvPr/>
        </p:nvGrpSpPr>
        <p:grpSpPr bwMode="auto">
          <a:xfrm>
            <a:off x="750960" y="2245717"/>
            <a:ext cx="1457400" cy="1159069"/>
            <a:chOff x="776747" y="3161903"/>
            <a:chExt cx="1457400" cy="1159069"/>
          </a:xfrm>
        </p:grpSpPr>
        <p:sp>
          <p:nvSpPr>
            <p:cNvPr id="12" name="Google Shape;301;p38"/>
            <p:cNvSpPr>
              <a:spLocks/>
            </p:cNvSpPr>
            <p:nvPr/>
          </p:nvSpPr>
          <p:spPr bwMode="auto">
            <a:xfrm>
              <a:off x="776747" y="3161903"/>
              <a:ext cx="1457400" cy="1109169"/>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Clr>
                  <a:srgbClr val="000000"/>
                </a:buClr>
                <a:buSzPts val="1000"/>
                <a:buFont typeface="Arial"/>
                <a:buNone/>
                <a:defRPr/>
              </a:pPr>
              <a:r>
                <a:rPr lang="fr" sz="1000" b="1" i="0" u="sng" strike="noStrike" cap="none" dirty="0">
                  <a:solidFill>
                    <a:srgbClr val="000000"/>
                  </a:solidFill>
                  <a:latin typeface="+mn-lt"/>
                  <a:ea typeface="Calibri"/>
                  <a:cs typeface="Calibri"/>
                </a:rPr>
                <a:t>Plaisir des sens</a:t>
              </a:r>
              <a:endParaRPr sz="1200" b="0" i="0" u="sng" strike="noStrike" cap="none" dirty="0">
                <a:solidFill>
                  <a:srgbClr val="000000"/>
                </a:solidFill>
                <a:latin typeface="+mn-lt"/>
                <a:ea typeface="Times New Roman"/>
                <a:cs typeface="Times New Roman"/>
              </a:endParaRPr>
            </a:p>
            <a:p>
              <a:pPr marL="0" marR="0" lvl="0" indent="0" algn="ctr">
                <a:lnSpc>
                  <a:spcPct val="100000"/>
                </a:lnSpc>
                <a:spcBef>
                  <a:spcPts val="0"/>
                </a:spcBef>
                <a:spcAft>
                  <a:spcPts val="0"/>
                </a:spcAft>
                <a:buClr>
                  <a:srgbClr val="000000"/>
                </a:buClr>
                <a:buSzPts val="1000"/>
                <a:buFont typeface="Arial"/>
                <a:buNone/>
                <a:defRPr/>
              </a:pPr>
              <a:r>
                <a:rPr lang="fr" sz="1000" b="1" i="0" u="none" strike="noStrike" cap="none" dirty="0">
                  <a:solidFill>
                    <a:srgbClr val="000000"/>
                  </a:solidFill>
                  <a:latin typeface="+mn-lt"/>
                  <a:ea typeface="Calibri"/>
                  <a:cs typeface="Calibri"/>
                </a:rPr>
                <a:t>Connaissance de soi</a:t>
              </a:r>
              <a:endParaRPr sz="1000" b="1" i="0" u="none" strike="noStrike" cap="none" dirty="0">
                <a:solidFill>
                  <a:srgbClr val="000000"/>
                </a:solidFill>
                <a:latin typeface="+mn-lt"/>
                <a:ea typeface="Calibri"/>
                <a:cs typeface="Calibri"/>
              </a:endParaRPr>
            </a:p>
            <a:p>
              <a:pPr marL="0" marR="0" lvl="0" indent="0" algn="ctr">
                <a:lnSpc>
                  <a:spcPct val="100000"/>
                </a:lnSpc>
                <a:spcBef>
                  <a:spcPts val="0"/>
                </a:spcBef>
                <a:spcAft>
                  <a:spcPts val="0"/>
                </a:spcAft>
                <a:buClr>
                  <a:srgbClr val="000000"/>
                </a:buClr>
                <a:buSzPts val="1000"/>
                <a:buFont typeface="Arial"/>
                <a:buNone/>
                <a:defRPr/>
              </a:pPr>
              <a:r>
                <a:rPr lang="fr" sz="1000" b="1" dirty="0">
                  <a:latin typeface="+mn-lt"/>
                  <a:ea typeface="Calibri"/>
                  <a:cs typeface="Calibri"/>
                </a:rPr>
                <a:t>Sentiment de Compétence</a:t>
              </a:r>
              <a:endParaRPr sz="1000" b="1" dirty="0">
                <a:latin typeface="+mn-lt"/>
                <a:ea typeface="Calibri"/>
                <a:cs typeface="Calibri"/>
              </a:endParaRPr>
            </a:p>
            <a:p>
              <a:pPr marL="0" marR="0" lvl="0" indent="0" algn="ctr">
                <a:lnSpc>
                  <a:spcPct val="100000"/>
                </a:lnSpc>
                <a:spcBef>
                  <a:spcPts val="0"/>
                </a:spcBef>
                <a:spcAft>
                  <a:spcPts val="0"/>
                </a:spcAft>
                <a:buClr>
                  <a:srgbClr val="000000"/>
                </a:buClr>
                <a:buSzPts val="1000"/>
                <a:buFont typeface="Arial"/>
                <a:buNone/>
                <a:defRPr/>
              </a:pPr>
              <a:endParaRPr sz="1000" b="1" dirty="0">
                <a:latin typeface="+mn-lt"/>
                <a:ea typeface="Calibri"/>
                <a:cs typeface="Calibri"/>
              </a:endParaRPr>
            </a:p>
            <a:p>
              <a:pPr marL="0" marR="0" lvl="0" indent="0" algn="ctr">
                <a:lnSpc>
                  <a:spcPct val="100000"/>
                </a:lnSpc>
                <a:spcBef>
                  <a:spcPts val="0"/>
                </a:spcBef>
                <a:spcAft>
                  <a:spcPts val="0"/>
                </a:spcAft>
                <a:buClr>
                  <a:srgbClr val="000000"/>
                </a:buClr>
                <a:buSzPts val="1000"/>
                <a:buFont typeface="Arial"/>
                <a:buNone/>
                <a:defRPr/>
              </a:pPr>
              <a:endParaRPr sz="1000" b="1" dirty="0">
                <a:latin typeface="+mn-lt"/>
                <a:ea typeface="Calibri"/>
                <a:cs typeface="Calibri"/>
              </a:endParaRPr>
            </a:p>
          </p:txBody>
        </p:sp>
        <p:sp>
          <p:nvSpPr>
            <p:cNvPr id="13" name="Google Shape;302;p38"/>
            <p:cNvSpPr/>
            <p:nvPr/>
          </p:nvSpPr>
          <p:spPr bwMode="auto">
            <a:xfrm>
              <a:off x="1015904" y="4019209"/>
              <a:ext cx="1070591" cy="301763"/>
            </a:xfrm>
            <a:prstGeom prst="roundRect">
              <a:avLst>
                <a:gd name="adj" fmla="val 16667"/>
              </a:avLst>
            </a:prstGeom>
            <a:solidFill>
              <a:schemeClr val="lt1"/>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lnSpc>
                  <a:spcPct val="107000"/>
                </a:lnSpc>
                <a:spcBef>
                  <a:spcPts val="0"/>
                </a:spcBef>
                <a:spcAft>
                  <a:spcPts val="0"/>
                </a:spcAft>
                <a:buClr>
                  <a:srgbClr val="000000"/>
                </a:buClr>
                <a:buSzPts val="1100"/>
                <a:buFont typeface="Arial"/>
                <a:buNone/>
                <a:defRPr/>
              </a:pPr>
              <a:r>
                <a:rPr lang="fr" sz="1100" b="0" i="0" u="none" strike="noStrike" cap="none" dirty="0">
                  <a:solidFill>
                    <a:schemeClr val="dk1"/>
                  </a:solidFill>
                  <a:latin typeface="+mn-lt"/>
                  <a:ea typeface="Arial"/>
                  <a:cs typeface="Arial"/>
                </a:rPr>
                <a:t>Egalité</a:t>
              </a:r>
              <a:endParaRPr sz="1400" b="0" i="0" u="none" strike="noStrike" cap="none" dirty="0">
                <a:solidFill>
                  <a:srgbClr val="000000"/>
                </a:solidFill>
                <a:latin typeface="+mn-lt"/>
                <a:ea typeface="Arial"/>
                <a:cs typeface="Arial"/>
              </a:endParaRPr>
            </a:p>
          </p:txBody>
        </p:sp>
      </p:grpSp>
      <p:sp>
        <p:nvSpPr>
          <p:cNvPr id="14" name="Google Shape;303;p38"/>
          <p:cNvSpPr>
            <a:spLocks/>
          </p:cNvSpPr>
          <p:nvPr/>
        </p:nvSpPr>
        <p:spPr bwMode="auto">
          <a:xfrm>
            <a:off x="3401122" y="0"/>
            <a:ext cx="4795024" cy="308046"/>
          </a:xfrm>
          <a:prstGeom prst="rect">
            <a:avLst/>
          </a:prstGeom>
          <a:noFill/>
          <a:ln>
            <a:noFill/>
          </a:ln>
        </p:spPr>
        <p:txBody>
          <a:bodyPr spcFirstLastPara="1" wrap="square" lIns="91425" tIns="45700" rIns="91425" bIns="45700" anchor="t" anchorCtr="0">
            <a:spAutoFit/>
          </a:bodyPr>
          <a:lstStyle/>
          <a:p>
            <a:pPr marL="0" marR="0" lvl="0" indent="0" algn="l">
              <a:lnSpc>
                <a:spcPct val="100000"/>
              </a:lnSpc>
              <a:spcBef>
                <a:spcPts val="0"/>
              </a:spcBef>
              <a:spcAft>
                <a:spcPts val="0"/>
              </a:spcAft>
              <a:buClr>
                <a:srgbClr val="000000"/>
              </a:buClr>
              <a:buSzPts val="1400"/>
              <a:buFont typeface="Arial"/>
              <a:buNone/>
              <a:defRPr/>
            </a:pPr>
            <a:r>
              <a:rPr lang="fr" sz="1400" b="1" i="0" u="none" strike="noStrike" cap="none" dirty="0">
                <a:solidFill>
                  <a:srgbClr val="000000"/>
                </a:solidFill>
                <a:latin typeface="+mn-lt"/>
                <a:ea typeface="Arial"/>
                <a:cs typeface="Arial"/>
              </a:rPr>
              <a:t>LES INTERACTIONS SOCIALES EN ACRO-DANSE</a:t>
            </a:r>
            <a:endParaRPr sz="1400" b="0" i="0" u="none" strike="noStrike" cap="none" dirty="0">
              <a:solidFill>
                <a:srgbClr val="000000"/>
              </a:solidFill>
              <a:latin typeface="+mn-lt"/>
              <a:ea typeface="Arial"/>
              <a:cs typeface="Arial"/>
            </a:endParaRPr>
          </a:p>
        </p:txBody>
      </p:sp>
      <p:sp>
        <p:nvSpPr>
          <p:cNvPr id="15" name="Google Shape;304;p38"/>
          <p:cNvSpPr>
            <a:spLocks/>
          </p:cNvSpPr>
          <p:nvPr/>
        </p:nvSpPr>
        <p:spPr bwMode="auto">
          <a:xfrm>
            <a:off x="2234078" y="505688"/>
            <a:ext cx="6909922" cy="1632643"/>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fr" sz="1600" b="1" i="0" u="none" strike="noStrike" cap="none" dirty="0">
                <a:solidFill>
                  <a:srgbClr val="000000"/>
                </a:solidFill>
                <a:latin typeface="+mn-lt"/>
                <a:ea typeface="Arial"/>
                <a:cs typeface="Arial"/>
              </a:rPr>
              <a:t>Interactions INTRA-GROUPE</a:t>
            </a:r>
            <a:endParaRPr sz="1400" b="0" i="0" u="none" strike="noStrike" cap="none" dirty="0">
              <a:solidFill>
                <a:srgbClr val="000000"/>
              </a:solidFill>
              <a:latin typeface="+mn-lt"/>
              <a:ea typeface="Arial"/>
              <a:cs typeface="Arial"/>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00B050"/>
                </a:solidFill>
                <a:latin typeface="+mn-lt"/>
                <a:ea typeface="Arial"/>
                <a:cs typeface="Arial"/>
              </a:rPr>
              <a:t>Analyser</a:t>
            </a:r>
            <a:r>
              <a:rPr lang="fr" sz="1200" b="0" i="0" u="none" strike="noStrike" cap="none" dirty="0">
                <a:solidFill>
                  <a:srgbClr val="00B050"/>
                </a:solidFill>
                <a:latin typeface="+mn-lt"/>
                <a:ea typeface="Arial"/>
                <a:cs typeface="Arial"/>
              </a:rPr>
              <a:t> un support artistique et en dégager des mots : individuellement, collectivement : </a:t>
            </a:r>
            <a:r>
              <a:rPr lang="fr" sz="1200" b="1" i="0" u="none" strike="noStrike" cap="none" dirty="0">
                <a:solidFill>
                  <a:srgbClr val="276145"/>
                </a:solidFill>
                <a:latin typeface="+mn-lt"/>
                <a:ea typeface="Arial"/>
                <a:cs typeface="Arial"/>
              </a:rPr>
              <a:t>apprendre à partager</a:t>
            </a:r>
            <a:r>
              <a:rPr lang="fr" sz="1200" b="1" i="0" u="none" strike="noStrike" cap="none" dirty="0">
                <a:solidFill>
                  <a:srgbClr val="00B050"/>
                </a:solidFill>
                <a:latin typeface="+mn-lt"/>
                <a:ea typeface="Arial"/>
                <a:cs typeface="Arial"/>
              </a:rPr>
              <a:t> un temps de parole</a:t>
            </a:r>
            <a:endParaRPr sz="1400" b="0" i="0" u="none" strike="noStrike" cap="none" dirty="0">
              <a:solidFill>
                <a:srgbClr val="000000"/>
              </a:solidFill>
              <a:latin typeface="+mn-lt"/>
              <a:ea typeface="Arial"/>
              <a:cs typeface="Arial"/>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FF0000"/>
                </a:solidFill>
                <a:latin typeface="+mn-lt"/>
                <a:ea typeface="Arial"/>
                <a:cs typeface="Arial"/>
              </a:rPr>
              <a:t>Imaginer et créer </a:t>
            </a:r>
            <a:r>
              <a:rPr lang="fr" sz="1200" b="0" i="0" u="none" strike="noStrike" cap="none" dirty="0">
                <a:solidFill>
                  <a:srgbClr val="FF0000"/>
                </a:solidFill>
                <a:latin typeface="+mn-lt"/>
                <a:ea typeface="Arial"/>
                <a:cs typeface="Arial"/>
              </a:rPr>
              <a:t>des formes individuelles, collectives, chorégraphiées et acrobatiques</a:t>
            </a:r>
            <a:endParaRPr sz="1400" b="0" i="0" u="none" strike="noStrike" cap="none" dirty="0">
              <a:solidFill>
                <a:srgbClr val="000000"/>
              </a:solidFill>
              <a:latin typeface="+mn-lt"/>
              <a:ea typeface="Arial"/>
              <a:cs typeface="Arial"/>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00B0F0"/>
                </a:solidFill>
                <a:latin typeface="+mn-lt"/>
                <a:ea typeface="Arial"/>
                <a:cs typeface="Arial"/>
              </a:rPr>
              <a:t>Elabore</a:t>
            </a:r>
            <a:r>
              <a:rPr lang="fr" sz="1200" b="0" i="0" u="none" strike="noStrike" cap="none" dirty="0">
                <a:solidFill>
                  <a:srgbClr val="00B0F0"/>
                </a:solidFill>
                <a:latin typeface="+mn-lt"/>
                <a:ea typeface="Arial"/>
                <a:cs typeface="Arial"/>
              </a:rPr>
              <a:t>r un projet commun en partageant la responsabilité d’une partie du projet entre chaque membre du groupe</a:t>
            </a:r>
            <a:endParaRPr sz="1400" b="0" i="0" u="none" strike="noStrike" cap="none" dirty="0">
              <a:solidFill>
                <a:srgbClr val="000000"/>
              </a:solidFill>
              <a:latin typeface="+mn-lt"/>
              <a:ea typeface="Arial"/>
              <a:cs typeface="Arial"/>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none" strike="noStrike" cap="none" dirty="0">
                <a:solidFill>
                  <a:srgbClr val="FF3399"/>
                </a:solidFill>
                <a:latin typeface="+mn-lt"/>
                <a:ea typeface="Arial"/>
                <a:cs typeface="Arial"/>
              </a:rPr>
              <a:t>En mouvement, </a:t>
            </a:r>
            <a:r>
              <a:rPr lang="fr" sz="1200" b="0" i="0" u="sng" strike="noStrike" cap="none" dirty="0">
                <a:solidFill>
                  <a:srgbClr val="FF3399"/>
                </a:solidFill>
                <a:latin typeface="+mn-lt"/>
                <a:ea typeface="Arial"/>
                <a:cs typeface="Arial"/>
              </a:rPr>
              <a:t>se mettre</a:t>
            </a:r>
            <a:r>
              <a:rPr lang="fr" sz="1200" b="0" i="0" u="none" strike="noStrike" cap="none" dirty="0">
                <a:solidFill>
                  <a:srgbClr val="FF3399"/>
                </a:solidFill>
                <a:latin typeface="+mn-lt"/>
                <a:ea typeface="Arial"/>
                <a:cs typeface="Arial"/>
              </a:rPr>
              <a:t> à la disposition du projet par l’interprétation et la gestion de la fluidité et de la sécurité du groupe. </a:t>
            </a:r>
            <a:r>
              <a:rPr lang="fr" sz="1200" b="0" i="0" u="sng" strike="noStrike" cap="none" dirty="0">
                <a:solidFill>
                  <a:srgbClr val="FF3399"/>
                </a:solidFill>
                <a:latin typeface="+mn-lt"/>
                <a:ea typeface="Arial"/>
                <a:cs typeface="Arial"/>
              </a:rPr>
              <a:t>Donner</a:t>
            </a:r>
            <a:r>
              <a:rPr lang="fr" sz="1200" b="0" i="0" u="none" strike="noStrike" cap="none" dirty="0">
                <a:solidFill>
                  <a:srgbClr val="FF3399"/>
                </a:solidFill>
                <a:latin typeface="+mn-lt"/>
                <a:ea typeface="Arial"/>
                <a:cs typeface="Arial"/>
              </a:rPr>
              <a:t> le meilleur de soi, assumer un rôle</a:t>
            </a:r>
            <a:endParaRPr sz="1400" b="0" i="0" u="none" strike="noStrike" cap="none" dirty="0">
              <a:solidFill>
                <a:srgbClr val="000000"/>
              </a:solidFill>
              <a:latin typeface="+mn-lt"/>
              <a:ea typeface="Arial"/>
              <a:cs typeface="Arial"/>
            </a:endParaRPr>
          </a:p>
        </p:txBody>
      </p:sp>
      <p:sp>
        <p:nvSpPr>
          <p:cNvPr id="16" name="Google Shape;305;p38"/>
          <p:cNvSpPr>
            <a:spLocks/>
          </p:cNvSpPr>
          <p:nvPr/>
        </p:nvSpPr>
        <p:spPr bwMode="auto">
          <a:xfrm>
            <a:off x="2249555" y="2272158"/>
            <a:ext cx="6909900" cy="1263203"/>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fr" sz="1600" b="1" i="0" u="none" strike="noStrike" cap="none" dirty="0">
                <a:solidFill>
                  <a:srgbClr val="000000"/>
                </a:solidFill>
                <a:latin typeface="+mn-lt"/>
              </a:rPr>
              <a:t>Interactions INTER-GROUPES</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1" u="none" strike="noStrike" cap="none" dirty="0">
                <a:solidFill>
                  <a:srgbClr val="700000"/>
                </a:solidFill>
                <a:latin typeface="+mn-lt"/>
              </a:rPr>
              <a:t>Observateur, juge</a:t>
            </a:r>
            <a:r>
              <a:rPr lang="fr" sz="1200" b="0" i="0" u="none" strike="noStrike" cap="none" dirty="0">
                <a:solidFill>
                  <a:srgbClr val="700000"/>
                </a:solidFill>
                <a:latin typeface="+mn-lt"/>
              </a:rPr>
              <a:t> : </a:t>
            </a:r>
            <a:r>
              <a:rPr lang="fr" sz="1200" dirty="0">
                <a:solidFill>
                  <a:srgbClr val="700000"/>
                </a:solidFill>
                <a:latin typeface="+mn-lt"/>
              </a:rPr>
              <a:t>Évaluer</a:t>
            </a:r>
            <a:r>
              <a:rPr lang="fr" sz="1200" b="0" i="0" u="none" strike="noStrike" cap="none" dirty="0">
                <a:solidFill>
                  <a:srgbClr val="700000"/>
                </a:solidFill>
                <a:latin typeface="+mn-lt"/>
              </a:rPr>
              <a:t> une prestation individuelle ou collective et faire un retour objectif à l’aide d</a:t>
            </a:r>
            <a:r>
              <a:rPr lang="fr" sz="1200" dirty="0">
                <a:solidFill>
                  <a:srgbClr val="700000"/>
                </a:solidFill>
                <a:latin typeface="+mn-lt"/>
              </a:rPr>
              <a:t>e l’étoile</a:t>
            </a:r>
            <a:r>
              <a:rPr lang="fr" sz="1200" b="0" i="0" u="none" strike="noStrike" cap="none" dirty="0">
                <a:solidFill>
                  <a:srgbClr val="700000"/>
                </a:solidFill>
                <a:latin typeface="+mn-lt"/>
              </a:rPr>
              <a:t> et des observables pour dégager des axes de travail (et des points forts )</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1" u="none" strike="noStrike" cap="none" dirty="0">
                <a:solidFill>
                  <a:srgbClr val="700000"/>
                </a:solidFill>
                <a:latin typeface="+mn-lt"/>
              </a:rPr>
              <a:t>Spectateur</a:t>
            </a:r>
            <a:r>
              <a:rPr lang="fr" sz="1200" b="0" i="0" u="none" strike="noStrike" cap="none" dirty="0">
                <a:solidFill>
                  <a:srgbClr val="700000"/>
                </a:solidFill>
                <a:latin typeface="+mn-lt"/>
              </a:rPr>
              <a:t> : recevoir un propos en verbalisant cette réception : j’ai été surpris, transporté, apeuré, etc.</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00B050"/>
                </a:solidFill>
                <a:latin typeface="+mn-lt"/>
              </a:rPr>
              <a:t>Accepter</a:t>
            </a:r>
            <a:r>
              <a:rPr lang="fr" sz="1200" b="0" i="0" u="sng" strike="noStrike" cap="none" dirty="0">
                <a:solidFill>
                  <a:srgbClr val="000000"/>
                </a:solidFill>
                <a:latin typeface="+mn-lt"/>
              </a:rPr>
              <a:t> et </a:t>
            </a:r>
            <a:r>
              <a:rPr lang="fr" sz="1200" b="0" i="0" u="sng" strike="noStrike" cap="none" dirty="0">
                <a:solidFill>
                  <a:srgbClr val="00B0F0"/>
                </a:solidFill>
                <a:latin typeface="+mn-lt"/>
              </a:rPr>
              <a:t>analyser</a:t>
            </a:r>
            <a:r>
              <a:rPr lang="fr" sz="1200" b="0" i="0" u="sng" strike="noStrike" cap="none" dirty="0">
                <a:solidFill>
                  <a:srgbClr val="000000"/>
                </a:solidFill>
                <a:latin typeface="+mn-lt"/>
              </a:rPr>
              <a:t> </a:t>
            </a:r>
            <a:r>
              <a:rPr lang="fr" sz="1200" b="0" i="0" u="none" strike="noStrike" cap="none" dirty="0">
                <a:solidFill>
                  <a:srgbClr val="00B050"/>
                </a:solidFill>
                <a:latin typeface="+mn-lt"/>
              </a:rPr>
              <a:t>le retour de l’autre groupe</a:t>
            </a:r>
            <a:endParaRPr sz="1400" b="0" i="0" u="none" strike="noStrike" cap="none" dirty="0">
              <a:solidFill>
                <a:srgbClr val="000000"/>
              </a:solidFill>
              <a:latin typeface="+mn-lt"/>
            </a:endParaRPr>
          </a:p>
        </p:txBody>
      </p:sp>
      <p:sp>
        <p:nvSpPr>
          <p:cNvPr id="17" name="Google Shape;306;p38"/>
          <p:cNvSpPr>
            <a:spLocks/>
          </p:cNvSpPr>
          <p:nvPr/>
        </p:nvSpPr>
        <p:spPr bwMode="auto">
          <a:xfrm>
            <a:off x="2275435" y="3706663"/>
            <a:ext cx="6909922" cy="1078160"/>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fr" sz="1600" b="1" i="0" u="none" strike="noStrike" cap="none" dirty="0">
                <a:solidFill>
                  <a:srgbClr val="000000"/>
                </a:solidFill>
                <a:latin typeface="+mn-lt"/>
              </a:rPr>
              <a:t>Interactions INTRA-GROUPES</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00B0F0"/>
                </a:solidFill>
                <a:latin typeface="+mn-lt"/>
              </a:rPr>
              <a:t>Faire</a:t>
            </a:r>
            <a:r>
              <a:rPr lang="fr" sz="1200" b="0" i="0" u="none" strike="noStrike" cap="none" dirty="0">
                <a:solidFill>
                  <a:srgbClr val="00B0F0"/>
                </a:solidFill>
                <a:latin typeface="+mn-lt"/>
              </a:rPr>
              <a:t> le choix d’un axe de travail</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700000"/>
                </a:solidFill>
                <a:latin typeface="+mn-lt"/>
              </a:rPr>
              <a:t>Co-évalue</a:t>
            </a:r>
            <a:r>
              <a:rPr lang="fr" sz="1200" b="0" i="0" u="none" strike="noStrike" cap="none" dirty="0">
                <a:solidFill>
                  <a:srgbClr val="700000"/>
                </a:solidFill>
                <a:latin typeface="+mn-lt"/>
              </a:rPr>
              <a:t>r une prestation à l’aide d’une </a:t>
            </a:r>
            <a:r>
              <a:rPr lang="fr" sz="1200" dirty="0">
                <a:solidFill>
                  <a:srgbClr val="700000"/>
                </a:solidFill>
                <a:latin typeface="+mn-lt"/>
              </a:rPr>
              <a:t>étoilee</a:t>
            </a:r>
            <a:r>
              <a:rPr lang="fr" sz="1200" b="0" i="0" u="none" strike="noStrike" cap="none" dirty="0">
                <a:solidFill>
                  <a:srgbClr val="700000"/>
                </a:solidFill>
                <a:latin typeface="+mn-lt"/>
              </a:rPr>
              <a:t> liée à une SRP (ex </a:t>
            </a:r>
            <a:r>
              <a:rPr lang="fr" sz="1200" dirty="0">
                <a:solidFill>
                  <a:srgbClr val="700000"/>
                </a:solidFill>
                <a:latin typeface="+mn-lt"/>
              </a:rPr>
              <a:t>étoile</a:t>
            </a:r>
            <a:r>
              <a:rPr lang="fr" sz="1200" b="0" i="0" u="none" strike="noStrike" cap="none" dirty="0">
                <a:solidFill>
                  <a:srgbClr val="700000"/>
                </a:solidFill>
                <a:latin typeface="+mn-lt"/>
              </a:rPr>
              <a:t> acro ou </a:t>
            </a:r>
            <a:r>
              <a:rPr lang="fr" sz="1200" dirty="0">
                <a:solidFill>
                  <a:srgbClr val="700000"/>
                </a:solidFill>
                <a:latin typeface="+mn-lt"/>
              </a:rPr>
              <a:t>étoile</a:t>
            </a:r>
            <a:r>
              <a:rPr lang="fr" sz="1200" b="0" i="0" u="none" strike="noStrike" cap="none" dirty="0">
                <a:solidFill>
                  <a:srgbClr val="700000"/>
                </a:solidFill>
                <a:latin typeface="+mn-lt"/>
              </a:rPr>
              <a:t> choré)</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FF0000"/>
                </a:solidFill>
                <a:latin typeface="+mn-lt"/>
              </a:rPr>
              <a:t>Affiner, transformer, améliorer, complexifier, fluidifier </a:t>
            </a:r>
            <a:r>
              <a:rPr lang="fr" sz="1200" b="0" i="0" u="none" strike="noStrike" cap="none" dirty="0">
                <a:solidFill>
                  <a:srgbClr val="FF0000"/>
                </a:solidFill>
                <a:latin typeface="+mn-lt"/>
              </a:rPr>
              <a:t>la proposition collectivement</a:t>
            </a:r>
            <a:endParaRPr sz="1400" b="0" i="0" u="none" strike="noStrike" cap="none" dirty="0">
              <a:solidFill>
                <a:srgbClr val="000000"/>
              </a:solidFill>
              <a:latin typeface="+mn-lt"/>
            </a:endParaRPr>
          </a:p>
          <a:p>
            <a:pPr marL="285750" marR="0" lvl="0" indent="-285750" algn="l">
              <a:lnSpc>
                <a:spcPct val="100000"/>
              </a:lnSpc>
              <a:spcBef>
                <a:spcPts val="0"/>
              </a:spcBef>
              <a:spcAft>
                <a:spcPts val="0"/>
              </a:spcAft>
              <a:buClr>
                <a:srgbClr val="000000"/>
              </a:buClr>
              <a:buSzPts val="1200"/>
              <a:buFont typeface="Arial"/>
              <a:buChar char="-"/>
              <a:defRPr/>
            </a:pPr>
            <a:r>
              <a:rPr lang="fr" sz="1200" b="0" i="0" u="sng" strike="noStrike" cap="none" dirty="0">
                <a:solidFill>
                  <a:srgbClr val="00B050"/>
                </a:solidFill>
                <a:latin typeface="+mn-lt"/>
              </a:rPr>
              <a:t>Reformuler</a:t>
            </a:r>
            <a:r>
              <a:rPr lang="fr" sz="1200" b="0" i="0" u="none" strike="noStrike" cap="none" dirty="0">
                <a:solidFill>
                  <a:srgbClr val="00B050"/>
                </a:solidFill>
                <a:latin typeface="+mn-lt"/>
              </a:rPr>
              <a:t> l’interprétation de l’œuvre artistique</a:t>
            </a:r>
            <a:endParaRPr sz="1200" b="0" i="0" u="none" strike="noStrike" cap="none" dirty="0">
              <a:solidFill>
                <a:srgbClr val="00B050"/>
              </a:solidFill>
              <a:latin typeface="+mn-lt"/>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196146" y="4514385"/>
            <a:ext cx="947854" cy="644680"/>
          </a:xfrm>
          <a:prstGeom prst="rect">
            <a:avLst/>
          </a:prstGeom>
        </p:spPr>
      </p:pic>
      <p:pic>
        <p:nvPicPr>
          <p:cNvPr id="19" name="Image 18">
            <a:hlinkClick r:id="rId3" action="ppaction://hlinksldjump"/>
          </p:cNvPr>
          <p:cNvPicPr>
            <a:picLocks noChangeAspect="1"/>
          </p:cNvPicPr>
          <p:nvPr/>
        </p:nvPicPr>
        <p:blipFill>
          <a:blip r:embed="rId4"/>
          <a:stretch>
            <a:fillRect/>
          </a:stretch>
        </p:blipFill>
        <p:spPr bwMode="auto">
          <a:xfrm>
            <a:off x="1817808" y="1412173"/>
            <a:ext cx="206284" cy="243530"/>
          </a:xfrm>
          <a:prstGeom prst="rect">
            <a:avLst/>
          </a:prstGeom>
        </p:spPr>
      </p:pic>
      <p:pic>
        <p:nvPicPr>
          <p:cNvPr id="20" name="Image 19">
            <a:hlinkClick r:id="rId5" action="ppaction://hlinksldjump"/>
          </p:cNvPr>
          <p:cNvPicPr>
            <a:picLocks noChangeAspect="1"/>
          </p:cNvPicPr>
          <p:nvPr/>
        </p:nvPicPr>
        <p:blipFill>
          <a:blip r:embed="rId4"/>
          <a:stretch>
            <a:fillRect/>
          </a:stretch>
        </p:blipFill>
        <p:spPr bwMode="auto">
          <a:xfrm>
            <a:off x="1775716" y="3127202"/>
            <a:ext cx="206284" cy="243530"/>
          </a:xfrm>
          <a:prstGeom prst="rect">
            <a:avLst/>
          </a:prstGeom>
        </p:spPr>
      </p:pic>
      <p:pic>
        <p:nvPicPr>
          <p:cNvPr id="21" name="Image 20">
            <a:hlinkClick r:id="rId6" action="ppaction://hlinksldjump"/>
          </p:cNvPr>
          <p:cNvPicPr>
            <a:picLocks noChangeAspect="1"/>
          </p:cNvPicPr>
          <p:nvPr/>
        </p:nvPicPr>
        <p:blipFill>
          <a:blip r:embed="rId4"/>
          <a:stretch>
            <a:fillRect/>
          </a:stretch>
        </p:blipFill>
        <p:spPr bwMode="auto">
          <a:xfrm>
            <a:off x="1817808" y="4405167"/>
            <a:ext cx="206284" cy="243530"/>
          </a:xfrm>
          <a:prstGeom prst="rect">
            <a:avLst/>
          </a:prstGeom>
        </p:spPr>
      </p:pic>
    </p:spTree>
    <p:extLst>
      <p:ext uri="{BB962C8B-B14F-4D97-AF65-F5344CB8AC3E}">
        <p14:creationId xmlns:p14="http://schemas.microsoft.com/office/powerpoint/2010/main" val="33415447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426;p14"/>
          <p:cNvSpPr>
            <a:spLocks noGrp="1"/>
          </p:cNvSpPr>
          <p:nvPr>
            <p:ph type="body" idx="1"/>
          </p:nvPr>
        </p:nvSpPr>
        <p:spPr bwMode="auto">
          <a:xfrm>
            <a:off x="180707" y="3196"/>
            <a:ext cx="8915400" cy="4911993"/>
          </a:xfrm>
          <a:prstGeom prst="rect">
            <a:avLst/>
          </a:prstGeom>
          <a:noFill/>
          <a:ln>
            <a:noFill/>
          </a:ln>
        </p:spPr>
        <p:txBody>
          <a:bodyPr spcFirstLastPara="1" wrap="square" lIns="91425" tIns="91425" rIns="91425" bIns="91425" anchor="t" anchorCtr="0"/>
          <a:lstStyle/>
          <a:p>
            <a:pPr marL="0" lvl="0" indent="0" algn="ctr">
              <a:lnSpc>
                <a:spcPct val="114999"/>
              </a:lnSpc>
              <a:spcBef>
                <a:spcPts val="0"/>
              </a:spcBef>
              <a:spcAft>
                <a:spcPts val="0"/>
              </a:spcAft>
              <a:buSzPts val="1946"/>
              <a:buNone/>
              <a:defRPr/>
            </a:pPr>
            <a:r>
              <a:rPr lang="fr" b="1" dirty="0">
                <a:solidFill>
                  <a:srgbClr val="FF0000"/>
                </a:solidFill>
                <a:latin typeface="+mj-lt"/>
              </a:rPr>
              <a:t>LIBERTÉ        </a:t>
            </a:r>
            <a:r>
              <a:rPr lang="fr" sz="1600" b="1" dirty="0">
                <a:solidFill>
                  <a:srgbClr val="FF0000"/>
                </a:solidFill>
                <a:latin typeface="+mj-lt"/>
              </a:rPr>
              <a:t> </a:t>
            </a:r>
            <a:r>
              <a:rPr lang="fr" sz="1600" b="1" dirty="0">
                <a:latin typeface="+mj-lt"/>
              </a:rPr>
              <a:t>L'Autodétermination (Ryan et Deci 2017) ou le Pouvoir de Choisir      </a:t>
            </a:r>
            <a:r>
              <a:rPr lang="fr" b="1" dirty="0">
                <a:latin typeface="+mj-lt"/>
              </a:rPr>
              <a:t>     </a:t>
            </a:r>
            <a:endParaRPr dirty="0">
              <a:solidFill>
                <a:srgbClr val="FF0000"/>
              </a:solidFill>
              <a:latin typeface="+mj-lt"/>
            </a:endParaRPr>
          </a:p>
          <a:p>
            <a:pPr marL="0" lvl="0" indent="0" algn="l">
              <a:lnSpc>
                <a:spcPct val="114999"/>
              </a:lnSpc>
              <a:spcBef>
                <a:spcPts val="0"/>
              </a:spcBef>
              <a:spcAft>
                <a:spcPts val="0"/>
              </a:spcAft>
              <a:buSzPts val="1946"/>
              <a:buNone/>
              <a:defRPr/>
            </a:pPr>
            <a:r>
              <a:rPr lang="fr" sz="1000" dirty="0">
                <a:latin typeface="+mj-lt"/>
              </a:rPr>
              <a:t>D’après la théorie motivationnelle de Ryan et Deci (2017), les individus sont naturellement enclin à intégrer les expériences leur permettant d’exprimer des besoins psychologiques fondamentaux que sont:</a:t>
            </a:r>
            <a:endParaRPr sz="1000" dirty="0">
              <a:latin typeface="+mj-lt"/>
            </a:endParaRPr>
          </a:p>
          <a:p>
            <a:pPr marL="457200" lvl="0" indent="-292100" algn="l">
              <a:lnSpc>
                <a:spcPct val="114999"/>
              </a:lnSpc>
              <a:spcBef>
                <a:spcPts val="0"/>
              </a:spcBef>
              <a:spcAft>
                <a:spcPts val="0"/>
              </a:spcAft>
              <a:buSzPts val="1000"/>
              <a:buChar char="●"/>
              <a:defRPr/>
            </a:pPr>
            <a:r>
              <a:rPr lang="fr" sz="1000" dirty="0">
                <a:latin typeface="+mj-lt"/>
              </a:rPr>
              <a:t>Le besoin d’Autodétermination</a:t>
            </a:r>
            <a:endParaRPr sz="1000" dirty="0">
              <a:latin typeface="+mj-lt"/>
            </a:endParaRPr>
          </a:p>
          <a:p>
            <a:pPr marL="457200" lvl="0" indent="-292100" algn="l">
              <a:lnSpc>
                <a:spcPct val="114999"/>
              </a:lnSpc>
              <a:spcBef>
                <a:spcPts val="0"/>
              </a:spcBef>
              <a:spcAft>
                <a:spcPts val="0"/>
              </a:spcAft>
              <a:buSzPts val="1000"/>
              <a:buChar char="●"/>
              <a:defRPr/>
            </a:pPr>
            <a:r>
              <a:rPr lang="fr" sz="1000" dirty="0">
                <a:latin typeface="+mj-lt"/>
              </a:rPr>
              <a:t>Le besoin de compétence</a:t>
            </a:r>
            <a:endParaRPr sz="1000" dirty="0">
              <a:latin typeface="+mj-lt"/>
            </a:endParaRPr>
          </a:p>
          <a:p>
            <a:pPr marL="457200" lvl="0" indent="-292100" algn="l">
              <a:lnSpc>
                <a:spcPct val="114999"/>
              </a:lnSpc>
              <a:spcBef>
                <a:spcPts val="0"/>
              </a:spcBef>
              <a:spcAft>
                <a:spcPts val="0"/>
              </a:spcAft>
              <a:buSzPts val="1000"/>
              <a:buChar char="●"/>
              <a:defRPr/>
            </a:pPr>
            <a:r>
              <a:rPr lang="fr" sz="1000" dirty="0">
                <a:latin typeface="+mj-lt"/>
              </a:rPr>
              <a:t>Le besoin de relation sociale</a:t>
            </a:r>
            <a:endParaRPr sz="1000" dirty="0">
              <a:latin typeface="+mj-lt"/>
            </a:endParaRPr>
          </a:p>
          <a:p>
            <a:pPr marL="0" lvl="0" indent="0" algn="l">
              <a:lnSpc>
                <a:spcPct val="114999"/>
              </a:lnSpc>
              <a:spcBef>
                <a:spcPts val="0"/>
              </a:spcBef>
              <a:spcAft>
                <a:spcPts val="0"/>
              </a:spcAft>
              <a:buNone/>
              <a:defRPr/>
            </a:pPr>
            <a:r>
              <a:rPr lang="fr" sz="1000" dirty="0">
                <a:latin typeface="+mj-lt"/>
              </a:rPr>
              <a:t>Dans notre contexte d’enseignement, proposer à nos élèves un contexte d’apprentissage leur permettant  d’exprimer ces 3 besoins optimisera les expériences vécues et donc les apprentissages.</a:t>
            </a:r>
            <a:endParaRPr sz="1000" dirty="0">
              <a:latin typeface="+mj-lt"/>
            </a:endParaRPr>
          </a:p>
          <a:p>
            <a:pPr marL="0" lvl="0" indent="0" algn="l">
              <a:lnSpc>
                <a:spcPct val="114999"/>
              </a:lnSpc>
              <a:spcBef>
                <a:spcPts val="0"/>
              </a:spcBef>
              <a:spcAft>
                <a:spcPts val="0"/>
              </a:spcAft>
              <a:buNone/>
              <a:defRPr/>
            </a:pPr>
            <a:endParaRPr sz="1000" dirty="0">
              <a:latin typeface="+mj-lt"/>
            </a:endParaRPr>
          </a:p>
        </p:txBody>
      </p:sp>
      <p:pic>
        <p:nvPicPr>
          <p:cNvPr id="5" name="Google Shape;427;p14"/>
          <p:cNvPicPr/>
          <p:nvPr/>
        </p:nvPicPr>
        <p:blipFill>
          <a:blip r:embed="rId2">
            <a:alphaModFix/>
          </a:blip>
          <a:stretch/>
        </p:blipFill>
        <p:spPr bwMode="auto">
          <a:xfrm>
            <a:off x="300045" y="1770867"/>
            <a:ext cx="4455324" cy="2458373"/>
          </a:xfrm>
          <a:prstGeom prst="rect">
            <a:avLst/>
          </a:prstGeom>
          <a:noFill/>
          <a:ln>
            <a:noFill/>
          </a:ln>
        </p:spPr>
      </p:pic>
      <p:sp>
        <p:nvSpPr>
          <p:cNvPr id="6" name="Google Shape;428;p14"/>
          <p:cNvSpPr/>
          <p:nvPr/>
        </p:nvSpPr>
        <p:spPr bwMode="auto">
          <a:xfrm>
            <a:off x="300050" y="4121978"/>
            <a:ext cx="1382400" cy="955134"/>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defRPr/>
            </a:pPr>
            <a:r>
              <a:rPr lang="fr" sz="1000">
                <a:latin typeface="+mj-lt"/>
                <a:ea typeface="Open Sans"/>
                <a:cs typeface="Open Sans"/>
              </a:rPr>
              <a:t>P: Prédiction</a:t>
            </a:r>
            <a:endParaRPr sz="1000">
              <a:latin typeface="+mj-lt"/>
              <a:ea typeface="Open Sans"/>
              <a:cs typeface="Open Sans"/>
            </a:endParaRPr>
          </a:p>
          <a:p>
            <a:pPr marL="0" lvl="0" indent="0" algn="l">
              <a:spcBef>
                <a:spcPts val="0"/>
              </a:spcBef>
              <a:spcAft>
                <a:spcPts val="0"/>
              </a:spcAft>
              <a:buNone/>
              <a:defRPr/>
            </a:pPr>
            <a:r>
              <a:rPr lang="fr" sz="1000">
                <a:latin typeface="+mj-lt"/>
                <a:ea typeface="Open Sans"/>
                <a:cs typeface="Open Sans"/>
              </a:rPr>
              <a:t>D:Décision</a:t>
            </a:r>
            <a:endParaRPr sz="1000">
              <a:latin typeface="+mj-lt"/>
              <a:ea typeface="Open Sans"/>
              <a:cs typeface="Open Sans"/>
            </a:endParaRPr>
          </a:p>
          <a:p>
            <a:pPr marL="0" lvl="0" indent="0" algn="l">
              <a:spcBef>
                <a:spcPts val="0"/>
              </a:spcBef>
              <a:spcAft>
                <a:spcPts val="0"/>
              </a:spcAft>
              <a:buNone/>
              <a:defRPr/>
            </a:pPr>
            <a:r>
              <a:rPr lang="fr" sz="1000">
                <a:latin typeface="+mj-lt"/>
                <a:ea typeface="Open Sans"/>
                <a:cs typeface="Open Sans"/>
              </a:rPr>
              <a:t>S: Stratégie</a:t>
            </a:r>
            <a:endParaRPr sz="1000">
              <a:latin typeface="+mj-lt"/>
              <a:ea typeface="Open Sans"/>
              <a:cs typeface="Open Sans"/>
            </a:endParaRPr>
          </a:p>
          <a:p>
            <a:pPr marL="0" lvl="0" indent="0" algn="l">
              <a:spcBef>
                <a:spcPts val="0"/>
              </a:spcBef>
              <a:spcAft>
                <a:spcPts val="0"/>
              </a:spcAft>
              <a:buNone/>
              <a:defRPr/>
            </a:pPr>
            <a:r>
              <a:rPr lang="fr" sz="1000">
                <a:latin typeface="+mj-lt"/>
                <a:ea typeface="Open Sans"/>
                <a:cs typeface="Open Sans"/>
              </a:rPr>
              <a:t>C: Comportement</a:t>
            </a:r>
            <a:endParaRPr sz="1000">
              <a:latin typeface="+mj-lt"/>
              <a:ea typeface="Open Sans"/>
              <a:cs typeface="Open Sans"/>
            </a:endParaRPr>
          </a:p>
          <a:p>
            <a:pPr marL="0" lvl="0" indent="0" algn="l">
              <a:spcBef>
                <a:spcPts val="0"/>
              </a:spcBef>
              <a:spcAft>
                <a:spcPts val="0"/>
              </a:spcAft>
              <a:buNone/>
              <a:defRPr/>
            </a:pPr>
            <a:r>
              <a:rPr lang="fr" sz="1000">
                <a:latin typeface="+mj-lt"/>
                <a:ea typeface="Open Sans"/>
                <a:cs typeface="Open Sans"/>
              </a:rPr>
              <a:t>R: Résultat</a:t>
            </a:r>
            <a:endParaRPr sz="1000">
              <a:latin typeface="+mj-lt"/>
              <a:ea typeface="Open Sans"/>
              <a:cs typeface="Open Sans"/>
            </a:endParaRPr>
          </a:p>
        </p:txBody>
      </p:sp>
      <p:sp>
        <p:nvSpPr>
          <p:cNvPr id="7" name="Google Shape;429;p14"/>
          <p:cNvSpPr/>
          <p:nvPr/>
        </p:nvSpPr>
        <p:spPr bwMode="auto">
          <a:xfrm>
            <a:off x="5035762" y="1443928"/>
            <a:ext cx="4039800" cy="3247012"/>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defRPr/>
            </a:pPr>
            <a:r>
              <a:rPr lang="fr" b="1">
                <a:latin typeface="+mj-lt"/>
                <a:ea typeface="Open Sans"/>
                <a:cs typeface="Open Sans"/>
              </a:rPr>
              <a:t>S’Autodéterminer</a:t>
            </a:r>
            <a:r>
              <a:rPr lang="fr">
                <a:latin typeface="+mj-lt"/>
                <a:ea typeface="Open Sans"/>
                <a:cs typeface="Open Sans"/>
              </a:rPr>
              <a:t> c’est:</a:t>
            </a:r>
            <a:endParaRPr>
              <a:latin typeface="+mj-lt"/>
              <a:ea typeface="Open Sans"/>
              <a:cs typeface="Open Sans"/>
            </a:endParaRPr>
          </a:p>
          <a:p>
            <a:pPr marL="0" lvl="0" indent="0" algn="ctr">
              <a:spcBef>
                <a:spcPts val="0"/>
              </a:spcBef>
              <a:spcAft>
                <a:spcPts val="0"/>
              </a:spcAft>
              <a:buNone/>
              <a:defRPr/>
            </a:pP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faire</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choisir</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s’exprimer</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comprendre</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essayer</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se tromper</a:t>
            </a:r>
            <a:endParaRPr>
              <a:latin typeface="+mj-lt"/>
              <a:ea typeface="Open Sans"/>
              <a:cs typeface="Open Sans"/>
            </a:endParaRPr>
          </a:p>
          <a:p>
            <a:pPr marL="457200" lvl="0" indent="-317500" algn="l">
              <a:spcBef>
                <a:spcPts val="0"/>
              </a:spcBef>
              <a:spcAft>
                <a:spcPts val="0"/>
              </a:spcAft>
              <a:buSzPts val="1400"/>
              <a:buFont typeface="Open Sans"/>
              <a:buChar char="●"/>
              <a:defRPr/>
            </a:pPr>
            <a:r>
              <a:rPr lang="fr">
                <a:latin typeface="+mj-lt"/>
                <a:ea typeface="Open Sans"/>
                <a:cs typeface="Open Sans"/>
              </a:rPr>
              <a:t>Pouvoir réguler</a:t>
            </a:r>
            <a:endParaRPr>
              <a:latin typeface="+mj-lt"/>
              <a:ea typeface="Open Sans"/>
              <a:cs typeface="Open Sans"/>
            </a:endParaRPr>
          </a:p>
          <a:p>
            <a:pPr marL="0" lvl="0" indent="0" algn="l">
              <a:spcBef>
                <a:spcPts val="0"/>
              </a:spcBef>
              <a:spcAft>
                <a:spcPts val="0"/>
              </a:spcAft>
              <a:buNone/>
              <a:defRPr/>
            </a:pPr>
            <a:endParaRPr sz="300">
              <a:latin typeface="+mj-lt"/>
              <a:ea typeface="Open Sans"/>
              <a:cs typeface="Open Sans"/>
            </a:endParaRPr>
          </a:p>
          <a:p>
            <a:pPr marL="0" lvl="0" indent="0" algn="l">
              <a:spcBef>
                <a:spcPts val="0"/>
              </a:spcBef>
              <a:spcAft>
                <a:spcPts val="0"/>
              </a:spcAft>
              <a:buNone/>
              <a:defRPr/>
            </a:pPr>
            <a:r>
              <a:rPr lang="fr">
                <a:latin typeface="+mj-lt"/>
                <a:ea typeface="Open Sans"/>
                <a:cs typeface="Open Sans"/>
              </a:rPr>
              <a:t>L’enseignant rentre dans une démarche d’Accompagnement de l’élève en lui expliquant les choix possibles.</a:t>
            </a:r>
            <a:endParaRPr>
              <a:latin typeface="+mj-lt"/>
              <a:ea typeface="Open Sans"/>
              <a:cs typeface="Open Sans"/>
            </a:endParaRPr>
          </a:p>
          <a:p>
            <a:pPr marL="0" lvl="0" indent="0" algn="l">
              <a:spcBef>
                <a:spcPts val="0"/>
              </a:spcBef>
              <a:spcAft>
                <a:spcPts val="0"/>
              </a:spcAft>
              <a:buNone/>
              <a:defRPr/>
            </a:pPr>
            <a:r>
              <a:rPr lang="fr">
                <a:latin typeface="+mj-lt"/>
                <a:ea typeface="Open Sans"/>
                <a:cs typeface="Open Sans"/>
              </a:rPr>
              <a:t>La communication est centrale entre élèves et avec l’enseignant.</a:t>
            </a:r>
            <a:r>
              <a:rPr lang="fr">
                <a:solidFill>
                  <a:schemeClr val="dk1"/>
                </a:solidFill>
                <a:latin typeface="+mj-lt"/>
                <a:ea typeface="Open Sans"/>
                <a:cs typeface="Open Sans"/>
              </a:rPr>
              <a:t>L’élève décide.</a:t>
            </a:r>
            <a:endParaRPr>
              <a:latin typeface="+mj-lt"/>
              <a:ea typeface="Open Sans"/>
              <a:cs typeface="Open Sans"/>
            </a:endParaRPr>
          </a:p>
        </p:txBody>
      </p:sp>
      <p:sp>
        <p:nvSpPr>
          <p:cNvPr id="8" name="Flèche gauche 2">
            <a:hlinkClick r:id="rId3" action="ppaction://hlinksldjump"/>
          </p:cNvPr>
          <p:cNvSpPr/>
          <p:nvPr/>
        </p:nvSpPr>
        <p:spPr bwMode="auto">
          <a:xfrm>
            <a:off x="7884368" y="4518348"/>
            <a:ext cx="1191194" cy="629916"/>
          </a:xfrm>
          <a:prstGeom prst="lef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fr-FR" sz="1200" u="sng" dirty="0"/>
              <a:t>Retour </a:t>
            </a:r>
            <a:r>
              <a:rPr lang="fr-FR" sz="1200" u="sng" dirty="0" smtClean="0"/>
              <a:t>Interactions</a:t>
            </a:r>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18;p24"/>
          <p:cNvSpPr>
            <a:spLocks noGrp="1"/>
          </p:cNvSpPr>
          <p:nvPr>
            <p:ph type="body" idx="1"/>
          </p:nvPr>
        </p:nvSpPr>
        <p:spPr bwMode="auto">
          <a:xfrm>
            <a:off x="39193" y="46128"/>
            <a:ext cx="9064112" cy="4966559"/>
          </a:xfrm>
          <a:prstGeom prst="rect">
            <a:avLst/>
          </a:prstGeom>
          <a:noFill/>
          <a:ln>
            <a:noFill/>
          </a:ln>
        </p:spPr>
        <p:txBody>
          <a:bodyPr spcFirstLastPara="1" wrap="square" lIns="91423" tIns="91423" rIns="91423" bIns="91423" anchor="t" anchorCtr="0"/>
          <a:lstStyle>
            <a:lvl1pPr marL="457200" lvl="0" indent="-342900" algn="l">
              <a:lnSpc>
                <a:spcPct val="114999"/>
              </a:lnSpc>
              <a:spcBef>
                <a:spcPts val="0"/>
              </a:spcBef>
              <a:spcAft>
                <a:spcPts val="0"/>
              </a:spcAft>
              <a:buSzPts val="1800"/>
              <a:buChar char="●"/>
              <a:defRPr/>
            </a:lvl1pPr>
            <a:lvl2pPr marL="914400" lvl="1" indent="-317499" algn="l">
              <a:lnSpc>
                <a:spcPct val="114999"/>
              </a:lnSpc>
              <a:spcBef>
                <a:spcPts val="0"/>
              </a:spcBef>
              <a:spcAft>
                <a:spcPts val="0"/>
              </a:spcAft>
              <a:buSzPts val="1400"/>
              <a:buChar char="○"/>
              <a:defRPr/>
            </a:lvl2pPr>
            <a:lvl3pPr marL="1371600" lvl="2" indent="-317499" algn="l">
              <a:lnSpc>
                <a:spcPct val="114999"/>
              </a:lnSpc>
              <a:spcBef>
                <a:spcPts val="0"/>
              </a:spcBef>
              <a:spcAft>
                <a:spcPts val="0"/>
              </a:spcAft>
              <a:buSzPts val="1400"/>
              <a:buChar char="■"/>
              <a:defRPr/>
            </a:lvl3pPr>
            <a:lvl4pPr marL="1828800" lvl="3" indent="-317499" algn="l">
              <a:lnSpc>
                <a:spcPct val="114999"/>
              </a:lnSpc>
              <a:spcBef>
                <a:spcPts val="0"/>
              </a:spcBef>
              <a:spcAft>
                <a:spcPts val="0"/>
              </a:spcAft>
              <a:buSzPts val="1400"/>
              <a:buChar char="●"/>
              <a:defRPr/>
            </a:lvl4pPr>
            <a:lvl5pPr marL="2286000" lvl="4" indent="-317499" algn="l">
              <a:lnSpc>
                <a:spcPct val="114999"/>
              </a:lnSpc>
              <a:spcBef>
                <a:spcPts val="0"/>
              </a:spcBef>
              <a:spcAft>
                <a:spcPts val="0"/>
              </a:spcAft>
              <a:buSzPts val="1400"/>
              <a:buChar char="○"/>
              <a:defRPr/>
            </a:lvl5pPr>
            <a:lvl6pPr marL="2743200" lvl="5" indent="-317499" algn="l">
              <a:lnSpc>
                <a:spcPct val="114999"/>
              </a:lnSpc>
              <a:spcBef>
                <a:spcPts val="0"/>
              </a:spcBef>
              <a:spcAft>
                <a:spcPts val="0"/>
              </a:spcAft>
              <a:buSzPts val="1400"/>
              <a:buChar char="■"/>
              <a:defRPr/>
            </a:lvl6pPr>
            <a:lvl7pPr marL="3200400" lvl="6" indent="-317499" algn="l">
              <a:lnSpc>
                <a:spcPct val="114999"/>
              </a:lnSpc>
              <a:spcBef>
                <a:spcPts val="0"/>
              </a:spcBef>
              <a:spcAft>
                <a:spcPts val="0"/>
              </a:spcAft>
              <a:buSzPts val="1400"/>
              <a:buChar char="●"/>
              <a:defRPr/>
            </a:lvl7pPr>
            <a:lvl8pPr marL="3657600" lvl="7" indent="-317499" algn="l">
              <a:lnSpc>
                <a:spcPct val="114999"/>
              </a:lnSpc>
              <a:spcBef>
                <a:spcPts val="0"/>
              </a:spcBef>
              <a:spcAft>
                <a:spcPts val="0"/>
              </a:spcAft>
              <a:buSzPts val="1400"/>
              <a:buChar char="○"/>
              <a:defRPr/>
            </a:lvl8pPr>
            <a:lvl9pPr marL="4114800" lvl="8" indent="-317499" algn="l">
              <a:lnSpc>
                <a:spcPct val="114999"/>
              </a:lnSpc>
              <a:spcBef>
                <a:spcPts val="0"/>
              </a:spcBef>
              <a:spcAft>
                <a:spcPts val="0"/>
              </a:spcAft>
              <a:buSzPts val="1400"/>
              <a:buChar char="■"/>
              <a:defRPr/>
            </a:lvl9pPr>
          </a:lstStyle>
          <a:p>
            <a:pPr marL="114299" indent="0" algn="ctr">
              <a:buNone/>
              <a:defRPr/>
            </a:pPr>
            <a:r>
              <a:rPr b="1" dirty="0">
                <a:solidFill>
                  <a:srgbClr val="FF0000"/>
                </a:solidFill>
                <a:latin typeface="+mn-lt"/>
              </a:rPr>
              <a:t>EGALITE</a:t>
            </a:r>
            <a:endParaRPr dirty="0">
              <a:latin typeface="+mn-lt"/>
            </a:endParaRPr>
          </a:p>
        </p:txBody>
      </p:sp>
      <p:sp>
        <p:nvSpPr>
          <p:cNvPr id="5" name=" 4"/>
          <p:cNvSpPr/>
          <p:nvPr/>
        </p:nvSpPr>
        <p:spPr bwMode="auto">
          <a:xfrm>
            <a:off x="18103" y="870387"/>
            <a:ext cx="9114439" cy="358008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1800" b="0" i="0" u="none" dirty="0" err="1">
                <a:solidFill>
                  <a:srgbClr val="000000"/>
                </a:solidFill>
                <a:latin typeface="+mn-lt"/>
                <a:ea typeface="Calibri"/>
                <a:cs typeface="Calibri"/>
              </a:rPr>
              <a:t>Ici</a:t>
            </a:r>
            <a:r>
              <a:rPr sz="1800" b="0" i="0" u="none" dirty="0">
                <a:solidFill>
                  <a:srgbClr val="000000"/>
                </a:solidFill>
                <a:latin typeface="+mn-lt"/>
                <a:ea typeface="Calibri"/>
                <a:cs typeface="Calibri"/>
              </a:rPr>
              <a:t>, nous </a:t>
            </a:r>
            <a:r>
              <a:rPr sz="1800" b="0" i="0" u="none" dirty="0" err="1">
                <a:solidFill>
                  <a:srgbClr val="000000"/>
                </a:solidFill>
                <a:latin typeface="+mn-lt"/>
                <a:ea typeface="Calibri"/>
                <a:cs typeface="Calibri"/>
              </a:rPr>
              <a:t>souhaitons</a:t>
            </a:r>
            <a:r>
              <a:rPr sz="1800" b="0" i="0" u="none" dirty="0">
                <a:solidFill>
                  <a:srgbClr val="000000"/>
                </a:solidFill>
                <a:latin typeface="+mn-lt"/>
                <a:ea typeface="Calibri"/>
                <a:cs typeface="Calibri"/>
              </a:rPr>
              <a:t> faire vivre la notion </a:t>
            </a:r>
            <a:r>
              <a:rPr sz="1800" b="0" i="0" u="none" dirty="0" err="1">
                <a:solidFill>
                  <a:srgbClr val="000000"/>
                </a:solidFill>
                <a:latin typeface="+mn-lt"/>
                <a:ea typeface="Calibri"/>
                <a:cs typeface="Calibri"/>
              </a:rPr>
              <a:t>d'égalité</a:t>
            </a:r>
            <a:r>
              <a:rPr sz="1800" b="0" i="0" u="none" dirty="0">
                <a:solidFill>
                  <a:srgbClr val="000000"/>
                </a:solidFill>
                <a:latin typeface="+mn-lt"/>
                <a:ea typeface="Calibri"/>
                <a:cs typeface="Calibri"/>
              </a:rPr>
              <a:t> au </a:t>
            </a:r>
            <a:r>
              <a:rPr sz="1800" b="0" i="0" u="none" dirty="0" err="1">
                <a:solidFill>
                  <a:srgbClr val="000000"/>
                </a:solidFill>
                <a:latin typeface="+mn-lt"/>
                <a:ea typeface="Calibri"/>
                <a:cs typeface="Calibri"/>
              </a:rPr>
              <a:t>sens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où</a:t>
            </a:r>
            <a:r>
              <a:rPr sz="1800" b="0" i="0" u="none" dirty="0">
                <a:solidFill>
                  <a:srgbClr val="000000"/>
                </a:solidFill>
                <a:latin typeface="+mn-lt"/>
                <a:ea typeface="Calibri"/>
                <a:cs typeface="Calibri"/>
              </a:rPr>
              <a:t> les propositions de </a:t>
            </a:r>
            <a:r>
              <a:rPr sz="1800" b="0" i="0" u="none" dirty="0" err="1">
                <a:solidFill>
                  <a:srgbClr val="000000"/>
                </a:solidFill>
                <a:latin typeface="+mn-lt"/>
                <a:ea typeface="Calibri"/>
                <a:cs typeface="Calibri"/>
              </a:rPr>
              <a:t>chaque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élève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matière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d'interprétation</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l'oeuvre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artistique</a:t>
            </a:r>
            <a:r>
              <a:rPr sz="1800" b="0" i="0" u="none" dirty="0">
                <a:solidFill>
                  <a:srgbClr val="000000"/>
                </a:solidFill>
                <a:latin typeface="+mn-lt"/>
                <a:ea typeface="Calibri"/>
                <a:cs typeface="Calibri"/>
              </a:rPr>
              <a:t> et de </a:t>
            </a:r>
            <a:r>
              <a:rPr sz="1800" b="0" i="0" u="none" dirty="0" err="1">
                <a:solidFill>
                  <a:srgbClr val="000000"/>
                </a:solidFill>
                <a:latin typeface="+mn-lt"/>
                <a:ea typeface="Calibri"/>
                <a:cs typeface="Calibri"/>
              </a:rPr>
              <a:t>choix</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chorégraphiques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seront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tous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recevables</a:t>
            </a:r>
            <a:r>
              <a:rPr sz="1800" b="0" i="0" u="none" dirty="0">
                <a:solidFill>
                  <a:srgbClr val="000000"/>
                </a:solidFill>
                <a:latin typeface="+mn-lt"/>
                <a:ea typeface="Calibri"/>
                <a:cs typeface="Calibri"/>
              </a:rPr>
              <a:t> et </a:t>
            </a:r>
            <a:r>
              <a:rPr sz="1800" b="0" i="0" u="none" dirty="0" err="1">
                <a:solidFill>
                  <a:srgbClr val="000000"/>
                </a:solidFill>
                <a:latin typeface="+mn-lt"/>
                <a:ea typeface="Calibri"/>
                <a:cs typeface="Calibri"/>
              </a:rPr>
              <a:t>pris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compte</a:t>
            </a:r>
            <a:r>
              <a:rPr sz="1800" b="0" i="0" u="none" dirty="0">
                <a:solidFill>
                  <a:srgbClr val="000000"/>
                </a:solidFill>
                <a:latin typeface="+mn-lt"/>
                <a:ea typeface="Calibri"/>
                <a:cs typeface="Calibri"/>
              </a:rPr>
              <a:t> au sein de </a:t>
            </a:r>
            <a:r>
              <a:rPr sz="1800" b="0" i="0" u="none" dirty="0" err="1">
                <a:solidFill>
                  <a:srgbClr val="000000"/>
                </a:solidFill>
                <a:latin typeface="+mn-lt"/>
                <a:ea typeface="Calibri"/>
                <a:cs typeface="Calibri"/>
              </a:rPr>
              <a:t>chaque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groupe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Chaque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élève</a:t>
            </a:r>
            <a:r>
              <a:rPr sz="1800" b="0" i="0" u="none" dirty="0">
                <a:solidFill>
                  <a:srgbClr val="000000"/>
                </a:solidFill>
                <a:latin typeface="+mn-lt"/>
                <a:ea typeface="Calibri"/>
                <a:cs typeface="Calibri"/>
              </a:rPr>
              <a:t> aura </a:t>
            </a:r>
            <a:r>
              <a:rPr sz="1800" b="0" i="0" u="none" dirty="0" err="1">
                <a:solidFill>
                  <a:srgbClr val="000000"/>
                </a:solidFill>
                <a:latin typeface="+mn-lt"/>
                <a:ea typeface="Calibri"/>
                <a:cs typeface="Calibri"/>
              </a:rPr>
              <a:t>alors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sa</a:t>
            </a:r>
            <a:r>
              <a:rPr sz="1800" b="0" i="0" u="none" dirty="0">
                <a:solidFill>
                  <a:srgbClr val="000000"/>
                </a:solidFill>
                <a:latin typeface="+mn-lt"/>
                <a:ea typeface="Calibri"/>
                <a:cs typeface="Calibri"/>
              </a:rPr>
              <a:t> part de </a:t>
            </a:r>
            <a:r>
              <a:rPr sz="1800" b="0" i="0" u="none" dirty="0" err="1">
                <a:solidFill>
                  <a:srgbClr val="000000"/>
                </a:solidFill>
                <a:latin typeface="+mn-lt"/>
                <a:ea typeface="Calibri"/>
                <a:cs typeface="Calibri"/>
              </a:rPr>
              <a:t>responsabilité</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dans</a:t>
            </a:r>
            <a:r>
              <a:rPr sz="1800" b="0" i="0" u="none" dirty="0">
                <a:solidFill>
                  <a:srgbClr val="000000"/>
                </a:solidFill>
                <a:latin typeface="+mn-lt"/>
                <a:ea typeface="Calibri"/>
                <a:cs typeface="Calibri"/>
              </a:rPr>
              <a:t> la construction collective.</a:t>
            </a:r>
            <a:endParaRPr dirty="0"/>
          </a:p>
          <a:p>
            <a:pPr>
              <a:defRPr/>
            </a:pPr>
            <a:endParaRPr sz="1800" b="0" i="0" u="none" dirty="0">
              <a:solidFill>
                <a:srgbClr val="000000"/>
              </a:solidFill>
              <a:latin typeface="+mn-lt"/>
              <a:ea typeface="Calibri"/>
              <a:cs typeface="Calibri"/>
            </a:endParaRPr>
          </a:p>
          <a:p>
            <a:pPr>
              <a:defRPr/>
            </a:pPr>
            <a:r>
              <a:rPr sz="1800" b="0" i="0" u="none" dirty="0">
                <a:solidFill>
                  <a:srgbClr val="000000"/>
                </a:solidFill>
                <a:latin typeface="+mn-lt"/>
                <a:ea typeface="Calibri"/>
                <a:cs typeface="Calibri"/>
              </a:rPr>
              <a:t>Sur un </a:t>
            </a:r>
            <a:r>
              <a:rPr sz="1800" b="0" i="0" u="none" dirty="0" err="1">
                <a:solidFill>
                  <a:srgbClr val="000000"/>
                </a:solidFill>
                <a:latin typeface="+mn-lt"/>
                <a:ea typeface="Calibri"/>
                <a:cs typeface="Calibri"/>
              </a:rPr>
              <a:t>autre</a:t>
            </a:r>
            <a:r>
              <a:rPr sz="1800" b="0" i="0" u="none" dirty="0">
                <a:solidFill>
                  <a:srgbClr val="000000"/>
                </a:solidFill>
                <a:latin typeface="+mn-lt"/>
                <a:ea typeface="Calibri"/>
                <a:cs typeface="Calibri"/>
              </a:rPr>
              <a:t> plan, </a:t>
            </a:r>
            <a:r>
              <a:rPr sz="1800" b="0" i="0" u="none" dirty="0" err="1">
                <a:solidFill>
                  <a:srgbClr val="000000"/>
                </a:solidFill>
                <a:latin typeface="+mn-lt"/>
                <a:ea typeface="Calibri"/>
                <a:cs typeface="Calibri"/>
              </a:rPr>
              <a:t>devant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l’enseignement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tous</a:t>
            </a:r>
            <a:r>
              <a:rPr sz="1800" b="0" i="0" u="none" dirty="0">
                <a:solidFill>
                  <a:srgbClr val="000000"/>
                </a:solidFill>
                <a:latin typeface="+mn-lt"/>
                <a:ea typeface="Calibri"/>
                <a:cs typeface="Calibri"/>
              </a:rPr>
              <a:t> les </a:t>
            </a:r>
            <a:r>
              <a:rPr sz="1800" b="0" i="0" u="none" dirty="0" err="1">
                <a:solidFill>
                  <a:srgbClr val="000000"/>
                </a:solidFill>
                <a:latin typeface="+mn-lt"/>
                <a:ea typeface="Calibri"/>
                <a:cs typeface="Calibri"/>
              </a:rPr>
              <a:t>élèves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doivent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être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égaux</a:t>
            </a:r>
            <a:r>
              <a:rPr sz="1800" b="0" i="0" u="none" dirty="0">
                <a:solidFill>
                  <a:srgbClr val="000000"/>
                </a:solidFill>
                <a:latin typeface="+mn-lt"/>
                <a:ea typeface="Calibri"/>
                <a:cs typeface="Calibri"/>
              </a:rPr>
              <a:t>. Se pose </a:t>
            </a:r>
            <a:r>
              <a:rPr sz="1800" b="0" i="0" u="none" dirty="0" err="1">
                <a:solidFill>
                  <a:srgbClr val="000000"/>
                </a:solidFill>
                <a:latin typeface="+mn-lt"/>
                <a:ea typeface="Calibri"/>
                <a:cs typeface="Calibri"/>
              </a:rPr>
              <a:t>alors</a:t>
            </a:r>
            <a:r>
              <a:rPr sz="1800" b="0" i="0" u="none" dirty="0">
                <a:solidFill>
                  <a:srgbClr val="000000"/>
                </a:solidFill>
                <a:latin typeface="+mn-lt"/>
                <a:ea typeface="Calibri"/>
                <a:cs typeface="Calibri"/>
              </a:rPr>
              <a:t> la notion </a:t>
            </a:r>
            <a:r>
              <a:rPr sz="1800" b="0" i="0" u="none" dirty="0" err="1">
                <a:solidFill>
                  <a:srgbClr val="000000"/>
                </a:solidFill>
                <a:latin typeface="+mn-lt"/>
                <a:ea typeface="Calibri"/>
                <a:cs typeface="Calibri"/>
              </a:rPr>
              <a:t>d’égalité</a:t>
            </a:r>
            <a:r>
              <a:rPr sz="1800" b="0" i="0" u="none" dirty="0">
                <a:solidFill>
                  <a:srgbClr val="000000"/>
                </a:solidFill>
                <a:latin typeface="+mn-lt"/>
                <a:ea typeface="Calibri"/>
                <a:cs typeface="Calibri"/>
              </a:rPr>
              <a:t> au </a:t>
            </a:r>
            <a:r>
              <a:rPr sz="1800" b="0" i="0" u="none" dirty="0" err="1">
                <a:solidFill>
                  <a:srgbClr val="000000"/>
                </a:solidFill>
                <a:latin typeface="+mn-lt"/>
                <a:ea typeface="Calibri"/>
                <a:cs typeface="Calibri"/>
              </a:rPr>
              <a:t>départ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ou</a:t>
            </a:r>
            <a:r>
              <a:rPr sz="1800" b="0" i="0" u="none" dirty="0">
                <a:solidFill>
                  <a:srgbClr val="000000"/>
                </a:solidFill>
                <a:latin typeface="+mn-lt"/>
                <a:ea typeface="Calibri"/>
                <a:cs typeface="Calibri"/>
              </a:rPr>
              <a:t> à la fin des </a:t>
            </a:r>
            <a:r>
              <a:rPr sz="1800" b="0" i="0" u="none" dirty="0" err="1">
                <a:solidFill>
                  <a:srgbClr val="000000"/>
                </a:solidFill>
                <a:latin typeface="+mn-lt"/>
                <a:ea typeface="Calibri"/>
                <a:cs typeface="Calibri"/>
              </a:rPr>
              <a:t>apprentissages</a:t>
            </a:r>
            <a:r>
              <a:rPr sz="1800" b="0" i="0" u="none" dirty="0">
                <a:solidFill>
                  <a:srgbClr val="000000"/>
                </a:solidFill>
                <a:latin typeface="+mn-lt"/>
                <a:ea typeface="Calibri"/>
                <a:cs typeface="Calibri"/>
              </a:rPr>
              <a:t>. La notion </a:t>
            </a:r>
            <a:r>
              <a:rPr sz="1800" b="0" i="0" u="none" dirty="0" err="1">
                <a:solidFill>
                  <a:srgbClr val="000000"/>
                </a:solidFill>
                <a:latin typeface="+mn-lt"/>
                <a:ea typeface="Calibri"/>
                <a:cs typeface="Calibri"/>
              </a:rPr>
              <a:t>d’inclusion</a:t>
            </a:r>
            <a:r>
              <a:rPr sz="1800" b="0" i="0" u="none" dirty="0">
                <a:solidFill>
                  <a:srgbClr val="000000"/>
                </a:solidFill>
                <a:latin typeface="+mn-lt"/>
                <a:ea typeface="Calibri"/>
                <a:cs typeface="Calibri"/>
              </a:rPr>
              <a:t> conduit à faire des </a:t>
            </a:r>
            <a:r>
              <a:rPr sz="1800" b="0" i="0" u="none" dirty="0" err="1">
                <a:solidFill>
                  <a:srgbClr val="000000"/>
                </a:solidFill>
                <a:latin typeface="+mn-lt"/>
                <a:ea typeface="Calibri"/>
                <a:cs typeface="Calibri"/>
              </a:rPr>
              <a:t>différences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interindividuelles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une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préoccupation</a:t>
            </a:r>
            <a:r>
              <a:rPr sz="1800" b="0" i="0" u="none" dirty="0">
                <a:solidFill>
                  <a:srgbClr val="000000"/>
                </a:solidFill>
                <a:latin typeface="+mn-lt"/>
                <a:ea typeface="Calibri"/>
                <a:cs typeface="Calibri"/>
              </a:rPr>
              <a:t> majeure pour </a:t>
            </a:r>
            <a:r>
              <a:rPr sz="1800" b="0" i="0" u="none" dirty="0" err="1">
                <a:solidFill>
                  <a:srgbClr val="000000"/>
                </a:solidFill>
                <a:latin typeface="+mn-lt"/>
                <a:ea typeface="Calibri"/>
                <a:cs typeface="Calibri"/>
              </a:rPr>
              <a:t>l’Ecole</a:t>
            </a:r>
            <a:r>
              <a:rPr sz="1800" b="0" i="0" u="none" dirty="0">
                <a:solidFill>
                  <a:srgbClr val="000000"/>
                </a:solidFill>
                <a:latin typeface="+mn-lt"/>
                <a:ea typeface="Calibri"/>
                <a:cs typeface="Calibri"/>
              </a:rPr>
              <a:t> et pour la </a:t>
            </a:r>
            <a:r>
              <a:rPr sz="1800" b="0" i="0" u="none" dirty="0" err="1">
                <a:solidFill>
                  <a:srgbClr val="000000"/>
                </a:solidFill>
                <a:latin typeface="+mn-lt"/>
                <a:ea typeface="Calibri"/>
                <a:cs typeface="Calibri"/>
              </a:rPr>
              <a:t>Société</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effet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il</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s’agit</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mettre</a:t>
            </a:r>
            <a:r>
              <a:rPr sz="1800" b="0" i="0" u="none" dirty="0">
                <a:solidFill>
                  <a:srgbClr val="000000"/>
                </a:solidFill>
                <a:latin typeface="+mn-lt"/>
                <a:ea typeface="Calibri"/>
                <a:cs typeface="Calibri"/>
              </a:rPr>
              <a:t> les </a:t>
            </a:r>
            <a:r>
              <a:rPr sz="1800" b="0" i="0" u="none" dirty="0" err="1">
                <a:solidFill>
                  <a:srgbClr val="000000"/>
                </a:solidFill>
                <a:latin typeface="+mn-lt"/>
                <a:ea typeface="Calibri"/>
                <a:cs typeface="Calibri"/>
              </a:rPr>
              <a:t>bonnes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personnes</a:t>
            </a:r>
            <a:r>
              <a:rPr sz="1800" b="0" i="0" u="none" dirty="0">
                <a:solidFill>
                  <a:srgbClr val="000000"/>
                </a:solidFill>
                <a:latin typeface="+mn-lt"/>
                <a:ea typeface="Calibri"/>
                <a:cs typeface="Calibri"/>
              </a:rPr>
              <a:t> aux </a:t>
            </a:r>
            <a:r>
              <a:rPr sz="1800" b="0" i="0" u="none" dirty="0" err="1">
                <a:solidFill>
                  <a:srgbClr val="000000"/>
                </a:solidFill>
                <a:latin typeface="+mn-lt"/>
                <a:ea typeface="Calibri"/>
                <a:cs typeface="Calibri"/>
              </a:rPr>
              <a:t>bons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endroits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fonction</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leurs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compétences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traité</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Lisbonne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en</a:t>
            </a:r>
            <a:r>
              <a:rPr sz="1800" b="0" i="0" u="none" dirty="0">
                <a:solidFill>
                  <a:srgbClr val="000000"/>
                </a:solidFill>
                <a:latin typeface="+mn-lt"/>
                <a:ea typeface="Calibri"/>
                <a:cs typeface="Calibri"/>
              </a:rPr>
              <a:t> 2000 qui </a:t>
            </a:r>
            <a:r>
              <a:rPr sz="1800" b="0" i="0" u="none" dirty="0" err="1">
                <a:solidFill>
                  <a:srgbClr val="000000"/>
                </a:solidFill>
                <a:latin typeface="+mn-lt"/>
                <a:ea typeface="Calibri"/>
                <a:cs typeface="Calibri"/>
              </a:rPr>
              <a:t>organise</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l’Europe</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l’Education</a:t>
            </a:r>
            <a:r>
              <a:rPr sz="1800" b="0" i="0" u="none" dirty="0">
                <a:solidFill>
                  <a:srgbClr val="000000"/>
                </a:solidFill>
                <a:latin typeface="+mn-lt"/>
                <a:ea typeface="Calibri"/>
                <a:cs typeface="Calibri"/>
              </a:rPr>
              <a:t> et de la formation). </a:t>
            </a:r>
            <a:endParaRPr dirty="0"/>
          </a:p>
          <a:p>
            <a:pPr>
              <a:defRPr/>
            </a:pPr>
            <a:r>
              <a:rPr sz="1800" b="0" i="0" u="none" dirty="0" err="1">
                <a:solidFill>
                  <a:srgbClr val="000000"/>
                </a:solidFill>
                <a:latin typeface="+mn-lt"/>
                <a:ea typeface="Calibri"/>
                <a:cs typeface="Calibri"/>
              </a:rPr>
              <a:t>L’enseignement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doit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répondre</a:t>
            </a:r>
            <a:r>
              <a:rPr sz="1800" b="0" i="0" u="none" dirty="0">
                <a:solidFill>
                  <a:srgbClr val="000000"/>
                </a:solidFill>
                <a:latin typeface="+mn-lt"/>
                <a:ea typeface="Calibri"/>
                <a:cs typeface="Calibri"/>
              </a:rPr>
              <a:t> aux </a:t>
            </a:r>
            <a:r>
              <a:rPr sz="1800" b="0" i="0" u="none" dirty="0" err="1">
                <a:solidFill>
                  <a:srgbClr val="000000"/>
                </a:solidFill>
                <a:latin typeface="+mn-lt"/>
                <a:ea typeface="Calibri"/>
                <a:cs typeface="Calibri"/>
              </a:rPr>
              <a:t>différents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besoins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repérés</a:t>
            </a:r>
            <a:r>
              <a:rPr sz="1800" b="0" i="0" u="none" dirty="0">
                <a:solidFill>
                  <a:srgbClr val="000000"/>
                </a:solidFill>
                <a:latin typeface="+mn-lt"/>
                <a:ea typeface="Calibri"/>
                <a:cs typeface="Calibri"/>
              </a:rPr>
              <a:t> des </a:t>
            </a:r>
            <a:r>
              <a:rPr sz="1800" b="0" i="0" u="none" dirty="0" err="1">
                <a:solidFill>
                  <a:srgbClr val="000000"/>
                </a:solidFill>
                <a:latin typeface="+mn-lt"/>
                <a:ea typeface="Calibri"/>
                <a:cs typeface="Calibri"/>
              </a:rPr>
              <a:t>élèves</a:t>
            </a:r>
            <a:r>
              <a:rPr sz="1800" b="0" i="0" u="none" dirty="0">
                <a:solidFill>
                  <a:srgbClr val="000000"/>
                </a:solidFill>
                <a:latin typeface="+mn-lt"/>
                <a:ea typeface="Calibri"/>
                <a:cs typeface="Calibri"/>
              </a:rPr>
              <a:t> et les propositions des </a:t>
            </a:r>
            <a:r>
              <a:rPr sz="1800" b="0" i="0" u="none" dirty="0" err="1">
                <a:solidFill>
                  <a:srgbClr val="000000"/>
                </a:solidFill>
                <a:latin typeface="+mn-lt"/>
                <a:ea typeface="Calibri"/>
                <a:cs typeface="Calibri"/>
              </a:rPr>
              <a:t>élèves</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tiendront</a:t>
            </a:r>
            <a:r>
              <a:rPr sz="1800" b="0" i="0" u="none" dirty="0">
                <a:solidFill>
                  <a:srgbClr val="000000"/>
                </a:solidFill>
                <a:latin typeface="+mn-lt"/>
                <a:ea typeface="Calibri"/>
                <a:cs typeface="Calibri"/>
              </a:rPr>
              <a:t> </a:t>
            </a:r>
            <a:r>
              <a:rPr sz="1800" b="0" i="0" u="none" dirty="0" err="1">
                <a:solidFill>
                  <a:srgbClr val="000000"/>
                </a:solidFill>
                <a:latin typeface="+mn-lt"/>
                <a:ea typeface="Calibri"/>
                <a:cs typeface="Calibri"/>
              </a:rPr>
              <a:t>compte</a:t>
            </a:r>
            <a:r>
              <a:rPr sz="1800" b="0" i="0" u="none" dirty="0">
                <a:solidFill>
                  <a:srgbClr val="000000"/>
                </a:solidFill>
                <a:latin typeface="+mn-lt"/>
                <a:ea typeface="Calibri"/>
                <a:cs typeface="Calibri"/>
              </a:rPr>
              <a:t> des </a:t>
            </a:r>
            <a:r>
              <a:rPr sz="1800" b="0" i="0" u="none" dirty="0" err="1">
                <a:solidFill>
                  <a:srgbClr val="000000"/>
                </a:solidFill>
                <a:latin typeface="+mn-lt"/>
                <a:ea typeface="Calibri"/>
                <a:cs typeface="Calibri"/>
              </a:rPr>
              <a:t>qualités</a:t>
            </a:r>
            <a:r>
              <a:rPr sz="1800" b="0" i="0" u="none" dirty="0">
                <a:solidFill>
                  <a:srgbClr val="000000"/>
                </a:solidFill>
                <a:latin typeface="+mn-lt"/>
                <a:ea typeface="Calibri"/>
                <a:cs typeface="Calibri"/>
              </a:rPr>
              <a:t> de </a:t>
            </a:r>
            <a:r>
              <a:rPr sz="1800" b="0" i="0" u="none" dirty="0" err="1">
                <a:solidFill>
                  <a:srgbClr val="000000"/>
                </a:solidFill>
                <a:latin typeface="+mn-lt"/>
                <a:ea typeface="Calibri"/>
                <a:cs typeface="Calibri"/>
              </a:rPr>
              <a:t>chacun</a:t>
            </a:r>
            <a:endParaRPr sz="1800" b="0" i="0" u="none" dirty="0">
              <a:solidFill>
                <a:srgbClr val="000000"/>
              </a:solidFill>
              <a:latin typeface="+mn-lt"/>
              <a:ea typeface="Calibri"/>
              <a:cs typeface="Calibri"/>
            </a:endParaRPr>
          </a:p>
        </p:txBody>
      </p:sp>
      <p:sp>
        <p:nvSpPr>
          <p:cNvPr id="6" name="Flèche gauche 2">
            <a:hlinkClick r:id="rId2" action="ppaction://hlinksldjump"/>
          </p:cNvPr>
          <p:cNvSpPr/>
          <p:nvPr/>
        </p:nvSpPr>
        <p:spPr bwMode="auto">
          <a:xfrm>
            <a:off x="7884368" y="4518348"/>
            <a:ext cx="1191194" cy="629916"/>
          </a:xfrm>
          <a:prstGeom prst="lef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fr-FR" sz="1200" u="sng" dirty="0"/>
              <a:t>Retour </a:t>
            </a:r>
            <a:r>
              <a:rPr lang="fr-FR" sz="1200" u="sng" dirty="0" smtClean="0"/>
              <a:t>Interactions</a:t>
            </a:r>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434;gc6f784f547_0_0"/>
          <p:cNvSpPr>
            <a:spLocks noGrp="1"/>
          </p:cNvSpPr>
          <p:nvPr>
            <p:ph type="body" idx="1"/>
          </p:nvPr>
        </p:nvSpPr>
        <p:spPr bwMode="auto">
          <a:xfrm>
            <a:off x="0" y="0"/>
            <a:ext cx="9144000" cy="5122514"/>
          </a:xfrm>
          <a:prstGeom prst="rect">
            <a:avLst/>
          </a:prstGeom>
        </p:spPr>
        <p:txBody>
          <a:bodyPr spcFirstLastPara="1" wrap="square" lIns="91425" tIns="91425" rIns="91425" bIns="91425" anchor="t" anchorCtr="0">
            <a:noAutofit/>
          </a:bodyPr>
          <a:lstStyle/>
          <a:p>
            <a:pPr marL="0" lvl="0" indent="0" algn="ctr">
              <a:lnSpc>
                <a:spcPct val="105000"/>
              </a:lnSpc>
              <a:spcBef>
                <a:spcPts val="1200"/>
              </a:spcBef>
              <a:spcAft>
                <a:spcPts val="0"/>
              </a:spcAft>
              <a:buClr>
                <a:schemeClr val="dk1"/>
              </a:buClr>
              <a:buSzPts val="605"/>
              <a:buFont typeface="Arial"/>
              <a:buNone/>
              <a:defRPr/>
            </a:pPr>
            <a:r>
              <a:rPr lang="fr" b="1">
                <a:solidFill>
                  <a:srgbClr val="FF0000"/>
                </a:solidFill>
                <a:latin typeface="Arial"/>
                <a:ea typeface="Arial"/>
                <a:cs typeface="Arial"/>
              </a:rPr>
              <a:t>FRATERNITÉ </a:t>
            </a:r>
            <a:r>
              <a:rPr lang="fr" sz="1500" b="1">
                <a:solidFill>
                  <a:srgbClr val="000000"/>
                </a:solidFill>
                <a:latin typeface="Arial"/>
                <a:ea typeface="Arial"/>
                <a:cs typeface="Arial"/>
              </a:rPr>
              <a:t>ou Le Sentiment d’Appartenance et de Reconnaissance</a:t>
            </a:r>
            <a:endParaRPr sz="1300">
              <a:solidFill>
                <a:srgbClr val="000000"/>
              </a:solidFill>
              <a:latin typeface="Arial"/>
              <a:ea typeface="Arial"/>
              <a:cs typeface="Arial"/>
            </a:endParaRPr>
          </a:p>
          <a:p>
            <a:pPr marL="0" lvl="0" indent="0" algn="ctr">
              <a:lnSpc>
                <a:spcPct val="105000"/>
              </a:lnSpc>
              <a:spcBef>
                <a:spcPts val="1200"/>
              </a:spcBef>
              <a:spcAft>
                <a:spcPts val="0"/>
              </a:spcAft>
              <a:buClr>
                <a:schemeClr val="dk1"/>
              </a:buClr>
              <a:buSzPts val="605"/>
              <a:buFont typeface="Arial"/>
              <a:buNone/>
              <a:defRPr/>
            </a:pPr>
            <a:r>
              <a:rPr lang="fr" sz="1200" b="1" i="1">
                <a:latin typeface="Arial"/>
                <a:ea typeface="Arial"/>
                <a:cs typeface="Arial"/>
              </a:rPr>
              <a:t>« Les sources du sentiment qui nous portent vers autrui,collectivement (Nous) ou personnellement (Tu), sont les sources de la fraternité. </a:t>
            </a:r>
            <a:r>
              <a:rPr lang="fr" sz="1200">
                <a:latin typeface="Arial"/>
                <a:ea typeface="Arial"/>
                <a:cs typeface="Arial"/>
              </a:rPr>
              <a:t>(La fraternité Edgar Morin 2019).</a:t>
            </a:r>
            <a:endParaRPr sz="1200">
              <a:latin typeface="Arial"/>
              <a:ea typeface="Arial"/>
              <a:cs typeface="Arial"/>
            </a:endParaRPr>
          </a:p>
          <a:p>
            <a:pPr marL="0" lvl="0" indent="0" algn="l">
              <a:lnSpc>
                <a:spcPct val="105000"/>
              </a:lnSpc>
              <a:spcBef>
                <a:spcPts val="1200"/>
              </a:spcBef>
              <a:spcAft>
                <a:spcPts val="0"/>
              </a:spcAft>
              <a:buClr>
                <a:schemeClr val="dk1"/>
              </a:buClr>
              <a:buSzPts val="605"/>
              <a:buFont typeface="Arial"/>
              <a:buNone/>
              <a:defRPr/>
            </a:pPr>
            <a:r>
              <a:rPr lang="fr" sz="1200" b="1">
                <a:latin typeface="Arial"/>
                <a:ea typeface="Arial"/>
                <a:cs typeface="Arial"/>
              </a:rPr>
              <a:t> Constat </a:t>
            </a:r>
            <a:r>
              <a:rPr lang="fr" sz="1200">
                <a:latin typeface="Arial"/>
                <a:ea typeface="Arial"/>
                <a:cs typeface="Arial"/>
              </a:rPr>
              <a:t>: Individualisme (Isolement du « Je »)</a:t>
            </a:r>
            <a:endParaRPr sz="1200">
              <a:latin typeface="Arial"/>
              <a:ea typeface="Arial"/>
              <a:cs typeface="Arial"/>
            </a:endParaRPr>
          </a:p>
          <a:p>
            <a:pPr marL="0" lvl="0" indent="0" algn="l">
              <a:lnSpc>
                <a:spcPct val="105000"/>
              </a:lnSpc>
              <a:spcBef>
                <a:spcPts val="1200"/>
              </a:spcBef>
              <a:spcAft>
                <a:spcPts val="0"/>
              </a:spcAft>
              <a:buSzPts val="605"/>
              <a:buNone/>
              <a:defRPr/>
            </a:pPr>
            <a:r>
              <a:rPr lang="fr" sz="1200">
                <a:latin typeface="Arial"/>
                <a:ea typeface="Arial"/>
                <a:cs typeface="Arial"/>
              </a:rPr>
              <a:t> </a:t>
            </a:r>
            <a:r>
              <a:rPr lang="fr" sz="1200" b="1">
                <a:latin typeface="Arial"/>
                <a:ea typeface="Arial"/>
                <a:cs typeface="Arial"/>
              </a:rPr>
              <a:t>Points positifs:</a:t>
            </a:r>
            <a:endParaRPr sz="1200" b="1">
              <a:latin typeface="Arial"/>
              <a:ea typeface="Arial"/>
              <a:cs typeface="Arial"/>
            </a:endParaRPr>
          </a:p>
          <a:p>
            <a:pPr marL="0" lvl="0" indent="0" algn="l">
              <a:lnSpc>
                <a:spcPct val="105000"/>
              </a:lnSpc>
              <a:spcBef>
                <a:spcPts val="1200"/>
              </a:spcBef>
              <a:spcAft>
                <a:spcPts val="0"/>
              </a:spcAft>
              <a:buClr>
                <a:schemeClr val="dk1"/>
              </a:buClr>
              <a:buSzPts val="605"/>
              <a:buFont typeface="Arial"/>
              <a:buNone/>
              <a:defRPr/>
            </a:pPr>
            <a:r>
              <a:rPr lang="fr" sz="1200">
                <a:latin typeface="Arial"/>
                <a:ea typeface="Arial"/>
                <a:cs typeface="Arial"/>
              </a:rPr>
              <a:t> Il peut permettre l’autonomie personnelle ( responsabilité et créativité) mais aussi la concurrence et compétition qui peuvent se transformer en agressivité et conflits et créer des oppressions.</a:t>
            </a:r>
            <a:endParaRPr sz="1200">
              <a:latin typeface="Arial"/>
              <a:ea typeface="Arial"/>
              <a:cs typeface="Arial"/>
            </a:endParaRPr>
          </a:p>
          <a:p>
            <a:pPr marL="0" lvl="0" indent="0" algn="l">
              <a:lnSpc>
                <a:spcPct val="105000"/>
              </a:lnSpc>
              <a:spcBef>
                <a:spcPts val="1200"/>
              </a:spcBef>
              <a:spcAft>
                <a:spcPts val="0"/>
              </a:spcAft>
              <a:buSzPts val="605"/>
              <a:buNone/>
              <a:defRPr/>
            </a:pPr>
            <a:r>
              <a:rPr lang="fr" sz="1200">
                <a:latin typeface="Arial"/>
                <a:ea typeface="Arial"/>
                <a:cs typeface="Arial"/>
              </a:rPr>
              <a:t> </a:t>
            </a:r>
            <a:r>
              <a:rPr lang="fr" sz="1200" b="1">
                <a:latin typeface="Arial"/>
                <a:ea typeface="Arial"/>
                <a:cs typeface="Arial"/>
              </a:rPr>
              <a:t>Points négatifs:</a:t>
            </a:r>
            <a:endParaRPr sz="1200" b="1">
              <a:latin typeface="Arial"/>
              <a:ea typeface="Arial"/>
              <a:cs typeface="Arial"/>
            </a:endParaRPr>
          </a:p>
          <a:p>
            <a:pPr marL="0" lvl="0" indent="0" algn="l">
              <a:lnSpc>
                <a:spcPct val="105000"/>
              </a:lnSpc>
              <a:spcBef>
                <a:spcPts val="1200"/>
              </a:spcBef>
              <a:spcAft>
                <a:spcPts val="0"/>
              </a:spcAft>
              <a:buClr>
                <a:schemeClr val="dk1"/>
              </a:buClr>
              <a:buSzPts val="605"/>
              <a:buFont typeface="Arial"/>
              <a:buNone/>
              <a:defRPr/>
            </a:pPr>
            <a:r>
              <a:rPr lang="fr" sz="1200">
                <a:latin typeface="Arial"/>
                <a:ea typeface="Arial"/>
                <a:cs typeface="Arial"/>
              </a:rPr>
              <a:t>Il peut conduire à l’égoïsme et la dégradation des solidarités. Ce qui peut amener à un cloisonnement, à une incapacité d’accéder à une vision d’ensemble et à une pensée unique.</a:t>
            </a:r>
            <a:endParaRPr sz="1200">
              <a:latin typeface="Arial"/>
              <a:ea typeface="Arial"/>
              <a:cs typeface="Arial"/>
            </a:endParaRPr>
          </a:p>
          <a:p>
            <a:pPr marL="0" lvl="0" indent="0" algn="l">
              <a:lnSpc>
                <a:spcPct val="105000"/>
              </a:lnSpc>
              <a:spcBef>
                <a:spcPts val="1200"/>
              </a:spcBef>
              <a:spcAft>
                <a:spcPts val="0"/>
              </a:spcAft>
              <a:buClr>
                <a:schemeClr val="dk1"/>
              </a:buClr>
              <a:buSzPts val="605"/>
              <a:buFont typeface="Arial"/>
              <a:buNone/>
              <a:defRPr/>
            </a:pPr>
            <a:r>
              <a:rPr lang="fr" sz="1200">
                <a:latin typeface="Arial"/>
                <a:ea typeface="Arial"/>
                <a:cs typeface="Arial"/>
              </a:rPr>
              <a:t> Solidarité et conflictualité sont étroitement liées dans les relations d’entraide,de coopération, d’association de personnes.</a:t>
            </a:r>
            <a:endParaRPr sz="1200">
              <a:latin typeface="Arial"/>
              <a:ea typeface="Arial"/>
              <a:cs typeface="Arial"/>
            </a:endParaRPr>
          </a:p>
          <a:p>
            <a:pPr marL="0" lvl="0" indent="0" algn="l">
              <a:lnSpc>
                <a:spcPct val="105000"/>
              </a:lnSpc>
              <a:spcBef>
                <a:spcPts val="1200"/>
              </a:spcBef>
              <a:spcAft>
                <a:spcPts val="0"/>
              </a:spcAft>
              <a:buClr>
                <a:schemeClr val="dk1"/>
              </a:buClr>
              <a:buSzPts val="605"/>
              <a:buFont typeface="Arial"/>
              <a:buNone/>
              <a:defRPr/>
            </a:pPr>
            <a:r>
              <a:rPr lang="fr" sz="1200">
                <a:latin typeface="Arial"/>
                <a:ea typeface="Arial"/>
                <a:cs typeface="Arial"/>
              </a:rPr>
              <a:t>La fraternité est sans cesse menacée par la rivalité.</a:t>
            </a:r>
            <a:endParaRPr/>
          </a:p>
          <a:p>
            <a:pPr marL="0" lvl="0" indent="0" algn="l">
              <a:lnSpc>
                <a:spcPct val="105000"/>
              </a:lnSpc>
              <a:spcBef>
                <a:spcPts val="1200"/>
              </a:spcBef>
              <a:spcAft>
                <a:spcPts val="0"/>
              </a:spcAft>
              <a:buClr>
                <a:schemeClr val="dk1"/>
              </a:buClr>
              <a:buSzPts val="605"/>
              <a:buFont typeface="Arial"/>
              <a:buNone/>
              <a:defRPr/>
            </a:pPr>
            <a:endParaRPr sz="1200">
              <a:latin typeface="Arial"/>
              <a:ea typeface="Arial"/>
              <a:cs typeface="Arial"/>
            </a:endParaRPr>
          </a:p>
          <a:p>
            <a:pPr marL="0" lvl="0" indent="0" algn="l">
              <a:lnSpc>
                <a:spcPct val="100000"/>
              </a:lnSpc>
              <a:spcAft>
                <a:spcPts val="0"/>
              </a:spcAft>
              <a:buSzPts val="605"/>
              <a:buNone/>
              <a:defRPr/>
            </a:pPr>
            <a:r>
              <a:rPr lang="fr" sz="1200" b="1" i="1">
                <a:latin typeface="Arial"/>
                <a:ea typeface="Arial"/>
                <a:cs typeface="Arial"/>
              </a:rPr>
              <a:t>Comment en favorisant les situations d’existence du « Nous » et du « Tu » nous permettons l’épanouissement du « Je ».</a:t>
            </a:r>
            <a:endParaRPr sz="1200" b="1" i="1">
              <a:latin typeface="Arial"/>
              <a:ea typeface="Arial"/>
              <a:cs typeface="Arial"/>
            </a:endParaRPr>
          </a:p>
          <a:p>
            <a:pPr marL="0" lvl="0" indent="0" algn="ctr">
              <a:lnSpc>
                <a:spcPct val="100000"/>
              </a:lnSpc>
              <a:spcAft>
                <a:spcPts val="1200"/>
              </a:spcAft>
              <a:buSzPts val="605"/>
              <a:buNone/>
              <a:defRPr/>
            </a:pPr>
            <a:r>
              <a:rPr lang="fr" sz="1200" b="1">
                <a:latin typeface="Arial"/>
                <a:ea typeface="Arial"/>
                <a:cs typeface="Arial"/>
              </a:rPr>
              <a:t>Un pour tous et tous pour un</a:t>
            </a:r>
            <a:endParaRPr/>
          </a:p>
          <a:p>
            <a:pPr marL="0" lvl="0" indent="0" algn="ctr">
              <a:lnSpc>
                <a:spcPct val="100000"/>
              </a:lnSpc>
              <a:spcAft>
                <a:spcPts val="1200"/>
              </a:spcAft>
              <a:buSzPts val="605"/>
              <a:buNone/>
              <a:defRPr/>
            </a:pPr>
            <a:r>
              <a:rPr lang="fr-FR" sz="1400" b="1">
                <a:solidFill>
                  <a:schemeClr val="tx1">
                    <a:lumMod val="75000"/>
                    <a:lumOff val="25000"/>
                  </a:schemeClr>
                </a:solidFill>
                <a:latin typeface="+mn-lt"/>
              </a:rPr>
              <a:t>D</a:t>
            </a:r>
            <a:r>
              <a:rPr lang="fr" sz="1400" b="1">
                <a:solidFill>
                  <a:schemeClr val="tx1">
                    <a:lumMod val="75000"/>
                    <a:lumOff val="25000"/>
                  </a:schemeClr>
                </a:solidFill>
                <a:latin typeface="+mn-lt"/>
              </a:rPr>
              <a:t>ans le respect Intégrité physique et affective d’autrui</a:t>
            </a:r>
            <a:endParaRPr lang="fr" sz="1200" b="1">
              <a:solidFill>
                <a:schemeClr val="tx1">
                  <a:lumMod val="75000"/>
                  <a:lumOff val="25000"/>
                </a:schemeClr>
              </a:solidFill>
              <a:latin typeface="+mn-lt"/>
              <a:ea typeface="Arial"/>
              <a:cs typeface="Arial"/>
            </a:endParaRPr>
          </a:p>
          <a:p>
            <a:pPr marL="0" lvl="0" indent="0" algn="ctr">
              <a:lnSpc>
                <a:spcPct val="105000"/>
              </a:lnSpc>
              <a:spcBef>
                <a:spcPts val="1200"/>
              </a:spcBef>
              <a:spcAft>
                <a:spcPts val="1200"/>
              </a:spcAft>
              <a:buSzPts val="605"/>
              <a:buNone/>
              <a:defRPr/>
            </a:pPr>
            <a:r>
              <a:rPr lang="fr" sz="1200" b="1">
                <a:latin typeface="Arial"/>
                <a:ea typeface="Arial"/>
                <a:cs typeface="Arial"/>
              </a:rPr>
              <a:t>n.</a:t>
            </a:r>
            <a:endParaRPr sz="1200" b="1">
              <a:latin typeface="Arial"/>
              <a:ea typeface="Arial"/>
              <a:cs typeface="Arial"/>
            </a:endParaRPr>
          </a:p>
        </p:txBody>
      </p:sp>
      <p:sp>
        <p:nvSpPr>
          <p:cNvPr id="5" name="Flèche gauche 2">
            <a:hlinkClick r:id="rId2" action="ppaction://hlinksldjump"/>
          </p:cNvPr>
          <p:cNvSpPr/>
          <p:nvPr/>
        </p:nvSpPr>
        <p:spPr bwMode="auto">
          <a:xfrm>
            <a:off x="7884368" y="4518348"/>
            <a:ext cx="1191194" cy="629916"/>
          </a:xfrm>
          <a:prstGeom prst="lef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fr-FR" sz="1200" u="sng" dirty="0"/>
              <a:t>Retour </a:t>
            </a:r>
            <a:r>
              <a:rPr lang="fr-FR" sz="1200" u="sng" dirty="0" smtClean="0"/>
              <a:t>Interactions</a:t>
            </a:r>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dk1"/>
        </a:solidFill>
        <a:effectLst/>
      </p:bgPr>
    </p:bg>
    <p:spTree>
      <p:nvGrpSpPr>
        <p:cNvPr id="1" name=""/>
        <p:cNvGrpSpPr/>
        <p:nvPr/>
      </p:nvGrpSpPr>
      <p:grpSpPr bwMode="auto">
        <a:xfrm>
          <a:off x="0" y="0"/>
          <a:ext cx="0" cy="0"/>
          <a:chOff x="0" y="0"/>
          <a:chExt cx="0" cy="0"/>
        </a:xfrm>
      </p:grpSpPr>
      <p:pic>
        <p:nvPicPr>
          <p:cNvPr id="4" name="Google Shape;87;p34"/>
          <p:cNvPicPr/>
          <p:nvPr/>
        </p:nvPicPr>
        <p:blipFill>
          <a:blip r:embed="rId2">
            <a:alphaModFix/>
          </a:blip>
          <a:stretch/>
        </p:blipFill>
        <p:spPr bwMode="auto">
          <a:xfrm>
            <a:off x="1259632" y="845939"/>
            <a:ext cx="6381750" cy="4154440"/>
          </a:xfrm>
          <a:prstGeom prst="rect">
            <a:avLst/>
          </a:prstGeom>
          <a:noFill/>
          <a:ln>
            <a:noFill/>
          </a:ln>
        </p:spPr>
      </p:pic>
      <p:sp>
        <p:nvSpPr>
          <p:cNvPr id="5" name="Google Shape;88;p34"/>
          <p:cNvSpPr/>
          <p:nvPr/>
        </p:nvSpPr>
        <p:spPr bwMode="auto">
          <a:xfrm>
            <a:off x="949262" y="164294"/>
            <a:ext cx="6791091" cy="585246"/>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fr" sz="1600" b="1" i="0" u="none" strike="noStrike" cap="none" dirty="0">
                <a:solidFill>
                  <a:schemeClr val="lt1"/>
                </a:solidFill>
                <a:latin typeface="Arial"/>
                <a:ea typeface="Arial"/>
                <a:cs typeface="Arial"/>
              </a:rPr>
              <a:t>Un exemple de transgression par déformation: </a:t>
            </a:r>
            <a:endParaRPr dirty="0"/>
          </a:p>
          <a:p>
            <a:pPr marL="0" marR="0" lvl="0" indent="0" algn="ctr">
              <a:lnSpc>
                <a:spcPct val="100000"/>
              </a:lnSpc>
              <a:spcBef>
                <a:spcPts val="0"/>
              </a:spcBef>
              <a:spcAft>
                <a:spcPts val="0"/>
              </a:spcAft>
              <a:buClr>
                <a:srgbClr val="000000"/>
              </a:buClr>
              <a:buSzPts val="1600"/>
              <a:buFont typeface="Arial"/>
              <a:buNone/>
              <a:defRPr/>
            </a:pPr>
            <a:r>
              <a:rPr lang="fr" sz="1600" b="1" i="1" u="none" strike="noStrike" cap="none" dirty="0">
                <a:solidFill>
                  <a:schemeClr val="lt1"/>
                </a:solidFill>
                <a:latin typeface="Arial"/>
                <a:ea typeface="Arial"/>
                <a:cs typeface="Arial"/>
              </a:rPr>
              <a:t>Les montres molles </a:t>
            </a:r>
            <a:r>
              <a:rPr lang="fr" sz="1600" b="1" i="0" u="none" strike="noStrike" cap="none" dirty="0">
                <a:solidFill>
                  <a:schemeClr val="lt1"/>
                </a:solidFill>
                <a:latin typeface="Arial"/>
                <a:ea typeface="Arial"/>
                <a:cs typeface="Arial"/>
              </a:rPr>
              <a:t>de </a:t>
            </a:r>
            <a:r>
              <a:rPr lang="fr" sz="1600" b="1" i="0" u="none" strike="noStrike" cap="none" dirty="0" smtClean="0">
                <a:solidFill>
                  <a:schemeClr val="lt1"/>
                </a:solidFill>
                <a:latin typeface="Arial"/>
                <a:ea typeface="Arial"/>
                <a:cs typeface="Arial"/>
              </a:rPr>
              <a:t>Salvador </a:t>
            </a:r>
            <a:r>
              <a:rPr lang="fr" sz="1600" b="1" i="0" u="none" strike="noStrike" cap="none" dirty="0">
                <a:solidFill>
                  <a:schemeClr val="lt1"/>
                </a:solidFill>
                <a:latin typeface="Arial"/>
                <a:ea typeface="Arial"/>
                <a:cs typeface="Arial"/>
              </a:rPr>
              <a:t>Dali</a:t>
            </a:r>
            <a:endParaRPr sz="1600" b="1" i="0" u="none" strike="noStrike" cap="none" dirty="0">
              <a:solidFill>
                <a:schemeClr val="lt1"/>
              </a:solidFill>
              <a:latin typeface="Arial"/>
              <a:ea typeface="Arial"/>
              <a:cs typeface="Arial"/>
            </a:endParaRPr>
          </a:p>
        </p:txBody>
      </p:sp>
      <p:grpSp>
        <p:nvGrpSpPr>
          <p:cNvPr id="3" name="Groupe 2"/>
          <p:cNvGrpSpPr/>
          <p:nvPr/>
        </p:nvGrpSpPr>
        <p:grpSpPr>
          <a:xfrm>
            <a:off x="7740353" y="3942283"/>
            <a:ext cx="1403647" cy="864096"/>
            <a:chOff x="7740353" y="3942283"/>
            <a:chExt cx="1403647" cy="864096"/>
          </a:xfrm>
        </p:grpSpPr>
        <p:sp>
          <p:nvSpPr>
            <p:cNvPr id="2" name="Bulle ronde 1"/>
            <p:cNvSpPr/>
            <p:nvPr/>
          </p:nvSpPr>
          <p:spPr>
            <a:xfrm>
              <a:off x="7740353" y="3942283"/>
              <a:ext cx="1403647" cy="864096"/>
            </a:xfrm>
            <a:prstGeom prst="wedgeEllipseCallou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Autres supports artistiques possibles</a:t>
              </a:r>
              <a:endParaRPr lang="fr-FR" dirty="0"/>
            </a:p>
          </p:txBody>
        </p:sp>
        <p:pic>
          <p:nvPicPr>
            <p:cNvPr id="7" name="Image 6">
              <a:hlinkClick r:id="rId3" action="ppaction://hlinksldjump"/>
            </p:cNvPr>
            <p:cNvPicPr>
              <a:picLocks noChangeAspect="1"/>
            </p:cNvPicPr>
            <p:nvPr/>
          </p:nvPicPr>
          <p:blipFill>
            <a:blip r:embed="rId4"/>
            <a:stretch>
              <a:fillRect/>
            </a:stretch>
          </p:blipFill>
          <p:spPr bwMode="auto">
            <a:xfrm>
              <a:off x="8869266" y="4212162"/>
              <a:ext cx="274734" cy="32433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388;p11"/>
          <p:cNvSpPr>
            <a:spLocks noGrp="1"/>
          </p:cNvSpPr>
          <p:nvPr>
            <p:ph type="title"/>
          </p:nvPr>
        </p:nvSpPr>
        <p:spPr bwMode="auto">
          <a:xfrm>
            <a:off x="311700" y="0"/>
            <a:ext cx="8520600" cy="485899"/>
          </a:xfrm>
          <a:prstGeom prst="rect">
            <a:avLst/>
          </a:prstGeo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b" anchorCtr="0">
            <a:noAutofit/>
          </a:bodyPr>
          <a:lstStyle/>
          <a:p>
            <a:pPr marL="0" lvl="0" indent="0" algn="ctr">
              <a:lnSpc>
                <a:spcPct val="100000"/>
              </a:lnSpc>
              <a:spcBef>
                <a:spcPts val="0"/>
              </a:spcBef>
              <a:spcAft>
                <a:spcPts val="0"/>
              </a:spcAft>
              <a:buSzPts val="4200"/>
              <a:buNone/>
              <a:defRPr/>
            </a:pPr>
            <a:r>
              <a:rPr lang="fr" sz="2800" dirty="0">
                <a:latin typeface="+mn-lt"/>
              </a:rPr>
              <a:t>Choix du support artistique</a:t>
            </a:r>
            <a:endParaRPr sz="2800" dirty="0">
              <a:latin typeface="+mn-lt"/>
            </a:endParaRPr>
          </a:p>
        </p:txBody>
      </p:sp>
      <p:sp>
        <p:nvSpPr>
          <p:cNvPr id="5" name="Google Shape;389;p11"/>
          <p:cNvSpPr>
            <a:spLocks noGrp="1"/>
          </p:cNvSpPr>
          <p:nvPr>
            <p:ph type="body" idx="1"/>
          </p:nvPr>
        </p:nvSpPr>
        <p:spPr bwMode="auto">
          <a:xfrm>
            <a:off x="0" y="471043"/>
            <a:ext cx="9144000" cy="4677220"/>
          </a:xfrm>
          <a:prstGeom prst="rect">
            <a:avLst/>
          </a:prstGeom>
          <a:noFill/>
          <a:ln>
            <a:noFill/>
          </a:ln>
        </p:spPr>
        <p:txBody>
          <a:bodyPr spcFirstLastPara="1" wrap="square" lIns="91425" tIns="91425" rIns="91425" bIns="91425" anchor="t" anchorCtr="0">
            <a:noAutofit/>
          </a:bodyPr>
          <a:lstStyle/>
          <a:p>
            <a:pPr marL="0" lvl="0" indent="0" algn="ctr">
              <a:lnSpc>
                <a:spcPct val="100000"/>
              </a:lnSpc>
              <a:spcAft>
                <a:spcPts val="0"/>
              </a:spcAft>
              <a:buSzPct val="128227"/>
              <a:buNone/>
              <a:defRPr/>
            </a:pPr>
            <a:r>
              <a:rPr lang="fr" sz="1200" b="1" u="sng" dirty="0">
                <a:latin typeface="Calibri" panose="020F0502020204030204" pitchFamily="34" charset="0"/>
                <a:cs typeface="Calibri" panose="020F0502020204030204" pitchFamily="34" charset="0"/>
              </a:rPr>
              <a:t>Quelques exemples de thèmes et supports artistiques possibles (quelle que soit l’APSA support)</a:t>
            </a:r>
            <a:endParaRPr sz="1200" b="1" u="sng" dirty="0">
              <a:latin typeface="Calibri" panose="020F0502020204030204" pitchFamily="34" charset="0"/>
              <a:cs typeface="Calibri" panose="020F0502020204030204" pitchFamily="34" charset="0"/>
            </a:endParaRPr>
          </a:p>
          <a:p>
            <a:pPr marL="0" lvl="0" indent="0" algn="l">
              <a:lnSpc>
                <a:spcPct val="100000"/>
              </a:lnSpc>
              <a:spcAft>
                <a:spcPts val="0"/>
              </a:spcAft>
              <a:buSzPct val="149532"/>
              <a:buNone/>
              <a:defRPr/>
            </a:pPr>
            <a:endParaRPr sz="600" b="1" u="sng" dirty="0">
              <a:latin typeface="Calibri" panose="020F0502020204030204" pitchFamily="34" charset="0"/>
              <a:cs typeface="Calibri" panose="020F0502020204030204" pitchFamily="34" charset="0"/>
            </a:endParaRPr>
          </a:p>
          <a:p>
            <a:pPr marL="457200" lvl="0" indent="-311388" algn="l">
              <a:lnSpc>
                <a:spcPct val="100000"/>
              </a:lnSpc>
              <a:spcAft>
                <a:spcPts val="0"/>
              </a:spcAft>
              <a:buSzPct val="92876"/>
              <a:buChar char="●"/>
              <a:defRPr/>
            </a:pPr>
            <a:r>
              <a:rPr lang="fr" sz="1200" b="1" dirty="0">
                <a:solidFill>
                  <a:srgbClr val="FF0000"/>
                </a:solidFill>
                <a:latin typeface="Calibri" panose="020F0502020204030204" pitchFamily="34" charset="0"/>
                <a:cs typeface="Calibri" panose="020F0502020204030204" pitchFamily="34" charset="0"/>
              </a:rPr>
              <a:t>Cycle 3</a:t>
            </a:r>
            <a:r>
              <a:rPr lang="fr"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457200" lvl="0" indent="0" algn="l">
              <a:lnSpc>
                <a:spcPct val="100000"/>
              </a:lnSpc>
              <a:spcAft>
                <a:spcPts val="0"/>
              </a:spcAft>
              <a:buNone/>
              <a:defRPr/>
            </a:pPr>
            <a:r>
              <a:rPr lang="fr" sz="1200" b="1" dirty="0">
                <a:latin typeface="Calibri" panose="020F0502020204030204" pitchFamily="34" charset="0"/>
                <a:cs typeface="Calibri" panose="020F0502020204030204" pitchFamily="34" charset="0"/>
              </a:rPr>
              <a:t>Thème des arbres</a:t>
            </a:r>
            <a:r>
              <a:rPr lang="fr" sz="1200" dirty="0">
                <a:latin typeface="Calibri" panose="020F0502020204030204" pitchFamily="34" charset="0"/>
                <a:cs typeface="Calibri" panose="020F0502020204030204" pitchFamily="34" charset="0"/>
              </a:rPr>
              <a:t> à partir de L’arbre dans l’art  (peintures)</a:t>
            </a:r>
            <a:endParaRPr sz="1200" dirty="0">
              <a:latin typeface="Calibri" panose="020F0502020204030204" pitchFamily="34" charset="0"/>
              <a:cs typeface="Calibri" panose="020F0502020204030204" pitchFamily="34" charset="0"/>
            </a:endParaRPr>
          </a:p>
          <a:p>
            <a:pPr marL="457200" lvl="0" indent="0" algn="l">
              <a:lnSpc>
                <a:spcPct val="100000"/>
              </a:lnSpc>
              <a:spcAft>
                <a:spcPts val="0"/>
              </a:spcAft>
              <a:buSzPct val="138062"/>
              <a:buNone/>
              <a:defRPr/>
            </a:pPr>
            <a:r>
              <a:rPr lang="fr" sz="1200" u="sng" dirty="0">
                <a:solidFill>
                  <a:schemeClr val="hlink"/>
                </a:solidFill>
                <a:latin typeface="Calibri" panose="020F0502020204030204" pitchFamily="34" charset="0"/>
                <a:cs typeface="Calibri" panose="020F0502020204030204" pitchFamily="34" charset="0"/>
                <a:hlinkClick r:id="rId2" tooltip="https://perezartsplastiques.com/2019/08/29/larbre-dans-lart/"/>
              </a:rPr>
              <a:t>https://perezartsplastiques.com/2019/08/29/larbre-dans-lart</a:t>
            </a:r>
            <a:r>
              <a:rPr lang="fr" sz="1200" u="sng" dirty="0" smtClean="0">
                <a:solidFill>
                  <a:schemeClr val="hlink"/>
                </a:solidFill>
                <a:latin typeface="Calibri" panose="020F0502020204030204" pitchFamily="34" charset="0"/>
                <a:cs typeface="Calibri" panose="020F0502020204030204" pitchFamily="34" charset="0"/>
                <a:hlinkClick r:id="rId2" tooltip="https://perezartsplastiques.com/2019/08/29/larbre-dans-lart/"/>
              </a:rPr>
              <a:t>/</a:t>
            </a:r>
            <a:endParaRPr lang="fr" sz="1200" u="sng" dirty="0" smtClean="0">
              <a:solidFill>
                <a:schemeClr val="hlink"/>
              </a:solidFill>
              <a:latin typeface="Calibri" panose="020F0502020204030204" pitchFamily="34" charset="0"/>
              <a:cs typeface="Calibri" panose="020F0502020204030204" pitchFamily="34" charset="0"/>
            </a:endParaRPr>
          </a:p>
          <a:p>
            <a:pPr marL="457200" lvl="0" indent="0" algn="l">
              <a:lnSpc>
                <a:spcPct val="100000"/>
              </a:lnSpc>
              <a:spcAft>
                <a:spcPts val="0"/>
              </a:spcAft>
              <a:buSzPct val="138062"/>
              <a:buNone/>
              <a:defRPr/>
            </a:pPr>
            <a:endParaRPr sz="600" dirty="0">
              <a:latin typeface="Calibri" panose="020F0502020204030204" pitchFamily="34" charset="0"/>
              <a:cs typeface="Calibri" panose="020F0502020204030204" pitchFamily="34" charset="0"/>
            </a:endParaRPr>
          </a:p>
          <a:p>
            <a:pPr marL="457200" lvl="0" indent="-311388" algn="l">
              <a:lnSpc>
                <a:spcPct val="100000"/>
              </a:lnSpc>
              <a:spcAft>
                <a:spcPts val="0"/>
              </a:spcAft>
              <a:buClr>
                <a:srgbClr val="FF0000"/>
              </a:buClr>
              <a:buSzPct val="92876"/>
              <a:buChar char="●"/>
              <a:defRPr/>
            </a:pPr>
            <a:r>
              <a:rPr lang="fr" sz="1200" b="1" dirty="0">
                <a:solidFill>
                  <a:srgbClr val="FF0000"/>
                </a:solidFill>
                <a:latin typeface="Calibri" panose="020F0502020204030204" pitchFamily="34" charset="0"/>
                <a:cs typeface="Calibri" panose="020F0502020204030204" pitchFamily="34" charset="0"/>
              </a:rPr>
              <a:t>Cycle 4:</a:t>
            </a:r>
            <a:r>
              <a:rPr lang="fr" sz="1200" dirty="0">
                <a:solidFill>
                  <a:srgbClr val="FF0000"/>
                </a:solidFill>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457200" lvl="0" indent="0" algn="l">
              <a:lnSpc>
                <a:spcPct val="100000"/>
              </a:lnSpc>
              <a:spcAft>
                <a:spcPts val="0"/>
              </a:spcAft>
              <a:buNone/>
              <a:defRPr/>
            </a:pPr>
            <a:r>
              <a:rPr lang="fr" sz="1200" u="sng" dirty="0">
                <a:latin typeface="Calibri" panose="020F0502020204030204" pitchFamily="34" charset="0"/>
                <a:cs typeface="Calibri" panose="020F0502020204030204" pitchFamily="34" charset="0"/>
              </a:rPr>
              <a:t>Exemple 1</a:t>
            </a:r>
            <a:r>
              <a:rPr lang="fr" sz="1200" dirty="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457200" lvl="0" indent="0" algn="l">
              <a:lnSpc>
                <a:spcPct val="100000"/>
              </a:lnSpc>
              <a:spcAft>
                <a:spcPts val="0"/>
              </a:spcAft>
              <a:buNone/>
              <a:defRPr/>
            </a:pPr>
            <a:r>
              <a:rPr lang="fr" sz="1200" b="1" dirty="0">
                <a:latin typeface="Calibri" panose="020F0502020204030204" pitchFamily="34" charset="0"/>
                <a:cs typeface="Calibri" panose="020F0502020204030204" pitchFamily="34" charset="0"/>
              </a:rPr>
              <a:t>Thème de la Boxe</a:t>
            </a:r>
            <a:r>
              <a:rPr lang="fr" sz="1200" dirty="0">
                <a:latin typeface="Calibri" panose="020F0502020204030204" pitchFamily="34" charset="0"/>
                <a:cs typeface="Calibri" panose="020F0502020204030204" pitchFamily="34" charset="0"/>
              </a:rPr>
              <a:t> à partir de “Boxe Boxe” de Mourad Merzouki (</a:t>
            </a:r>
            <a:r>
              <a:rPr lang="fr" sz="1200" dirty="0" smtClean="0">
                <a:latin typeface="Calibri" panose="020F0502020204030204" pitchFamily="34" charset="0"/>
                <a:cs typeface="Calibri" panose="020F0502020204030204" pitchFamily="34" charset="0"/>
              </a:rPr>
              <a:t>chorégraphie)</a:t>
            </a:r>
            <a:endParaRPr lang="fr" sz="1200" dirty="0">
              <a:latin typeface="Calibri" panose="020F0502020204030204" pitchFamily="34" charset="0"/>
              <a:cs typeface="Calibri" panose="020F0502020204030204" pitchFamily="34" charset="0"/>
            </a:endParaRPr>
          </a:p>
          <a:p>
            <a:pPr marL="457200" lvl="0" indent="0" algn="l">
              <a:lnSpc>
                <a:spcPct val="100000"/>
              </a:lnSpc>
              <a:spcAft>
                <a:spcPts val="0"/>
              </a:spcAft>
              <a:buNone/>
              <a:defRPr/>
            </a:pPr>
            <a:r>
              <a:rPr lang="fr" sz="1200" u="sng" dirty="0" smtClean="0">
                <a:solidFill>
                  <a:schemeClr val="hlink"/>
                </a:solidFill>
                <a:latin typeface="Calibri" panose="020F0502020204030204" pitchFamily="34" charset="0"/>
                <a:cs typeface="Calibri" panose="020F0502020204030204" pitchFamily="34" charset="0"/>
                <a:hlinkClick r:id="rId3" tooltip="https://www.numeridanse.tv/videotheque-danse/boxe-boxe"/>
              </a:rPr>
              <a:t>https</a:t>
            </a:r>
            <a:r>
              <a:rPr lang="fr" sz="1200" u="sng" dirty="0">
                <a:solidFill>
                  <a:schemeClr val="hlink"/>
                </a:solidFill>
                <a:latin typeface="Calibri" panose="020F0502020204030204" pitchFamily="34" charset="0"/>
                <a:cs typeface="Calibri" panose="020F0502020204030204" pitchFamily="34" charset="0"/>
                <a:hlinkClick r:id="rId3" tooltip="https://www.numeridanse.tv/videotheque-danse/boxe-boxe"/>
              </a:rPr>
              <a:t>://www.numeridanse.tv/videotheque-danse/boxe-boxe</a:t>
            </a:r>
            <a:r>
              <a:rPr lang="fr" sz="1200" dirty="0">
                <a:latin typeface="Calibri" panose="020F0502020204030204" pitchFamily="34" charset="0"/>
                <a:cs typeface="Calibri" panose="020F0502020204030204" pitchFamily="34" charset="0"/>
              </a:rPr>
              <a:t> (présentation du projet chorégraphique par Mourad Merzouki</a:t>
            </a:r>
            <a:r>
              <a:rPr lang="fr" sz="1200" dirty="0" smtClean="0">
                <a:latin typeface="Calibri" panose="020F0502020204030204" pitchFamily="34" charset="0"/>
                <a:cs typeface="Calibri" panose="020F0502020204030204" pitchFamily="34" charset="0"/>
              </a:rPr>
              <a:t>)</a:t>
            </a:r>
          </a:p>
          <a:p>
            <a:pPr indent="0">
              <a:lnSpc>
                <a:spcPct val="100000"/>
              </a:lnSpc>
              <a:buNone/>
              <a:defRPr/>
            </a:pPr>
            <a:r>
              <a:rPr lang="fr-FR" sz="1200" u="sng" dirty="0">
                <a:solidFill>
                  <a:schemeClr val="hlink"/>
                </a:solidFill>
                <a:latin typeface="Calibri" panose="020F0502020204030204" pitchFamily="34" charset="0"/>
                <a:cs typeface="Calibri" panose="020F0502020204030204" pitchFamily="34" charset="0"/>
                <a:hlinkClick r:id="rId4" tooltip="https://youtu.be/5sH8Kqkhmi4"/>
              </a:rPr>
              <a:t>https://youtu.be/5sH8Kqkhmi4</a:t>
            </a:r>
            <a:r>
              <a:rPr lang="fr-FR" sz="1200" dirty="0">
                <a:latin typeface="Calibri" panose="020F0502020204030204" pitchFamily="34" charset="0"/>
                <a:cs typeface="Calibri" panose="020F0502020204030204" pitchFamily="34" charset="0"/>
              </a:rPr>
              <a:t> (extraits)</a:t>
            </a:r>
          </a:p>
          <a:p>
            <a:pPr indent="0">
              <a:lnSpc>
                <a:spcPct val="100000"/>
              </a:lnSpc>
              <a:buNone/>
              <a:defRPr/>
            </a:pPr>
            <a:r>
              <a:rPr lang="fr" sz="1200" u="sng" dirty="0">
                <a:solidFill>
                  <a:schemeClr val="hlink"/>
                </a:solidFill>
                <a:latin typeface="Calibri" panose="020F0502020204030204" pitchFamily="34" charset="0"/>
                <a:cs typeface="Calibri" panose="020F0502020204030204" pitchFamily="34" charset="0"/>
                <a:hlinkClick r:id="rId5" tooltip="https://vimeo.com/89309227"/>
              </a:rPr>
              <a:t>https://vimeo.com/89309227</a:t>
            </a:r>
            <a:r>
              <a:rPr lang="fr" sz="1200" dirty="0">
                <a:latin typeface="Calibri" panose="020F0502020204030204" pitchFamily="34" charset="0"/>
                <a:cs typeface="Calibri" panose="020F0502020204030204" pitchFamily="34" charset="0"/>
              </a:rPr>
              <a:t> (vidéo complète)</a:t>
            </a:r>
          </a:p>
          <a:p>
            <a:pPr marL="914400" lvl="0" indent="0" algn="l">
              <a:lnSpc>
                <a:spcPct val="100000"/>
              </a:lnSpc>
              <a:spcAft>
                <a:spcPts val="0"/>
              </a:spcAft>
              <a:buSzPct val="138062"/>
              <a:buNone/>
              <a:defRPr/>
            </a:pPr>
            <a:endParaRPr lang="fr" sz="600" dirty="0">
              <a:latin typeface="Calibri" panose="020F0502020204030204" pitchFamily="34" charset="0"/>
              <a:cs typeface="Calibri" panose="020F0502020204030204" pitchFamily="34" charset="0"/>
            </a:endParaRPr>
          </a:p>
          <a:p>
            <a:pPr lvl="0" indent="0">
              <a:lnSpc>
                <a:spcPct val="100000"/>
              </a:lnSpc>
              <a:buNone/>
              <a:defRPr/>
            </a:pPr>
            <a:r>
              <a:rPr lang="fr-FR" sz="1200" dirty="0">
                <a:latin typeface="Calibri" panose="020F0502020204030204" pitchFamily="34" charset="0"/>
                <a:cs typeface="Calibri" panose="020F0502020204030204" pitchFamily="34" charset="0"/>
              </a:rPr>
              <a:t>-</a:t>
            </a:r>
            <a:r>
              <a:rPr lang="fr-FR" sz="1200" u="sng" dirty="0">
                <a:latin typeface="Calibri" panose="020F0502020204030204" pitchFamily="34" charset="0"/>
                <a:cs typeface="Calibri" panose="020F0502020204030204" pitchFamily="34" charset="0"/>
              </a:rPr>
              <a:t>Exemple 2</a:t>
            </a:r>
            <a:r>
              <a:rPr lang="fr-FR" sz="1200" dirty="0">
                <a:latin typeface="Calibri" panose="020F0502020204030204" pitchFamily="34" charset="0"/>
                <a:cs typeface="Calibri" panose="020F0502020204030204" pitchFamily="34" charset="0"/>
              </a:rPr>
              <a:t>:</a:t>
            </a:r>
          </a:p>
          <a:p>
            <a:pPr lvl="0" indent="0">
              <a:lnSpc>
                <a:spcPct val="100000"/>
              </a:lnSpc>
              <a:buNone/>
              <a:defRPr/>
            </a:pPr>
            <a:r>
              <a:rPr lang="fr-FR" sz="1200" b="1" dirty="0">
                <a:latin typeface="Calibri" panose="020F0502020204030204" pitchFamily="34" charset="0"/>
                <a:cs typeface="Calibri" panose="020F0502020204030204" pitchFamily="34" charset="0"/>
              </a:rPr>
              <a:t>Thème de la relation amoureuse</a:t>
            </a:r>
            <a:r>
              <a:rPr lang="fr-FR" sz="1200" dirty="0">
                <a:latin typeface="Calibri" panose="020F0502020204030204" pitchFamily="34" charset="0"/>
                <a:cs typeface="Calibri" panose="020F0502020204030204" pitchFamily="34" charset="0"/>
              </a:rPr>
              <a:t> à partir de “Roméo et Juliette” Grand Corps malade (chanson</a:t>
            </a:r>
            <a:r>
              <a:rPr lang="fr-FR" sz="1200" dirty="0" smtClean="0">
                <a:latin typeface="Calibri" panose="020F0502020204030204" pitchFamily="34" charset="0"/>
                <a:cs typeface="Calibri" panose="020F0502020204030204" pitchFamily="34" charset="0"/>
              </a:rPr>
              <a:t>)</a:t>
            </a:r>
          </a:p>
          <a:p>
            <a:pPr indent="0">
              <a:lnSpc>
                <a:spcPct val="100000"/>
              </a:lnSpc>
              <a:buNone/>
              <a:defRPr/>
            </a:pPr>
            <a:r>
              <a:rPr lang="fr-FR" sz="1200" u="sng" dirty="0">
                <a:solidFill>
                  <a:schemeClr val="accent5"/>
                </a:solidFill>
                <a:latin typeface="Calibri" panose="020F0502020204030204" pitchFamily="34" charset="0"/>
                <a:cs typeface="Calibri" panose="020F0502020204030204" pitchFamily="34" charset="0"/>
                <a:hlinkClick r:id="rId6" tooltip="https://youtu.be/RcxRMikZrbY"/>
              </a:rPr>
              <a:t>https://youtu.be/RcxRMikZrbY</a:t>
            </a:r>
            <a:r>
              <a:rPr lang="fr-FR" sz="1200" dirty="0">
                <a:latin typeface="Calibri" panose="020F0502020204030204" pitchFamily="34" charset="0"/>
                <a:cs typeface="Calibri" panose="020F0502020204030204" pitchFamily="34" charset="0"/>
              </a:rPr>
              <a:t> (clip)</a:t>
            </a:r>
          </a:p>
          <a:p>
            <a:pPr indent="0">
              <a:lnSpc>
                <a:spcPct val="100000"/>
              </a:lnSpc>
              <a:buNone/>
              <a:defRPr/>
            </a:pPr>
            <a:r>
              <a:rPr lang="fr-FR" sz="1200" u="sng" dirty="0">
                <a:solidFill>
                  <a:schemeClr val="accent5"/>
                </a:solidFill>
                <a:latin typeface="Calibri" panose="020F0502020204030204" pitchFamily="34" charset="0"/>
                <a:cs typeface="Calibri" panose="020F0502020204030204" pitchFamily="34" charset="0"/>
                <a:hlinkClick r:id="rId7" tooltip="https://www.azlyrics.com/lyrics/grandcorpsmalade/romeokiffejuliette.html"/>
              </a:rPr>
              <a:t>https://www.azlyrics.com/lyrics/grandcorpsmalade/romeokiffejuliette.html</a:t>
            </a:r>
            <a:r>
              <a:rPr lang="fr-FR" sz="1200" dirty="0">
                <a:latin typeface="Calibri" panose="020F0502020204030204" pitchFamily="34" charset="0"/>
                <a:cs typeface="Calibri" panose="020F0502020204030204" pitchFamily="34" charset="0"/>
              </a:rPr>
              <a:t> (paroles)</a:t>
            </a:r>
          </a:p>
          <a:p>
            <a:pPr indent="0">
              <a:lnSpc>
                <a:spcPct val="100000"/>
              </a:lnSpc>
              <a:buNone/>
              <a:defRPr/>
            </a:pPr>
            <a:r>
              <a:rPr lang="fr-FR" sz="1200" u="sng" dirty="0">
                <a:solidFill>
                  <a:schemeClr val="accent5"/>
                </a:solidFill>
                <a:latin typeface="Calibri" panose="020F0502020204030204" pitchFamily="34" charset="0"/>
                <a:cs typeface="Calibri" panose="020F0502020204030204" pitchFamily="34" charset="0"/>
                <a:hlinkClick r:id="rId8" tooltip="http://www.ac-grenoble.fr/college/pagnol.valence/file/HDA/EducationMusicale/HDARomeoJuliette.pdf"/>
              </a:rPr>
              <a:t>http://www.ac-grenoble.fr/college/pagnol.valence/file/HDA/EducationMusicale/HDARomeoJuliette.pdf</a:t>
            </a:r>
            <a:endParaRPr lang="fr-FR" sz="1200" dirty="0">
              <a:latin typeface="Calibri" panose="020F0502020204030204" pitchFamily="34" charset="0"/>
              <a:cs typeface="Calibri" panose="020F0502020204030204" pitchFamily="34" charset="0"/>
            </a:endParaRPr>
          </a:p>
          <a:p>
            <a:pPr lvl="0" indent="0">
              <a:lnSpc>
                <a:spcPct val="100000"/>
              </a:lnSpc>
              <a:buNone/>
              <a:defRPr/>
            </a:pPr>
            <a:endParaRPr lang="fr-FR" sz="600" dirty="0">
              <a:latin typeface="Calibri" panose="020F0502020204030204" pitchFamily="34" charset="0"/>
              <a:cs typeface="Calibri" panose="020F0502020204030204" pitchFamily="34" charset="0"/>
            </a:endParaRPr>
          </a:p>
          <a:p>
            <a:pPr lvl="0" indent="-311150">
              <a:lnSpc>
                <a:spcPct val="100000"/>
              </a:lnSpc>
              <a:buClr>
                <a:srgbClr val="FF0000"/>
              </a:buClr>
              <a:buSzPts val="1300"/>
              <a:defRPr/>
            </a:pPr>
            <a:r>
              <a:rPr lang="fr-FR" sz="1200" b="1" dirty="0">
                <a:solidFill>
                  <a:srgbClr val="FF0000"/>
                </a:solidFill>
                <a:latin typeface="Calibri" panose="020F0502020204030204" pitchFamily="34" charset="0"/>
                <a:cs typeface="Calibri" panose="020F0502020204030204" pitchFamily="34" charset="0"/>
              </a:rPr>
              <a:t>Lycée:</a:t>
            </a:r>
          </a:p>
          <a:p>
            <a:pPr marL="0" lvl="0" indent="457200">
              <a:lnSpc>
                <a:spcPct val="100000"/>
              </a:lnSpc>
              <a:buNone/>
              <a:defRPr/>
            </a:pPr>
            <a:r>
              <a:rPr lang="fr-FR" sz="1200" u="sng" dirty="0">
                <a:latin typeface="Calibri" panose="020F0502020204030204" pitchFamily="34" charset="0"/>
                <a:cs typeface="Calibri" panose="020F0502020204030204" pitchFamily="34" charset="0"/>
              </a:rPr>
              <a:t>Exemple 1:</a:t>
            </a:r>
            <a:r>
              <a:rPr lang="fr-FR" sz="1200" dirty="0">
                <a:latin typeface="Calibri" panose="020F0502020204030204" pitchFamily="34" charset="0"/>
                <a:cs typeface="Calibri" panose="020F0502020204030204" pitchFamily="34" charset="0"/>
              </a:rPr>
              <a:t> </a:t>
            </a:r>
          </a:p>
          <a:p>
            <a:pPr marL="0" lvl="0" indent="457200">
              <a:lnSpc>
                <a:spcPct val="100000"/>
              </a:lnSpc>
              <a:buNone/>
              <a:defRPr/>
            </a:pPr>
            <a:r>
              <a:rPr lang="fr-FR" sz="1200" b="1" dirty="0">
                <a:latin typeface="Calibri" panose="020F0502020204030204" pitchFamily="34" charset="0"/>
                <a:cs typeface="Calibri" panose="020F0502020204030204" pitchFamily="34" charset="0"/>
              </a:rPr>
              <a:t>Thème de la mémoire</a:t>
            </a:r>
            <a:r>
              <a:rPr lang="fr-FR" sz="1200" dirty="0">
                <a:latin typeface="Calibri" panose="020F0502020204030204" pitchFamily="34" charset="0"/>
                <a:cs typeface="Calibri" panose="020F0502020204030204" pitchFamily="34" charset="0"/>
              </a:rPr>
              <a:t> à partir de Dali “La persistance de la mémoire (les montres molles)</a:t>
            </a:r>
          </a:p>
          <a:p>
            <a:pPr marL="0" lvl="0" indent="457200">
              <a:lnSpc>
                <a:spcPct val="100000"/>
              </a:lnSpc>
              <a:buNone/>
              <a:defRPr/>
            </a:pPr>
            <a:r>
              <a:rPr lang="fr-FR" sz="1200" u="sng" dirty="0">
                <a:solidFill>
                  <a:schemeClr val="hlink"/>
                </a:solidFill>
                <a:latin typeface="Calibri" panose="020F0502020204030204" pitchFamily="34" charset="0"/>
                <a:cs typeface="Calibri" panose="020F0502020204030204" pitchFamily="34" charset="0"/>
                <a:hlinkClick r:id="rId9" tooltip="https://deuxieme-temps.com/2018/07/20/analyse-persistance-de-la-memoire-dali/"/>
              </a:rPr>
              <a:t>https://deuxieme-temps.com/2018/07/20/analyse-persistance-de-la-memoire-dali</a:t>
            </a:r>
            <a:r>
              <a:rPr lang="fr-FR" sz="1200" u="sng" dirty="0" smtClean="0">
                <a:solidFill>
                  <a:schemeClr val="hlink"/>
                </a:solidFill>
                <a:latin typeface="Calibri" panose="020F0502020204030204" pitchFamily="34" charset="0"/>
                <a:cs typeface="Calibri" panose="020F0502020204030204" pitchFamily="34" charset="0"/>
                <a:hlinkClick r:id="rId9" tooltip="https://deuxieme-temps.com/2018/07/20/analyse-persistance-de-la-memoire-dali/"/>
              </a:rPr>
              <a:t>/</a:t>
            </a:r>
            <a:endParaRPr lang="fr-FR" sz="1200" u="sng" dirty="0" smtClean="0">
              <a:solidFill>
                <a:schemeClr val="hlink"/>
              </a:solidFill>
              <a:latin typeface="Calibri" panose="020F0502020204030204" pitchFamily="34" charset="0"/>
              <a:cs typeface="Calibri" panose="020F0502020204030204" pitchFamily="34" charset="0"/>
            </a:endParaRPr>
          </a:p>
          <a:p>
            <a:pPr marL="0" lvl="0" indent="457200">
              <a:lnSpc>
                <a:spcPct val="100000"/>
              </a:lnSpc>
              <a:buNone/>
              <a:defRPr/>
            </a:pPr>
            <a:endParaRPr lang="fr-FR" sz="600" dirty="0">
              <a:latin typeface="Calibri" panose="020F0502020204030204" pitchFamily="34" charset="0"/>
              <a:cs typeface="Calibri" panose="020F0502020204030204" pitchFamily="34" charset="0"/>
            </a:endParaRPr>
          </a:p>
          <a:p>
            <a:pPr lvl="0" indent="0">
              <a:lnSpc>
                <a:spcPct val="100000"/>
              </a:lnSpc>
              <a:buNone/>
              <a:defRPr/>
            </a:pPr>
            <a:r>
              <a:rPr lang="fr-FR" sz="1200" u="sng" dirty="0">
                <a:latin typeface="Calibri" panose="020F0502020204030204" pitchFamily="34" charset="0"/>
                <a:cs typeface="Calibri" panose="020F0502020204030204" pitchFamily="34" charset="0"/>
              </a:rPr>
              <a:t>Exemple 2:</a:t>
            </a:r>
            <a:r>
              <a:rPr lang="fr-FR" sz="1200" dirty="0">
                <a:latin typeface="Calibri" panose="020F0502020204030204" pitchFamily="34" charset="0"/>
                <a:cs typeface="Calibri" panose="020F0502020204030204" pitchFamily="34" charset="0"/>
              </a:rPr>
              <a:t> </a:t>
            </a:r>
          </a:p>
          <a:p>
            <a:pPr marL="0" lvl="0" indent="457200">
              <a:lnSpc>
                <a:spcPct val="100000"/>
              </a:lnSpc>
              <a:buNone/>
              <a:defRPr/>
            </a:pPr>
            <a:r>
              <a:rPr lang="fr-FR" sz="1200" b="1" dirty="0">
                <a:latin typeface="Calibri" panose="020F0502020204030204" pitchFamily="34" charset="0"/>
                <a:cs typeface="Calibri" panose="020F0502020204030204" pitchFamily="34" charset="0"/>
              </a:rPr>
              <a:t>Thème de la guerre</a:t>
            </a:r>
            <a:r>
              <a:rPr lang="fr-FR" sz="1200" dirty="0">
                <a:latin typeface="Calibri" panose="020F0502020204030204" pitchFamily="34" charset="0"/>
                <a:cs typeface="Calibri" panose="020F0502020204030204" pitchFamily="34" charset="0"/>
              </a:rPr>
              <a:t> à partir de Picasso “Guernica”</a:t>
            </a:r>
          </a:p>
          <a:p>
            <a:pPr marL="0" lvl="0" indent="457200">
              <a:lnSpc>
                <a:spcPct val="100000"/>
              </a:lnSpc>
              <a:buNone/>
              <a:defRPr/>
            </a:pPr>
            <a:r>
              <a:rPr lang="fr-FR" sz="1200" u="sng" dirty="0">
                <a:solidFill>
                  <a:schemeClr val="hlink"/>
                </a:solidFill>
                <a:latin typeface="Calibri" panose="020F0502020204030204" pitchFamily="34" charset="0"/>
                <a:cs typeface="Calibri" panose="020F0502020204030204" pitchFamily="34" charset="0"/>
                <a:hlinkClick r:id="rId10" tooltip="https://blog.artsper.com/fr/la-minute-arty/analyse-dun-chef-doeuvre-guernica-de-picasso/"/>
              </a:rPr>
              <a:t>https://blog.artsper.com/fr/la-minute-arty/analyse-dun-chef-doeuvre-guernica-de-picasso/</a:t>
            </a:r>
            <a:endParaRPr lang="fr-FR" sz="1200" dirty="0">
              <a:latin typeface="Calibri" panose="020F0502020204030204" pitchFamily="34" charset="0"/>
              <a:cs typeface="Calibri" panose="020F0502020204030204" pitchFamily="34" charset="0"/>
            </a:endParaRPr>
          </a:p>
          <a:p>
            <a:pPr marL="914400" lvl="0" indent="0" algn="l">
              <a:lnSpc>
                <a:spcPct val="100000"/>
              </a:lnSpc>
              <a:spcAft>
                <a:spcPts val="0"/>
              </a:spcAft>
              <a:buSzPct val="138062"/>
              <a:buNone/>
              <a:defRPr/>
            </a:pPr>
            <a:endParaRPr sz="1200" dirty="0">
              <a:latin typeface="Calibri" panose="020F0502020204030204" pitchFamily="34" charset="0"/>
              <a:cs typeface="Calibri" panose="020F0502020204030204" pitchFamily="34" charset="0"/>
            </a:endParaRPr>
          </a:p>
        </p:txBody>
      </p:sp>
      <p:sp>
        <p:nvSpPr>
          <p:cNvPr id="2" name="Flèche gauche 1">
            <a:hlinkClick r:id="rId11" action="ppaction://hlinksldjump"/>
          </p:cNvPr>
          <p:cNvSpPr/>
          <p:nvPr/>
        </p:nvSpPr>
        <p:spPr>
          <a:xfrm>
            <a:off x="8172400" y="4446339"/>
            <a:ext cx="875924" cy="6299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Retour Dali</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2;p2"/>
          <p:cNvSpPr>
            <a:spLocks noGrp="1"/>
          </p:cNvSpPr>
          <p:nvPr>
            <p:ph type="title"/>
          </p:nvPr>
        </p:nvSpPr>
        <p:spPr bwMode="auto">
          <a:xfrm>
            <a:off x="311700" y="-19705"/>
            <a:ext cx="8520600" cy="832026"/>
          </a:xfrm>
          <a:prstGeom prst="rect">
            <a:avLst/>
          </a:prstGeom>
          <a:noFill/>
          <a:ln>
            <a:noFill/>
          </a:ln>
        </p:spPr>
        <p:txBody>
          <a:bodyPr spcFirstLastPara="1" wrap="square" lIns="91425" tIns="91425" rIns="91425" bIns="91425" anchor="b" anchorCtr="0"/>
          <a:lstStyle/>
          <a:p>
            <a:pPr marL="0" lvl="0" indent="0" algn="ctr">
              <a:lnSpc>
                <a:spcPct val="100000"/>
              </a:lnSpc>
              <a:spcBef>
                <a:spcPts val="0"/>
              </a:spcBef>
              <a:spcAft>
                <a:spcPts val="0"/>
              </a:spcAft>
              <a:buSzPts val="4200"/>
              <a:buNone/>
              <a:defRPr/>
            </a:pPr>
            <a:r>
              <a:rPr lang="fr" dirty="0">
                <a:latin typeface="+mj-lt"/>
              </a:rPr>
              <a:t>Compétence Attendue du CA3</a:t>
            </a:r>
            <a:endParaRPr dirty="0">
              <a:latin typeface="+mj-lt"/>
            </a:endParaRPr>
          </a:p>
        </p:txBody>
      </p:sp>
      <p:sp>
        <p:nvSpPr>
          <p:cNvPr id="5" name="Google Shape;73;p2"/>
          <p:cNvSpPr>
            <a:spLocks noGrp="1"/>
          </p:cNvSpPr>
          <p:nvPr>
            <p:ph type="body" idx="1"/>
          </p:nvPr>
        </p:nvSpPr>
        <p:spPr bwMode="auto">
          <a:xfrm>
            <a:off x="0" y="925424"/>
            <a:ext cx="9144000" cy="3356934"/>
          </a:xfrm>
          <a:prstGeom prst="rect">
            <a:avLst/>
          </a:prstGeom>
          <a:noFill/>
          <a:ln>
            <a:noFill/>
          </a:ln>
        </p:spPr>
        <p:txBody>
          <a:bodyPr spcFirstLastPara="1" wrap="square" lIns="91425" tIns="91425" rIns="91425" bIns="91425" anchor="t" anchorCtr="0">
            <a:noAutofit/>
          </a:bodyPr>
          <a:lstStyle/>
          <a:p>
            <a:pPr marL="0" lvl="0" indent="0" algn="ctr">
              <a:lnSpc>
                <a:spcPct val="114999"/>
              </a:lnSpc>
              <a:spcBef>
                <a:spcPts val="0"/>
              </a:spcBef>
              <a:spcAft>
                <a:spcPts val="0"/>
              </a:spcAft>
              <a:buSzPts val="1730"/>
              <a:buNone/>
              <a:defRPr/>
            </a:pPr>
            <a:r>
              <a:rPr lang="fr" sz="1600" dirty="0">
                <a:latin typeface="+mn-lt"/>
              </a:rPr>
              <a:t>A partir d’un </a:t>
            </a:r>
            <a:r>
              <a:rPr lang="fr" sz="1600" b="1" u="sng" dirty="0">
                <a:latin typeface="+mn-lt"/>
              </a:rPr>
              <a:t>support </a:t>
            </a:r>
            <a:r>
              <a:rPr lang="fr" sz="1600" b="1" u="sng" dirty="0" smtClean="0">
                <a:latin typeface="+mn-lt"/>
              </a:rPr>
              <a:t>artistique</a:t>
            </a:r>
            <a:r>
              <a:rPr lang="fr" sz="1600" b="1" dirty="0" smtClean="0">
                <a:latin typeface="+mn-lt"/>
              </a:rPr>
              <a:t> </a:t>
            </a:r>
            <a:r>
              <a:rPr lang="fr" sz="1600" dirty="0" smtClean="0">
                <a:latin typeface="+mn-lt"/>
              </a:rPr>
              <a:t>et </a:t>
            </a:r>
            <a:r>
              <a:rPr lang="fr" sz="1600" dirty="0">
                <a:solidFill>
                  <a:srgbClr val="00FF00"/>
                </a:solidFill>
                <a:latin typeface="+mn-lt"/>
              </a:rPr>
              <a:t>par </a:t>
            </a:r>
            <a:r>
              <a:rPr lang="fr" sz="1600" dirty="0" smtClean="0">
                <a:solidFill>
                  <a:srgbClr val="00FF00"/>
                </a:solidFill>
                <a:latin typeface="+mn-lt"/>
              </a:rPr>
              <a:t>groupes au sein desquels </a:t>
            </a:r>
            <a:r>
              <a:rPr lang="fr" sz="1600" dirty="0">
                <a:solidFill>
                  <a:srgbClr val="00FF00"/>
                </a:solidFill>
                <a:latin typeface="+mn-lt"/>
              </a:rPr>
              <a:t>les rôles et responsabilités </a:t>
            </a:r>
            <a:r>
              <a:rPr lang="fr" sz="1600" dirty="0" smtClean="0">
                <a:solidFill>
                  <a:srgbClr val="00FF00"/>
                </a:solidFill>
                <a:latin typeface="+mn-lt"/>
              </a:rPr>
              <a:t>     seront partagés  (DF4)</a:t>
            </a:r>
            <a:endParaRPr sz="1600" dirty="0" smtClean="0">
              <a:latin typeface="+mn-lt"/>
            </a:endParaRPr>
          </a:p>
          <a:p>
            <a:pPr marL="0" lvl="0" indent="0" algn="ctr">
              <a:lnSpc>
                <a:spcPct val="114999"/>
              </a:lnSpc>
              <a:spcBef>
                <a:spcPts val="1200"/>
              </a:spcBef>
              <a:spcAft>
                <a:spcPts val="0"/>
              </a:spcAft>
              <a:buSzPts val="1730"/>
              <a:buNone/>
              <a:defRPr/>
            </a:pPr>
            <a:r>
              <a:rPr lang="fr" sz="1600" dirty="0" smtClean="0">
                <a:solidFill>
                  <a:srgbClr val="FF0000"/>
                </a:solidFill>
                <a:latin typeface="+mn-lt"/>
              </a:rPr>
              <a:t>Imaginer,Créer des formes corporelles inhabituelles mobilisant le corps dans son ensemble (DF1).</a:t>
            </a:r>
            <a:endParaRPr sz="1600" dirty="0" smtClean="0">
              <a:solidFill>
                <a:srgbClr val="00FF00"/>
              </a:solidFill>
              <a:latin typeface="+mn-lt"/>
            </a:endParaRPr>
          </a:p>
          <a:p>
            <a:pPr marL="0" lvl="0" indent="0" algn="ctr">
              <a:lnSpc>
                <a:spcPct val="114999"/>
              </a:lnSpc>
              <a:spcBef>
                <a:spcPts val="1200"/>
              </a:spcBef>
              <a:spcAft>
                <a:spcPts val="0"/>
              </a:spcAft>
              <a:buSzPts val="1730"/>
              <a:buNone/>
              <a:defRPr/>
            </a:pPr>
            <a:r>
              <a:rPr lang="fr" sz="1600" dirty="0" smtClean="0">
                <a:solidFill>
                  <a:srgbClr val="00FFFF"/>
                </a:solidFill>
                <a:latin typeface="+mn-lt"/>
              </a:rPr>
              <a:t>Organiser </a:t>
            </a:r>
            <a:r>
              <a:rPr lang="fr" sz="1600" dirty="0">
                <a:solidFill>
                  <a:srgbClr val="00FFFF"/>
                </a:solidFill>
                <a:latin typeface="+mn-lt"/>
              </a:rPr>
              <a:t>ce vocabulaire gestuel dans le temps et l’espace afin que le propos artistique choisi collectivement soit lisible par le spectateur( DF2).</a:t>
            </a:r>
            <a:endParaRPr sz="1600" dirty="0">
              <a:solidFill>
                <a:srgbClr val="00FFFF"/>
              </a:solidFill>
              <a:latin typeface="+mn-lt"/>
            </a:endParaRPr>
          </a:p>
          <a:p>
            <a:pPr marL="0" lvl="0" indent="0" algn="ctr">
              <a:lnSpc>
                <a:spcPct val="114999"/>
              </a:lnSpc>
              <a:spcBef>
                <a:spcPts val="1200"/>
              </a:spcBef>
              <a:spcAft>
                <a:spcPts val="0"/>
              </a:spcAft>
              <a:buSzPts val="1730"/>
              <a:buNone/>
              <a:defRPr/>
            </a:pPr>
            <a:r>
              <a:rPr lang="fr" sz="1600" dirty="0">
                <a:solidFill>
                  <a:srgbClr val="FF00FF"/>
                </a:solidFill>
                <a:latin typeface="+mn-lt"/>
              </a:rPr>
              <a:t>S’engager dans une interprétation singulière assumée qui capte l’attention du public (DF3).</a:t>
            </a:r>
            <a:endParaRPr sz="1600" dirty="0">
              <a:solidFill>
                <a:srgbClr val="FF00FF"/>
              </a:solidFill>
              <a:latin typeface="+mn-lt"/>
            </a:endParaRPr>
          </a:p>
          <a:p>
            <a:pPr marL="0" lvl="0" indent="0" algn="ctr">
              <a:lnSpc>
                <a:spcPct val="114999"/>
              </a:lnSpc>
              <a:spcBef>
                <a:spcPts val="1200"/>
              </a:spcBef>
              <a:spcAft>
                <a:spcPts val="1200"/>
              </a:spcAft>
              <a:buSzPts val="1730"/>
              <a:buNone/>
              <a:defRPr/>
            </a:pPr>
            <a:r>
              <a:rPr lang="fr" sz="1600" dirty="0">
                <a:solidFill>
                  <a:srgbClr val="B45F06"/>
                </a:solidFill>
                <a:latin typeface="+mn-lt"/>
              </a:rPr>
              <a:t>Apprécier, Observer, Analyser les propositions artistiques à partir de critères partagés par tous pour progresser (DF5).</a:t>
            </a:r>
            <a:endParaRPr sz="1600" dirty="0">
              <a:solidFill>
                <a:srgbClr val="B45F06"/>
              </a:solidFill>
              <a:latin typeface="+mn-lt"/>
            </a:endParaRPr>
          </a:p>
        </p:txBody>
      </p:sp>
      <p:pic>
        <p:nvPicPr>
          <p:cNvPr id="6" name="Image 5"/>
          <p:cNvPicPr>
            <a:picLocks noChangeAspect="1"/>
          </p:cNvPicPr>
          <p:nvPr/>
        </p:nvPicPr>
        <p:blipFill>
          <a:blip r:embed="rId2"/>
          <a:stretch/>
        </p:blipFill>
        <p:spPr bwMode="auto">
          <a:xfrm>
            <a:off x="8388424" y="4534501"/>
            <a:ext cx="755574" cy="513902"/>
          </a:xfrm>
          <a:prstGeom prst="rect">
            <a:avLst/>
          </a:prstGeom>
        </p:spPr>
      </p:pic>
      <p:sp>
        <p:nvSpPr>
          <p:cNvPr id="2" name="Rectangle à coins arrondis 1"/>
          <p:cNvSpPr/>
          <p:nvPr/>
        </p:nvSpPr>
        <p:spPr>
          <a:xfrm>
            <a:off x="539552" y="4086299"/>
            <a:ext cx="8064896" cy="5741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smtClean="0"/>
              <a:t>Chaque enseignant </a:t>
            </a:r>
            <a:r>
              <a:rPr lang="fr-FR" sz="1600" dirty="0" smtClean="0"/>
              <a:t>devra, selon les caractéristiques de ses élèves, </a:t>
            </a:r>
            <a:r>
              <a:rPr lang="fr-FR" sz="1600" dirty="0" smtClean="0"/>
              <a:t>définir des contenus </a:t>
            </a:r>
            <a:r>
              <a:rPr lang="fr-FR" sz="1600" dirty="0" smtClean="0"/>
              <a:t>d’enseignement pour </a:t>
            </a:r>
            <a:r>
              <a:rPr lang="fr-FR" sz="1600" dirty="0" smtClean="0"/>
              <a:t>chaque domaine de </a:t>
            </a:r>
            <a:r>
              <a:rPr lang="fr-FR" sz="1600" dirty="0" smtClean="0"/>
              <a:t>formation relatif au socle commun</a:t>
            </a:r>
            <a:endParaRPr lang="fr-FR" sz="1600" dirty="0"/>
          </a:p>
        </p:txBody>
      </p:sp>
      <p:pic>
        <p:nvPicPr>
          <p:cNvPr id="3" name="Image 2">
            <a:hlinkClick r:id="rId3" action="ppaction://hlinksldjump"/>
          </p:cNvPr>
          <p:cNvPicPr>
            <a:picLocks noChangeAspect="1"/>
          </p:cNvPicPr>
          <p:nvPr/>
        </p:nvPicPr>
        <p:blipFill>
          <a:blip r:embed="rId4"/>
          <a:stretch>
            <a:fillRect/>
          </a:stretch>
        </p:blipFill>
        <p:spPr>
          <a:xfrm>
            <a:off x="7236296" y="4691110"/>
            <a:ext cx="284243" cy="335565"/>
          </a:xfrm>
          <a:prstGeom prst="rect">
            <a:avLst/>
          </a:prstGeom>
        </p:spPr>
      </p:pic>
      <p:pic>
        <p:nvPicPr>
          <p:cNvPr id="8" name="Image 7">
            <a:hlinkClick r:id="rId5" action="ppaction://hlinksldjump"/>
          </p:cNvPr>
          <p:cNvPicPr>
            <a:picLocks noChangeAspect="1"/>
          </p:cNvPicPr>
          <p:nvPr/>
        </p:nvPicPr>
        <p:blipFill>
          <a:blip r:embed="rId4"/>
          <a:stretch>
            <a:fillRect/>
          </a:stretch>
        </p:blipFill>
        <p:spPr bwMode="auto">
          <a:xfrm>
            <a:off x="8724674" y="1064464"/>
            <a:ext cx="252937" cy="298606"/>
          </a:xfrm>
          <a:prstGeom prst="rect">
            <a:avLst/>
          </a:prstGeom>
        </p:spPr>
      </p:pic>
      <p:sp>
        <p:nvSpPr>
          <p:cNvPr id="7" name="ZoneTexte 6"/>
          <p:cNvSpPr txBox="1"/>
          <p:nvPr/>
        </p:nvSpPr>
        <p:spPr>
          <a:xfrm>
            <a:off x="1403648" y="4736742"/>
            <a:ext cx="5832648" cy="307777"/>
          </a:xfrm>
          <a:prstGeom prst="rect">
            <a:avLst/>
          </a:prstGeom>
          <a:noFill/>
        </p:spPr>
        <p:txBody>
          <a:bodyPr wrap="square" rtlCol="0">
            <a:spAutoFit/>
          </a:bodyPr>
          <a:lstStyle/>
          <a:p>
            <a:r>
              <a:rPr lang="fr-FR" dirty="0" smtClean="0"/>
              <a:t>Nos propositions suivent un code couleur : </a:t>
            </a:r>
            <a:r>
              <a:rPr lang="fr" dirty="0" smtClean="0">
                <a:solidFill>
                  <a:srgbClr val="FF0000"/>
                </a:solidFill>
              </a:rPr>
              <a:t>DF1, </a:t>
            </a:r>
            <a:r>
              <a:rPr lang="fr" dirty="0" smtClean="0">
                <a:solidFill>
                  <a:srgbClr val="00FFFF"/>
                </a:solidFill>
              </a:rPr>
              <a:t>DF2, </a:t>
            </a:r>
            <a:r>
              <a:rPr lang="fr" dirty="0" smtClean="0">
                <a:solidFill>
                  <a:srgbClr val="FF00FF"/>
                </a:solidFill>
              </a:rPr>
              <a:t>DF3, </a:t>
            </a:r>
            <a:r>
              <a:rPr lang="fr" dirty="0" smtClean="0">
                <a:solidFill>
                  <a:srgbClr val="00FF00"/>
                </a:solidFill>
              </a:rPr>
              <a:t>DF4, </a:t>
            </a:r>
            <a:r>
              <a:rPr lang="fr" dirty="0">
                <a:solidFill>
                  <a:srgbClr val="B45F06"/>
                </a:solidFill>
              </a:rPr>
              <a:t>DF5</a:t>
            </a:r>
            <a:r>
              <a:rPr lang="fr" dirty="0" smtClean="0">
                <a:solidFill>
                  <a:srgbClr val="00FF00"/>
                </a:solidFill>
              </a:rPr>
              <a:t> </a:t>
            </a:r>
            <a:r>
              <a:rPr lang="fr" dirty="0" smtClean="0">
                <a:solidFill>
                  <a:srgbClr val="00FFFF"/>
                </a:solidFill>
              </a:rPr>
              <a:t> </a:t>
            </a:r>
            <a:r>
              <a:rPr lang="fr-FR" dirty="0" smtClean="0"/>
              <a:t> </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Organigramme : Alternative 3"/>
          <p:cNvSpPr/>
          <p:nvPr/>
        </p:nvSpPr>
        <p:spPr bwMode="auto">
          <a:xfrm>
            <a:off x="699798" y="92177"/>
            <a:ext cx="8080886" cy="606834"/>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sp>
      <p:sp>
        <p:nvSpPr>
          <p:cNvPr id="5" name="Google Shape;115;p36"/>
          <p:cNvSpPr>
            <a:spLocks noGrp="1"/>
          </p:cNvSpPr>
          <p:nvPr>
            <p:ph type="title"/>
          </p:nvPr>
        </p:nvSpPr>
        <p:spPr bwMode="auto">
          <a:xfrm>
            <a:off x="101683" y="27199"/>
            <a:ext cx="9040029" cy="711061"/>
          </a:xfrm>
          <a:prstGeom prst="rect">
            <a:avLst/>
          </a:prstGeom>
          <a:noFill/>
          <a:ln>
            <a:noFill/>
          </a:ln>
        </p:spPr>
        <p:txBody>
          <a:bodyPr spcFirstLastPara="1" wrap="square" lIns="91422" tIns="91422" rIns="91422" bIns="91422" anchor="b" anchorCtr="0"/>
          <a:lstStyle/>
          <a:p>
            <a:pPr marL="0" lvl="0" indent="0" algn="ctr">
              <a:lnSpc>
                <a:spcPct val="100000"/>
              </a:lnSpc>
              <a:spcBef>
                <a:spcPts val="0"/>
              </a:spcBef>
              <a:spcAft>
                <a:spcPts val="0"/>
              </a:spcAft>
              <a:buSzPts val="4200"/>
              <a:buNone/>
              <a:defRPr/>
            </a:pPr>
            <a:r>
              <a:rPr lang="fr" sz="1600" b="1">
                <a:latin typeface="+mn-lt"/>
              </a:rPr>
              <a:t>Nature des interactions sociales et Responsabilités partagées</a:t>
            </a:r>
            <a:br>
              <a:rPr lang="fr" sz="1600" b="1">
                <a:latin typeface="+mn-lt"/>
              </a:rPr>
            </a:br>
            <a:r>
              <a:rPr lang="fr" sz="1600" b="1">
                <a:latin typeface="+mn-lt"/>
              </a:rPr>
              <a:t> au cours du processus créatif</a:t>
            </a:r>
            <a:endParaRPr sz="1600" b="1">
              <a:latin typeface="+mn-lt"/>
            </a:endParaRPr>
          </a:p>
        </p:txBody>
      </p:sp>
      <p:sp>
        <p:nvSpPr>
          <p:cNvPr id="6" name="Google Shape;116;p36"/>
          <p:cNvSpPr>
            <a:spLocks noGrp="1"/>
          </p:cNvSpPr>
          <p:nvPr>
            <p:ph type="body" idx="1"/>
          </p:nvPr>
        </p:nvSpPr>
        <p:spPr bwMode="auto">
          <a:xfrm>
            <a:off x="0" y="629878"/>
            <a:ext cx="9144000" cy="4712848"/>
          </a:xfrm>
          <a:prstGeom prst="rect">
            <a:avLst/>
          </a:prstGeom>
          <a:noFill/>
          <a:ln>
            <a:noFill/>
          </a:ln>
        </p:spPr>
        <p:txBody>
          <a:bodyPr spcFirstLastPara="1" wrap="square" lIns="91423" tIns="91423" rIns="91423" bIns="91423" anchor="t" anchorCtr="0"/>
          <a:lstStyle/>
          <a:p>
            <a:pPr marL="114300" lvl="0" indent="0" algn="l">
              <a:lnSpc>
                <a:spcPct val="104999"/>
              </a:lnSpc>
              <a:spcBef>
                <a:spcPts val="0"/>
              </a:spcBef>
              <a:spcAft>
                <a:spcPts val="0"/>
              </a:spcAft>
              <a:buSzPct val="117647"/>
              <a:buNone/>
              <a:defRPr/>
            </a:pPr>
            <a:r>
              <a:rPr lang="fr" sz="1100" b="1" i="1" dirty="0">
                <a:latin typeface="+mn-lt"/>
              </a:rPr>
              <a:t>Nos propositions vont dans le sens d'une éducation aux choix et à la responsabilisation de chacun au sein d'un collectif. Elles tendent à permettre à l'élève une attitude active,responsable et solidaire.Nous souhaitons que les postures adoptées par l'enseignant puissent permettre aux élèves de vivre en acte les </a:t>
            </a:r>
            <a:r>
              <a:rPr lang="fr" sz="1100" b="1" i="1" u="sng" dirty="0">
                <a:latin typeface="+mn-lt"/>
              </a:rPr>
              <a:t>Valeurs de la république</a:t>
            </a:r>
            <a:r>
              <a:rPr lang="fr" sz="1100" b="1" i="1" dirty="0" smtClean="0">
                <a:latin typeface="+mn-lt"/>
              </a:rPr>
              <a:t>.</a:t>
            </a:r>
          </a:p>
          <a:p>
            <a:pPr marL="114300" lvl="0" indent="0" algn="l">
              <a:lnSpc>
                <a:spcPct val="104999"/>
              </a:lnSpc>
              <a:spcBef>
                <a:spcPts val="0"/>
              </a:spcBef>
              <a:spcAft>
                <a:spcPts val="0"/>
              </a:spcAft>
              <a:buSzPct val="117647"/>
              <a:buNone/>
              <a:defRPr/>
            </a:pPr>
            <a:endParaRPr sz="1100" b="1" i="1" dirty="0">
              <a:latin typeface="Arial"/>
            </a:endParaRPr>
          </a:p>
          <a:p>
            <a:pPr marL="114300" lvl="0" indent="0" algn="ctr">
              <a:lnSpc>
                <a:spcPct val="104999"/>
              </a:lnSpc>
              <a:spcBef>
                <a:spcPts val="0"/>
              </a:spcBef>
              <a:spcAft>
                <a:spcPts val="0"/>
              </a:spcAft>
              <a:buSzPct val="117647"/>
              <a:buNone/>
              <a:defRPr/>
            </a:pPr>
            <a:r>
              <a:rPr lang="fr" sz="1000" b="1" dirty="0">
                <a:solidFill>
                  <a:srgbClr val="FF0000"/>
                </a:solidFill>
                <a:latin typeface="+mn-lt"/>
              </a:rPr>
              <a:t>Temps </a:t>
            </a:r>
            <a:r>
              <a:rPr lang="fr" sz="1000" b="1" dirty="0" smtClean="0">
                <a:solidFill>
                  <a:srgbClr val="FF0000"/>
                </a:solidFill>
                <a:latin typeface="+mn-lt"/>
              </a:rPr>
              <a:t>1: </a:t>
            </a:r>
            <a:r>
              <a:rPr lang="fr" sz="1000" b="1" dirty="0">
                <a:solidFill>
                  <a:srgbClr val="FF0000"/>
                </a:solidFill>
                <a:latin typeface="+mn-lt"/>
              </a:rPr>
              <a:t>du processus:Sollicitation de l'imaginaire</a:t>
            </a:r>
            <a:endParaRPr sz="1000" b="1" dirty="0">
              <a:latin typeface="+mn-lt"/>
            </a:endParaRPr>
          </a:p>
          <a:p>
            <a:pPr marL="114300" lvl="0" indent="0" algn="ctr">
              <a:lnSpc>
                <a:spcPct val="104999"/>
              </a:lnSpc>
              <a:spcBef>
                <a:spcPts val="0"/>
              </a:spcBef>
              <a:spcAft>
                <a:spcPts val="0"/>
              </a:spcAft>
              <a:buSzPct val="117647"/>
              <a:buNone/>
              <a:defRPr/>
            </a:pPr>
            <a:r>
              <a:rPr lang="fr" sz="1000" b="0" i="0" u="none" strike="noStrike" cap="none" spc="0" dirty="0">
                <a:solidFill>
                  <a:schemeClr val="dk1"/>
                </a:solidFill>
                <a:latin typeface="+mn-lt"/>
              </a:rPr>
              <a:t>Choisir ensemble le support artistique parmi les possibles. </a:t>
            </a:r>
            <a:r>
              <a:rPr lang="fr" sz="1000" b="0" dirty="0">
                <a:latin typeface="+mn-lt"/>
              </a:rPr>
              <a:t>Donner son avis personnel en argumentant son choix.</a:t>
            </a:r>
            <a:endParaRPr sz="1000" b="1" dirty="0">
              <a:latin typeface="+mn-lt"/>
            </a:endParaRPr>
          </a:p>
          <a:p>
            <a:pPr marL="114300" lvl="0" indent="0" algn="ctr">
              <a:lnSpc>
                <a:spcPct val="104999"/>
              </a:lnSpc>
              <a:spcBef>
                <a:spcPts val="0"/>
              </a:spcBef>
              <a:spcAft>
                <a:spcPts val="0"/>
              </a:spcAft>
              <a:buSzPct val="117647"/>
              <a:buNone/>
              <a:defRPr/>
            </a:pPr>
            <a:r>
              <a:rPr lang="fr" sz="1000" b="1" dirty="0">
                <a:solidFill>
                  <a:srgbClr val="00B0F0"/>
                </a:solidFill>
                <a:latin typeface="+mn-lt"/>
              </a:rPr>
              <a:t>Confrontation</a:t>
            </a:r>
            <a:r>
              <a:rPr lang="fr" sz="1000" b="1" dirty="0">
                <a:latin typeface="+mn-lt"/>
              </a:rPr>
              <a:t> </a:t>
            </a:r>
            <a:r>
              <a:rPr lang="fr" sz="1000" b="0" dirty="0">
                <a:latin typeface="+mn-lt"/>
              </a:rPr>
              <a:t>de point de vue.</a:t>
            </a:r>
            <a:endParaRPr sz="1000" b="0" dirty="0">
              <a:latin typeface="+mn-lt"/>
            </a:endParaRPr>
          </a:p>
          <a:p>
            <a:pPr marL="114300" lvl="0" indent="0" algn="ctr">
              <a:lnSpc>
                <a:spcPct val="104999"/>
              </a:lnSpc>
              <a:spcBef>
                <a:spcPts val="0"/>
              </a:spcBef>
              <a:spcAft>
                <a:spcPts val="0"/>
              </a:spcAft>
              <a:buSzPct val="117647"/>
              <a:buNone/>
              <a:defRPr/>
            </a:pPr>
            <a:endParaRPr sz="1000" b="0" dirty="0">
              <a:latin typeface="Arial"/>
            </a:endParaRPr>
          </a:p>
          <a:p>
            <a:pPr marL="114300" lvl="0" indent="0" algn="ctr">
              <a:lnSpc>
                <a:spcPct val="104999"/>
              </a:lnSpc>
              <a:spcBef>
                <a:spcPts val="0"/>
              </a:spcBef>
              <a:spcAft>
                <a:spcPts val="0"/>
              </a:spcAft>
              <a:buSzPct val="117647"/>
              <a:buNone/>
              <a:defRPr/>
            </a:pPr>
            <a:r>
              <a:rPr lang="fr" sz="1000" b="1" dirty="0">
                <a:solidFill>
                  <a:srgbClr val="FF0000"/>
                </a:solidFill>
                <a:latin typeface="+mn-lt"/>
              </a:rPr>
              <a:t>Temps 2</a:t>
            </a:r>
            <a:r>
              <a:rPr lang="fr" sz="1000" b="1" dirty="0" smtClean="0">
                <a:solidFill>
                  <a:srgbClr val="FF0000"/>
                </a:solidFill>
                <a:latin typeface="+mn-lt"/>
              </a:rPr>
              <a:t>: Exploration </a:t>
            </a:r>
            <a:r>
              <a:rPr lang="fr" sz="1000" b="1" dirty="0">
                <a:solidFill>
                  <a:srgbClr val="FF0000"/>
                </a:solidFill>
                <a:latin typeface="+mn-lt"/>
              </a:rPr>
              <a:t>Corporelle et Enrichissement</a:t>
            </a:r>
            <a:endParaRPr sz="1000" b="1" dirty="0">
              <a:latin typeface="+mn-lt"/>
            </a:endParaRPr>
          </a:p>
          <a:p>
            <a:pPr marL="114300" lvl="0" indent="0" algn="ctr">
              <a:lnSpc>
                <a:spcPct val="104999"/>
              </a:lnSpc>
              <a:spcBef>
                <a:spcPts val="0"/>
              </a:spcBef>
              <a:spcAft>
                <a:spcPts val="0"/>
              </a:spcAft>
              <a:buSzPct val="117647"/>
              <a:buNone/>
              <a:defRPr/>
            </a:pPr>
            <a:r>
              <a:rPr lang="fr" sz="1000" b="0" i="0" u="none" strike="noStrike" cap="none" spc="0" dirty="0">
                <a:solidFill>
                  <a:schemeClr val="dk1"/>
                </a:solidFill>
                <a:latin typeface="+mn-lt"/>
              </a:rPr>
              <a:t>Passage par un travail en Dyades pour exploration corporelle des images mentales induites par le support et leur enrichissement.</a:t>
            </a:r>
            <a:r>
              <a:rPr lang="fr" sz="1000" b="1" i="0" u="none" strike="noStrike" cap="none" spc="0" dirty="0">
                <a:solidFill>
                  <a:srgbClr val="00B0F0"/>
                </a:solidFill>
                <a:latin typeface="+mn-lt"/>
              </a:rPr>
              <a:t>  </a:t>
            </a:r>
            <a:endParaRPr sz="1000" b="1" i="0" u="none" strike="noStrike" cap="none" spc="0" dirty="0">
              <a:solidFill>
                <a:srgbClr val="00B0F0"/>
              </a:solidFill>
              <a:latin typeface="+mn-lt"/>
            </a:endParaRPr>
          </a:p>
          <a:p>
            <a:pPr marL="114300" lvl="0" indent="0" algn="ctr">
              <a:lnSpc>
                <a:spcPct val="104999"/>
              </a:lnSpc>
              <a:spcBef>
                <a:spcPts val="0"/>
              </a:spcBef>
              <a:spcAft>
                <a:spcPts val="0"/>
              </a:spcAft>
              <a:buSzPct val="117647"/>
              <a:buNone/>
              <a:defRPr/>
            </a:pPr>
            <a:r>
              <a:rPr lang="fr" sz="1000" b="1" i="0" u="none" strike="noStrike" cap="none" spc="0" dirty="0">
                <a:solidFill>
                  <a:srgbClr val="00B0F0"/>
                </a:solidFill>
                <a:latin typeface="+mn-lt"/>
              </a:rPr>
              <a:t>Co-Construction</a:t>
            </a:r>
            <a:r>
              <a:rPr lang="fr" sz="1000" b="0" i="0" u="none" strike="noStrike" cap="none" spc="0" dirty="0">
                <a:solidFill>
                  <a:schemeClr val="dk1"/>
                </a:solidFill>
                <a:latin typeface="+mn-lt"/>
              </a:rPr>
              <a:t> du projet.</a:t>
            </a:r>
            <a:endParaRPr sz="1000" b="0" i="0" u="none" strike="noStrike" cap="none" spc="0" dirty="0">
              <a:solidFill>
                <a:schemeClr val="dk1"/>
              </a:solidFill>
              <a:latin typeface="+mn-lt"/>
            </a:endParaRPr>
          </a:p>
          <a:p>
            <a:pPr marL="114300" lvl="0" indent="0" algn="ctr">
              <a:lnSpc>
                <a:spcPct val="104999"/>
              </a:lnSpc>
              <a:spcBef>
                <a:spcPts val="0"/>
              </a:spcBef>
              <a:spcAft>
                <a:spcPts val="0"/>
              </a:spcAft>
              <a:buSzPct val="117647"/>
              <a:buNone/>
              <a:defRPr/>
            </a:pPr>
            <a:endParaRPr sz="1000" b="0" i="0" u="none" strike="noStrike" cap="none" spc="0" dirty="0">
              <a:solidFill>
                <a:schemeClr val="dk1"/>
              </a:solidFill>
              <a:latin typeface="Arial"/>
            </a:endParaRPr>
          </a:p>
          <a:p>
            <a:pPr marL="114300" lvl="0" indent="0" algn="ctr">
              <a:lnSpc>
                <a:spcPct val="104999"/>
              </a:lnSpc>
              <a:spcBef>
                <a:spcPts val="0"/>
              </a:spcBef>
              <a:spcAft>
                <a:spcPts val="0"/>
              </a:spcAft>
              <a:buSzPct val="117647"/>
              <a:buNone/>
              <a:defRPr/>
            </a:pPr>
            <a:r>
              <a:rPr lang="fr" sz="1000" b="1" dirty="0">
                <a:solidFill>
                  <a:srgbClr val="FF0000"/>
                </a:solidFill>
                <a:latin typeface="+mn-lt"/>
              </a:rPr>
              <a:t>Temps 3:Inventaire/Choix/Combinaison</a:t>
            </a:r>
            <a:endParaRPr sz="1000" dirty="0">
              <a:solidFill>
                <a:srgbClr val="FF0000"/>
              </a:solidFill>
              <a:latin typeface="+mn-lt"/>
            </a:endParaRPr>
          </a:p>
          <a:p>
            <a:pPr marL="114300" lvl="0" indent="0" algn="ctr">
              <a:lnSpc>
                <a:spcPct val="104999"/>
              </a:lnSpc>
              <a:spcBef>
                <a:spcPts val="0"/>
              </a:spcBef>
              <a:spcAft>
                <a:spcPts val="0"/>
              </a:spcAft>
              <a:buSzPct val="117647"/>
              <a:buNone/>
              <a:defRPr/>
            </a:pPr>
            <a:r>
              <a:rPr lang="fr" sz="1000" b="0" i="0" u="none" strike="noStrike" cap="none" spc="0" dirty="0">
                <a:solidFill>
                  <a:schemeClr val="dk1"/>
                </a:solidFill>
                <a:latin typeface="+mn-lt"/>
              </a:rPr>
              <a:t>Faire des propositions personnelles (de la dyade)à partir du thème et/ou du support choisi qui seront ensuite soumises au groupe pour validation (gestes,idées d'organisation par exemple) et mise en commun.</a:t>
            </a:r>
            <a:endParaRPr sz="1000" b="0" i="0" u="none" strike="noStrike" cap="none" spc="0" dirty="0">
              <a:solidFill>
                <a:schemeClr val="dk1"/>
              </a:solidFill>
              <a:latin typeface="+mn-lt"/>
            </a:endParaRPr>
          </a:p>
          <a:p>
            <a:pPr marL="114300" lvl="0" indent="0" algn="ctr">
              <a:lnSpc>
                <a:spcPct val="104999"/>
              </a:lnSpc>
              <a:spcBef>
                <a:spcPts val="0"/>
              </a:spcBef>
              <a:spcAft>
                <a:spcPts val="0"/>
              </a:spcAft>
              <a:buSzPct val="117647"/>
              <a:buNone/>
              <a:defRPr/>
            </a:pPr>
            <a:r>
              <a:rPr lang="fr" sz="1000" b="0" i="0" u="none" strike="noStrike" cap="none" spc="0" dirty="0">
                <a:solidFill>
                  <a:schemeClr val="dk1"/>
                </a:solidFill>
                <a:latin typeface="+mn-lt"/>
              </a:rPr>
              <a:t> </a:t>
            </a:r>
            <a:r>
              <a:rPr lang="fr" sz="1000" b="1" i="0" u="none" strike="noStrike" cap="none" spc="0" dirty="0">
                <a:solidFill>
                  <a:srgbClr val="00B0F0"/>
                </a:solidFill>
                <a:latin typeface="+mn-lt"/>
              </a:rPr>
              <a:t>Co-élaboration</a:t>
            </a:r>
            <a:endParaRPr sz="1000" b="1" i="0" u="none" strike="noStrike" cap="none" spc="0" dirty="0">
              <a:solidFill>
                <a:srgbClr val="00B0F0"/>
              </a:solidFill>
              <a:latin typeface="+mn-lt"/>
            </a:endParaRPr>
          </a:p>
          <a:p>
            <a:pPr marL="114300" lvl="0" indent="0" algn="ctr">
              <a:lnSpc>
                <a:spcPct val="104999"/>
              </a:lnSpc>
              <a:spcBef>
                <a:spcPts val="0"/>
              </a:spcBef>
              <a:spcAft>
                <a:spcPts val="0"/>
              </a:spcAft>
              <a:buSzPct val="117647"/>
              <a:buNone/>
              <a:defRPr/>
            </a:pPr>
            <a:endParaRPr sz="1000" dirty="0">
              <a:latin typeface="Arial"/>
            </a:endParaRPr>
          </a:p>
          <a:p>
            <a:pPr marL="114300" lvl="0" indent="0" algn="ctr">
              <a:lnSpc>
                <a:spcPct val="104999"/>
              </a:lnSpc>
              <a:spcBef>
                <a:spcPts val="0"/>
              </a:spcBef>
              <a:spcAft>
                <a:spcPts val="0"/>
              </a:spcAft>
              <a:buSzPct val="117647"/>
              <a:buNone/>
              <a:defRPr/>
            </a:pPr>
            <a:r>
              <a:rPr lang="fr" sz="1000" b="1" dirty="0">
                <a:solidFill>
                  <a:srgbClr val="FF0000"/>
                </a:solidFill>
                <a:latin typeface="+mn-lt"/>
              </a:rPr>
              <a:t>Temps 4:Construction</a:t>
            </a:r>
            <a:endParaRPr sz="1000" b="1" dirty="0">
              <a:latin typeface="+mn-lt"/>
            </a:endParaRPr>
          </a:p>
          <a:p>
            <a:pPr marL="114300" lvl="0" indent="0" algn="ctr">
              <a:lnSpc>
                <a:spcPct val="104999"/>
              </a:lnSpc>
              <a:spcBef>
                <a:spcPts val="0"/>
              </a:spcBef>
              <a:spcAft>
                <a:spcPts val="0"/>
              </a:spcAft>
              <a:buSzPct val="117647"/>
              <a:buNone/>
              <a:defRPr/>
            </a:pPr>
            <a:r>
              <a:rPr lang="fr" sz="1000" b="0" dirty="0">
                <a:latin typeface="+mn-lt"/>
              </a:rPr>
              <a:t>Le travail peut être également envisagé en partage des tâches, parties, rôles complémentaires au profit du collectif. </a:t>
            </a:r>
            <a:endParaRPr sz="1000" b="1" dirty="0">
              <a:solidFill>
                <a:srgbClr val="00B0F0"/>
              </a:solidFill>
              <a:latin typeface="+mn-lt"/>
            </a:endParaRPr>
          </a:p>
          <a:p>
            <a:pPr marL="114300" lvl="0" indent="0" algn="ctr">
              <a:lnSpc>
                <a:spcPct val="104999"/>
              </a:lnSpc>
              <a:spcBef>
                <a:spcPts val="0"/>
              </a:spcBef>
              <a:spcAft>
                <a:spcPts val="0"/>
              </a:spcAft>
              <a:buSzPct val="117647"/>
              <a:buNone/>
              <a:defRPr/>
            </a:pPr>
            <a:r>
              <a:rPr lang="fr" sz="1000" b="1" dirty="0">
                <a:solidFill>
                  <a:srgbClr val="00B0F0"/>
                </a:solidFill>
                <a:latin typeface="+mn-lt"/>
              </a:rPr>
              <a:t>Coopération. </a:t>
            </a:r>
            <a:endParaRPr sz="1000" b="1" dirty="0">
              <a:solidFill>
                <a:srgbClr val="00B0F0"/>
              </a:solidFill>
              <a:latin typeface="+mn-lt"/>
            </a:endParaRPr>
          </a:p>
          <a:p>
            <a:pPr marL="114300" lvl="0" indent="0" algn="ctr">
              <a:lnSpc>
                <a:spcPct val="104999"/>
              </a:lnSpc>
              <a:spcBef>
                <a:spcPts val="0"/>
              </a:spcBef>
              <a:spcAft>
                <a:spcPts val="0"/>
              </a:spcAft>
              <a:buSzPct val="117647"/>
              <a:buNone/>
              <a:defRPr/>
            </a:pPr>
            <a:endParaRPr sz="1000" b="0" dirty="0">
              <a:solidFill>
                <a:schemeClr val="tx1"/>
              </a:solidFill>
              <a:latin typeface="Arial"/>
            </a:endParaRPr>
          </a:p>
          <a:p>
            <a:pPr marL="114300" lvl="0" indent="0" algn="ctr">
              <a:lnSpc>
                <a:spcPct val="104999"/>
              </a:lnSpc>
              <a:spcBef>
                <a:spcPts val="0"/>
              </a:spcBef>
              <a:spcAft>
                <a:spcPts val="0"/>
              </a:spcAft>
              <a:buSzPct val="117647"/>
              <a:buNone/>
              <a:defRPr/>
            </a:pPr>
            <a:r>
              <a:rPr lang="fr" sz="1000" b="0" dirty="0">
                <a:solidFill>
                  <a:schemeClr val="tx1"/>
                </a:solidFill>
                <a:latin typeface="+mn-lt"/>
              </a:rPr>
              <a:t>Celle-ci peut aller jusqu'à demander que chacun soit sur un temps du projet Leader</a:t>
            </a:r>
            <a:r>
              <a:rPr lang="fr" sz="1000" dirty="0">
                <a:latin typeface="+mn-lt"/>
              </a:rPr>
              <a:t> du groupe dans l'apprentissage d'un module aux autres ou repère visuel dans la réalisation de la Chorégraphie.</a:t>
            </a:r>
            <a:endParaRPr sz="1000" dirty="0">
              <a:latin typeface="+mn-lt"/>
            </a:endParaRPr>
          </a:p>
          <a:p>
            <a:pPr marL="114300" lvl="0" indent="0" algn="ctr">
              <a:lnSpc>
                <a:spcPct val="104999"/>
              </a:lnSpc>
              <a:spcBef>
                <a:spcPts val="0"/>
              </a:spcBef>
              <a:spcAft>
                <a:spcPts val="0"/>
              </a:spcAft>
              <a:buSzPct val="117647"/>
              <a:buNone/>
              <a:defRPr/>
            </a:pPr>
            <a:r>
              <a:rPr lang="fr" sz="1000" dirty="0">
                <a:latin typeface="+mn-lt"/>
              </a:rPr>
              <a:t>L'écriture chorégraphique se fera en </a:t>
            </a:r>
            <a:r>
              <a:rPr lang="fr" sz="1000" b="1" dirty="0">
                <a:solidFill>
                  <a:srgbClr val="00B0F0"/>
                </a:solidFill>
                <a:latin typeface="+mn-lt"/>
              </a:rPr>
              <a:t>Co-élaboration </a:t>
            </a:r>
            <a:r>
              <a:rPr lang="fr" sz="1000" b="0" dirty="0">
                <a:solidFill>
                  <a:schemeClr val="tx1"/>
                </a:solidFill>
                <a:latin typeface="+mn-lt"/>
              </a:rPr>
              <a:t>du groupe entier puisqu'elle concerne l'organisation dans le temps et l'espace de tous les partenaires.</a:t>
            </a:r>
            <a:endParaRPr sz="1000" b="0" dirty="0">
              <a:solidFill>
                <a:schemeClr val="tx1"/>
              </a:solidFill>
              <a:latin typeface="+mn-lt"/>
            </a:endParaRPr>
          </a:p>
          <a:p>
            <a:pPr marL="114300" lvl="0" indent="0" algn="ctr">
              <a:lnSpc>
                <a:spcPct val="104999"/>
              </a:lnSpc>
              <a:spcBef>
                <a:spcPts val="0"/>
              </a:spcBef>
              <a:spcAft>
                <a:spcPts val="0"/>
              </a:spcAft>
              <a:buSzPct val="117647"/>
              <a:buNone/>
              <a:defRPr/>
            </a:pPr>
            <a:endParaRPr sz="1000" b="0" dirty="0">
              <a:solidFill>
                <a:schemeClr val="tx1"/>
              </a:solidFill>
              <a:latin typeface="Arial"/>
            </a:endParaRPr>
          </a:p>
          <a:p>
            <a:pPr marL="114300" lvl="0" indent="0" algn="ctr">
              <a:lnSpc>
                <a:spcPct val="104999"/>
              </a:lnSpc>
              <a:spcBef>
                <a:spcPts val="0"/>
              </a:spcBef>
              <a:spcAft>
                <a:spcPts val="0"/>
              </a:spcAft>
              <a:buSzPct val="117647"/>
              <a:buNone/>
              <a:defRPr/>
            </a:pPr>
            <a:r>
              <a:rPr lang="fr" sz="1000" b="1" dirty="0">
                <a:solidFill>
                  <a:srgbClr val="FF0000"/>
                </a:solidFill>
                <a:latin typeface="+mn-lt"/>
              </a:rPr>
              <a:t>Temps 5:Présentation/Evaluation</a:t>
            </a:r>
            <a:endParaRPr sz="1000" b="1" dirty="0">
              <a:solidFill>
                <a:srgbClr val="FF0000"/>
              </a:solidFill>
              <a:latin typeface="+mn-lt"/>
            </a:endParaRPr>
          </a:p>
        </p:txBody>
      </p:sp>
      <p:sp>
        <p:nvSpPr>
          <p:cNvPr id="7" name="Google Shape;117;p36">
            <a:hlinkClick r:id="rId2" action="ppaction://hlinksldjump"/>
          </p:cNvPr>
          <p:cNvSpPr/>
          <p:nvPr/>
        </p:nvSpPr>
        <p:spPr bwMode="auto">
          <a:xfrm>
            <a:off x="7884368" y="4770966"/>
            <a:ext cx="1141015" cy="377297"/>
          </a:xfrm>
          <a:prstGeom prst="leftArrow">
            <a:avLst>
              <a:gd name="adj1" fmla="val 50000"/>
              <a:gd name="adj2" fmla="val 50000"/>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400" b="0" i="0" u="none" strike="noStrike" cap="none">
                <a:solidFill>
                  <a:schemeClr val="lt1"/>
                </a:solidFill>
                <a:latin typeface="Arial"/>
                <a:ea typeface="Arial"/>
                <a:cs typeface="Arial"/>
              </a:rPr>
              <a:t>Retour CA</a:t>
            </a:r>
            <a:endParaRPr sz="1400" b="0" i="0" u="none" strike="noStrike" cap="none">
              <a:solidFill>
                <a:schemeClr val="lt1"/>
              </a:solidFill>
              <a:latin typeface="Arial"/>
              <a:ea typeface="Arial"/>
              <a:cs typeface="Arial"/>
            </a:endParaRPr>
          </a:p>
        </p:txBody>
      </p:sp>
      <p:pic>
        <p:nvPicPr>
          <p:cNvPr id="9" name="Image 8">
            <a:hlinkClick r:id="rId3" action="ppaction://hlinksldjump"/>
          </p:cNvPr>
          <p:cNvPicPr>
            <a:picLocks noChangeAspect="1"/>
          </p:cNvPicPr>
          <p:nvPr/>
        </p:nvPicPr>
        <p:blipFill>
          <a:blip r:embed="rId4"/>
          <a:stretch>
            <a:fillRect/>
          </a:stretch>
        </p:blipFill>
        <p:spPr bwMode="auto">
          <a:xfrm>
            <a:off x="6088893" y="1040392"/>
            <a:ext cx="206284" cy="243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Google Shape;439;p15"/>
          <p:cNvSpPr>
            <a:spLocks noGrp="1"/>
          </p:cNvSpPr>
          <p:nvPr>
            <p:ph type="body" idx="1"/>
          </p:nvPr>
        </p:nvSpPr>
        <p:spPr bwMode="auto">
          <a:xfrm>
            <a:off x="0" y="0"/>
            <a:ext cx="9144000" cy="4831404"/>
          </a:xfrm>
          <a:prstGeom prst="rect">
            <a:avLst/>
          </a:prstGeom>
          <a:noFill/>
          <a:ln>
            <a:noFill/>
          </a:ln>
        </p:spPr>
        <p:txBody>
          <a:bodyPr spcFirstLastPara="1" wrap="square" lIns="91425" tIns="91425" rIns="91425" bIns="91425" anchor="t" anchorCtr="0"/>
          <a:lstStyle/>
          <a:p>
            <a:pPr marL="114300" lvl="0" indent="0" algn="ctr">
              <a:lnSpc>
                <a:spcPct val="95000"/>
              </a:lnSpc>
              <a:spcBef>
                <a:spcPts val="0"/>
              </a:spcBef>
              <a:spcAft>
                <a:spcPts val="0"/>
              </a:spcAft>
              <a:buSzPct val="117647"/>
              <a:buNone/>
              <a:defRPr/>
            </a:pPr>
            <a:r>
              <a:rPr lang="fr" sz="1600" b="1" dirty="0">
                <a:latin typeface="+mn-lt"/>
              </a:rPr>
              <a:t>Les valeurs de la République</a:t>
            </a:r>
            <a:endParaRPr sz="1600" dirty="0">
              <a:latin typeface="+mn-lt"/>
            </a:endParaRPr>
          </a:p>
          <a:p>
            <a:pPr marL="114300" lvl="0" indent="0" algn="ctr">
              <a:lnSpc>
                <a:spcPct val="95000"/>
              </a:lnSpc>
              <a:spcBef>
                <a:spcPts val="0"/>
              </a:spcBef>
              <a:spcAft>
                <a:spcPts val="0"/>
              </a:spcAft>
              <a:buSzPct val="117647"/>
              <a:buNone/>
              <a:defRPr/>
            </a:pPr>
            <a:endParaRPr sz="1400" b="1" dirty="0">
              <a:latin typeface="+mn-lt"/>
            </a:endParaRPr>
          </a:p>
          <a:p>
            <a:pPr marL="457200" lvl="0" indent="-332814" algn="l">
              <a:lnSpc>
                <a:spcPct val="95000"/>
              </a:lnSpc>
              <a:spcBef>
                <a:spcPts val="0"/>
              </a:spcBef>
              <a:spcAft>
                <a:spcPts val="0"/>
              </a:spcAft>
              <a:buSzPct val="117647"/>
              <a:buChar char="●"/>
              <a:defRPr/>
            </a:pPr>
            <a:r>
              <a:rPr lang="fr" sz="1400" b="1" u="sng" dirty="0">
                <a:latin typeface="+mn-lt"/>
              </a:rPr>
              <a:t>Liberté:</a:t>
            </a:r>
            <a:r>
              <a:rPr lang="fr" sz="1400" dirty="0">
                <a:latin typeface="+mn-lt"/>
              </a:rPr>
              <a:t> Etre libre c’est ne pas avoir d’entraves ; admettons que ces entraves peuvent être soi-même où l’individu est son pire ennemi car il ne sait pas ce qui l’entrave. L’</a:t>
            </a:r>
            <a:r>
              <a:rPr lang="fr" sz="1400" b="1" dirty="0">
                <a:latin typeface="+mn-lt"/>
              </a:rPr>
              <a:t>Art. 1er. De la Déclaration de Droits de l’homme et du Citoyen de 1789 mentionne que : « </a:t>
            </a:r>
            <a:r>
              <a:rPr lang="fr" sz="1400" dirty="0">
                <a:latin typeface="+mn-lt"/>
              </a:rPr>
              <a:t>Les hommes naissent et demeurent libres et égaux en droits. Les distinctions sociales ne peuvent être fondées que sur l'utilité commune ». </a:t>
            </a:r>
            <a:r>
              <a:rPr lang="fr" sz="1400" b="1" dirty="0">
                <a:solidFill>
                  <a:srgbClr val="0070C0"/>
                </a:solidFill>
                <a:latin typeface="+mn-lt"/>
              </a:rPr>
              <a:t>La liberté ne va pas de soi, l’enseignant l’induit. </a:t>
            </a:r>
            <a:r>
              <a:rPr lang="fr" sz="1400" b="1" dirty="0">
                <a:solidFill>
                  <a:srgbClr val="FF0000"/>
                </a:solidFill>
                <a:latin typeface="+mn-lt"/>
              </a:rPr>
              <a:t>Liberté de choix</a:t>
            </a:r>
            <a:r>
              <a:rPr lang="fr" sz="1400" b="1" dirty="0" smtClean="0">
                <a:solidFill>
                  <a:srgbClr val="FF0000"/>
                </a:solidFill>
                <a:latin typeface="+mn-lt"/>
              </a:rPr>
              <a:t>.</a:t>
            </a:r>
          </a:p>
          <a:p>
            <a:pPr marL="124386" lvl="0" indent="0" algn="l">
              <a:lnSpc>
                <a:spcPct val="95000"/>
              </a:lnSpc>
              <a:spcBef>
                <a:spcPts val="0"/>
              </a:spcBef>
              <a:spcAft>
                <a:spcPts val="0"/>
              </a:spcAft>
              <a:buSzPct val="117647"/>
              <a:buNone/>
              <a:defRPr/>
            </a:pPr>
            <a:endParaRPr sz="1400" dirty="0">
              <a:latin typeface="+mn-lt"/>
            </a:endParaRPr>
          </a:p>
          <a:p>
            <a:pPr marL="457200" lvl="0" indent="-332814" algn="l">
              <a:lnSpc>
                <a:spcPct val="95000"/>
              </a:lnSpc>
              <a:spcBef>
                <a:spcPts val="0"/>
              </a:spcBef>
              <a:spcAft>
                <a:spcPts val="0"/>
              </a:spcAft>
              <a:buSzPct val="117647"/>
              <a:buChar char="●"/>
              <a:defRPr/>
            </a:pPr>
            <a:r>
              <a:rPr lang="fr" sz="1400" b="1" u="sng" dirty="0">
                <a:latin typeface="+mn-lt"/>
              </a:rPr>
              <a:t>Egalité:</a:t>
            </a:r>
            <a:r>
              <a:rPr lang="fr" sz="1400" dirty="0">
                <a:latin typeface="+mn-lt"/>
              </a:rPr>
              <a:t> devant l’enseignement, tous les élèves doivent être égaux. Se pose alors la notion d’égalité au départ ou à la fin des apprentissages. En tous cas la notion d’inclusion conduit à faire des différences interindividuelles une préoccupation majeure pour l'École et pour la Société. En effet, il s’agit de mettre les bonnes personnes aux bons endroits en fonction de leurs compétences (traité de Lisbonne en 2000 qui organise l’Europe de l’Education et de la formation). </a:t>
            </a:r>
            <a:r>
              <a:rPr lang="fr" sz="1400" b="1" dirty="0">
                <a:solidFill>
                  <a:srgbClr val="0070C0"/>
                </a:solidFill>
                <a:latin typeface="+mn-lt"/>
              </a:rPr>
              <a:t>L’enseignement doit répondre aux différents besoins repérés des élèves. </a:t>
            </a:r>
            <a:r>
              <a:rPr lang="fr" sz="1400" b="1" dirty="0">
                <a:solidFill>
                  <a:srgbClr val="FF0000"/>
                </a:solidFill>
                <a:latin typeface="+mn-lt"/>
              </a:rPr>
              <a:t>Égalité face à la réussite</a:t>
            </a:r>
            <a:r>
              <a:rPr lang="fr" sz="1400" b="1" dirty="0" smtClean="0">
                <a:solidFill>
                  <a:srgbClr val="FF0000"/>
                </a:solidFill>
                <a:latin typeface="+mn-lt"/>
              </a:rPr>
              <a:t>.</a:t>
            </a:r>
          </a:p>
          <a:p>
            <a:pPr marL="124386" lvl="0" indent="0" algn="l">
              <a:lnSpc>
                <a:spcPct val="95000"/>
              </a:lnSpc>
              <a:spcBef>
                <a:spcPts val="0"/>
              </a:spcBef>
              <a:spcAft>
                <a:spcPts val="0"/>
              </a:spcAft>
              <a:buSzPct val="117647"/>
              <a:buNone/>
              <a:defRPr/>
            </a:pPr>
            <a:endParaRPr sz="1400" dirty="0">
              <a:latin typeface="+mn-lt"/>
            </a:endParaRPr>
          </a:p>
          <a:p>
            <a:pPr marL="457200" lvl="0" indent="-332814" algn="l">
              <a:lnSpc>
                <a:spcPct val="95000"/>
              </a:lnSpc>
              <a:spcBef>
                <a:spcPts val="0"/>
              </a:spcBef>
              <a:spcAft>
                <a:spcPts val="0"/>
              </a:spcAft>
              <a:buSzPct val="117647"/>
              <a:buChar char="●"/>
              <a:defRPr/>
            </a:pPr>
            <a:r>
              <a:rPr lang="fr" sz="1400" b="1" u="sng" dirty="0">
                <a:latin typeface="+mn-lt"/>
              </a:rPr>
              <a:t>Fraternité:</a:t>
            </a:r>
            <a:r>
              <a:rPr lang="fr" sz="1400" dirty="0">
                <a:latin typeface="+mn-lt"/>
              </a:rPr>
              <a:t> ce n’est pas la fratrie mais plutôt le lien qui unit les Hommes entre eux, au sens d’appartenance à une même famille humaine. Ce qui suppose que l’on reconnaisse la différence d’autrui non comme une menace mais comme un enrichissement pour chacun. Cela correspond à faire travailler les groupes entre eux. </a:t>
            </a:r>
            <a:r>
              <a:rPr lang="fr" sz="1400" b="1" dirty="0">
                <a:solidFill>
                  <a:srgbClr val="0070C0"/>
                </a:solidFill>
                <a:latin typeface="+mn-lt"/>
              </a:rPr>
              <a:t>Le CA3 se prête parfaitement à l’apprentissage de l’altérité car il  propose de dépasser un cadre normatif et souvent rigide, pour développer un cadre expressif et variable selon ce que veulent y mettre les acteurs</a:t>
            </a:r>
            <a:r>
              <a:rPr lang="fr" sz="1400" dirty="0" smtClean="0">
                <a:latin typeface="+mn-lt"/>
              </a:rPr>
              <a:t>.</a:t>
            </a:r>
            <a:endParaRPr sz="1400" dirty="0">
              <a:latin typeface="+mn-lt"/>
            </a:endParaRPr>
          </a:p>
        </p:txBody>
      </p:sp>
      <p:sp>
        <p:nvSpPr>
          <p:cNvPr id="5" name="Flèche gauche 1">
            <a:hlinkClick r:id="rId2" action="ppaction://hlinksldjump"/>
          </p:cNvPr>
          <p:cNvSpPr/>
          <p:nvPr/>
        </p:nvSpPr>
        <p:spPr bwMode="auto">
          <a:xfrm>
            <a:off x="7055768" y="4516446"/>
            <a:ext cx="2088232" cy="629916"/>
          </a:xfrm>
          <a:prstGeom prst="lef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fr-FR" sz="1200"/>
              <a:t>Retour interactions sociales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bg>
      <p:bgPr>
        <a:noFill/>
        <a:effectLst/>
      </p:bgPr>
    </p:bg>
    <p:spTree>
      <p:nvGrpSpPr>
        <p:cNvPr id="1" name=""/>
        <p:cNvGrpSpPr/>
        <p:nvPr/>
      </p:nvGrpSpPr>
      <p:grpSpPr bwMode="auto">
        <a:xfrm>
          <a:off x="0" y="0"/>
          <a:ext cx="0" cy="0"/>
          <a:chOff x="0" y="0"/>
          <a:chExt cx="0" cy="0"/>
        </a:xfrm>
      </p:grpSpPr>
      <p:sp>
        <p:nvSpPr>
          <p:cNvPr id="4" name="Ellipse 3"/>
          <p:cNvSpPr/>
          <p:nvPr/>
        </p:nvSpPr>
        <p:spPr bwMode="auto">
          <a:xfrm>
            <a:off x="3680201" y="1997176"/>
            <a:ext cx="1835866" cy="1006268"/>
          </a:xfrm>
          <a:prstGeom prst="ellipse">
            <a:avLst/>
          </a:prstGeom>
        </p:spPr>
        <p:style>
          <a:lnRef idx="1">
            <a:schemeClr val="accent6"/>
          </a:lnRef>
          <a:fillRef idx="2">
            <a:schemeClr val="accent6"/>
          </a:fillRef>
          <a:effectRef idx="1">
            <a:schemeClr val="accent6"/>
          </a:effectRef>
          <a:fontRef idx="minor">
            <a:schemeClr val="dk1"/>
          </a:fontRef>
        </p:style>
      </p:sp>
      <p:sp>
        <p:nvSpPr>
          <p:cNvPr id="5" name="Rectangle 4"/>
          <p:cNvSpPr/>
          <p:nvPr/>
        </p:nvSpPr>
        <p:spPr bwMode="auto">
          <a:xfrm>
            <a:off x="3707087" y="2164159"/>
            <a:ext cx="1782096" cy="629878"/>
          </a:xfrm>
          <a:prstGeom prst="rect">
            <a:avLst/>
          </a:prstGeom>
          <a:noFill/>
        </p:spPr>
        <p:txBody>
          <a:bodyPr vertOverflow="overflow" horzOverflow="clip" vert="horz" wrap="square" lIns="91440" tIns="45720" rIns="91440" bIns="45720" numCol="1" spcCol="0" rtlCol="0" fromWordArt="0" anchor="ctr" anchorCtr="0" forceAA="0" compatLnSpc="0">
            <a:noAutofit/>
          </a:bodyPr>
          <a:lstStyle/>
          <a:p>
            <a:pPr algn="ctr">
              <a:defRPr/>
            </a:pPr>
            <a:r>
              <a:rPr b="1" dirty="0" err="1"/>
              <a:t>Compétence</a:t>
            </a:r>
            <a:r>
              <a:rPr b="1" dirty="0"/>
              <a:t> </a:t>
            </a:r>
            <a:r>
              <a:rPr b="1" dirty="0" err="1"/>
              <a:t>attendue</a:t>
            </a:r>
            <a:r>
              <a:rPr b="1" dirty="0"/>
              <a:t> du CA3</a:t>
            </a:r>
          </a:p>
        </p:txBody>
      </p:sp>
      <p:sp>
        <p:nvSpPr>
          <p:cNvPr id="6" name="Ellipse 5"/>
          <p:cNvSpPr/>
          <p:nvPr/>
        </p:nvSpPr>
        <p:spPr bwMode="auto">
          <a:xfrm>
            <a:off x="3429750" y="968868"/>
            <a:ext cx="1597469" cy="893884"/>
          </a:xfrm>
          <a:prstGeom prst="ellipse">
            <a:avLst/>
          </a:prstGeom>
          <a:solidFill>
            <a:srgbClr val="FF0000"/>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b="1" u="sng">
                <a:solidFill>
                  <a:schemeClr val="tx1"/>
                </a:solidFill>
              </a:rPr>
              <a:t>DF1</a:t>
            </a:r>
            <a:endParaRPr sz="1200"/>
          </a:p>
          <a:p>
            <a:pPr algn="ctr">
              <a:defRPr/>
            </a:pPr>
            <a:r>
              <a:rPr sz="1200"/>
              <a:t>Développer une motricité créative </a:t>
            </a:r>
            <a:endParaRPr/>
          </a:p>
        </p:txBody>
      </p:sp>
      <p:sp>
        <p:nvSpPr>
          <p:cNvPr id="7" name="Ellipse 6"/>
          <p:cNvSpPr/>
          <p:nvPr/>
        </p:nvSpPr>
        <p:spPr bwMode="auto">
          <a:xfrm>
            <a:off x="5363856" y="1431625"/>
            <a:ext cx="1703864" cy="104180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b="1" u="sng">
                <a:solidFill>
                  <a:schemeClr val="tx1"/>
                </a:solidFill>
              </a:rPr>
              <a:t>DF2</a:t>
            </a:r>
            <a:endParaRPr/>
          </a:p>
          <a:p>
            <a:pPr algn="ctr">
              <a:defRPr/>
            </a:pPr>
            <a:r>
              <a:rPr sz="1200"/>
              <a:t>Composer et développer un propos artistique</a:t>
            </a:r>
          </a:p>
        </p:txBody>
      </p:sp>
      <p:sp>
        <p:nvSpPr>
          <p:cNvPr id="8" name="Ellipse 7"/>
          <p:cNvSpPr/>
          <p:nvPr/>
        </p:nvSpPr>
        <p:spPr bwMode="auto">
          <a:xfrm>
            <a:off x="2657056" y="3054862"/>
            <a:ext cx="1787449" cy="7995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b="1" u="sng" strike="noStrike">
                <a:solidFill>
                  <a:schemeClr val="tx1"/>
                </a:solidFill>
              </a:rPr>
              <a:t>DF4</a:t>
            </a:r>
            <a:endParaRPr u="sng" strike="noStrike">
              <a:solidFill>
                <a:schemeClr val="tx1"/>
              </a:solidFill>
            </a:endParaRPr>
          </a:p>
          <a:p>
            <a:pPr algn="ctr">
              <a:defRPr/>
            </a:pPr>
            <a:r>
              <a:rPr sz="1200"/>
              <a:t>Se préparer et s'engager dans le collectif</a:t>
            </a:r>
          </a:p>
        </p:txBody>
      </p:sp>
      <p:sp>
        <p:nvSpPr>
          <p:cNvPr id="9" name="Ellipse 8"/>
          <p:cNvSpPr/>
          <p:nvPr/>
        </p:nvSpPr>
        <p:spPr bwMode="auto">
          <a:xfrm>
            <a:off x="5343946" y="2664341"/>
            <a:ext cx="2058865" cy="98180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b="1" u="sng">
                <a:solidFill>
                  <a:schemeClr val="tx1"/>
                </a:solidFill>
              </a:rPr>
              <a:t>DF5</a:t>
            </a:r>
            <a:endParaRPr/>
          </a:p>
          <a:p>
            <a:pPr algn="ctr">
              <a:defRPr/>
            </a:pPr>
            <a:r>
              <a:rPr sz="1200"/>
              <a:t>S'engager dans un rôle de spectateur critique et constructif</a:t>
            </a:r>
          </a:p>
        </p:txBody>
      </p:sp>
      <p:sp>
        <p:nvSpPr>
          <p:cNvPr id="10" name="Ellipse 9"/>
          <p:cNvSpPr/>
          <p:nvPr/>
        </p:nvSpPr>
        <p:spPr bwMode="auto">
          <a:xfrm>
            <a:off x="1327827" y="1950910"/>
            <a:ext cx="2015413" cy="1204334"/>
          </a:xfrm>
          <a:prstGeom prst="ellipse">
            <a:avLst/>
          </a:prstGeom>
          <a:solidFill>
            <a:srgbClr val="E344D3"/>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b="1" u="sng">
                <a:solidFill>
                  <a:schemeClr val="tx1"/>
                </a:solidFill>
              </a:rPr>
              <a:t>DF3</a:t>
            </a:r>
            <a:endParaRPr/>
          </a:p>
          <a:p>
            <a:pPr algn="ctr">
              <a:defRPr/>
            </a:pPr>
            <a:r>
              <a:rPr sz="1200"/>
              <a:t>S'engager émotionnellement dans l'interprétation de sa partition</a:t>
            </a:r>
          </a:p>
        </p:txBody>
      </p:sp>
      <p:sp>
        <p:nvSpPr>
          <p:cNvPr id="12" name="Google Shape;235;p5"/>
          <p:cNvSpPr/>
          <p:nvPr/>
        </p:nvSpPr>
        <p:spPr bwMode="auto">
          <a:xfrm>
            <a:off x="1936443" y="176842"/>
            <a:ext cx="1597628" cy="838933"/>
          </a:xfrm>
          <a:prstGeom prst="roundRect">
            <a:avLst>
              <a:gd name="adj" fmla="val 50000"/>
            </a:avLst>
          </a:prstGeom>
          <a:ln>
            <a:solidFill>
              <a:srgbClr val="C00000"/>
            </a:solidFill>
          </a:ln>
        </p:spPr>
        <p:style>
          <a:lnRef idx="2">
            <a:schemeClr val="dk1"/>
          </a:lnRef>
          <a:fillRef idx="1">
            <a:schemeClr val="lt1"/>
          </a:fillRef>
          <a:effectRef idx="0">
            <a:schemeClr val="dk1"/>
          </a:effectRef>
          <a:fontRef idx="minor">
            <a:schemeClr val="dk1"/>
          </a:fontRef>
        </p:style>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800"/>
              <a:buFont typeface="Arial"/>
              <a:buNone/>
              <a:defRPr/>
            </a:pPr>
            <a:r>
              <a:rPr lang="fr" sz="1200" b="0" i="1" u="sng" strike="noStrike" cap="none" dirty="0">
                <a:solidFill>
                  <a:srgbClr val="FF0000"/>
                </a:solidFill>
                <a:latin typeface="+mn-lt"/>
                <a:ea typeface="Arial"/>
                <a:cs typeface="Arial"/>
              </a:rPr>
              <a:t>La connaissance du corps</a:t>
            </a:r>
            <a:r>
              <a:rPr lang="fr" sz="1200" b="0" i="1" u="none" strike="noStrike" cap="none" dirty="0">
                <a:solidFill>
                  <a:srgbClr val="FF0000"/>
                </a:solidFill>
                <a:latin typeface="+mn-lt"/>
                <a:ea typeface="Arial"/>
                <a:cs typeface="Arial"/>
              </a:rPr>
              <a:t>:</a:t>
            </a:r>
            <a:endParaRPr sz="1200" b="0" i="1" u="none" strike="noStrike" cap="none" dirty="0">
              <a:solidFill>
                <a:srgbClr val="FF0000"/>
              </a:solidFill>
              <a:latin typeface="+mn-lt"/>
              <a:ea typeface="Arial"/>
              <a:cs typeface="Arial"/>
            </a:endParaRPr>
          </a:p>
          <a:p>
            <a:pPr marL="0" marR="0" lvl="0" indent="0" algn="ctr">
              <a:lnSpc>
                <a:spcPct val="100000"/>
              </a:lnSpc>
              <a:spcBef>
                <a:spcPts val="0"/>
              </a:spcBef>
              <a:spcAft>
                <a:spcPts val="0"/>
              </a:spcAft>
              <a:buClr>
                <a:srgbClr val="000000"/>
              </a:buClr>
              <a:buSzPts val="1800"/>
              <a:buFont typeface="Arial"/>
              <a:buNone/>
              <a:defRPr/>
            </a:pPr>
            <a:r>
              <a:rPr lang="fr" sz="1200" b="0" i="0" u="none" strike="noStrike" cap="none" dirty="0">
                <a:solidFill>
                  <a:srgbClr val="FF0000"/>
                </a:solidFill>
                <a:latin typeface="+mn-lt"/>
                <a:ea typeface="Arial"/>
                <a:cs typeface="Arial"/>
              </a:rPr>
              <a:t>Les pouvoirs du corps </a:t>
            </a:r>
            <a:endParaRPr sz="1800" b="0" i="0" u="none" strike="noStrike" cap="none" dirty="0">
              <a:solidFill>
                <a:srgbClr val="FF0000"/>
              </a:solidFill>
              <a:latin typeface="+mn-lt"/>
              <a:ea typeface="Arial"/>
              <a:cs typeface="Arial"/>
            </a:endParaRPr>
          </a:p>
        </p:txBody>
      </p:sp>
      <p:sp>
        <p:nvSpPr>
          <p:cNvPr id="13" name="Google Shape;236;p5"/>
          <p:cNvSpPr/>
          <p:nvPr/>
        </p:nvSpPr>
        <p:spPr bwMode="auto">
          <a:xfrm>
            <a:off x="1759145" y="1104594"/>
            <a:ext cx="1591257" cy="661736"/>
          </a:xfrm>
          <a:prstGeom prst="roundRect">
            <a:avLst>
              <a:gd name="adj" fmla="val 50000"/>
            </a:avLst>
          </a:prstGeom>
          <a:ln>
            <a:solidFill>
              <a:srgbClr val="C00000"/>
            </a:solidFill>
          </a:ln>
        </p:spPr>
        <p:style>
          <a:lnRef idx="2">
            <a:schemeClr val="dk1"/>
          </a:lnRef>
          <a:fillRef idx="1">
            <a:schemeClr val="lt1"/>
          </a:fillRef>
          <a:effectRef idx="0">
            <a:schemeClr val="dk1"/>
          </a:effectRef>
          <a:fontRef idx="minor">
            <a:schemeClr val="dk1"/>
          </a:fontRef>
        </p:style>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800"/>
              <a:buFont typeface="Arial"/>
              <a:buNone/>
              <a:defRPr/>
            </a:pPr>
            <a:r>
              <a:rPr lang="fr" sz="1200" b="0" i="1" u="sng" strike="noStrike" cap="none" dirty="0">
                <a:solidFill>
                  <a:srgbClr val="FF0000"/>
                </a:solidFill>
                <a:latin typeface="+mn-lt"/>
                <a:ea typeface="Roboto"/>
                <a:cs typeface="Roboto"/>
              </a:rPr>
              <a:t>L’imaginaire</a:t>
            </a:r>
            <a:r>
              <a:rPr lang="fr" sz="1200" b="0" i="0" u="none" strike="noStrike" cap="none" dirty="0">
                <a:solidFill>
                  <a:srgbClr val="FF0000"/>
                </a:solidFill>
                <a:latin typeface="+mn-lt"/>
                <a:ea typeface="Roboto"/>
                <a:cs typeface="Roboto"/>
              </a:rPr>
              <a:t>:</a:t>
            </a:r>
            <a:endParaRPr sz="1200" b="0" i="0" u="none" strike="noStrike" cap="none" dirty="0">
              <a:solidFill>
                <a:srgbClr val="FF0000"/>
              </a:solidFill>
              <a:ea typeface="Roboto"/>
              <a:cs typeface="Roboto"/>
            </a:endParaRPr>
          </a:p>
          <a:p>
            <a:pPr marL="0" marR="0" lvl="0" indent="0" algn="ctr">
              <a:lnSpc>
                <a:spcPct val="100000"/>
              </a:lnSpc>
              <a:spcBef>
                <a:spcPts val="0"/>
              </a:spcBef>
              <a:spcAft>
                <a:spcPts val="0"/>
              </a:spcAft>
              <a:buClr>
                <a:srgbClr val="000000"/>
              </a:buClr>
              <a:buSzPts val="1800"/>
              <a:buFont typeface="Arial"/>
              <a:buNone/>
              <a:defRPr/>
            </a:pPr>
            <a:r>
              <a:rPr lang="fr" sz="1200" b="0" i="0" u="none" strike="noStrike" cap="none" dirty="0">
                <a:solidFill>
                  <a:srgbClr val="FF0000"/>
                </a:solidFill>
                <a:latin typeface="+mn-lt"/>
                <a:ea typeface="Roboto"/>
                <a:cs typeface="Roboto"/>
              </a:rPr>
              <a:t>Le moteur du corps</a:t>
            </a:r>
            <a:endParaRPr sz="1400" b="0" i="0" u="none" strike="noStrike" cap="none" dirty="0">
              <a:solidFill>
                <a:srgbClr val="FF0000"/>
              </a:solidFill>
              <a:latin typeface="+mn-lt"/>
              <a:ea typeface="Roboto"/>
              <a:cs typeface="Roboto"/>
            </a:endParaRPr>
          </a:p>
        </p:txBody>
      </p:sp>
      <p:sp>
        <p:nvSpPr>
          <p:cNvPr id="14" name="Google Shape;237;p5"/>
          <p:cNvSpPr/>
          <p:nvPr/>
        </p:nvSpPr>
        <p:spPr bwMode="auto">
          <a:xfrm>
            <a:off x="4619" y="1070630"/>
            <a:ext cx="1476101" cy="378319"/>
          </a:xfrm>
          <a:prstGeom prst="roundRect">
            <a:avLst>
              <a:gd name="adj" fmla="val 50000"/>
            </a:avLst>
          </a:prstGeom>
          <a:solidFill>
            <a:schemeClr val="bg1"/>
          </a:solidFill>
          <a:ln>
            <a:solidFill>
              <a:srgbClr val="FF000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dirty="0">
                <a:solidFill>
                  <a:srgbClr val="FF0000"/>
                </a:solidFill>
                <a:latin typeface="+mn-lt"/>
                <a:ea typeface="Roboto"/>
                <a:cs typeface="Roboto"/>
              </a:rPr>
              <a:t>Le choix du support artistique</a:t>
            </a:r>
            <a:endParaRPr sz="1400" b="0" i="0" u="none" strike="noStrike" cap="none" dirty="0">
              <a:solidFill>
                <a:srgbClr val="FF0000"/>
              </a:solidFill>
              <a:latin typeface="+mn-lt"/>
            </a:endParaRPr>
          </a:p>
        </p:txBody>
      </p:sp>
      <p:sp>
        <p:nvSpPr>
          <p:cNvPr id="15" name="Google Shape;238;p5"/>
          <p:cNvSpPr/>
          <p:nvPr/>
        </p:nvSpPr>
        <p:spPr bwMode="auto">
          <a:xfrm>
            <a:off x="-4693" y="1548617"/>
            <a:ext cx="1485415" cy="435427"/>
          </a:xfrm>
          <a:prstGeom prst="roundRect">
            <a:avLst>
              <a:gd name="adj" fmla="val 50000"/>
            </a:avLst>
          </a:prstGeom>
          <a:solidFill>
            <a:schemeClr val="bg1"/>
          </a:solidFill>
          <a:ln>
            <a:solidFill>
              <a:srgbClr val="FF000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dirty="0">
                <a:solidFill>
                  <a:srgbClr val="FF0000"/>
                </a:solidFill>
                <a:latin typeface="+mn-lt"/>
                <a:ea typeface="Arial"/>
                <a:cs typeface="Arial"/>
              </a:rPr>
              <a:t>L’analyse du support artistique</a:t>
            </a:r>
            <a:endParaRPr sz="1400" b="0" i="0" u="none" strike="noStrike" cap="none" dirty="0">
              <a:solidFill>
                <a:srgbClr val="FF0000"/>
              </a:solidFill>
              <a:latin typeface="+mn-lt"/>
              <a:ea typeface="Arial"/>
              <a:cs typeface="Arial"/>
            </a:endParaRPr>
          </a:p>
        </p:txBody>
      </p:sp>
      <p:sp>
        <p:nvSpPr>
          <p:cNvPr id="16" name="Google Shape;239;p5"/>
          <p:cNvSpPr/>
          <p:nvPr/>
        </p:nvSpPr>
        <p:spPr bwMode="auto">
          <a:xfrm>
            <a:off x="16784" y="201989"/>
            <a:ext cx="1326303" cy="331815"/>
          </a:xfrm>
          <a:prstGeom prst="roundRect">
            <a:avLst>
              <a:gd name="adj" fmla="val 50000"/>
            </a:avLst>
          </a:prstGeom>
          <a:solidFill>
            <a:schemeClr val="bg1"/>
          </a:solidFill>
          <a:ln>
            <a:solidFill>
              <a:srgbClr val="FF000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FF0000"/>
                </a:solidFill>
                <a:latin typeface="+mn-lt"/>
                <a:ea typeface="Roboto"/>
                <a:cs typeface="Roboto"/>
              </a:rPr>
              <a:t>L’espace</a:t>
            </a:r>
            <a:endParaRPr sz="1400" b="0" i="0" u="none" strike="noStrike" cap="none">
              <a:solidFill>
                <a:srgbClr val="FF0000"/>
              </a:solidFill>
              <a:latin typeface="+mn-lt"/>
            </a:endParaRPr>
          </a:p>
        </p:txBody>
      </p:sp>
      <p:sp>
        <p:nvSpPr>
          <p:cNvPr id="17" name="Google Shape;240;p5"/>
          <p:cNvSpPr/>
          <p:nvPr/>
        </p:nvSpPr>
        <p:spPr bwMode="auto">
          <a:xfrm>
            <a:off x="16784" y="632785"/>
            <a:ext cx="1830388" cy="351244"/>
          </a:xfrm>
          <a:prstGeom prst="roundRect">
            <a:avLst>
              <a:gd name="adj" fmla="val 50000"/>
            </a:avLst>
          </a:prstGeom>
          <a:solidFill>
            <a:schemeClr val="bg1"/>
          </a:solidFill>
          <a:ln>
            <a:solidFill>
              <a:srgbClr val="FF000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FF0000"/>
                </a:solidFill>
                <a:latin typeface="+mn-lt"/>
                <a:ea typeface="Roboto"/>
                <a:cs typeface="Roboto"/>
              </a:rPr>
              <a:t>Le temps et l’énergie</a:t>
            </a:r>
            <a:endParaRPr sz="1400" b="0" i="0" u="none" strike="noStrike" cap="none">
              <a:solidFill>
                <a:srgbClr val="FF0000"/>
              </a:solidFill>
              <a:latin typeface="+mn-lt"/>
            </a:endParaRPr>
          </a:p>
        </p:txBody>
      </p:sp>
      <p:cxnSp>
        <p:nvCxnSpPr>
          <p:cNvPr id="18" name="Google Shape;243;p5"/>
          <p:cNvCxnSpPr>
            <a:cxnSpLocks/>
            <a:endCxn id="6" idx="1"/>
          </p:cNvCxnSpPr>
          <p:nvPr/>
        </p:nvCxnSpPr>
        <p:spPr bwMode="auto">
          <a:xfrm flipV="1">
            <a:off x="3219315" y="1099773"/>
            <a:ext cx="444379" cy="83169"/>
          </a:xfrm>
          <a:prstGeom prst="straightConnector1">
            <a:avLst/>
          </a:prstGeom>
          <a:noFill/>
          <a:ln w="9525" cap="flat" cmpd="sng">
            <a:solidFill>
              <a:schemeClr val="tx1"/>
            </a:solidFill>
            <a:prstDash val="solid"/>
            <a:round/>
            <a:headEnd type="none" w="sm" len="sm"/>
            <a:tailEnd type="none" w="sm" len="sm"/>
          </a:ln>
        </p:spPr>
      </p:cxnSp>
      <p:cxnSp>
        <p:nvCxnSpPr>
          <p:cNvPr id="19" name="Google Shape;244;p5"/>
          <p:cNvCxnSpPr>
            <a:cxnSpLocks/>
          </p:cNvCxnSpPr>
          <p:nvPr/>
        </p:nvCxnSpPr>
        <p:spPr bwMode="auto">
          <a:xfrm rot="10799989">
            <a:off x="3449759" y="806551"/>
            <a:ext cx="243560" cy="253555"/>
          </a:xfrm>
          <a:prstGeom prst="straightConnector1">
            <a:avLst/>
          </a:prstGeom>
          <a:noFill/>
          <a:ln w="9525" cap="flat" cmpd="sng">
            <a:solidFill>
              <a:schemeClr val="tx1"/>
            </a:solidFill>
            <a:prstDash val="solid"/>
            <a:round/>
            <a:headEnd type="none" w="sm" len="sm"/>
            <a:tailEnd type="none" w="sm" len="sm"/>
          </a:ln>
        </p:spPr>
      </p:cxnSp>
      <p:cxnSp>
        <p:nvCxnSpPr>
          <p:cNvPr id="20" name="Google Shape;245;p5"/>
          <p:cNvCxnSpPr>
            <a:cxnSpLocks/>
            <a:endCxn id="15" idx="3"/>
          </p:cNvCxnSpPr>
          <p:nvPr/>
        </p:nvCxnSpPr>
        <p:spPr bwMode="auto">
          <a:xfrm rot="10799990" flipV="1">
            <a:off x="1480721" y="1520926"/>
            <a:ext cx="279117" cy="245404"/>
          </a:xfrm>
          <a:prstGeom prst="straightConnector1">
            <a:avLst/>
          </a:prstGeom>
          <a:noFill/>
          <a:ln w="9525" cap="flat" cmpd="sng">
            <a:solidFill>
              <a:schemeClr val="tx1"/>
            </a:solidFill>
            <a:prstDash val="solid"/>
            <a:round/>
            <a:headEnd type="none" w="sm" len="sm"/>
            <a:tailEnd type="none" w="sm" len="sm"/>
          </a:ln>
        </p:spPr>
      </p:cxnSp>
      <p:cxnSp>
        <p:nvCxnSpPr>
          <p:cNvPr id="21" name="Google Shape;246;p5"/>
          <p:cNvCxnSpPr>
            <a:cxnSpLocks/>
            <a:endCxn id="13" idx="1"/>
          </p:cNvCxnSpPr>
          <p:nvPr/>
        </p:nvCxnSpPr>
        <p:spPr bwMode="auto">
          <a:xfrm>
            <a:off x="1458766" y="1316326"/>
            <a:ext cx="300377" cy="119136"/>
          </a:xfrm>
          <a:prstGeom prst="straightConnector1">
            <a:avLst/>
          </a:prstGeom>
          <a:noFill/>
          <a:ln w="9525" cap="flat" cmpd="sng">
            <a:solidFill>
              <a:schemeClr val="tx1"/>
            </a:solidFill>
            <a:prstDash val="solid"/>
            <a:round/>
            <a:headEnd type="none" w="sm" len="sm"/>
            <a:tailEnd type="none" w="sm" len="sm"/>
          </a:ln>
        </p:spPr>
      </p:cxnSp>
      <p:cxnSp>
        <p:nvCxnSpPr>
          <p:cNvPr id="22" name="Google Shape;247;p5"/>
          <p:cNvCxnSpPr>
            <a:cxnSpLocks/>
            <a:endCxn id="17" idx="3"/>
          </p:cNvCxnSpPr>
          <p:nvPr/>
        </p:nvCxnSpPr>
        <p:spPr bwMode="auto">
          <a:xfrm rot="10799990" flipV="1">
            <a:off x="1847172" y="722055"/>
            <a:ext cx="112384" cy="86351"/>
          </a:xfrm>
          <a:prstGeom prst="straightConnector1">
            <a:avLst/>
          </a:prstGeom>
          <a:noFill/>
          <a:ln w="9525" cap="flat" cmpd="sng">
            <a:solidFill>
              <a:schemeClr val="tx1"/>
            </a:solidFill>
            <a:prstDash val="solid"/>
            <a:round/>
            <a:headEnd type="none" w="sm" len="sm"/>
            <a:tailEnd type="none" w="sm" len="sm"/>
          </a:ln>
        </p:spPr>
      </p:cxnSp>
      <p:cxnSp>
        <p:nvCxnSpPr>
          <p:cNvPr id="23" name="Google Shape;248;p5"/>
          <p:cNvCxnSpPr>
            <a:cxnSpLocks/>
            <a:stCxn id="16" idx="3"/>
          </p:cNvCxnSpPr>
          <p:nvPr/>
        </p:nvCxnSpPr>
        <p:spPr bwMode="auto">
          <a:xfrm>
            <a:off x="1343087" y="367896"/>
            <a:ext cx="616469" cy="323433"/>
          </a:xfrm>
          <a:prstGeom prst="straightConnector1">
            <a:avLst/>
          </a:prstGeom>
          <a:noFill/>
          <a:ln w="9525" cap="flat" cmpd="sng">
            <a:solidFill>
              <a:schemeClr val="tx1"/>
            </a:solidFill>
            <a:prstDash val="solid"/>
            <a:round/>
            <a:headEnd type="none" w="sm" len="sm"/>
            <a:tailEnd type="none" w="sm" len="sm"/>
          </a:ln>
        </p:spPr>
      </p:cxnSp>
      <p:sp>
        <p:nvSpPr>
          <p:cNvPr id="24" name="Google Shape;255;p6"/>
          <p:cNvSpPr/>
          <p:nvPr/>
        </p:nvSpPr>
        <p:spPr bwMode="auto">
          <a:xfrm>
            <a:off x="5069828" y="767032"/>
            <a:ext cx="2063279" cy="557069"/>
          </a:xfrm>
          <a:prstGeom prst="roundRect">
            <a:avLst>
              <a:gd name="adj" fmla="val 50000"/>
            </a:avLst>
          </a:prstGeom>
          <a:ln>
            <a:solidFill>
              <a:srgbClr val="002060"/>
            </a:solidFill>
          </a:ln>
        </p:spPr>
        <p:style>
          <a:lnRef idx="2">
            <a:schemeClr val="accent5"/>
          </a:lnRef>
          <a:fillRef idx="1">
            <a:schemeClr val="lt1"/>
          </a:fillRef>
          <a:effectRef idx="0">
            <a:schemeClr val="accent5"/>
          </a:effectRef>
          <a:fontRef idx="minor">
            <a:schemeClr val="dk1"/>
          </a:fontRef>
        </p:style>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Par l’organisation et l’écriture des relations entre partenaires</a:t>
            </a:r>
            <a:endParaRPr sz="1200" b="0" i="0" u="none" strike="noStrike" cap="none">
              <a:solidFill>
                <a:srgbClr val="0070C0"/>
              </a:solidFill>
              <a:latin typeface="+mn-lt"/>
            </a:endParaRPr>
          </a:p>
        </p:txBody>
      </p:sp>
      <p:sp>
        <p:nvSpPr>
          <p:cNvPr id="25" name="Google Shape;254;p6"/>
          <p:cNvSpPr/>
          <p:nvPr/>
        </p:nvSpPr>
        <p:spPr bwMode="auto">
          <a:xfrm>
            <a:off x="7067721" y="1997176"/>
            <a:ext cx="1630900" cy="377955"/>
          </a:xfrm>
          <a:prstGeom prst="roundRect">
            <a:avLst>
              <a:gd name="adj" fmla="val 50000"/>
            </a:avLst>
          </a:prstGeom>
          <a:ln>
            <a:solidFill>
              <a:srgbClr val="002060"/>
            </a:solidFill>
          </a:ln>
        </p:spPr>
        <p:style>
          <a:lnRef idx="2">
            <a:schemeClr val="accent5"/>
          </a:lnRef>
          <a:fillRef idx="1">
            <a:schemeClr val="lt1"/>
          </a:fillRef>
          <a:effectRef idx="0">
            <a:schemeClr val="accent5"/>
          </a:effectRef>
          <a:fontRef idx="minor">
            <a:schemeClr val="dk1"/>
          </a:fontRef>
        </p:style>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dirty="0">
                <a:solidFill>
                  <a:srgbClr val="0070C0"/>
                </a:solidFill>
                <a:latin typeface="+mn-lt"/>
                <a:ea typeface="Roboto"/>
                <a:cs typeface="Roboto"/>
              </a:rPr>
              <a:t>Par les choix scénographiques</a:t>
            </a:r>
            <a:endParaRPr sz="1200" b="0" i="0" u="none" strike="noStrike" cap="none" dirty="0">
              <a:solidFill>
                <a:srgbClr val="0070C0"/>
              </a:solidFill>
              <a:latin typeface="+mn-lt"/>
            </a:endParaRPr>
          </a:p>
        </p:txBody>
      </p:sp>
      <p:sp>
        <p:nvSpPr>
          <p:cNvPr id="26" name="Google Shape;256;p6"/>
          <p:cNvSpPr/>
          <p:nvPr/>
        </p:nvSpPr>
        <p:spPr bwMode="auto">
          <a:xfrm>
            <a:off x="3643671" y="87938"/>
            <a:ext cx="1885506" cy="577664"/>
          </a:xfrm>
          <a:prstGeom prst="roundRect">
            <a:avLst>
              <a:gd name="adj" fmla="val 50000"/>
            </a:avLst>
          </a:prstGeom>
          <a:solidFill>
            <a:schemeClr val="bg1"/>
          </a:solidFill>
          <a:ln>
            <a:solidFill>
              <a:srgbClr val="0070C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Dans l’espace:</a:t>
            </a:r>
            <a:endParaRPr sz="1200" b="0" i="0" u="none" strike="noStrike" cap="none">
              <a:solidFill>
                <a:srgbClr val="0070C0"/>
              </a:solidFill>
              <a:latin typeface="+mn-lt"/>
              <a:ea typeface="Roboto"/>
              <a:cs typeface="Roboto"/>
            </a:endParaRPr>
          </a:p>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Tracés/Directions/</a:t>
            </a:r>
            <a:endParaRPr sz="1200" b="0" i="0" u="none" strike="noStrike" cap="none">
              <a:solidFill>
                <a:srgbClr val="0070C0"/>
              </a:solidFill>
              <a:latin typeface="+mn-lt"/>
              <a:ea typeface="Roboto"/>
              <a:cs typeface="Roboto"/>
            </a:endParaRPr>
          </a:p>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Orientations/Niveaux</a:t>
            </a:r>
            <a:endParaRPr sz="1400" b="0" i="0" u="none" strike="noStrike" cap="none">
              <a:solidFill>
                <a:srgbClr val="0070C0"/>
              </a:solidFill>
              <a:latin typeface="+mn-lt"/>
              <a:ea typeface="Roboto"/>
              <a:cs typeface="Roboto"/>
            </a:endParaRPr>
          </a:p>
        </p:txBody>
      </p:sp>
      <p:sp>
        <p:nvSpPr>
          <p:cNvPr id="27" name="Google Shape;260;p6"/>
          <p:cNvSpPr/>
          <p:nvPr/>
        </p:nvSpPr>
        <p:spPr bwMode="auto">
          <a:xfrm>
            <a:off x="5623975" y="39269"/>
            <a:ext cx="1590896" cy="628954"/>
          </a:xfrm>
          <a:prstGeom prst="roundRect">
            <a:avLst>
              <a:gd name="adj" fmla="val 50000"/>
            </a:avLst>
          </a:prstGeom>
          <a:solidFill>
            <a:schemeClr val="bg1"/>
          </a:solidFill>
          <a:ln>
            <a:solidFill>
              <a:srgbClr val="0070C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Dans le temps:</a:t>
            </a:r>
            <a:endParaRPr sz="1200" b="0" i="0" u="none" strike="noStrike" cap="none">
              <a:solidFill>
                <a:srgbClr val="0070C0"/>
              </a:solidFill>
              <a:latin typeface="+mn-lt"/>
              <a:ea typeface="Roboto"/>
              <a:cs typeface="Roboto"/>
            </a:endParaRPr>
          </a:p>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Procédés de composition</a:t>
            </a:r>
            <a:endParaRPr sz="1400" b="0" i="0" u="none" strike="noStrike" cap="none">
              <a:solidFill>
                <a:srgbClr val="0070C0"/>
              </a:solidFill>
              <a:latin typeface="+mn-lt"/>
              <a:ea typeface="Roboto"/>
              <a:cs typeface="Roboto"/>
            </a:endParaRPr>
          </a:p>
        </p:txBody>
      </p:sp>
      <p:sp>
        <p:nvSpPr>
          <p:cNvPr id="28" name="Google Shape;257;p6"/>
          <p:cNvSpPr/>
          <p:nvPr/>
        </p:nvSpPr>
        <p:spPr bwMode="auto">
          <a:xfrm>
            <a:off x="7365154" y="63523"/>
            <a:ext cx="1449005" cy="526377"/>
          </a:xfrm>
          <a:prstGeom prst="roundRect">
            <a:avLst>
              <a:gd name="adj" fmla="val 50000"/>
            </a:avLst>
          </a:prstGeom>
          <a:solidFill>
            <a:schemeClr val="bg1"/>
          </a:solidFill>
          <a:ln>
            <a:solidFill>
              <a:srgbClr val="0070C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Dans l’écoute des partenaires</a:t>
            </a:r>
            <a:endParaRPr sz="1200" b="0" i="0" u="none" strike="noStrike" cap="none">
              <a:solidFill>
                <a:srgbClr val="0070C0"/>
              </a:solidFill>
              <a:latin typeface="+mn-lt"/>
              <a:ea typeface="Roboto"/>
              <a:cs typeface="Roboto"/>
            </a:endParaRPr>
          </a:p>
        </p:txBody>
      </p:sp>
      <p:sp>
        <p:nvSpPr>
          <p:cNvPr id="29" name="Google Shape;258;p6"/>
          <p:cNvSpPr/>
          <p:nvPr/>
        </p:nvSpPr>
        <p:spPr bwMode="auto">
          <a:xfrm>
            <a:off x="8026147" y="1433221"/>
            <a:ext cx="1115384" cy="391183"/>
          </a:xfrm>
          <a:prstGeom prst="roundRect">
            <a:avLst>
              <a:gd name="adj" fmla="val 50000"/>
            </a:avLst>
          </a:prstGeom>
          <a:solidFill>
            <a:schemeClr val="bg1"/>
          </a:solidFill>
          <a:ln>
            <a:solidFill>
              <a:srgbClr val="0070C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dirty="0">
                <a:solidFill>
                  <a:srgbClr val="0070C0"/>
                </a:solidFill>
                <a:latin typeface="+mn-lt"/>
                <a:ea typeface="Arial"/>
                <a:cs typeface="Arial"/>
              </a:rPr>
              <a:t>Objets</a:t>
            </a:r>
            <a:endParaRPr sz="1200" b="0" i="0" u="none" strike="noStrike" cap="none" dirty="0">
              <a:solidFill>
                <a:srgbClr val="0070C0"/>
              </a:solidFill>
              <a:latin typeface="+mn-lt"/>
              <a:ea typeface="Arial"/>
              <a:cs typeface="Arial"/>
            </a:endParaRPr>
          </a:p>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dirty="0">
                <a:solidFill>
                  <a:srgbClr val="0070C0"/>
                </a:solidFill>
                <a:latin typeface="+mn-lt"/>
                <a:ea typeface="Arial"/>
                <a:cs typeface="Arial"/>
              </a:rPr>
              <a:t>Costumes</a:t>
            </a:r>
            <a:endParaRPr sz="1200" b="0" i="0" u="none" strike="noStrike" cap="none" dirty="0">
              <a:solidFill>
                <a:srgbClr val="0070C0"/>
              </a:solidFill>
              <a:latin typeface="+mn-lt"/>
              <a:ea typeface="Arial"/>
              <a:cs typeface="Arial"/>
            </a:endParaRPr>
          </a:p>
        </p:txBody>
      </p:sp>
      <p:sp>
        <p:nvSpPr>
          <p:cNvPr id="30" name="Google Shape;259;p6"/>
          <p:cNvSpPr/>
          <p:nvPr/>
        </p:nvSpPr>
        <p:spPr bwMode="auto">
          <a:xfrm flipH="1">
            <a:off x="7365154" y="741066"/>
            <a:ext cx="1333467" cy="549416"/>
          </a:xfrm>
          <a:prstGeom prst="roundRect">
            <a:avLst>
              <a:gd name="adj" fmla="val 50000"/>
            </a:avLst>
          </a:prstGeom>
          <a:solidFill>
            <a:schemeClr val="bg1"/>
          </a:solidFill>
          <a:ln>
            <a:solidFill>
              <a:srgbClr val="0070C0"/>
            </a:solidFill>
          </a:ln>
        </p:spPr>
        <p:txBody>
          <a:bodyPr spcFirstLastPara="1" wrap="square" lIns="91423" tIns="91423" rIns="91423" bIns="91423"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Texte</a:t>
            </a:r>
            <a:endParaRPr sz="1200" b="0" i="0" u="none" strike="noStrike" cap="none">
              <a:solidFill>
                <a:srgbClr val="0070C0"/>
              </a:solidFill>
              <a:latin typeface="+mn-lt"/>
              <a:ea typeface="Roboto"/>
              <a:cs typeface="Roboto"/>
            </a:endParaRPr>
          </a:p>
          <a:p>
            <a:pPr marL="0" marR="0" lvl="0" indent="0" algn="ctr">
              <a:lnSpc>
                <a:spcPct val="100000"/>
              </a:lnSpc>
              <a:spcBef>
                <a:spcPts val="0"/>
              </a:spcBef>
              <a:spcAft>
                <a:spcPts val="0"/>
              </a:spcAft>
              <a:buClr>
                <a:srgbClr val="000000"/>
              </a:buClr>
              <a:buSzPts val="1400"/>
              <a:buFont typeface="Arial"/>
              <a:buNone/>
              <a:defRPr/>
            </a:pPr>
            <a:r>
              <a:rPr lang="fr" sz="1200" b="0" i="0" u="none" strike="noStrike" cap="none">
                <a:solidFill>
                  <a:srgbClr val="0070C0"/>
                </a:solidFill>
                <a:latin typeface="+mn-lt"/>
                <a:ea typeface="Roboto"/>
                <a:cs typeface="Roboto"/>
              </a:rPr>
              <a:t>Univers sonore</a:t>
            </a:r>
            <a:endParaRPr sz="1200" b="0" i="0" u="none" strike="noStrike" cap="none">
              <a:solidFill>
                <a:srgbClr val="0070C0"/>
              </a:solidFill>
              <a:latin typeface="+mn-lt"/>
              <a:ea typeface="Roboto"/>
              <a:cs typeface="Roboto"/>
            </a:endParaRPr>
          </a:p>
        </p:txBody>
      </p:sp>
      <p:cxnSp>
        <p:nvCxnSpPr>
          <p:cNvPr id="32" name="Connecteur droit 12"/>
          <p:cNvCxnSpPr>
            <a:cxnSpLocks/>
          </p:cNvCxnSpPr>
          <p:nvPr/>
        </p:nvCxnSpPr>
        <p:spPr bwMode="auto">
          <a:xfrm rot="10800010">
            <a:off x="870790" y="3019831"/>
            <a:ext cx="969429" cy="7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14"/>
          <p:cNvCxnSpPr>
            <a:cxnSpLocks/>
          </p:cNvCxnSpPr>
          <p:nvPr/>
        </p:nvCxnSpPr>
        <p:spPr bwMode="auto">
          <a:xfrm flipH="1" flipV="1">
            <a:off x="1030100" y="2611693"/>
            <a:ext cx="810119" cy="486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16"/>
          <p:cNvCxnSpPr>
            <a:cxnSpLocks/>
          </p:cNvCxnSpPr>
          <p:nvPr/>
        </p:nvCxnSpPr>
        <p:spPr bwMode="auto">
          <a:xfrm rot="10800010" flipV="1">
            <a:off x="1139640" y="3098171"/>
            <a:ext cx="700578" cy="420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18"/>
          <p:cNvCxnSpPr>
            <a:cxnSpLocks/>
            <a:endCxn id="36" idx="3"/>
          </p:cNvCxnSpPr>
          <p:nvPr/>
        </p:nvCxnSpPr>
        <p:spPr bwMode="auto">
          <a:xfrm rot="16200022">
            <a:off x="992306" y="3245479"/>
            <a:ext cx="995221" cy="700604"/>
          </a:xfrm>
          <a:prstGeom prst="line">
            <a:avLst/>
          </a:prstGeom>
        </p:spPr>
        <p:style>
          <a:lnRef idx="1">
            <a:schemeClr val="accent1"/>
          </a:lnRef>
          <a:fillRef idx="0">
            <a:schemeClr val="accent1"/>
          </a:fillRef>
          <a:effectRef idx="0">
            <a:schemeClr val="accent1"/>
          </a:effectRef>
          <a:fontRef idx="minor">
            <a:schemeClr val="tx1"/>
          </a:fontRef>
        </p:style>
      </p:cxnSp>
      <p:sp>
        <p:nvSpPr>
          <p:cNvPr id="37" name="Organigramme : Terminateur 36"/>
          <p:cNvSpPr/>
          <p:nvPr/>
        </p:nvSpPr>
        <p:spPr bwMode="auto">
          <a:xfrm>
            <a:off x="12308" y="2204575"/>
            <a:ext cx="1221350" cy="410801"/>
          </a:xfrm>
          <a:prstGeom prst="flowChartTerminato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rgbClr val="CC0099"/>
                </a:solidFill>
              </a:rPr>
              <a:t>Assume ses propositions</a:t>
            </a:r>
          </a:p>
        </p:txBody>
      </p:sp>
      <p:sp>
        <p:nvSpPr>
          <p:cNvPr id="38" name="Organigramme : Terminateur 37"/>
          <p:cNvSpPr/>
          <p:nvPr/>
        </p:nvSpPr>
        <p:spPr bwMode="auto">
          <a:xfrm>
            <a:off x="64352" y="2740729"/>
            <a:ext cx="952498" cy="380076"/>
          </a:xfrm>
          <a:prstGeom prst="flowChartTerminato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dirty="0" err="1">
                <a:solidFill>
                  <a:srgbClr val="CC0099"/>
                </a:solidFill>
              </a:rPr>
              <a:t>Maitrise</a:t>
            </a:r>
            <a:r>
              <a:rPr sz="1200" dirty="0">
                <a:solidFill>
                  <a:srgbClr val="CC0099"/>
                </a:solidFill>
              </a:rPr>
              <a:t> </a:t>
            </a:r>
            <a:r>
              <a:rPr sz="1200" dirty="0" err="1">
                <a:solidFill>
                  <a:srgbClr val="CC0099"/>
                </a:solidFill>
              </a:rPr>
              <a:t>gestuelle</a:t>
            </a:r>
            <a:endParaRPr sz="1200" dirty="0">
              <a:solidFill>
                <a:srgbClr val="CC0099"/>
              </a:solidFill>
            </a:endParaRPr>
          </a:p>
        </p:txBody>
      </p:sp>
      <p:sp>
        <p:nvSpPr>
          <p:cNvPr id="39" name="Organigramme : Terminateur 38"/>
          <p:cNvSpPr/>
          <p:nvPr/>
        </p:nvSpPr>
        <p:spPr bwMode="auto">
          <a:xfrm>
            <a:off x="95222" y="3260619"/>
            <a:ext cx="1157614" cy="380751"/>
          </a:xfrm>
          <a:prstGeom prst="flowChartTerminato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rgbClr val="CC0099"/>
                </a:solidFill>
              </a:rPr>
              <a:t>Maitrise ses émotions</a:t>
            </a:r>
          </a:p>
        </p:txBody>
      </p:sp>
      <p:sp>
        <p:nvSpPr>
          <p:cNvPr id="40" name="Organigramme : Terminateur 39"/>
          <p:cNvSpPr/>
          <p:nvPr/>
        </p:nvSpPr>
        <p:spPr bwMode="auto">
          <a:xfrm>
            <a:off x="64352" y="4303454"/>
            <a:ext cx="1751370" cy="614516"/>
          </a:xfrm>
          <a:prstGeom prst="flowChartTerminato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rgbClr val="CC0099"/>
                </a:solidFill>
              </a:rPr>
              <a:t>Connaissance et précision des actions individuelles</a:t>
            </a:r>
          </a:p>
        </p:txBody>
      </p:sp>
      <p:sp>
        <p:nvSpPr>
          <p:cNvPr id="36" name="Organigramme : Terminateur 35"/>
          <p:cNvSpPr/>
          <p:nvPr/>
        </p:nvSpPr>
        <p:spPr bwMode="auto">
          <a:xfrm>
            <a:off x="64352" y="3756229"/>
            <a:ext cx="1188484" cy="449209"/>
          </a:xfrm>
          <a:prstGeom prst="flowChartTerminato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rgbClr val="CC0099"/>
                </a:solidFill>
              </a:rPr>
              <a:t>Placement du regard</a:t>
            </a:r>
          </a:p>
        </p:txBody>
      </p:sp>
      <p:cxnSp>
        <p:nvCxnSpPr>
          <p:cNvPr id="41" name="Google Shape;245;p5"/>
          <p:cNvCxnSpPr>
            <a:cxnSpLocks/>
            <a:stCxn id="35" idx="1"/>
            <a:endCxn id="40" idx="3"/>
          </p:cNvCxnSpPr>
          <p:nvPr/>
        </p:nvCxnSpPr>
        <p:spPr bwMode="auto">
          <a:xfrm flipH="1">
            <a:off x="1815723" y="3098170"/>
            <a:ext cx="24496" cy="1512542"/>
          </a:xfrm>
          <a:prstGeom prst="straightConnector1">
            <a:avLst/>
          </a:prstGeom>
          <a:noFill/>
          <a:ln w="9525" cap="flat" cmpd="sng">
            <a:solidFill>
              <a:schemeClr val="tx1"/>
            </a:solidFill>
            <a:prstDash val="solid"/>
            <a:round/>
            <a:headEnd type="none" w="sm" len="sm"/>
            <a:tailEnd type="none" w="sm" len="sm"/>
          </a:ln>
        </p:spPr>
      </p:cxnSp>
      <p:cxnSp>
        <p:nvCxnSpPr>
          <p:cNvPr id="42" name="Google Shape;264;p6"/>
          <p:cNvCxnSpPr>
            <a:cxnSpLocks/>
            <a:stCxn id="26" idx="2"/>
            <a:endCxn id="24" idx="0"/>
          </p:cNvCxnSpPr>
          <p:nvPr/>
        </p:nvCxnSpPr>
        <p:spPr bwMode="auto">
          <a:xfrm rot="5399978" flipV="1">
            <a:off x="5293231" y="-41203"/>
            <a:ext cx="101429" cy="1515043"/>
          </a:xfrm>
          <a:prstGeom prst="straightConnector1">
            <a:avLst/>
          </a:prstGeom>
          <a:noFill/>
          <a:ln w="9525" cap="flat" cmpd="sng">
            <a:solidFill>
              <a:schemeClr val="tx1"/>
            </a:solidFill>
            <a:prstDash val="solid"/>
            <a:round/>
            <a:headEnd type="none" w="sm" len="sm"/>
            <a:tailEnd type="none" w="sm" len="sm"/>
          </a:ln>
        </p:spPr>
      </p:cxnSp>
      <p:cxnSp>
        <p:nvCxnSpPr>
          <p:cNvPr id="43" name="Google Shape;264;p6"/>
          <p:cNvCxnSpPr>
            <a:cxnSpLocks/>
            <a:stCxn id="24" idx="0"/>
            <a:endCxn id="28" idx="2"/>
          </p:cNvCxnSpPr>
          <p:nvPr/>
        </p:nvCxnSpPr>
        <p:spPr bwMode="auto">
          <a:xfrm rot="16199969">
            <a:off x="7006996" y="-315627"/>
            <a:ext cx="177131" cy="1988188"/>
          </a:xfrm>
          <a:prstGeom prst="straightConnector1">
            <a:avLst/>
          </a:prstGeom>
          <a:noFill/>
          <a:ln w="9525" cap="flat" cmpd="sng">
            <a:solidFill>
              <a:schemeClr val="tx1"/>
            </a:solidFill>
            <a:prstDash val="solid"/>
            <a:round/>
            <a:headEnd type="none" w="sm" len="sm"/>
            <a:tailEnd type="none" w="sm" len="sm"/>
          </a:ln>
        </p:spPr>
      </p:cxnSp>
      <p:cxnSp>
        <p:nvCxnSpPr>
          <p:cNvPr id="44" name="Google Shape;264;p6"/>
          <p:cNvCxnSpPr>
            <a:cxnSpLocks/>
            <a:stCxn id="24" idx="0"/>
            <a:endCxn id="27" idx="2"/>
          </p:cNvCxnSpPr>
          <p:nvPr/>
        </p:nvCxnSpPr>
        <p:spPr bwMode="auto">
          <a:xfrm rot="16199969">
            <a:off x="6211041" y="558650"/>
            <a:ext cx="98808" cy="317954"/>
          </a:xfrm>
          <a:prstGeom prst="straightConnector1">
            <a:avLst/>
          </a:prstGeom>
          <a:noFill/>
          <a:ln w="9525" cap="flat" cmpd="sng">
            <a:solidFill>
              <a:schemeClr val="tx1"/>
            </a:solidFill>
            <a:prstDash val="solid"/>
            <a:round/>
            <a:headEnd type="none" w="sm" len="sm"/>
            <a:tailEnd type="none" w="sm" len="sm"/>
          </a:ln>
        </p:spPr>
      </p:cxnSp>
      <p:cxnSp>
        <p:nvCxnSpPr>
          <p:cNvPr id="45" name="Google Shape;264;p6"/>
          <p:cNvCxnSpPr>
            <a:cxnSpLocks/>
            <a:stCxn id="25" idx="0"/>
          </p:cNvCxnSpPr>
          <p:nvPr/>
        </p:nvCxnSpPr>
        <p:spPr bwMode="auto">
          <a:xfrm rot="16199969">
            <a:off x="7556101" y="1586827"/>
            <a:ext cx="737418" cy="83279"/>
          </a:xfrm>
          <a:prstGeom prst="straightConnector1">
            <a:avLst/>
          </a:prstGeom>
          <a:noFill/>
          <a:ln w="9525" cap="flat" cmpd="sng">
            <a:solidFill>
              <a:schemeClr val="tx1"/>
            </a:solidFill>
            <a:prstDash val="solid"/>
            <a:round/>
            <a:headEnd type="none" w="sm" len="sm"/>
            <a:tailEnd type="none" w="sm" len="sm"/>
          </a:ln>
        </p:spPr>
      </p:cxnSp>
      <p:cxnSp>
        <p:nvCxnSpPr>
          <p:cNvPr id="46" name="Google Shape;264;p6"/>
          <p:cNvCxnSpPr>
            <a:cxnSpLocks/>
            <a:stCxn id="29" idx="2"/>
            <a:endCxn id="25" idx="0"/>
          </p:cNvCxnSpPr>
          <p:nvPr/>
        </p:nvCxnSpPr>
        <p:spPr bwMode="auto">
          <a:xfrm rot="5399978">
            <a:off x="8147119" y="1560456"/>
            <a:ext cx="172771" cy="700667"/>
          </a:xfrm>
          <a:prstGeom prst="straightConnector1">
            <a:avLst/>
          </a:prstGeom>
          <a:noFill/>
          <a:ln w="9525" cap="flat" cmpd="sng">
            <a:solidFill>
              <a:schemeClr val="tx1"/>
            </a:solidFill>
            <a:prstDash val="solid"/>
            <a:round/>
            <a:headEnd type="none" w="sm" len="sm"/>
            <a:tailEnd type="none" w="sm" len="sm"/>
          </a:ln>
        </p:spPr>
      </p:cxnSp>
      <p:cxnSp>
        <p:nvCxnSpPr>
          <p:cNvPr id="47" name="Google Shape;264;p6"/>
          <p:cNvCxnSpPr>
            <a:cxnSpLocks/>
          </p:cNvCxnSpPr>
          <p:nvPr/>
        </p:nvCxnSpPr>
        <p:spPr bwMode="auto">
          <a:xfrm rot="16199969" flipH="1">
            <a:off x="6940977" y="1616945"/>
            <a:ext cx="330302" cy="430161"/>
          </a:xfrm>
          <a:prstGeom prst="straightConnector1">
            <a:avLst/>
          </a:prstGeom>
          <a:noFill/>
          <a:ln w="9525" cap="flat" cmpd="sng">
            <a:solidFill>
              <a:schemeClr val="tx1"/>
            </a:solidFill>
            <a:prstDash val="solid"/>
            <a:round/>
            <a:headEnd type="none" w="sm" len="sm"/>
            <a:tailEnd type="none" w="sm" len="sm"/>
          </a:ln>
        </p:spPr>
      </p:cxnSp>
      <p:cxnSp>
        <p:nvCxnSpPr>
          <p:cNvPr id="48" name="Google Shape;264;p6"/>
          <p:cNvCxnSpPr>
            <a:cxnSpLocks/>
          </p:cNvCxnSpPr>
          <p:nvPr/>
        </p:nvCxnSpPr>
        <p:spPr bwMode="auto">
          <a:xfrm rot="16199969">
            <a:off x="6756622" y="1417227"/>
            <a:ext cx="384072" cy="84495"/>
          </a:xfrm>
          <a:prstGeom prst="straightConnector1">
            <a:avLst/>
          </a:prstGeom>
          <a:noFill/>
          <a:ln w="9525" cap="flat" cmpd="sng">
            <a:solidFill>
              <a:schemeClr val="tx1"/>
            </a:solidFill>
            <a:prstDash val="solid"/>
            <a:round/>
            <a:headEnd type="none" w="sm" len="sm"/>
            <a:tailEnd type="none" w="sm" len="sm"/>
          </a:ln>
        </p:spPr>
      </p:cxnSp>
      <p:grpSp>
        <p:nvGrpSpPr>
          <p:cNvPr id="49" name="Groupe 29"/>
          <p:cNvGrpSpPr/>
          <p:nvPr/>
        </p:nvGrpSpPr>
        <p:grpSpPr bwMode="auto">
          <a:xfrm>
            <a:off x="2604798" y="3795140"/>
            <a:ext cx="2491949" cy="694229"/>
            <a:chOff x="0" y="0"/>
            <a:chExt cx="2491949" cy="694229"/>
          </a:xfrm>
        </p:grpSpPr>
        <p:grpSp>
          <p:nvGrpSpPr>
            <p:cNvPr id="50" name="Groupe 19"/>
            <p:cNvGrpSpPr/>
            <p:nvPr/>
          </p:nvGrpSpPr>
          <p:grpSpPr bwMode="auto">
            <a:xfrm>
              <a:off x="0" y="0"/>
              <a:ext cx="1244395" cy="647186"/>
              <a:chOff x="0" y="0"/>
              <a:chExt cx="1244395" cy="647186"/>
            </a:xfrm>
          </p:grpSpPr>
          <p:cxnSp>
            <p:nvCxnSpPr>
              <p:cNvPr id="51" name="Connecteur droit 12"/>
              <p:cNvCxnSpPr>
                <a:cxnSpLocks/>
                <a:stCxn id="52" idx="0"/>
              </p:cNvCxnSpPr>
              <p:nvPr/>
            </p:nvCxnSpPr>
            <p:spPr bwMode="auto">
              <a:xfrm rot="5399978">
                <a:off x="511068" y="-511068"/>
                <a:ext cx="222257" cy="1244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14"/>
              <p:cNvCxnSpPr>
                <a:cxnSpLocks/>
                <a:endCxn id="53" idx="0"/>
              </p:cNvCxnSpPr>
              <p:nvPr/>
            </p:nvCxnSpPr>
            <p:spPr bwMode="auto">
              <a:xfrm rot="10799990" flipV="1">
                <a:off x="222761" y="0"/>
                <a:ext cx="1021633" cy="64718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Connecteur droit 28"/>
            <p:cNvCxnSpPr>
              <a:cxnSpLocks/>
            </p:cNvCxnSpPr>
            <p:nvPr/>
          </p:nvCxnSpPr>
          <p:spPr bwMode="auto">
            <a:xfrm rot="10799990" flipH="1" flipV="1">
              <a:off x="1298165" y="15698"/>
              <a:ext cx="1193784" cy="6785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Organigramme : Terminateur 54"/>
          <p:cNvSpPr/>
          <p:nvPr/>
        </p:nvSpPr>
        <p:spPr bwMode="auto">
          <a:xfrm>
            <a:off x="1850395" y="4034603"/>
            <a:ext cx="1351935" cy="268850"/>
          </a:xfrm>
          <a:prstGeom prst="flowChartTermina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lang="fr-FR" sz="1200" b="0" i="0" u="none" strike="noStrike" cap="none" spc="0">
                <a:solidFill>
                  <a:schemeClr val="accent3">
                    <a:lumMod val="75000"/>
                  </a:schemeClr>
                </a:solidFill>
              </a:rPr>
              <a:t>Concentration</a:t>
            </a:r>
            <a:endParaRPr sz="1200">
              <a:solidFill>
                <a:schemeClr val="accent3">
                  <a:lumMod val="75000"/>
                </a:schemeClr>
              </a:solidFill>
            </a:endParaRPr>
          </a:p>
        </p:txBody>
      </p:sp>
      <p:sp>
        <p:nvSpPr>
          <p:cNvPr id="53" name="Organigramme : Terminateur 52"/>
          <p:cNvSpPr/>
          <p:nvPr/>
        </p:nvSpPr>
        <p:spPr bwMode="auto">
          <a:xfrm>
            <a:off x="2074777" y="4443333"/>
            <a:ext cx="1505564" cy="430161"/>
          </a:xfrm>
          <a:prstGeom prst="flowChartTermina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accent3">
                    <a:lumMod val="75000"/>
                  </a:schemeClr>
                </a:solidFill>
              </a:rPr>
              <a:t>Ecoute des ses partenaires</a:t>
            </a:r>
          </a:p>
        </p:txBody>
      </p:sp>
      <p:sp>
        <p:nvSpPr>
          <p:cNvPr id="56" name="Organigramme : Terminateur 55"/>
          <p:cNvSpPr/>
          <p:nvPr/>
        </p:nvSpPr>
        <p:spPr bwMode="auto">
          <a:xfrm>
            <a:off x="3334535" y="4013172"/>
            <a:ext cx="1628468" cy="430160"/>
          </a:xfrm>
          <a:prstGeom prst="flowChartTermina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accent3">
                    <a:lumMod val="75000"/>
                  </a:schemeClr>
                </a:solidFill>
              </a:rPr>
              <a:t>Placements Acrobate/Danseur</a:t>
            </a:r>
          </a:p>
        </p:txBody>
      </p:sp>
      <p:sp>
        <p:nvSpPr>
          <p:cNvPr id="57" name="Organigramme : Terminateur 56"/>
          <p:cNvSpPr/>
          <p:nvPr/>
        </p:nvSpPr>
        <p:spPr bwMode="auto">
          <a:xfrm>
            <a:off x="4294141" y="4487809"/>
            <a:ext cx="1628467" cy="430160"/>
          </a:xfrm>
          <a:prstGeom prst="flowChartTermina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accent3">
                    <a:lumMod val="75000"/>
                  </a:schemeClr>
                </a:solidFill>
              </a:rPr>
              <a:t>Placements</a:t>
            </a:r>
          </a:p>
          <a:p>
            <a:pPr algn="ctr">
              <a:defRPr/>
            </a:pPr>
            <a:r>
              <a:rPr sz="1200">
                <a:solidFill>
                  <a:schemeClr val="accent3">
                    <a:lumMod val="75000"/>
                  </a:schemeClr>
                </a:solidFill>
              </a:rPr>
              <a:t>Aide</a:t>
            </a:r>
          </a:p>
        </p:txBody>
      </p:sp>
      <p:sp>
        <p:nvSpPr>
          <p:cNvPr id="58" name="Organigramme : Terminateur 57"/>
          <p:cNvSpPr/>
          <p:nvPr/>
        </p:nvSpPr>
        <p:spPr bwMode="auto">
          <a:xfrm>
            <a:off x="4986048" y="3727352"/>
            <a:ext cx="1517344" cy="530020"/>
          </a:xfrm>
          <a:prstGeom prst="flowChartTermina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accent3">
                    <a:lumMod val="75000"/>
                  </a:schemeClr>
                </a:solidFill>
              </a:rPr>
              <a:t>Fait des retours ou propos constructifs</a:t>
            </a:r>
          </a:p>
        </p:txBody>
      </p:sp>
      <p:cxnSp>
        <p:nvCxnSpPr>
          <p:cNvPr id="59" name="Connecteur droit 58"/>
          <p:cNvCxnSpPr>
            <a:cxnSpLocks/>
            <a:stCxn id="5" idx="1"/>
            <a:endCxn id="10" idx="6"/>
          </p:cNvCxnSpPr>
          <p:nvPr/>
        </p:nvCxnSpPr>
        <p:spPr bwMode="auto">
          <a:xfrm rot="10799990" flipV="1">
            <a:off x="3343241" y="2479098"/>
            <a:ext cx="363844" cy="73978"/>
          </a:xfrm>
          <a:prstGeom prst="line">
            <a:avLst/>
          </a:prstGeom>
          <a:ln w="38099" cap="flat" cmpd="sng" algn="ctr">
            <a:solidFill>
              <a:schemeClr val="tx1"/>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0" name="Connecteur droit 59"/>
          <p:cNvCxnSpPr>
            <a:cxnSpLocks/>
            <a:endCxn id="8" idx="6"/>
          </p:cNvCxnSpPr>
          <p:nvPr/>
        </p:nvCxnSpPr>
        <p:spPr bwMode="auto">
          <a:xfrm rot="5399978">
            <a:off x="4293797" y="3123429"/>
            <a:ext cx="481930" cy="180514"/>
          </a:xfrm>
          <a:prstGeom prst="line">
            <a:avLst/>
          </a:prstGeom>
          <a:ln w="38099" cap="flat" cmpd="sng" algn="ctr">
            <a:solidFill>
              <a:schemeClr val="tx1"/>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1" name="Connecteur droit 60"/>
          <p:cNvCxnSpPr>
            <a:cxnSpLocks/>
            <a:stCxn id="5" idx="3"/>
          </p:cNvCxnSpPr>
          <p:nvPr/>
        </p:nvCxnSpPr>
        <p:spPr bwMode="auto">
          <a:xfrm>
            <a:off x="5489182" y="2479098"/>
            <a:ext cx="572268" cy="217090"/>
          </a:xfrm>
          <a:prstGeom prst="line">
            <a:avLst/>
          </a:prstGeom>
          <a:ln w="38099" cap="flat" cmpd="sng" algn="ctr">
            <a:solidFill>
              <a:schemeClr val="tx1"/>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2" name="Connecteur droit 61"/>
          <p:cNvCxnSpPr>
            <a:cxnSpLocks/>
          </p:cNvCxnSpPr>
          <p:nvPr/>
        </p:nvCxnSpPr>
        <p:spPr bwMode="auto">
          <a:xfrm rot="5399978" flipH="1">
            <a:off x="4056245" y="1774762"/>
            <a:ext cx="199837" cy="275956"/>
          </a:xfrm>
          <a:prstGeom prst="line">
            <a:avLst/>
          </a:prstGeom>
          <a:ln w="38099" cap="flat" cmpd="sng" algn="ctr">
            <a:solidFill>
              <a:schemeClr val="tx1"/>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3" name="Connecteur droit 62"/>
          <p:cNvCxnSpPr>
            <a:cxnSpLocks/>
          </p:cNvCxnSpPr>
          <p:nvPr/>
        </p:nvCxnSpPr>
        <p:spPr bwMode="auto">
          <a:xfrm flipV="1">
            <a:off x="4870826" y="1828185"/>
            <a:ext cx="522338" cy="215080"/>
          </a:xfrm>
          <a:prstGeom prst="line">
            <a:avLst/>
          </a:prstGeom>
          <a:ln w="38099" cap="flat" cmpd="sng" algn="ctr">
            <a:solidFill>
              <a:schemeClr val="tx1"/>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4" name="Connecteur droit 12"/>
          <p:cNvCxnSpPr>
            <a:cxnSpLocks/>
            <a:stCxn id="58" idx="1"/>
            <a:endCxn id="54" idx="0"/>
          </p:cNvCxnSpPr>
          <p:nvPr/>
        </p:nvCxnSpPr>
        <p:spPr bwMode="auto">
          <a:xfrm rot="10799990">
            <a:off x="3902963" y="3810839"/>
            <a:ext cx="1083084" cy="181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12"/>
          <p:cNvCxnSpPr>
            <a:cxnSpLocks/>
            <a:endCxn id="52" idx="0"/>
          </p:cNvCxnSpPr>
          <p:nvPr/>
        </p:nvCxnSpPr>
        <p:spPr bwMode="auto">
          <a:xfrm rot="16199969" flipV="1">
            <a:off x="3753427" y="3894747"/>
            <a:ext cx="199213"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Organigramme : Terminateur 65"/>
          <p:cNvSpPr/>
          <p:nvPr/>
        </p:nvSpPr>
        <p:spPr bwMode="auto">
          <a:xfrm>
            <a:off x="7474838" y="2711552"/>
            <a:ext cx="1582378" cy="752781"/>
          </a:xfrm>
          <a:prstGeom prst="flowChartTerminator">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tx2">
                    <a:lumMod val="50000"/>
                  </a:schemeClr>
                </a:solidFill>
              </a:rPr>
              <a:t>Analyse du support artistique et des choix établis</a:t>
            </a:r>
          </a:p>
        </p:txBody>
      </p:sp>
      <p:sp>
        <p:nvSpPr>
          <p:cNvPr id="67" name="Organigramme : Terminateur 66"/>
          <p:cNvSpPr/>
          <p:nvPr/>
        </p:nvSpPr>
        <p:spPr bwMode="auto">
          <a:xfrm>
            <a:off x="7321209" y="3646691"/>
            <a:ext cx="1567015" cy="522337"/>
          </a:xfrm>
          <a:prstGeom prst="flowChartTerminator">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tx2">
                    <a:lumMod val="50000"/>
                  </a:schemeClr>
                </a:solidFill>
              </a:rPr>
              <a:t>Analyse de la prestation</a:t>
            </a:r>
          </a:p>
        </p:txBody>
      </p:sp>
      <p:sp>
        <p:nvSpPr>
          <p:cNvPr id="68" name="Organigramme : Terminateur 67"/>
          <p:cNvSpPr/>
          <p:nvPr/>
        </p:nvSpPr>
        <p:spPr bwMode="auto">
          <a:xfrm>
            <a:off x="6638776" y="4351157"/>
            <a:ext cx="1650295" cy="522337"/>
          </a:xfrm>
          <a:prstGeom prst="flowChartTerminator">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sz="1200">
                <a:solidFill>
                  <a:schemeClr val="tx2">
                    <a:lumMod val="50000"/>
                  </a:schemeClr>
                </a:solidFill>
              </a:rPr>
              <a:t>Pertinence des choix Acrobatiques et Dansés</a:t>
            </a:r>
          </a:p>
        </p:txBody>
      </p:sp>
      <p:cxnSp>
        <p:nvCxnSpPr>
          <p:cNvPr id="69" name="Google Shape;245;p5"/>
          <p:cNvCxnSpPr>
            <a:cxnSpLocks/>
          </p:cNvCxnSpPr>
          <p:nvPr/>
        </p:nvCxnSpPr>
        <p:spPr bwMode="auto">
          <a:xfrm>
            <a:off x="6714374" y="3637010"/>
            <a:ext cx="222761" cy="683649"/>
          </a:xfrm>
          <a:prstGeom prst="straightConnector1">
            <a:avLst/>
          </a:prstGeom>
          <a:noFill/>
          <a:ln w="9525" cap="flat" cmpd="sng">
            <a:solidFill>
              <a:schemeClr val="tx1"/>
            </a:solidFill>
            <a:prstDash val="solid"/>
            <a:round/>
            <a:headEnd type="none" w="sm" len="sm"/>
            <a:tailEnd type="none" w="sm" len="sm"/>
          </a:ln>
        </p:spPr>
      </p:cxnSp>
      <p:cxnSp>
        <p:nvCxnSpPr>
          <p:cNvPr id="70" name="Google Shape;245;p5"/>
          <p:cNvCxnSpPr>
            <a:cxnSpLocks/>
            <a:endCxn id="67" idx="1"/>
          </p:cNvCxnSpPr>
          <p:nvPr/>
        </p:nvCxnSpPr>
        <p:spPr bwMode="auto">
          <a:xfrm>
            <a:off x="6717259" y="3612550"/>
            <a:ext cx="603949" cy="295309"/>
          </a:xfrm>
          <a:prstGeom prst="straightConnector1">
            <a:avLst/>
          </a:prstGeom>
          <a:noFill/>
          <a:ln w="9525" cap="flat" cmpd="sng">
            <a:solidFill>
              <a:schemeClr val="tx1"/>
            </a:solidFill>
            <a:prstDash val="solid"/>
            <a:round/>
            <a:headEnd type="none" w="sm" len="sm"/>
            <a:tailEnd type="none" w="sm" len="sm"/>
          </a:ln>
        </p:spPr>
      </p:cxnSp>
      <p:cxnSp>
        <p:nvCxnSpPr>
          <p:cNvPr id="71" name="Google Shape;245;p5"/>
          <p:cNvCxnSpPr>
            <a:cxnSpLocks/>
          </p:cNvCxnSpPr>
          <p:nvPr/>
        </p:nvCxnSpPr>
        <p:spPr bwMode="auto">
          <a:xfrm flipV="1">
            <a:off x="6699011" y="3368160"/>
            <a:ext cx="891048" cy="261169"/>
          </a:xfrm>
          <a:prstGeom prst="straightConnector1">
            <a:avLst/>
          </a:prstGeom>
          <a:noFill/>
          <a:ln w="9525" cap="flat" cmpd="sng">
            <a:solidFill>
              <a:schemeClr val="tx1"/>
            </a:solidFill>
            <a:prstDash val="solid"/>
            <a:round/>
            <a:headEnd type="none" w="sm" len="sm"/>
            <a:tailEnd type="none" w="sm" len="sm"/>
          </a:ln>
        </p:spPr>
      </p:cxnSp>
      <p:sp>
        <p:nvSpPr>
          <p:cNvPr id="2" name="Flèche gauche 1">
            <a:hlinkClick r:id="rId2" action="ppaction://hlinksldjump"/>
          </p:cNvPr>
          <p:cNvSpPr/>
          <p:nvPr/>
        </p:nvSpPr>
        <p:spPr>
          <a:xfrm>
            <a:off x="8289071" y="4631644"/>
            <a:ext cx="854929" cy="48369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100" b="1" dirty="0" smtClean="0"/>
              <a:t>Retour CA3</a:t>
            </a:r>
            <a:endParaRPr lang="fr-FR" sz="11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4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6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5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64"/>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5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6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8"/>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7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67"/>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7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24" grpId="0" animBg="1"/>
      <p:bldP spid="25" grpId="0" animBg="1"/>
      <p:bldP spid="26" grpId="0" animBg="1"/>
      <p:bldP spid="27" grpId="0" animBg="1"/>
      <p:bldP spid="28" grpId="0" animBg="1"/>
      <p:bldP spid="29" grpId="0" animBg="1"/>
      <p:bldP spid="30" grpId="0" animBg="1"/>
      <p:bldP spid="37" grpId="0" animBg="1"/>
      <p:bldP spid="38" grpId="0" animBg="1"/>
      <p:bldP spid="39" grpId="0" animBg="1"/>
      <p:bldP spid="40" grpId="0" animBg="1"/>
      <p:bldP spid="36" grpId="0" animBg="1"/>
      <p:bldP spid="55" grpId="0" animBg="1"/>
      <p:bldP spid="53" grpId="0" animBg="1"/>
      <p:bldP spid="56" grpId="0" animBg="1"/>
      <p:bldP spid="57" grpId="0" animBg="1"/>
      <p:bldP spid="58"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à coins arrondis 4"/>
          <p:cNvSpPr/>
          <p:nvPr/>
        </p:nvSpPr>
        <p:spPr bwMode="auto">
          <a:xfrm>
            <a:off x="681005" y="1095583"/>
            <a:ext cx="3080854" cy="633594"/>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a:lnSpc>
                <a:spcPct val="100000"/>
              </a:lnSpc>
              <a:spcBef>
                <a:spcPts val="0"/>
              </a:spcBef>
              <a:spcAft>
                <a:spcPts val="0"/>
              </a:spcAft>
              <a:buClr>
                <a:srgbClr val="000000"/>
              </a:buClr>
              <a:buSzPts val="1400"/>
              <a:buFont typeface="Arial"/>
              <a:buNone/>
              <a:defRPr/>
            </a:pPr>
            <a:r>
              <a:rPr lang="fr" sz="1200" b="1" i="0" u="none" strike="noStrike" cap="none" spc="0">
                <a:solidFill>
                  <a:srgbClr val="0070C0"/>
                </a:solidFill>
                <a:latin typeface="Arial"/>
                <a:ea typeface="Arial"/>
                <a:cs typeface="Arial"/>
              </a:rPr>
              <a:t>L’élève choisit, invente des gestes « symboliques », « acrobatiques » </a:t>
            </a:r>
            <a:endParaRPr sz="1200" b="1" i="0" u="none" strike="noStrike" cap="none">
              <a:solidFill>
                <a:srgbClr val="0070C0"/>
              </a:solidFill>
              <a:latin typeface="Arial"/>
              <a:ea typeface="Arial"/>
              <a:cs typeface="Arial"/>
            </a:endParaRPr>
          </a:p>
          <a:p>
            <a:pPr algn="ctr">
              <a:defRPr/>
            </a:pPr>
            <a:r>
              <a:rPr lang="fr-FR" sz="1200" b="1" i="0" u="none" strike="noStrike" cap="none" spc="0">
                <a:solidFill>
                  <a:srgbClr val="0070C0"/>
                </a:solidFill>
                <a:latin typeface="Arial"/>
                <a:ea typeface="Arial"/>
                <a:cs typeface="Arial"/>
              </a:rPr>
              <a:t>À</a:t>
            </a:r>
            <a:r>
              <a:rPr lang="fr" sz="1200" b="1" i="0" u="none" strike="noStrike" cap="none" spc="0">
                <a:solidFill>
                  <a:srgbClr val="0070C0"/>
                </a:solidFill>
                <a:latin typeface="Arial"/>
                <a:ea typeface="Arial"/>
                <a:cs typeface="Arial"/>
              </a:rPr>
              <a:t> des fins de transgression</a:t>
            </a:r>
            <a:endParaRPr sz="1200"/>
          </a:p>
        </p:txBody>
      </p:sp>
      <p:sp>
        <p:nvSpPr>
          <p:cNvPr id="5" name="Rectangle à coins arrondis 6"/>
          <p:cNvSpPr/>
          <p:nvPr/>
        </p:nvSpPr>
        <p:spPr bwMode="auto">
          <a:xfrm>
            <a:off x="4010722" y="1100315"/>
            <a:ext cx="4609617" cy="655486"/>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fr" sz="1200" b="1" i="0" u="none" strike="noStrike" cap="none" spc="0">
                <a:solidFill>
                  <a:srgbClr val="00B050"/>
                </a:solidFill>
                <a:latin typeface="Arial"/>
                <a:ea typeface="Arial"/>
                <a:cs typeface="Arial"/>
              </a:rPr>
              <a:t>Le groupe partage et retient une idée de chaque membre du groupe dans l’optique de construire une proposition chorégraphique collective </a:t>
            </a:r>
            <a:endParaRPr lang="fr-FR" b="1"/>
          </a:p>
        </p:txBody>
      </p:sp>
      <p:sp>
        <p:nvSpPr>
          <p:cNvPr id="6" name="Rectangle à coins arrondis 7"/>
          <p:cNvSpPr/>
          <p:nvPr/>
        </p:nvSpPr>
        <p:spPr bwMode="auto">
          <a:xfrm>
            <a:off x="4736630" y="1875301"/>
            <a:ext cx="3850530" cy="552816"/>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fr-FR" sz="1200" b="1" dirty="0"/>
              <a:t>Construction de phrases avec éléments collectifs et individuels, dansés et acrobatiques. Composition chorégraphique.</a:t>
            </a:r>
            <a:endParaRPr lang="fr-FR" b="1" dirty="0"/>
          </a:p>
        </p:txBody>
      </p:sp>
      <p:sp>
        <p:nvSpPr>
          <p:cNvPr id="7" name="Rectangle à coins arrondis 9"/>
          <p:cNvSpPr/>
          <p:nvPr/>
        </p:nvSpPr>
        <p:spPr bwMode="auto">
          <a:xfrm>
            <a:off x="2473407" y="2629546"/>
            <a:ext cx="4124939" cy="964732"/>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vertOverflow="overflow" horzOverflow="clip" vert="horz" wrap="square" lIns="91440" tIns="45720" rIns="91440" bIns="45720" numCol="1" spcCol="0" rtlCol="0" fromWordArt="0" anchor="ctr" anchorCtr="0" forceAA="0" compatLnSpc="0"/>
          <a:lstStyle/>
          <a:p>
            <a:pPr algn="ctr">
              <a:defRPr/>
            </a:pPr>
            <a:r>
              <a:rPr lang="fr-FR" sz="1200" b="1" dirty="0"/>
              <a:t>Retour du groupe d’observateurs</a:t>
            </a:r>
            <a:endParaRPr sz="1200" b="1" dirty="0"/>
          </a:p>
          <a:p>
            <a:pPr algn="ctr">
              <a:defRPr/>
            </a:pPr>
            <a:r>
              <a:rPr lang="fr-FR" sz="1200" b="1" dirty="0"/>
              <a:t>Positionnement / Etoile de compétences</a:t>
            </a:r>
            <a:endParaRPr sz="1200" dirty="0"/>
          </a:p>
          <a:p>
            <a:pPr algn="ctr">
              <a:defRPr/>
            </a:pPr>
            <a:r>
              <a:rPr lang="fr-FR" sz="1200" b="1" dirty="0"/>
              <a:t>Choix d’un axe de travail</a:t>
            </a:r>
            <a:endParaRPr sz="1200" dirty="0"/>
          </a:p>
          <a:p>
            <a:pPr algn="ctr">
              <a:defRPr/>
            </a:pPr>
            <a:r>
              <a:rPr lang="fr-FR" sz="1200" b="1" dirty="0"/>
              <a:t>Puis SRP puis STOM puis à nouveau SCE</a:t>
            </a:r>
            <a:endParaRPr sz="1200" dirty="0"/>
          </a:p>
        </p:txBody>
      </p:sp>
      <p:sp>
        <p:nvSpPr>
          <p:cNvPr id="11" name="Double flèche horizontale 11"/>
          <p:cNvSpPr/>
          <p:nvPr/>
        </p:nvSpPr>
        <p:spPr bwMode="auto">
          <a:xfrm rot="1410636">
            <a:off x="6647561" y="2841309"/>
            <a:ext cx="360040" cy="168969"/>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2" name="Double flèche horizontale 12"/>
          <p:cNvSpPr/>
          <p:nvPr/>
        </p:nvSpPr>
        <p:spPr bwMode="auto">
          <a:xfrm rot="20364785">
            <a:off x="2079928" y="2828185"/>
            <a:ext cx="360040" cy="168969"/>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3" name="Rectangle à coins arrondis 13"/>
          <p:cNvSpPr/>
          <p:nvPr/>
        </p:nvSpPr>
        <p:spPr bwMode="auto">
          <a:xfrm>
            <a:off x="1271399" y="3083954"/>
            <a:ext cx="1012605" cy="576064"/>
          </a:xfrm>
          <a:prstGeom prst="roundRect">
            <a:avLst>
              <a:gd name="adj" fmla="val 1666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tx1"/>
                </a:solidFill>
              </a:rPr>
              <a:t>Axe acro</a:t>
            </a:r>
            <a:endParaRPr/>
          </a:p>
          <a:p>
            <a:pPr algn="ctr">
              <a:defRPr/>
            </a:pPr>
            <a:r>
              <a:rPr lang="fr-FR" b="1">
                <a:solidFill>
                  <a:schemeClr val="tx1"/>
                </a:solidFill>
              </a:rPr>
              <a:t>SRP1</a:t>
            </a:r>
          </a:p>
        </p:txBody>
      </p:sp>
      <p:sp>
        <p:nvSpPr>
          <p:cNvPr id="14" name="Rectangle à coins arrondis 14"/>
          <p:cNvSpPr/>
          <p:nvPr/>
        </p:nvSpPr>
        <p:spPr bwMode="auto">
          <a:xfrm>
            <a:off x="6817108" y="3082130"/>
            <a:ext cx="1194073" cy="576064"/>
          </a:xfrm>
          <a:prstGeom prst="roundRect">
            <a:avLst>
              <a:gd name="adj" fmla="val 16667"/>
            </a:avLst>
          </a:prstGeom>
          <a:solidFill>
            <a:srgbClr val="CC00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tx1"/>
                </a:solidFill>
              </a:rPr>
              <a:t>Axe dansé</a:t>
            </a:r>
            <a:endParaRPr/>
          </a:p>
          <a:p>
            <a:pPr algn="ctr">
              <a:defRPr/>
            </a:pPr>
            <a:r>
              <a:rPr lang="fr-FR" b="1">
                <a:solidFill>
                  <a:schemeClr val="tx1"/>
                </a:solidFill>
              </a:rPr>
              <a:t>SRP2</a:t>
            </a:r>
          </a:p>
        </p:txBody>
      </p:sp>
      <p:sp>
        <p:nvSpPr>
          <p:cNvPr id="15" name="Double flèche horizontale 15"/>
          <p:cNvSpPr/>
          <p:nvPr/>
        </p:nvSpPr>
        <p:spPr bwMode="auto">
          <a:xfrm rot="18907898">
            <a:off x="702925" y="3794343"/>
            <a:ext cx="360040" cy="168969"/>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6" name="Double flèche horizontale 16"/>
          <p:cNvSpPr/>
          <p:nvPr/>
        </p:nvSpPr>
        <p:spPr bwMode="auto">
          <a:xfrm rot="18907898">
            <a:off x="6982090" y="3802271"/>
            <a:ext cx="360040" cy="168969"/>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7" name="Double flèche horizontale 17"/>
          <p:cNvSpPr/>
          <p:nvPr/>
        </p:nvSpPr>
        <p:spPr bwMode="auto">
          <a:xfrm rot="3230951">
            <a:off x="8110482" y="3787824"/>
            <a:ext cx="360040" cy="168969"/>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8" name="Double flèche horizontale 18"/>
          <p:cNvSpPr/>
          <p:nvPr/>
        </p:nvSpPr>
        <p:spPr bwMode="auto">
          <a:xfrm rot="13641550">
            <a:off x="1859016" y="3790020"/>
            <a:ext cx="360040" cy="164353"/>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19" name="Rectangle 19"/>
          <p:cNvSpPr/>
          <p:nvPr/>
        </p:nvSpPr>
        <p:spPr bwMode="auto">
          <a:xfrm>
            <a:off x="-7712" y="4073632"/>
            <a:ext cx="1431095" cy="1074631"/>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chemeClr val="tx1"/>
                </a:solidFill>
              </a:rPr>
              <a:t>STOM </a:t>
            </a:r>
            <a:r>
              <a:rPr lang="fr-FR" b="1" dirty="0" err="1">
                <a:solidFill>
                  <a:schemeClr val="tx1"/>
                </a:solidFill>
              </a:rPr>
              <a:t>indiv</a:t>
            </a:r>
            <a:endParaRPr lang="fr-FR" b="1" dirty="0">
              <a:solidFill>
                <a:schemeClr val="tx1"/>
              </a:solidFill>
            </a:endParaRPr>
          </a:p>
          <a:p>
            <a:pPr algn="ctr">
              <a:defRPr/>
            </a:pPr>
            <a:r>
              <a:rPr lang="fr-FR" dirty="0">
                <a:solidFill>
                  <a:schemeClr val="tx1"/>
                </a:solidFill>
              </a:rPr>
              <a:t>Ex renversements</a:t>
            </a:r>
            <a:endParaRPr dirty="0"/>
          </a:p>
          <a:p>
            <a:pPr algn="ctr">
              <a:defRPr/>
            </a:pPr>
            <a:r>
              <a:rPr lang="fr-FR" dirty="0">
                <a:solidFill>
                  <a:schemeClr val="tx1"/>
                </a:solidFill>
              </a:rPr>
              <a:t>Sauts, rotations…</a:t>
            </a:r>
          </a:p>
        </p:txBody>
      </p:sp>
      <p:sp>
        <p:nvSpPr>
          <p:cNvPr id="20" name="Rectangle 20"/>
          <p:cNvSpPr/>
          <p:nvPr/>
        </p:nvSpPr>
        <p:spPr bwMode="auto">
          <a:xfrm>
            <a:off x="1622931" y="4065705"/>
            <a:ext cx="1564415" cy="1074631"/>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chemeClr val="tx1"/>
                </a:solidFill>
              </a:rPr>
              <a:t>STOM collective</a:t>
            </a:r>
            <a:endParaRPr dirty="0"/>
          </a:p>
          <a:p>
            <a:pPr algn="ctr">
              <a:defRPr/>
            </a:pPr>
            <a:r>
              <a:rPr lang="fr-FR" dirty="0">
                <a:solidFill>
                  <a:schemeClr val="tx1"/>
                </a:solidFill>
              </a:rPr>
              <a:t>Ex Montage, démontage, transformation de formes…</a:t>
            </a:r>
          </a:p>
        </p:txBody>
      </p:sp>
      <p:sp>
        <p:nvSpPr>
          <p:cNvPr id="21" name="Rectangle 21"/>
          <p:cNvSpPr/>
          <p:nvPr/>
        </p:nvSpPr>
        <p:spPr bwMode="auto">
          <a:xfrm>
            <a:off x="6033718" y="4055783"/>
            <a:ext cx="1324977" cy="1074631"/>
          </a:xfrm>
          <a:prstGeom prst="rect">
            <a:avLst/>
          </a:prstGeom>
          <a:solidFill>
            <a:srgbClr val="CC00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chemeClr val="tx1"/>
                </a:solidFill>
              </a:rPr>
              <a:t>STOM </a:t>
            </a:r>
            <a:r>
              <a:rPr lang="fr-FR" b="1" dirty="0" err="1">
                <a:solidFill>
                  <a:schemeClr val="tx1"/>
                </a:solidFill>
              </a:rPr>
              <a:t>indiv</a:t>
            </a:r>
            <a:endParaRPr lang="fr-FR" b="1" dirty="0">
              <a:solidFill>
                <a:schemeClr val="tx1"/>
              </a:solidFill>
            </a:endParaRPr>
          </a:p>
          <a:p>
            <a:pPr algn="ctr">
              <a:defRPr/>
            </a:pPr>
            <a:r>
              <a:rPr lang="fr-FR" dirty="0">
                <a:solidFill>
                  <a:schemeClr val="tx1"/>
                </a:solidFill>
              </a:rPr>
              <a:t>Ex: vitesse, amplitude, symbolique… </a:t>
            </a:r>
          </a:p>
        </p:txBody>
      </p:sp>
      <p:sp>
        <p:nvSpPr>
          <p:cNvPr id="22" name="Rectangle 22"/>
          <p:cNvSpPr/>
          <p:nvPr/>
        </p:nvSpPr>
        <p:spPr bwMode="auto">
          <a:xfrm>
            <a:off x="7518337" y="4073632"/>
            <a:ext cx="1635633" cy="1074631"/>
          </a:xfrm>
          <a:prstGeom prst="rect">
            <a:avLst/>
          </a:prstGeom>
          <a:solidFill>
            <a:srgbClr val="CC00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tx1"/>
                </a:solidFill>
              </a:rPr>
              <a:t>STOM collective</a:t>
            </a:r>
            <a:endParaRPr/>
          </a:p>
          <a:p>
            <a:pPr algn="ctr">
              <a:defRPr/>
            </a:pPr>
            <a:r>
              <a:rPr lang="fr-FR">
                <a:solidFill>
                  <a:schemeClr val="tx1"/>
                </a:solidFill>
              </a:rPr>
              <a:t>Ex: unisson, cascade… </a:t>
            </a:r>
          </a:p>
        </p:txBody>
      </p:sp>
      <p:sp>
        <p:nvSpPr>
          <p:cNvPr id="24" name="Double flèche horizontale 25"/>
          <p:cNvSpPr/>
          <p:nvPr/>
        </p:nvSpPr>
        <p:spPr bwMode="auto">
          <a:xfrm rot="3230951">
            <a:off x="5061306" y="3639678"/>
            <a:ext cx="178965" cy="111197"/>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25" name="Double flèche horizontale 26"/>
          <p:cNvSpPr/>
          <p:nvPr/>
        </p:nvSpPr>
        <p:spPr bwMode="auto">
          <a:xfrm rot="18907898">
            <a:off x="3936889" y="3643541"/>
            <a:ext cx="196341" cy="109456"/>
          </a:xfrm>
          <a:prstGeom prst="lef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26" name="Rectangle à coins arrondis 27"/>
          <p:cNvSpPr/>
          <p:nvPr/>
        </p:nvSpPr>
        <p:spPr bwMode="auto">
          <a:xfrm>
            <a:off x="5138234" y="3916893"/>
            <a:ext cx="805759" cy="234678"/>
          </a:xfrm>
          <a:prstGeom prst="roundRect">
            <a:avLst>
              <a:gd name="adj"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solidFill>
                  <a:schemeClr val="tx1"/>
                </a:solidFill>
              </a:rPr>
              <a:t>SRP3?</a:t>
            </a:r>
          </a:p>
        </p:txBody>
      </p:sp>
      <p:sp>
        <p:nvSpPr>
          <p:cNvPr id="27" name="Rectangle à coins arrondis 28"/>
          <p:cNvSpPr/>
          <p:nvPr/>
        </p:nvSpPr>
        <p:spPr bwMode="auto">
          <a:xfrm>
            <a:off x="3270037" y="3916893"/>
            <a:ext cx="805759" cy="234678"/>
          </a:xfrm>
          <a:prstGeom prst="roundRect">
            <a:avLst>
              <a:gd name="adj"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solidFill>
                  <a:schemeClr val="tx1"/>
                </a:solidFill>
              </a:rPr>
              <a:t>SRP4?</a:t>
            </a:r>
          </a:p>
        </p:txBody>
      </p:sp>
      <p:grpSp>
        <p:nvGrpSpPr>
          <p:cNvPr id="2" name="Groupe 1"/>
          <p:cNvGrpSpPr/>
          <p:nvPr/>
        </p:nvGrpSpPr>
        <p:grpSpPr>
          <a:xfrm>
            <a:off x="677578" y="1822418"/>
            <a:ext cx="3858298" cy="629266"/>
            <a:chOff x="1113634" y="1886011"/>
            <a:chExt cx="3858298" cy="629266"/>
          </a:xfrm>
        </p:grpSpPr>
        <p:grpSp>
          <p:nvGrpSpPr>
            <p:cNvPr id="8" name="Groupe 23"/>
            <p:cNvGrpSpPr/>
            <p:nvPr/>
          </p:nvGrpSpPr>
          <p:grpSpPr bwMode="auto">
            <a:xfrm>
              <a:off x="1121402" y="1915846"/>
              <a:ext cx="3850530" cy="599431"/>
              <a:chOff x="0" y="0"/>
              <a:chExt cx="3850530" cy="599431"/>
            </a:xfrm>
          </p:grpSpPr>
          <p:sp>
            <p:nvSpPr>
              <p:cNvPr id="9" name="Rectangle à coins arrondis 8"/>
              <p:cNvSpPr/>
              <p:nvPr/>
            </p:nvSpPr>
            <p:spPr bwMode="auto">
              <a:xfrm>
                <a:off x="0" y="0"/>
                <a:ext cx="3850530" cy="571467"/>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defRPr/>
                </a:pPr>
                <a:endParaRPr/>
              </a:p>
            </p:txBody>
          </p:sp>
          <p:pic>
            <p:nvPicPr>
              <p:cNvPr id="10" name="Image 10"/>
              <p:cNvPicPr>
                <a:picLocks noChangeAspect="1"/>
              </p:cNvPicPr>
              <p:nvPr/>
            </p:nvPicPr>
            <p:blipFill>
              <a:blip r:embed="rId2"/>
              <a:stretch/>
            </p:blipFill>
            <p:spPr bwMode="auto">
              <a:xfrm>
                <a:off x="3246975" y="401982"/>
                <a:ext cx="523874" cy="197448"/>
              </a:xfrm>
              <a:prstGeom prst="rect">
                <a:avLst/>
              </a:prstGeom>
            </p:spPr>
          </p:pic>
        </p:grpSp>
        <p:sp>
          <p:nvSpPr>
            <p:cNvPr id="28" name="Rectangle 27"/>
            <p:cNvSpPr/>
            <p:nvPr/>
          </p:nvSpPr>
          <p:spPr bwMode="auto">
            <a:xfrm>
              <a:off x="1113634" y="1886011"/>
              <a:ext cx="3802318" cy="42092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400"/>
                <a:buFont typeface="Arial"/>
                <a:buNone/>
                <a:defRPr/>
              </a:pPr>
              <a:r>
                <a:rPr lang="fr" sz="1200" b="1" i="0" u="none" strike="noStrike" cap="none" dirty="0">
                  <a:solidFill>
                    <a:schemeClr val="tx2"/>
                  </a:solidFill>
                  <a:latin typeface="Arial"/>
                  <a:ea typeface="Arial"/>
                  <a:cs typeface="Arial"/>
                </a:rPr>
                <a:t>Présentation </a:t>
              </a:r>
              <a:r>
                <a:rPr lang="fr" sz="1200" b="1" i="0" u="none" strike="noStrike" cap="none" dirty="0" smtClean="0">
                  <a:solidFill>
                    <a:schemeClr val="tx2"/>
                  </a:solidFill>
                  <a:latin typeface="Arial"/>
                  <a:ea typeface="Arial"/>
                  <a:cs typeface="Arial"/>
                </a:rPr>
                <a:t>lors de </a:t>
              </a:r>
              <a:r>
                <a:rPr lang="fr" sz="1200" b="1" i="0" u="none" strike="noStrike" cap="none" dirty="0">
                  <a:solidFill>
                    <a:schemeClr val="tx2"/>
                  </a:solidFill>
                  <a:latin typeface="Arial"/>
                  <a:ea typeface="Arial"/>
                  <a:cs typeface="Arial"/>
                </a:rPr>
                <a:t>la SCE </a:t>
              </a:r>
              <a:endParaRPr sz="1200" dirty="0">
                <a:solidFill>
                  <a:schemeClr val="tx2"/>
                </a:solidFill>
              </a:endParaRPr>
            </a:p>
            <a:p>
              <a:pPr algn="ctr">
                <a:defRPr/>
              </a:pPr>
              <a:r>
                <a:rPr lang="fr" sz="1200" b="1" i="0" u="none" strike="noStrike" cap="none" dirty="0">
                  <a:solidFill>
                    <a:schemeClr val="tx2"/>
                  </a:solidFill>
                  <a:latin typeface="Arial"/>
                  <a:ea typeface="Arial"/>
                  <a:cs typeface="Arial"/>
                </a:rPr>
                <a:t>à un autre groupe qui observe à l’aide </a:t>
              </a:r>
              <a:r>
                <a:rPr lang="fr" sz="1200" b="1" i="0" u="none" strike="noStrike" cap="none" dirty="0" smtClean="0">
                  <a:solidFill>
                    <a:schemeClr val="tx2"/>
                  </a:solidFill>
                  <a:latin typeface="Arial"/>
                  <a:ea typeface="Arial"/>
                  <a:cs typeface="Arial"/>
                </a:rPr>
                <a:t>de l’étoile </a:t>
              </a:r>
              <a:r>
                <a:rPr lang="fr" sz="1200" b="1" i="0" u="none" strike="noStrike" cap="none" dirty="0">
                  <a:solidFill>
                    <a:schemeClr val="tx2"/>
                  </a:solidFill>
                  <a:latin typeface="Arial"/>
                  <a:ea typeface="Arial"/>
                  <a:cs typeface="Arial"/>
                </a:rPr>
                <a:t>de </a:t>
              </a:r>
              <a:r>
                <a:rPr lang="fr" sz="1200" b="1" i="0" u="none" strike="noStrike" cap="none" dirty="0" smtClean="0">
                  <a:solidFill>
                    <a:schemeClr val="tx2"/>
                  </a:solidFill>
                  <a:latin typeface="Arial"/>
                  <a:ea typeface="Arial"/>
                  <a:cs typeface="Arial"/>
                </a:rPr>
                <a:t>compétence </a:t>
              </a:r>
              <a:r>
                <a:rPr lang="fr" sz="1200" b="1" i="0" u="none" strike="noStrike" cap="none" dirty="0">
                  <a:solidFill>
                    <a:schemeClr val="tx2"/>
                  </a:solidFill>
                  <a:latin typeface="Arial"/>
                  <a:ea typeface="Arial"/>
                  <a:cs typeface="Arial"/>
                </a:rPr>
                <a:t>collective</a:t>
              </a:r>
              <a:endParaRPr sz="1400" dirty="0"/>
            </a:p>
          </p:txBody>
        </p:sp>
      </p:grpSp>
      <p:sp>
        <p:nvSpPr>
          <p:cNvPr id="29" name="Google Shape;93;p35"/>
          <p:cNvSpPr>
            <a:spLocks noGrp="1"/>
          </p:cNvSpPr>
          <p:nvPr>
            <p:ph type="title"/>
          </p:nvPr>
        </p:nvSpPr>
        <p:spPr bwMode="auto">
          <a:xfrm>
            <a:off x="2005644" y="8156"/>
            <a:ext cx="5960806" cy="456414"/>
          </a:xfrm>
          <a:prstGeom prst="rect">
            <a:avLst/>
          </a:prstGeom>
          <a:gradFill>
            <a:gsLst>
              <a:gs pos="0">
                <a:srgbClr val="C9BAB7"/>
              </a:gs>
              <a:gs pos="35000">
                <a:srgbClr val="D9CDCD"/>
              </a:gs>
              <a:gs pos="100000">
                <a:srgbClr val="F1EEEA"/>
              </a:gs>
            </a:gsLst>
            <a:lin ang="16200000" scaled="0"/>
          </a:gradFill>
          <a:ln w="9525" cap="flat" cmpd="sng">
            <a:solidFill>
              <a:srgbClr val="5A3D34"/>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4" tIns="91424" rIns="91424" bIns="91424" anchor="b" anchorCtr="0">
            <a:normAutofit fontScale="90000"/>
          </a:bodyPr>
          <a:lstStyle/>
          <a:p>
            <a:pPr marL="0" lvl="0" indent="0" algn="ctr">
              <a:lnSpc>
                <a:spcPct val="100000"/>
              </a:lnSpc>
              <a:spcBef>
                <a:spcPts val="0"/>
              </a:spcBef>
              <a:spcAft>
                <a:spcPts val="0"/>
              </a:spcAft>
              <a:buSzPct val="129628"/>
              <a:buNone/>
              <a:defRPr/>
            </a:pPr>
            <a:r>
              <a:rPr lang="fr" sz="2600" dirty="0">
                <a:solidFill>
                  <a:schemeClr val="dk1"/>
                </a:solidFill>
                <a:latin typeface="Arial"/>
                <a:ea typeface="Arial"/>
                <a:cs typeface="Arial"/>
              </a:rPr>
              <a:t>Démarche en Acro-Danse</a:t>
            </a:r>
            <a:endParaRPr sz="3200" dirty="0"/>
          </a:p>
        </p:txBody>
      </p:sp>
      <p:sp>
        <p:nvSpPr>
          <p:cNvPr id="30" name="Google Shape;95;p35"/>
          <p:cNvSpPr/>
          <p:nvPr/>
        </p:nvSpPr>
        <p:spPr bwMode="auto">
          <a:xfrm>
            <a:off x="1088596" y="627679"/>
            <a:ext cx="7704377" cy="30479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4" tIns="45699" rIns="91424" bIns="45699" anchor="t" anchorCtr="0">
            <a:spAutoFit/>
          </a:bodyPr>
          <a:lstStyle/>
          <a:p>
            <a:pPr marL="0" marR="0" lvl="0" indent="0" algn="ctr">
              <a:lnSpc>
                <a:spcPct val="100000"/>
              </a:lnSpc>
              <a:spcBef>
                <a:spcPts val="0"/>
              </a:spcBef>
              <a:spcAft>
                <a:spcPts val="0"/>
              </a:spcAft>
              <a:buClr>
                <a:srgbClr val="000000"/>
              </a:buClr>
              <a:buSzPts val="1400"/>
              <a:buFont typeface="Arial"/>
              <a:buNone/>
              <a:defRPr/>
            </a:pPr>
            <a:r>
              <a:rPr lang="fr" sz="1400" b="0" i="0" u="none" strike="noStrike" cap="none">
                <a:solidFill>
                  <a:schemeClr val="dk1"/>
                </a:solidFill>
                <a:latin typeface="Arial"/>
                <a:ea typeface="Arial"/>
                <a:cs typeface="Arial"/>
              </a:rPr>
              <a:t>L’enseignant propose plusieurs thèmes ou entrées. Les élèves en choisissent un et l’explorent</a:t>
            </a:r>
            <a:endParaRPr sz="1400" b="0" i="0" u="none" strike="noStrike" cap="none">
              <a:solidFill>
                <a:srgbClr val="000000"/>
              </a:solidFill>
              <a:latin typeface="Arial"/>
              <a:ea typeface="Arial"/>
              <a:cs typeface="Arial"/>
            </a:endParaRPr>
          </a:p>
        </p:txBody>
      </p:sp>
      <p:sp>
        <p:nvSpPr>
          <p:cNvPr id="31" name="Flèche vers le bas 30"/>
          <p:cNvSpPr/>
          <p:nvPr/>
        </p:nvSpPr>
        <p:spPr bwMode="auto">
          <a:xfrm>
            <a:off x="3234677" y="929455"/>
            <a:ext cx="45720" cy="192036"/>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32" name="Flèche droite 31"/>
          <p:cNvSpPr/>
          <p:nvPr/>
        </p:nvSpPr>
        <p:spPr bwMode="auto">
          <a:xfrm>
            <a:off x="3772041" y="1425248"/>
            <a:ext cx="220603" cy="6131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33" name="Flèche vers le bas 32"/>
          <p:cNvSpPr/>
          <p:nvPr/>
        </p:nvSpPr>
        <p:spPr bwMode="auto">
          <a:xfrm>
            <a:off x="7164288" y="1751707"/>
            <a:ext cx="72008" cy="9089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34" name="Flèche gauche 33"/>
          <p:cNvSpPr/>
          <p:nvPr/>
        </p:nvSpPr>
        <p:spPr bwMode="auto">
          <a:xfrm>
            <a:off x="4567943" y="2158119"/>
            <a:ext cx="137243" cy="96116"/>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grpSp>
        <p:nvGrpSpPr>
          <p:cNvPr id="37" name="Groupe 36"/>
          <p:cNvGrpSpPr/>
          <p:nvPr/>
        </p:nvGrpSpPr>
        <p:grpSpPr>
          <a:xfrm>
            <a:off x="0" y="8156"/>
            <a:ext cx="725394" cy="575867"/>
            <a:chOff x="0" y="8156"/>
            <a:chExt cx="725394" cy="575867"/>
          </a:xfrm>
        </p:grpSpPr>
        <p:pic>
          <p:nvPicPr>
            <p:cNvPr id="36" name="Image 35">
              <a:hlinkClick r:id="rId3" action="ppaction://hlinksldjump"/>
            </p:cNvPr>
            <p:cNvPicPr>
              <a:picLocks noChangeAspect="1"/>
            </p:cNvPicPr>
            <p:nvPr/>
          </p:nvPicPr>
          <p:blipFill>
            <a:blip r:embed="rId4"/>
            <a:stretch>
              <a:fillRect/>
            </a:stretch>
          </p:blipFill>
          <p:spPr bwMode="auto">
            <a:xfrm>
              <a:off x="0" y="8156"/>
              <a:ext cx="695757" cy="552339"/>
            </a:xfrm>
            <a:prstGeom prst="rect">
              <a:avLst/>
            </a:prstGeom>
          </p:spPr>
        </p:pic>
        <p:sp>
          <p:nvSpPr>
            <p:cNvPr id="23" name="Ellipse 22"/>
            <p:cNvSpPr/>
            <p:nvPr/>
          </p:nvSpPr>
          <p:spPr>
            <a:xfrm>
              <a:off x="0" y="236363"/>
              <a:ext cx="725394" cy="347660"/>
            </a:xfrm>
            <a:prstGeom prst="ellipse">
              <a:avLst/>
            </a:prstGeom>
            <a:noFill/>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pic>
        <p:nvPicPr>
          <p:cNvPr id="38" name="Image 37">
            <a:hlinkClick r:id="rId3" action="ppaction://hlinksldjump"/>
          </p:cNvPr>
          <p:cNvPicPr>
            <a:picLocks noChangeAspect="1"/>
          </p:cNvPicPr>
          <p:nvPr/>
        </p:nvPicPr>
        <p:blipFill>
          <a:blip r:embed="rId5"/>
          <a:stretch>
            <a:fillRect/>
          </a:stretch>
        </p:blipFill>
        <p:spPr bwMode="auto">
          <a:xfrm>
            <a:off x="725394" y="3002"/>
            <a:ext cx="206284" cy="243530"/>
          </a:xfrm>
          <a:prstGeom prst="rect">
            <a:avLst/>
          </a:prstGeom>
        </p:spPr>
      </p:pic>
      <p:cxnSp>
        <p:nvCxnSpPr>
          <p:cNvPr id="35" name="Connecteur droit 34"/>
          <p:cNvCxnSpPr>
            <a:stCxn id="23" idx="5"/>
          </p:cNvCxnSpPr>
          <p:nvPr/>
        </p:nvCxnSpPr>
        <p:spPr>
          <a:xfrm>
            <a:off x="619163" y="533109"/>
            <a:ext cx="312515" cy="31283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30" grpId="0" animBg="1"/>
    </p:bld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3147</Words>
  <Application>Microsoft Office PowerPoint</Application>
  <DocSecurity>0</DocSecurity>
  <PresentationFormat>Personnalisé</PresentationFormat>
  <Paragraphs>519</Paragraphs>
  <Slides>28</Slides>
  <Notes>0</Notes>
  <HiddenSlides>12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Economica</vt:lpstr>
      <vt:lpstr>Calibri</vt:lpstr>
      <vt:lpstr>Open Sans</vt:lpstr>
      <vt:lpstr>Times New Roman</vt:lpstr>
      <vt:lpstr>Roboto</vt:lpstr>
      <vt:lpstr>Luxe</vt:lpstr>
      <vt:lpstr>Le coeur du CA3: Le projet de création artistique</vt:lpstr>
      <vt:lpstr>Présentation PowerPoint</vt:lpstr>
      <vt:lpstr>Présentation PowerPoint</vt:lpstr>
      <vt:lpstr>Choix du support artistique</vt:lpstr>
      <vt:lpstr>Compétence Attendue du CA3</vt:lpstr>
      <vt:lpstr>Nature des interactions sociales et Responsabilités partagées  au cours du processus créatif</vt:lpstr>
      <vt:lpstr>Présentation PowerPoint</vt:lpstr>
      <vt:lpstr>Présentation PowerPoint</vt:lpstr>
      <vt:lpstr>Démarche en Acro-Danse</vt:lpstr>
      <vt:lpstr>Présentation PowerPoint</vt:lpstr>
      <vt:lpstr>Caractéristiques des élèves et contenus d’enseignement</vt:lpstr>
      <vt:lpstr>SCE en Acro-Danse</vt:lpstr>
      <vt:lpstr>Organisation de la SCE</vt:lpstr>
      <vt:lpstr>Etoile de compétence collective</vt:lpstr>
      <vt:lpstr>Présentation PowerPoint</vt:lpstr>
      <vt:lpstr>Conduites typiques d’élèves lors de la SCE</vt:lpstr>
      <vt:lpstr>Axe de travail du registre Acrobatique</vt:lpstr>
      <vt:lpstr>SRP registre acrobatique</vt:lpstr>
      <vt:lpstr>Etoile axe de travail acrobatique</vt:lpstr>
      <vt:lpstr>Axe de travail du registre dansé </vt:lpstr>
      <vt:lpstr>Présentation PowerPoint</vt:lpstr>
      <vt:lpstr>Etoile axe de travail du registre dansé</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coeur du CA3: Le projet de création artistique</dc:title>
  <dc:subject/>
  <dc:creator>Ravel Fabrice</dc:creator>
  <cp:keywords/>
  <dc:description/>
  <cp:lastModifiedBy>Ravel Fabrice</cp:lastModifiedBy>
  <cp:revision>265</cp:revision>
  <dcterms:modified xsi:type="dcterms:W3CDTF">2021-05-26T19:20:38Z</dcterms:modified>
  <cp:category/>
  <dc:identifier/>
  <cp:contentStatus/>
  <dc:language/>
  <cp:version/>
</cp:coreProperties>
</file>