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sldIdLst>
    <p:sldId id="295" r:id="rId2"/>
    <p:sldId id="287" r:id="rId3"/>
    <p:sldId id="328" r:id="rId4"/>
    <p:sldId id="278" r:id="rId5"/>
    <p:sldId id="299" r:id="rId6"/>
    <p:sldId id="324" r:id="rId7"/>
    <p:sldId id="314" r:id="rId8"/>
    <p:sldId id="283" r:id="rId9"/>
    <p:sldId id="304" r:id="rId10"/>
    <p:sldId id="279" r:id="rId11"/>
    <p:sldId id="320" r:id="rId12"/>
    <p:sldId id="300" r:id="rId13"/>
    <p:sldId id="322" r:id="rId14"/>
    <p:sldId id="315" r:id="rId15"/>
    <p:sldId id="316" r:id="rId16"/>
    <p:sldId id="321" r:id="rId17"/>
    <p:sldId id="327" r:id="rId18"/>
  </p:sldIdLst>
  <p:sldSz cx="9144000" cy="6858000" type="screen4x3"/>
  <p:notesSz cx="9144000" cy="68643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2341">
          <p15:clr>
            <a:srgbClr val="A4A3A4"/>
          </p15:clr>
        </p15:guide>
        <p15:guide id="4" pos="18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TER" initials="M" lastIdx="7" clrIdx="0"/>
  <p:cmAuthor id="1" name="Croix Rouge" initials="CR"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56"/>
    <a:srgbClr val="CED7D8"/>
    <a:srgbClr val="E30613"/>
    <a:srgbClr val="667385"/>
    <a:srgbClr val="B30060"/>
    <a:srgbClr val="00B7D6"/>
    <a:srgbClr val="F18700"/>
    <a:srgbClr val="628B7C"/>
    <a:srgbClr val="4B1964"/>
    <a:srgbClr val="5D2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750" autoAdjust="0"/>
    <p:restoredTop sz="99645" autoAdjust="0"/>
  </p:normalViewPr>
  <p:slideViewPr>
    <p:cSldViewPr>
      <p:cViewPr varScale="1">
        <p:scale>
          <a:sx n="71" d="100"/>
          <a:sy n="71" d="100"/>
        </p:scale>
        <p:origin x="210" y="72"/>
      </p:cViewPr>
      <p:guideLst>
        <p:guide orient="horz" pos="2880"/>
        <p:guide pos="2160"/>
        <p:guide orient="horz" pos="2341"/>
        <p:guide pos="18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AE7A4C8-5AA8-48C4-B0BA-A8FFB70947C3}" type="datetimeFigureOut">
              <a:rPr lang="fr-FR" smtClean="0"/>
              <a:t>29/01/2020</a:t>
            </a:fld>
            <a:endParaRPr lang="fr-FR"/>
          </a:p>
        </p:txBody>
      </p:sp>
      <p:sp>
        <p:nvSpPr>
          <p:cNvPr id="4" name="Espace réservé de l'image des diapositives 3"/>
          <p:cNvSpPr>
            <a:spLocks noGrp="1" noRot="1" noChangeAspect="1"/>
          </p:cNvSpPr>
          <p:nvPr>
            <p:ph type="sldImg" idx="2"/>
          </p:nvPr>
        </p:nvSpPr>
        <p:spPr>
          <a:xfrm>
            <a:off x="3027363" y="858838"/>
            <a:ext cx="3089275" cy="2316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3588"/>
            <a:ext cx="7315200" cy="2703512"/>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986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9863"/>
            <a:ext cx="3962400" cy="344487"/>
          </a:xfrm>
          <a:prstGeom prst="rect">
            <a:avLst/>
          </a:prstGeom>
        </p:spPr>
        <p:txBody>
          <a:bodyPr vert="horz" lIns="91440" tIns="45720" rIns="91440" bIns="45720" rtlCol="0" anchor="b"/>
          <a:lstStyle>
            <a:lvl1pPr algn="r">
              <a:defRPr sz="1200"/>
            </a:lvl1pPr>
          </a:lstStyle>
          <a:p>
            <a:fld id="{57467E2A-FB35-4265-B716-77D59D2C69D9}" type="slidenum">
              <a:rPr lang="fr-FR" smtClean="0"/>
              <a:t>‹N°›</a:t>
            </a:fld>
            <a:endParaRPr lang="fr-FR"/>
          </a:p>
        </p:txBody>
      </p:sp>
    </p:spTree>
    <p:extLst>
      <p:ext uri="{BB962C8B-B14F-4D97-AF65-F5344CB8AC3E}">
        <p14:creationId xmlns:p14="http://schemas.microsoft.com/office/powerpoint/2010/main" val="76061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sz="quarter" idx="14" hasCustomPrompt="1"/>
          </p:nvPr>
        </p:nvSpPr>
        <p:spPr>
          <a:xfrm>
            <a:off x="0" y="0"/>
            <a:ext cx="9144000" cy="3575080"/>
          </a:xfrm>
        </p:spPr>
        <p:txBody>
          <a:bodyPr lIns="72000" bIns="648000" anchor="ctr" anchorCtr="0"/>
          <a:lstStyle>
            <a:lvl1pPr algn="ctr">
              <a:defRPr/>
            </a:lvl1pPr>
          </a:lstStyle>
          <a:p>
            <a:r>
              <a:rPr lang="fr-FR" dirty="0"/>
              <a:t>visuel</a:t>
            </a:r>
          </a:p>
        </p:txBody>
      </p:sp>
      <p:sp>
        <p:nvSpPr>
          <p:cNvPr id="5" name="Espace réservé de la date 4"/>
          <p:cNvSpPr>
            <a:spLocks noGrp="1"/>
          </p:cNvSpPr>
          <p:nvPr>
            <p:ph type="dt" sz="half" idx="10"/>
          </p:nvPr>
        </p:nvSpPr>
        <p:spPr>
          <a:xfrm>
            <a:off x="457200" y="6245792"/>
            <a:ext cx="945156" cy="167259"/>
          </a:xfrm>
        </p:spPr>
        <p:txBody>
          <a:bodyPr/>
          <a:lstStyle>
            <a:lvl1pPr>
              <a:defRPr sz="1200"/>
            </a:lvl1pPr>
          </a:lstStyle>
          <a:p>
            <a:pPr marL="12700">
              <a:lnSpc>
                <a:spcPts val="1010"/>
              </a:lnSpc>
            </a:pPr>
            <a:fld id="{F3DD8146-AD69-4FA2-BBD8-F73E48F0E8C1}" type="datetime1">
              <a:rPr lang="fr-FR" smtClean="0"/>
              <a:pPr marL="12700">
                <a:lnSpc>
                  <a:spcPts val="1010"/>
                </a:lnSpc>
              </a:pPr>
              <a:t>29/01/2020</a:t>
            </a:fld>
            <a:endParaRPr lang="fr-FR" dirty="0"/>
          </a:p>
        </p:txBody>
      </p:sp>
      <p:sp>
        <p:nvSpPr>
          <p:cNvPr id="9" name="Espace réservé du texte 8"/>
          <p:cNvSpPr>
            <a:spLocks noGrp="1"/>
          </p:cNvSpPr>
          <p:nvPr>
            <p:ph type="body" sz="quarter" idx="11" hasCustomPrompt="1"/>
          </p:nvPr>
        </p:nvSpPr>
        <p:spPr>
          <a:xfrm>
            <a:off x="457200" y="5426105"/>
            <a:ext cx="5410200" cy="304519"/>
          </a:xfrm>
        </p:spPr>
        <p:txBody>
          <a:bodyPr/>
          <a:lstStyle>
            <a:lvl1pPr>
              <a:defRPr>
                <a:solidFill>
                  <a:schemeClr val="accent5"/>
                </a:solidFill>
              </a:defRPr>
            </a:lvl1pPr>
            <a:lvl2pPr>
              <a:defRPr>
                <a:solidFill>
                  <a:schemeClr val="accent5"/>
                </a:solidFill>
              </a:defRPr>
            </a:lvl2pPr>
          </a:lstStyle>
          <a:p>
            <a:pPr lvl="0"/>
            <a:r>
              <a:rPr lang="fr-FR" dirty="0"/>
              <a:t>Sous-titre sur 1 ligne</a:t>
            </a:r>
          </a:p>
          <a:p>
            <a:pPr lvl="1"/>
            <a:endParaRPr lang="fr-FR" dirty="0"/>
          </a:p>
        </p:txBody>
      </p:sp>
      <p:sp>
        <p:nvSpPr>
          <p:cNvPr id="11" name="Espace réservé du texte 10"/>
          <p:cNvSpPr>
            <a:spLocks noGrp="1"/>
          </p:cNvSpPr>
          <p:nvPr>
            <p:ph type="body" sz="quarter" idx="12" hasCustomPrompt="1"/>
          </p:nvPr>
        </p:nvSpPr>
        <p:spPr>
          <a:xfrm>
            <a:off x="0" y="3575080"/>
            <a:ext cx="9144000" cy="1635539"/>
          </a:xfrm>
          <a:solidFill>
            <a:srgbClr val="C00000"/>
          </a:solidFill>
        </p:spPr>
        <p:txBody>
          <a:bodyPr lIns="576000" rIns="1476000" anchor="ctr" anchorCtr="0">
            <a:normAutofit/>
          </a:bodyPr>
          <a:lstStyle>
            <a:lvl1pPr>
              <a:defRPr sz="2500" cap="all" baseline="0">
                <a:solidFill>
                  <a:schemeClr val="bg1"/>
                </a:solidFill>
              </a:defRPr>
            </a:lvl1pPr>
            <a:lvl2pPr>
              <a:defRPr sz="2500" cap="all" baseline="0">
                <a:solidFill>
                  <a:schemeClr val="bg1"/>
                </a:solidFill>
              </a:defRPr>
            </a:lvl2pPr>
          </a:lstStyle>
          <a:p>
            <a:pPr lvl="0"/>
            <a:r>
              <a:rPr lang="fr-FR" dirty="0"/>
              <a:t>TITRE DE LA PRÉSENTATION </a:t>
            </a:r>
            <a:br>
              <a:rPr lang="fr-FR" dirty="0"/>
            </a:br>
            <a:r>
              <a:rPr lang="fr-FR" dirty="0"/>
              <a:t>SUR UNE OU DEUX LIGNES DE TEXTE,</a:t>
            </a:r>
          </a:p>
        </p:txBody>
      </p:sp>
      <p:sp>
        <p:nvSpPr>
          <p:cNvPr id="20" name="Espace réservé du texte 10"/>
          <p:cNvSpPr>
            <a:spLocks noGrp="1"/>
          </p:cNvSpPr>
          <p:nvPr>
            <p:ph type="body" sz="quarter" idx="13" hasCustomPrompt="1"/>
          </p:nvPr>
        </p:nvSpPr>
        <p:spPr>
          <a:xfrm>
            <a:off x="0" y="3351727"/>
            <a:ext cx="9144000" cy="229532"/>
          </a:xfrm>
          <a:solidFill>
            <a:srgbClr val="C00000">
              <a:alpha val="69000"/>
            </a:srgbClr>
          </a:solidFill>
        </p:spPr>
        <p:txBody>
          <a:bodyPr lIns="576000" tIns="36000" rIns="1476000" anchor="ctr" anchorCtr="0">
            <a:noAutofit/>
          </a:bodyPr>
          <a:lstStyle>
            <a:lvl1pPr>
              <a:defRPr sz="1400" b="0" cap="all" baseline="0">
                <a:solidFill>
                  <a:schemeClr val="bg1"/>
                </a:solidFill>
                <a:latin typeface="Calibri Light" panose="020F0302020204030204" pitchFamily="34" charset="0"/>
              </a:defRPr>
            </a:lvl1pPr>
            <a:lvl2pPr>
              <a:defRPr sz="2500" cap="all" baseline="0">
                <a:solidFill>
                  <a:schemeClr val="bg1"/>
                </a:solidFill>
              </a:defRPr>
            </a:lvl2pPr>
          </a:lstStyle>
          <a:p>
            <a:pPr lvl="0"/>
            <a:r>
              <a:rPr lang="fr-FR" dirty="0"/>
              <a:t>Document interne/ nom de l’activité (en </a:t>
            </a:r>
            <a:r>
              <a:rPr lang="fr-FR" dirty="0" err="1"/>
              <a:t>arial</a:t>
            </a:r>
            <a:r>
              <a:rPr lang="fr-FR" dirty="0"/>
              <a:t> black gras)</a:t>
            </a:r>
          </a:p>
        </p:txBody>
      </p:sp>
      <p:pic>
        <p:nvPicPr>
          <p:cNvPr id="8" name="Image 7"/>
          <p:cNvPicPr>
            <a:picLocks noChangeAspect="1"/>
          </p:cNvPicPr>
          <p:nvPr userDrawn="1"/>
        </p:nvPicPr>
        <p:blipFill>
          <a:blip r:embed="rId2"/>
          <a:stretch>
            <a:fillRect/>
          </a:stretch>
        </p:blipFill>
        <p:spPr>
          <a:xfrm>
            <a:off x="6455155" y="5664473"/>
            <a:ext cx="2297094" cy="866882"/>
          </a:xfrm>
          <a:prstGeom prst="rect">
            <a:avLst/>
          </a:prstGeom>
        </p:spPr>
      </p:pic>
    </p:spTree>
    <p:extLst>
      <p:ext uri="{BB962C8B-B14F-4D97-AF65-F5344CB8AC3E}">
        <p14:creationId xmlns:p14="http://schemas.microsoft.com/office/powerpoint/2010/main" val="1579278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7810" cy="2439951"/>
          </a:xfrm>
          <a:custGeom>
            <a:avLst/>
            <a:gdLst/>
            <a:ahLst/>
            <a:cxnLst/>
            <a:rect l="l" t="t" r="r" b="b"/>
            <a:pathLst>
              <a:path w="9147810" h="2442210">
                <a:moveTo>
                  <a:pt x="0" y="2442006"/>
                </a:moveTo>
                <a:lnTo>
                  <a:pt x="9147606" y="2442006"/>
                </a:lnTo>
                <a:lnTo>
                  <a:pt x="9147606" y="0"/>
                </a:lnTo>
                <a:lnTo>
                  <a:pt x="0" y="0"/>
                </a:lnTo>
                <a:lnTo>
                  <a:pt x="0" y="2442006"/>
                </a:lnTo>
                <a:close/>
              </a:path>
            </a:pathLst>
          </a:custGeom>
          <a:solidFill>
            <a:srgbClr val="CED7D8"/>
          </a:solidFill>
        </p:spPr>
        <p:txBody>
          <a:bodyPr wrap="square" lIns="0" tIns="0" rIns="0" bIns="0" rtlCol="0"/>
          <a:lstStyle/>
          <a:p>
            <a:endParaRPr/>
          </a:p>
        </p:txBody>
      </p:sp>
      <p:sp>
        <p:nvSpPr>
          <p:cNvPr id="17" name="bk object 17"/>
          <p:cNvSpPr/>
          <p:nvPr/>
        </p:nvSpPr>
        <p:spPr>
          <a:xfrm>
            <a:off x="0" y="4546785"/>
            <a:ext cx="9147810" cy="668671"/>
          </a:xfrm>
          <a:custGeom>
            <a:avLst/>
            <a:gdLst/>
            <a:ahLst/>
            <a:cxnLst/>
            <a:rect l="l" t="t" r="r" b="b"/>
            <a:pathLst>
              <a:path w="9147810" h="669289">
                <a:moveTo>
                  <a:pt x="0" y="668997"/>
                </a:moveTo>
                <a:lnTo>
                  <a:pt x="9147606" y="668997"/>
                </a:lnTo>
                <a:lnTo>
                  <a:pt x="9147606" y="0"/>
                </a:lnTo>
                <a:lnTo>
                  <a:pt x="0" y="0"/>
                </a:lnTo>
                <a:lnTo>
                  <a:pt x="0" y="668997"/>
                </a:lnTo>
                <a:close/>
              </a:path>
            </a:pathLst>
          </a:custGeom>
          <a:solidFill>
            <a:srgbClr val="CED7D8"/>
          </a:solidFill>
        </p:spPr>
        <p:txBody>
          <a:bodyPr wrap="square" lIns="0" tIns="0" rIns="0" bIns="0" rtlCol="0"/>
          <a:lstStyle/>
          <a:p>
            <a:endParaRPr/>
          </a:p>
        </p:txBody>
      </p:sp>
      <p:sp>
        <p:nvSpPr>
          <p:cNvPr id="5" name="Espace réservé de la date 4"/>
          <p:cNvSpPr>
            <a:spLocks noGrp="1"/>
          </p:cNvSpPr>
          <p:nvPr>
            <p:ph type="dt" sz="half" idx="10"/>
          </p:nvPr>
        </p:nvSpPr>
        <p:spPr>
          <a:xfrm>
            <a:off x="457200" y="6245792"/>
            <a:ext cx="945156" cy="167259"/>
          </a:xfrm>
        </p:spPr>
        <p:txBody>
          <a:bodyPr/>
          <a:lstStyle>
            <a:lvl1pPr>
              <a:defRPr sz="1200"/>
            </a:lvl1pPr>
          </a:lstStyle>
          <a:p>
            <a:pPr marL="12700">
              <a:lnSpc>
                <a:spcPts val="1010"/>
              </a:lnSpc>
            </a:pPr>
            <a:fld id="{F3DD8146-AD69-4FA2-BBD8-F73E48F0E8C1}" type="datetime1">
              <a:rPr lang="fr-FR" smtClean="0"/>
              <a:pPr marL="12700">
                <a:lnSpc>
                  <a:spcPts val="1010"/>
                </a:lnSpc>
              </a:pPr>
              <a:t>29/01/2020</a:t>
            </a:fld>
            <a:endParaRPr lang="fr-FR" dirty="0"/>
          </a:p>
        </p:txBody>
      </p:sp>
      <p:sp>
        <p:nvSpPr>
          <p:cNvPr id="9" name="Espace réservé du texte 8"/>
          <p:cNvSpPr>
            <a:spLocks noGrp="1"/>
          </p:cNvSpPr>
          <p:nvPr>
            <p:ph type="body" sz="quarter" idx="11" hasCustomPrompt="1"/>
          </p:nvPr>
        </p:nvSpPr>
        <p:spPr>
          <a:xfrm>
            <a:off x="457200" y="4728861"/>
            <a:ext cx="5410200" cy="304519"/>
          </a:xfrm>
        </p:spPr>
        <p:txBody>
          <a:bodyPr/>
          <a:lstStyle>
            <a:lvl1pPr>
              <a:defRPr>
                <a:solidFill>
                  <a:schemeClr val="bg1"/>
                </a:solidFill>
              </a:defRPr>
            </a:lvl1pPr>
            <a:lvl2pPr>
              <a:defRPr>
                <a:solidFill>
                  <a:schemeClr val="bg1"/>
                </a:solidFill>
              </a:defRPr>
            </a:lvl2pPr>
          </a:lstStyle>
          <a:p>
            <a:pPr lvl="0"/>
            <a:r>
              <a:rPr lang="fr-FR" dirty="0"/>
              <a:t>Sous-titre sur 1 ligne</a:t>
            </a:r>
          </a:p>
          <a:p>
            <a:pPr lvl="1"/>
            <a:endParaRPr lang="fr-FR" dirty="0"/>
          </a:p>
        </p:txBody>
      </p:sp>
      <p:sp>
        <p:nvSpPr>
          <p:cNvPr id="11" name="Espace réservé du texte 10"/>
          <p:cNvSpPr>
            <a:spLocks noGrp="1"/>
          </p:cNvSpPr>
          <p:nvPr>
            <p:ph type="body" sz="quarter" idx="12" hasCustomPrompt="1"/>
          </p:nvPr>
        </p:nvSpPr>
        <p:spPr>
          <a:xfrm>
            <a:off x="0" y="2669483"/>
            <a:ext cx="9144000" cy="1880376"/>
          </a:xfrm>
          <a:solidFill>
            <a:srgbClr val="C00000"/>
          </a:solidFill>
        </p:spPr>
        <p:txBody>
          <a:bodyPr lIns="576000" rIns="1476000" anchor="ctr" anchorCtr="0">
            <a:normAutofit/>
          </a:bodyPr>
          <a:lstStyle>
            <a:lvl1pPr>
              <a:defRPr sz="2500" cap="all" baseline="0">
                <a:solidFill>
                  <a:schemeClr val="bg1"/>
                </a:solidFill>
              </a:defRPr>
            </a:lvl1pPr>
            <a:lvl2pPr>
              <a:defRPr sz="2500" cap="all" baseline="0">
                <a:solidFill>
                  <a:schemeClr val="bg1"/>
                </a:solidFill>
              </a:defRPr>
            </a:lvl2pPr>
          </a:lstStyle>
          <a:p>
            <a:pPr lvl="0"/>
            <a:r>
              <a:rPr lang="fr-FR" dirty="0"/>
              <a:t>TITRE DE LA PRÉSENTATION </a:t>
            </a:r>
            <a:br>
              <a:rPr lang="fr-FR" dirty="0"/>
            </a:br>
            <a:r>
              <a:rPr lang="fr-FR" dirty="0"/>
              <a:t>SUR UNE OU DEUX LIGNES DE TEXTE,</a:t>
            </a:r>
          </a:p>
        </p:txBody>
      </p:sp>
      <p:sp>
        <p:nvSpPr>
          <p:cNvPr id="20" name="Espace réservé du texte 10"/>
          <p:cNvSpPr>
            <a:spLocks noGrp="1"/>
          </p:cNvSpPr>
          <p:nvPr>
            <p:ph type="body" sz="quarter" idx="13" hasCustomPrompt="1"/>
          </p:nvPr>
        </p:nvSpPr>
        <p:spPr>
          <a:xfrm>
            <a:off x="0" y="2439951"/>
            <a:ext cx="9144000" cy="229532"/>
          </a:xfrm>
          <a:solidFill>
            <a:srgbClr val="C00000">
              <a:alpha val="69000"/>
            </a:srgbClr>
          </a:solidFill>
        </p:spPr>
        <p:txBody>
          <a:bodyPr lIns="576000" tIns="36000" rIns="1476000" anchor="ctr" anchorCtr="0">
            <a:noAutofit/>
          </a:bodyPr>
          <a:lstStyle>
            <a:lvl1pPr>
              <a:defRPr sz="1400" b="0" cap="all" baseline="0">
                <a:solidFill>
                  <a:schemeClr val="bg1"/>
                </a:solidFill>
                <a:latin typeface="Calibri Light" panose="020F0302020204030204" pitchFamily="34" charset="0"/>
              </a:defRPr>
            </a:lvl1pPr>
            <a:lvl2pPr>
              <a:defRPr sz="2500" cap="all" baseline="0">
                <a:solidFill>
                  <a:schemeClr val="bg1"/>
                </a:solidFill>
              </a:defRPr>
            </a:lvl2pPr>
          </a:lstStyle>
          <a:p>
            <a:pPr lvl="0"/>
            <a:r>
              <a:rPr lang="fr-FR" dirty="0"/>
              <a:t>Document interne/ nom de l’activité (en </a:t>
            </a:r>
            <a:r>
              <a:rPr lang="fr-FR" dirty="0" err="1"/>
              <a:t>arial</a:t>
            </a:r>
            <a:r>
              <a:rPr lang="fr-FR" dirty="0"/>
              <a:t> black gras)</a:t>
            </a:r>
          </a:p>
        </p:txBody>
      </p:sp>
      <p:pic>
        <p:nvPicPr>
          <p:cNvPr id="10" name="Image 9"/>
          <p:cNvPicPr>
            <a:picLocks noChangeAspect="1"/>
          </p:cNvPicPr>
          <p:nvPr userDrawn="1"/>
        </p:nvPicPr>
        <p:blipFill>
          <a:blip r:embed="rId2"/>
          <a:stretch>
            <a:fillRect/>
          </a:stretch>
        </p:blipFill>
        <p:spPr>
          <a:xfrm>
            <a:off x="6455155" y="5664473"/>
            <a:ext cx="2297094" cy="866882"/>
          </a:xfrm>
          <a:prstGeom prst="rect">
            <a:avLst/>
          </a:prstGeom>
        </p:spPr>
      </p:pic>
    </p:spTree>
    <p:extLst>
      <p:ext uri="{BB962C8B-B14F-4D97-AF65-F5344CB8AC3E}">
        <p14:creationId xmlns:p14="http://schemas.microsoft.com/office/powerpoint/2010/main" val="3507992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sz="quarter" idx="14" hasCustomPrompt="1"/>
          </p:nvPr>
        </p:nvSpPr>
        <p:spPr>
          <a:xfrm>
            <a:off x="0" y="1"/>
            <a:ext cx="3812400" cy="5421689"/>
          </a:xfrm>
        </p:spPr>
        <p:txBody>
          <a:bodyPr lIns="72000" bIns="648000" anchor="ctr" anchorCtr="0"/>
          <a:lstStyle>
            <a:lvl1pPr algn="ctr">
              <a:defRPr/>
            </a:lvl1pPr>
          </a:lstStyle>
          <a:p>
            <a:r>
              <a:rPr lang="fr-FR" dirty="0"/>
              <a:t>visuel</a:t>
            </a:r>
          </a:p>
        </p:txBody>
      </p:sp>
      <p:sp>
        <p:nvSpPr>
          <p:cNvPr id="6" name="Espace réservé de la date 5"/>
          <p:cNvSpPr>
            <a:spLocks noGrp="1"/>
          </p:cNvSpPr>
          <p:nvPr>
            <p:ph type="dt" sz="half" idx="16"/>
          </p:nvPr>
        </p:nvSpPr>
        <p:spPr/>
        <p:txBody>
          <a:bodyPr/>
          <a:lstStyle/>
          <a:p>
            <a:pPr marL="12700">
              <a:lnSpc>
                <a:spcPts val="1010"/>
              </a:lnSpc>
            </a:pPr>
            <a:fld id="{1712FEEB-0A22-46BB-824C-7D0AAA0166E8}" type="datetime1">
              <a:rPr lang="fr-FR" smtClean="0"/>
              <a:t>29/01/2020</a:t>
            </a:fld>
            <a:endParaRPr lang="fr-FR" dirty="0"/>
          </a:p>
        </p:txBody>
      </p:sp>
      <p:sp>
        <p:nvSpPr>
          <p:cNvPr id="7" name="Espace réservé du pied de page 6"/>
          <p:cNvSpPr>
            <a:spLocks noGrp="1"/>
          </p:cNvSpPr>
          <p:nvPr>
            <p:ph type="ftr" sz="quarter" idx="17"/>
          </p:nvPr>
        </p:nvSpPr>
        <p:spPr/>
        <p:txBody>
          <a:bodyPr/>
          <a:lstStyle/>
          <a:p>
            <a:pPr marL="12700">
              <a:lnSpc>
                <a:spcPts val="1010"/>
              </a:lnSpc>
            </a:pPr>
            <a:endParaRPr lang="fr-FR" dirty="0"/>
          </a:p>
        </p:txBody>
      </p:sp>
      <p:sp>
        <p:nvSpPr>
          <p:cNvPr id="14" name="Espace réservé du numéro de diapositive 13"/>
          <p:cNvSpPr>
            <a:spLocks noGrp="1"/>
          </p:cNvSpPr>
          <p:nvPr>
            <p:ph type="sldNum" sz="quarter" idx="18"/>
          </p:nvPr>
        </p:nvSpPr>
        <p:spPr/>
        <p:txBody>
          <a:bodyPr/>
          <a:lstStyle/>
          <a:p>
            <a:pPr marL="12700">
              <a:lnSpc>
                <a:spcPts val="1310"/>
              </a:lnSpc>
            </a:pPr>
            <a:fld id="{B6F15528-21DE-4FAA-801E-634DDDAF4B2B}" type="slidenum">
              <a:rPr lang="fr-FR" smtClean="0"/>
              <a:pPr marL="12700">
                <a:lnSpc>
                  <a:spcPts val="1310"/>
                </a:lnSpc>
              </a:pPr>
              <a:t>‹N°›</a:t>
            </a:fld>
            <a:endParaRPr lang="fr-FR"/>
          </a:p>
        </p:txBody>
      </p:sp>
      <p:sp>
        <p:nvSpPr>
          <p:cNvPr id="16" name="Espace réservé du texte 15"/>
          <p:cNvSpPr>
            <a:spLocks noGrp="1"/>
          </p:cNvSpPr>
          <p:nvPr>
            <p:ph type="body" sz="quarter" idx="19" hasCustomPrompt="1"/>
          </p:nvPr>
        </p:nvSpPr>
        <p:spPr>
          <a:xfrm>
            <a:off x="3578227" y="0"/>
            <a:ext cx="231775" cy="5421056"/>
          </a:xfrm>
          <a:solidFill>
            <a:srgbClr val="C00000">
              <a:alpha val="44000"/>
            </a:srgbClr>
          </a:solidFill>
        </p:spPr>
        <p:txBody>
          <a:bodyPr/>
          <a:lstStyle>
            <a:lvl1pPr>
              <a:defRPr baseline="0"/>
            </a:lvl1pPr>
          </a:lstStyle>
          <a:p>
            <a:pPr lvl="0"/>
            <a:r>
              <a:rPr lang="fr-FR" dirty="0"/>
              <a:t> </a:t>
            </a:r>
          </a:p>
        </p:txBody>
      </p:sp>
      <p:sp>
        <p:nvSpPr>
          <p:cNvPr id="17" name="Rectangle 16"/>
          <p:cNvSpPr/>
          <p:nvPr userDrawn="1"/>
        </p:nvSpPr>
        <p:spPr>
          <a:xfrm>
            <a:off x="3810000" y="0"/>
            <a:ext cx="5334000" cy="54210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20"/>
          <p:cNvSpPr>
            <a:spLocks noGrp="1"/>
          </p:cNvSpPr>
          <p:nvPr>
            <p:ph type="body" sz="quarter" idx="20" hasCustomPrompt="1"/>
          </p:nvPr>
        </p:nvSpPr>
        <p:spPr>
          <a:xfrm>
            <a:off x="4191002" y="307689"/>
            <a:ext cx="2547937" cy="1598720"/>
          </a:xfrm>
        </p:spPr>
        <p:txBody>
          <a:bodyPr>
            <a:noAutofit/>
          </a:bodyPr>
          <a:lstStyle>
            <a:lvl1pPr algn="l">
              <a:defRPr sz="9600" b="0" u="sng">
                <a:solidFill>
                  <a:schemeClr val="bg1"/>
                </a:solidFill>
              </a:defRPr>
            </a:lvl1pPr>
          </a:lstStyle>
          <a:p>
            <a:pPr lvl="0"/>
            <a:r>
              <a:rPr lang="fr-FR" dirty="0"/>
              <a:t>X</a:t>
            </a:r>
          </a:p>
        </p:txBody>
      </p:sp>
      <p:sp>
        <p:nvSpPr>
          <p:cNvPr id="23" name="Espace réservé du texte 22"/>
          <p:cNvSpPr>
            <a:spLocks noGrp="1"/>
          </p:cNvSpPr>
          <p:nvPr>
            <p:ph type="body" sz="quarter" idx="21" hasCustomPrompt="1"/>
          </p:nvPr>
        </p:nvSpPr>
        <p:spPr>
          <a:xfrm>
            <a:off x="4191000" y="2318778"/>
            <a:ext cx="4343400" cy="2556683"/>
          </a:xfrm>
        </p:spPr>
        <p:txBody>
          <a:bodyPr/>
          <a:lstStyle>
            <a:lvl1pPr>
              <a:lnSpc>
                <a:spcPct val="100000"/>
              </a:lnSpc>
              <a:spcBef>
                <a:spcPts val="0"/>
              </a:spcBef>
              <a:spcAft>
                <a:spcPts val="3000"/>
              </a:spcAft>
              <a:defRPr sz="2400" cap="none" baseline="0">
                <a:solidFill>
                  <a:schemeClr val="bg1"/>
                </a:solidFill>
              </a:defRPr>
            </a:lvl1pPr>
            <a:lvl2pPr>
              <a:defRPr sz="1400">
                <a:solidFill>
                  <a:schemeClr val="bg1"/>
                </a:solidFill>
              </a:defRPr>
            </a:lvl2pPr>
            <a:lvl3pPr marL="266700" indent="0">
              <a:buNone/>
              <a:defRPr/>
            </a:lvl3pPr>
          </a:lstStyle>
          <a:p>
            <a:pPr lvl="0"/>
            <a:r>
              <a:rPr lang="fr-FR" dirty="0"/>
              <a:t>Titre de chapitre sur une ou deux lignes de texte, texte </a:t>
            </a:r>
            <a:r>
              <a:rPr lang="fr-FR" dirty="0" err="1"/>
              <a:t>em</a:t>
            </a:r>
            <a:r>
              <a:rPr lang="fr-FR" dirty="0"/>
              <a:t> qui tem et quo </a:t>
            </a:r>
            <a:r>
              <a:rPr lang="fr-FR" dirty="0" err="1"/>
              <a:t>omniene</a:t>
            </a:r>
            <a:r>
              <a:rPr lang="fr-FR" dirty="0"/>
              <a:t> </a:t>
            </a:r>
            <a:r>
              <a:rPr lang="fr-FR" dirty="0" err="1"/>
              <a:t>ctiumenis</a:t>
            </a:r>
            <a:r>
              <a:rPr lang="fr-FR" dirty="0"/>
              <a:t> </a:t>
            </a:r>
            <a:r>
              <a:rPr lang="fr-FR" dirty="0" err="1"/>
              <a:t>autem</a:t>
            </a:r>
            <a:endParaRPr lang="fr-FR" dirty="0"/>
          </a:p>
          <a:p>
            <a:pPr lvl="1"/>
            <a:r>
              <a:rPr lang="fr-FR" dirty="0"/>
              <a:t>Sous-titre</a:t>
            </a:r>
          </a:p>
        </p:txBody>
      </p:sp>
      <p:pic>
        <p:nvPicPr>
          <p:cNvPr id="11" name="Image 10"/>
          <p:cNvPicPr>
            <a:picLocks noChangeAspect="1"/>
          </p:cNvPicPr>
          <p:nvPr userDrawn="1"/>
        </p:nvPicPr>
        <p:blipFill>
          <a:blip r:embed="rId2"/>
          <a:stretch>
            <a:fillRect/>
          </a:stretch>
        </p:blipFill>
        <p:spPr>
          <a:xfrm>
            <a:off x="6455155" y="5664473"/>
            <a:ext cx="2297094" cy="866882"/>
          </a:xfrm>
          <a:prstGeom prst="rect">
            <a:avLst/>
          </a:prstGeom>
        </p:spPr>
      </p:pic>
    </p:spTree>
    <p:extLst>
      <p:ext uri="{BB962C8B-B14F-4D97-AF65-F5344CB8AC3E}">
        <p14:creationId xmlns:p14="http://schemas.microsoft.com/office/powerpoint/2010/main" val="175091175"/>
      </p:ext>
    </p:extLst>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3810000" cy="5421056"/>
          </a:xfrm>
          <a:prstGeom prst="rect">
            <a:avLst/>
          </a:prstGeom>
          <a:solidFill>
            <a:srgbClr val="CED7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 name="Espace réservé de la date 5"/>
          <p:cNvSpPr>
            <a:spLocks noGrp="1"/>
          </p:cNvSpPr>
          <p:nvPr>
            <p:ph type="dt" sz="half" idx="16"/>
          </p:nvPr>
        </p:nvSpPr>
        <p:spPr/>
        <p:txBody>
          <a:bodyPr/>
          <a:lstStyle/>
          <a:p>
            <a:pPr marL="12700">
              <a:lnSpc>
                <a:spcPts val="1010"/>
              </a:lnSpc>
            </a:pPr>
            <a:fld id="{1712FEEB-0A22-46BB-824C-7D0AAA0166E8}" type="datetime1">
              <a:rPr lang="fr-FR" smtClean="0"/>
              <a:t>29/01/2020</a:t>
            </a:fld>
            <a:endParaRPr lang="fr-FR" dirty="0"/>
          </a:p>
        </p:txBody>
      </p:sp>
      <p:sp>
        <p:nvSpPr>
          <p:cNvPr id="7" name="Espace réservé du pied de page 6"/>
          <p:cNvSpPr>
            <a:spLocks noGrp="1"/>
          </p:cNvSpPr>
          <p:nvPr>
            <p:ph type="ftr" sz="quarter" idx="17"/>
          </p:nvPr>
        </p:nvSpPr>
        <p:spPr/>
        <p:txBody>
          <a:bodyPr/>
          <a:lstStyle/>
          <a:p>
            <a:pPr marL="12700">
              <a:lnSpc>
                <a:spcPts val="1010"/>
              </a:lnSpc>
            </a:pPr>
            <a:endParaRPr lang="fr-FR" dirty="0"/>
          </a:p>
        </p:txBody>
      </p:sp>
      <p:sp>
        <p:nvSpPr>
          <p:cNvPr id="14" name="Espace réservé du numéro de diapositive 13"/>
          <p:cNvSpPr>
            <a:spLocks noGrp="1"/>
          </p:cNvSpPr>
          <p:nvPr>
            <p:ph type="sldNum" sz="quarter" idx="18"/>
          </p:nvPr>
        </p:nvSpPr>
        <p:spPr/>
        <p:txBody>
          <a:bodyPr/>
          <a:lstStyle/>
          <a:p>
            <a:pPr marL="12700">
              <a:lnSpc>
                <a:spcPts val="1310"/>
              </a:lnSpc>
            </a:pPr>
            <a:fld id="{B6F15528-21DE-4FAA-801E-634DDDAF4B2B}" type="slidenum">
              <a:rPr lang="fr-FR" smtClean="0"/>
              <a:pPr marL="12700">
                <a:lnSpc>
                  <a:spcPts val="1310"/>
                </a:lnSpc>
              </a:pPr>
              <a:t>‹N°›</a:t>
            </a:fld>
            <a:endParaRPr lang="fr-FR"/>
          </a:p>
        </p:txBody>
      </p:sp>
      <p:sp>
        <p:nvSpPr>
          <p:cNvPr id="16" name="Espace réservé du texte 15"/>
          <p:cNvSpPr>
            <a:spLocks noGrp="1"/>
          </p:cNvSpPr>
          <p:nvPr>
            <p:ph type="body" sz="quarter" idx="19" hasCustomPrompt="1"/>
          </p:nvPr>
        </p:nvSpPr>
        <p:spPr>
          <a:xfrm>
            <a:off x="3578227" y="0"/>
            <a:ext cx="231775" cy="5421056"/>
          </a:xfrm>
          <a:solidFill>
            <a:srgbClr val="C00000">
              <a:alpha val="44000"/>
            </a:srgbClr>
          </a:solidFill>
        </p:spPr>
        <p:txBody>
          <a:bodyPr/>
          <a:lstStyle>
            <a:lvl1pPr>
              <a:defRPr baseline="0"/>
            </a:lvl1pPr>
          </a:lstStyle>
          <a:p>
            <a:pPr lvl="0"/>
            <a:r>
              <a:rPr lang="fr-FR" dirty="0"/>
              <a:t> </a:t>
            </a:r>
          </a:p>
        </p:txBody>
      </p:sp>
      <p:sp>
        <p:nvSpPr>
          <p:cNvPr id="17" name="Rectangle 16"/>
          <p:cNvSpPr/>
          <p:nvPr userDrawn="1"/>
        </p:nvSpPr>
        <p:spPr>
          <a:xfrm>
            <a:off x="3810000" y="0"/>
            <a:ext cx="5334000" cy="54210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du texte 22"/>
          <p:cNvSpPr>
            <a:spLocks noGrp="1"/>
          </p:cNvSpPr>
          <p:nvPr>
            <p:ph type="body" sz="quarter" idx="21" hasCustomPrompt="1"/>
          </p:nvPr>
        </p:nvSpPr>
        <p:spPr>
          <a:xfrm>
            <a:off x="4191000" y="1830280"/>
            <a:ext cx="4343400" cy="2556683"/>
          </a:xfrm>
        </p:spPr>
        <p:txBody>
          <a:bodyPr/>
          <a:lstStyle>
            <a:lvl1pPr>
              <a:lnSpc>
                <a:spcPct val="100000"/>
              </a:lnSpc>
              <a:spcBef>
                <a:spcPts val="0"/>
              </a:spcBef>
              <a:spcAft>
                <a:spcPts val="3000"/>
              </a:spcAft>
              <a:defRPr sz="2400" cap="none" baseline="0">
                <a:solidFill>
                  <a:schemeClr val="bg1"/>
                </a:solidFill>
              </a:defRPr>
            </a:lvl1pPr>
            <a:lvl2pPr>
              <a:defRPr sz="1400">
                <a:solidFill>
                  <a:schemeClr val="bg1"/>
                </a:solidFill>
              </a:defRPr>
            </a:lvl2pPr>
            <a:lvl3pPr marL="266700" indent="0">
              <a:buNone/>
              <a:defRPr/>
            </a:lvl3pPr>
          </a:lstStyle>
          <a:p>
            <a:pPr lvl="0"/>
            <a:r>
              <a:rPr lang="fr-FR" dirty="0"/>
              <a:t>Titre de chapitre sur une ou deux lignes de texte, texte </a:t>
            </a:r>
            <a:r>
              <a:rPr lang="fr-FR" dirty="0" err="1"/>
              <a:t>em</a:t>
            </a:r>
            <a:r>
              <a:rPr lang="fr-FR" dirty="0"/>
              <a:t> qui tem et quo </a:t>
            </a:r>
            <a:r>
              <a:rPr lang="fr-FR" dirty="0" err="1"/>
              <a:t>omniene</a:t>
            </a:r>
            <a:r>
              <a:rPr lang="fr-FR" dirty="0"/>
              <a:t> </a:t>
            </a:r>
            <a:r>
              <a:rPr lang="fr-FR" dirty="0" err="1"/>
              <a:t>ctiumenis</a:t>
            </a:r>
            <a:r>
              <a:rPr lang="fr-FR" dirty="0"/>
              <a:t> </a:t>
            </a:r>
            <a:r>
              <a:rPr lang="fr-FR" dirty="0" err="1"/>
              <a:t>autem</a:t>
            </a:r>
            <a:endParaRPr lang="fr-FR" dirty="0"/>
          </a:p>
          <a:p>
            <a:pPr lvl="1"/>
            <a:r>
              <a:rPr lang="fr-FR" dirty="0"/>
              <a:t>Sous-titre</a:t>
            </a:r>
          </a:p>
        </p:txBody>
      </p:sp>
      <p:sp>
        <p:nvSpPr>
          <p:cNvPr id="5" name="Espace réservé du texte 4"/>
          <p:cNvSpPr>
            <a:spLocks noGrp="1"/>
          </p:cNvSpPr>
          <p:nvPr>
            <p:ph type="body" sz="quarter" idx="22" hasCustomPrompt="1"/>
          </p:nvPr>
        </p:nvSpPr>
        <p:spPr>
          <a:xfrm>
            <a:off x="798513" y="1297373"/>
            <a:ext cx="1981200" cy="2969051"/>
          </a:xfrm>
        </p:spPr>
        <p:txBody>
          <a:bodyPr anchor="ctr">
            <a:normAutofit/>
          </a:bodyPr>
          <a:lstStyle>
            <a:lvl1pPr algn="ctr">
              <a:defRPr sz="16600" b="0" u="sng">
                <a:solidFill>
                  <a:schemeClr val="bg1"/>
                </a:solidFill>
              </a:defRPr>
            </a:lvl1pPr>
          </a:lstStyle>
          <a:p>
            <a:pPr lvl="0"/>
            <a:r>
              <a:rPr lang="fr-FR" dirty="0"/>
              <a:t>X</a:t>
            </a:r>
          </a:p>
        </p:txBody>
      </p:sp>
      <p:pic>
        <p:nvPicPr>
          <p:cNvPr id="11" name="Image 10"/>
          <p:cNvPicPr>
            <a:picLocks noChangeAspect="1"/>
          </p:cNvPicPr>
          <p:nvPr userDrawn="1"/>
        </p:nvPicPr>
        <p:blipFill>
          <a:blip r:embed="rId2"/>
          <a:stretch>
            <a:fillRect/>
          </a:stretch>
        </p:blipFill>
        <p:spPr>
          <a:xfrm>
            <a:off x="6455155" y="5664473"/>
            <a:ext cx="2297094" cy="866882"/>
          </a:xfrm>
          <a:prstGeom prst="rect">
            <a:avLst/>
          </a:prstGeom>
        </p:spPr>
      </p:pic>
    </p:spTree>
    <p:extLst>
      <p:ext uri="{BB962C8B-B14F-4D97-AF65-F5344CB8AC3E}">
        <p14:creationId xmlns:p14="http://schemas.microsoft.com/office/powerpoint/2010/main" val="947869238"/>
      </p:ext>
    </p:extLst>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marL="12700">
              <a:lnSpc>
                <a:spcPts val="1010"/>
              </a:lnSpc>
            </a:pPr>
            <a:fld id="{83D9FC7D-517C-48FB-9E92-044DB2553F62}" type="datetime1">
              <a:rPr lang="fr-FR" smtClean="0"/>
              <a:t>29/01/2020</a:t>
            </a:fld>
            <a:endParaRPr lang="fr-FR" dirty="0"/>
          </a:p>
        </p:txBody>
      </p:sp>
      <p:sp>
        <p:nvSpPr>
          <p:cNvPr id="7" name="Espace réservé du pied de page 6"/>
          <p:cNvSpPr>
            <a:spLocks noGrp="1"/>
          </p:cNvSpPr>
          <p:nvPr>
            <p:ph type="ftr" sz="quarter" idx="11"/>
          </p:nvPr>
        </p:nvSpPr>
        <p:spPr/>
        <p:txBody>
          <a:bodyPr/>
          <a:lstStyle/>
          <a:p>
            <a:pPr marL="12700">
              <a:lnSpc>
                <a:spcPts val="1010"/>
              </a:lnSpc>
            </a:pPr>
            <a:endParaRPr lang="fr-FR" dirty="0"/>
          </a:p>
        </p:txBody>
      </p:sp>
      <p:sp>
        <p:nvSpPr>
          <p:cNvPr id="8" name="Espace réservé du numéro de diapositive 7"/>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‹N°›</a:t>
            </a:fld>
            <a:endParaRPr lang="fr-FR"/>
          </a:p>
        </p:txBody>
      </p:sp>
      <p:sp>
        <p:nvSpPr>
          <p:cNvPr id="9" name="Titre 8"/>
          <p:cNvSpPr>
            <a:spLocks noGrp="1"/>
          </p:cNvSpPr>
          <p:nvPr>
            <p:ph type="title" hasCustomPrompt="1"/>
          </p:nvPr>
        </p:nvSpPr>
        <p:spPr/>
        <p:txBody>
          <a:bodyPr/>
          <a:lstStyle>
            <a:lvl1pPr>
              <a:defRPr/>
            </a:lvl1pPr>
          </a:lstStyle>
          <a:p>
            <a:r>
              <a:rPr lang="fr-FR" dirty="0"/>
              <a:t>Titre de page</a:t>
            </a:r>
          </a:p>
        </p:txBody>
      </p:sp>
      <p:sp>
        <p:nvSpPr>
          <p:cNvPr id="11" name="Espace réservé du texte 10"/>
          <p:cNvSpPr>
            <a:spLocks noGrp="1"/>
          </p:cNvSpPr>
          <p:nvPr>
            <p:ph type="body" sz="quarter" idx="13" hasCustomPrompt="1"/>
          </p:nvPr>
        </p:nvSpPr>
        <p:spPr>
          <a:xfrm>
            <a:off x="628650" y="859630"/>
            <a:ext cx="7886700" cy="437745"/>
          </a:xfrm>
        </p:spPr>
        <p:txBody>
          <a:bodyPr/>
          <a:lstStyle>
            <a:lvl1pPr>
              <a:defRPr sz="1800" b="0">
                <a:solidFill>
                  <a:schemeClr val="bg1"/>
                </a:solidFill>
              </a:defRPr>
            </a:lvl1pPr>
          </a:lstStyle>
          <a:p>
            <a:pPr lvl="0"/>
            <a:r>
              <a:rPr lang="fr-FR" dirty="0"/>
              <a:t>Sous-titre</a:t>
            </a:r>
          </a:p>
        </p:txBody>
      </p:sp>
      <p:sp>
        <p:nvSpPr>
          <p:cNvPr id="12" name="Espace réservé du texte 11"/>
          <p:cNvSpPr>
            <a:spLocks noGrp="1"/>
          </p:cNvSpPr>
          <p:nvPr>
            <p:ph type="body" sz="quarter" idx="14"/>
          </p:nvPr>
        </p:nvSpPr>
        <p:spPr>
          <a:xfrm>
            <a:off x="609600" y="1711328"/>
            <a:ext cx="7905750" cy="43060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557850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marL="12700">
              <a:lnSpc>
                <a:spcPts val="1010"/>
              </a:lnSpc>
            </a:pPr>
            <a:fld id="{83D9FC7D-517C-48FB-9E92-044DB2553F62}" type="datetime1">
              <a:rPr lang="fr-FR" smtClean="0"/>
              <a:t>29/01/2020</a:t>
            </a:fld>
            <a:endParaRPr lang="fr-FR" dirty="0"/>
          </a:p>
        </p:txBody>
      </p:sp>
      <p:sp>
        <p:nvSpPr>
          <p:cNvPr id="7" name="Espace réservé du pied de page 6"/>
          <p:cNvSpPr>
            <a:spLocks noGrp="1"/>
          </p:cNvSpPr>
          <p:nvPr>
            <p:ph type="ftr" sz="quarter" idx="11"/>
          </p:nvPr>
        </p:nvSpPr>
        <p:spPr/>
        <p:txBody>
          <a:bodyPr/>
          <a:lstStyle/>
          <a:p>
            <a:pPr marL="12700">
              <a:lnSpc>
                <a:spcPts val="1010"/>
              </a:lnSpc>
            </a:pPr>
            <a:endParaRPr lang="fr-FR" dirty="0"/>
          </a:p>
        </p:txBody>
      </p:sp>
      <p:sp>
        <p:nvSpPr>
          <p:cNvPr id="8" name="Espace réservé du numéro de diapositive 7"/>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‹N°›</a:t>
            </a:fld>
            <a:endParaRPr lang="fr-FR"/>
          </a:p>
        </p:txBody>
      </p:sp>
      <p:sp>
        <p:nvSpPr>
          <p:cNvPr id="9" name="Titre 8"/>
          <p:cNvSpPr>
            <a:spLocks noGrp="1"/>
          </p:cNvSpPr>
          <p:nvPr>
            <p:ph type="title" hasCustomPrompt="1"/>
          </p:nvPr>
        </p:nvSpPr>
        <p:spPr/>
        <p:txBody>
          <a:bodyPr/>
          <a:lstStyle>
            <a:lvl1pPr>
              <a:defRPr/>
            </a:lvl1pPr>
          </a:lstStyle>
          <a:p>
            <a:r>
              <a:rPr lang="fr-FR" dirty="0"/>
              <a:t>Titre de page</a:t>
            </a:r>
          </a:p>
        </p:txBody>
      </p:sp>
      <p:sp>
        <p:nvSpPr>
          <p:cNvPr id="11" name="Espace réservé du texte 10"/>
          <p:cNvSpPr>
            <a:spLocks noGrp="1"/>
          </p:cNvSpPr>
          <p:nvPr>
            <p:ph type="body" sz="quarter" idx="13" hasCustomPrompt="1"/>
          </p:nvPr>
        </p:nvSpPr>
        <p:spPr>
          <a:xfrm>
            <a:off x="628650" y="859630"/>
            <a:ext cx="7886700" cy="437745"/>
          </a:xfrm>
        </p:spPr>
        <p:txBody>
          <a:bodyPr/>
          <a:lstStyle>
            <a:lvl1pPr>
              <a:defRPr sz="1800" b="0">
                <a:solidFill>
                  <a:schemeClr val="bg1"/>
                </a:solidFill>
              </a:defRPr>
            </a:lvl1pPr>
          </a:lstStyle>
          <a:p>
            <a:pPr lvl="0"/>
            <a:r>
              <a:rPr lang="fr-FR" dirty="0"/>
              <a:t>Sous-titre</a:t>
            </a:r>
          </a:p>
        </p:txBody>
      </p:sp>
      <p:sp>
        <p:nvSpPr>
          <p:cNvPr id="12" name="Espace réservé du texte 11"/>
          <p:cNvSpPr>
            <a:spLocks noGrp="1"/>
          </p:cNvSpPr>
          <p:nvPr>
            <p:ph type="body" sz="quarter" idx="14"/>
          </p:nvPr>
        </p:nvSpPr>
        <p:spPr>
          <a:xfrm>
            <a:off x="609600" y="1713763"/>
            <a:ext cx="4648200" cy="416809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 name="Espace réservé pour une image  2"/>
          <p:cNvSpPr>
            <a:spLocks noGrp="1"/>
          </p:cNvSpPr>
          <p:nvPr>
            <p:ph type="pic" sz="quarter" idx="15" hasCustomPrompt="1"/>
          </p:nvPr>
        </p:nvSpPr>
        <p:spPr>
          <a:xfrm>
            <a:off x="6024893" y="3182163"/>
            <a:ext cx="3119108" cy="2302335"/>
          </a:xfrm>
        </p:spPr>
        <p:txBody>
          <a:bodyPr bIns="540000" anchor="ctr" anchorCtr="0"/>
          <a:lstStyle>
            <a:lvl1pPr algn="ctr">
              <a:defRPr/>
            </a:lvl1pPr>
          </a:lstStyle>
          <a:p>
            <a:r>
              <a:rPr lang="fr-FR" dirty="0"/>
              <a:t>Visuel</a:t>
            </a:r>
          </a:p>
        </p:txBody>
      </p:sp>
    </p:spTree>
    <p:extLst>
      <p:ext uri="{BB962C8B-B14F-4D97-AF65-F5344CB8AC3E}">
        <p14:creationId xmlns:p14="http://schemas.microsoft.com/office/powerpoint/2010/main" val="1607745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2">
          <p15:clr>
            <a:srgbClr val="FBAE40"/>
          </p15:clr>
        </p15:guide>
        <p15:guide id="2" pos="33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2" name="Espace réservé du texte 11"/>
          <p:cNvSpPr>
            <a:spLocks noGrp="1"/>
          </p:cNvSpPr>
          <p:nvPr>
            <p:ph type="body" sz="quarter" idx="14"/>
          </p:nvPr>
        </p:nvSpPr>
        <p:spPr>
          <a:xfrm>
            <a:off x="609600" y="1711328"/>
            <a:ext cx="3828320" cy="4392291"/>
          </a:xfrm>
        </p:spPr>
        <p:txBody>
          <a:bodyPr/>
          <a:lstStyle>
            <a:lvl2pPr>
              <a:defRPr sz="1400"/>
            </a:lvl2pPr>
            <a:lvl3pPr>
              <a:spcAft>
                <a:spcPts val="1200"/>
              </a:spcAft>
              <a:defRPr/>
            </a:lvl3pPr>
            <a:lvl4pPr marL="447675" indent="171450">
              <a:tabLst>
                <a:tab pos="714375" algn="l"/>
              </a:tabLst>
              <a:defRPr/>
            </a:lvl4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e la date 5"/>
          <p:cNvSpPr>
            <a:spLocks noGrp="1"/>
          </p:cNvSpPr>
          <p:nvPr>
            <p:ph type="dt" sz="half" idx="10"/>
          </p:nvPr>
        </p:nvSpPr>
        <p:spPr/>
        <p:txBody>
          <a:bodyPr/>
          <a:lstStyle/>
          <a:p>
            <a:pPr marL="12700">
              <a:lnSpc>
                <a:spcPts val="1010"/>
              </a:lnSpc>
            </a:pPr>
            <a:fld id="{83D9FC7D-517C-48FB-9E92-044DB2553F62}" type="datetime1">
              <a:rPr lang="fr-FR" smtClean="0"/>
              <a:t>29/01/2020</a:t>
            </a:fld>
            <a:endParaRPr lang="fr-FR" dirty="0"/>
          </a:p>
        </p:txBody>
      </p:sp>
      <p:sp>
        <p:nvSpPr>
          <p:cNvPr id="7" name="Espace réservé du pied de page 6"/>
          <p:cNvSpPr>
            <a:spLocks noGrp="1"/>
          </p:cNvSpPr>
          <p:nvPr>
            <p:ph type="ftr" sz="quarter" idx="11"/>
          </p:nvPr>
        </p:nvSpPr>
        <p:spPr/>
        <p:txBody>
          <a:bodyPr/>
          <a:lstStyle/>
          <a:p>
            <a:pPr marL="12700">
              <a:lnSpc>
                <a:spcPts val="1010"/>
              </a:lnSpc>
            </a:pPr>
            <a:endParaRPr lang="fr-FR" dirty="0"/>
          </a:p>
        </p:txBody>
      </p:sp>
      <p:sp>
        <p:nvSpPr>
          <p:cNvPr id="8" name="Espace réservé du numéro de diapositive 7"/>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‹N°›</a:t>
            </a:fld>
            <a:endParaRPr lang="fr-FR"/>
          </a:p>
        </p:txBody>
      </p:sp>
      <p:sp>
        <p:nvSpPr>
          <p:cNvPr id="9" name="Titre 8"/>
          <p:cNvSpPr>
            <a:spLocks noGrp="1"/>
          </p:cNvSpPr>
          <p:nvPr>
            <p:ph type="title" hasCustomPrompt="1"/>
          </p:nvPr>
        </p:nvSpPr>
        <p:spPr/>
        <p:txBody>
          <a:bodyPr/>
          <a:lstStyle>
            <a:lvl1pPr>
              <a:defRPr/>
            </a:lvl1pPr>
          </a:lstStyle>
          <a:p>
            <a:r>
              <a:rPr lang="fr-FR" dirty="0"/>
              <a:t>Titre de page</a:t>
            </a:r>
          </a:p>
        </p:txBody>
      </p:sp>
      <p:sp>
        <p:nvSpPr>
          <p:cNvPr id="11" name="Espace réservé du texte 10"/>
          <p:cNvSpPr>
            <a:spLocks noGrp="1"/>
          </p:cNvSpPr>
          <p:nvPr>
            <p:ph type="body" sz="quarter" idx="13" hasCustomPrompt="1"/>
          </p:nvPr>
        </p:nvSpPr>
        <p:spPr>
          <a:xfrm>
            <a:off x="628650" y="859630"/>
            <a:ext cx="7886700" cy="437745"/>
          </a:xfrm>
        </p:spPr>
        <p:txBody>
          <a:bodyPr/>
          <a:lstStyle>
            <a:lvl1pPr>
              <a:defRPr sz="1800" b="0">
                <a:solidFill>
                  <a:schemeClr val="bg1"/>
                </a:solidFill>
              </a:defRPr>
            </a:lvl1pPr>
          </a:lstStyle>
          <a:p>
            <a:pPr lvl="0"/>
            <a:r>
              <a:rPr lang="fr-FR" dirty="0"/>
              <a:t>Sous-titre</a:t>
            </a:r>
          </a:p>
        </p:txBody>
      </p:sp>
      <p:sp>
        <p:nvSpPr>
          <p:cNvPr id="4" name="Espace réservé du graphique 3"/>
          <p:cNvSpPr>
            <a:spLocks noGrp="1"/>
          </p:cNvSpPr>
          <p:nvPr>
            <p:ph type="chart" sz="quarter" idx="15"/>
          </p:nvPr>
        </p:nvSpPr>
        <p:spPr>
          <a:xfrm>
            <a:off x="5257800" y="1849314"/>
            <a:ext cx="3505200" cy="1579687"/>
          </a:xfrm>
        </p:spPr>
        <p:txBody>
          <a:bodyPr/>
          <a:lstStyle/>
          <a:p>
            <a:r>
              <a:rPr lang="fr-FR" smtClean="0"/>
              <a:t>Cliquez sur l'icône pour ajouter un graphique</a:t>
            </a:r>
            <a:endParaRPr lang="fr-FR"/>
          </a:p>
        </p:txBody>
      </p:sp>
      <p:sp>
        <p:nvSpPr>
          <p:cNvPr id="13" name="object 6"/>
          <p:cNvSpPr/>
          <p:nvPr userDrawn="1"/>
        </p:nvSpPr>
        <p:spPr>
          <a:xfrm>
            <a:off x="5002199" y="1510594"/>
            <a:ext cx="0" cy="4267693"/>
          </a:xfrm>
          <a:custGeom>
            <a:avLst/>
            <a:gdLst/>
            <a:ahLst/>
            <a:cxnLst/>
            <a:rect l="l" t="t" r="r" b="b"/>
            <a:pathLst>
              <a:path h="4271645">
                <a:moveTo>
                  <a:pt x="0" y="0"/>
                </a:moveTo>
                <a:lnTo>
                  <a:pt x="0" y="4271403"/>
                </a:lnTo>
              </a:path>
            </a:pathLst>
          </a:custGeom>
          <a:ln w="12700">
            <a:solidFill>
              <a:srgbClr val="ABB3C0"/>
            </a:solidFill>
          </a:ln>
        </p:spPr>
        <p:txBody>
          <a:bodyPr wrap="square" lIns="0" tIns="0" rIns="0" bIns="0" rtlCol="0"/>
          <a:lstStyle/>
          <a:p>
            <a:endParaRPr/>
          </a:p>
        </p:txBody>
      </p:sp>
      <p:sp>
        <p:nvSpPr>
          <p:cNvPr id="14" name="Espace réservé du graphique 3"/>
          <p:cNvSpPr>
            <a:spLocks noGrp="1"/>
          </p:cNvSpPr>
          <p:nvPr>
            <p:ph type="chart" sz="quarter" idx="16"/>
          </p:nvPr>
        </p:nvSpPr>
        <p:spPr>
          <a:xfrm>
            <a:off x="5257800" y="3927389"/>
            <a:ext cx="3505200" cy="1557108"/>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10125141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2">
          <p15:clr>
            <a:srgbClr val="FBAE40"/>
          </p15:clr>
        </p15:guide>
        <p15:guide id="2" pos="33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5" name="Espace réservé du texte 14"/>
          <p:cNvSpPr>
            <a:spLocks noGrp="1"/>
          </p:cNvSpPr>
          <p:nvPr>
            <p:ph type="body" sz="quarter" idx="15" hasCustomPrompt="1"/>
          </p:nvPr>
        </p:nvSpPr>
        <p:spPr>
          <a:xfrm>
            <a:off x="5562600" y="1341783"/>
            <a:ext cx="3276600" cy="4938901"/>
          </a:xfrm>
          <a:solidFill>
            <a:schemeClr val="accent6"/>
          </a:solidFill>
        </p:spPr>
        <p:txBody>
          <a:bodyPr lIns="360000" tIns="360000" rIns="360000" bIns="360000" anchor="ctr" anchorCtr="0">
            <a:normAutofit/>
          </a:bodyPr>
          <a:lstStyle>
            <a:lvl1pPr marL="12700" algn="l" defTabSz="914400" rtl="0" eaLnBrk="1" latinLnBrk="0" hangingPunct="1">
              <a:lnSpc>
                <a:spcPct val="100000"/>
              </a:lnSpc>
              <a:defRPr lang="fr-FR" sz="1500" b="1" kern="1200" spc="-30" dirty="0" smtClean="0">
                <a:solidFill>
                  <a:srgbClr val="616E7F"/>
                </a:solidFill>
                <a:latin typeface="Arial"/>
                <a:ea typeface="+mn-ea"/>
                <a:cs typeface="Arial"/>
              </a:defRPr>
            </a:lvl1pPr>
          </a:lstStyle>
          <a:p>
            <a:pPr lvl="0"/>
            <a:r>
              <a:rPr lang="fr-FR" dirty="0"/>
              <a:t>Mise en exergue</a:t>
            </a:r>
          </a:p>
        </p:txBody>
      </p:sp>
      <p:sp>
        <p:nvSpPr>
          <p:cNvPr id="6" name="Espace réservé de la date 5"/>
          <p:cNvSpPr>
            <a:spLocks noGrp="1"/>
          </p:cNvSpPr>
          <p:nvPr>
            <p:ph type="dt" sz="half" idx="10"/>
          </p:nvPr>
        </p:nvSpPr>
        <p:spPr/>
        <p:txBody>
          <a:bodyPr/>
          <a:lstStyle/>
          <a:p>
            <a:pPr marL="12700">
              <a:lnSpc>
                <a:spcPts val="1010"/>
              </a:lnSpc>
            </a:pPr>
            <a:fld id="{83D9FC7D-517C-48FB-9E92-044DB2553F62}" type="datetime1">
              <a:rPr lang="fr-FR" smtClean="0"/>
              <a:t>29/01/2020</a:t>
            </a:fld>
            <a:endParaRPr lang="fr-FR" dirty="0"/>
          </a:p>
        </p:txBody>
      </p:sp>
      <p:sp>
        <p:nvSpPr>
          <p:cNvPr id="7" name="Espace réservé du pied de page 6"/>
          <p:cNvSpPr>
            <a:spLocks noGrp="1"/>
          </p:cNvSpPr>
          <p:nvPr>
            <p:ph type="ftr" sz="quarter" idx="11"/>
          </p:nvPr>
        </p:nvSpPr>
        <p:spPr/>
        <p:txBody>
          <a:bodyPr/>
          <a:lstStyle/>
          <a:p>
            <a:pPr marL="12700">
              <a:lnSpc>
                <a:spcPts val="1010"/>
              </a:lnSpc>
            </a:pPr>
            <a:endParaRPr lang="fr-FR" dirty="0"/>
          </a:p>
        </p:txBody>
      </p:sp>
      <p:sp>
        <p:nvSpPr>
          <p:cNvPr id="8" name="Espace réservé du numéro de diapositive 7"/>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‹N°›</a:t>
            </a:fld>
            <a:endParaRPr lang="fr-FR"/>
          </a:p>
        </p:txBody>
      </p:sp>
      <p:sp>
        <p:nvSpPr>
          <p:cNvPr id="9" name="Titre 8"/>
          <p:cNvSpPr>
            <a:spLocks noGrp="1"/>
          </p:cNvSpPr>
          <p:nvPr>
            <p:ph type="title" hasCustomPrompt="1"/>
          </p:nvPr>
        </p:nvSpPr>
        <p:spPr/>
        <p:txBody>
          <a:bodyPr/>
          <a:lstStyle>
            <a:lvl1pPr>
              <a:defRPr/>
            </a:lvl1pPr>
          </a:lstStyle>
          <a:p>
            <a:r>
              <a:rPr lang="fr-FR" dirty="0"/>
              <a:t>Titre de page</a:t>
            </a:r>
          </a:p>
        </p:txBody>
      </p:sp>
      <p:sp>
        <p:nvSpPr>
          <p:cNvPr id="11" name="Espace réservé du texte 10"/>
          <p:cNvSpPr>
            <a:spLocks noGrp="1"/>
          </p:cNvSpPr>
          <p:nvPr>
            <p:ph type="body" sz="quarter" idx="13" hasCustomPrompt="1"/>
          </p:nvPr>
        </p:nvSpPr>
        <p:spPr>
          <a:xfrm>
            <a:off x="628650" y="859630"/>
            <a:ext cx="7886700" cy="437745"/>
          </a:xfrm>
        </p:spPr>
        <p:txBody>
          <a:bodyPr/>
          <a:lstStyle>
            <a:lvl1pPr>
              <a:defRPr sz="1800" b="0">
                <a:solidFill>
                  <a:schemeClr val="bg1"/>
                </a:solidFill>
              </a:defRPr>
            </a:lvl1pPr>
          </a:lstStyle>
          <a:p>
            <a:pPr lvl="0"/>
            <a:r>
              <a:rPr lang="fr-FR" dirty="0"/>
              <a:t>Sous-titre</a:t>
            </a:r>
          </a:p>
        </p:txBody>
      </p:sp>
      <p:sp>
        <p:nvSpPr>
          <p:cNvPr id="12" name="Espace réservé du texte 11"/>
          <p:cNvSpPr>
            <a:spLocks noGrp="1"/>
          </p:cNvSpPr>
          <p:nvPr>
            <p:ph type="body" sz="quarter" idx="14"/>
          </p:nvPr>
        </p:nvSpPr>
        <p:spPr>
          <a:xfrm>
            <a:off x="609600" y="1713763"/>
            <a:ext cx="4648200" cy="416809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7365122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2">
          <p15:clr>
            <a:srgbClr val="FBAE40"/>
          </p15:clr>
        </p15:guide>
        <p15:guide id="2" pos="33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5" name="Espace réservé du texte 14"/>
          <p:cNvSpPr>
            <a:spLocks noGrp="1"/>
          </p:cNvSpPr>
          <p:nvPr>
            <p:ph type="body" sz="quarter" idx="15" hasCustomPrompt="1"/>
          </p:nvPr>
        </p:nvSpPr>
        <p:spPr>
          <a:xfrm>
            <a:off x="6972974" y="3429000"/>
            <a:ext cx="1831975" cy="2288605"/>
          </a:xfrm>
          <a:solidFill>
            <a:schemeClr val="accent1"/>
          </a:solidFill>
          <a:ln>
            <a:noFill/>
          </a:ln>
        </p:spPr>
        <p:txBody>
          <a:bodyPr lIns="180000" tIns="252000" rIns="180000" bIns="252000" anchor="ctr" anchorCtr="0">
            <a:normAutofit/>
          </a:bodyPr>
          <a:lstStyle>
            <a:lvl1pPr marL="12700" algn="l" defTabSz="914400" rtl="0" eaLnBrk="1" latinLnBrk="0" hangingPunct="1">
              <a:lnSpc>
                <a:spcPct val="90000"/>
              </a:lnSpc>
              <a:defRPr lang="fr-FR" sz="1000" b="1" kern="1200" spc="-5" dirty="0" smtClean="0">
                <a:solidFill>
                  <a:schemeClr val="tx1"/>
                </a:solidFill>
                <a:latin typeface="Arial"/>
                <a:ea typeface="+mn-ea"/>
                <a:cs typeface="Arial"/>
              </a:defRPr>
            </a:lvl1pPr>
          </a:lstStyle>
          <a:p>
            <a:pPr lvl="0"/>
            <a:r>
              <a:rPr lang="fr-FR" dirty="0"/>
              <a:t>Mise en exergue</a:t>
            </a:r>
          </a:p>
        </p:txBody>
      </p:sp>
      <p:sp>
        <p:nvSpPr>
          <p:cNvPr id="6" name="Espace réservé de la date 5"/>
          <p:cNvSpPr>
            <a:spLocks noGrp="1"/>
          </p:cNvSpPr>
          <p:nvPr>
            <p:ph type="dt" sz="half" idx="10"/>
          </p:nvPr>
        </p:nvSpPr>
        <p:spPr/>
        <p:txBody>
          <a:bodyPr/>
          <a:lstStyle/>
          <a:p>
            <a:pPr marL="12700">
              <a:lnSpc>
                <a:spcPts val="1010"/>
              </a:lnSpc>
            </a:pPr>
            <a:fld id="{83D9FC7D-517C-48FB-9E92-044DB2553F62}" type="datetime1">
              <a:rPr lang="fr-FR" smtClean="0"/>
              <a:t>29/01/2020</a:t>
            </a:fld>
            <a:endParaRPr lang="fr-FR" dirty="0"/>
          </a:p>
        </p:txBody>
      </p:sp>
      <p:sp>
        <p:nvSpPr>
          <p:cNvPr id="7" name="Espace réservé du pied de page 6"/>
          <p:cNvSpPr>
            <a:spLocks noGrp="1"/>
          </p:cNvSpPr>
          <p:nvPr>
            <p:ph type="ftr" sz="quarter" idx="11"/>
          </p:nvPr>
        </p:nvSpPr>
        <p:spPr/>
        <p:txBody>
          <a:bodyPr/>
          <a:lstStyle/>
          <a:p>
            <a:pPr marL="12700">
              <a:lnSpc>
                <a:spcPts val="1010"/>
              </a:lnSpc>
            </a:pPr>
            <a:endParaRPr lang="fr-FR" dirty="0"/>
          </a:p>
        </p:txBody>
      </p:sp>
      <p:sp>
        <p:nvSpPr>
          <p:cNvPr id="8" name="Espace réservé du numéro de diapositive 7"/>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‹N°›</a:t>
            </a:fld>
            <a:endParaRPr lang="fr-FR"/>
          </a:p>
        </p:txBody>
      </p:sp>
      <p:sp>
        <p:nvSpPr>
          <p:cNvPr id="9" name="Titre 8"/>
          <p:cNvSpPr>
            <a:spLocks noGrp="1"/>
          </p:cNvSpPr>
          <p:nvPr>
            <p:ph type="title" hasCustomPrompt="1"/>
          </p:nvPr>
        </p:nvSpPr>
        <p:spPr/>
        <p:txBody>
          <a:bodyPr/>
          <a:lstStyle>
            <a:lvl1pPr>
              <a:defRPr/>
            </a:lvl1pPr>
          </a:lstStyle>
          <a:p>
            <a:r>
              <a:rPr lang="fr-FR" dirty="0"/>
              <a:t>Titre de page</a:t>
            </a:r>
          </a:p>
        </p:txBody>
      </p:sp>
      <p:sp>
        <p:nvSpPr>
          <p:cNvPr id="11" name="Espace réservé du texte 10"/>
          <p:cNvSpPr>
            <a:spLocks noGrp="1"/>
          </p:cNvSpPr>
          <p:nvPr>
            <p:ph type="body" sz="quarter" idx="13" hasCustomPrompt="1"/>
          </p:nvPr>
        </p:nvSpPr>
        <p:spPr>
          <a:xfrm>
            <a:off x="628650" y="859630"/>
            <a:ext cx="7886700" cy="437745"/>
          </a:xfrm>
        </p:spPr>
        <p:txBody>
          <a:bodyPr/>
          <a:lstStyle>
            <a:lvl1pPr>
              <a:defRPr sz="1800" b="0">
                <a:solidFill>
                  <a:schemeClr val="bg1"/>
                </a:solidFill>
              </a:defRPr>
            </a:lvl1pPr>
          </a:lstStyle>
          <a:p>
            <a:pPr lvl="0"/>
            <a:r>
              <a:rPr lang="fr-FR" dirty="0"/>
              <a:t>Sous-titre</a:t>
            </a:r>
          </a:p>
        </p:txBody>
      </p:sp>
      <p:sp>
        <p:nvSpPr>
          <p:cNvPr id="12" name="Espace réservé du texte 11"/>
          <p:cNvSpPr>
            <a:spLocks noGrp="1"/>
          </p:cNvSpPr>
          <p:nvPr>
            <p:ph type="body" sz="quarter" idx="14"/>
          </p:nvPr>
        </p:nvSpPr>
        <p:spPr>
          <a:xfrm>
            <a:off x="609600" y="1713763"/>
            <a:ext cx="5521490" cy="416809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object 4"/>
          <p:cNvSpPr/>
          <p:nvPr userDrawn="1"/>
        </p:nvSpPr>
        <p:spPr>
          <a:xfrm>
            <a:off x="6972974" y="1609441"/>
            <a:ext cx="1831975" cy="1830280"/>
          </a:xfrm>
          <a:custGeom>
            <a:avLst/>
            <a:gdLst/>
            <a:ahLst/>
            <a:cxnLst/>
            <a:rect l="l" t="t" r="r" b="b"/>
            <a:pathLst>
              <a:path w="1831975" h="1831975">
                <a:moveTo>
                  <a:pt x="0" y="1831682"/>
                </a:moveTo>
                <a:lnTo>
                  <a:pt x="1831682" y="1831682"/>
                </a:lnTo>
                <a:lnTo>
                  <a:pt x="1831682" y="0"/>
                </a:lnTo>
                <a:lnTo>
                  <a:pt x="0" y="0"/>
                </a:lnTo>
                <a:lnTo>
                  <a:pt x="0" y="1831682"/>
                </a:lnTo>
                <a:close/>
              </a:path>
            </a:pathLst>
          </a:custGeom>
          <a:solidFill>
            <a:srgbClr val="C00000"/>
          </a:solidFill>
        </p:spPr>
        <p:txBody>
          <a:bodyPr wrap="square" lIns="0" tIns="0" rIns="0" bIns="0" rtlCol="0"/>
          <a:lstStyle/>
          <a:p>
            <a:endParaRPr/>
          </a:p>
        </p:txBody>
      </p:sp>
      <p:sp>
        <p:nvSpPr>
          <p:cNvPr id="3" name="Espace réservé pour une image  2"/>
          <p:cNvSpPr>
            <a:spLocks noGrp="1"/>
          </p:cNvSpPr>
          <p:nvPr>
            <p:ph type="pic" sz="quarter" idx="16" hasCustomPrompt="1"/>
          </p:nvPr>
        </p:nvSpPr>
        <p:spPr>
          <a:xfrm>
            <a:off x="7315200" y="1906411"/>
            <a:ext cx="1143000" cy="1210523"/>
          </a:xfrm>
        </p:spPr>
        <p:txBody>
          <a:bodyPr bIns="504000" anchor="ctr"/>
          <a:lstStyle>
            <a:lvl1pPr algn="ctr">
              <a:defRPr>
                <a:solidFill>
                  <a:schemeClr val="bg1"/>
                </a:solidFill>
              </a:defRPr>
            </a:lvl1pPr>
          </a:lstStyle>
          <a:p>
            <a:r>
              <a:rPr lang="fr-FR" dirty="0" err="1"/>
              <a:t>picto</a:t>
            </a:r>
            <a:endParaRPr lang="fr-FR" dirty="0"/>
          </a:p>
        </p:txBody>
      </p:sp>
    </p:spTree>
    <p:extLst>
      <p:ext uri="{BB962C8B-B14F-4D97-AF65-F5344CB8AC3E}">
        <p14:creationId xmlns:p14="http://schemas.microsoft.com/office/powerpoint/2010/main" val="22225264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2">
          <p15:clr>
            <a:srgbClr val="FBAE40"/>
          </p15:clr>
        </p15:guide>
        <p15:guide id="2" pos="33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object 7"/>
          <p:cNvSpPr/>
          <p:nvPr/>
        </p:nvSpPr>
        <p:spPr>
          <a:xfrm>
            <a:off x="0" y="323690"/>
            <a:ext cx="9147810" cy="1013791"/>
          </a:xfrm>
          <a:custGeom>
            <a:avLst/>
            <a:gdLst/>
            <a:ahLst/>
            <a:cxnLst/>
            <a:rect l="l" t="t" r="r" b="b"/>
            <a:pathLst>
              <a:path w="9147810" h="1014730">
                <a:moveTo>
                  <a:pt x="0" y="1014348"/>
                </a:moveTo>
                <a:lnTo>
                  <a:pt x="9147606" y="1014348"/>
                </a:lnTo>
                <a:lnTo>
                  <a:pt x="9147606" y="0"/>
                </a:lnTo>
                <a:lnTo>
                  <a:pt x="0" y="0"/>
                </a:lnTo>
                <a:lnTo>
                  <a:pt x="0" y="1014348"/>
                </a:lnTo>
                <a:close/>
              </a:path>
            </a:pathLst>
          </a:custGeom>
          <a:solidFill>
            <a:srgbClr val="CED7D8"/>
          </a:solidFill>
        </p:spPr>
        <p:txBody>
          <a:bodyPr wrap="square" lIns="0" tIns="0" rIns="0" bIns="0" rtlCol="0"/>
          <a:lstStyle/>
          <a:p>
            <a:endParaRPr/>
          </a:p>
        </p:txBody>
      </p:sp>
      <p:sp>
        <p:nvSpPr>
          <p:cNvPr id="6" name="Holder 6"/>
          <p:cNvSpPr>
            <a:spLocks noGrp="1"/>
          </p:cNvSpPr>
          <p:nvPr>
            <p:ph type="sldNum" sz="quarter" idx="7"/>
          </p:nvPr>
        </p:nvSpPr>
        <p:spPr>
          <a:xfrm>
            <a:off x="372164" y="6554344"/>
            <a:ext cx="359080" cy="166712"/>
          </a:xfrm>
          <a:prstGeom prst="rect">
            <a:avLst/>
          </a:prstGeom>
        </p:spPr>
        <p:txBody>
          <a:bodyPr wrap="square" lIns="0" tIns="0" rIns="0" bIns="0">
            <a:spAutoFit/>
          </a:bodyPr>
          <a:lstStyle>
            <a:lvl1pPr algn="r">
              <a:defRPr lang="fr-FR" sz="1200" b="1" i="0" spc="-5" smtClean="0">
                <a:solidFill>
                  <a:srgbClr val="616E7F"/>
                </a:solidFill>
                <a:latin typeface="Arial"/>
                <a:cs typeface="Arial"/>
              </a:defRPr>
            </a:lvl1pPr>
          </a:lstStyle>
          <a:p>
            <a:pPr marL="12700">
              <a:lnSpc>
                <a:spcPts val="1310"/>
              </a:lnSpc>
            </a:pPr>
            <a:fld id="{B6F15528-21DE-4FAA-801E-634DDDAF4B2B}" type="slidenum">
              <a:rPr lang="fr-FR" smtClean="0"/>
              <a:pPr marL="12700">
                <a:lnSpc>
                  <a:spcPts val="1310"/>
                </a:lnSpc>
              </a:pPr>
              <a:t>‹N°›</a:t>
            </a:fld>
            <a:endParaRPr lang="fr-FR"/>
          </a:p>
        </p:txBody>
      </p:sp>
      <p:sp>
        <p:nvSpPr>
          <p:cNvPr id="9" name="Espace réservé du pied de page 8"/>
          <p:cNvSpPr>
            <a:spLocks noGrp="1"/>
          </p:cNvSpPr>
          <p:nvPr>
            <p:ph type="ftr" sz="quarter" idx="3"/>
          </p:nvPr>
        </p:nvSpPr>
        <p:spPr>
          <a:xfrm>
            <a:off x="1604696" y="6554344"/>
            <a:ext cx="3086100" cy="167259"/>
          </a:xfrm>
          <a:prstGeom prst="rect">
            <a:avLst/>
          </a:prstGeom>
        </p:spPr>
        <p:txBody>
          <a:bodyPr vert="horz" lIns="0" tIns="0" rIns="0" bIns="0" rtlCol="0" anchor="ctr"/>
          <a:lstStyle>
            <a:lvl1pPr>
              <a:defRPr lang="fr-FR" sz="900" b="0" i="0" spc="-5">
                <a:solidFill>
                  <a:srgbClr val="616E7F"/>
                </a:solidFill>
                <a:latin typeface="Arial"/>
                <a:cs typeface="Arial"/>
              </a:defRPr>
            </a:lvl1pPr>
          </a:lstStyle>
          <a:p>
            <a:pPr marL="12700">
              <a:lnSpc>
                <a:spcPts val="1010"/>
              </a:lnSpc>
            </a:pPr>
            <a:endParaRPr lang="fr-FR" dirty="0"/>
          </a:p>
        </p:txBody>
      </p:sp>
      <p:sp>
        <p:nvSpPr>
          <p:cNvPr id="10" name="Espace réservé de la date 9"/>
          <p:cNvSpPr>
            <a:spLocks noGrp="1"/>
          </p:cNvSpPr>
          <p:nvPr>
            <p:ph type="dt" sz="half" idx="2"/>
          </p:nvPr>
        </p:nvSpPr>
        <p:spPr>
          <a:xfrm>
            <a:off x="863170" y="6554344"/>
            <a:ext cx="609600" cy="167259"/>
          </a:xfrm>
          <a:prstGeom prst="rect">
            <a:avLst/>
          </a:prstGeom>
        </p:spPr>
        <p:txBody>
          <a:bodyPr vert="horz" lIns="0" tIns="0" rIns="0" bIns="0" rtlCol="0" anchor="ctr"/>
          <a:lstStyle>
            <a:lvl1pPr>
              <a:defRPr lang="fr-FR" sz="900" b="0" i="0" spc="-5" smtClean="0">
                <a:solidFill>
                  <a:srgbClr val="616E7F"/>
                </a:solidFill>
                <a:latin typeface="Arial"/>
                <a:cs typeface="Arial"/>
              </a:defRPr>
            </a:lvl1pPr>
          </a:lstStyle>
          <a:p>
            <a:pPr marL="12700">
              <a:lnSpc>
                <a:spcPts val="1010"/>
              </a:lnSpc>
            </a:pPr>
            <a:fld id="{1712FEEB-0A22-46BB-824C-7D0AAA0166E8}" type="datetime1">
              <a:rPr lang="fr-FR" smtClean="0"/>
              <a:t>29/01/2020</a:t>
            </a:fld>
            <a:endParaRPr lang="fr-FR" dirty="0"/>
          </a:p>
        </p:txBody>
      </p:sp>
      <p:sp>
        <p:nvSpPr>
          <p:cNvPr id="12" name="object 9"/>
          <p:cNvSpPr/>
          <p:nvPr/>
        </p:nvSpPr>
        <p:spPr>
          <a:xfrm>
            <a:off x="338499" y="1"/>
            <a:ext cx="0" cy="1076599"/>
          </a:xfrm>
          <a:custGeom>
            <a:avLst/>
            <a:gdLst/>
            <a:ahLst/>
            <a:cxnLst/>
            <a:rect l="l" t="t" r="r" b="b"/>
            <a:pathLst>
              <a:path h="1077595">
                <a:moveTo>
                  <a:pt x="0" y="1077593"/>
                </a:moveTo>
                <a:lnTo>
                  <a:pt x="0" y="0"/>
                </a:lnTo>
              </a:path>
            </a:pathLst>
          </a:custGeom>
          <a:ln w="38100">
            <a:solidFill>
              <a:srgbClr val="C00000"/>
            </a:solidFill>
          </a:ln>
        </p:spPr>
        <p:txBody>
          <a:bodyPr wrap="square" lIns="0" tIns="0" rIns="0" bIns="0" rtlCol="0"/>
          <a:lstStyle/>
          <a:p>
            <a:endParaRPr dirty="0"/>
          </a:p>
        </p:txBody>
      </p:sp>
      <p:sp>
        <p:nvSpPr>
          <p:cNvPr id="15" name="Espace réservé du titre 14"/>
          <p:cNvSpPr>
            <a:spLocks noGrp="1"/>
          </p:cNvSpPr>
          <p:nvPr>
            <p:ph type="title"/>
          </p:nvPr>
        </p:nvSpPr>
        <p:spPr>
          <a:xfrm>
            <a:off x="628650" y="307691"/>
            <a:ext cx="7886700" cy="551939"/>
          </a:xfrm>
          <a:prstGeom prst="rect">
            <a:avLst/>
          </a:prstGeom>
        </p:spPr>
        <p:txBody>
          <a:bodyPr vert="horz" lIns="91440" tIns="45720" rIns="91440" bIns="45720" rtlCol="0" anchor="b">
            <a:normAutofit/>
          </a:bodyPr>
          <a:lstStyle/>
          <a:p>
            <a:r>
              <a:rPr lang="fr-FR" dirty="0"/>
              <a:t>Titre de page</a:t>
            </a:r>
          </a:p>
        </p:txBody>
      </p:sp>
      <p:sp>
        <p:nvSpPr>
          <p:cNvPr id="16" name="Espace réservé du texte 15"/>
          <p:cNvSpPr>
            <a:spLocks noGrp="1"/>
          </p:cNvSpPr>
          <p:nvPr>
            <p:ph type="body" idx="1"/>
          </p:nvPr>
        </p:nvSpPr>
        <p:spPr>
          <a:xfrm>
            <a:off x="609600" y="1711329"/>
            <a:ext cx="7905750" cy="4466264"/>
          </a:xfrm>
          <a:prstGeom prst="rect">
            <a:avLst/>
          </a:prstGeom>
        </p:spPr>
        <p:txBody>
          <a:bodyPr vert="horz" lIns="91440" tIns="0" rIns="91440" bIns="45720" rtlCol="0">
            <a:normAutofit/>
          </a:bodyPr>
          <a:lstStyle/>
          <a:p>
            <a:pPr lvl="0"/>
            <a:r>
              <a:rPr lang="fr-FR" dirty="0"/>
              <a:t>Titre de niveau 1</a:t>
            </a:r>
          </a:p>
          <a:p>
            <a:pPr lvl="1"/>
            <a:r>
              <a:rPr lang="fr-FR" dirty="0"/>
              <a:t>Texte de niveau 1</a:t>
            </a:r>
          </a:p>
          <a:p>
            <a:pPr lvl="2"/>
            <a:r>
              <a:rPr lang="fr-FR" dirty="0"/>
              <a:t>Texte de niveau 2</a:t>
            </a:r>
          </a:p>
          <a:p>
            <a:pPr lvl="3"/>
            <a:r>
              <a:rPr lang="fr-FR" dirty="0"/>
              <a:t>Quatrième niveau</a:t>
            </a:r>
          </a:p>
          <a:p>
            <a:pPr lvl="4"/>
            <a:r>
              <a:rPr lang="fr-FR" dirty="0"/>
              <a:t>Cinquième niveau</a:t>
            </a:r>
          </a:p>
        </p:txBody>
      </p:sp>
      <p:sp>
        <p:nvSpPr>
          <p:cNvPr id="17" name="object 14"/>
          <p:cNvSpPr/>
          <p:nvPr/>
        </p:nvSpPr>
        <p:spPr>
          <a:xfrm>
            <a:off x="556202" y="6096000"/>
            <a:ext cx="8265795" cy="0"/>
          </a:xfrm>
          <a:custGeom>
            <a:avLst/>
            <a:gdLst/>
            <a:ahLst/>
            <a:cxnLst/>
            <a:rect l="l" t="t" r="r" b="b"/>
            <a:pathLst>
              <a:path w="8265795">
                <a:moveTo>
                  <a:pt x="0" y="0"/>
                </a:moveTo>
                <a:lnTo>
                  <a:pt x="8265604" y="0"/>
                </a:lnTo>
              </a:path>
            </a:pathLst>
          </a:custGeom>
          <a:ln w="12700">
            <a:solidFill>
              <a:srgbClr val="ABB3C0"/>
            </a:solidFill>
          </a:ln>
        </p:spPr>
        <p:txBody>
          <a:bodyPr wrap="square" lIns="0" tIns="0" rIns="0" bIns="0" rtlCol="0"/>
          <a:lstStyle/>
          <a:p>
            <a:endParaRPr/>
          </a:p>
        </p:txBody>
      </p:sp>
      <p:pic>
        <p:nvPicPr>
          <p:cNvPr id="14" name="Image 13"/>
          <p:cNvPicPr>
            <a:picLocks noChangeAspect="1"/>
          </p:cNvPicPr>
          <p:nvPr/>
        </p:nvPicPr>
        <p:blipFill>
          <a:blip r:embed="rId11"/>
          <a:stretch>
            <a:fillRect/>
          </a:stretch>
        </p:blipFill>
        <p:spPr>
          <a:xfrm>
            <a:off x="7239001" y="6147531"/>
            <a:ext cx="1582996" cy="597395"/>
          </a:xfrm>
          <a:prstGeom prst="rect">
            <a:avLst/>
          </a:prstGeom>
        </p:spPr>
      </p:pic>
    </p:spTree>
    <p:extLst>
      <p:ext uri="{BB962C8B-B14F-4D97-AF65-F5344CB8AC3E}">
        <p14:creationId xmlns:p14="http://schemas.microsoft.com/office/powerpoint/2010/main" val="3298517343"/>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5" r:id="rId4"/>
    <p:sldLayoutId id="2147483758" r:id="rId5"/>
    <p:sldLayoutId id="2147483678" r:id="rId6"/>
    <p:sldLayoutId id="2147483679" r:id="rId7"/>
    <p:sldLayoutId id="2147483680" r:id="rId8"/>
    <p:sldLayoutId id="2147483681" r:id="rId9"/>
  </p:sldLayoutIdLst>
  <p:timing>
    <p:tnLst>
      <p:par>
        <p:cTn id="1" dur="indefinite" restart="never" nodeType="tmRoot"/>
      </p:par>
    </p:tnLst>
  </p:timing>
  <p:hf hdr="0"/>
  <p:txStyles>
    <p:titleStyle>
      <a:lvl1pPr eaLnBrk="1" hangingPunct="1">
        <a:defRPr sz="2300" b="1" cap="all" baseline="0">
          <a:solidFill>
            <a:srgbClr val="E30613"/>
          </a:solidFill>
          <a:latin typeface="+mj-lt"/>
          <a:ea typeface="+mj-ea"/>
          <a:cs typeface="+mj-cs"/>
        </a:defRPr>
      </a:lvl1pPr>
    </p:titleStyle>
    <p:body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1079" userDrawn="1">
          <p15:clr>
            <a:srgbClr val="F26B43"/>
          </p15:clr>
        </p15:guide>
        <p15:guide id="2" pos="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19"/>
          <p:cNvSpPr>
            <a:spLocks noGrp="1"/>
          </p:cNvSpPr>
          <p:nvPr>
            <p:ph type="body" sz="quarter" idx="12"/>
          </p:nvPr>
        </p:nvSpPr>
        <p:spPr>
          <a:xfrm>
            <a:off x="0" y="3575050"/>
            <a:ext cx="9144000" cy="1635125"/>
          </a:xfrm>
        </p:spPr>
        <p:txBody>
          <a:bodyPr rtlCol="0">
            <a:normAutofit/>
          </a:bodyPr>
          <a:lstStyle/>
          <a:p>
            <a:pPr algn="ctr"/>
            <a:r>
              <a:rPr lang="fr-FR" sz="2400" dirty="0" smtClean="0"/>
              <a:t>      PARTOUT Où </a:t>
            </a:r>
            <a:r>
              <a:rPr lang="fr-FR" sz="2400" dirty="0"/>
              <a:t>VOUS </a:t>
            </a:r>
            <a:r>
              <a:rPr lang="fr-FR" sz="2400" dirty="0" smtClean="0"/>
              <a:t>AVEZ BESOIN DE NOUS</a:t>
            </a:r>
            <a:endParaRPr lang="fr-FR" sz="2400" dirty="0"/>
          </a:p>
        </p:txBody>
      </p:sp>
      <p:sp>
        <p:nvSpPr>
          <p:cNvPr id="21" name="Espace réservé du texte 20"/>
          <p:cNvSpPr>
            <a:spLocks noGrp="1"/>
          </p:cNvSpPr>
          <p:nvPr>
            <p:ph type="body" sz="quarter" idx="13"/>
          </p:nvPr>
        </p:nvSpPr>
        <p:spPr>
          <a:xfrm>
            <a:off x="0" y="3351213"/>
            <a:ext cx="9144000" cy="230187"/>
          </a:xfrm>
        </p:spPr>
        <p:txBody>
          <a:bodyPr rtlCol="0"/>
          <a:lstStyle/>
          <a:p>
            <a:pPr marL="0" indent="0" eaLnBrk="1" fontAlgn="auto" hangingPunct="1">
              <a:spcAft>
                <a:spcPts val="0"/>
              </a:spcAft>
              <a:buFont typeface="Arial" panose="020B0604020202020204" pitchFamily="34" charset="0"/>
              <a:buChar char="​"/>
              <a:defRPr/>
            </a:pPr>
            <a:endParaRPr lang="fr-FR" dirty="0"/>
          </a:p>
        </p:txBody>
      </p:sp>
      <p:pic>
        <p:nvPicPr>
          <p:cNvPr id="4" name="Espace réservé pour une image  3"/>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20711" b="20711"/>
          <a:stretch>
            <a:fillRect/>
          </a:stretch>
        </p:blipFill>
        <p:spPr/>
      </p:pic>
    </p:spTree>
    <p:extLst>
      <p:ext uri="{BB962C8B-B14F-4D97-AF65-F5344CB8AC3E}">
        <p14:creationId xmlns:p14="http://schemas.microsoft.com/office/powerpoint/2010/main" val="2085624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Users\jeanolivec\Desktop\Bilan campagne engagement\Visuels\726-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 r="302"/>
          <a:stretch/>
        </p:blipFill>
        <p:spPr bwMode="auto">
          <a:xfrm>
            <a:off x="737990" y="1628800"/>
            <a:ext cx="4882936" cy="325832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10</a:t>
            </a:fld>
            <a:endParaRPr lang="fr-FR"/>
          </a:p>
        </p:txBody>
      </p:sp>
      <p:sp>
        <p:nvSpPr>
          <p:cNvPr id="5" name="Titre 4"/>
          <p:cNvSpPr>
            <a:spLocks noGrp="1"/>
          </p:cNvSpPr>
          <p:nvPr>
            <p:ph type="title"/>
          </p:nvPr>
        </p:nvSpPr>
        <p:spPr/>
        <p:txBody>
          <a:bodyPr/>
          <a:lstStyle/>
          <a:p>
            <a:r>
              <a:rPr lang="fr-FR" dirty="0"/>
              <a:t>La Croix-Rouge </a:t>
            </a:r>
            <a:r>
              <a:rPr lang="fr-FR" b="0" dirty="0"/>
              <a:t>Française</a:t>
            </a:r>
            <a:r>
              <a:rPr lang="fr-FR" dirty="0"/>
              <a:t> </a:t>
            </a:r>
          </a:p>
        </p:txBody>
      </p:sp>
      <p:sp>
        <p:nvSpPr>
          <p:cNvPr id="6" name="Espace réservé du texte 5"/>
          <p:cNvSpPr>
            <a:spLocks noGrp="1"/>
          </p:cNvSpPr>
          <p:nvPr>
            <p:ph type="body" sz="quarter" idx="13"/>
          </p:nvPr>
        </p:nvSpPr>
        <p:spPr/>
        <p:txBody>
          <a:bodyPr/>
          <a:lstStyle/>
          <a:p>
            <a:r>
              <a:rPr lang="fr-FR" b="1" dirty="0"/>
              <a:t>Les activités bénévoles</a:t>
            </a:r>
          </a:p>
          <a:p>
            <a:endParaRPr lang="fr-FR" dirty="0"/>
          </a:p>
        </p:txBody>
      </p:sp>
      <p:sp>
        <p:nvSpPr>
          <p:cNvPr id="39" name="Espace réservé du texte 7"/>
          <p:cNvSpPr txBox="1">
            <a:spLocks/>
          </p:cNvSpPr>
          <p:nvPr/>
        </p:nvSpPr>
        <p:spPr>
          <a:xfrm>
            <a:off x="5633739" y="1628800"/>
            <a:ext cx="3258741" cy="3258322"/>
          </a:xfrm>
          <a:prstGeom prst="rect">
            <a:avLst/>
          </a:prstGeom>
        </p:spPr>
        <p:txBody>
          <a:bodyPr vert="horz" lIns="91440" tIns="0" rIns="91440" bIns="45720" rtlCol="0">
            <a:normAutofit fontScale="92500" lnSpcReduction="20000"/>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0">
              <a:spcBef>
                <a:spcPts val="0"/>
              </a:spcBef>
              <a:buNone/>
            </a:pPr>
            <a:r>
              <a:rPr lang="fr-FR" kern="0" dirty="0">
                <a:solidFill>
                  <a:srgbClr val="E30613"/>
                </a:solidFill>
              </a:rPr>
              <a:t>Action sociale</a:t>
            </a:r>
          </a:p>
          <a:p>
            <a:pPr lvl="1">
              <a:spcAft>
                <a:spcPts val="0"/>
              </a:spcAft>
              <a:buNone/>
            </a:pPr>
            <a:endParaRPr lang="fr-FR" b="1" kern="0" dirty="0" smtClean="0">
              <a:solidFill>
                <a:srgbClr val="003956"/>
              </a:solidFill>
            </a:endParaRPr>
          </a:p>
          <a:p>
            <a:pPr lvl="1">
              <a:spcAft>
                <a:spcPts val="0"/>
              </a:spcAft>
              <a:buNone/>
            </a:pPr>
            <a:r>
              <a:rPr lang="fr-FR" b="1" kern="0" dirty="0" smtClean="0">
                <a:solidFill>
                  <a:srgbClr val="003956"/>
                </a:solidFill>
              </a:rPr>
              <a:t>Les </a:t>
            </a:r>
            <a:r>
              <a:rPr lang="fr-FR" b="1" kern="0" dirty="0">
                <a:solidFill>
                  <a:srgbClr val="003956"/>
                </a:solidFill>
              </a:rPr>
              <a:t>missions </a:t>
            </a:r>
            <a:r>
              <a:rPr lang="fr-FR" sz="1800" kern="0" dirty="0" smtClean="0">
                <a:solidFill>
                  <a:srgbClr val="003956"/>
                </a:solidFill>
              </a:rPr>
              <a:t>:</a:t>
            </a:r>
          </a:p>
          <a:p>
            <a:pPr lvl="1">
              <a:spcAft>
                <a:spcPts val="0"/>
              </a:spcAft>
            </a:pPr>
            <a:endParaRPr lang="fr-FR" kern="0" dirty="0" smtClean="0">
              <a:solidFill>
                <a:srgbClr val="003956"/>
              </a:solidFill>
            </a:endParaRPr>
          </a:p>
          <a:p>
            <a:pPr>
              <a:spcBef>
                <a:spcPts val="0"/>
              </a:spcBef>
            </a:pPr>
            <a:r>
              <a:rPr lang="fr-FR" sz="1300" b="0" kern="0" dirty="0">
                <a:solidFill>
                  <a:srgbClr val="003956"/>
                </a:solidFill>
              </a:rPr>
              <a:t>Maintenir le lien </a:t>
            </a:r>
            <a:r>
              <a:rPr lang="fr-FR" sz="1300" b="0" kern="0" dirty="0" smtClean="0">
                <a:solidFill>
                  <a:srgbClr val="003956"/>
                </a:solidFill>
              </a:rPr>
              <a:t>social, préserver l’intégration sociale et </a:t>
            </a:r>
            <a:r>
              <a:rPr lang="fr-FR" sz="1300" b="0" kern="0" dirty="0">
                <a:solidFill>
                  <a:srgbClr val="003956"/>
                </a:solidFill>
              </a:rPr>
              <a:t>favoriser le retour à </a:t>
            </a:r>
            <a:r>
              <a:rPr lang="fr-FR" sz="1300" b="0" kern="0" dirty="0" smtClean="0">
                <a:solidFill>
                  <a:srgbClr val="003956"/>
                </a:solidFill>
              </a:rPr>
              <a:t>l’autonomie des </a:t>
            </a:r>
            <a:r>
              <a:rPr lang="fr-FR" sz="1300" b="0" kern="0" dirty="0">
                <a:solidFill>
                  <a:srgbClr val="003956"/>
                </a:solidFill>
              </a:rPr>
              <a:t>personnes </a:t>
            </a:r>
            <a:r>
              <a:rPr lang="fr-FR" sz="1300" b="0" kern="0" dirty="0" smtClean="0">
                <a:solidFill>
                  <a:srgbClr val="003956"/>
                </a:solidFill>
              </a:rPr>
              <a:t>fragilisées</a:t>
            </a:r>
          </a:p>
          <a:p>
            <a:pPr>
              <a:spcBef>
                <a:spcPts val="0"/>
              </a:spcBef>
            </a:pPr>
            <a:endParaRPr lang="fr-FR" sz="1300" b="0" kern="0" dirty="0">
              <a:solidFill>
                <a:srgbClr val="003956"/>
              </a:solidFill>
            </a:endParaRPr>
          </a:p>
          <a:p>
            <a:pPr>
              <a:spcBef>
                <a:spcPts val="0"/>
              </a:spcBef>
            </a:pPr>
            <a:r>
              <a:rPr lang="fr-FR" sz="1300" b="0" kern="0" dirty="0" smtClean="0">
                <a:solidFill>
                  <a:srgbClr val="003956"/>
                </a:solidFill>
              </a:rPr>
              <a:t>Aller vers </a:t>
            </a:r>
            <a:r>
              <a:rPr lang="fr-FR" sz="1300" b="0" kern="0" dirty="0">
                <a:solidFill>
                  <a:srgbClr val="003956"/>
                </a:solidFill>
              </a:rPr>
              <a:t>ceux qui ne </a:t>
            </a:r>
            <a:r>
              <a:rPr lang="fr-FR" sz="1300" b="0" kern="0" dirty="0" smtClean="0">
                <a:solidFill>
                  <a:srgbClr val="003956"/>
                </a:solidFill>
              </a:rPr>
              <a:t>peuvent pas </a:t>
            </a:r>
            <a:r>
              <a:rPr lang="fr-FR" sz="1300" b="0" kern="0" dirty="0">
                <a:solidFill>
                  <a:srgbClr val="003956"/>
                </a:solidFill>
              </a:rPr>
              <a:t>se déplacer vers les </a:t>
            </a:r>
            <a:r>
              <a:rPr lang="fr-FR" sz="1300" b="0" kern="0" dirty="0" smtClean="0">
                <a:solidFill>
                  <a:srgbClr val="003956"/>
                </a:solidFill>
              </a:rPr>
              <a:t>structures et </a:t>
            </a:r>
            <a:r>
              <a:rPr lang="fr-FR" sz="1300" b="0" kern="0" dirty="0">
                <a:solidFill>
                  <a:srgbClr val="003956"/>
                </a:solidFill>
              </a:rPr>
              <a:t>dispositifs </a:t>
            </a:r>
            <a:r>
              <a:rPr lang="fr-FR" sz="1300" b="0" kern="0" dirty="0" smtClean="0">
                <a:solidFill>
                  <a:srgbClr val="003956"/>
                </a:solidFill>
              </a:rPr>
              <a:t>Croix-Rouge</a:t>
            </a:r>
          </a:p>
          <a:p>
            <a:pPr>
              <a:spcBef>
                <a:spcPts val="0"/>
              </a:spcBef>
            </a:pPr>
            <a:endParaRPr lang="fr-FR" sz="1300" b="0" kern="0" dirty="0">
              <a:solidFill>
                <a:srgbClr val="003956"/>
              </a:solidFill>
            </a:endParaRPr>
          </a:p>
          <a:p>
            <a:pPr>
              <a:spcBef>
                <a:spcPts val="0"/>
              </a:spcBef>
            </a:pPr>
            <a:r>
              <a:rPr lang="fr-FR" sz="1300" b="0" kern="0" dirty="0">
                <a:solidFill>
                  <a:srgbClr val="003956"/>
                </a:solidFill>
              </a:rPr>
              <a:t>R</a:t>
            </a:r>
            <a:r>
              <a:rPr lang="fr-FR" sz="1300" b="0" kern="0" dirty="0" smtClean="0">
                <a:solidFill>
                  <a:srgbClr val="003956"/>
                </a:solidFill>
              </a:rPr>
              <a:t>établir </a:t>
            </a:r>
            <a:r>
              <a:rPr lang="fr-FR" sz="1300" b="0" kern="0" dirty="0">
                <a:solidFill>
                  <a:srgbClr val="003956"/>
                </a:solidFill>
              </a:rPr>
              <a:t>l</a:t>
            </a:r>
            <a:r>
              <a:rPr lang="fr-FR" sz="1300" b="0" kern="0" dirty="0" smtClean="0">
                <a:solidFill>
                  <a:srgbClr val="003956"/>
                </a:solidFill>
              </a:rPr>
              <a:t>es liens </a:t>
            </a:r>
            <a:r>
              <a:rPr lang="fr-FR" sz="1300" b="0" kern="0" dirty="0">
                <a:solidFill>
                  <a:srgbClr val="003956"/>
                </a:solidFill>
              </a:rPr>
              <a:t>familiaux (RLF) à </a:t>
            </a:r>
            <a:r>
              <a:rPr lang="fr-FR" sz="1300" b="0" kern="0" dirty="0" smtClean="0">
                <a:solidFill>
                  <a:srgbClr val="003956"/>
                </a:solidFill>
              </a:rPr>
              <a:t>l’échelle internationale.</a:t>
            </a:r>
          </a:p>
          <a:p>
            <a:pPr>
              <a:spcBef>
                <a:spcPts val="0"/>
              </a:spcBef>
            </a:pPr>
            <a:endParaRPr lang="fr-FR" sz="1300" b="0" kern="0" dirty="0">
              <a:solidFill>
                <a:srgbClr val="003956"/>
              </a:solidFill>
            </a:endParaRPr>
          </a:p>
          <a:p>
            <a:pPr>
              <a:spcBef>
                <a:spcPts val="0"/>
              </a:spcBef>
            </a:pPr>
            <a:r>
              <a:rPr lang="fr-FR" sz="1300" b="0" kern="0" dirty="0">
                <a:solidFill>
                  <a:srgbClr val="003956"/>
                </a:solidFill>
              </a:rPr>
              <a:t>Intervenir dans la vie de tous les jours pour secourir les personnes ainsi que proposer et déployer des dispositifs prévisionnels de secours</a:t>
            </a:r>
          </a:p>
          <a:p>
            <a:pPr>
              <a:spcBef>
                <a:spcPts val="0"/>
              </a:spcBef>
            </a:pPr>
            <a:endParaRPr lang="fr-FR" sz="1300" b="0" kern="0" dirty="0">
              <a:solidFill>
                <a:srgbClr val="003956"/>
              </a:solidFill>
            </a:endParaRPr>
          </a:p>
        </p:txBody>
      </p:sp>
      <p:sp>
        <p:nvSpPr>
          <p:cNvPr id="11" name="Forme en L 10"/>
          <p:cNvSpPr/>
          <p:nvPr/>
        </p:nvSpPr>
        <p:spPr>
          <a:xfrm rot="5400000">
            <a:off x="946956" y="4948716"/>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en L 11"/>
          <p:cNvSpPr/>
          <p:nvPr/>
        </p:nvSpPr>
        <p:spPr>
          <a:xfrm rot="16200000">
            <a:off x="4636951" y="5740869"/>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115616" y="5056728"/>
            <a:ext cx="4518124" cy="892552"/>
          </a:xfrm>
          <a:prstGeom prst="rect">
            <a:avLst/>
          </a:prstGeom>
          <a:ln w="3175">
            <a:noFill/>
          </a:ln>
        </p:spPr>
        <p:txBody>
          <a:bodyPr wrap="square">
            <a:spAutoFit/>
          </a:bodyPr>
          <a:lstStyle/>
          <a:p>
            <a:r>
              <a:rPr lang="fr-FR" sz="1300" b="1" kern="0" dirty="0" smtClean="0">
                <a:solidFill>
                  <a:srgbClr val="003956"/>
                </a:solidFill>
              </a:rPr>
              <a:t>1 700 000 </a:t>
            </a:r>
            <a:r>
              <a:rPr lang="fr-FR" sz="1300" kern="0" dirty="0" smtClean="0">
                <a:solidFill>
                  <a:srgbClr val="003956"/>
                </a:solidFill>
              </a:rPr>
              <a:t>million de personnes accueillies et accompagnées</a:t>
            </a:r>
          </a:p>
          <a:p>
            <a:r>
              <a:rPr lang="fr-FR" sz="1300" b="1" kern="0" dirty="0" smtClean="0">
                <a:solidFill>
                  <a:srgbClr val="003956"/>
                </a:solidFill>
              </a:rPr>
              <a:t>593</a:t>
            </a:r>
            <a:r>
              <a:rPr lang="fr-FR" sz="1300" kern="0" dirty="0" smtClean="0">
                <a:solidFill>
                  <a:srgbClr val="003956"/>
                </a:solidFill>
              </a:rPr>
              <a:t> </a:t>
            </a:r>
            <a:r>
              <a:rPr lang="fr-FR" sz="1300" kern="0" dirty="0" err="1" smtClean="0">
                <a:solidFill>
                  <a:srgbClr val="003956"/>
                </a:solidFill>
              </a:rPr>
              <a:t>vesti</a:t>
            </a:r>
            <a:r>
              <a:rPr lang="fr-FR" sz="1300" kern="0" dirty="0" smtClean="0">
                <a:solidFill>
                  <a:srgbClr val="003956"/>
                </a:solidFill>
              </a:rPr>
              <a:t>-boutiques</a:t>
            </a:r>
            <a:endParaRPr lang="fr-FR" sz="1300" kern="0" dirty="0">
              <a:solidFill>
                <a:srgbClr val="003956"/>
              </a:solidFill>
            </a:endParaRPr>
          </a:p>
          <a:p>
            <a:r>
              <a:rPr lang="fr-FR" sz="1300" b="1" kern="0" dirty="0" smtClean="0">
                <a:solidFill>
                  <a:srgbClr val="003956"/>
                </a:solidFill>
              </a:rPr>
              <a:t>700</a:t>
            </a:r>
            <a:r>
              <a:rPr lang="fr-FR" sz="1300" kern="0" dirty="0" smtClean="0">
                <a:solidFill>
                  <a:srgbClr val="003956"/>
                </a:solidFill>
              </a:rPr>
              <a:t> centres de distribution d’aide alimentaire</a:t>
            </a:r>
            <a:endParaRPr lang="fr-FR" sz="1300" kern="0" dirty="0">
              <a:solidFill>
                <a:srgbClr val="003956"/>
              </a:solidFill>
            </a:endParaRPr>
          </a:p>
        </p:txBody>
      </p:sp>
      <p:sp>
        <p:nvSpPr>
          <p:cNvPr id="14" name="ZoneTexte 13"/>
          <p:cNvSpPr txBox="1"/>
          <p:nvPr/>
        </p:nvSpPr>
        <p:spPr>
          <a:xfrm>
            <a:off x="5885730" y="5849055"/>
            <a:ext cx="3036232" cy="446276"/>
          </a:xfrm>
          <a:prstGeom prst="rect">
            <a:avLst/>
          </a:prstGeom>
          <a:noFill/>
        </p:spPr>
        <p:txBody>
          <a:bodyPr wrap="square" rtlCol="0">
            <a:spAutoFit/>
          </a:bodyPr>
          <a:lstStyle/>
          <a:p>
            <a:r>
              <a:rPr lang="fr-FR" sz="1000" kern="0" dirty="0" smtClean="0">
                <a:solidFill>
                  <a:srgbClr val="003956"/>
                </a:solidFill>
              </a:rPr>
              <a:t>*</a:t>
            </a:r>
            <a:r>
              <a:rPr lang="fr-FR" sz="1000" b="1" kern="0" dirty="0">
                <a:solidFill>
                  <a:srgbClr val="003956"/>
                </a:solidFill>
              </a:rPr>
              <a:t>Source</a:t>
            </a:r>
            <a:r>
              <a:rPr lang="fr-FR" sz="1000" kern="0" dirty="0">
                <a:solidFill>
                  <a:srgbClr val="003956"/>
                </a:solidFill>
              </a:rPr>
              <a:t> : </a:t>
            </a:r>
            <a:r>
              <a:rPr lang="fr-FR" sz="1000" i="1" kern="0" dirty="0" smtClean="0">
                <a:solidFill>
                  <a:srgbClr val="003956"/>
                </a:solidFill>
              </a:rPr>
              <a:t>Rapport Annuel 2017 et l’Essentiel 2017</a:t>
            </a:r>
            <a:endParaRPr lang="fr-FR" sz="1000" i="1" kern="0" dirty="0">
              <a:solidFill>
                <a:srgbClr val="003956"/>
              </a:solidFill>
            </a:endParaRPr>
          </a:p>
          <a:p>
            <a:endParaRPr lang="fr-FR" sz="1300" kern="0" dirty="0">
              <a:solidFill>
                <a:srgbClr val="003956"/>
              </a:solidFill>
            </a:endParaRPr>
          </a:p>
        </p:txBody>
      </p:sp>
    </p:spTree>
    <p:extLst>
      <p:ext uri="{BB962C8B-B14F-4D97-AF65-F5344CB8AC3E}">
        <p14:creationId xmlns:p14="http://schemas.microsoft.com/office/powerpoint/2010/main" val="3890850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11</a:t>
            </a:fld>
            <a:endParaRPr lang="fr-FR"/>
          </a:p>
        </p:txBody>
      </p:sp>
      <p:sp>
        <p:nvSpPr>
          <p:cNvPr id="5" name="Titre 4"/>
          <p:cNvSpPr>
            <a:spLocks noGrp="1"/>
          </p:cNvSpPr>
          <p:nvPr>
            <p:ph type="title"/>
          </p:nvPr>
        </p:nvSpPr>
        <p:spPr/>
        <p:txBody>
          <a:bodyPr/>
          <a:lstStyle/>
          <a:p>
            <a:r>
              <a:rPr lang="fr-FR" dirty="0"/>
              <a:t>La Croix-Rouge </a:t>
            </a:r>
            <a:r>
              <a:rPr lang="fr-FR" b="0" dirty="0"/>
              <a:t>Française</a:t>
            </a:r>
            <a:r>
              <a:rPr lang="fr-FR" dirty="0"/>
              <a:t> </a:t>
            </a:r>
          </a:p>
        </p:txBody>
      </p:sp>
      <p:sp>
        <p:nvSpPr>
          <p:cNvPr id="6" name="Espace réservé du texte 5"/>
          <p:cNvSpPr>
            <a:spLocks noGrp="1"/>
          </p:cNvSpPr>
          <p:nvPr>
            <p:ph type="body" sz="quarter" idx="13"/>
          </p:nvPr>
        </p:nvSpPr>
        <p:spPr/>
        <p:txBody>
          <a:bodyPr/>
          <a:lstStyle/>
          <a:p>
            <a:r>
              <a:rPr lang="fr-FR" b="1" dirty="0"/>
              <a:t>Les activités bénévoles</a:t>
            </a:r>
          </a:p>
          <a:p>
            <a:endParaRPr lang="fr-FR" dirty="0"/>
          </a:p>
        </p:txBody>
      </p:sp>
      <p:sp>
        <p:nvSpPr>
          <p:cNvPr id="43" name="Forme en L 42"/>
          <p:cNvSpPr/>
          <p:nvPr/>
        </p:nvSpPr>
        <p:spPr>
          <a:xfrm rot="5400000">
            <a:off x="820527" y="5072505"/>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orme en L 43"/>
          <p:cNvSpPr/>
          <p:nvPr/>
        </p:nvSpPr>
        <p:spPr>
          <a:xfrm rot="16200000">
            <a:off x="4348919" y="5668306"/>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space réservé du texte 7"/>
          <p:cNvSpPr txBox="1">
            <a:spLocks/>
          </p:cNvSpPr>
          <p:nvPr/>
        </p:nvSpPr>
        <p:spPr>
          <a:xfrm>
            <a:off x="5721766" y="1556792"/>
            <a:ext cx="3314730" cy="3338434"/>
          </a:xfrm>
          <a:prstGeom prst="rect">
            <a:avLst/>
          </a:prstGeom>
        </p:spPr>
        <p:txBody>
          <a:bodyPr vert="horz" lIns="91440" tIns="0" rIns="91440" bIns="45720" rtlCol="0">
            <a:normAutofit lnSpcReduction="10000"/>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0">
              <a:spcBef>
                <a:spcPts val="0"/>
              </a:spcBef>
              <a:buNone/>
            </a:pPr>
            <a:r>
              <a:rPr lang="fr-FR" kern="0" dirty="0">
                <a:solidFill>
                  <a:srgbClr val="E30613"/>
                </a:solidFill>
              </a:rPr>
              <a:t>Action internationale</a:t>
            </a:r>
          </a:p>
          <a:p>
            <a:pPr lvl="1">
              <a:spcAft>
                <a:spcPts val="0"/>
              </a:spcAft>
            </a:pPr>
            <a:endParaRPr lang="fr-FR" kern="0" dirty="0" smtClean="0">
              <a:solidFill>
                <a:srgbClr val="003956"/>
              </a:solidFill>
            </a:endParaRPr>
          </a:p>
          <a:p>
            <a:pPr lvl="1">
              <a:spcAft>
                <a:spcPts val="0"/>
              </a:spcAft>
            </a:pPr>
            <a:r>
              <a:rPr lang="fr-FR" b="1" kern="0" dirty="0" smtClean="0">
                <a:solidFill>
                  <a:srgbClr val="003956"/>
                </a:solidFill>
              </a:rPr>
              <a:t>Les missions </a:t>
            </a:r>
            <a:r>
              <a:rPr lang="fr-FR" kern="0" dirty="0" smtClean="0">
                <a:solidFill>
                  <a:srgbClr val="003956"/>
                </a:solidFill>
              </a:rPr>
              <a:t>:</a:t>
            </a:r>
          </a:p>
          <a:p>
            <a:pPr lvl="1">
              <a:spcAft>
                <a:spcPts val="0"/>
              </a:spcAft>
            </a:pPr>
            <a:r>
              <a:rPr lang="fr-FR" kern="0" dirty="0">
                <a:solidFill>
                  <a:srgbClr val="003956"/>
                </a:solidFill>
              </a:rPr>
              <a:t>Répondre aux </a:t>
            </a:r>
            <a:r>
              <a:rPr lang="fr-FR" kern="0" dirty="0" smtClean="0">
                <a:solidFill>
                  <a:srgbClr val="003956"/>
                </a:solidFill>
              </a:rPr>
              <a:t>urgences humanitaires</a:t>
            </a:r>
          </a:p>
          <a:p>
            <a:pPr lvl="1">
              <a:spcAft>
                <a:spcPts val="0"/>
              </a:spcAft>
            </a:pPr>
            <a:endParaRPr lang="fr-FR" kern="0" dirty="0" smtClean="0">
              <a:solidFill>
                <a:srgbClr val="003956"/>
              </a:solidFill>
            </a:endParaRPr>
          </a:p>
          <a:p>
            <a:pPr lvl="1">
              <a:spcAft>
                <a:spcPts val="0"/>
              </a:spcAft>
            </a:pPr>
            <a:r>
              <a:rPr lang="fr-FR" kern="0" dirty="0" smtClean="0">
                <a:solidFill>
                  <a:srgbClr val="003956"/>
                </a:solidFill>
              </a:rPr>
              <a:t>Réduire </a:t>
            </a:r>
            <a:r>
              <a:rPr lang="fr-FR" kern="0" dirty="0">
                <a:solidFill>
                  <a:srgbClr val="003956"/>
                </a:solidFill>
              </a:rPr>
              <a:t>les risques de catastrophes,</a:t>
            </a:r>
          </a:p>
          <a:p>
            <a:pPr lvl="1">
              <a:spcAft>
                <a:spcPts val="0"/>
              </a:spcAft>
            </a:pPr>
            <a:r>
              <a:rPr lang="fr-FR" kern="0" dirty="0">
                <a:solidFill>
                  <a:srgbClr val="003956"/>
                </a:solidFill>
              </a:rPr>
              <a:t>atténuer leurs effets, </a:t>
            </a:r>
            <a:r>
              <a:rPr lang="fr-FR" kern="0" dirty="0" smtClean="0">
                <a:solidFill>
                  <a:srgbClr val="003956"/>
                </a:solidFill>
              </a:rPr>
              <a:t>construire la </a:t>
            </a:r>
            <a:r>
              <a:rPr lang="fr-FR" kern="0" dirty="0">
                <a:solidFill>
                  <a:srgbClr val="003956"/>
                </a:solidFill>
              </a:rPr>
              <a:t>résilience des </a:t>
            </a:r>
            <a:r>
              <a:rPr lang="fr-FR" kern="0" dirty="0" smtClean="0">
                <a:solidFill>
                  <a:srgbClr val="003956"/>
                </a:solidFill>
              </a:rPr>
              <a:t>populations</a:t>
            </a:r>
          </a:p>
          <a:p>
            <a:pPr lvl="1">
              <a:spcAft>
                <a:spcPts val="0"/>
              </a:spcAft>
            </a:pPr>
            <a:endParaRPr lang="fr-FR" kern="0" dirty="0">
              <a:solidFill>
                <a:srgbClr val="003956"/>
              </a:solidFill>
            </a:endParaRPr>
          </a:p>
          <a:p>
            <a:pPr lvl="1">
              <a:spcAft>
                <a:spcPts val="0"/>
              </a:spcAft>
            </a:pPr>
            <a:r>
              <a:rPr lang="fr-FR" kern="0" dirty="0" smtClean="0">
                <a:solidFill>
                  <a:srgbClr val="003956"/>
                </a:solidFill>
              </a:rPr>
              <a:t>Déployer des programmes </a:t>
            </a:r>
            <a:r>
              <a:rPr lang="fr-FR" kern="0" dirty="0">
                <a:solidFill>
                  <a:srgbClr val="003956"/>
                </a:solidFill>
              </a:rPr>
              <a:t>sanitaires</a:t>
            </a:r>
          </a:p>
          <a:p>
            <a:pPr lvl="1">
              <a:spcAft>
                <a:spcPts val="0"/>
              </a:spcAft>
            </a:pPr>
            <a:r>
              <a:rPr lang="fr-FR" kern="0" dirty="0">
                <a:solidFill>
                  <a:srgbClr val="003956"/>
                </a:solidFill>
              </a:rPr>
              <a:t>et </a:t>
            </a:r>
            <a:r>
              <a:rPr lang="fr-FR" kern="0" dirty="0" smtClean="0">
                <a:solidFill>
                  <a:srgbClr val="003956"/>
                </a:solidFill>
              </a:rPr>
              <a:t>renforcer les systèmes de santé</a:t>
            </a:r>
          </a:p>
          <a:p>
            <a:pPr lvl="1">
              <a:spcAft>
                <a:spcPts val="0"/>
              </a:spcAft>
            </a:pPr>
            <a:endParaRPr lang="fr-FR" kern="0" dirty="0">
              <a:solidFill>
                <a:srgbClr val="003956"/>
              </a:solidFill>
            </a:endParaRPr>
          </a:p>
          <a:p>
            <a:pPr lvl="1">
              <a:spcAft>
                <a:spcPts val="0"/>
              </a:spcAft>
            </a:pPr>
            <a:r>
              <a:rPr lang="fr-FR" kern="0" dirty="0" smtClean="0">
                <a:solidFill>
                  <a:srgbClr val="003956"/>
                </a:solidFill>
              </a:rPr>
              <a:t>Développer des programmes </a:t>
            </a:r>
            <a:r>
              <a:rPr lang="fr-FR" kern="0" dirty="0">
                <a:solidFill>
                  <a:srgbClr val="003956"/>
                </a:solidFill>
              </a:rPr>
              <a:t>de sécurité </a:t>
            </a:r>
            <a:r>
              <a:rPr lang="fr-FR" kern="0" dirty="0" smtClean="0">
                <a:solidFill>
                  <a:srgbClr val="003956"/>
                </a:solidFill>
              </a:rPr>
              <a:t>alimentaire</a:t>
            </a:r>
          </a:p>
          <a:p>
            <a:pPr lvl="1">
              <a:spcAft>
                <a:spcPts val="0"/>
              </a:spcAft>
            </a:pPr>
            <a:endParaRPr lang="fr-FR" kern="0" dirty="0">
              <a:solidFill>
                <a:srgbClr val="003956"/>
              </a:solidFill>
            </a:endParaRPr>
          </a:p>
          <a:p>
            <a:pPr lvl="1">
              <a:spcAft>
                <a:spcPts val="0"/>
              </a:spcAft>
            </a:pPr>
            <a:r>
              <a:rPr lang="fr-FR" kern="0" dirty="0">
                <a:solidFill>
                  <a:srgbClr val="003956"/>
                </a:solidFill>
              </a:rPr>
              <a:t>G</a:t>
            </a:r>
            <a:r>
              <a:rPr lang="fr-FR" kern="0" dirty="0" smtClean="0">
                <a:solidFill>
                  <a:srgbClr val="003956"/>
                </a:solidFill>
              </a:rPr>
              <a:t>arantir </a:t>
            </a:r>
            <a:r>
              <a:rPr lang="fr-FR" kern="0" dirty="0">
                <a:solidFill>
                  <a:srgbClr val="003956"/>
                </a:solidFill>
              </a:rPr>
              <a:t>l’accès à l’eau potable et </a:t>
            </a:r>
            <a:r>
              <a:rPr lang="fr-FR" kern="0" dirty="0" smtClean="0">
                <a:solidFill>
                  <a:srgbClr val="003956"/>
                </a:solidFill>
              </a:rPr>
              <a:t>mettre </a:t>
            </a:r>
            <a:r>
              <a:rPr lang="fr-FR" kern="0" dirty="0">
                <a:solidFill>
                  <a:srgbClr val="003956"/>
                </a:solidFill>
              </a:rPr>
              <a:t>en </a:t>
            </a:r>
            <a:r>
              <a:rPr lang="fr-FR" kern="0" dirty="0" smtClean="0">
                <a:solidFill>
                  <a:srgbClr val="003956"/>
                </a:solidFill>
              </a:rPr>
              <a:t>place des </a:t>
            </a:r>
            <a:r>
              <a:rPr lang="fr-FR" kern="0" dirty="0">
                <a:solidFill>
                  <a:srgbClr val="003956"/>
                </a:solidFill>
              </a:rPr>
              <a:t>solutions d’assainissement</a:t>
            </a:r>
          </a:p>
        </p:txBody>
      </p:sp>
      <p:sp>
        <p:nvSpPr>
          <p:cNvPr id="52" name="Rectangle 51"/>
          <p:cNvSpPr/>
          <p:nvPr/>
        </p:nvSpPr>
        <p:spPr>
          <a:xfrm>
            <a:off x="899592" y="5157192"/>
            <a:ext cx="4102295" cy="723275"/>
          </a:xfrm>
          <a:prstGeom prst="rect">
            <a:avLst/>
          </a:prstGeom>
        </p:spPr>
        <p:txBody>
          <a:bodyPr wrap="square">
            <a:spAutoFit/>
          </a:bodyPr>
          <a:lstStyle/>
          <a:p>
            <a:r>
              <a:rPr lang="fr-FR" sz="1300" b="1" kern="0" dirty="0">
                <a:solidFill>
                  <a:srgbClr val="003956"/>
                </a:solidFill>
              </a:rPr>
              <a:t>4 076 442 </a:t>
            </a:r>
            <a:r>
              <a:rPr lang="fr-FR" sz="1300" kern="0" dirty="0">
                <a:solidFill>
                  <a:srgbClr val="003956"/>
                </a:solidFill>
              </a:rPr>
              <a:t>bénéficiaires directs en une année </a:t>
            </a:r>
          </a:p>
          <a:p>
            <a:r>
              <a:rPr lang="fr-FR" sz="1300" b="1" kern="0" dirty="0" smtClean="0">
                <a:solidFill>
                  <a:srgbClr val="003956"/>
                </a:solidFill>
              </a:rPr>
              <a:t>22</a:t>
            </a:r>
            <a:r>
              <a:rPr lang="fr-FR" sz="1400" b="1" dirty="0" smtClean="0"/>
              <a:t> </a:t>
            </a:r>
            <a:r>
              <a:rPr lang="fr-FR" sz="1300" kern="0" dirty="0">
                <a:solidFill>
                  <a:srgbClr val="003956"/>
                </a:solidFill>
              </a:rPr>
              <a:t>pays d’intervention </a:t>
            </a:r>
          </a:p>
          <a:p>
            <a:r>
              <a:rPr lang="fr-FR" sz="1300" b="1" kern="0" dirty="0" smtClean="0">
                <a:solidFill>
                  <a:srgbClr val="003956"/>
                </a:solidFill>
              </a:rPr>
              <a:t>69</a:t>
            </a:r>
            <a:r>
              <a:rPr lang="fr-FR" sz="1400" dirty="0"/>
              <a:t> </a:t>
            </a:r>
            <a:r>
              <a:rPr lang="fr-FR" sz="1300" kern="0" dirty="0">
                <a:solidFill>
                  <a:srgbClr val="003956"/>
                </a:solidFill>
              </a:rPr>
              <a:t>projets en </a:t>
            </a:r>
            <a:r>
              <a:rPr lang="fr-FR" sz="1300" kern="0" dirty="0" smtClean="0">
                <a:solidFill>
                  <a:srgbClr val="003956"/>
                </a:solidFill>
              </a:rPr>
              <a:t>cours</a:t>
            </a:r>
          </a:p>
        </p:txBody>
      </p:sp>
      <p:pic>
        <p:nvPicPr>
          <p:cNvPr id="13" name="Picture 2" descr="D:\Users\jeanolivec\Desktop\Bilan campagne engagement\Visuels\751-7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 t="10727" r="-1"/>
          <a:stretch/>
        </p:blipFill>
        <p:spPr bwMode="auto">
          <a:xfrm>
            <a:off x="773295" y="1634010"/>
            <a:ext cx="4871472" cy="326121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6372200" y="5877272"/>
            <a:ext cx="2771800" cy="246221"/>
          </a:xfrm>
          <a:prstGeom prst="rect">
            <a:avLst/>
          </a:prstGeom>
          <a:noFill/>
        </p:spPr>
        <p:txBody>
          <a:bodyPr wrap="square" rtlCol="0">
            <a:spAutoFit/>
          </a:bodyPr>
          <a:lstStyle/>
          <a:p>
            <a:r>
              <a:rPr lang="fr-FR" sz="1000" kern="0" dirty="0" smtClean="0">
                <a:solidFill>
                  <a:srgbClr val="003956"/>
                </a:solidFill>
              </a:rPr>
              <a:t>*</a:t>
            </a:r>
            <a:r>
              <a:rPr lang="fr-FR" sz="1000" b="1" kern="0" dirty="0">
                <a:solidFill>
                  <a:srgbClr val="003956"/>
                </a:solidFill>
              </a:rPr>
              <a:t>Source</a:t>
            </a:r>
            <a:r>
              <a:rPr lang="fr-FR" sz="1000" kern="0" dirty="0">
                <a:solidFill>
                  <a:srgbClr val="003956"/>
                </a:solidFill>
              </a:rPr>
              <a:t> : </a:t>
            </a:r>
            <a:r>
              <a:rPr lang="fr-FR" sz="1000" i="1" kern="0" dirty="0" smtClean="0">
                <a:solidFill>
                  <a:srgbClr val="003956"/>
                </a:solidFill>
              </a:rPr>
              <a:t>Rapport Annuel 2017</a:t>
            </a:r>
            <a:endParaRPr lang="fr-FR" sz="1300" kern="0" dirty="0">
              <a:solidFill>
                <a:srgbClr val="003956"/>
              </a:solidFill>
            </a:endParaRPr>
          </a:p>
        </p:txBody>
      </p:sp>
    </p:spTree>
    <p:extLst>
      <p:ext uri="{BB962C8B-B14F-4D97-AF65-F5344CB8AC3E}">
        <p14:creationId xmlns:p14="http://schemas.microsoft.com/office/powerpoint/2010/main" val="1797367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95536" y="2685976"/>
            <a:ext cx="2698554" cy="2759247"/>
            <a:chOff x="-1405259" y="5433175"/>
            <a:chExt cx="1728787" cy="1767669"/>
          </a:xfrm>
        </p:grpSpPr>
        <p:pic>
          <p:nvPicPr>
            <p:cNvPr id="30" name="Picture 3" descr="D:\Users\jeanolivec\Desktop\MES DOCUMENTS\LOGO ET PICTOS\JPG\Picto_Document-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5259" y="5433175"/>
              <a:ext cx="1728787" cy="172878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839365" y="6908456"/>
              <a:ext cx="1048685" cy="292388"/>
            </a:xfrm>
            <a:prstGeom prst="rect">
              <a:avLst/>
            </a:prstGeom>
          </p:spPr>
          <p:txBody>
            <a:bodyPr wrap="none">
              <a:spAutoFit/>
            </a:bodyPr>
            <a:lstStyle/>
            <a:p>
              <a:pPr marL="0" lvl="1">
                <a:spcBef>
                  <a:spcPts val="600"/>
                </a:spcBef>
                <a:spcAft>
                  <a:spcPts val="0"/>
                </a:spcAft>
              </a:pPr>
              <a:r>
                <a:rPr lang="fr-FR" sz="1300" b="1" dirty="0">
                  <a:solidFill>
                    <a:schemeClr val="bg1"/>
                  </a:solidFill>
                </a:rPr>
                <a:t>Formation </a:t>
              </a:r>
            </a:p>
          </p:txBody>
        </p:sp>
      </p:grpSp>
      <p:sp>
        <p:nvSpPr>
          <p:cNvPr id="3" name="Espace réservé de la date 2"/>
          <p:cNvSpPr>
            <a:spLocks noGrp="1"/>
          </p:cNvSpPr>
          <p:nvPr>
            <p:ph type="dt" sz="half" idx="16"/>
          </p:nvPr>
        </p:nvSpPr>
        <p:spPr/>
        <p:txBody>
          <a:bodyPr/>
          <a:lstStyle/>
          <a:p>
            <a:pPr marL="12700">
              <a:lnSpc>
                <a:spcPts val="1010"/>
              </a:lnSpc>
            </a:pPr>
            <a:fld id="{1712FEEB-0A22-46BB-824C-7D0AAA0166E8}" type="datetime1">
              <a:rPr lang="fr-FR" smtClean="0"/>
              <a:t>29/01/2020</a:t>
            </a:fld>
            <a:endParaRPr lang="fr-FR" dirty="0"/>
          </a:p>
        </p:txBody>
      </p:sp>
      <p:sp>
        <p:nvSpPr>
          <p:cNvPr id="4" name="Espace réservé du pied de page 3"/>
          <p:cNvSpPr>
            <a:spLocks noGrp="1"/>
          </p:cNvSpPr>
          <p:nvPr>
            <p:ph type="ftr" sz="quarter" idx="17"/>
          </p:nvPr>
        </p:nvSpPr>
        <p:spPr/>
        <p:txBody>
          <a:bodyPr/>
          <a:lstStyle/>
          <a:p>
            <a:pPr marL="12700">
              <a:lnSpc>
                <a:spcPts val="1010"/>
              </a:lnSpc>
            </a:pPr>
            <a:endParaRPr lang="fr-FR" dirty="0"/>
          </a:p>
        </p:txBody>
      </p:sp>
      <p:sp>
        <p:nvSpPr>
          <p:cNvPr id="5" name="Espace réservé du numéro de diapositive 4"/>
          <p:cNvSpPr>
            <a:spLocks noGrp="1"/>
          </p:cNvSpPr>
          <p:nvPr>
            <p:ph type="sldNum" sz="quarter" idx="18"/>
          </p:nvPr>
        </p:nvSpPr>
        <p:spPr/>
        <p:txBody>
          <a:bodyPr/>
          <a:lstStyle/>
          <a:p>
            <a:pPr marL="12700">
              <a:lnSpc>
                <a:spcPts val="1310"/>
              </a:lnSpc>
            </a:pPr>
            <a:fld id="{B6F15528-21DE-4FAA-801E-634DDDAF4B2B}" type="slidenum">
              <a:rPr lang="fr-FR" smtClean="0"/>
              <a:pPr marL="12700">
                <a:lnSpc>
                  <a:spcPts val="1310"/>
                </a:lnSpc>
              </a:pPr>
              <a:t>12</a:t>
            </a:fld>
            <a:endParaRPr lang="fr-FR"/>
          </a:p>
        </p:txBody>
      </p:sp>
      <p:sp>
        <p:nvSpPr>
          <p:cNvPr id="6" name="Espace réservé du texte 5"/>
          <p:cNvSpPr>
            <a:spLocks noGrp="1"/>
          </p:cNvSpPr>
          <p:nvPr>
            <p:ph type="body" sz="quarter" idx="19"/>
          </p:nvPr>
        </p:nvSpPr>
        <p:spPr/>
        <p:txBody>
          <a:bodyPr/>
          <a:lstStyle/>
          <a:p>
            <a:endParaRPr lang="fr-FR"/>
          </a:p>
        </p:txBody>
      </p:sp>
      <p:sp>
        <p:nvSpPr>
          <p:cNvPr id="8" name="Espace réservé du texte 7"/>
          <p:cNvSpPr>
            <a:spLocks noGrp="1"/>
          </p:cNvSpPr>
          <p:nvPr>
            <p:ph type="body" sz="quarter" idx="21"/>
          </p:nvPr>
        </p:nvSpPr>
        <p:spPr/>
        <p:txBody>
          <a:bodyPr>
            <a:normAutofit fontScale="92500"/>
          </a:bodyPr>
          <a:lstStyle/>
          <a:p>
            <a:pPr algn="ctr"/>
            <a:r>
              <a:rPr lang="fr-FR" dirty="0" smtClean="0"/>
              <a:t>Les établissements et services</a:t>
            </a:r>
          </a:p>
          <a:p>
            <a:pPr algn="ctr"/>
            <a:r>
              <a:rPr lang="fr-FR" dirty="0"/>
              <a:t>(</a:t>
            </a:r>
            <a:r>
              <a:rPr lang="fr-FR" dirty="0" smtClean="0"/>
              <a:t>Structures sanitaires, sociales, médico-sociales et structures de formation initiale et continue)</a:t>
            </a:r>
          </a:p>
          <a:p>
            <a:endParaRPr lang="fr-FR" dirty="0"/>
          </a:p>
        </p:txBody>
      </p:sp>
      <p:grpSp>
        <p:nvGrpSpPr>
          <p:cNvPr id="7" name="Groupe 6"/>
          <p:cNvGrpSpPr/>
          <p:nvPr/>
        </p:nvGrpSpPr>
        <p:grpSpPr>
          <a:xfrm>
            <a:off x="395536" y="0"/>
            <a:ext cx="3024335" cy="2780928"/>
            <a:chOff x="583855" y="5433175"/>
            <a:chExt cx="1937494" cy="1781560"/>
          </a:xfrm>
        </p:grpSpPr>
        <p:pic>
          <p:nvPicPr>
            <p:cNvPr id="32" name="Picture 9" descr="D:\Users\jeanolivec\Desktop\MES DOCUMENTS\LOGO ET PICTOS\JPG\Picto_Hospitalisation maiso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855" y="5433175"/>
              <a:ext cx="1728787" cy="1728787"/>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025427" y="6922347"/>
              <a:ext cx="1495922" cy="292388"/>
            </a:xfrm>
            <a:prstGeom prst="rect">
              <a:avLst/>
            </a:prstGeom>
          </p:spPr>
          <p:txBody>
            <a:bodyPr wrap="none">
              <a:spAutoFit/>
            </a:bodyPr>
            <a:lstStyle/>
            <a:p>
              <a:r>
                <a:rPr lang="fr-FR" sz="1300" b="1" dirty="0" smtClean="0">
                  <a:solidFill>
                    <a:schemeClr val="bg1"/>
                  </a:solidFill>
                </a:rPr>
                <a:t>et médico-social</a:t>
              </a:r>
              <a:endParaRPr lang="fr-FR" sz="1300" b="1" dirty="0">
                <a:solidFill>
                  <a:schemeClr val="bg1"/>
                </a:solidFill>
              </a:endParaRPr>
            </a:p>
          </p:txBody>
        </p:sp>
        <p:sp>
          <p:nvSpPr>
            <p:cNvPr id="34" name="Rectangle 33"/>
            <p:cNvSpPr/>
            <p:nvPr/>
          </p:nvSpPr>
          <p:spPr>
            <a:xfrm>
              <a:off x="952902" y="6651980"/>
              <a:ext cx="933693" cy="187314"/>
            </a:xfrm>
            <a:prstGeom prst="rect">
              <a:avLst/>
            </a:prstGeom>
          </p:spPr>
          <p:txBody>
            <a:bodyPr wrap="none">
              <a:spAutoFit/>
            </a:bodyPr>
            <a:lstStyle/>
            <a:p>
              <a:r>
                <a:rPr lang="fr-FR" sz="1300" b="1" dirty="0" smtClean="0">
                  <a:solidFill>
                    <a:prstClr val="white"/>
                  </a:solidFill>
                </a:rPr>
                <a:t>Sanitaire, social</a:t>
              </a:r>
              <a:endParaRPr lang="fr-FR" dirty="0"/>
            </a:p>
          </p:txBody>
        </p:sp>
      </p:grpSp>
    </p:spTree>
    <p:extLst>
      <p:ext uri="{BB962C8B-B14F-4D97-AF65-F5344CB8AC3E}">
        <p14:creationId xmlns:p14="http://schemas.microsoft.com/office/powerpoint/2010/main" val="1463412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683568" y="5085184"/>
            <a:ext cx="5184576" cy="692497"/>
          </a:xfrm>
          <a:prstGeom prst="rect">
            <a:avLst/>
          </a:prstGeom>
          <a:ln w="3175">
            <a:noFill/>
          </a:ln>
        </p:spPr>
        <p:txBody>
          <a:bodyPr wrap="square">
            <a:spAutoFit/>
          </a:bodyPr>
          <a:lstStyle/>
          <a:p>
            <a:r>
              <a:rPr lang="fr-FR" sz="1300" b="1" kern="0" dirty="0">
                <a:solidFill>
                  <a:srgbClr val="003956"/>
                </a:solidFill>
              </a:rPr>
              <a:t>3 600 </a:t>
            </a:r>
            <a:r>
              <a:rPr lang="fr-FR" sz="1300" kern="0" dirty="0" smtClean="0">
                <a:solidFill>
                  <a:srgbClr val="003956"/>
                </a:solidFill>
              </a:rPr>
              <a:t>adultes </a:t>
            </a:r>
            <a:r>
              <a:rPr lang="fr-FR" sz="1300" kern="0" dirty="0">
                <a:solidFill>
                  <a:srgbClr val="003956"/>
                </a:solidFill>
              </a:rPr>
              <a:t>et enfants handicapés accompagnés en une année</a:t>
            </a:r>
          </a:p>
          <a:p>
            <a:r>
              <a:rPr lang="fr-FR" sz="1300" b="1" kern="0" dirty="0">
                <a:solidFill>
                  <a:srgbClr val="003956"/>
                </a:solidFill>
              </a:rPr>
              <a:t>3 045 </a:t>
            </a:r>
            <a:r>
              <a:rPr lang="fr-FR" sz="1300" kern="0" dirty="0" smtClean="0">
                <a:solidFill>
                  <a:srgbClr val="003956"/>
                </a:solidFill>
              </a:rPr>
              <a:t>lits </a:t>
            </a:r>
            <a:r>
              <a:rPr lang="fr-FR" sz="1300" kern="0" dirty="0">
                <a:solidFill>
                  <a:srgbClr val="003956"/>
                </a:solidFill>
              </a:rPr>
              <a:t>et places pour accueillir des </a:t>
            </a:r>
            <a:r>
              <a:rPr lang="fr-FR" sz="1300" kern="0" dirty="0" smtClean="0">
                <a:solidFill>
                  <a:srgbClr val="003956"/>
                </a:solidFill>
              </a:rPr>
              <a:t>personnes âgées</a:t>
            </a:r>
            <a:endParaRPr lang="fr-FR" sz="1300" kern="0" dirty="0">
              <a:solidFill>
                <a:srgbClr val="003956"/>
              </a:solidFill>
            </a:endParaRPr>
          </a:p>
          <a:p>
            <a:r>
              <a:rPr lang="fr-FR" sz="1300" b="1" kern="0" dirty="0" smtClean="0">
                <a:solidFill>
                  <a:srgbClr val="003956"/>
                </a:solidFill>
              </a:rPr>
              <a:t>624 083 </a:t>
            </a:r>
            <a:r>
              <a:rPr lang="fr-FR" sz="1300" kern="0" dirty="0">
                <a:solidFill>
                  <a:srgbClr val="003956"/>
                </a:solidFill>
              </a:rPr>
              <a:t>heures d’intervention en aide à </a:t>
            </a:r>
            <a:r>
              <a:rPr lang="fr-FR" sz="1300" kern="0" dirty="0" smtClean="0">
                <a:solidFill>
                  <a:srgbClr val="003956"/>
                </a:solidFill>
              </a:rPr>
              <a:t>domicile</a:t>
            </a:r>
            <a:endParaRPr lang="fr-FR" sz="1300" kern="0" dirty="0">
              <a:solidFill>
                <a:srgbClr val="003956"/>
              </a:solidFill>
            </a:endParaRPr>
          </a:p>
        </p:txBody>
      </p:sp>
      <p:pic>
        <p:nvPicPr>
          <p:cNvPr id="13" name="Picture 2" descr="D:\Users\jeanolivec\Desktop\Bilan campagne engagement\Visuels\86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 r="225"/>
          <a:stretch/>
        </p:blipFill>
        <p:spPr bwMode="auto">
          <a:xfrm>
            <a:off x="737990" y="1700808"/>
            <a:ext cx="4882936" cy="327102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13</a:t>
            </a:fld>
            <a:endParaRPr lang="fr-FR"/>
          </a:p>
        </p:txBody>
      </p:sp>
      <p:sp>
        <p:nvSpPr>
          <p:cNvPr id="5" name="Titre 4"/>
          <p:cNvSpPr>
            <a:spLocks noGrp="1"/>
          </p:cNvSpPr>
          <p:nvPr>
            <p:ph type="title"/>
          </p:nvPr>
        </p:nvSpPr>
        <p:spPr/>
        <p:txBody>
          <a:bodyPr/>
          <a:lstStyle/>
          <a:p>
            <a:r>
              <a:rPr lang="fr-FR" dirty="0"/>
              <a:t>La Croix-Rouge </a:t>
            </a:r>
            <a:r>
              <a:rPr lang="fr-FR" b="0" dirty="0"/>
              <a:t>Française</a:t>
            </a:r>
            <a:r>
              <a:rPr lang="fr-FR" dirty="0"/>
              <a:t> </a:t>
            </a:r>
          </a:p>
        </p:txBody>
      </p:sp>
      <p:sp>
        <p:nvSpPr>
          <p:cNvPr id="6" name="Espace réservé du texte 5"/>
          <p:cNvSpPr>
            <a:spLocks noGrp="1"/>
          </p:cNvSpPr>
          <p:nvPr>
            <p:ph type="body" sz="quarter" idx="13"/>
          </p:nvPr>
        </p:nvSpPr>
        <p:spPr/>
        <p:txBody>
          <a:bodyPr/>
          <a:lstStyle/>
          <a:p>
            <a:r>
              <a:rPr lang="fr-FR" b="1" dirty="0" smtClean="0"/>
              <a:t>Les établissements et services</a:t>
            </a:r>
            <a:endParaRPr lang="fr-FR" b="1" dirty="0"/>
          </a:p>
          <a:p>
            <a:endParaRPr lang="fr-FR" dirty="0"/>
          </a:p>
        </p:txBody>
      </p:sp>
      <p:sp>
        <p:nvSpPr>
          <p:cNvPr id="31" name="Espace réservé du texte 7"/>
          <p:cNvSpPr txBox="1">
            <a:spLocks/>
          </p:cNvSpPr>
          <p:nvPr/>
        </p:nvSpPr>
        <p:spPr>
          <a:xfrm>
            <a:off x="5649471" y="1700808"/>
            <a:ext cx="3243009" cy="3341314"/>
          </a:xfrm>
          <a:prstGeom prst="rect">
            <a:avLst/>
          </a:prstGeom>
        </p:spPr>
        <p:txBody>
          <a:bodyPr vert="horz" lIns="91440" tIns="0" rIns="91440" bIns="45720" rtlCol="0">
            <a:norm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1">
              <a:spcAft>
                <a:spcPts val="0"/>
              </a:spcAft>
            </a:pPr>
            <a:r>
              <a:rPr lang="fr-FR" sz="1700" b="1" kern="0" dirty="0" smtClean="0">
                <a:solidFill>
                  <a:srgbClr val="E30613"/>
                </a:solidFill>
              </a:rPr>
              <a:t>Sanitaire et </a:t>
            </a:r>
            <a:r>
              <a:rPr lang="fr-FR" sz="1700" b="1" kern="0" dirty="0">
                <a:solidFill>
                  <a:srgbClr val="E30613"/>
                </a:solidFill>
              </a:rPr>
              <a:t>médico-social</a:t>
            </a:r>
          </a:p>
          <a:p>
            <a:pPr lvl="1">
              <a:spcAft>
                <a:spcPts val="0"/>
              </a:spcAft>
              <a:buNone/>
            </a:pPr>
            <a:endParaRPr lang="fr-FR" kern="0" dirty="0">
              <a:solidFill>
                <a:srgbClr val="003956"/>
              </a:solidFill>
            </a:endParaRPr>
          </a:p>
          <a:p>
            <a:pPr lvl="1">
              <a:spcAft>
                <a:spcPts val="0"/>
              </a:spcAft>
              <a:buNone/>
            </a:pPr>
            <a:r>
              <a:rPr lang="fr-FR" b="1" kern="0" dirty="0" smtClean="0">
                <a:solidFill>
                  <a:srgbClr val="003956"/>
                </a:solidFill>
              </a:rPr>
              <a:t>Les missions </a:t>
            </a:r>
            <a:r>
              <a:rPr lang="fr-FR" kern="0" dirty="0" smtClean="0">
                <a:solidFill>
                  <a:srgbClr val="003956"/>
                </a:solidFill>
              </a:rPr>
              <a:t>:</a:t>
            </a:r>
          </a:p>
          <a:p>
            <a:pPr lvl="1">
              <a:spcAft>
                <a:spcPts val="0"/>
              </a:spcAft>
              <a:buNone/>
            </a:pPr>
            <a:endParaRPr lang="fr-FR" kern="0" dirty="0">
              <a:solidFill>
                <a:srgbClr val="003956"/>
              </a:solidFill>
            </a:endParaRPr>
          </a:p>
          <a:p>
            <a:pPr lvl="1">
              <a:spcAft>
                <a:spcPts val="0"/>
              </a:spcAft>
              <a:buNone/>
            </a:pPr>
            <a:r>
              <a:rPr lang="fr-FR" kern="0" dirty="0">
                <a:solidFill>
                  <a:srgbClr val="003956"/>
                </a:solidFill>
              </a:rPr>
              <a:t>Accompagner les </a:t>
            </a:r>
            <a:r>
              <a:rPr lang="fr-FR" kern="0" dirty="0" smtClean="0">
                <a:solidFill>
                  <a:srgbClr val="003956"/>
                </a:solidFill>
              </a:rPr>
              <a:t>personnes en </a:t>
            </a:r>
            <a:r>
              <a:rPr lang="fr-FR" kern="0" dirty="0">
                <a:solidFill>
                  <a:srgbClr val="003956"/>
                </a:solidFill>
              </a:rPr>
              <a:t>situation de </a:t>
            </a:r>
            <a:r>
              <a:rPr lang="fr-FR" kern="0" dirty="0" smtClean="0">
                <a:solidFill>
                  <a:srgbClr val="003956"/>
                </a:solidFill>
              </a:rPr>
              <a:t>handicap</a:t>
            </a:r>
          </a:p>
          <a:p>
            <a:pPr lvl="1">
              <a:spcAft>
                <a:spcPts val="0"/>
              </a:spcAft>
              <a:buNone/>
            </a:pPr>
            <a:endParaRPr lang="fr-FR" kern="0" dirty="0" smtClean="0">
              <a:solidFill>
                <a:srgbClr val="003956"/>
              </a:solidFill>
            </a:endParaRPr>
          </a:p>
          <a:p>
            <a:pPr lvl="1">
              <a:spcAft>
                <a:spcPts val="0"/>
              </a:spcAft>
              <a:buNone/>
            </a:pPr>
            <a:r>
              <a:rPr lang="fr-FR" kern="0" dirty="0">
                <a:solidFill>
                  <a:srgbClr val="003956"/>
                </a:solidFill>
              </a:rPr>
              <a:t>Favoriser le bien-être des enfants</a:t>
            </a:r>
          </a:p>
          <a:p>
            <a:pPr lvl="1">
              <a:spcAft>
                <a:spcPts val="0"/>
              </a:spcAft>
              <a:buNone/>
            </a:pPr>
            <a:r>
              <a:rPr lang="fr-FR" kern="0" dirty="0">
                <a:solidFill>
                  <a:srgbClr val="003956"/>
                </a:solidFill>
              </a:rPr>
              <a:t>et des familles en </a:t>
            </a:r>
            <a:r>
              <a:rPr lang="fr-FR" kern="0" dirty="0" smtClean="0">
                <a:solidFill>
                  <a:srgbClr val="003956"/>
                </a:solidFill>
              </a:rPr>
              <a:t>difficulté</a:t>
            </a:r>
          </a:p>
          <a:p>
            <a:pPr lvl="1">
              <a:spcAft>
                <a:spcPts val="0"/>
              </a:spcAft>
              <a:buNone/>
            </a:pPr>
            <a:endParaRPr lang="fr-FR" kern="0" dirty="0">
              <a:solidFill>
                <a:srgbClr val="003956"/>
              </a:solidFill>
            </a:endParaRPr>
          </a:p>
          <a:p>
            <a:pPr lvl="1">
              <a:spcAft>
                <a:spcPts val="0"/>
              </a:spcAft>
              <a:buNone/>
            </a:pPr>
            <a:r>
              <a:rPr lang="fr-FR" kern="0" dirty="0">
                <a:solidFill>
                  <a:srgbClr val="003956"/>
                </a:solidFill>
              </a:rPr>
              <a:t>Aider et soigner à </a:t>
            </a:r>
            <a:r>
              <a:rPr lang="fr-FR" kern="0" dirty="0" smtClean="0">
                <a:solidFill>
                  <a:srgbClr val="003956"/>
                </a:solidFill>
              </a:rPr>
              <a:t>domicile</a:t>
            </a:r>
          </a:p>
          <a:p>
            <a:pPr lvl="1">
              <a:spcAft>
                <a:spcPts val="0"/>
              </a:spcAft>
              <a:buNone/>
            </a:pPr>
            <a:endParaRPr lang="fr-FR" kern="0" dirty="0">
              <a:solidFill>
                <a:srgbClr val="003956"/>
              </a:solidFill>
            </a:endParaRPr>
          </a:p>
          <a:p>
            <a:pPr lvl="1">
              <a:spcAft>
                <a:spcPts val="0"/>
              </a:spcAft>
              <a:buNone/>
            </a:pPr>
            <a:r>
              <a:rPr lang="fr-FR" kern="0" dirty="0">
                <a:solidFill>
                  <a:srgbClr val="003956"/>
                </a:solidFill>
              </a:rPr>
              <a:t>F</a:t>
            </a:r>
            <a:r>
              <a:rPr lang="fr-FR" kern="0" dirty="0" smtClean="0">
                <a:solidFill>
                  <a:srgbClr val="003956"/>
                </a:solidFill>
              </a:rPr>
              <a:t>avoriser </a:t>
            </a:r>
            <a:r>
              <a:rPr lang="fr-FR" kern="0" dirty="0">
                <a:solidFill>
                  <a:srgbClr val="003956"/>
                </a:solidFill>
              </a:rPr>
              <a:t>le retour </a:t>
            </a:r>
            <a:r>
              <a:rPr lang="fr-FR" kern="0" dirty="0" smtClean="0">
                <a:solidFill>
                  <a:srgbClr val="003956"/>
                </a:solidFill>
              </a:rPr>
              <a:t>à </a:t>
            </a:r>
            <a:r>
              <a:rPr lang="fr-FR" kern="0" dirty="0">
                <a:solidFill>
                  <a:srgbClr val="003956"/>
                </a:solidFill>
              </a:rPr>
              <a:t> </a:t>
            </a:r>
            <a:r>
              <a:rPr lang="fr-FR" kern="0" dirty="0" smtClean="0">
                <a:solidFill>
                  <a:srgbClr val="003956"/>
                </a:solidFill>
              </a:rPr>
              <a:t>l’autonomie </a:t>
            </a:r>
            <a:r>
              <a:rPr lang="fr-FR" kern="0" dirty="0">
                <a:solidFill>
                  <a:srgbClr val="003956"/>
                </a:solidFill>
              </a:rPr>
              <a:t>des </a:t>
            </a:r>
            <a:r>
              <a:rPr lang="fr-FR" kern="0" dirty="0" smtClean="0">
                <a:solidFill>
                  <a:srgbClr val="003956"/>
                </a:solidFill>
              </a:rPr>
              <a:t>patients</a:t>
            </a:r>
          </a:p>
          <a:p>
            <a:pPr lvl="1">
              <a:spcAft>
                <a:spcPts val="0"/>
              </a:spcAft>
              <a:buNone/>
            </a:pPr>
            <a:endParaRPr lang="fr-FR" kern="0" dirty="0" smtClean="0">
              <a:solidFill>
                <a:srgbClr val="003956"/>
              </a:solidFill>
            </a:endParaRPr>
          </a:p>
          <a:p>
            <a:pPr lvl="1">
              <a:spcAft>
                <a:spcPts val="0"/>
              </a:spcAft>
              <a:buNone/>
            </a:pPr>
            <a:r>
              <a:rPr lang="fr-FR" kern="0" dirty="0">
                <a:solidFill>
                  <a:srgbClr val="003956"/>
                </a:solidFill>
              </a:rPr>
              <a:t>Accompagner les personnes âgées</a:t>
            </a:r>
          </a:p>
          <a:p>
            <a:pPr lvl="1">
              <a:spcAft>
                <a:spcPts val="0"/>
              </a:spcAft>
              <a:buNone/>
            </a:pPr>
            <a:endParaRPr lang="fr-FR" kern="0" dirty="0" smtClean="0">
              <a:solidFill>
                <a:srgbClr val="003956"/>
              </a:solidFill>
            </a:endParaRPr>
          </a:p>
          <a:p>
            <a:pPr lvl="1">
              <a:spcAft>
                <a:spcPts val="0"/>
              </a:spcAft>
            </a:pPr>
            <a:endParaRPr lang="fr-FR" kern="0" dirty="0">
              <a:solidFill>
                <a:srgbClr val="003956"/>
              </a:solidFill>
            </a:endParaRPr>
          </a:p>
        </p:txBody>
      </p:sp>
      <p:sp>
        <p:nvSpPr>
          <p:cNvPr id="36" name="Forme en L 35"/>
          <p:cNvSpPr/>
          <p:nvPr/>
        </p:nvSpPr>
        <p:spPr>
          <a:xfrm rot="5400000">
            <a:off x="676511" y="5049180"/>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orme en L 36"/>
          <p:cNvSpPr/>
          <p:nvPr/>
        </p:nvSpPr>
        <p:spPr>
          <a:xfrm rot="16200000">
            <a:off x="5357031" y="5668306"/>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364088" y="5891031"/>
            <a:ext cx="4099083" cy="446276"/>
          </a:xfrm>
          <a:prstGeom prst="rect">
            <a:avLst/>
          </a:prstGeom>
          <a:noFill/>
        </p:spPr>
        <p:txBody>
          <a:bodyPr wrap="square" rtlCol="0">
            <a:spAutoFit/>
          </a:bodyPr>
          <a:lstStyle/>
          <a:p>
            <a:r>
              <a:rPr lang="fr-FR" sz="1000" kern="0" dirty="0" smtClean="0">
                <a:solidFill>
                  <a:srgbClr val="003956"/>
                </a:solidFill>
              </a:rPr>
              <a:t>*</a:t>
            </a:r>
            <a:r>
              <a:rPr lang="fr-FR" sz="1000" b="1" kern="0" dirty="0">
                <a:solidFill>
                  <a:srgbClr val="003956"/>
                </a:solidFill>
              </a:rPr>
              <a:t>Source</a:t>
            </a:r>
            <a:r>
              <a:rPr lang="fr-FR" sz="1000" kern="0" dirty="0">
                <a:solidFill>
                  <a:srgbClr val="003956"/>
                </a:solidFill>
              </a:rPr>
              <a:t> : </a:t>
            </a:r>
            <a:r>
              <a:rPr lang="fr-FR" sz="1000" i="1" kern="0" dirty="0" smtClean="0">
                <a:solidFill>
                  <a:srgbClr val="003956"/>
                </a:solidFill>
              </a:rPr>
              <a:t>Rapport Annuel 2017</a:t>
            </a:r>
            <a:endParaRPr lang="fr-FR" sz="1000" i="1" kern="0" dirty="0">
              <a:solidFill>
                <a:srgbClr val="003956"/>
              </a:solidFill>
            </a:endParaRPr>
          </a:p>
          <a:p>
            <a:endParaRPr lang="fr-FR" sz="1300" kern="0" dirty="0">
              <a:solidFill>
                <a:srgbClr val="003956"/>
              </a:solidFill>
            </a:endParaRPr>
          </a:p>
        </p:txBody>
      </p:sp>
    </p:spTree>
    <p:extLst>
      <p:ext uri="{BB962C8B-B14F-4D97-AF65-F5344CB8AC3E}">
        <p14:creationId xmlns:p14="http://schemas.microsoft.com/office/powerpoint/2010/main" val="1382827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12700">
              <a:lnSpc>
                <a:spcPts val="1010"/>
              </a:lnSpc>
            </a:pPr>
            <a:fld id="{83D9FC7D-517C-48FB-9E92-044DB2553F62}" type="datetime1">
              <a:rPr lang="fr-FR" smtClean="0"/>
              <a:t>29/01/2020</a:t>
            </a:fld>
            <a:endParaRPr lang="fr-FR" dirty="0"/>
          </a:p>
        </p:txBody>
      </p:sp>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14</a:t>
            </a:fld>
            <a:endParaRPr lang="fr-FR"/>
          </a:p>
        </p:txBody>
      </p:sp>
      <p:sp>
        <p:nvSpPr>
          <p:cNvPr id="5" name="Titre 4"/>
          <p:cNvSpPr>
            <a:spLocks noGrp="1"/>
          </p:cNvSpPr>
          <p:nvPr>
            <p:ph type="title"/>
          </p:nvPr>
        </p:nvSpPr>
        <p:spPr/>
        <p:txBody>
          <a:bodyPr/>
          <a:lstStyle/>
          <a:p>
            <a:r>
              <a:rPr lang="fr-FR" dirty="0"/>
              <a:t>La Croix-Rouge </a:t>
            </a:r>
            <a:r>
              <a:rPr lang="fr-FR" b="0" dirty="0"/>
              <a:t>Française</a:t>
            </a:r>
            <a:r>
              <a:rPr lang="fr-FR" dirty="0"/>
              <a:t> </a:t>
            </a:r>
          </a:p>
        </p:txBody>
      </p:sp>
      <p:sp>
        <p:nvSpPr>
          <p:cNvPr id="6" name="Espace réservé du texte 5"/>
          <p:cNvSpPr>
            <a:spLocks noGrp="1"/>
          </p:cNvSpPr>
          <p:nvPr>
            <p:ph type="body" sz="quarter" idx="13"/>
          </p:nvPr>
        </p:nvSpPr>
        <p:spPr/>
        <p:txBody>
          <a:bodyPr/>
          <a:lstStyle/>
          <a:p>
            <a:r>
              <a:rPr lang="fr-FR" b="1" dirty="0" smtClean="0"/>
              <a:t>Les établissements et services</a:t>
            </a:r>
            <a:endParaRPr lang="fr-FR" dirty="0"/>
          </a:p>
          <a:p>
            <a:endParaRPr lang="fr-FR" dirty="0"/>
          </a:p>
        </p:txBody>
      </p:sp>
      <p:grpSp>
        <p:nvGrpSpPr>
          <p:cNvPr id="15" name="Groupe 14"/>
          <p:cNvGrpSpPr/>
          <p:nvPr/>
        </p:nvGrpSpPr>
        <p:grpSpPr>
          <a:xfrm>
            <a:off x="293508" y="4261729"/>
            <a:ext cx="2835402" cy="1884398"/>
            <a:chOff x="6444208" y="3163507"/>
            <a:chExt cx="2835402" cy="1884398"/>
          </a:xfrm>
        </p:grpSpPr>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012" y="3163507"/>
              <a:ext cx="13811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Espace réservé du texte 9"/>
            <p:cNvSpPr txBox="1">
              <a:spLocks/>
            </p:cNvSpPr>
            <p:nvPr/>
          </p:nvSpPr>
          <p:spPr>
            <a:xfrm>
              <a:off x="6444208" y="4407439"/>
              <a:ext cx="2835402" cy="640466"/>
            </a:xfrm>
            <a:prstGeom prst="rect">
              <a:avLst/>
            </a:prstGeom>
          </p:spPr>
          <p:txBody>
            <a:bodyPr vert="horz" lIns="91440" tIns="0" rIns="91440" bIns="45720" rtlCol="0">
              <a:norm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1" algn="ctr">
                <a:spcAft>
                  <a:spcPts val="0"/>
                </a:spcAft>
              </a:pPr>
              <a:r>
                <a:rPr lang="fr-FR" kern="0" dirty="0" smtClean="0"/>
                <a:t>Personnes </a:t>
              </a:r>
              <a:r>
                <a:rPr lang="fr-FR" kern="0" dirty="0"/>
                <a:t>en </a:t>
              </a:r>
              <a:r>
                <a:rPr lang="fr-FR" kern="0" dirty="0" smtClean="0"/>
                <a:t>situation</a:t>
              </a:r>
              <a:r>
                <a:rPr lang="fr-FR" b="1" kern="0" dirty="0" smtClean="0"/>
                <a:t> </a:t>
              </a:r>
            </a:p>
            <a:p>
              <a:pPr lvl="1" algn="ctr">
                <a:spcAft>
                  <a:spcPts val="0"/>
                </a:spcAft>
              </a:pPr>
              <a:r>
                <a:rPr lang="fr-FR" b="1" kern="0" dirty="0" smtClean="0"/>
                <a:t>de handicap</a:t>
              </a:r>
              <a:endParaRPr lang="fr-FR" b="1" kern="0" dirty="0"/>
            </a:p>
          </p:txBody>
        </p:sp>
      </p:grpSp>
      <p:sp>
        <p:nvSpPr>
          <p:cNvPr id="19" name="Rectangle 18"/>
          <p:cNvSpPr/>
          <p:nvPr/>
        </p:nvSpPr>
        <p:spPr>
          <a:xfrm>
            <a:off x="2887984" y="4635718"/>
            <a:ext cx="2869696" cy="1092607"/>
          </a:xfrm>
          <a:prstGeom prst="rect">
            <a:avLst/>
          </a:prstGeom>
        </p:spPr>
        <p:txBody>
          <a:bodyPr wrap="none">
            <a:spAutoFit/>
          </a:bodyPr>
          <a:lstStyle/>
          <a:p>
            <a:r>
              <a:rPr lang="fr-FR" sz="1300" b="1" kern="0" dirty="0">
                <a:solidFill>
                  <a:srgbClr val="003956"/>
                </a:solidFill>
              </a:rPr>
              <a:t>10</a:t>
            </a:r>
            <a:r>
              <a:rPr lang="fr-FR" sz="1300" kern="0" dirty="0">
                <a:solidFill>
                  <a:srgbClr val="003956"/>
                </a:solidFill>
              </a:rPr>
              <a:t> établissements de travail protégé</a:t>
            </a:r>
          </a:p>
          <a:p>
            <a:endParaRPr lang="fr-FR" sz="1300" b="1" kern="0" dirty="0" smtClean="0">
              <a:solidFill>
                <a:srgbClr val="003956"/>
              </a:solidFill>
            </a:endParaRPr>
          </a:p>
          <a:p>
            <a:r>
              <a:rPr lang="fr-FR" sz="1300" b="1" kern="0" dirty="0" smtClean="0">
                <a:solidFill>
                  <a:srgbClr val="003956"/>
                </a:solidFill>
              </a:rPr>
              <a:t>40</a:t>
            </a:r>
            <a:r>
              <a:rPr lang="fr-FR" sz="1300" kern="0" dirty="0" smtClean="0">
                <a:solidFill>
                  <a:srgbClr val="003956"/>
                </a:solidFill>
              </a:rPr>
              <a:t> </a:t>
            </a:r>
            <a:r>
              <a:rPr lang="fr-FR" sz="1300" kern="0" dirty="0">
                <a:solidFill>
                  <a:srgbClr val="003956"/>
                </a:solidFill>
              </a:rPr>
              <a:t>établissements pour adultes</a:t>
            </a:r>
          </a:p>
          <a:p>
            <a:endParaRPr lang="fr-FR" sz="1300" b="1" kern="0" dirty="0" smtClean="0">
              <a:solidFill>
                <a:srgbClr val="003956"/>
              </a:solidFill>
            </a:endParaRPr>
          </a:p>
          <a:p>
            <a:r>
              <a:rPr lang="fr-FR" sz="1300" b="1" kern="0" dirty="0" smtClean="0">
                <a:solidFill>
                  <a:srgbClr val="003956"/>
                </a:solidFill>
              </a:rPr>
              <a:t>44</a:t>
            </a:r>
            <a:r>
              <a:rPr lang="fr-FR" sz="1300" kern="0" dirty="0" smtClean="0">
                <a:solidFill>
                  <a:srgbClr val="003956"/>
                </a:solidFill>
              </a:rPr>
              <a:t> </a:t>
            </a:r>
            <a:r>
              <a:rPr lang="fr-FR" sz="1300" kern="0" dirty="0">
                <a:solidFill>
                  <a:srgbClr val="003956"/>
                </a:solidFill>
              </a:rPr>
              <a:t>établissements pour enfants</a:t>
            </a:r>
          </a:p>
        </p:txBody>
      </p:sp>
      <p:grpSp>
        <p:nvGrpSpPr>
          <p:cNvPr id="27" name="Groupe 26"/>
          <p:cNvGrpSpPr/>
          <p:nvPr/>
        </p:nvGrpSpPr>
        <p:grpSpPr>
          <a:xfrm>
            <a:off x="1182572" y="1565102"/>
            <a:ext cx="1084365" cy="1436365"/>
            <a:chOff x="5647875" y="4835676"/>
            <a:chExt cx="1084365" cy="1436365"/>
          </a:xfrm>
        </p:grpSpPr>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875" y="4835676"/>
              <a:ext cx="10572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Espace réservé du texte 9"/>
            <p:cNvSpPr txBox="1">
              <a:spLocks/>
            </p:cNvSpPr>
            <p:nvPr/>
          </p:nvSpPr>
          <p:spPr>
            <a:xfrm>
              <a:off x="5652120" y="5879464"/>
              <a:ext cx="1080120" cy="392577"/>
            </a:xfrm>
            <a:prstGeom prst="rect">
              <a:avLst/>
            </a:prstGeom>
          </p:spPr>
          <p:txBody>
            <a:bodyPr vert="horz" lIns="91440" tIns="0" rIns="91440" bIns="45720" rtlCol="0">
              <a:norm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1">
                <a:spcAft>
                  <a:spcPts val="1200"/>
                </a:spcAft>
              </a:pPr>
              <a:r>
                <a:rPr lang="fr-FR" b="1" kern="0" dirty="0" smtClean="0"/>
                <a:t>Séniors</a:t>
              </a:r>
              <a:endParaRPr lang="fr-FR" b="1" kern="0" dirty="0"/>
            </a:p>
          </p:txBody>
        </p:sp>
      </p:grpSp>
      <p:grpSp>
        <p:nvGrpSpPr>
          <p:cNvPr id="30" name="Groupe 29"/>
          <p:cNvGrpSpPr/>
          <p:nvPr/>
        </p:nvGrpSpPr>
        <p:grpSpPr>
          <a:xfrm>
            <a:off x="728397" y="3178899"/>
            <a:ext cx="1965624" cy="1456819"/>
            <a:chOff x="6876256" y="4996517"/>
            <a:chExt cx="1965624" cy="1456819"/>
          </a:xfrm>
        </p:grpSpPr>
        <p:pic>
          <p:nvPicPr>
            <p:cNvPr id="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725" y="4996517"/>
              <a:ext cx="11906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Espace réservé du texte 9"/>
            <p:cNvSpPr txBox="1">
              <a:spLocks/>
            </p:cNvSpPr>
            <p:nvPr/>
          </p:nvSpPr>
          <p:spPr>
            <a:xfrm>
              <a:off x="6876256" y="5877272"/>
              <a:ext cx="1965624" cy="576064"/>
            </a:xfrm>
            <a:prstGeom prst="rect">
              <a:avLst/>
            </a:prstGeom>
          </p:spPr>
          <p:txBody>
            <a:bodyPr vert="horz" lIns="91440" tIns="0" rIns="91440" bIns="45720" rtlCol="0">
              <a:norm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1" algn="ctr">
                <a:spcAft>
                  <a:spcPts val="0"/>
                </a:spcAft>
              </a:pPr>
              <a:r>
                <a:rPr lang="fr-FR" b="1" kern="0" dirty="0" smtClean="0"/>
                <a:t>Exclusion</a:t>
              </a:r>
              <a:endParaRPr lang="fr-FR" b="1" kern="0" dirty="0"/>
            </a:p>
          </p:txBody>
        </p:sp>
      </p:grpSp>
      <p:sp>
        <p:nvSpPr>
          <p:cNvPr id="33" name="Rectangle 32"/>
          <p:cNvSpPr/>
          <p:nvPr/>
        </p:nvSpPr>
        <p:spPr>
          <a:xfrm>
            <a:off x="2863732" y="1708805"/>
            <a:ext cx="5092644" cy="1292662"/>
          </a:xfrm>
          <a:prstGeom prst="rect">
            <a:avLst/>
          </a:prstGeom>
        </p:spPr>
        <p:txBody>
          <a:bodyPr wrap="square">
            <a:spAutoFit/>
          </a:bodyPr>
          <a:lstStyle/>
          <a:p>
            <a:r>
              <a:rPr lang="fr-FR" sz="1300" b="1" kern="0" dirty="0">
                <a:solidFill>
                  <a:srgbClr val="003956"/>
                </a:solidFill>
              </a:rPr>
              <a:t>33</a:t>
            </a:r>
            <a:r>
              <a:rPr lang="fr-FR" sz="1300" kern="0" dirty="0">
                <a:solidFill>
                  <a:srgbClr val="003956"/>
                </a:solidFill>
              </a:rPr>
              <a:t> établissements d'hébergement pour personnes </a:t>
            </a:r>
            <a:r>
              <a:rPr lang="fr-FR" sz="1300" kern="0" dirty="0" smtClean="0">
                <a:solidFill>
                  <a:srgbClr val="003956"/>
                </a:solidFill>
              </a:rPr>
              <a:t>âgées dépendantes (EHPAD)</a:t>
            </a:r>
          </a:p>
          <a:p>
            <a:endParaRPr lang="fr-FR" sz="1300" kern="0" dirty="0">
              <a:solidFill>
                <a:srgbClr val="003956"/>
              </a:solidFill>
            </a:endParaRPr>
          </a:p>
          <a:p>
            <a:r>
              <a:rPr lang="fr-FR" sz="1300" b="1" kern="0" dirty="0">
                <a:solidFill>
                  <a:srgbClr val="003956"/>
                </a:solidFill>
              </a:rPr>
              <a:t>2</a:t>
            </a:r>
            <a:r>
              <a:rPr lang="fr-FR" sz="1300" kern="0" dirty="0">
                <a:solidFill>
                  <a:srgbClr val="003956"/>
                </a:solidFill>
              </a:rPr>
              <a:t> unités de soins longue durée (USLD</a:t>
            </a:r>
            <a:r>
              <a:rPr lang="fr-FR" sz="1300" kern="0" dirty="0" smtClean="0">
                <a:solidFill>
                  <a:srgbClr val="003956"/>
                </a:solidFill>
              </a:rPr>
              <a:t>)</a:t>
            </a:r>
          </a:p>
          <a:p>
            <a:endParaRPr lang="fr-FR" sz="1300" kern="0" dirty="0">
              <a:solidFill>
                <a:srgbClr val="003956"/>
              </a:solidFill>
            </a:endParaRPr>
          </a:p>
          <a:p>
            <a:r>
              <a:rPr lang="fr-FR" sz="1300" b="1" kern="0" dirty="0" smtClean="0">
                <a:solidFill>
                  <a:srgbClr val="003956"/>
                </a:solidFill>
              </a:rPr>
              <a:t>13</a:t>
            </a:r>
            <a:r>
              <a:rPr lang="fr-FR" sz="1300" kern="0" dirty="0" smtClean="0">
                <a:solidFill>
                  <a:srgbClr val="003956"/>
                </a:solidFill>
              </a:rPr>
              <a:t> </a:t>
            </a:r>
            <a:r>
              <a:rPr lang="fr-FR" sz="1300" kern="0" dirty="0">
                <a:solidFill>
                  <a:srgbClr val="003956"/>
                </a:solidFill>
              </a:rPr>
              <a:t>accueils de jour, logements-foyers et </a:t>
            </a:r>
            <a:r>
              <a:rPr lang="fr-FR" sz="1300" kern="0" dirty="0" smtClean="0">
                <a:solidFill>
                  <a:srgbClr val="003956"/>
                </a:solidFill>
              </a:rPr>
              <a:t>foyers-restaurants </a:t>
            </a:r>
            <a:endParaRPr lang="fr-FR" sz="1300" kern="0" dirty="0">
              <a:solidFill>
                <a:srgbClr val="003956"/>
              </a:solidFill>
            </a:endParaRPr>
          </a:p>
        </p:txBody>
      </p:sp>
      <p:sp>
        <p:nvSpPr>
          <p:cNvPr id="34" name="Rectangle 33"/>
          <p:cNvSpPr/>
          <p:nvPr/>
        </p:nvSpPr>
        <p:spPr>
          <a:xfrm>
            <a:off x="2861460" y="3157875"/>
            <a:ext cx="4662781" cy="1292662"/>
          </a:xfrm>
          <a:prstGeom prst="rect">
            <a:avLst/>
          </a:prstGeom>
        </p:spPr>
        <p:txBody>
          <a:bodyPr wrap="square">
            <a:spAutoFit/>
          </a:bodyPr>
          <a:lstStyle/>
          <a:p>
            <a:r>
              <a:rPr lang="fr-FR" sz="1300" b="1" kern="0" dirty="0" smtClean="0">
                <a:solidFill>
                  <a:srgbClr val="003956"/>
                </a:solidFill>
              </a:rPr>
              <a:t>210 </a:t>
            </a:r>
            <a:r>
              <a:rPr lang="fr-FR" sz="1300" kern="0" dirty="0">
                <a:solidFill>
                  <a:srgbClr val="003956"/>
                </a:solidFill>
              </a:rPr>
              <a:t>Samu sociaux sur </a:t>
            </a:r>
            <a:r>
              <a:rPr lang="fr-FR" sz="1300" b="1" kern="0" dirty="0" smtClean="0">
                <a:solidFill>
                  <a:srgbClr val="003956"/>
                </a:solidFill>
              </a:rPr>
              <a:t>77 </a:t>
            </a:r>
            <a:r>
              <a:rPr lang="fr-FR" sz="1300" kern="0" dirty="0">
                <a:solidFill>
                  <a:srgbClr val="003956"/>
                </a:solidFill>
              </a:rPr>
              <a:t>départements (</a:t>
            </a:r>
            <a:r>
              <a:rPr lang="fr-FR" sz="1300" b="1" kern="0" dirty="0">
                <a:solidFill>
                  <a:srgbClr val="003956"/>
                </a:solidFill>
              </a:rPr>
              <a:t>7 800 </a:t>
            </a:r>
            <a:r>
              <a:rPr lang="fr-FR" sz="1300" kern="0" dirty="0">
                <a:solidFill>
                  <a:srgbClr val="003956"/>
                </a:solidFill>
              </a:rPr>
              <a:t>bénévoles</a:t>
            </a:r>
            <a:r>
              <a:rPr lang="fr-FR" sz="1300" kern="0" dirty="0" smtClean="0">
                <a:solidFill>
                  <a:srgbClr val="003956"/>
                </a:solidFill>
              </a:rPr>
              <a:t>)</a:t>
            </a:r>
          </a:p>
          <a:p>
            <a:endParaRPr lang="fr-FR" sz="1300" b="1" kern="0" dirty="0" smtClean="0">
              <a:solidFill>
                <a:srgbClr val="003956"/>
              </a:solidFill>
            </a:endParaRPr>
          </a:p>
          <a:p>
            <a:r>
              <a:rPr lang="fr-FR" sz="1300" b="1" kern="0" dirty="0" smtClean="0">
                <a:solidFill>
                  <a:srgbClr val="003956"/>
                </a:solidFill>
              </a:rPr>
              <a:t>25 </a:t>
            </a:r>
            <a:r>
              <a:rPr lang="fr-FR" sz="1300" kern="0" dirty="0">
                <a:solidFill>
                  <a:srgbClr val="003956"/>
                </a:solidFill>
              </a:rPr>
              <a:t>lieux d’accueil de jour</a:t>
            </a:r>
          </a:p>
          <a:p>
            <a:endParaRPr lang="fr-FR" sz="1300" kern="0" dirty="0">
              <a:solidFill>
                <a:srgbClr val="003956"/>
              </a:solidFill>
            </a:endParaRPr>
          </a:p>
          <a:p>
            <a:r>
              <a:rPr lang="fr-FR" sz="1300" b="1" kern="0" dirty="0" smtClean="0">
                <a:solidFill>
                  <a:srgbClr val="003956"/>
                </a:solidFill>
              </a:rPr>
              <a:t>88  </a:t>
            </a:r>
            <a:r>
              <a:rPr lang="fr-FR" sz="1300" kern="0" dirty="0" smtClean="0">
                <a:solidFill>
                  <a:srgbClr val="003956"/>
                </a:solidFill>
              </a:rPr>
              <a:t>Dispositifs d’hébergement de droit commun </a:t>
            </a:r>
            <a:r>
              <a:rPr lang="fr-FR" sz="1300" kern="0" dirty="0">
                <a:solidFill>
                  <a:srgbClr val="003956"/>
                </a:solidFill>
              </a:rPr>
              <a:t>et </a:t>
            </a:r>
            <a:r>
              <a:rPr lang="fr-FR" sz="1300" b="1" kern="0" dirty="0" smtClean="0">
                <a:solidFill>
                  <a:srgbClr val="003956"/>
                </a:solidFill>
              </a:rPr>
              <a:t>30</a:t>
            </a:r>
            <a:r>
              <a:rPr lang="fr-FR" sz="1300" kern="0" dirty="0" smtClean="0">
                <a:solidFill>
                  <a:srgbClr val="003956"/>
                </a:solidFill>
              </a:rPr>
              <a:t> structures de logement accompagné</a:t>
            </a:r>
            <a:endParaRPr lang="fr-FR" sz="1300" kern="0" dirty="0">
              <a:solidFill>
                <a:srgbClr val="003956"/>
              </a:solidFill>
            </a:endParaRPr>
          </a:p>
        </p:txBody>
      </p:sp>
      <p:cxnSp>
        <p:nvCxnSpPr>
          <p:cNvPr id="20" name="Connecteur droit 19"/>
          <p:cNvCxnSpPr/>
          <p:nvPr/>
        </p:nvCxnSpPr>
        <p:spPr>
          <a:xfrm>
            <a:off x="728397" y="3010446"/>
            <a:ext cx="8004603" cy="0"/>
          </a:xfrm>
          <a:prstGeom prst="line">
            <a:avLst/>
          </a:prstGeom>
          <a:ln>
            <a:solidFill>
              <a:srgbClr val="CED7D8"/>
            </a:solidFill>
          </a:ln>
        </p:spPr>
        <p:style>
          <a:lnRef idx="1">
            <a:schemeClr val="dk1"/>
          </a:lnRef>
          <a:fillRef idx="0">
            <a:schemeClr val="dk1"/>
          </a:fillRef>
          <a:effectRef idx="0">
            <a:schemeClr val="dk1"/>
          </a:effectRef>
          <a:fontRef idx="minor">
            <a:schemeClr val="tx1"/>
          </a:fontRef>
        </p:style>
      </p:cxnSp>
      <p:cxnSp>
        <p:nvCxnSpPr>
          <p:cNvPr id="21" name="Connecteur droit 20"/>
          <p:cNvCxnSpPr/>
          <p:nvPr/>
        </p:nvCxnSpPr>
        <p:spPr>
          <a:xfrm>
            <a:off x="683567" y="4431426"/>
            <a:ext cx="8004603" cy="0"/>
          </a:xfrm>
          <a:prstGeom prst="line">
            <a:avLst/>
          </a:prstGeom>
          <a:ln>
            <a:solidFill>
              <a:srgbClr val="CED7D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1822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12700">
              <a:lnSpc>
                <a:spcPts val="1010"/>
              </a:lnSpc>
            </a:pPr>
            <a:fld id="{83D9FC7D-517C-48FB-9E92-044DB2553F62}" type="datetime1">
              <a:rPr lang="fr-FR" smtClean="0"/>
              <a:t>29/01/2020</a:t>
            </a:fld>
            <a:endParaRPr lang="fr-FR" dirty="0"/>
          </a:p>
        </p:txBody>
      </p:sp>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15</a:t>
            </a:fld>
            <a:endParaRPr lang="fr-FR"/>
          </a:p>
        </p:txBody>
      </p:sp>
      <p:sp>
        <p:nvSpPr>
          <p:cNvPr id="5" name="Titre 4"/>
          <p:cNvSpPr>
            <a:spLocks noGrp="1"/>
          </p:cNvSpPr>
          <p:nvPr>
            <p:ph type="title"/>
          </p:nvPr>
        </p:nvSpPr>
        <p:spPr/>
        <p:txBody>
          <a:bodyPr/>
          <a:lstStyle/>
          <a:p>
            <a:r>
              <a:rPr lang="fr-FR" dirty="0"/>
              <a:t>La Croix-Rouge </a:t>
            </a:r>
            <a:r>
              <a:rPr lang="fr-FR" b="0" dirty="0"/>
              <a:t>Française</a:t>
            </a:r>
            <a:r>
              <a:rPr lang="fr-FR" dirty="0"/>
              <a:t> </a:t>
            </a:r>
          </a:p>
        </p:txBody>
      </p:sp>
      <p:sp>
        <p:nvSpPr>
          <p:cNvPr id="6" name="Espace réservé du texte 5"/>
          <p:cNvSpPr>
            <a:spLocks noGrp="1"/>
          </p:cNvSpPr>
          <p:nvPr>
            <p:ph type="body" sz="quarter" idx="13"/>
          </p:nvPr>
        </p:nvSpPr>
        <p:spPr/>
        <p:txBody>
          <a:bodyPr/>
          <a:lstStyle/>
          <a:p>
            <a:r>
              <a:rPr lang="fr-FR" b="1" dirty="0" smtClean="0"/>
              <a:t>Les établissements et services</a:t>
            </a:r>
            <a:endParaRPr lang="fr-FR" dirty="0"/>
          </a:p>
          <a:p>
            <a:endParaRPr lang="fr-FR" dirty="0"/>
          </a:p>
        </p:txBody>
      </p:sp>
      <p:grpSp>
        <p:nvGrpSpPr>
          <p:cNvPr id="27" name="Groupe 26"/>
          <p:cNvGrpSpPr/>
          <p:nvPr/>
        </p:nvGrpSpPr>
        <p:grpSpPr>
          <a:xfrm>
            <a:off x="1154749" y="2039072"/>
            <a:ext cx="1247775" cy="1368152"/>
            <a:chOff x="5474196" y="3463729"/>
            <a:chExt cx="1247775" cy="1368152"/>
          </a:xfrm>
        </p:grpSpPr>
        <p:pic>
          <p:nvPicPr>
            <p:cNvPr id="2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196" y="3463729"/>
              <a:ext cx="12477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Espace réservé du texte 9"/>
            <p:cNvSpPr txBox="1">
              <a:spLocks/>
            </p:cNvSpPr>
            <p:nvPr/>
          </p:nvSpPr>
          <p:spPr>
            <a:xfrm>
              <a:off x="5588496" y="4401707"/>
              <a:ext cx="999728" cy="430174"/>
            </a:xfrm>
            <a:prstGeom prst="rect">
              <a:avLst/>
            </a:prstGeom>
          </p:spPr>
          <p:txBody>
            <a:bodyPr vert="horz" lIns="91440" tIns="0" rIns="91440" bIns="45720" rtlCol="0">
              <a:norm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1">
                <a:spcAft>
                  <a:spcPts val="1200"/>
                </a:spcAft>
              </a:pPr>
              <a:r>
                <a:rPr lang="fr-FR" b="1" kern="0" dirty="0" smtClean="0"/>
                <a:t>Patients</a:t>
              </a:r>
              <a:endParaRPr lang="fr-FR" b="1" kern="0" dirty="0"/>
            </a:p>
          </p:txBody>
        </p:sp>
      </p:grpSp>
      <p:sp>
        <p:nvSpPr>
          <p:cNvPr id="30" name="Rectangle 29"/>
          <p:cNvSpPr/>
          <p:nvPr/>
        </p:nvSpPr>
        <p:spPr>
          <a:xfrm>
            <a:off x="2843808" y="1936284"/>
            <a:ext cx="6420569" cy="1492716"/>
          </a:xfrm>
          <a:prstGeom prst="rect">
            <a:avLst/>
          </a:prstGeom>
        </p:spPr>
        <p:txBody>
          <a:bodyPr wrap="square">
            <a:spAutoFit/>
          </a:bodyPr>
          <a:lstStyle/>
          <a:p>
            <a:r>
              <a:rPr lang="fr-FR" sz="1300" b="1" kern="0" dirty="0">
                <a:solidFill>
                  <a:srgbClr val="003956"/>
                </a:solidFill>
              </a:rPr>
              <a:t>20 </a:t>
            </a:r>
            <a:r>
              <a:rPr lang="fr-FR" sz="1300" kern="0" dirty="0">
                <a:solidFill>
                  <a:srgbClr val="003956"/>
                </a:solidFill>
              </a:rPr>
              <a:t>établissements de santé à dominante soins de suite et </a:t>
            </a:r>
            <a:r>
              <a:rPr lang="fr-FR" sz="1300" kern="0" dirty="0" smtClean="0">
                <a:solidFill>
                  <a:srgbClr val="003956"/>
                </a:solidFill>
              </a:rPr>
              <a:t>de réadaptation </a:t>
            </a:r>
            <a:r>
              <a:rPr lang="fr-FR" sz="1300" kern="0" dirty="0">
                <a:solidFill>
                  <a:srgbClr val="003956"/>
                </a:solidFill>
              </a:rPr>
              <a:t>(SSR)</a:t>
            </a:r>
          </a:p>
          <a:p>
            <a:endParaRPr lang="fr-FR" sz="1300" b="1" kern="0" dirty="0" smtClean="0">
              <a:solidFill>
                <a:srgbClr val="003956"/>
              </a:solidFill>
            </a:endParaRPr>
          </a:p>
          <a:p>
            <a:r>
              <a:rPr lang="fr-FR" sz="1300" b="1" kern="0" dirty="0" smtClean="0">
                <a:solidFill>
                  <a:srgbClr val="003956"/>
                </a:solidFill>
              </a:rPr>
              <a:t>2 </a:t>
            </a:r>
            <a:r>
              <a:rPr lang="fr-FR" sz="1300" kern="0" dirty="0">
                <a:solidFill>
                  <a:srgbClr val="003956"/>
                </a:solidFill>
              </a:rPr>
              <a:t>services de psychiatrie infanto-juvénile</a:t>
            </a:r>
          </a:p>
          <a:p>
            <a:endParaRPr lang="fr-FR" sz="1300" b="1" kern="0" dirty="0" smtClean="0">
              <a:solidFill>
                <a:srgbClr val="003956"/>
              </a:solidFill>
            </a:endParaRPr>
          </a:p>
          <a:p>
            <a:r>
              <a:rPr lang="fr-FR" sz="1300" b="1" kern="0" dirty="0" smtClean="0">
                <a:solidFill>
                  <a:srgbClr val="003956"/>
                </a:solidFill>
              </a:rPr>
              <a:t>6 </a:t>
            </a:r>
            <a:r>
              <a:rPr lang="fr-FR" sz="1300" kern="0" dirty="0">
                <a:solidFill>
                  <a:srgbClr val="003956"/>
                </a:solidFill>
              </a:rPr>
              <a:t>services d’hospitalisation à domicile (HAD)</a:t>
            </a:r>
          </a:p>
          <a:p>
            <a:endParaRPr lang="fr-FR" sz="1300" b="1" kern="0" dirty="0" smtClean="0">
              <a:solidFill>
                <a:srgbClr val="003956"/>
              </a:solidFill>
            </a:endParaRPr>
          </a:p>
          <a:p>
            <a:r>
              <a:rPr lang="fr-FR" sz="1300" b="1" kern="0" dirty="0" smtClean="0">
                <a:solidFill>
                  <a:srgbClr val="003956"/>
                </a:solidFill>
              </a:rPr>
              <a:t>9 </a:t>
            </a:r>
            <a:r>
              <a:rPr lang="fr-FR" sz="1300" kern="0" dirty="0">
                <a:solidFill>
                  <a:srgbClr val="003956"/>
                </a:solidFill>
              </a:rPr>
              <a:t>centres de santé</a:t>
            </a:r>
          </a:p>
        </p:txBody>
      </p:sp>
      <p:grpSp>
        <p:nvGrpSpPr>
          <p:cNvPr id="31" name="Groupe 30"/>
          <p:cNvGrpSpPr/>
          <p:nvPr/>
        </p:nvGrpSpPr>
        <p:grpSpPr>
          <a:xfrm>
            <a:off x="899592" y="4026860"/>
            <a:ext cx="1778162" cy="1512168"/>
            <a:chOff x="6876256" y="2132856"/>
            <a:chExt cx="1778162" cy="1512168"/>
          </a:xfrm>
        </p:grpSpPr>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198" y="2132856"/>
              <a:ext cx="1276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Espace réservé du texte 9"/>
            <p:cNvSpPr txBox="1">
              <a:spLocks/>
            </p:cNvSpPr>
            <p:nvPr/>
          </p:nvSpPr>
          <p:spPr>
            <a:xfrm>
              <a:off x="6876256" y="3066195"/>
              <a:ext cx="1778162" cy="578829"/>
            </a:xfrm>
            <a:prstGeom prst="rect">
              <a:avLst/>
            </a:prstGeom>
          </p:spPr>
          <p:txBody>
            <a:bodyPr vert="horz" lIns="91440" tIns="0" rIns="91440" bIns="45720" rtlCol="0">
              <a:norm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1">
                <a:spcAft>
                  <a:spcPts val="0"/>
                </a:spcAft>
              </a:pPr>
              <a:r>
                <a:rPr lang="fr-FR" b="1" kern="0" dirty="0" smtClean="0"/>
                <a:t>Enfants </a:t>
              </a:r>
              <a:r>
                <a:rPr lang="fr-FR" kern="0" dirty="0" smtClean="0"/>
                <a:t>&amp;</a:t>
              </a:r>
              <a:r>
                <a:rPr lang="fr-FR" b="1" kern="0" dirty="0" smtClean="0"/>
                <a:t> Familles</a:t>
              </a:r>
              <a:endParaRPr lang="fr-FR" b="1" kern="0" dirty="0"/>
            </a:p>
          </p:txBody>
        </p:sp>
      </p:grpSp>
      <p:sp>
        <p:nvSpPr>
          <p:cNvPr id="34" name="Rectangle 33"/>
          <p:cNvSpPr/>
          <p:nvPr/>
        </p:nvSpPr>
        <p:spPr>
          <a:xfrm>
            <a:off x="2813394" y="3933056"/>
            <a:ext cx="6223102" cy="1492716"/>
          </a:xfrm>
          <a:prstGeom prst="rect">
            <a:avLst/>
          </a:prstGeom>
        </p:spPr>
        <p:txBody>
          <a:bodyPr wrap="square">
            <a:spAutoFit/>
          </a:bodyPr>
          <a:lstStyle/>
          <a:p>
            <a:r>
              <a:rPr lang="fr-FR" sz="1300" b="1" kern="0" dirty="0" smtClean="0">
                <a:solidFill>
                  <a:srgbClr val="003956"/>
                </a:solidFill>
              </a:rPr>
              <a:t>55</a:t>
            </a:r>
            <a:r>
              <a:rPr lang="fr-FR" sz="1300" kern="0" dirty="0" smtClean="0">
                <a:solidFill>
                  <a:srgbClr val="003956"/>
                </a:solidFill>
              </a:rPr>
              <a:t> </a:t>
            </a:r>
            <a:r>
              <a:rPr lang="fr-FR" sz="1300" kern="0" dirty="0">
                <a:solidFill>
                  <a:srgbClr val="003956"/>
                </a:solidFill>
              </a:rPr>
              <a:t>établissements d’accueil du jeune enfant (EAJE)</a:t>
            </a:r>
          </a:p>
          <a:p>
            <a:endParaRPr lang="fr-FR" sz="1300" b="1" kern="0" dirty="0" smtClean="0">
              <a:solidFill>
                <a:srgbClr val="003956"/>
              </a:solidFill>
            </a:endParaRPr>
          </a:p>
          <a:p>
            <a:r>
              <a:rPr lang="fr-FR" sz="1300" b="1" kern="0" dirty="0">
                <a:solidFill>
                  <a:srgbClr val="003956"/>
                </a:solidFill>
              </a:rPr>
              <a:t>8</a:t>
            </a:r>
            <a:r>
              <a:rPr lang="fr-FR" sz="1300" kern="0" dirty="0" smtClean="0">
                <a:solidFill>
                  <a:srgbClr val="003956"/>
                </a:solidFill>
              </a:rPr>
              <a:t> </a:t>
            </a:r>
            <a:r>
              <a:rPr lang="fr-FR" sz="1300" kern="0" dirty="0">
                <a:solidFill>
                  <a:srgbClr val="003956"/>
                </a:solidFill>
              </a:rPr>
              <a:t>centres de protection maternelle et infantile (PMI) et de protection infantile (PI)</a:t>
            </a:r>
          </a:p>
          <a:p>
            <a:endParaRPr lang="fr-FR" sz="1300" b="1" kern="0" dirty="0" smtClean="0">
              <a:solidFill>
                <a:srgbClr val="003956"/>
              </a:solidFill>
            </a:endParaRPr>
          </a:p>
          <a:p>
            <a:r>
              <a:rPr lang="fr-FR" sz="1300" b="1" kern="0" dirty="0" smtClean="0">
                <a:solidFill>
                  <a:srgbClr val="003956"/>
                </a:solidFill>
              </a:rPr>
              <a:t>23</a:t>
            </a:r>
            <a:r>
              <a:rPr lang="fr-FR" sz="1300" kern="0" dirty="0" smtClean="0">
                <a:solidFill>
                  <a:srgbClr val="003956"/>
                </a:solidFill>
              </a:rPr>
              <a:t> </a:t>
            </a:r>
            <a:r>
              <a:rPr lang="fr-FR" sz="1300" kern="0" dirty="0">
                <a:solidFill>
                  <a:srgbClr val="003956"/>
                </a:solidFill>
              </a:rPr>
              <a:t>Espaces Bébé Maman (EBM)</a:t>
            </a:r>
          </a:p>
          <a:p>
            <a:endParaRPr lang="fr-FR" sz="1300" b="1" kern="0" dirty="0" smtClean="0">
              <a:solidFill>
                <a:srgbClr val="003956"/>
              </a:solidFill>
            </a:endParaRPr>
          </a:p>
          <a:p>
            <a:r>
              <a:rPr lang="fr-FR" sz="1300" b="1" kern="0" dirty="0" smtClean="0">
                <a:solidFill>
                  <a:srgbClr val="003956"/>
                </a:solidFill>
              </a:rPr>
              <a:t>30</a:t>
            </a:r>
            <a:r>
              <a:rPr lang="fr-FR" sz="1300" kern="0" dirty="0" smtClean="0">
                <a:solidFill>
                  <a:srgbClr val="003956"/>
                </a:solidFill>
              </a:rPr>
              <a:t> </a:t>
            </a:r>
            <a:r>
              <a:rPr lang="fr-FR" sz="1300" kern="0" dirty="0">
                <a:solidFill>
                  <a:srgbClr val="003956"/>
                </a:solidFill>
              </a:rPr>
              <a:t>structures de protection de l’enfance </a:t>
            </a:r>
          </a:p>
        </p:txBody>
      </p:sp>
      <p:cxnSp>
        <p:nvCxnSpPr>
          <p:cNvPr id="15" name="Connecteur droit 14"/>
          <p:cNvCxnSpPr/>
          <p:nvPr/>
        </p:nvCxnSpPr>
        <p:spPr>
          <a:xfrm>
            <a:off x="683568" y="3716338"/>
            <a:ext cx="8004603" cy="0"/>
          </a:xfrm>
          <a:prstGeom prst="line">
            <a:avLst/>
          </a:prstGeom>
          <a:ln>
            <a:solidFill>
              <a:srgbClr val="CED7D8"/>
            </a:solidFill>
          </a:ln>
        </p:spPr>
        <p:style>
          <a:lnRef idx="1">
            <a:schemeClr val="dk1"/>
          </a:lnRef>
          <a:fillRef idx="0">
            <a:schemeClr val="dk1"/>
          </a:fillRef>
          <a:effectRef idx="0">
            <a:schemeClr val="dk1"/>
          </a:effectRef>
          <a:fontRef idx="minor">
            <a:schemeClr val="tx1"/>
          </a:fontRef>
        </p:style>
      </p:cxnSp>
      <p:sp>
        <p:nvSpPr>
          <p:cNvPr id="17" name="ZoneTexte 16"/>
          <p:cNvSpPr txBox="1"/>
          <p:nvPr/>
        </p:nvSpPr>
        <p:spPr>
          <a:xfrm>
            <a:off x="5364088" y="5891031"/>
            <a:ext cx="4099083" cy="446276"/>
          </a:xfrm>
          <a:prstGeom prst="rect">
            <a:avLst/>
          </a:prstGeom>
          <a:noFill/>
        </p:spPr>
        <p:txBody>
          <a:bodyPr wrap="square" rtlCol="0">
            <a:spAutoFit/>
          </a:bodyPr>
          <a:lstStyle/>
          <a:p>
            <a:r>
              <a:rPr lang="fr-FR" sz="1000" kern="0" dirty="0" smtClean="0">
                <a:solidFill>
                  <a:srgbClr val="003956"/>
                </a:solidFill>
              </a:rPr>
              <a:t>*</a:t>
            </a:r>
            <a:r>
              <a:rPr lang="fr-FR" sz="1000" b="1" kern="0" dirty="0">
                <a:solidFill>
                  <a:srgbClr val="003956"/>
                </a:solidFill>
              </a:rPr>
              <a:t>Source</a:t>
            </a:r>
            <a:r>
              <a:rPr lang="fr-FR" sz="1000" kern="0" dirty="0">
                <a:solidFill>
                  <a:srgbClr val="003956"/>
                </a:solidFill>
              </a:rPr>
              <a:t> : </a:t>
            </a:r>
            <a:r>
              <a:rPr lang="fr-FR" sz="1000" i="1" kern="0" dirty="0" smtClean="0">
                <a:solidFill>
                  <a:srgbClr val="003956"/>
                </a:solidFill>
              </a:rPr>
              <a:t>Rapport Annuel 2017</a:t>
            </a:r>
            <a:endParaRPr lang="fr-FR" sz="1000" i="1" kern="0" dirty="0">
              <a:solidFill>
                <a:srgbClr val="003956"/>
              </a:solidFill>
            </a:endParaRPr>
          </a:p>
          <a:p>
            <a:endParaRPr lang="fr-FR" sz="1300" kern="0" dirty="0">
              <a:solidFill>
                <a:srgbClr val="003956"/>
              </a:solidFill>
            </a:endParaRPr>
          </a:p>
        </p:txBody>
      </p:sp>
    </p:spTree>
    <p:extLst>
      <p:ext uri="{BB962C8B-B14F-4D97-AF65-F5344CB8AC3E}">
        <p14:creationId xmlns:p14="http://schemas.microsoft.com/office/powerpoint/2010/main" val="2088178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Users\jeanolivec\Desktop\Bilan campagne engagement\Visuels\894-3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
          <a:stretch/>
        </p:blipFill>
        <p:spPr bwMode="auto">
          <a:xfrm>
            <a:off x="466489" y="1698808"/>
            <a:ext cx="4897599" cy="327085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16</a:t>
            </a:fld>
            <a:endParaRPr lang="fr-FR"/>
          </a:p>
        </p:txBody>
      </p:sp>
      <p:sp>
        <p:nvSpPr>
          <p:cNvPr id="5" name="Titre 4"/>
          <p:cNvSpPr>
            <a:spLocks noGrp="1"/>
          </p:cNvSpPr>
          <p:nvPr>
            <p:ph type="title"/>
          </p:nvPr>
        </p:nvSpPr>
        <p:spPr/>
        <p:txBody>
          <a:bodyPr/>
          <a:lstStyle/>
          <a:p>
            <a:r>
              <a:rPr lang="fr-FR" dirty="0"/>
              <a:t>La Croix-Rouge </a:t>
            </a:r>
            <a:r>
              <a:rPr lang="fr-FR" b="0" dirty="0"/>
              <a:t>Française</a:t>
            </a:r>
            <a:r>
              <a:rPr lang="fr-FR" dirty="0"/>
              <a:t> </a:t>
            </a:r>
          </a:p>
        </p:txBody>
      </p:sp>
      <p:sp>
        <p:nvSpPr>
          <p:cNvPr id="6" name="Espace réservé du texte 5"/>
          <p:cNvSpPr>
            <a:spLocks noGrp="1"/>
          </p:cNvSpPr>
          <p:nvPr>
            <p:ph type="body" sz="quarter" idx="13"/>
          </p:nvPr>
        </p:nvSpPr>
        <p:spPr/>
        <p:txBody>
          <a:bodyPr/>
          <a:lstStyle/>
          <a:p>
            <a:r>
              <a:rPr lang="fr-FR" b="1" dirty="0" smtClean="0"/>
              <a:t>Formation</a:t>
            </a:r>
            <a:endParaRPr lang="fr-FR" b="1" dirty="0"/>
          </a:p>
          <a:p>
            <a:endParaRPr lang="fr-FR" dirty="0"/>
          </a:p>
        </p:txBody>
      </p:sp>
      <p:sp>
        <p:nvSpPr>
          <p:cNvPr id="45" name="Espace réservé du texte 7"/>
          <p:cNvSpPr txBox="1">
            <a:spLocks/>
          </p:cNvSpPr>
          <p:nvPr/>
        </p:nvSpPr>
        <p:spPr>
          <a:xfrm>
            <a:off x="5508104" y="1689917"/>
            <a:ext cx="2361530" cy="1831463"/>
          </a:xfrm>
          <a:prstGeom prst="rect">
            <a:avLst/>
          </a:prstGeom>
        </p:spPr>
        <p:txBody>
          <a:bodyPr vert="horz" lIns="91440" tIns="0" rIns="91440" bIns="45720" rtlCol="0">
            <a:norm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0">
              <a:spcBef>
                <a:spcPts val="0"/>
              </a:spcBef>
              <a:buNone/>
            </a:pPr>
            <a:r>
              <a:rPr lang="fr-FR" kern="0" dirty="0">
                <a:solidFill>
                  <a:srgbClr val="E30613"/>
                </a:solidFill>
              </a:rPr>
              <a:t>Formation</a:t>
            </a:r>
          </a:p>
          <a:p>
            <a:pPr lvl="1">
              <a:spcAft>
                <a:spcPts val="0"/>
              </a:spcAft>
            </a:pPr>
            <a:endParaRPr lang="fr-FR" kern="0" dirty="0" smtClean="0">
              <a:solidFill>
                <a:srgbClr val="003956"/>
              </a:solidFill>
            </a:endParaRPr>
          </a:p>
          <a:p>
            <a:pPr lvl="1">
              <a:spcAft>
                <a:spcPts val="0"/>
              </a:spcAft>
            </a:pPr>
            <a:r>
              <a:rPr lang="fr-FR" kern="0" dirty="0" smtClean="0">
                <a:solidFill>
                  <a:srgbClr val="003956"/>
                </a:solidFill>
              </a:rPr>
              <a:t>De nombreuses formations dispensées dans les secteurs sanitaire et social mais aussi dans la prévention et le secours au travail.</a:t>
            </a:r>
            <a:endParaRPr lang="fr-FR" kern="0" dirty="0">
              <a:solidFill>
                <a:srgbClr val="003956"/>
              </a:solidFill>
            </a:endParaRPr>
          </a:p>
        </p:txBody>
      </p:sp>
      <p:sp>
        <p:nvSpPr>
          <p:cNvPr id="47" name="Forme en L 46"/>
          <p:cNvSpPr/>
          <p:nvPr/>
        </p:nvSpPr>
        <p:spPr>
          <a:xfrm rot="5400000">
            <a:off x="460487" y="5164250"/>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en L 47"/>
          <p:cNvSpPr/>
          <p:nvPr/>
        </p:nvSpPr>
        <p:spPr>
          <a:xfrm rot="16200000">
            <a:off x="4613139" y="5729474"/>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497906" y="5229200"/>
            <a:ext cx="4362126" cy="692497"/>
          </a:xfrm>
          <a:prstGeom prst="rect">
            <a:avLst/>
          </a:prstGeom>
        </p:spPr>
        <p:txBody>
          <a:bodyPr wrap="square">
            <a:spAutoFit/>
          </a:bodyPr>
          <a:lstStyle/>
          <a:p>
            <a:r>
              <a:rPr lang="fr-FR" sz="1300" b="1" kern="0" dirty="0" smtClean="0">
                <a:solidFill>
                  <a:srgbClr val="003956"/>
                </a:solidFill>
              </a:rPr>
              <a:t>20 000 </a:t>
            </a:r>
            <a:r>
              <a:rPr lang="fr-FR" sz="1300" kern="0" dirty="0" smtClean="0">
                <a:solidFill>
                  <a:srgbClr val="003956"/>
                </a:solidFill>
              </a:rPr>
              <a:t>étudiants en formation initiale sanitaire et sociale</a:t>
            </a:r>
          </a:p>
          <a:p>
            <a:r>
              <a:rPr lang="fr-FR" sz="1300" b="1" kern="0" dirty="0">
                <a:solidFill>
                  <a:srgbClr val="003956"/>
                </a:solidFill>
              </a:rPr>
              <a:t>145 000 </a:t>
            </a:r>
            <a:r>
              <a:rPr lang="fr-FR" sz="1300" kern="0" dirty="0" smtClean="0">
                <a:solidFill>
                  <a:srgbClr val="003956"/>
                </a:solidFill>
              </a:rPr>
              <a:t>salariés en formation professionnelle continue</a:t>
            </a:r>
          </a:p>
          <a:p>
            <a:r>
              <a:rPr lang="fr-FR" sz="1300" b="1" kern="0" dirty="0" smtClean="0">
                <a:solidFill>
                  <a:srgbClr val="003956"/>
                </a:solidFill>
              </a:rPr>
              <a:t>23 273 </a:t>
            </a:r>
            <a:r>
              <a:rPr lang="fr-FR" sz="1300" kern="0" dirty="0" smtClean="0">
                <a:solidFill>
                  <a:srgbClr val="003956"/>
                </a:solidFill>
              </a:rPr>
              <a:t>candidats aux concours infirmier</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890" y="1713656"/>
            <a:ext cx="128587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508104" y="3380219"/>
            <a:ext cx="3576589" cy="1692771"/>
          </a:xfrm>
          <a:prstGeom prst="rect">
            <a:avLst/>
          </a:prstGeom>
        </p:spPr>
        <p:txBody>
          <a:bodyPr wrap="square">
            <a:spAutoFit/>
          </a:bodyPr>
          <a:lstStyle/>
          <a:p>
            <a:r>
              <a:rPr lang="fr-FR" sz="1300" b="1" kern="0" dirty="0" smtClean="0">
                <a:solidFill>
                  <a:srgbClr val="003956"/>
                </a:solidFill>
              </a:rPr>
              <a:t>12 </a:t>
            </a:r>
            <a:r>
              <a:rPr lang="fr-FR" sz="1300" kern="0" dirty="0">
                <a:solidFill>
                  <a:srgbClr val="003956"/>
                </a:solidFill>
              </a:rPr>
              <a:t>instituts régionaux de formations sanitaire et sociale (IRFSS</a:t>
            </a:r>
            <a:r>
              <a:rPr lang="fr-FR" sz="1300" kern="0" dirty="0" smtClean="0">
                <a:solidFill>
                  <a:srgbClr val="003956"/>
                </a:solidFill>
              </a:rPr>
              <a:t>)</a:t>
            </a:r>
          </a:p>
          <a:p>
            <a:endParaRPr lang="fr-FR" sz="1300" kern="0" dirty="0" smtClean="0">
              <a:solidFill>
                <a:srgbClr val="003956"/>
              </a:solidFill>
            </a:endParaRPr>
          </a:p>
          <a:p>
            <a:r>
              <a:rPr lang="fr-FR" sz="1300" b="1" kern="0" dirty="0">
                <a:solidFill>
                  <a:srgbClr val="003956"/>
                </a:solidFill>
              </a:rPr>
              <a:t>20</a:t>
            </a:r>
            <a:r>
              <a:rPr lang="fr-FR" sz="1300" kern="0" dirty="0">
                <a:solidFill>
                  <a:srgbClr val="003956"/>
                </a:solidFill>
              </a:rPr>
              <a:t> centres régionaux de formation professionnelle (CRFP</a:t>
            </a:r>
            <a:r>
              <a:rPr lang="fr-FR" sz="1300" kern="0" dirty="0" smtClean="0">
                <a:solidFill>
                  <a:srgbClr val="003956"/>
                </a:solidFill>
              </a:rPr>
              <a:t>)</a:t>
            </a:r>
          </a:p>
          <a:p>
            <a:endParaRPr lang="fr-FR" sz="1300" kern="0" dirty="0" smtClean="0">
              <a:solidFill>
                <a:srgbClr val="003956"/>
              </a:solidFill>
            </a:endParaRPr>
          </a:p>
          <a:p>
            <a:r>
              <a:rPr lang="fr-FR" sz="1300" b="1" kern="0" dirty="0">
                <a:solidFill>
                  <a:srgbClr val="003956"/>
                </a:solidFill>
              </a:rPr>
              <a:t>1</a:t>
            </a:r>
            <a:r>
              <a:rPr lang="fr-FR" sz="1300" kern="0" dirty="0">
                <a:solidFill>
                  <a:srgbClr val="003956"/>
                </a:solidFill>
              </a:rPr>
              <a:t> centre national de formation Croix-Rouge française</a:t>
            </a:r>
          </a:p>
        </p:txBody>
      </p:sp>
      <p:sp>
        <p:nvSpPr>
          <p:cNvPr id="12" name="ZoneTexte 11"/>
          <p:cNvSpPr txBox="1"/>
          <p:nvPr/>
        </p:nvSpPr>
        <p:spPr>
          <a:xfrm>
            <a:off x="5081429" y="5877272"/>
            <a:ext cx="4099083" cy="446276"/>
          </a:xfrm>
          <a:prstGeom prst="rect">
            <a:avLst/>
          </a:prstGeom>
          <a:noFill/>
        </p:spPr>
        <p:txBody>
          <a:bodyPr wrap="square" rtlCol="0">
            <a:spAutoFit/>
          </a:bodyPr>
          <a:lstStyle/>
          <a:p>
            <a:r>
              <a:rPr lang="fr-FR" sz="1000" kern="0" dirty="0" smtClean="0">
                <a:solidFill>
                  <a:srgbClr val="003956"/>
                </a:solidFill>
              </a:rPr>
              <a:t>*</a:t>
            </a:r>
            <a:r>
              <a:rPr lang="fr-FR" sz="1000" b="1" kern="0" dirty="0">
                <a:solidFill>
                  <a:srgbClr val="003956"/>
                </a:solidFill>
              </a:rPr>
              <a:t>Source</a:t>
            </a:r>
            <a:r>
              <a:rPr lang="fr-FR" sz="1000" kern="0" dirty="0">
                <a:solidFill>
                  <a:srgbClr val="003956"/>
                </a:solidFill>
              </a:rPr>
              <a:t> : </a:t>
            </a:r>
            <a:r>
              <a:rPr lang="fr-FR" sz="1000" i="1" kern="0" dirty="0" smtClean="0">
                <a:solidFill>
                  <a:srgbClr val="003956"/>
                </a:solidFill>
              </a:rPr>
              <a:t>Rapport Annuel 2017</a:t>
            </a:r>
            <a:endParaRPr lang="fr-FR" sz="1000" i="1" kern="0" dirty="0">
              <a:solidFill>
                <a:srgbClr val="003956"/>
              </a:solidFill>
            </a:endParaRPr>
          </a:p>
          <a:p>
            <a:endParaRPr lang="fr-FR" sz="1300" kern="0" dirty="0">
              <a:solidFill>
                <a:srgbClr val="003956"/>
              </a:solidFill>
            </a:endParaRPr>
          </a:p>
        </p:txBody>
      </p:sp>
    </p:spTree>
    <p:extLst>
      <p:ext uri="{BB962C8B-B14F-4D97-AF65-F5344CB8AC3E}">
        <p14:creationId xmlns:p14="http://schemas.microsoft.com/office/powerpoint/2010/main" val="1002603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20485" b="20485"/>
          <a:stretch>
            <a:fillRect/>
          </a:stretch>
        </p:blipFill>
        <p:spPr/>
      </p:pic>
      <p:sp>
        <p:nvSpPr>
          <p:cNvPr id="5" name="Espace réservé du texte 4"/>
          <p:cNvSpPr>
            <a:spLocks noGrp="1"/>
          </p:cNvSpPr>
          <p:nvPr>
            <p:ph type="body" sz="quarter" idx="12"/>
          </p:nvPr>
        </p:nvSpPr>
        <p:spPr/>
        <p:txBody>
          <a:bodyPr>
            <a:normAutofit/>
          </a:bodyPr>
          <a:lstStyle/>
          <a:p>
            <a:pPr marL="495300" lvl="3" indent="0" algn="ctr">
              <a:buNone/>
            </a:pPr>
            <a:r>
              <a:rPr lang="fr-FR" sz="2800" dirty="0" smtClean="0">
                <a:solidFill>
                  <a:schemeClr val="bg1"/>
                </a:solidFill>
              </a:rPr>
              <a:t>Et dans notre département ?</a:t>
            </a:r>
            <a:endParaRPr lang="fr-FR" sz="2800" dirty="0">
              <a:solidFill>
                <a:schemeClr val="bg1"/>
              </a:solidFill>
            </a:endParaRPr>
          </a:p>
        </p:txBody>
      </p:sp>
    </p:spTree>
    <p:extLst>
      <p:ext uri="{BB962C8B-B14F-4D97-AF65-F5344CB8AC3E}">
        <p14:creationId xmlns:p14="http://schemas.microsoft.com/office/powerpoint/2010/main" val="103844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LA </a:t>
            </a:r>
            <a:r>
              <a:rPr lang="fr-FR" dirty="0" smtClean="0"/>
              <a:t>CROIX-ROUGE </a:t>
            </a:r>
            <a:r>
              <a:rPr lang="fr-FR" b="0" dirty="0"/>
              <a:t>FRANCAISE</a:t>
            </a:r>
            <a:endParaRPr lang="fr-FR" dirty="0"/>
          </a:p>
        </p:txBody>
      </p:sp>
      <p:sp>
        <p:nvSpPr>
          <p:cNvPr id="6" name="Espace réservé du texte 5"/>
          <p:cNvSpPr>
            <a:spLocks noGrp="1"/>
          </p:cNvSpPr>
          <p:nvPr>
            <p:ph type="body" sz="quarter" idx="13"/>
          </p:nvPr>
        </p:nvSpPr>
        <p:spPr/>
        <p:txBody>
          <a:bodyPr/>
          <a:lstStyle/>
          <a:p>
            <a:r>
              <a:rPr lang="fr-FR" b="1" dirty="0" smtClean="0"/>
              <a:t>Son histoire</a:t>
            </a:r>
            <a:endParaRPr lang="fr-FR" dirty="0"/>
          </a:p>
        </p:txBody>
      </p:sp>
      <p:sp>
        <p:nvSpPr>
          <p:cNvPr id="10" name="ZoneTexte 9"/>
          <p:cNvSpPr txBox="1"/>
          <p:nvPr/>
        </p:nvSpPr>
        <p:spPr>
          <a:xfrm>
            <a:off x="6228184" y="-963488"/>
            <a:ext cx="3168352" cy="369332"/>
          </a:xfrm>
          <a:prstGeom prst="rect">
            <a:avLst/>
          </a:prstGeom>
          <a:noFill/>
        </p:spPr>
        <p:txBody>
          <a:bodyPr wrap="square" rtlCol="0">
            <a:spAutoFit/>
          </a:bodyPr>
          <a:lstStyle/>
          <a:p>
            <a:r>
              <a:rPr lang="fr-FR" dirty="0" smtClean="0"/>
              <a:t>Intégrer chiffres clés</a:t>
            </a:r>
            <a:endParaRPr lang="fr-FR" dirty="0"/>
          </a:p>
        </p:txBody>
      </p:sp>
      <p:sp>
        <p:nvSpPr>
          <p:cNvPr id="50" name="Espace réservé du numéro de diapositive 3"/>
          <p:cNvSpPr txBox="1">
            <a:spLocks/>
          </p:cNvSpPr>
          <p:nvPr/>
        </p:nvSpPr>
        <p:spPr>
          <a:xfrm>
            <a:off x="334081" y="6554344"/>
            <a:ext cx="359080" cy="166712"/>
          </a:xfrm>
          <a:prstGeom prst="rect">
            <a:avLst/>
          </a:prstGeom>
        </p:spPr>
        <p:txBody>
          <a:bodyPr wrap="square" lIns="0" tIns="0" rIns="0" bIns="0">
            <a:spAutoFit/>
          </a:bodyPr>
          <a:lstStyle>
            <a:defPPr>
              <a:defRPr lang="fr-FR"/>
            </a:defPPr>
            <a:lvl1pPr marL="0" algn="r" defTabSz="914400" rtl="0" eaLnBrk="1" latinLnBrk="0" hangingPunct="1">
              <a:defRPr lang="fr-FR" sz="1200" b="1" i="0" kern="1200" spc="-5" smtClean="0">
                <a:solidFill>
                  <a:srgbClr val="616E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310"/>
              </a:lnSpc>
            </a:pPr>
            <a:fld id="{B6F15528-21DE-4FAA-801E-634DDDAF4B2B}" type="slidenum">
              <a:rPr lang="fr-FR" smtClean="0"/>
              <a:pPr marL="12700">
                <a:lnSpc>
                  <a:spcPts val="1310"/>
                </a:lnSpc>
              </a:pPr>
              <a:t>2</a:t>
            </a:fld>
            <a:endParaRPr lang="fr-FR"/>
          </a:p>
        </p:txBody>
      </p:sp>
      <p:sp>
        <p:nvSpPr>
          <p:cNvPr id="51" name="Rectangle 50"/>
          <p:cNvSpPr/>
          <p:nvPr/>
        </p:nvSpPr>
        <p:spPr>
          <a:xfrm>
            <a:off x="871370" y="3808492"/>
            <a:ext cx="2062832" cy="1492716"/>
          </a:xfrm>
          <a:prstGeom prst="rect">
            <a:avLst/>
          </a:prstGeom>
        </p:spPr>
        <p:txBody>
          <a:bodyPr wrap="square">
            <a:spAutoFit/>
          </a:bodyPr>
          <a:lstStyle/>
          <a:p>
            <a:pPr marL="19050" lvl="1">
              <a:buFont typeface="Arial" panose="020B0604020202020204" pitchFamily="34" charset="0"/>
              <a:buChar char="​"/>
            </a:pPr>
            <a:endParaRPr lang="fr-FR" sz="1300" kern="0" dirty="0" smtClean="0">
              <a:solidFill>
                <a:srgbClr val="616E7F"/>
              </a:solidFill>
            </a:endParaRPr>
          </a:p>
          <a:p>
            <a:pPr marL="19050" lvl="1"/>
            <a:r>
              <a:rPr lang="fr-FR" sz="1300" b="1" kern="0" dirty="0" smtClean="0">
                <a:solidFill>
                  <a:srgbClr val="003956"/>
                </a:solidFill>
              </a:rPr>
              <a:t>Naissance </a:t>
            </a:r>
            <a:r>
              <a:rPr lang="fr-FR" sz="1300" b="1" kern="0" dirty="0">
                <a:solidFill>
                  <a:srgbClr val="003956"/>
                </a:solidFill>
              </a:rPr>
              <a:t>de la </a:t>
            </a:r>
            <a:endParaRPr lang="fr-FR" sz="1300" b="1" kern="0" dirty="0" smtClean="0">
              <a:solidFill>
                <a:srgbClr val="003956"/>
              </a:solidFill>
            </a:endParaRPr>
          </a:p>
          <a:p>
            <a:pPr marL="19050" lvl="1"/>
            <a:r>
              <a:rPr lang="fr-FR" sz="1300" b="1" kern="0" dirty="0" smtClean="0">
                <a:solidFill>
                  <a:srgbClr val="003956"/>
                </a:solidFill>
              </a:rPr>
              <a:t>Croix-Rouge </a:t>
            </a:r>
            <a:r>
              <a:rPr lang="fr-FR" sz="1300" b="1" kern="0" dirty="0">
                <a:solidFill>
                  <a:srgbClr val="003956"/>
                </a:solidFill>
              </a:rPr>
              <a:t>Française </a:t>
            </a:r>
            <a:r>
              <a:rPr lang="fr-FR" sz="1300" kern="0" dirty="0">
                <a:solidFill>
                  <a:srgbClr val="003956"/>
                </a:solidFill>
              </a:rPr>
              <a:t>sous le nom de Société de secours aux blessés militaires (SSBM)</a:t>
            </a:r>
            <a:r>
              <a:rPr lang="fr-FR" sz="1300" b="1" kern="0" dirty="0">
                <a:solidFill>
                  <a:srgbClr val="003956"/>
                </a:solidFill>
              </a:rPr>
              <a:t> </a:t>
            </a:r>
            <a:r>
              <a:rPr lang="fr-FR" sz="1300" kern="0" dirty="0">
                <a:solidFill>
                  <a:srgbClr val="003956"/>
                </a:solidFill>
              </a:rPr>
              <a:t>par</a:t>
            </a:r>
            <a:r>
              <a:rPr lang="fr-FR" sz="1300" b="1" kern="0" dirty="0">
                <a:solidFill>
                  <a:srgbClr val="003956"/>
                </a:solidFill>
              </a:rPr>
              <a:t> Henry </a:t>
            </a:r>
            <a:r>
              <a:rPr lang="fr-FR" sz="1300" b="1" kern="0" dirty="0" smtClean="0">
                <a:solidFill>
                  <a:srgbClr val="003956"/>
                </a:solidFill>
              </a:rPr>
              <a:t>Dunant</a:t>
            </a:r>
            <a:endParaRPr lang="fr-FR" sz="1300" kern="0" dirty="0">
              <a:solidFill>
                <a:srgbClr val="003956"/>
              </a:solidFill>
            </a:endParaRPr>
          </a:p>
        </p:txBody>
      </p:sp>
      <p:sp>
        <p:nvSpPr>
          <p:cNvPr id="52" name="Rectangle 51"/>
          <p:cNvSpPr/>
          <p:nvPr/>
        </p:nvSpPr>
        <p:spPr>
          <a:xfrm>
            <a:off x="3203848" y="3068960"/>
            <a:ext cx="1911888" cy="1492716"/>
          </a:xfrm>
          <a:prstGeom prst="rect">
            <a:avLst/>
          </a:prstGeom>
        </p:spPr>
        <p:txBody>
          <a:bodyPr wrap="square">
            <a:spAutoFit/>
          </a:bodyPr>
          <a:lstStyle/>
          <a:p>
            <a:r>
              <a:rPr lang="fr-FR" sz="1300" b="1" dirty="0" smtClean="0">
                <a:solidFill>
                  <a:srgbClr val="003956"/>
                </a:solidFill>
              </a:rPr>
              <a:t>Fusion</a:t>
            </a:r>
            <a:r>
              <a:rPr lang="fr-FR" sz="1300" dirty="0" smtClean="0">
                <a:solidFill>
                  <a:srgbClr val="003956"/>
                </a:solidFill>
              </a:rPr>
              <a:t> de la </a:t>
            </a:r>
            <a:r>
              <a:rPr lang="fr-FR" sz="1300" dirty="0">
                <a:solidFill>
                  <a:srgbClr val="003956"/>
                </a:solidFill>
              </a:rPr>
              <a:t>SSBM avec l’Association des Dames </a:t>
            </a:r>
            <a:r>
              <a:rPr lang="fr-FR" sz="1300" dirty="0" smtClean="0">
                <a:solidFill>
                  <a:srgbClr val="003956"/>
                </a:solidFill>
              </a:rPr>
              <a:t>Françaises et</a:t>
            </a:r>
            <a:endParaRPr lang="fr-FR" sz="1300" dirty="0">
              <a:solidFill>
                <a:srgbClr val="003956"/>
              </a:solidFill>
            </a:endParaRPr>
          </a:p>
          <a:p>
            <a:r>
              <a:rPr lang="fr-FR" sz="1300" dirty="0">
                <a:solidFill>
                  <a:srgbClr val="003956"/>
                </a:solidFill>
              </a:rPr>
              <a:t>l’Union des Femmes de </a:t>
            </a:r>
            <a:r>
              <a:rPr lang="fr-FR" sz="1300" dirty="0" smtClean="0">
                <a:solidFill>
                  <a:srgbClr val="003956"/>
                </a:solidFill>
              </a:rPr>
              <a:t>France pour </a:t>
            </a:r>
            <a:r>
              <a:rPr lang="fr-FR" sz="1300" dirty="0">
                <a:solidFill>
                  <a:srgbClr val="003956"/>
                </a:solidFill>
              </a:rPr>
              <a:t>former la Croix-Rouge française</a:t>
            </a:r>
          </a:p>
        </p:txBody>
      </p:sp>
      <p:sp>
        <p:nvSpPr>
          <p:cNvPr id="53" name="Rectangle 52"/>
          <p:cNvSpPr/>
          <p:nvPr/>
        </p:nvSpPr>
        <p:spPr>
          <a:xfrm>
            <a:off x="5180538" y="2420888"/>
            <a:ext cx="2015389" cy="1292662"/>
          </a:xfrm>
          <a:prstGeom prst="rect">
            <a:avLst/>
          </a:prstGeom>
        </p:spPr>
        <p:txBody>
          <a:bodyPr wrap="square">
            <a:spAutoFit/>
          </a:bodyPr>
          <a:lstStyle/>
          <a:p>
            <a:pPr marL="19050" lvl="1">
              <a:buFont typeface="Arial" panose="020B0604020202020204" pitchFamily="34" charset="0"/>
              <a:buChar char="​"/>
            </a:pPr>
            <a:r>
              <a:rPr lang="fr-FR" sz="1300" kern="0" dirty="0" smtClean="0">
                <a:solidFill>
                  <a:srgbClr val="003956"/>
                </a:solidFill>
              </a:rPr>
              <a:t>XXème </a:t>
            </a:r>
            <a:r>
              <a:rPr lang="fr-FR" sz="1300" kern="0" dirty="0">
                <a:solidFill>
                  <a:srgbClr val="003956"/>
                </a:solidFill>
              </a:rPr>
              <a:t>Conférence internationale de Vienne, durant laquelle </a:t>
            </a:r>
            <a:r>
              <a:rPr lang="fr-FR" sz="1300" b="1" kern="0" dirty="0">
                <a:solidFill>
                  <a:srgbClr val="003956"/>
                </a:solidFill>
              </a:rPr>
              <a:t>les sept principes fondamentaux </a:t>
            </a:r>
            <a:r>
              <a:rPr lang="fr-FR" sz="1300" kern="0" dirty="0">
                <a:solidFill>
                  <a:srgbClr val="003956"/>
                </a:solidFill>
              </a:rPr>
              <a:t>sont </a:t>
            </a:r>
            <a:r>
              <a:rPr lang="fr-FR" sz="1300" kern="0" dirty="0" smtClean="0">
                <a:solidFill>
                  <a:srgbClr val="003956"/>
                </a:solidFill>
              </a:rPr>
              <a:t>adoptés</a:t>
            </a:r>
            <a:endParaRPr lang="fr-FR" sz="1300" kern="0" dirty="0">
              <a:solidFill>
                <a:srgbClr val="003956"/>
              </a:solidFill>
            </a:endParaRPr>
          </a:p>
        </p:txBody>
      </p:sp>
      <p:sp>
        <p:nvSpPr>
          <p:cNvPr id="54" name="Rectangle 53"/>
          <p:cNvSpPr/>
          <p:nvPr/>
        </p:nvSpPr>
        <p:spPr>
          <a:xfrm>
            <a:off x="7069368" y="1888376"/>
            <a:ext cx="2183152" cy="692497"/>
          </a:xfrm>
          <a:prstGeom prst="rect">
            <a:avLst/>
          </a:prstGeom>
        </p:spPr>
        <p:txBody>
          <a:bodyPr wrap="square">
            <a:spAutoFit/>
          </a:bodyPr>
          <a:lstStyle/>
          <a:p>
            <a:pPr marL="19050" lvl="1">
              <a:buFont typeface="Arial" panose="020B0604020202020204" pitchFamily="34" charset="0"/>
              <a:buChar char="​"/>
            </a:pPr>
            <a:r>
              <a:rPr lang="fr-FR" sz="1300" kern="0" dirty="0" smtClean="0">
                <a:solidFill>
                  <a:srgbClr val="003956"/>
                </a:solidFill>
              </a:rPr>
              <a:t>Célébration </a:t>
            </a:r>
            <a:r>
              <a:rPr lang="fr-FR" sz="1300" kern="0" dirty="0">
                <a:solidFill>
                  <a:srgbClr val="003956"/>
                </a:solidFill>
              </a:rPr>
              <a:t>des </a:t>
            </a:r>
            <a:endParaRPr lang="fr-FR" sz="1300" kern="0" dirty="0" smtClean="0">
              <a:solidFill>
                <a:srgbClr val="003956"/>
              </a:solidFill>
            </a:endParaRPr>
          </a:p>
          <a:p>
            <a:pPr marL="19050" lvl="1">
              <a:buFont typeface="Arial" panose="020B0604020202020204" pitchFamily="34" charset="0"/>
              <a:buChar char="​"/>
            </a:pPr>
            <a:r>
              <a:rPr lang="fr-FR" sz="1300" kern="0" dirty="0" smtClean="0">
                <a:solidFill>
                  <a:srgbClr val="003956"/>
                </a:solidFill>
              </a:rPr>
              <a:t>150 </a:t>
            </a:r>
            <a:r>
              <a:rPr lang="fr-FR" sz="1300" kern="0" dirty="0">
                <a:solidFill>
                  <a:srgbClr val="003956"/>
                </a:solidFill>
              </a:rPr>
              <a:t>ans </a:t>
            </a:r>
            <a:r>
              <a:rPr lang="fr-FR" sz="1300" kern="0" dirty="0" smtClean="0">
                <a:solidFill>
                  <a:srgbClr val="003956"/>
                </a:solidFill>
              </a:rPr>
              <a:t>de </a:t>
            </a:r>
          </a:p>
          <a:p>
            <a:pPr marL="19050" lvl="1">
              <a:buFont typeface="Arial" panose="020B0604020202020204" pitchFamily="34" charset="0"/>
              <a:buChar char="​"/>
            </a:pPr>
            <a:r>
              <a:rPr lang="fr-FR" sz="1300" kern="0" dirty="0" smtClean="0">
                <a:solidFill>
                  <a:srgbClr val="003956"/>
                </a:solidFill>
              </a:rPr>
              <a:t>l‘association</a:t>
            </a:r>
            <a:endParaRPr lang="fr-FR" sz="1300" kern="0" dirty="0">
              <a:solidFill>
                <a:srgbClr val="003956"/>
              </a:solidFill>
            </a:endParaRPr>
          </a:p>
        </p:txBody>
      </p:sp>
      <p:sp>
        <p:nvSpPr>
          <p:cNvPr id="55" name="Rectangle 54"/>
          <p:cNvSpPr/>
          <p:nvPr/>
        </p:nvSpPr>
        <p:spPr>
          <a:xfrm>
            <a:off x="-52528" y="3975447"/>
            <a:ext cx="902179" cy="461665"/>
          </a:xfrm>
          <a:prstGeom prst="rect">
            <a:avLst/>
          </a:prstGeom>
        </p:spPr>
        <p:txBody>
          <a:bodyPr wrap="square">
            <a:spAutoFit/>
          </a:bodyPr>
          <a:lstStyle/>
          <a:p>
            <a:pPr marL="19050" lvl="1">
              <a:buFont typeface="Arial" panose="020B0604020202020204" pitchFamily="34" charset="0"/>
              <a:buChar char="​"/>
            </a:pPr>
            <a:r>
              <a:rPr lang="fr-FR" sz="2400" b="1" kern="0" dirty="0">
                <a:solidFill>
                  <a:srgbClr val="C00000"/>
                </a:solidFill>
              </a:rPr>
              <a:t>1864 </a:t>
            </a:r>
          </a:p>
        </p:txBody>
      </p:sp>
      <p:sp>
        <p:nvSpPr>
          <p:cNvPr id="56" name="Rectangle 55"/>
          <p:cNvSpPr/>
          <p:nvPr/>
        </p:nvSpPr>
        <p:spPr>
          <a:xfrm>
            <a:off x="2339752" y="3068960"/>
            <a:ext cx="870751" cy="461665"/>
          </a:xfrm>
          <a:prstGeom prst="rect">
            <a:avLst/>
          </a:prstGeom>
        </p:spPr>
        <p:txBody>
          <a:bodyPr wrap="none">
            <a:spAutoFit/>
          </a:bodyPr>
          <a:lstStyle/>
          <a:p>
            <a:r>
              <a:rPr lang="fr-FR" sz="2400" b="1" kern="0" dirty="0">
                <a:solidFill>
                  <a:srgbClr val="C00000"/>
                </a:solidFill>
              </a:rPr>
              <a:t>1940</a:t>
            </a:r>
            <a:endParaRPr lang="fr-FR" sz="2400" dirty="0"/>
          </a:p>
        </p:txBody>
      </p:sp>
      <p:sp>
        <p:nvSpPr>
          <p:cNvPr id="57" name="Rectangle 56"/>
          <p:cNvSpPr/>
          <p:nvPr/>
        </p:nvSpPr>
        <p:spPr>
          <a:xfrm>
            <a:off x="4283968" y="2481335"/>
            <a:ext cx="889987" cy="461665"/>
          </a:xfrm>
          <a:prstGeom prst="rect">
            <a:avLst/>
          </a:prstGeom>
        </p:spPr>
        <p:txBody>
          <a:bodyPr wrap="none">
            <a:spAutoFit/>
          </a:bodyPr>
          <a:lstStyle/>
          <a:p>
            <a:pPr marL="19050" lvl="1">
              <a:buFont typeface="Arial" panose="020B0604020202020204" pitchFamily="34" charset="0"/>
              <a:buChar char="​"/>
            </a:pPr>
            <a:r>
              <a:rPr lang="fr-FR" sz="2400" b="1" kern="0" dirty="0">
                <a:solidFill>
                  <a:srgbClr val="C00000"/>
                </a:solidFill>
              </a:rPr>
              <a:t>1965</a:t>
            </a:r>
          </a:p>
        </p:txBody>
      </p:sp>
      <p:cxnSp>
        <p:nvCxnSpPr>
          <p:cNvPr id="58" name="Connecteur droit 57"/>
          <p:cNvCxnSpPr/>
          <p:nvPr/>
        </p:nvCxnSpPr>
        <p:spPr>
          <a:xfrm flipV="1">
            <a:off x="849651" y="2934788"/>
            <a:ext cx="7953748" cy="3014492"/>
          </a:xfrm>
          <a:prstGeom prst="line">
            <a:avLst/>
          </a:prstGeom>
          <a:ln w="57150">
            <a:solidFill>
              <a:srgbClr val="003956"/>
            </a:solidFill>
          </a:ln>
        </p:spPr>
        <p:style>
          <a:lnRef idx="1">
            <a:schemeClr val="accent2"/>
          </a:lnRef>
          <a:fillRef idx="0">
            <a:schemeClr val="accent2"/>
          </a:fillRef>
          <a:effectRef idx="0">
            <a:schemeClr val="accent2"/>
          </a:effectRef>
          <a:fontRef idx="minor">
            <a:schemeClr val="tx1"/>
          </a:fontRef>
        </p:style>
      </p:cxnSp>
      <p:sp>
        <p:nvSpPr>
          <p:cNvPr id="59" name="Rectangle 58"/>
          <p:cNvSpPr/>
          <p:nvPr/>
        </p:nvSpPr>
        <p:spPr>
          <a:xfrm>
            <a:off x="6179381" y="1916832"/>
            <a:ext cx="889987" cy="461665"/>
          </a:xfrm>
          <a:prstGeom prst="rect">
            <a:avLst/>
          </a:prstGeom>
        </p:spPr>
        <p:txBody>
          <a:bodyPr wrap="none">
            <a:spAutoFit/>
          </a:bodyPr>
          <a:lstStyle/>
          <a:p>
            <a:pPr marL="19050" lvl="1">
              <a:buFont typeface="Arial" panose="020B0604020202020204" pitchFamily="34" charset="0"/>
              <a:buChar char="​"/>
            </a:pPr>
            <a:r>
              <a:rPr lang="fr-FR" sz="2400" b="1" kern="0" dirty="0">
                <a:solidFill>
                  <a:srgbClr val="C00000"/>
                </a:solidFill>
              </a:rPr>
              <a:t>2014</a:t>
            </a:r>
          </a:p>
        </p:txBody>
      </p:sp>
      <p:cxnSp>
        <p:nvCxnSpPr>
          <p:cNvPr id="60" name="Connecteur droit 59"/>
          <p:cNvCxnSpPr/>
          <p:nvPr/>
        </p:nvCxnSpPr>
        <p:spPr>
          <a:xfrm flipV="1">
            <a:off x="862805" y="4047310"/>
            <a:ext cx="0" cy="1901970"/>
          </a:xfrm>
          <a:prstGeom prst="line">
            <a:avLst/>
          </a:prstGeom>
          <a:ln w="19050">
            <a:solidFill>
              <a:srgbClr val="003956"/>
            </a:solidFill>
          </a:ln>
        </p:spPr>
        <p:style>
          <a:lnRef idx="1">
            <a:schemeClr val="accent2"/>
          </a:lnRef>
          <a:fillRef idx="0">
            <a:schemeClr val="accent2"/>
          </a:fillRef>
          <a:effectRef idx="0">
            <a:schemeClr val="accent2"/>
          </a:effectRef>
          <a:fontRef idx="minor">
            <a:schemeClr val="tx1"/>
          </a:fontRef>
        </p:style>
      </p:cxnSp>
      <p:cxnSp>
        <p:nvCxnSpPr>
          <p:cNvPr id="61" name="Connecteur droit 60"/>
          <p:cNvCxnSpPr/>
          <p:nvPr/>
        </p:nvCxnSpPr>
        <p:spPr>
          <a:xfrm flipV="1">
            <a:off x="3203848" y="3140968"/>
            <a:ext cx="6655" cy="1944217"/>
          </a:xfrm>
          <a:prstGeom prst="line">
            <a:avLst/>
          </a:prstGeom>
          <a:ln w="19050">
            <a:solidFill>
              <a:srgbClr val="003956"/>
            </a:solidFill>
          </a:ln>
        </p:spPr>
        <p:style>
          <a:lnRef idx="1">
            <a:schemeClr val="accent2"/>
          </a:lnRef>
          <a:fillRef idx="0">
            <a:schemeClr val="accent2"/>
          </a:fillRef>
          <a:effectRef idx="0">
            <a:schemeClr val="accent2"/>
          </a:effectRef>
          <a:fontRef idx="minor">
            <a:schemeClr val="tx1"/>
          </a:fontRef>
        </p:style>
      </p:cxnSp>
      <p:cxnSp>
        <p:nvCxnSpPr>
          <p:cNvPr id="62" name="Connecteur droit 61"/>
          <p:cNvCxnSpPr/>
          <p:nvPr/>
        </p:nvCxnSpPr>
        <p:spPr>
          <a:xfrm flipV="1">
            <a:off x="5184215" y="2489412"/>
            <a:ext cx="0" cy="1800202"/>
          </a:xfrm>
          <a:prstGeom prst="line">
            <a:avLst/>
          </a:prstGeom>
          <a:ln w="19050">
            <a:solidFill>
              <a:srgbClr val="003956"/>
            </a:solidFill>
          </a:ln>
        </p:spPr>
        <p:style>
          <a:lnRef idx="1">
            <a:schemeClr val="accent2"/>
          </a:lnRef>
          <a:fillRef idx="0">
            <a:schemeClr val="accent2"/>
          </a:fillRef>
          <a:effectRef idx="0">
            <a:schemeClr val="accent2"/>
          </a:effectRef>
          <a:fontRef idx="minor">
            <a:schemeClr val="tx1"/>
          </a:fontRef>
        </p:style>
      </p:cxnSp>
      <p:cxnSp>
        <p:nvCxnSpPr>
          <p:cNvPr id="63" name="Connecteur droit 62"/>
          <p:cNvCxnSpPr/>
          <p:nvPr/>
        </p:nvCxnSpPr>
        <p:spPr>
          <a:xfrm flipV="1">
            <a:off x="7076264" y="1916832"/>
            <a:ext cx="0" cy="1643976"/>
          </a:xfrm>
          <a:prstGeom prst="line">
            <a:avLst/>
          </a:prstGeom>
          <a:ln w="19050">
            <a:solidFill>
              <a:srgbClr val="003956"/>
            </a:solidFill>
          </a:ln>
        </p:spPr>
        <p:style>
          <a:lnRef idx="1">
            <a:schemeClr val="accent2"/>
          </a:lnRef>
          <a:fillRef idx="0">
            <a:schemeClr val="accent2"/>
          </a:fillRef>
          <a:effectRef idx="0">
            <a:schemeClr val="accent2"/>
          </a:effectRef>
          <a:fontRef idx="minor">
            <a:schemeClr val="tx1"/>
          </a:fontRef>
        </p:style>
      </p:cxnSp>
      <p:sp>
        <p:nvSpPr>
          <p:cNvPr id="64" name="Plus 63"/>
          <p:cNvSpPr/>
          <p:nvPr/>
        </p:nvSpPr>
        <p:spPr>
          <a:xfrm>
            <a:off x="763358" y="5841268"/>
            <a:ext cx="216023" cy="216023"/>
          </a:xfrm>
          <a:prstGeom prst="mathPlus">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Plus 64"/>
          <p:cNvSpPr/>
          <p:nvPr/>
        </p:nvSpPr>
        <p:spPr>
          <a:xfrm>
            <a:off x="3095836" y="4941168"/>
            <a:ext cx="216023" cy="216023"/>
          </a:xfrm>
          <a:prstGeom prst="mathPlus">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Plus 65"/>
          <p:cNvSpPr/>
          <p:nvPr/>
        </p:nvSpPr>
        <p:spPr>
          <a:xfrm>
            <a:off x="5076203" y="4181602"/>
            <a:ext cx="216023" cy="216023"/>
          </a:xfrm>
          <a:prstGeom prst="mathPlus">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Plus 66"/>
          <p:cNvSpPr/>
          <p:nvPr/>
        </p:nvSpPr>
        <p:spPr>
          <a:xfrm>
            <a:off x="6968252" y="3465003"/>
            <a:ext cx="216023" cy="216023"/>
          </a:xfrm>
          <a:prstGeom prst="mathPlus">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4612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3</a:t>
            </a:fld>
            <a:endParaRPr lang="fr-FR"/>
          </a:p>
        </p:txBody>
      </p:sp>
      <p:sp>
        <p:nvSpPr>
          <p:cNvPr id="5" name="Titre 4"/>
          <p:cNvSpPr>
            <a:spLocks noGrp="1"/>
          </p:cNvSpPr>
          <p:nvPr>
            <p:ph type="title"/>
          </p:nvPr>
        </p:nvSpPr>
        <p:spPr/>
        <p:txBody>
          <a:bodyPr/>
          <a:lstStyle/>
          <a:p>
            <a:r>
              <a:rPr lang="fr-FR" dirty="0"/>
              <a:t>La </a:t>
            </a:r>
            <a:r>
              <a:rPr lang="fr-FR" dirty="0" smtClean="0"/>
              <a:t>Croix-Rouge </a:t>
            </a:r>
            <a:r>
              <a:rPr lang="fr-FR" b="0" dirty="0" smtClean="0"/>
              <a:t>Française</a:t>
            </a:r>
            <a:r>
              <a:rPr lang="fr-FR" dirty="0" smtClean="0"/>
              <a:t> </a:t>
            </a:r>
            <a:endParaRPr lang="fr-FR" dirty="0"/>
          </a:p>
        </p:txBody>
      </p:sp>
      <p:sp>
        <p:nvSpPr>
          <p:cNvPr id="6" name="Espace réservé du texte 5"/>
          <p:cNvSpPr>
            <a:spLocks noGrp="1"/>
          </p:cNvSpPr>
          <p:nvPr>
            <p:ph type="body" sz="quarter" idx="13"/>
          </p:nvPr>
        </p:nvSpPr>
        <p:spPr/>
        <p:txBody>
          <a:bodyPr/>
          <a:lstStyle/>
          <a:p>
            <a:pPr lvl="0"/>
            <a:r>
              <a:rPr lang="fr-FR" b="1" dirty="0">
                <a:solidFill>
                  <a:prstClr val="white"/>
                </a:solidFill>
              </a:rPr>
              <a:t>Son identité</a:t>
            </a:r>
          </a:p>
          <a:p>
            <a:endParaRPr lang="fr-FR" dirty="0"/>
          </a:p>
        </p:txBody>
      </p:sp>
      <p:sp>
        <p:nvSpPr>
          <p:cNvPr id="8" name="Rectangle 7"/>
          <p:cNvSpPr/>
          <p:nvPr/>
        </p:nvSpPr>
        <p:spPr>
          <a:xfrm>
            <a:off x="1043608" y="1700808"/>
            <a:ext cx="6840760" cy="1336263"/>
          </a:xfrm>
          <a:prstGeom prst="rect">
            <a:avLst/>
          </a:prstGeom>
        </p:spPr>
        <p:txBody>
          <a:bodyPr wrap="square">
            <a:spAutoFit/>
          </a:bodyPr>
          <a:lstStyle/>
          <a:p>
            <a:pPr marL="19050" lvl="1">
              <a:buFont typeface="Arial" panose="020B0604020202020204" pitchFamily="34" charset="0"/>
              <a:buChar char="​"/>
            </a:pPr>
            <a:r>
              <a:rPr lang="fr-FR" sz="4000" b="1" kern="0" dirty="0" smtClean="0">
                <a:solidFill>
                  <a:srgbClr val="E30613"/>
                </a:solidFill>
              </a:rPr>
              <a:t>59 857</a:t>
            </a:r>
            <a:r>
              <a:rPr lang="fr-FR" sz="4000" kern="0" dirty="0" smtClean="0">
                <a:solidFill>
                  <a:srgbClr val="E30613"/>
                </a:solidFill>
              </a:rPr>
              <a:t> </a:t>
            </a:r>
            <a:r>
              <a:rPr lang="fr-FR" sz="1700" b="1" kern="0" dirty="0">
                <a:solidFill>
                  <a:srgbClr val="E30613"/>
                </a:solidFill>
              </a:rPr>
              <a:t>b</a:t>
            </a:r>
            <a:r>
              <a:rPr lang="fr-FR" sz="1700" b="1" kern="0" dirty="0" smtClean="0">
                <a:solidFill>
                  <a:srgbClr val="E30613"/>
                </a:solidFill>
              </a:rPr>
              <a:t>énévoles </a:t>
            </a:r>
          </a:p>
          <a:p>
            <a:pPr marL="3219450" lvl="8">
              <a:lnSpc>
                <a:spcPts val="120"/>
              </a:lnSpc>
              <a:buFont typeface="Arial" panose="020B0604020202020204" pitchFamily="34" charset="0"/>
              <a:buChar char="​"/>
            </a:pPr>
            <a:r>
              <a:rPr lang="fr-FR" sz="4000" b="1" kern="0" dirty="0">
                <a:solidFill>
                  <a:srgbClr val="E30613"/>
                </a:solidFill>
              </a:rPr>
              <a:t> </a:t>
            </a:r>
            <a:r>
              <a:rPr lang="fr-FR" sz="4000" b="1" kern="0" dirty="0" smtClean="0">
                <a:solidFill>
                  <a:srgbClr val="E30613"/>
                </a:solidFill>
              </a:rPr>
              <a:t>      </a:t>
            </a:r>
          </a:p>
          <a:p>
            <a:pPr marL="3219450" lvl="8">
              <a:buFont typeface="Arial" panose="020B0604020202020204" pitchFamily="34" charset="0"/>
              <a:buChar char="​"/>
            </a:pPr>
            <a:r>
              <a:rPr lang="fr-FR" sz="4000" b="1" kern="0" dirty="0" smtClean="0">
                <a:solidFill>
                  <a:srgbClr val="E30613"/>
                </a:solidFill>
              </a:rPr>
              <a:t>       17 217</a:t>
            </a:r>
            <a:r>
              <a:rPr lang="fr-FR" sz="1700" b="1" kern="0" dirty="0" smtClean="0">
                <a:solidFill>
                  <a:srgbClr val="E30613"/>
                </a:solidFill>
              </a:rPr>
              <a:t> </a:t>
            </a:r>
            <a:r>
              <a:rPr lang="fr-FR" sz="1700" b="1" kern="0" dirty="0">
                <a:solidFill>
                  <a:srgbClr val="E30613"/>
                </a:solidFill>
              </a:rPr>
              <a:t>s</a:t>
            </a:r>
            <a:r>
              <a:rPr lang="fr-FR" sz="1700" b="1" kern="0" dirty="0" smtClean="0">
                <a:solidFill>
                  <a:srgbClr val="E30613"/>
                </a:solidFill>
              </a:rPr>
              <a:t>alariés </a:t>
            </a:r>
            <a:endParaRPr lang="fr-FR" sz="1700" b="1" kern="0" dirty="0">
              <a:solidFill>
                <a:srgbClr val="E30613"/>
              </a:solidFill>
            </a:endParaRPr>
          </a:p>
        </p:txBody>
      </p:sp>
      <p:sp>
        <p:nvSpPr>
          <p:cNvPr id="9" name="Espace réservé du texte 9"/>
          <p:cNvSpPr>
            <a:spLocks noGrp="1"/>
          </p:cNvSpPr>
          <p:nvPr>
            <p:ph type="body" sz="quarter" idx="14"/>
          </p:nvPr>
        </p:nvSpPr>
        <p:spPr>
          <a:xfrm>
            <a:off x="859904" y="3789276"/>
            <a:ext cx="7672536" cy="2015988"/>
          </a:xfrm>
        </p:spPr>
        <p:txBody>
          <a:bodyPr>
            <a:normAutofit/>
          </a:bodyPr>
          <a:lstStyle/>
          <a:p>
            <a:pPr lvl="1" algn="just"/>
            <a:r>
              <a:rPr lang="fr-FR" dirty="0" smtClean="0">
                <a:solidFill>
                  <a:srgbClr val="003956"/>
                </a:solidFill>
              </a:rPr>
              <a:t>La Croix-Rouge française est une association de loi 1901 qui s’est </a:t>
            </a:r>
            <a:r>
              <a:rPr lang="fr-FR" dirty="0">
                <a:solidFill>
                  <a:srgbClr val="003956"/>
                </a:solidFill>
              </a:rPr>
              <a:t>développée en </a:t>
            </a:r>
            <a:r>
              <a:rPr lang="fr-FR" dirty="0" smtClean="0">
                <a:solidFill>
                  <a:srgbClr val="003956"/>
                </a:solidFill>
              </a:rPr>
              <a:t>association engagée dans l’économie sociale et solidaire afin </a:t>
            </a:r>
            <a:r>
              <a:rPr lang="fr-FR" dirty="0">
                <a:solidFill>
                  <a:srgbClr val="003956"/>
                </a:solidFill>
              </a:rPr>
              <a:t>d’étendre sa mission de </a:t>
            </a:r>
            <a:r>
              <a:rPr lang="fr-FR" b="1" dirty="0">
                <a:solidFill>
                  <a:srgbClr val="003956"/>
                </a:solidFill>
              </a:rPr>
              <a:t>soulagement de la souffrance de l’homme</a:t>
            </a:r>
            <a:r>
              <a:rPr lang="fr-FR" dirty="0">
                <a:solidFill>
                  <a:srgbClr val="003956"/>
                </a:solidFill>
              </a:rPr>
              <a:t>. </a:t>
            </a:r>
          </a:p>
          <a:p>
            <a:pPr lvl="1" algn="just"/>
            <a:r>
              <a:rPr lang="fr-FR" dirty="0" smtClean="0">
                <a:solidFill>
                  <a:srgbClr val="003956"/>
                </a:solidFill>
              </a:rPr>
              <a:t>Jour après jour, elle </a:t>
            </a:r>
            <a:r>
              <a:rPr lang="fr-FR" dirty="0">
                <a:solidFill>
                  <a:srgbClr val="003956"/>
                </a:solidFill>
              </a:rPr>
              <a:t>développe des actions pour répondre aux besoins de son temps. </a:t>
            </a:r>
            <a:endParaRPr lang="fr-FR" dirty="0" smtClean="0">
              <a:solidFill>
                <a:srgbClr val="003956"/>
              </a:solidFill>
            </a:endParaRPr>
          </a:p>
          <a:p>
            <a:pPr lvl="1" algn="just"/>
            <a:r>
              <a:rPr lang="fr-FR" dirty="0" smtClean="0">
                <a:solidFill>
                  <a:srgbClr val="003956"/>
                </a:solidFill>
              </a:rPr>
              <a:t>Dans </a:t>
            </a:r>
            <a:r>
              <a:rPr lang="fr-FR" dirty="0">
                <a:solidFill>
                  <a:srgbClr val="003956"/>
                </a:solidFill>
              </a:rPr>
              <a:t>ses actions, la Croix-Rouge est </a:t>
            </a:r>
            <a:r>
              <a:rPr lang="fr-FR" dirty="0" smtClean="0">
                <a:solidFill>
                  <a:srgbClr val="003956"/>
                </a:solidFill>
              </a:rPr>
              <a:t>aussi auxiliaire </a:t>
            </a:r>
            <a:r>
              <a:rPr lang="fr-FR" dirty="0">
                <a:solidFill>
                  <a:srgbClr val="003956"/>
                </a:solidFill>
              </a:rPr>
              <a:t>des pouvoirs </a:t>
            </a:r>
            <a:r>
              <a:rPr lang="fr-FR" dirty="0" smtClean="0">
                <a:solidFill>
                  <a:srgbClr val="003956"/>
                </a:solidFill>
              </a:rPr>
              <a:t>publics depuis 1945, mais reste autonome par rapport à l’Etat.</a:t>
            </a:r>
            <a:endParaRPr lang="fr-FR" dirty="0">
              <a:solidFill>
                <a:srgbClr val="003956"/>
              </a:solidFill>
            </a:endParaRPr>
          </a:p>
          <a:p>
            <a:endParaRPr lang="fr-FR" dirty="0"/>
          </a:p>
          <a:p>
            <a:endParaRPr lang="fr-FR" dirty="0"/>
          </a:p>
        </p:txBody>
      </p:sp>
      <p:cxnSp>
        <p:nvCxnSpPr>
          <p:cNvPr id="10" name="Connecteur droit 9"/>
          <p:cNvCxnSpPr/>
          <p:nvPr/>
        </p:nvCxnSpPr>
        <p:spPr>
          <a:xfrm flipV="1">
            <a:off x="827584" y="3789040"/>
            <a:ext cx="0" cy="1656184"/>
          </a:xfrm>
          <a:prstGeom prst="line">
            <a:avLst/>
          </a:prstGeom>
          <a:ln w="38100">
            <a:solidFill>
              <a:srgbClr val="E30613"/>
            </a:solidFill>
          </a:ln>
        </p:spPr>
        <p:style>
          <a:lnRef idx="1">
            <a:schemeClr val="accent1"/>
          </a:lnRef>
          <a:fillRef idx="0">
            <a:schemeClr val="accent1"/>
          </a:fillRef>
          <a:effectRef idx="0">
            <a:schemeClr val="accent1"/>
          </a:effectRef>
          <a:fontRef idx="minor">
            <a:schemeClr val="tx1"/>
          </a:fontRef>
        </p:style>
      </p:cxnSp>
      <p:pic>
        <p:nvPicPr>
          <p:cNvPr id="12" name="Picture 3" descr="D:\Users\jeanolivec\Desktop\MES DOCUMENTS\PNG\Picto_Benevoles.png"/>
          <p:cNvPicPr>
            <a:picLocks noChangeAspect="1" noChangeArrowheads="1"/>
          </p:cNvPicPr>
          <p:nvPr/>
        </p:nvPicPr>
        <p:blipFill>
          <a:blip r:embed="rId2" cstate="print">
            <a:duotone>
              <a:prstClr val="black"/>
              <a:srgbClr val="003956">
                <a:tint val="45000"/>
                <a:satMod val="400000"/>
              </a:srgbClr>
            </a:duotone>
            <a:extLst>
              <a:ext uri="{28A0092B-C50C-407E-A947-70E740481C1C}">
                <a14:useLocalDpi xmlns:a14="http://schemas.microsoft.com/office/drawing/2010/main" val="0"/>
              </a:ext>
            </a:extLst>
          </a:blip>
          <a:srcRect/>
          <a:stretch>
            <a:fillRect/>
          </a:stretch>
        </p:blipFill>
        <p:spPr bwMode="auto">
          <a:xfrm>
            <a:off x="3829681" y="2049563"/>
            <a:ext cx="1472948" cy="14729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189899"/>
            <a:ext cx="284075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37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4</a:t>
            </a:fld>
            <a:endParaRPr lang="fr-FR"/>
          </a:p>
        </p:txBody>
      </p:sp>
      <p:sp>
        <p:nvSpPr>
          <p:cNvPr id="5" name="Titre 4"/>
          <p:cNvSpPr>
            <a:spLocks noGrp="1"/>
          </p:cNvSpPr>
          <p:nvPr>
            <p:ph type="title"/>
          </p:nvPr>
        </p:nvSpPr>
        <p:spPr/>
        <p:txBody>
          <a:bodyPr/>
          <a:lstStyle/>
          <a:p>
            <a:r>
              <a:rPr lang="fr-FR" dirty="0"/>
              <a:t>La Croix-Rouge </a:t>
            </a:r>
            <a:r>
              <a:rPr lang="fr-FR" b="0" dirty="0"/>
              <a:t>Française</a:t>
            </a:r>
            <a:r>
              <a:rPr lang="fr-FR" dirty="0"/>
              <a:t> </a:t>
            </a:r>
          </a:p>
        </p:txBody>
      </p:sp>
      <p:sp>
        <p:nvSpPr>
          <p:cNvPr id="6" name="Espace réservé du texte 5"/>
          <p:cNvSpPr>
            <a:spLocks noGrp="1"/>
          </p:cNvSpPr>
          <p:nvPr>
            <p:ph type="body" sz="quarter" idx="13"/>
          </p:nvPr>
        </p:nvSpPr>
        <p:spPr/>
        <p:txBody>
          <a:bodyPr/>
          <a:lstStyle/>
          <a:p>
            <a:r>
              <a:rPr lang="fr-FR" b="1" dirty="0" smtClean="0"/>
              <a:t>Ses principes</a:t>
            </a:r>
            <a:endParaRPr lang="fr-FR" dirty="0"/>
          </a:p>
        </p:txBody>
      </p:sp>
      <p:sp>
        <p:nvSpPr>
          <p:cNvPr id="7" name="Espace réservé du texte 6"/>
          <p:cNvSpPr>
            <a:spLocks noGrp="1"/>
          </p:cNvSpPr>
          <p:nvPr>
            <p:ph type="body" sz="quarter" idx="14"/>
          </p:nvPr>
        </p:nvSpPr>
        <p:spPr>
          <a:xfrm>
            <a:off x="755576" y="2564904"/>
            <a:ext cx="4464496" cy="3398097"/>
          </a:xfrm>
        </p:spPr>
        <p:txBody>
          <a:bodyPr>
            <a:noAutofit/>
          </a:bodyPr>
          <a:lstStyle/>
          <a:p>
            <a:pPr>
              <a:spcBef>
                <a:spcPts val="0"/>
              </a:spcBef>
            </a:pPr>
            <a:r>
              <a:rPr lang="fr-FR" sz="1200" b="0" dirty="0">
                <a:solidFill>
                  <a:srgbClr val="003956"/>
                </a:solidFill>
              </a:rPr>
              <a:t>Les Principes et valeurs humanitaires </a:t>
            </a:r>
            <a:r>
              <a:rPr lang="fr-FR" sz="1200" b="0" dirty="0" smtClean="0">
                <a:solidFill>
                  <a:srgbClr val="003956"/>
                </a:solidFill>
              </a:rPr>
              <a:t>du Mouvement </a:t>
            </a:r>
            <a:r>
              <a:rPr lang="fr-FR" sz="1200" b="0" dirty="0">
                <a:solidFill>
                  <a:srgbClr val="003956"/>
                </a:solidFill>
              </a:rPr>
              <a:t>international Croix-Rouge </a:t>
            </a:r>
            <a:r>
              <a:rPr lang="fr-FR" sz="1200" b="0" dirty="0" smtClean="0">
                <a:solidFill>
                  <a:srgbClr val="003956"/>
                </a:solidFill>
              </a:rPr>
              <a:t>et Croissant-Rouge </a:t>
            </a:r>
            <a:r>
              <a:rPr lang="fr-FR" sz="1200" b="0" dirty="0">
                <a:solidFill>
                  <a:srgbClr val="003956"/>
                </a:solidFill>
              </a:rPr>
              <a:t>trouvent leurs origines </a:t>
            </a:r>
            <a:r>
              <a:rPr lang="fr-FR" sz="1200" b="0" dirty="0" smtClean="0">
                <a:solidFill>
                  <a:srgbClr val="003956"/>
                </a:solidFill>
              </a:rPr>
              <a:t>dans l’élan </a:t>
            </a:r>
            <a:r>
              <a:rPr lang="fr-FR" sz="1200" b="0" dirty="0">
                <a:solidFill>
                  <a:srgbClr val="003956"/>
                </a:solidFill>
              </a:rPr>
              <a:t>spontané de celles et ceux qui, en </a:t>
            </a:r>
            <a:r>
              <a:rPr lang="fr-FR" sz="1200" b="0" dirty="0" smtClean="0">
                <a:solidFill>
                  <a:srgbClr val="003956"/>
                </a:solidFill>
              </a:rPr>
              <a:t>1859, vinrent </a:t>
            </a:r>
            <a:r>
              <a:rPr lang="fr-FR" sz="1200" b="0" dirty="0">
                <a:solidFill>
                  <a:srgbClr val="003956"/>
                </a:solidFill>
              </a:rPr>
              <a:t>en aide aux blessés et aux </a:t>
            </a:r>
            <a:r>
              <a:rPr lang="fr-FR" sz="1200" b="0" dirty="0" smtClean="0">
                <a:solidFill>
                  <a:srgbClr val="003956"/>
                </a:solidFill>
              </a:rPr>
              <a:t>mourants de </a:t>
            </a:r>
            <a:r>
              <a:rPr lang="fr-FR" sz="1200" b="0" dirty="0">
                <a:solidFill>
                  <a:srgbClr val="003956"/>
                </a:solidFill>
              </a:rPr>
              <a:t>la bataille de Solferino, sans </a:t>
            </a:r>
            <a:r>
              <a:rPr lang="fr-FR" sz="1200" b="0" dirty="0" smtClean="0">
                <a:solidFill>
                  <a:srgbClr val="003956"/>
                </a:solidFill>
              </a:rPr>
              <a:t>distinction.</a:t>
            </a:r>
          </a:p>
          <a:p>
            <a:pPr>
              <a:spcBef>
                <a:spcPts val="0"/>
              </a:spcBef>
            </a:pPr>
            <a:endParaRPr lang="fr-FR" sz="1200" b="0" dirty="0">
              <a:solidFill>
                <a:srgbClr val="003956"/>
              </a:solidFill>
            </a:endParaRPr>
          </a:p>
          <a:p>
            <a:pPr>
              <a:spcBef>
                <a:spcPts val="0"/>
              </a:spcBef>
            </a:pPr>
            <a:r>
              <a:rPr lang="fr-FR" sz="1200" b="0" dirty="0" smtClean="0">
                <a:solidFill>
                  <a:srgbClr val="003956"/>
                </a:solidFill>
              </a:rPr>
              <a:t>Présents </a:t>
            </a:r>
            <a:r>
              <a:rPr lang="fr-FR" sz="1200" b="0" dirty="0">
                <a:solidFill>
                  <a:srgbClr val="003956"/>
                </a:solidFill>
              </a:rPr>
              <a:t>dès l’origine, </a:t>
            </a:r>
            <a:r>
              <a:rPr lang="fr-FR" sz="1200" dirty="0">
                <a:solidFill>
                  <a:srgbClr val="003956"/>
                </a:solidFill>
              </a:rPr>
              <a:t>c'est en 1965, lors </a:t>
            </a:r>
            <a:r>
              <a:rPr lang="fr-FR" sz="1200" dirty="0" smtClean="0">
                <a:solidFill>
                  <a:srgbClr val="003956"/>
                </a:solidFill>
              </a:rPr>
              <a:t>de la </a:t>
            </a:r>
            <a:r>
              <a:rPr lang="fr-FR" sz="1200" dirty="0">
                <a:solidFill>
                  <a:srgbClr val="003956"/>
                </a:solidFill>
              </a:rPr>
              <a:t>XXème Conférence internationale que </a:t>
            </a:r>
            <a:r>
              <a:rPr lang="fr-FR" sz="1200" dirty="0" smtClean="0">
                <a:solidFill>
                  <a:srgbClr val="003956"/>
                </a:solidFill>
              </a:rPr>
              <a:t>les 7 Principes fondamentaux </a:t>
            </a:r>
            <a:r>
              <a:rPr lang="fr-FR" sz="1200" dirty="0">
                <a:solidFill>
                  <a:srgbClr val="003956"/>
                </a:solidFill>
              </a:rPr>
              <a:t>ont été </a:t>
            </a:r>
            <a:r>
              <a:rPr lang="fr-FR" sz="1200" dirty="0" smtClean="0">
                <a:solidFill>
                  <a:srgbClr val="003956"/>
                </a:solidFill>
              </a:rPr>
              <a:t>adoptés sous </a:t>
            </a:r>
            <a:r>
              <a:rPr lang="fr-FR" sz="1200" dirty="0">
                <a:solidFill>
                  <a:srgbClr val="003956"/>
                </a:solidFill>
              </a:rPr>
              <a:t>leur forme actuelle</a:t>
            </a:r>
            <a:r>
              <a:rPr lang="fr-FR" sz="1200" b="0" dirty="0">
                <a:solidFill>
                  <a:srgbClr val="003956"/>
                </a:solidFill>
              </a:rPr>
              <a:t>. </a:t>
            </a:r>
            <a:endParaRPr lang="fr-FR" sz="1200" b="0" dirty="0" smtClean="0">
              <a:solidFill>
                <a:srgbClr val="003956"/>
              </a:solidFill>
            </a:endParaRPr>
          </a:p>
          <a:p>
            <a:pPr>
              <a:spcBef>
                <a:spcPts val="0"/>
              </a:spcBef>
            </a:pPr>
            <a:endParaRPr lang="fr-FR" sz="1200" b="0" dirty="0">
              <a:solidFill>
                <a:srgbClr val="003956"/>
              </a:solidFill>
            </a:endParaRPr>
          </a:p>
          <a:p>
            <a:pPr>
              <a:spcBef>
                <a:spcPts val="0"/>
              </a:spcBef>
            </a:pPr>
            <a:r>
              <a:rPr lang="fr-FR" sz="1200" b="0" dirty="0" smtClean="0">
                <a:solidFill>
                  <a:srgbClr val="003956"/>
                </a:solidFill>
              </a:rPr>
              <a:t>Aujourd'hui</a:t>
            </a:r>
            <a:r>
              <a:rPr lang="fr-FR" sz="1200" b="0" dirty="0">
                <a:solidFill>
                  <a:srgbClr val="003956"/>
                </a:solidFill>
              </a:rPr>
              <a:t>, ce </a:t>
            </a:r>
            <a:r>
              <a:rPr lang="fr-FR" sz="1200" b="0" dirty="0" smtClean="0">
                <a:solidFill>
                  <a:srgbClr val="003956"/>
                </a:solidFill>
              </a:rPr>
              <a:t>sont plus </a:t>
            </a:r>
            <a:r>
              <a:rPr lang="fr-FR" sz="1200" b="0" dirty="0">
                <a:solidFill>
                  <a:srgbClr val="003956"/>
                </a:solidFill>
              </a:rPr>
              <a:t>de 17 millions de bénévoles et 400 </a:t>
            </a:r>
            <a:r>
              <a:rPr lang="fr-FR" sz="1200" b="0" dirty="0" smtClean="0">
                <a:solidFill>
                  <a:srgbClr val="003956"/>
                </a:solidFill>
              </a:rPr>
              <a:t>000 permanents </a:t>
            </a:r>
            <a:r>
              <a:rPr lang="fr-FR" sz="1200" b="0" dirty="0">
                <a:solidFill>
                  <a:srgbClr val="003956"/>
                </a:solidFill>
              </a:rPr>
              <a:t>à travers le monde, qui </a:t>
            </a:r>
            <a:r>
              <a:rPr lang="fr-FR" sz="1200" b="0" dirty="0" smtClean="0">
                <a:solidFill>
                  <a:srgbClr val="003956"/>
                </a:solidFill>
              </a:rPr>
              <a:t>partagent les </a:t>
            </a:r>
            <a:r>
              <a:rPr lang="fr-FR" sz="1200" b="0" dirty="0">
                <a:solidFill>
                  <a:srgbClr val="003956"/>
                </a:solidFill>
              </a:rPr>
              <a:t>mêmes valeurs humanitaires universelles.</a:t>
            </a:r>
          </a:p>
          <a:p>
            <a:pPr>
              <a:spcBef>
                <a:spcPts val="0"/>
              </a:spcBef>
            </a:pPr>
            <a:endParaRPr lang="fr-FR" sz="1200" b="0" dirty="0" smtClean="0">
              <a:solidFill>
                <a:srgbClr val="003956"/>
              </a:solidFill>
            </a:endParaRPr>
          </a:p>
          <a:p>
            <a:pPr>
              <a:spcBef>
                <a:spcPts val="0"/>
              </a:spcBef>
            </a:pPr>
            <a:r>
              <a:rPr lang="fr-FR" sz="1200" b="0" dirty="0" smtClean="0">
                <a:solidFill>
                  <a:srgbClr val="003956"/>
                </a:solidFill>
              </a:rPr>
              <a:t>Pour </a:t>
            </a:r>
            <a:r>
              <a:rPr lang="fr-FR" sz="1200" b="0" dirty="0">
                <a:solidFill>
                  <a:srgbClr val="003956"/>
                </a:solidFill>
              </a:rPr>
              <a:t>tous, ils représentent notre </a:t>
            </a:r>
            <a:r>
              <a:rPr lang="fr-FR" sz="1200" b="0" dirty="0" smtClean="0">
                <a:solidFill>
                  <a:srgbClr val="003956"/>
                </a:solidFill>
              </a:rPr>
              <a:t>identité commune </a:t>
            </a:r>
            <a:r>
              <a:rPr lang="fr-FR" sz="1200" b="0" dirty="0">
                <a:solidFill>
                  <a:srgbClr val="003956"/>
                </a:solidFill>
              </a:rPr>
              <a:t>et notre grand </a:t>
            </a:r>
            <a:r>
              <a:rPr lang="fr-FR" sz="1200" b="0" dirty="0" smtClean="0">
                <a:solidFill>
                  <a:srgbClr val="003956"/>
                </a:solidFill>
              </a:rPr>
              <a:t>dénominateur commun</a:t>
            </a:r>
            <a:r>
              <a:rPr lang="fr-FR" sz="1200" b="0" dirty="0">
                <a:solidFill>
                  <a:srgbClr val="003956"/>
                </a:solidFill>
              </a:rPr>
              <a:t>, dans l’ensemble de nos actions </a:t>
            </a:r>
            <a:r>
              <a:rPr lang="fr-FR" sz="1200" b="0" dirty="0" smtClean="0">
                <a:solidFill>
                  <a:srgbClr val="003956"/>
                </a:solidFill>
              </a:rPr>
              <a:t>au quotidien</a:t>
            </a:r>
            <a:r>
              <a:rPr lang="fr-FR" sz="1200" b="0" dirty="0">
                <a:solidFill>
                  <a:srgbClr val="003956"/>
                </a:solidFill>
              </a:rPr>
              <a:t>.</a:t>
            </a:r>
            <a:endParaRPr lang="fr-FR" sz="1600" dirty="0"/>
          </a:p>
        </p:txBody>
      </p:sp>
      <p:sp>
        <p:nvSpPr>
          <p:cNvPr id="12" name="Espace réservé du texte 9"/>
          <p:cNvSpPr txBox="1">
            <a:spLocks/>
          </p:cNvSpPr>
          <p:nvPr/>
        </p:nvSpPr>
        <p:spPr>
          <a:xfrm>
            <a:off x="467544" y="1628800"/>
            <a:ext cx="4104456" cy="806779"/>
          </a:xfrm>
          <a:prstGeom prst="rect">
            <a:avLst/>
          </a:prstGeom>
        </p:spPr>
        <p:txBody>
          <a:bodyPr vert="horz" lIns="91440" tIns="0" rIns="91440" bIns="45720" rtlCol="0">
            <a:norm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4000" kern="0" dirty="0" smtClean="0">
                <a:solidFill>
                  <a:srgbClr val="E30613"/>
                </a:solidFill>
              </a:rPr>
              <a:t>7</a:t>
            </a:r>
            <a:r>
              <a:rPr lang="fr-FR" kern="0" dirty="0" smtClean="0">
                <a:solidFill>
                  <a:srgbClr val="E30613"/>
                </a:solidFill>
              </a:rPr>
              <a:t>PRINCIPES FONDAMENTAUX</a:t>
            </a:r>
            <a:endParaRPr lang="fr-FR" kern="0" dirty="0">
              <a:solidFill>
                <a:srgbClr val="E30613"/>
              </a:solidFill>
            </a:endParaRPr>
          </a:p>
          <a:p>
            <a:endParaRPr lang="fr-FR" kern="0" dirty="0">
              <a:solidFill>
                <a:srgbClr val="E30613"/>
              </a:solidFill>
            </a:endParaRPr>
          </a:p>
        </p:txBody>
      </p:sp>
      <p:grpSp>
        <p:nvGrpSpPr>
          <p:cNvPr id="3" name="Groupe 2"/>
          <p:cNvGrpSpPr/>
          <p:nvPr/>
        </p:nvGrpSpPr>
        <p:grpSpPr>
          <a:xfrm>
            <a:off x="4788024" y="2255836"/>
            <a:ext cx="4283821" cy="3517757"/>
            <a:chOff x="4788024" y="2255836"/>
            <a:chExt cx="4283821" cy="3517757"/>
          </a:xfrm>
        </p:grpSpPr>
        <p:pic>
          <p:nvPicPr>
            <p:cNvPr id="9" name="Picture 2" descr="D:\Users\jeanolivec\Desktop\pictos-7-principes-bd_grande-458.jpg"/>
            <p:cNvPicPr>
              <a:picLocks noChangeAspect="1" noChangeArrowheads="1"/>
            </p:cNvPicPr>
            <p:nvPr/>
          </p:nvPicPr>
          <p:blipFill rotWithShape="1">
            <a:blip r:embed="rId2">
              <a:extLst>
                <a:ext uri="{28A0092B-C50C-407E-A947-70E740481C1C}">
                  <a14:useLocalDpi xmlns:a14="http://schemas.microsoft.com/office/drawing/2010/main" val="0"/>
                </a:ext>
              </a:extLst>
            </a:blip>
            <a:srcRect l="87084" r="-202"/>
            <a:stretch/>
          </p:blipFill>
          <p:spPr bwMode="auto">
            <a:xfrm>
              <a:off x="6804248" y="4751820"/>
              <a:ext cx="661181" cy="781397"/>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texte 9"/>
            <p:cNvSpPr txBox="1">
              <a:spLocks/>
            </p:cNvSpPr>
            <p:nvPr/>
          </p:nvSpPr>
          <p:spPr>
            <a:xfrm>
              <a:off x="6084168" y="5533217"/>
              <a:ext cx="1705024" cy="240376"/>
            </a:xfrm>
            <a:prstGeom prst="rect">
              <a:avLst/>
            </a:prstGeom>
          </p:spPr>
          <p:txBody>
            <a:bodyPr vert="horz" lIns="91440" tIns="0" rIns="91440" bIns="45720" rtlCol="0">
              <a:no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654050" lvl="3">
                <a:lnSpc>
                  <a:spcPct val="150000"/>
                </a:lnSpc>
                <a:buNone/>
              </a:pPr>
              <a:r>
                <a:rPr lang="fr-FR" sz="1200" b="1" dirty="0"/>
                <a:t>Universalité</a:t>
              </a:r>
            </a:p>
          </p:txBody>
        </p:sp>
        <p:pic>
          <p:nvPicPr>
            <p:cNvPr id="11" name="Picture 2" descr="D:\Users\jeanolivec\Desktop\pictos-7-principes-bd_grande-458.jpg"/>
            <p:cNvPicPr>
              <a:picLocks noChangeAspect="1" noChangeArrowheads="1"/>
            </p:cNvPicPr>
            <p:nvPr/>
          </p:nvPicPr>
          <p:blipFill rotWithShape="1">
            <a:blip r:embed="rId2">
              <a:extLst>
                <a:ext uri="{28A0092B-C50C-407E-A947-70E740481C1C}">
                  <a14:useLocalDpi xmlns:a14="http://schemas.microsoft.com/office/drawing/2010/main" val="0"/>
                </a:ext>
              </a:extLst>
            </a:blip>
            <a:srcRect l="39279" r="46487" b="6362"/>
            <a:stretch/>
          </p:blipFill>
          <p:spPr bwMode="auto">
            <a:xfrm>
              <a:off x="5585803" y="3541676"/>
              <a:ext cx="717453" cy="731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Users\jeanolivec\Desktop\pictos-7-principes-bd_grande-458.jpg"/>
            <p:cNvPicPr>
              <a:picLocks noChangeAspect="1" noChangeArrowheads="1"/>
            </p:cNvPicPr>
            <p:nvPr/>
          </p:nvPicPr>
          <p:blipFill rotWithShape="1">
            <a:blip r:embed="rId2">
              <a:extLst>
                <a:ext uri="{28A0092B-C50C-407E-A947-70E740481C1C}">
                  <a14:useLocalDpi xmlns:a14="http://schemas.microsoft.com/office/drawing/2010/main" val="0"/>
                </a:ext>
              </a:extLst>
            </a:blip>
            <a:srcRect l="12663" r="74674" b="6299"/>
            <a:stretch/>
          </p:blipFill>
          <p:spPr bwMode="auto">
            <a:xfrm>
              <a:off x="6819222" y="2264476"/>
              <a:ext cx="638302" cy="7321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Users\jeanolivec\Desktop\pictos-7-principes-bd_grande-458.jpg"/>
            <p:cNvPicPr>
              <a:picLocks noChangeAspect="1" noChangeArrowheads="1"/>
            </p:cNvPicPr>
            <p:nvPr/>
          </p:nvPicPr>
          <p:blipFill rotWithShape="1">
            <a:blip r:embed="rId2">
              <a:extLst>
                <a:ext uri="{28A0092B-C50C-407E-A947-70E740481C1C}">
                  <a14:useLocalDpi xmlns:a14="http://schemas.microsoft.com/office/drawing/2010/main" val="0"/>
                </a:ext>
              </a:extLst>
            </a:blip>
            <a:srcRect l="26472" r="61248" b="5193"/>
            <a:stretch/>
          </p:blipFill>
          <p:spPr bwMode="auto">
            <a:xfrm>
              <a:off x="8095194" y="2255836"/>
              <a:ext cx="618978" cy="7408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Users\jeanolivec\Desktop\pictos-7-principes-bd_grande-458.jpg"/>
            <p:cNvPicPr>
              <a:picLocks noChangeAspect="1" noChangeArrowheads="1"/>
            </p:cNvPicPr>
            <p:nvPr/>
          </p:nvPicPr>
          <p:blipFill rotWithShape="1">
            <a:blip r:embed="rId2">
              <a:extLst>
                <a:ext uri="{28A0092B-C50C-407E-A947-70E740481C1C}">
                  <a14:useLocalDpi xmlns:a14="http://schemas.microsoft.com/office/drawing/2010/main" val="0"/>
                </a:ext>
              </a:extLst>
            </a:blip>
            <a:srcRect l="69467" r="11234" b="6362"/>
            <a:stretch/>
          </p:blipFill>
          <p:spPr bwMode="auto">
            <a:xfrm>
              <a:off x="7922781" y="3541675"/>
              <a:ext cx="972763" cy="7316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Users\jeanolivec\Desktop\pictos-7-principes-bd_grande-458.jpg"/>
            <p:cNvPicPr>
              <a:picLocks noChangeAspect="1" noChangeArrowheads="1"/>
            </p:cNvPicPr>
            <p:nvPr/>
          </p:nvPicPr>
          <p:blipFill rotWithShape="1">
            <a:blip r:embed="rId2">
              <a:extLst>
                <a:ext uri="{28A0092B-C50C-407E-A947-70E740481C1C}">
                  <a14:useLocalDpi xmlns:a14="http://schemas.microsoft.com/office/drawing/2010/main" val="0"/>
                </a:ext>
              </a:extLst>
            </a:blip>
            <a:srcRect l="55713" r="30612" b="6362"/>
            <a:stretch/>
          </p:blipFill>
          <p:spPr bwMode="auto">
            <a:xfrm>
              <a:off x="6807312" y="3541675"/>
              <a:ext cx="689317" cy="73168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4932040" y="2256223"/>
              <a:ext cx="1434962" cy="1009692"/>
              <a:chOff x="4932040" y="2256223"/>
              <a:chExt cx="1434962" cy="1009692"/>
            </a:xfrm>
          </p:grpSpPr>
          <p:pic>
            <p:nvPicPr>
              <p:cNvPr id="15" name="Picture 2" descr="D:\Users\jeanolivec\Desktop\pictos-7-principes-bd_grande-458.jpg"/>
              <p:cNvPicPr>
                <a:picLocks noChangeAspect="1" noChangeArrowheads="1"/>
              </p:cNvPicPr>
              <p:nvPr/>
            </p:nvPicPr>
            <p:blipFill rotWithShape="1">
              <a:blip r:embed="rId2">
                <a:extLst>
                  <a:ext uri="{28A0092B-C50C-407E-A947-70E740481C1C}">
                    <a14:useLocalDpi xmlns:a14="http://schemas.microsoft.com/office/drawing/2010/main" val="0"/>
                  </a:ext>
                </a:extLst>
              </a:blip>
              <a:srcRect t="1" r="88590" b="5242"/>
              <a:stretch/>
            </p:blipFill>
            <p:spPr bwMode="auto">
              <a:xfrm>
                <a:off x="5606388" y="2256223"/>
                <a:ext cx="575135" cy="740430"/>
              </a:xfrm>
              <a:prstGeom prst="rect">
                <a:avLst/>
              </a:prstGeom>
              <a:noFill/>
              <a:extLst>
                <a:ext uri="{909E8E84-426E-40DD-AFC4-6F175D3DCCD1}">
                  <a14:hiddenFill xmlns:a14="http://schemas.microsoft.com/office/drawing/2010/main">
                    <a:solidFill>
                      <a:srgbClr val="FFFFFF"/>
                    </a:solidFill>
                  </a14:hiddenFill>
                </a:ext>
              </a:extLst>
            </p:spPr>
          </p:pic>
          <p:sp>
            <p:nvSpPr>
              <p:cNvPr id="18" name="Espace réservé du texte 9"/>
              <p:cNvSpPr txBox="1">
                <a:spLocks/>
              </p:cNvSpPr>
              <p:nvPr/>
            </p:nvSpPr>
            <p:spPr>
              <a:xfrm>
                <a:off x="4932040" y="3045872"/>
                <a:ext cx="1434962" cy="220043"/>
              </a:xfrm>
              <a:prstGeom prst="rect">
                <a:avLst/>
              </a:prstGeom>
            </p:spPr>
            <p:txBody>
              <a:bodyPr vert="horz" lIns="91440" tIns="0" rIns="91440" bIns="45720" rtlCol="0">
                <a:no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654050" lvl="3">
                  <a:lnSpc>
                    <a:spcPct val="150000"/>
                  </a:lnSpc>
                  <a:buNone/>
                </a:pPr>
                <a:r>
                  <a:rPr lang="fr-FR" sz="1200" b="1" dirty="0" smtClean="0"/>
                  <a:t>Humanité</a:t>
                </a:r>
                <a:endParaRPr lang="fr-FR" sz="1200" b="1" dirty="0"/>
              </a:p>
            </p:txBody>
          </p:sp>
        </p:grpSp>
        <p:sp>
          <p:nvSpPr>
            <p:cNvPr id="19" name="Espace réservé du texte 9"/>
            <p:cNvSpPr txBox="1">
              <a:spLocks/>
            </p:cNvSpPr>
            <p:nvPr/>
          </p:nvSpPr>
          <p:spPr>
            <a:xfrm>
              <a:off x="6150978" y="3049902"/>
              <a:ext cx="1619525" cy="216014"/>
            </a:xfrm>
            <a:prstGeom prst="rect">
              <a:avLst/>
            </a:prstGeom>
          </p:spPr>
          <p:txBody>
            <a:bodyPr vert="horz" lIns="91440" tIns="0" rIns="91440" bIns="45720" rtlCol="0">
              <a:no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654050" lvl="3">
                <a:lnSpc>
                  <a:spcPct val="150000"/>
                </a:lnSpc>
                <a:buNone/>
              </a:pPr>
              <a:r>
                <a:rPr lang="fr-FR" sz="1200" b="1" dirty="0"/>
                <a:t>Impartialité</a:t>
              </a:r>
            </a:p>
          </p:txBody>
        </p:sp>
        <p:sp>
          <p:nvSpPr>
            <p:cNvPr id="20" name="Espace réservé du texte 9"/>
            <p:cNvSpPr txBox="1">
              <a:spLocks/>
            </p:cNvSpPr>
            <p:nvPr/>
          </p:nvSpPr>
          <p:spPr>
            <a:xfrm>
              <a:off x="7452320" y="3049902"/>
              <a:ext cx="1619525" cy="216014"/>
            </a:xfrm>
            <a:prstGeom prst="rect">
              <a:avLst/>
            </a:prstGeom>
          </p:spPr>
          <p:txBody>
            <a:bodyPr vert="horz" lIns="91440" tIns="0" rIns="91440" bIns="45720" rtlCol="0">
              <a:no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654050" lvl="3">
                <a:lnSpc>
                  <a:spcPct val="150000"/>
                </a:lnSpc>
                <a:buNone/>
              </a:pPr>
              <a:r>
                <a:rPr lang="fr-FR" sz="1200" b="1" dirty="0"/>
                <a:t>Neutralité</a:t>
              </a:r>
            </a:p>
          </p:txBody>
        </p:sp>
        <p:sp>
          <p:nvSpPr>
            <p:cNvPr id="21" name="Espace réservé du texte 9"/>
            <p:cNvSpPr txBox="1">
              <a:spLocks/>
            </p:cNvSpPr>
            <p:nvPr/>
          </p:nvSpPr>
          <p:spPr>
            <a:xfrm>
              <a:off x="4788024" y="4361085"/>
              <a:ext cx="1746230" cy="260710"/>
            </a:xfrm>
            <a:prstGeom prst="rect">
              <a:avLst/>
            </a:prstGeom>
          </p:spPr>
          <p:txBody>
            <a:bodyPr vert="horz" lIns="91440" tIns="0" rIns="91440" bIns="45720" rtlCol="0">
              <a:no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654050" lvl="3">
                <a:lnSpc>
                  <a:spcPct val="150000"/>
                </a:lnSpc>
                <a:buNone/>
              </a:pPr>
              <a:r>
                <a:rPr lang="fr-FR" sz="1200" b="1" dirty="0"/>
                <a:t>Indépendance</a:t>
              </a:r>
            </a:p>
          </p:txBody>
        </p:sp>
        <p:sp>
          <p:nvSpPr>
            <p:cNvPr id="22" name="Espace réservé du texte 9"/>
            <p:cNvSpPr txBox="1">
              <a:spLocks/>
            </p:cNvSpPr>
            <p:nvPr/>
          </p:nvSpPr>
          <p:spPr>
            <a:xfrm>
              <a:off x="6145533" y="4361782"/>
              <a:ext cx="1522811" cy="240376"/>
            </a:xfrm>
            <a:prstGeom prst="rect">
              <a:avLst/>
            </a:prstGeom>
          </p:spPr>
          <p:txBody>
            <a:bodyPr vert="horz" lIns="91440" tIns="0" rIns="91440" bIns="45720" rtlCol="0">
              <a:no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654050" lvl="3">
                <a:lnSpc>
                  <a:spcPct val="150000"/>
                </a:lnSpc>
                <a:buNone/>
              </a:pPr>
              <a:r>
                <a:rPr lang="fr-FR" sz="1200" b="1" dirty="0"/>
                <a:t>Volontariat</a:t>
              </a:r>
            </a:p>
          </p:txBody>
        </p:sp>
        <p:sp>
          <p:nvSpPr>
            <p:cNvPr id="23" name="Espace réservé du texte 9"/>
            <p:cNvSpPr txBox="1">
              <a:spLocks/>
            </p:cNvSpPr>
            <p:nvPr/>
          </p:nvSpPr>
          <p:spPr>
            <a:xfrm>
              <a:off x="7606979" y="4361085"/>
              <a:ext cx="1434962" cy="220043"/>
            </a:xfrm>
            <a:prstGeom prst="rect">
              <a:avLst/>
            </a:prstGeom>
          </p:spPr>
          <p:txBody>
            <a:bodyPr vert="horz" lIns="91440" tIns="0" rIns="91440" bIns="45720" rtlCol="0">
              <a:no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654050" lvl="3">
                <a:lnSpc>
                  <a:spcPct val="150000"/>
                </a:lnSpc>
                <a:buNone/>
              </a:pPr>
              <a:r>
                <a:rPr lang="fr-FR" sz="1200" b="1" dirty="0"/>
                <a:t>Unité</a:t>
              </a:r>
            </a:p>
          </p:txBody>
        </p:sp>
      </p:grpSp>
      <p:cxnSp>
        <p:nvCxnSpPr>
          <p:cNvPr id="24" name="Connecteur droit 23"/>
          <p:cNvCxnSpPr/>
          <p:nvPr/>
        </p:nvCxnSpPr>
        <p:spPr>
          <a:xfrm flipV="1">
            <a:off x="683568" y="2702573"/>
            <a:ext cx="0" cy="2814659"/>
          </a:xfrm>
          <a:prstGeom prst="line">
            <a:avLst/>
          </a:prstGeom>
          <a:ln w="38100">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00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5</a:t>
            </a:fld>
            <a:endParaRPr lang="fr-FR"/>
          </a:p>
        </p:txBody>
      </p:sp>
      <p:sp>
        <p:nvSpPr>
          <p:cNvPr id="5" name="Titre 4"/>
          <p:cNvSpPr>
            <a:spLocks noGrp="1"/>
          </p:cNvSpPr>
          <p:nvPr>
            <p:ph type="title"/>
          </p:nvPr>
        </p:nvSpPr>
        <p:spPr/>
        <p:txBody>
          <a:bodyPr/>
          <a:lstStyle/>
          <a:p>
            <a:r>
              <a:rPr lang="fr-FR" dirty="0"/>
              <a:t>La Croix-Rouge </a:t>
            </a:r>
            <a:r>
              <a:rPr lang="fr-FR" b="0" dirty="0"/>
              <a:t>Française</a:t>
            </a:r>
            <a:r>
              <a:rPr lang="fr-FR" dirty="0"/>
              <a:t> </a:t>
            </a:r>
          </a:p>
        </p:txBody>
      </p:sp>
      <p:sp>
        <p:nvSpPr>
          <p:cNvPr id="6" name="Espace réservé du texte 5"/>
          <p:cNvSpPr>
            <a:spLocks noGrp="1"/>
          </p:cNvSpPr>
          <p:nvPr>
            <p:ph type="body" sz="quarter" idx="13"/>
          </p:nvPr>
        </p:nvSpPr>
        <p:spPr/>
        <p:txBody>
          <a:bodyPr/>
          <a:lstStyle/>
          <a:p>
            <a:r>
              <a:rPr lang="fr-FR" b="1" dirty="0" smtClean="0"/>
              <a:t>Des unités au plus près des citoyens</a:t>
            </a:r>
            <a:endParaRPr lang="fr-FR" b="1" dirty="0"/>
          </a:p>
        </p:txBody>
      </p:sp>
      <p:sp>
        <p:nvSpPr>
          <p:cNvPr id="7" name="Espace réservé du texte 6"/>
          <p:cNvSpPr>
            <a:spLocks noGrp="1"/>
          </p:cNvSpPr>
          <p:nvPr>
            <p:ph type="body" sz="quarter" idx="14"/>
          </p:nvPr>
        </p:nvSpPr>
        <p:spPr>
          <a:xfrm>
            <a:off x="609600" y="1484784"/>
            <a:ext cx="7905750" cy="637552"/>
          </a:xfrm>
        </p:spPr>
        <p:txBody>
          <a:bodyPr>
            <a:normAutofit/>
          </a:bodyPr>
          <a:lstStyle/>
          <a:p>
            <a:pPr lvl="1">
              <a:spcAft>
                <a:spcPts val="0"/>
              </a:spcAft>
            </a:pPr>
            <a:r>
              <a:rPr lang="fr-FR" dirty="0">
                <a:solidFill>
                  <a:srgbClr val="003956"/>
                </a:solidFill>
              </a:rPr>
              <a:t>Pour mieux répartir et déléguer les compétences, la Croix-Rouge Française est organisée en différents niveaux, on </a:t>
            </a:r>
            <a:r>
              <a:rPr lang="fr-FR" dirty="0" smtClean="0">
                <a:solidFill>
                  <a:srgbClr val="003956"/>
                </a:solidFill>
              </a:rPr>
              <a:t>retrouve notamment </a:t>
            </a:r>
            <a:r>
              <a:rPr lang="fr-FR" dirty="0">
                <a:solidFill>
                  <a:srgbClr val="003956"/>
                </a:solidFill>
              </a:rPr>
              <a:t>trois échelons territoriaux.</a:t>
            </a:r>
          </a:p>
        </p:txBody>
      </p:sp>
      <p:grpSp>
        <p:nvGrpSpPr>
          <p:cNvPr id="3" name="Groupe 2"/>
          <p:cNvGrpSpPr/>
          <p:nvPr/>
        </p:nvGrpSpPr>
        <p:grpSpPr>
          <a:xfrm>
            <a:off x="5546794" y="1988840"/>
            <a:ext cx="3024336" cy="2165146"/>
            <a:chOff x="2483768" y="3040797"/>
            <a:chExt cx="2834463" cy="2165146"/>
          </a:xfrm>
        </p:grpSpPr>
        <p:sp>
          <p:nvSpPr>
            <p:cNvPr id="10" name="Rectangle 9"/>
            <p:cNvSpPr/>
            <p:nvPr/>
          </p:nvSpPr>
          <p:spPr>
            <a:xfrm>
              <a:off x="2483768" y="3040797"/>
              <a:ext cx="2834463" cy="2108269"/>
            </a:xfrm>
            <a:prstGeom prst="rect">
              <a:avLst/>
            </a:prstGeom>
          </p:spPr>
          <p:txBody>
            <a:bodyPr wrap="square">
              <a:spAutoFit/>
            </a:bodyPr>
            <a:lstStyle/>
            <a:p>
              <a:pPr lvl="0">
                <a:spcBef>
                  <a:spcPts val="600"/>
                </a:spcBef>
                <a:buFont typeface="Arial" panose="020B0604020202020204" pitchFamily="34" charset="0"/>
                <a:buChar char="​"/>
              </a:pPr>
              <a:r>
                <a:rPr lang="fr-FR" sz="4000" b="1" kern="0" dirty="0" smtClean="0">
                  <a:solidFill>
                    <a:srgbClr val="C00000"/>
                  </a:solidFill>
                </a:rPr>
                <a:t>108</a:t>
              </a:r>
              <a:r>
                <a:rPr lang="fr-FR" sz="1700" b="1" kern="0" dirty="0" smtClean="0">
                  <a:solidFill>
                    <a:srgbClr val="C00000"/>
                  </a:solidFill>
                </a:rPr>
                <a:t> </a:t>
              </a:r>
            </a:p>
            <a:p>
              <a:pPr lvl="0">
                <a:buFont typeface="Arial" panose="020B0604020202020204" pitchFamily="34" charset="0"/>
                <a:buChar char="​"/>
              </a:pPr>
              <a:r>
                <a:rPr lang="fr-FR" sz="1300" b="1" kern="0" dirty="0" smtClean="0">
                  <a:solidFill>
                    <a:srgbClr val="003956"/>
                  </a:solidFill>
                </a:rPr>
                <a:t>Délégations territoriales</a:t>
              </a:r>
            </a:p>
            <a:p>
              <a:pPr lvl="0">
                <a:buFont typeface="Arial" panose="020B0604020202020204" pitchFamily="34" charset="0"/>
                <a:buChar char="​"/>
              </a:pPr>
              <a:r>
                <a:rPr lang="fr-FR" sz="1300" kern="0" dirty="0" smtClean="0">
                  <a:solidFill>
                    <a:srgbClr val="003956"/>
                  </a:solidFill>
                </a:rPr>
                <a:t>Elles sont chargées d’animer, de coordonner et de contrôler les </a:t>
              </a:r>
              <a:r>
                <a:rPr lang="fr-FR" sz="1300" kern="0" dirty="0">
                  <a:solidFill>
                    <a:srgbClr val="003956"/>
                  </a:solidFill>
                </a:rPr>
                <a:t>actions des </a:t>
              </a:r>
              <a:r>
                <a:rPr lang="fr-FR" sz="1300" kern="0" dirty="0" smtClean="0">
                  <a:solidFill>
                    <a:srgbClr val="003956"/>
                  </a:solidFill>
                </a:rPr>
                <a:t>unités</a:t>
              </a:r>
              <a:r>
                <a:rPr lang="fr-FR" sz="1300" kern="0" dirty="0">
                  <a:solidFill>
                    <a:srgbClr val="003956"/>
                  </a:solidFill>
                </a:rPr>
                <a:t>, des équipes et des </a:t>
              </a:r>
              <a:r>
                <a:rPr lang="fr-FR" sz="1300" kern="0" dirty="0" smtClean="0">
                  <a:solidFill>
                    <a:srgbClr val="003956"/>
                  </a:solidFill>
                </a:rPr>
                <a:t>antennes locales conformément aux orientations prises par les instances nationales et régionales</a:t>
              </a:r>
              <a:endParaRPr lang="fr-FR" sz="1300" kern="0" dirty="0">
                <a:solidFill>
                  <a:srgbClr val="003956"/>
                </a:solidFill>
              </a:endParaRPr>
            </a:p>
          </p:txBody>
        </p:sp>
        <p:cxnSp>
          <p:nvCxnSpPr>
            <p:cNvPr id="15" name="Connecteur droit 14"/>
            <p:cNvCxnSpPr/>
            <p:nvPr/>
          </p:nvCxnSpPr>
          <p:spPr>
            <a:xfrm flipV="1">
              <a:off x="2483768" y="3832885"/>
              <a:ext cx="0" cy="1373058"/>
            </a:xfrm>
            <a:prstGeom prst="line">
              <a:avLst/>
            </a:prstGeom>
            <a:ln w="38100">
              <a:solidFill>
                <a:srgbClr val="E30613"/>
              </a:solidFill>
            </a:ln>
          </p:spPr>
          <p:style>
            <a:lnRef idx="1">
              <a:schemeClr val="accent1"/>
            </a:lnRef>
            <a:fillRef idx="0">
              <a:schemeClr val="accent1"/>
            </a:fillRef>
            <a:effectRef idx="0">
              <a:schemeClr val="accent1"/>
            </a:effectRef>
            <a:fontRef idx="minor">
              <a:schemeClr val="tx1"/>
            </a:fontRef>
          </p:style>
        </p:cxnSp>
      </p:grpSp>
      <p:grpSp>
        <p:nvGrpSpPr>
          <p:cNvPr id="8" name="Groupe 7"/>
          <p:cNvGrpSpPr/>
          <p:nvPr/>
        </p:nvGrpSpPr>
        <p:grpSpPr>
          <a:xfrm>
            <a:off x="611560" y="3897049"/>
            <a:ext cx="2952328" cy="1761907"/>
            <a:chOff x="9828584" y="2250858"/>
            <a:chExt cx="2952328" cy="1761907"/>
          </a:xfrm>
        </p:grpSpPr>
        <p:sp>
          <p:nvSpPr>
            <p:cNvPr id="9" name="Rectangle 8"/>
            <p:cNvSpPr/>
            <p:nvPr/>
          </p:nvSpPr>
          <p:spPr>
            <a:xfrm>
              <a:off x="9828584" y="2250858"/>
              <a:ext cx="2952328" cy="1708160"/>
            </a:xfrm>
            <a:prstGeom prst="rect">
              <a:avLst/>
            </a:prstGeom>
          </p:spPr>
          <p:txBody>
            <a:bodyPr wrap="square">
              <a:spAutoFit/>
            </a:bodyPr>
            <a:lstStyle/>
            <a:p>
              <a:pPr lvl="0">
                <a:buFont typeface="Arial" panose="020B0604020202020204" pitchFamily="34" charset="0"/>
                <a:buChar char="​"/>
              </a:pPr>
              <a:r>
                <a:rPr lang="fr-FR" sz="4000" b="1" kern="0" dirty="0" smtClean="0">
                  <a:solidFill>
                    <a:srgbClr val="C00000"/>
                  </a:solidFill>
                </a:rPr>
                <a:t>1037</a:t>
              </a:r>
              <a:r>
                <a:rPr lang="fr-FR" sz="1700" b="1" kern="0" dirty="0" smtClean="0">
                  <a:solidFill>
                    <a:srgbClr val="C00000"/>
                  </a:solidFill>
                </a:rPr>
                <a:t> </a:t>
              </a:r>
            </a:p>
            <a:p>
              <a:pPr lvl="0">
                <a:buFont typeface="Arial" panose="020B0604020202020204" pitchFamily="34" charset="0"/>
                <a:buChar char="​"/>
              </a:pPr>
              <a:r>
                <a:rPr lang="fr-FR" sz="1300" b="1" kern="0" dirty="0" smtClean="0">
                  <a:solidFill>
                    <a:srgbClr val="003956"/>
                  </a:solidFill>
                </a:rPr>
                <a:t>Implantations locales</a:t>
              </a:r>
            </a:p>
            <a:p>
              <a:pPr lvl="0">
                <a:buFont typeface="Arial" panose="020B0604020202020204" pitchFamily="34" charset="0"/>
                <a:buChar char="​"/>
              </a:pPr>
              <a:r>
                <a:rPr lang="fr-FR" sz="1300" kern="0" dirty="0" smtClean="0">
                  <a:solidFill>
                    <a:srgbClr val="003956"/>
                  </a:solidFill>
                </a:rPr>
                <a:t>(Unités, antennes et équipes locales)</a:t>
              </a:r>
              <a:endParaRPr lang="fr-FR" sz="1300" kern="0" dirty="0">
                <a:solidFill>
                  <a:srgbClr val="003956"/>
                </a:solidFill>
              </a:endParaRPr>
            </a:p>
            <a:p>
              <a:pPr lvl="0">
                <a:buFont typeface="Arial" panose="020B0604020202020204" pitchFamily="34" charset="0"/>
                <a:buChar char="​"/>
              </a:pPr>
              <a:r>
                <a:rPr lang="fr-FR" sz="1300" kern="0" dirty="0">
                  <a:solidFill>
                    <a:srgbClr val="003956"/>
                  </a:solidFill>
                </a:rPr>
                <a:t>Elles </a:t>
              </a:r>
              <a:r>
                <a:rPr lang="fr-FR" sz="1300" kern="0" dirty="0" smtClean="0">
                  <a:solidFill>
                    <a:srgbClr val="003956"/>
                  </a:solidFill>
                </a:rPr>
                <a:t>sont en charge des actions</a:t>
              </a:r>
            </a:p>
            <a:p>
              <a:pPr lvl="0">
                <a:buFont typeface="Arial" panose="020B0604020202020204" pitchFamily="34" charset="0"/>
                <a:buChar char="​"/>
              </a:pPr>
              <a:r>
                <a:rPr lang="fr-FR" sz="1300" kern="0" dirty="0" smtClean="0">
                  <a:solidFill>
                    <a:srgbClr val="003956"/>
                  </a:solidFill>
                </a:rPr>
                <a:t>de proximité en répondant </a:t>
              </a:r>
            </a:p>
            <a:p>
              <a:pPr lvl="0">
                <a:buFont typeface="Arial" panose="020B0604020202020204" pitchFamily="34" charset="0"/>
                <a:buChar char="​"/>
              </a:pPr>
              <a:r>
                <a:rPr lang="fr-FR" sz="1300" kern="0" dirty="0" smtClean="0">
                  <a:solidFill>
                    <a:srgbClr val="003956"/>
                  </a:solidFill>
                </a:rPr>
                <a:t>aux besoins locaux spécifiques</a:t>
              </a:r>
            </a:p>
          </p:txBody>
        </p:sp>
        <p:cxnSp>
          <p:nvCxnSpPr>
            <p:cNvPr id="19" name="Connecteur droit 18"/>
            <p:cNvCxnSpPr/>
            <p:nvPr/>
          </p:nvCxnSpPr>
          <p:spPr>
            <a:xfrm flipH="1" flipV="1">
              <a:off x="9828584" y="2934937"/>
              <a:ext cx="992" cy="1077828"/>
            </a:xfrm>
            <a:prstGeom prst="line">
              <a:avLst/>
            </a:prstGeom>
            <a:ln w="38100">
              <a:solidFill>
                <a:srgbClr val="E30613"/>
              </a:solidFill>
            </a:ln>
          </p:spPr>
          <p:style>
            <a:lnRef idx="1">
              <a:schemeClr val="accent1"/>
            </a:lnRef>
            <a:fillRef idx="0">
              <a:schemeClr val="accent1"/>
            </a:fillRef>
            <a:effectRef idx="0">
              <a:schemeClr val="accent1"/>
            </a:effectRef>
            <a:fontRef idx="minor">
              <a:schemeClr val="tx1"/>
            </a:fontRef>
          </p:style>
        </p:cxnSp>
      </p:grpSp>
      <p:grpSp>
        <p:nvGrpSpPr>
          <p:cNvPr id="2" name="Groupe 1"/>
          <p:cNvGrpSpPr/>
          <p:nvPr/>
        </p:nvGrpSpPr>
        <p:grpSpPr>
          <a:xfrm>
            <a:off x="2483768" y="1916832"/>
            <a:ext cx="2736304" cy="2612906"/>
            <a:chOff x="584468" y="1988840"/>
            <a:chExt cx="2736304" cy="2612906"/>
          </a:xfrm>
        </p:grpSpPr>
        <p:sp>
          <p:nvSpPr>
            <p:cNvPr id="11" name="Rectangle 10"/>
            <p:cNvSpPr/>
            <p:nvPr/>
          </p:nvSpPr>
          <p:spPr>
            <a:xfrm>
              <a:off x="584468" y="2708920"/>
              <a:ext cx="2682552" cy="1892826"/>
            </a:xfrm>
            <a:prstGeom prst="rect">
              <a:avLst/>
            </a:prstGeom>
          </p:spPr>
          <p:txBody>
            <a:bodyPr wrap="square">
              <a:spAutoFit/>
            </a:bodyPr>
            <a:lstStyle/>
            <a:p>
              <a:pPr lvl="0"/>
              <a:r>
                <a:rPr lang="fr-FR" sz="1300" b="1" kern="0" dirty="0">
                  <a:solidFill>
                    <a:srgbClr val="003956"/>
                  </a:solidFill>
                </a:rPr>
                <a:t>Délégations régionales</a:t>
              </a:r>
            </a:p>
            <a:p>
              <a:pPr lvl="0">
                <a:buFont typeface="Arial" panose="020B0604020202020204" pitchFamily="34" charset="0"/>
                <a:buChar char="​"/>
              </a:pPr>
              <a:r>
                <a:rPr lang="fr-FR" sz="1300" kern="0" dirty="0" smtClean="0">
                  <a:solidFill>
                    <a:srgbClr val="003956"/>
                  </a:solidFill>
                </a:rPr>
                <a:t>Au carrefour des besoins des territoires et de la stratégie nationale, elles sont un espace de mutualisation des moyens, des idées et des hommes. Elles coordonnent notamment les activités des délégations et des établissements dans la région</a:t>
              </a:r>
              <a:endParaRPr lang="fr-FR" sz="1300" kern="0" dirty="0">
                <a:solidFill>
                  <a:srgbClr val="003956"/>
                </a:solidFill>
              </a:endParaRPr>
            </a:p>
          </p:txBody>
        </p:sp>
        <p:cxnSp>
          <p:nvCxnSpPr>
            <p:cNvPr id="13" name="Connecteur droit 12"/>
            <p:cNvCxnSpPr/>
            <p:nvPr/>
          </p:nvCxnSpPr>
          <p:spPr>
            <a:xfrm flipV="1">
              <a:off x="584468" y="2708921"/>
              <a:ext cx="0" cy="1856962"/>
            </a:xfrm>
            <a:prstGeom prst="line">
              <a:avLst/>
            </a:prstGeom>
            <a:ln w="38100">
              <a:solidFill>
                <a:srgbClr val="E30613"/>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84468" y="1988840"/>
              <a:ext cx="2736304" cy="707886"/>
            </a:xfrm>
            <a:prstGeom prst="rect">
              <a:avLst/>
            </a:prstGeom>
            <a:noFill/>
          </p:spPr>
          <p:txBody>
            <a:bodyPr wrap="square" rtlCol="0">
              <a:spAutoFit/>
            </a:bodyPr>
            <a:lstStyle/>
            <a:p>
              <a:r>
                <a:rPr lang="fr-FR" sz="4000" b="1" kern="0" dirty="0" smtClean="0">
                  <a:solidFill>
                    <a:srgbClr val="C00000"/>
                  </a:solidFill>
                </a:rPr>
                <a:t>12 </a:t>
              </a:r>
            </a:p>
          </p:txBody>
        </p:sp>
      </p:grpSp>
      <p:grpSp>
        <p:nvGrpSpPr>
          <p:cNvPr id="21" name="Groupe 20"/>
          <p:cNvGrpSpPr/>
          <p:nvPr/>
        </p:nvGrpSpPr>
        <p:grpSpPr>
          <a:xfrm>
            <a:off x="4896544" y="4221088"/>
            <a:ext cx="2987824" cy="1530579"/>
            <a:chOff x="6156176" y="4175094"/>
            <a:chExt cx="2987824" cy="1530579"/>
          </a:xfrm>
        </p:grpSpPr>
        <p:grpSp>
          <p:nvGrpSpPr>
            <p:cNvPr id="16" name="Groupe 15"/>
            <p:cNvGrpSpPr/>
            <p:nvPr/>
          </p:nvGrpSpPr>
          <p:grpSpPr>
            <a:xfrm>
              <a:off x="6156176" y="4175094"/>
              <a:ext cx="2987824" cy="1437868"/>
              <a:chOff x="6156176" y="4077072"/>
              <a:chExt cx="2952328" cy="1437868"/>
            </a:xfrm>
          </p:grpSpPr>
          <p:sp>
            <p:nvSpPr>
              <p:cNvPr id="17" name="Rectangle 16"/>
              <p:cNvSpPr/>
              <p:nvPr/>
            </p:nvSpPr>
            <p:spPr>
              <a:xfrm>
                <a:off x="6156176" y="4077072"/>
                <a:ext cx="2952328" cy="907941"/>
              </a:xfrm>
              <a:prstGeom prst="rect">
                <a:avLst/>
              </a:prstGeom>
            </p:spPr>
            <p:txBody>
              <a:bodyPr wrap="square">
                <a:spAutoFit/>
              </a:bodyPr>
              <a:lstStyle/>
              <a:p>
                <a:pPr lvl="0">
                  <a:buFont typeface="Arial" panose="020B0604020202020204" pitchFamily="34" charset="0"/>
                  <a:buChar char="​"/>
                </a:pPr>
                <a:r>
                  <a:rPr lang="fr-FR" sz="4000" b="1" kern="0" dirty="0" smtClean="0">
                    <a:solidFill>
                      <a:srgbClr val="C00000"/>
                    </a:solidFill>
                  </a:rPr>
                  <a:t>664</a:t>
                </a:r>
                <a:r>
                  <a:rPr lang="fr-FR" sz="1700" b="1" kern="0" dirty="0" smtClean="0">
                    <a:solidFill>
                      <a:srgbClr val="C00000"/>
                    </a:solidFill>
                  </a:rPr>
                  <a:t> </a:t>
                </a:r>
              </a:p>
              <a:p>
                <a:pPr lvl="0">
                  <a:buFont typeface="Arial" panose="020B0604020202020204" pitchFamily="34" charset="0"/>
                  <a:buChar char="​"/>
                </a:pPr>
                <a:r>
                  <a:rPr lang="fr-FR" sz="1300" b="1" kern="0" dirty="0" smtClean="0">
                    <a:solidFill>
                      <a:srgbClr val="003956"/>
                    </a:solidFill>
                  </a:rPr>
                  <a:t>Etablissements et services</a:t>
                </a:r>
                <a:endParaRPr lang="fr-FR" sz="1300" b="1" kern="0" dirty="0">
                  <a:solidFill>
                    <a:srgbClr val="003956"/>
                  </a:solidFill>
                </a:endParaRPr>
              </a:p>
            </p:txBody>
          </p:sp>
          <p:cxnSp>
            <p:nvCxnSpPr>
              <p:cNvPr id="18" name="Connecteur droit 17"/>
              <p:cNvCxnSpPr/>
              <p:nvPr/>
            </p:nvCxnSpPr>
            <p:spPr>
              <a:xfrm flipV="1">
                <a:off x="6157156" y="4731820"/>
                <a:ext cx="0" cy="783120"/>
              </a:xfrm>
              <a:prstGeom prst="line">
                <a:avLst/>
              </a:prstGeom>
              <a:ln w="38100">
                <a:solidFill>
                  <a:srgbClr val="E30613"/>
                </a:solidFill>
              </a:ln>
            </p:spPr>
            <p:style>
              <a:lnRef idx="1">
                <a:schemeClr val="accent1"/>
              </a:lnRef>
              <a:fillRef idx="0">
                <a:schemeClr val="accent1"/>
              </a:fillRef>
              <a:effectRef idx="0">
                <a:schemeClr val="accent1"/>
              </a:effectRef>
              <a:fontRef idx="minor">
                <a:schemeClr val="tx1"/>
              </a:fontRef>
            </p:style>
          </p:cxnSp>
        </p:grpSp>
        <p:sp>
          <p:nvSpPr>
            <p:cNvPr id="12" name="ZoneTexte 11"/>
            <p:cNvSpPr txBox="1"/>
            <p:nvPr/>
          </p:nvSpPr>
          <p:spPr>
            <a:xfrm>
              <a:off x="6156176" y="5013176"/>
              <a:ext cx="2736304" cy="692497"/>
            </a:xfrm>
            <a:prstGeom prst="rect">
              <a:avLst/>
            </a:prstGeom>
            <a:noFill/>
          </p:spPr>
          <p:txBody>
            <a:bodyPr wrap="square" rtlCol="0">
              <a:spAutoFit/>
            </a:bodyPr>
            <a:lstStyle/>
            <a:p>
              <a:r>
                <a:rPr lang="fr-FR" sz="1300" kern="0" dirty="0" smtClean="0">
                  <a:solidFill>
                    <a:srgbClr val="003956"/>
                  </a:solidFill>
                </a:rPr>
                <a:t>Ils agissent dans </a:t>
              </a:r>
              <a:r>
                <a:rPr lang="fr-FR" sz="1300" kern="0" dirty="0">
                  <a:solidFill>
                    <a:srgbClr val="003956"/>
                  </a:solidFill>
                </a:rPr>
                <a:t>le secteur </a:t>
              </a:r>
              <a:r>
                <a:rPr lang="fr-FR" sz="1300" kern="0" dirty="0" smtClean="0">
                  <a:solidFill>
                    <a:srgbClr val="003956"/>
                  </a:solidFill>
                </a:rPr>
                <a:t>sanitaire, social</a:t>
              </a:r>
              <a:r>
                <a:rPr lang="fr-FR" sz="1300" kern="0" dirty="0">
                  <a:solidFill>
                    <a:srgbClr val="003956"/>
                  </a:solidFill>
                </a:rPr>
                <a:t>, </a:t>
              </a:r>
              <a:r>
                <a:rPr lang="fr-FR" sz="1300" kern="0" dirty="0" smtClean="0">
                  <a:solidFill>
                    <a:srgbClr val="003956"/>
                  </a:solidFill>
                </a:rPr>
                <a:t>médico-social </a:t>
              </a:r>
              <a:r>
                <a:rPr lang="fr-FR" sz="1300" kern="0" dirty="0">
                  <a:solidFill>
                    <a:srgbClr val="003956"/>
                  </a:solidFill>
                </a:rPr>
                <a:t>et de la </a:t>
              </a:r>
              <a:r>
                <a:rPr lang="fr-FR" sz="1300" kern="0" dirty="0" smtClean="0">
                  <a:solidFill>
                    <a:srgbClr val="003956"/>
                  </a:solidFill>
                </a:rPr>
                <a:t>formation.</a:t>
              </a:r>
              <a:endParaRPr lang="fr-FR" sz="1300" kern="0" dirty="0">
                <a:solidFill>
                  <a:srgbClr val="003956"/>
                </a:solidFill>
              </a:endParaRPr>
            </a:p>
          </p:txBody>
        </p:sp>
      </p:grpSp>
      <p:sp>
        <p:nvSpPr>
          <p:cNvPr id="20" name="ZoneTexte 19"/>
          <p:cNvSpPr txBox="1"/>
          <p:nvPr/>
        </p:nvSpPr>
        <p:spPr>
          <a:xfrm>
            <a:off x="5009421" y="5877272"/>
            <a:ext cx="4099083" cy="446276"/>
          </a:xfrm>
          <a:prstGeom prst="rect">
            <a:avLst/>
          </a:prstGeom>
          <a:noFill/>
        </p:spPr>
        <p:txBody>
          <a:bodyPr wrap="square" rtlCol="0">
            <a:spAutoFit/>
          </a:bodyPr>
          <a:lstStyle/>
          <a:p>
            <a:r>
              <a:rPr lang="fr-FR" sz="1000" kern="0" dirty="0" smtClean="0">
                <a:solidFill>
                  <a:srgbClr val="003956"/>
                </a:solidFill>
              </a:rPr>
              <a:t>*</a:t>
            </a:r>
            <a:r>
              <a:rPr lang="fr-FR" sz="1000" b="1" kern="0" dirty="0">
                <a:solidFill>
                  <a:srgbClr val="003956"/>
                </a:solidFill>
              </a:rPr>
              <a:t>Source</a:t>
            </a:r>
            <a:r>
              <a:rPr lang="fr-FR" sz="1000" kern="0" dirty="0">
                <a:solidFill>
                  <a:srgbClr val="003956"/>
                </a:solidFill>
              </a:rPr>
              <a:t> : </a:t>
            </a:r>
            <a:r>
              <a:rPr lang="fr-FR" sz="1000" i="1" kern="0" dirty="0" smtClean="0">
                <a:solidFill>
                  <a:srgbClr val="003956"/>
                </a:solidFill>
              </a:rPr>
              <a:t>Rapport Annuel 2017</a:t>
            </a:r>
            <a:endParaRPr lang="fr-FR" sz="1000" i="1" kern="0" dirty="0">
              <a:solidFill>
                <a:srgbClr val="003956"/>
              </a:solidFill>
            </a:endParaRPr>
          </a:p>
          <a:p>
            <a:endParaRPr lang="fr-FR" sz="1300" kern="0" dirty="0">
              <a:solidFill>
                <a:srgbClr val="003956"/>
              </a:solidFill>
            </a:endParaRPr>
          </a:p>
        </p:txBody>
      </p:sp>
      <p:sp>
        <p:nvSpPr>
          <p:cNvPr id="26" name="ZoneTexte 25"/>
          <p:cNvSpPr txBox="1"/>
          <p:nvPr/>
        </p:nvSpPr>
        <p:spPr>
          <a:xfrm>
            <a:off x="323528" y="2060848"/>
            <a:ext cx="2880320" cy="707886"/>
          </a:xfrm>
          <a:prstGeom prst="rect">
            <a:avLst/>
          </a:prstGeom>
          <a:noFill/>
        </p:spPr>
        <p:txBody>
          <a:bodyPr wrap="square" rtlCol="0">
            <a:spAutoFit/>
          </a:bodyPr>
          <a:lstStyle/>
          <a:p>
            <a:r>
              <a:rPr lang="fr-FR" sz="4000" b="1" kern="0" dirty="0" smtClean="0">
                <a:solidFill>
                  <a:srgbClr val="C00000"/>
                </a:solidFill>
              </a:rPr>
              <a:t>1</a:t>
            </a:r>
            <a:endParaRPr lang="fr-FR" sz="4000" b="1" kern="0" dirty="0">
              <a:solidFill>
                <a:srgbClr val="C00000"/>
              </a:solidFill>
            </a:endParaRPr>
          </a:p>
        </p:txBody>
      </p:sp>
      <p:sp>
        <p:nvSpPr>
          <p:cNvPr id="23" name="ZoneTexte 22"/>
          <p:cNvSpPr txBox="1"/>
          <p:nvPr/>
        </p:nvSpPr>
        <p:spPr>
          <a:xfrm>
            <a:off x="323528" y="2696433"/>
            <a:ext cx="2016224" cy="1292662"/>
          </a:xfrm>
          <a:prstGeom prst="rect">
            <a:avLst/>
          </a:prstGeom>
          <a:noFill/>
        </p:spPr>
        <p:txBody>
          <a:bodyPr wrap="square" rtlCol="0">
            <a:spAutoFit/>
          </a:bodyPr>
          <a:lstStyle/>
          <a:p>
            <a:pPr lvl="0"/>
            <a:r>
              <a:rPr lang="fr-FR" sz="1300" b="1" kern="0" dirty="0">
                <a:solidFill>
                  <a:srgbClr val="003956"/>
                </a:solidFill>
              </a:rPr>
              <a:t>Siège </a:t>
            </a:r>
            <a:r>
              <a:rPr lang="fr-FR" sz="1300" b="1" kern="0" dirty="0" smtClean="0">
                <a:solidFill>
                  <a:srgbClr val="003956"/>
                </a:solidFill>
              </a:rPr>
              <a:t>national</a:t>
            </a:r>
            <a:endParaRPr lang="fr-FR" sz="1300" kern="0" dirty="0" smtClean="0">
              <a:solidFill>
                <a:srgbClr val="003956"/>
              </a:solidFill>
            </a:endParaRPr>
          </a:p>
          <a:p>
            <a:r>
              <a:rPr lang="fr-FR" sz="1300" kern="0" dirty="0" smtClean="0">
                <a:solidFill>
                  <a:srgbClr val="003956"/>
                </a:solidFill>
              </a:rPr>
              <a:t>Composé de directions supports et opérationnelles, il met en œuvre les décisions des instances nationales </a:t>
            </a:r>
            <a:endParaRPr lang="fr-FR" sz="1300" kern="0" dirty="0">
              <a:solidFill>
                <a:srgbClr val="003956"/>
              </a:solidFill>
            </a:endParaRPr>
          </a:p>
        </p:txBody>
      </p:sp>
      <p:cxnSp>
        <p:nvCxnSpPr>
          <p:cNvPr id="33" name="Connecteur droit 32"/>
          <p:cNvCxnSpPr/>
          <p:nvPr/>
        </p:nvCxnSpPr>
        <p:spPr>
          <a:xfrm flipV="1">
            <a:off x="323528" y="2780930"/>
            <a:ext cx="0" cy="1116119"/>
          </a:xfrm>
          <a:prstGeom prst="line">
            <a:avLst/>
          </a:prstGeom>
          <a:ln w="38100">
            <a:solidFill>
              <a:srgbClr val="E306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028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texte 6"/>
          <p:cNvSpPr txBox="1">
            <a:spLocks/>
          </p:cNvSpPr>
          <p:nvPr/>
        </p:nvSpPr>
        <p:spPr>
          <a:xfrm>
            <a:off x="609600" y="1711328"/>
            <a:ext cx="8138864" cy="4306075"/>
          </a:xfrm>
          <a:prstGeom prst="rect">
            <a:avLst/>
          </a:prstGeom>
        </p:spPr>
        <p:txBody>
          <a:bodyPr vert="horz" lIns="91440" tIns="0" rIns="91440" bIns="45720" rtlCol="0">
            <a:normAutofit/>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1300" b="0" kern="0" dirty="0" smtClean="0">
                <a:solidFill>
                  <a:srgbClr val="003956"/>
                </a:solidFill>
              </a:rPr>
              <a:t>:</a:t>
            </a:r>
            <a:endParaRPr lang="fr-FR" sz="1300" b="0" kern="0" dirty="0" smtClean="0">
              <a:solidFill>
                <a:srgbClr val="003956"/>
              </a:solidFill>
            </a:endParaRPr>
          </a:p>
          <a:p>
            <a:pPr marL="0" lvl="1">
              <a:spcBef>
                <a:spcPts val="600"/>
              </a:spcBef>
              <a:spcAft>
                <a:spcPts val="0"/>
              </a:spcAft>
            </a:pPr>
            <a:endParaRPr lang="fr-FR" b="1" kern="0" dirty="0" smtClean="0">
              <a:solidFill>
                <a:srgbClr val="003956"/>
              </a:solidFill>
            </a:endParaRPr>
          </a:p>
          <a:p>
            <a:pPr marL="0" lvl="1">
              <a:spcAft>
                <a:spcPts val="0"/>
              </a:spcAft>
            </a:pPr>
            <a:endParaRPr lang="fr-FR" sz="1900" b="1" kern="0" dirty="0" smtClean="0">
              <a:solidFill>
                <a:srgbClr val="E30613"/>
              </a:solidFill>
            </a:endParaRPr>
          </a:p>
          <a:p>
            <a:endParaRPr lang="fr-FR" kern="0" dirty="0"/>
          </a:p>
        </p:txBody>
      </p:sp>
      <p:sp>
        <p:nvSpPr>
          <p:cNvPr id="2" name="Espace réservé de la date 1"/>
          <p:cNvSpPr>
            <a:spLocks noGrp="1"/>
          </p:cNvSpPr>
          <p:nvPr>
            <p:ph type="dt" sz="half" idx="10"/>
          </p:nvPr>
        </p:nvSpPr>
        <p:spPr/>
        <p:txBody>
          <a:bodyPr/>
          <a:lstStyle/>
          <a:p>
            <a:pPr marL="12700">
              <a:lnSpc>
                <a:spcPts val="1010"/>
              </a:lnSpc>
            </a:pPr>
            <a:fld id="{83D9FC7D-517C-48FB-9E92-044DB2553F62}" type="datetime1">
              <a:rPr lang="fr-FR" smtClean="0"/>
              <a:t>29/01/2020</a:t>
            </a:fld>
            <a:endParaRPr lang="fr-FR" dirty="0"/>
          </a:p>
        </p:txBody>
      </p:sp>
      <p:sp>
        <p:nvSpPr>
          <p:cNvPr id="3" name="Espace réservé du pied de page 2"/>
          <p:cNvSpPr>
            <a:spLocks noGrp="1"/>
          </p:cNvSpPr>
          <p:nvPr>
            <p:ph type="ftr" sz="quarter" idx="11"/>
          </p:nvPr>
        </p:nvSpPr>
        <p:spPr/>
        <p:txBody>
          <a:bodyPr/>
          <a:lstStyle/>
          <a:p>
            <a:pPr marL="12700">
              <a:lnSpc>
                <a:spcPts val="1010"/>
              </a:lnSpc>
            </a:pPr>
            <a:endParaRPr lang="fr-FR" dirty="0"/>
          </a:p>
        </p:txBody>
      </p:sp>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6</a:t>
            </a:fld>
            <a:endParaRPr lang="fr-FR"/>
          </a:p>
        </p:txBody>
      </p:sp>
      <p:sp>
        <p:nvSpPr>
          <p:cNvPr id="5" name="Titre 4"/>
          <p:cNvSpPr>
            <a:spLocks noGrp="1"/>
          </p:cNvSpPr>
          <p:nvPr>
            <p:ph type="title"/>
          </p:nvPr>
        </p:nvSpPr>
        <p:spPr/>
        <p:txBody>
          <a:bodyPr/>
          <a:lstStyle/>
          <a:p>
            <a:r>
              <a:rPr lang="fr-FR" dirty="0"/>
              <a:t>La Croix-Rouge </a:t>
            </a:r>
            <a:r>
              <a:rPr lang="fr-FR" b="0" dirty="0"/>
              <a:t>Française</a:t>
            </a:r>
            <a:r>
              <a:rPr lang="fr-FR" dirty="0"/>
              <a:t> </a:t>
            </a:r>
          </a:p>
        </p:txBody>
      </p:sp>
      <p:sp>
        <p:nvSpPr>
          <p:cNvPr id="6" name="Espace réservé du texte 5"/>
          <p:cNvSpPr>
            <a:spLocks noGrp="1"/>
          </p:cNvSpPr>
          <p:nvPr>
            <p:ph type="body" sz="quarter" idx="13"/>
          </p:nvPr>
        </p:nvSpPr>
        <p:spPr/>
        <p:txBody>
          <a:bodyPr/>
          <a:lstStyle/>
          <a:p>
            <a:r>
              <a:rPr lang="fr-FR" b="1" dirty="0" smtClean="0">
                <a:solidFill>
                  <a:schemeClr val="tx1"/>
                </a:solidFill>
              </a:rPr>
              <a:t>Intervient dans</a:t>
            </a:r>
            <a:r>
              <a:rPr lang="fr-FR" b="1" dirty="0" smtClean="0">
                <a:solidFill>
                  <a:schemeClr val="tx1"/>
                </a:solidFill>
              </a:rPr>
              <a:t> </a:t>
            </a:r>
            <a:r>
              <a:rPr lang="fr-FR" b="1" dirty="0" smtClean="0">
                <a:solidFill>
                  <a:schemeClr val="tx1"/>
                </a:solidFill>
              </a:rPr>
              <a:t>6 domaines d’actions principaux</a:t>
            </a:r>
            <a:endParaRPr lang="fr-FR" b="1" dirty="0">
              <a:solidFill>
                <a:schemeClr val="tx1"/>
              </a:solidFill>
            </a:endParaRPr>
          </a:p>
        </p:txBody>
      </p:sp>
      <p:pic>
        <p:nvPicPr>
          <p:cNvPr id="1026" name="Picture 2" descr="D:\Users\jeanolivec\Desktop\MES DOCUMENTS\LOGO ET PICTOS\JPG\Picto_Ambul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085" y="2628578"/>
            <a:ext cx="1728787" cy="17287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jeanolivec\Desktop\MES DOCUMENTS\LOGO ET PICTOS\JPG\Picto_Secou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3384" y="2621385"/>
            <a:ext cx="1728787" cy="17287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jeanolivec\Desktop\MES DOCUMENTS\LOGO ET PICTOS\JPG\Picto_Orga Humanitaire-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874" y="2621383"/>
            <a:ext cx="1728787" cy="172878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Users\jeanolivec\Desktop\MES DOCUMENTS\LOGO ET PICTOS\JPG\Picto_Hospitalisation maison-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4350171"/>
            <a:ext cx="1728787" cy="17287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105675" y="4061518"/>
            <a:ext cx="899605" cy="292388"/>
          </a:xfrm>
          <a:prstGeom prst="rect">
            <a:avLst/>
          </a:prstGeom>
        </p:spPr>
        <p:txBody>
          <a:bodyPr wrap="none">
            <a:spAutoFit/>
          </a:bodyPr>
          <a:lstStyle/>
          <a:p>
            <a:pPr marL="0" lvl="1">
              <a:spcBef>
                <a:spcPts val="600"/>
              </a:spcBef>
              <a:spcAft>
                <a:spcPts val="0"/>
              </a:spcAft>
            </a:pPr>
            <a:r>
              <a:rPr lang="fr-FR" sz="1300" b="1" dirty="0">
                <a:solidFill>
                  <a:schemeClr val="bg1"/>
                </a:solidFill>
              </a:rPr>
              <a:t>Urgence </a:t>
            </a:r>
          </a:p>
        </p:txBody>
      </p:sp>
      <p:sp>
        <p:nvSpPr>
          <p:cNvPr id="10" name="Rectangle 9"/>
          <p:cNvSpPr/>
          <p:nvPr/>
        </p:nvSpPr>
        <p:spPr>
          <a:xfrm>
            <a:off x="3718451" y="4064977"/>
            <a:ext cx="1130438" cy="292388"/>
          </a:xfrm>
          <a:prstGeom prst="rect">
            <a:avLst/>
          </a:prstGeom>
        </p:spPr>
        <p:txBody>
          <a:bodyPr wrap="none">
            <a:spAutoFit/>
          </a:bodyPr>
          <a:lstStyle/>
          <a:p>
            <a:r>
              <a:rPr lang="fr-FR" sz="1300" b="1" dirty="0">
                <a:solidFill>
                  <a:schemeClr val="bg1"/>
                </a:solidFill>
              </a:rPr>
              <a:t>Secourisme</a:t>
            </a:r>
            <a:endParaRPr lang="fr-FR" sz="1300" dirty="0">
              <a:solidFill>
                <a:schemeClr val="bg1"/>
              </a:solidFill>
            </a:endParaRPr>
          </a:p>
        </p:txBody>
      </p:sp>
      <p:sp>
        <p:nvSpPr>
          <p:cNvPr id="12" name="Rectangle 11"/>
          <p:cNvSpPr/>
          <p:nvPr/>
        </p:nvSpPr>
        <p:spPr>
          <a:xfrm>
            <a:off x="6898278" y="4057783"/>
            <a:ext cx="1850186" cy="292388"/>
          </a:xfrm>
          <a:prstGeom prst="rect">
            <a:avLst/>
          </a:prstGeom>
        </p:spPr>
        <p:txBody>
          <a:bodyPr wrap="none">
            <a:spAutoFit/>
          </a:bodyPr>
          <a:lstStyle/>
          <a:p>
            <a:r>
              <a:rPr lang="fr-FR" sz="1300" b="1" dirty="0">
                <a:solidFill>
                  <a:schemeClr val="bg1"/>
                </a:solidFill>
              </a:rPr>
              <a:t>Action internationale</a:t>
            </a:r>
            <a:endParaRPr lang="fr-FR" sz="1300" dirty="0">
              <a:solidFill>
                <a:schemeClr val="bg1"/>
              </a:solidFill>
            </a:endParaRPr>
          </a:p>
        </p:txBody>
      </p:sp>
      <p:sp>
        <p:nvSpPr>
          <p:cNvPr id="14" name="Rectangle 13"/>
          <p:cNvSpPr/>
          <p:nvPr/>
        </p:nvSpPr>
        <p:spPr>
          <a:xfrm>
            <a:off x="3614780" y="5790305"/>
            <a:ext cx="1495922" cy="292388"/>
          </a:xfrm>
          <a:prstGeom prst="rect">
            <a:avLst/>
          </a:prstGeom>
        </p:spPr>
        <p:txBody>
          <a:bodyPr wrap="none">
            <a:spAutoFit/>
          </a:bodyPr>
          <a:lstStyle/>
          <a:p>
            <a:r>
              <a:rPr lang="fr-FR" sz="1300" b="1" dirty="0" smtClean="0">
                <a:solidFill>
                  <a:schemeClr val="bg1"/>
                </a:solidFill>
              </a:rPr>
              <a:t>et médico-social</a:t>
            </a:r>
            <a:endParaRPr lang="fr-FR" sz="1300" b="1" dirty="0">
              <a:solidFill>
                <a:schemeClr val="bg1"/>
              </a:solidFill>
            </a:endParaRPr>
          </a:p>
        </p:txBody>
      </p:sp>
      <p:sp>
        <p:nvSpPr>
          <p:cNvPr id="21" name="Rectangle 20"/>
          <p:cNvSpPr/>
          <p:nvPr/>
        </p:nvSpPr>
        <p:spPr>
          <a:xfrm>
            <a:off x="3851920" y="5517232"/>
            <a:ext cx="936475" cy="292388"/>
          </a:xfrm>
          <a:prstGeom prst="rect">
            <a:avLst/>
          </a:prstGeom>
        </p:spPr>
        <p:txBody>
          <a:bodyPr wrap="none">
            <a:spAutoFit/>
          </a:bodyPr>
          <a:lstStyle/>
          <a:p>
            <a:r>
              <a:rPr lang="fr-FR" sz="1300" b="1" dirty="0">
                <a:solidFill>
                  <a:prstClr val="white"/>
                </a:solidFill>
              </a:rPr>
              <a:t>Sanitaire </a:t>
            </a:r>
            <a:endParaRPr lang="fr-FR" dirty="0"/>
          </a:p>
        </p:txBody>
      </p:sp>
      <p:pic>
        <p:nvPicPr>
          <p:cNvPr id="22" name="Picture 2" descr="D:\Users\jeanolivec\Desktop\MES DOCUMENTS\LOGO ET PICTOS\JPG\Picto_Gilet Benevo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8290" y="2621384"/>
            <a:ext cx="1728787" cy="172878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389644" y="4072121"/>
            <a:ext cx="1366080" cy="292388"/>
          </a:xfrm>
          <a:prstGeom prst="rect">
            <a:avLst/>
          </a:prstGeom>
        </p:spPr>
        <p:txBody>
          <a:bodyPr wrap="none">
            <a:spAutoFit/>
          </a:bodyPr>
          <a:lstStyle/>
          <a:p>
            <a:pPr marL="0" lvl="1">
              <a:spcBef>
                <a:spcPts val="600"/>
              </a:spcBef>
              <a:spcAft>
                <a:spcPts val="0"/>
              </a:spcAft>
            </a:pPr>
            <a:r>
              <a:rPr lang="fr-FR" sz="1300" b="1" dirty="0">
                <a:solidFill>
                  <a:schemeClr val="bg1"/>
                </a:solidFill>
              </a:rPr>
              <a:t>Action sociale </a:t>
            </a:r>
          </a:p>
        </p:txBody>
      </p:sp>
      <p:pic>
        <p:nvPicPr>
          <p:cNvPr id="24" name="Picture 3" descr="D:\Users\jeanolivec\Desktop\MES DOCUMENTS\LOGO ET PICTOS\JPG\Picto_Document-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3383" y="4353906"/>
            <a:ext cx="1728787" cy="172878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883355" y="5803006"/>
            <a:ext cx="1048685" cy="292388"/>
          </a:xfrm>
          <a:prstGeom prst="rect">
            <a:avLst/>
          </a:prstGeom>
        </p:spPr>
        <p:txBody>
          <a:bodyPr wrap="none">
            <a:spAutoFit/>
          </a:bodyPr>
          <a:lstStyle/>
          <a:p>
            <a:pPr marL="0" lvl="1">
              <a:spcBef>
                <a:spcPts val="600"/>
              </a:spcBef>
              <a:spcAft>
                <a:spcPts val="0"/>
              </a:spcAft>
            </a:pPr>
            <a:r>
              <a:rPr lang="fr-FR" sz="1300" b="1" dirty="0">
                <a:solidFill>
                  <a:schemeClr val="bg1"/>
                </a:solidFill>
              </a:rPr>
              <a:t>Formation </a:t>
            </a:r>
          </a:p>
        </p:txBody>
      </p:sp>
      <p:sp>
        <p:nvSpPr>
          <p:cNvPr id="8" name="ZoneTexte 7"/>
          <p:cNvSpPr txBox="1"/>
          <p:nvPr/>
        </p:nvSpPr>
        <p:spPr>
          <a:xfrm>
            <a:off x="1312525" y="2222171"/>
            <a:ext cx="3385510" cy="353943"/>
          </a:xfrm>
          <a:prstGeom prst="rect">
            <a:avLst/>
          </a:prstGeom>
          <a:noFill/>
        </p:spPr>
        <p:txBody>
          <a:bodyPr wrap="square" rtlCol="0">
            <a:spAutoFit/>
          </a:bodyPr>
          <a:lstStyle/>
          <a:p>
            <a:pPr indent="-285750">
              <a:spcBef>
                <a:spcPts val="600"/>
              </a:spcBef>
              <a:buFont typeface="Arial" panose="020B0604020202020204" pitchFamily="34" charset="0"/>
              <a:buChar char="​"/>
            </a:pPr>
            <a:endParaRPr lang="fr-FR" sz="1700" b="1" kern="0" dirty="0">
              <a:solidFill>
                <a:srgbClr val="C00000"/>
              </a:solidFill>
            </a:endParaRPr>
          </a:p>
        </p:txBody>
      </p:sp>
      <p:cxnSp>
        <p:nvCxnSpPr>
          <p:cNvPr id="16" name="Connecteur droit 15"/>
          <p:cNvCxnSpPr/>
          <p:nvPr/>
        </p:nvCxnSpPr>
        <p:spPr>
          <a:xfrm>
            <a:off x="1691085" y="4350172"/>
            <a:ext cx="363999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43863" y="3245931"/>
            <a:ext cx="1003801" cy="569387"/>
          </a:xfrm>
          <a:prstGeom prst="rect">
            <a:avLst/>
          </a:prstGeom>
        </p:spPr>
        <p:txBody>
          <a:bodyPr wrap="none">
            <a:spAutoFit/>
          </a:bodyPr>
          <a:lstStyle/>
          <a:p>
            <a:pPr lvl="0">
              <a:spcBef>
                <a:spcPts val="600"/>
              </a:spcBef>
              <a:buFont typeface="Arial" panose="020B0604020202020204" pitchFamily="34" charset="0"/>
              <a:buChar char="​"/>
            </a:pPr>
            <a:r>
              <a:rPr lang="fr-FR" sz="1300" b="1" dirty="0" smtClean="0">
                <a:solidFill>
                  <a:srgbClr val="003956"/>
                </a:solidFill>
              </a:rPr>
              <a:t>Activités </a:t>
            </a:r>
          </a:p>
          <a:p>
            <a:pPr lvl="0">
              <a:spcBef>
                <a:spcPts val="600"/>
              </a:spcBef>
              <a:buFont typeface="Arial" panose="020B0604020202020204" pitchFamily="34" charset="0"/>
              <a:buChar char="​"/>
            </a:pPr>
            <a:r>
              <a:rPr lang="fr-FR" sz="1300" b="1" dirty="0" smtClean="0">
                <a:solidFill>
                  <a:srgbClr val="003956"/>
                </a:solidFill>
              </a:rPr>
              <a:t>bénévoles</a:t>
            </a:r>
            <a:endParaRPr lang="fr-FR" sz="1300" b="1" dirty="0">
              <a:solidFill>
                <a:srgbClr val="003956"/>
              </a:solidFill>
            </a:endParaRPr>
          </a:p>
        </p:txBody>
      </p:sp>
      <p:sp>
        <p:nvSpPr>
          <p:cNvPr id="43" name="Rectangle 42"/>
          <p:cNvSpPr/>
          <p:nvPr/>
        </p:nvSpPr>
        <p:spPr>
          <a:xfrm>
            <a:off x="199402" y="4873093"/>
            <a:ext cx="1457450" cy="569387"/>
          </a:xfrm>
          <a:prstGeom prst="rect">
            <a:avLst/>
          </a:prstGeom>
        </p:spPr>
        <p:txBody>
          <a:bodyPr wrap="none">
            <a:spAutoFit/>
          </a:bodyPr>
          <a:lstStyle/>
          <a:p>
            <a:pPr lvl="0">
              <a:spcBef>
                <a:spcPts val="600"/>
              </a:spcBef>
              <a:buFont typeface="Arial" panose="020B0604020202020204" pitchFamily="34" charset="0"/>
              <a:buChar char="​"/>
            </a:pPr>
            <a:r>
              <a:rPr lang="fr-FR" sz="1300" b="1" dirty="0">
                <a:solidFill>
                  <a:srgbClr val="003956"/>
                </a:solidFill>
              </a:rPr>
              <a:t>E</a:t>
            </a:r>
            <a:r>
              <a:rPr lang="fr-FR" sz="1300" b="1" dirty="0" smtClean="0">
                <a:solidFill>
                  <a:srgbClr val="003956"/>
                </a:solidFill>
              </a:rPr>
              <a:t>tablissements </a:t>
            </a:r>
            <a:endParaRPr lang="fr-FR" sz="1300" b="1" dirty="0">
              <a:solidFill>
                <a:srgbClr val="003956"/>
              </a:solidFill>
            </a:endParaRPr>
          </a:p>
          <a:p>
            <a:pPr lvl="0">
              <a:spcBef>
                <a:spcPts val="600"/>
              </a:spcBef>
              <a:buFont typeface="Arial" panose="020B0604020202020204" pitchFamily="34" charset="0"/>
              <a:buChar char="​"/>
            </a:pPr>
            <a:r>
              <a:rPr lang="fr-FR" sz="1300" b="1" dirty="0">
                <a:solidFill>
                  <a:srgbClr val="003956"/>
                </a:solidFill>
              </a:rPr>
              <a:t>et services</a:t>
            </a:r>
          </a:p>
        </p:txBody>
      </p:sp>
      <p:sp>
        <p:nvSpPr>
          <p:cNvPr id="13" name="Accolade ouvrante 12"/>
          <p:cNvSpPr/>
          <p:nvPr/>
        </p:nvSpPr>
        <p:spPr>
          <a:xfrm>
            <a:off x="1518868" y="2621384"/>
            <a:ext cx="172812" cy="1735981"/>
          </a:xfrm>
          <a:prstGeom prst="leftBrace">
            <a:avLst/>
          </a:prstGeom>
          <a:ln>
            <a:solidFill>
              <a:srgbClr val="0039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Accolade ouvrante 29"/>
          <p:cNvSpPr/>
          <p:nvPr/>
        </p:nvSpPr>
        <p:spPr>
          <a:xfrm>
            <a:off x="1475656" y="4350171"/>
            <a:ext cx="325212" cy="1745223"/>
          </a:xfrm>
          <a:prstGeom prst="leftBrace">
            <a:avLst/>
          </a:prstGeom>
          <a:ln>
            <a:solidFill>
              <a:srgbClr val="0039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Rectangle 26"/>
          <p:cNvSpPr/>
          <p:nvPr/>
        </p:nvSpPr>
        <p:spPr>
          <a:xfrm>
            <a:off x="1876898" y="5805264"/>
            <a:ext cx="1581214" cy="292388"/>
          </a:xfrm>
          <a:prstGeom prst="rect">
            <a:avLst/>
          </a:prstGeom>
        </p:spPr>
        <p:txBody>
          <a:bodyPr wrap="square">
            <a:spAutoFit/>
          </a:bodyPr>
          <a:lstStyle/>
          <a:p>
            <a:r>
              <a:rPr lang="fr-FR" sz="1300" b="1" dirty="0" smtClean="0">
                <a:solidFill>
                  <a:schemeClr val="bg1"/>
                </a:solidFill>
              </a:rPr>
              <a:t>et médico-social</a:t>
            </a:r>
            <a:endParaRPr lang="fr-FR" sz="1300" b="1" dirty="0">
              <a:solidFill>
                <a:schemeClr val="bg1"/>
              </a:solidFill>
            </a:endParaRPr>
          </a:p>
        </p:txBody>
      </p:sp>
      <p:sp>
        <p:nvSpPr>
          <p:cNvPr id="29" name="Rectangle 28"/>
          <p:cNvSpPr/>
          <p:nvPr/>
        </p:nvSpPr>
        <p:spPr>
          <a:xfrm>
            <a:off x="1821298" y="5517232"/>
            <a:ext cx="1742590" cy="292388"/>
          </a:xfrm>
          <a:prstGeom prst="rect">
            <a:avLst/>
          </a:prstGeom>
        </p:spPr>
        <p:txBody>
          <a:bodyPr wrap="square">
            <a:spAutoFit/>
          </a:bodyPr>
          <a:lstStyle/>
          <a:p>
            <a:r>
              <a:rPr lang="fr-FR" sz="1300" b="1" dirty="0" smtClean="0">
                <a:solidFill>
                  <a:prstClr val="white"/>
                </a:solidFill>
              </a:rPr>
              <a:t>Sanitaire, social </a:t>
            </a:r>
            <a:endParaRPr lang="fr-FR" dirty="0"/>
          </a:p>
        </p:txBody>
      </p:sp>
    </p:spTree>
    <p:extLst>
      <p:ext uri="{BB962C8B-B14F-4D97-AF65-F5344CB8AC3E}">
        <p14:creationId xmlns:p14="http://schemas.microsoft.com/office/powerpoint/2010/main" val="1555277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descr="D:\Users\jeanolivec\Desktop\MES DOCUMENTS\LOGO ET PICTOS\JPG\Picto_Orga Humanitaire-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162" y="4905543"/>
            <a:ext cx="1952457" cy="195245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p:cNvGrpSpPr/>
          <p:nvPr/>
        </p:nvGrpSpPr>
        <p:grpSpPr>
          <a:xfrm>
            <a:off x="827584" y="3373464"/>
            <a:ext cx="1950035" cy="1580313"/>
            <a:chOff x="1822873" y="3437425"/>
            <a:chExt cx="1728787" cy="1745673"/>
          </a:xfrm>
        </p:grpSpPr>
        <p:pic>
          <p:nvPicPr>
            <p:cNvPr id="17" name="Picture 2" descr="D:\Users\jeanolivec\Desktop\MES DOCUMENTS\LOGO ET PICTOS\JPG\Picto_Gilet Benevo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2873" y="3437425"/>
              <a:ext cx="1728787" cy="17287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099900" y="4890710"/>
              <a:ext cx="1366080" cy="292388"/>
            </a:xfrm>
            <a:prstGeom prst="rect">
              <a:avLst/>
            </a:prstGeom>
          </p:spPr>
          <p:txBody>
            <a:bodyPr wrap="none">
              <a:spAutoFit/>
            </a:bodyPr>
            <a:lstStyle/>
            <a:p>
              <a:pPr marL="0" lvl="1">
                <a:spcBef>
                  <a:spcPts val="600"/>
                </a:spcBef>
                <a:spcAft>
                  <a:spcPts val="0"/>
                </a:spcAft>
              </a:pPr>
              <a:r>
                <a:rPr lang="fr-FR" sz="1300" b="1" dirty="0">
                  <a:solidFill>
                    <a:schemeClr val="bg1"/>
                  </a:solidFill>
                </a:rPr>
                <a:t>Action sociale </a:t>
              </a:r>
            </a:p>
          </p:txBody>
        </p:sp>
      </p:grpSp>
      <p:sp>
        <p:nvSpPr>
          <p:cNvPr id="5" name="Espace réservé du numéro de diapositive 4"/>
          <p:cNvSpPr>
            <a:spLocks noGrp="1"/>
          </p:cNvSpPr>
          <p:nvPr>
            <p:ph type="sldNum" sz="quarter" idx="18"/>
          </p:nvPr>
        </p:nvSpPr>
        <p:spPr/>
        <p:txBody>
          <a:bodyPr/>
          <a:lstStyle/>
          <a:p>
            <a:pPr marL="12700">
              <a:lnSpc>
                <a:spcPts val="1310"/>
              </a:lnSpc>
            </a:pPr>
            <a:fld id="{B6F15528-21DE-4FAA-801E-634DDDAF4B2B}" type="slidenum">
              <a:rPr lang="fr-FR" smtClean="0"/>
              <a:pPr marL="12700">
                <a:lnSpc>
                  <a:spcPts val="1310"/>
                </a:lnSpc>
              </a:pPr>
              <a:t>7</a:t>
            </a:fld>
            <a:endParaRPr lang="fr-FR"/>
          </a:p>
        </p:txBody>
      </p:sp>
      <p:sp>
        <p:nvSpPr>
          <p:cNvPr id="6" name="Espace réservé du texte 5"/>
          <p:cNvSpPr>
            <a:spLocks noGrp="1"/>
          </p:cNvSpPr>
          <p:nvPr>
            <p:ph type="body" sz="quarter" idx="19"/>
          </p:nvPr>
        </p:nvSpPr>
        <p:spPr/>
        <p:txBody>
          <a:bodyPr/>
          <a:lstStyle/>
          <a:p>
            <a:endParaRPr lang="fr-FR"/>
          </a:p>
        </p:txBody>
      </p:sp>
      <p:sp>
        <p:nvSpPr>
          <p:cNvPr id="8" name="Espace réservé du texte 7"/>
          <p:cNvSpPr>
            <a:spLocks noGrp="1"/>
          </p:cNvSpPr>
          <p:nvPr>
            <p:ph type="body" sz="quarter" idx="21"/>
          </p:nvPr>
        </p:nvSpPr>
        <p:spPr/>
        <p:txBody>
          <a:bodyPr/>
          <a:lstStyle/>
          <a:p>
            <a:pPr algn="ctr"/>
            <a:r>
              <a:rPr lang="fr-FR" dirty="0" smtClean="0"/>
              <a:t>Les activités bénévoles</a:t>
            </a:r>
          </a:p>
          <a:p>
            <a:pPr algn="ctr"/>
            <a:r>
              <a:rPr lang="fr-FR" dirty="0" smtClean="0"/>
              <a:t>(urgence, secourisme, action sociale, action internationale)</a:t>
            </a:r>
            <a:endParaRPr lang="fr-FR" dirty="0"/>
          </a:p>
        </p:txBody>
      </p:sp>
      <p:grpSp>
        <p:nvGrpSpPr>
          <p:cNvPr id="7" name="Groupe 6"/>
          <p:cNvGrpSpPr/>
          <p:nvPr/>
        </p:nvGrpSpPr>
        <p:grpSpPr>
          <a:xfrm>
            <a:off x="827584" y="1628800"/>
            <a:ext cx="1950035" cy="1892102"/>
            <a:chOff x="-12009" y="1719316"/>
            <a:chExt cx="1728787" cy="1742224"/>
          </a:xfrm>
        </p:grpSpPr>
        <p:pic>
          <p:nvPicPr>
            <p:cNvPr id="15" name="Picture 3" descr="D:\Users\jeanolivec\Desktop\MES DOCUMENTS\LOGO ET PICTOS\JPG\Picto_Secou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09" y="1719316"/>
              <a:ext cx="1728787" cy="17287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2839" y="3169152"/>
              <a:ext cx="1130438" cy="292388"/>
            </a:xfrm>
            <a:prstGeom prst="rect">
              <a:avLst/>
            </a:prstGeom>
          </p:spPr>
          <p:txBody>
            <a:bodyPr wrap="none">
              <a:spAutoFit/>
            </a:bodyPr>
            <a:lstStyle/>
            <a:p>
              <a:r>
                <a:rPr lang="fr-FR" sz="1300" b="1" dirty="0">
                  <a:solidFill>
                    <a:schemeClr val="bg1"/>
                  </a:solidFill>
                </a:rPr>
                <a:t>Secourisme</a:t>
              </a:r>
              <a:endParaRPr lang="fr-FR" sz="1300" dirty="0">
                <a:solidFill>
                  <a:schemeClr val="bg1"/>
                </a:solidFill>
              </a:endParaRPr>
            </a:p>
          </p:txBody>
        </p:sp>
      </p:grpSp>
      <p:grpSp>
        <p:nvGrpSpPr>
          <p:cNvPr id="9" name="Groupe 8"/>
          <p:cNvGrpSpPr/>
          <p:nvPr/>
        </p:nvGrpSpPr>
        <p:grpSpPr>
          <a:xfrm>
            <a:off x="827584" y="0"/>
            <a:ext cx="1950035" cy="1700499"/>
            <a:chOff x="0" y="134951"/>
            <a:chExt cx="1728787" cy="1584365"/>
          </a:xfrm>
        </p:grpSpPr>
        <p:pic>
          <p:nvPicPr>
            <p:cNvPr id="14" name="Picture 2" descr="D:\Users\jeanolivec\Desktop\MES DOCUMENTS\LOGO ET PICTOS\JPG\Picto_Ambulanc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354"/>
            <a:stretch/>
          </p:blipFill>
          <p:spPr bwMode="auto">
            <a:xfrm>
              <a:off x="0" y="134951"/>
              <a:ext cx="1728787" cy="158436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95902" y="1421605"/>
              <a:ext cx="899605" cy="292388"/>
            </a:xfrm>
            <a:prstGeom prst="rect">
              <a:avLst/>
            </a:prstGeom>
          </p:spPr>
          <p:txBody>
            <a:bodyPr wrap="none">
              <a:spAutoFit/>
            </a:bodyPr>
            <a:lstStyle/>
            <a:p>
              <a:pPr marL="0" lvl="1">
                <a:spcBef>
                  <a:spcPts val="600"/>
                </a:spcBef>
                <a:spcAft>
                  <a:spcPts val="0"/>
                </a:spcAft>
              </a:pPr>
              <a:r>
                <a:rPr lang="fr-FR" sz="1300" b="1" dirty="0">
                  <a:solidFill>
                    <a:schemeClr val="bg1"/>
                  </a:solidFill>
                </a:rPr>
                <a:t>Urgence </a:t>
              </a:r>
            </a:p>
          </p:txBody>
        </p:sp>
      </p:grpSp>
      <p:sp>
        <p:nvSpPr>
          <p:cNvPr id="21" name="Rectangle 20"/>
          <p:cNvSpPr/>
          <p:nvPr/>
        </p:nvSpPr>
        <p:spPr>
          <a:xfrm>
            <a:off x="827584" y="6540459"/>
            <a:ext cx="1850186" cy="292388"/>
          </a:xfrm>
          <a:prstGeom prst="rect">
            <a:avLst/>
          </a:prstGeom>
        </p:spPr>
        <p:txBody>
          <a:bodyPr wrap="none">
            <a:spAutoFit/>
          </a:bodyPr>
          <a:lstStyle/>
          <a:p>
            <a:r>
              <a:rPr lang="fr-FR" sz="1300" b="1" dirty="0" smtClean="0">
                <a:solidFill>
                  <a:schemeClr val="bg1"/>
                </a:solidFill>
              </a:rPr>
              <a:t>Action internationale</a:t>
            </a:r>
            <a:endParaRPr lang="fr-FR" sz="1300" dirty="0">
              <a:solidFill>
                <a:schemeClr val="bg1"/>
              </a:solidFill>
            </a:endParaRPr>
          </a:p>
        </p:txBody>
      </p:sp>
    </p:spTree>
    <p:extLst>
      <p:ext uri="{BB962C8B-B14F-4D97-AF65-F5344CB8AC3E}">
        <p14:creationId xmlns:p14="http://schemas.microsoft.com/office/powerpoint/2010/main" val="4045079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jeanolivec\Desktop\MES DOCUMENTS\Bilan campagne engagement\Visuels\885-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90" y="1628800"/>
            <a:ext cx="4882936" cy="325447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8</a:t>
            </a:fld>
            <a:endParaRPr lang="fr-FR"/>
          </a:p>
        </p:txBody>
      </p:sp>
      <p:sp>
        <p:nvSpPr>
          <p:cNvPr id="5" name="Titre 4"/>
          <p:cNvSpPr>
            <a:spLocks noGrp="1"/>
          </p:cNvSpPr>
          <p:nvPr>
            <p:ph type="title"/>
          </p:nvPr>
        </p:nvSpPr>
        <p:spPr/>
        <p:txBody>
          <a:bodyPr/>
          <a:lstStyle/>
          <a:p>
            <a:r>
              <a:rPr lang="fr-FR" dirty="0"/>
              <a:t>La Croix-Rouge </a:t>
            </a:r>
            <a:r>
              <a:rPr lang="fr-FR" b="0" dirty="0"/>
              <a:t>Française</a:t>
            </a:r>
            <a:r>
              <a:rPr lang="fr-FR" dirty="0"/>
              <a:t> </a:t>
            </a:r>
          </a:p>
        </p:txBody>
      </p:sp>
      <p:sp>
        <p:nvSpPr>
          <p:cNvPr id="6" name="Espace réservé du texte 5"/>
          <p:cNvSpPr>
            <a:spLocks noGrp="1"/>
          </p:cNvSpPr>
          <p:nvPr>
            <p:ph type="body" sz="quarter" idx="13"/>
          </p:nvPr>
        </p:nvSpPr>
        <p:spPr/>
        <p:txBody>
          <a:bodyPr/>
          <a:lstStyle/>
          <a:p>
            <a:r>
              <a:rPr lang="fr-FR" b="1" dirty="0" smtClean="0"/>
              <a:t>Les activités bénévoles</a:t>
            </a:r>
            <a:endParaRPr lang="fr-FR" b="1" dirty="0"/>
          </a:p>
          <a:p>
            <a:endParaRPr lang="fr-FR" dirty="0"/>
          </a:p>
        </p:txBody>
      </p:sp>
      <p:sp>
        <p:nvSpPr>
          <p:cNvPr id="8" name="Espace réservé du texte 7"/>
          <p:cNvSpPr txBox="1">
            <a:spLocks/>
          </p:cNvSpPr>
          <p:nvPr/>
        </p:nvSpPr>
        <p:spPr>
          <a:xfrm>
            <a:off x="5620927" y="1556792"/>
            <a:ext cx="3523074" cy="3464668"/>
          </a:xfrm>
          <a:prstGeom prst="rect">
            <a:avLst/>
          </a:prstGeom>
        </p:spPr>
        <p:txBody>
          <a:bodyPr vert="horz" lIns="91440" tIns="0" rIns="91440" bIns="45720" rtlCol="0">
            <a:normAutofit fontScale="92500" lnSpcReduction="10000"/>
          </a:bodyPr>
          <a:lstStyle>
            <a:lvl1pPr marL="0" indent="0" eaLnBrk="1" hangingPunct="1">
              <a:spcBef>
                <a:spcPts val="600"/>
              </a:spcBef>
              <a:spcAft>
                <a:spcPts val="0"/>
              </a:spcAft>
              <a:buFont typeface="Arial" panose="020B0604020202020204" pitchFamily="34" charset="0"/>
              <a:buChar char="​"/>
              <a:defRPr sz="1700" b="1">
                <a:solidFill>
                  <a:srgbClr val="C00000"/>
                </a:solidFill>
                <a:latin typeface="+mn-lt"/>
                <a:ea typeface="+mn-ea"/>
                <a:cs typeface="+mn-cs"/>
              </a:defRPr>
            </a:lvl1pPr>
            <a:lvl2pPr marL="19050" indent="0" eaLnBrk="1" hangingPunct="1">
              <a:spcAft>
                <a:spcPts val="1800"/>
              </a:spcAft>
              <a:buFont typeface="Arial" panose="020B0604020202020204" pitchFamily="34" charset="0"/>
              <a:buChar char="​"/>
              <a:defRPr sz="1300">
                <a:solidFill>
                  <a:schemeClr val="accent5"/>
                </a:solidFill>
                <a:latin typeface="+mn-lt"/>
                <a:ea typeface="+mn-ea"/>
                <a:cs typeface="+mn-cs"/>
              </a:defRPr>
            </a:lvl2pPr>
            <a:lvl3pPr marL="447675" indent="-180975" eaLnBrk="1" hangingPunct="1">
              <a:spcAft>
                <a:spcPts val="600"/>
              </a:spcAft>
              <a:buClr>
                <a:srgbClr val="C00000"/>
              </a:buClr>
              <a:buFont typeface="Arial" panose="020B0604020202020204" pitchFamily="34" charset="0"/>
              <a:buChar char="•"/>
              <a:tabLst/>
              <a:defRPr sz="1400">
                <a:solidFill>
                  <a:schemeClr val="accent5"/>
                </a:solidFill>
                <a:latin typeface="+mn-lt"/>
                <a:ea typeface="+mn-ea"/>
                <a:cs typeface="+mn-cs"/>
              </a:defRPr>
            </a:lvl3pPr>
            <a:lvl4pPr marL="666750" indent="-171450" eaLnBrk="1" hangingPunct="1">
              <a:spcBef>
                <a:spcPts val="600"/>
              </a:spcBef>
              <a:spcAft>
                <a:spcPts val="1200"/>
              </a:spcAft>
              <a:buClr>
                <a:srgbClr val="C00000"/>
              </a:buClr>
              <a:buFont typeface="Arial Unicode MS" panose="020B0604020202020204" pitchFamily="34" charset="-128"/>
              <a:buChar char="−"/>
              <a:defRPr sz="1400">
                <a:solidFill>
                  <a:schemeClr val="accent5"/>
                </a:solidFill>
                <a:latin typeface="+mn-lt"/>
                <a:ea typeface="+mn-ea"/>
                <a:cs typeface="+mn-cs"/>
              </a:defRPr>
            </a:lvl4pPr>
            <a:lvl5pPr marL="685800" indent="0" eaLnBrk="1" hangingPunct="1">
              <a:defRPr sz="1200" i="1">
                <a:solidFill>
                  <a:schemeClr val="accent5"/>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0">
              <a:spcBef>
                <a:spcPts val="0"/>
              </a:spcBef>
              <a:buNone/>
            </a:pPr>
            <a:r>
              <a:rPr lang="fr-FR" sz="1800" kern="0" dirty="0" smtClean="0">
                <a:solidFill>
                  <a:srgbClr val="E30613"/>
                </a:solidFill>
              </a:rPr>
              <a:t>Urgence et opérations sécurités</a:t>
            </a:r>
            <a:endParaRPr lang="fr-FR" sz="1800" kern="0" dirty="0" smtClean="0">
              <a:solidFill>
                <a:srgbClr val="003956"/>
              </a:solidFill>
            </a:endParaRPr>
          </a:p>
          <a:p>
            <a:pPr lvl="1">
              <a:spcAft>
                <a:spcPts val="0"/>
              </a:spcAft>
            </a:pPr>
            <a:endParaRPr lang="fr-FR" kern="0" dirty="0" smtClean="0">
              <a:solidFill>
                <a:srgbClr val="003956"/>
              </a:solidFill>
            </a:endParaRPr>
          </a:p>
          <a:p>
            <a:pPr lvl="1">
              <a:spcAft>
                <a:spcPts val="0"/>
              </a:spcAft>
            </a:pPr>
            <a:r>
              <a:rPr lang="fr-FR" b="1" kern="0" dirty="0" smtClean="0">
                <a:solidFill>
                  <a:srgbClr val="003956"/>
                </a:solidFill>
              </a:rPr>
              <a:t>Les missions </a:t>
            </a:r>
            <a:r>
              <a:rPr lang="fr-FR" kern="0" dirty="0" smtClean="0">
                <a:solidFill>
                  <a:srgbClr val="003956"/>
                </a:solidFill>
              </a:rPr>
              <a:t>:</a:t>
            </a:r>
          </a:p>
          <a:p>
            <a:pPr lvl="1">
              <a:spcAft>
                <a:spcPts val="0"/>
              </a:spcAft>
              <a:buNone/>
            </a:pPr>
            <a:r>
              <a:rPr lang="fr-FR" sz="1400" kern="0" dirty="0" smtClean="0">
                <a:solidFill>
                  <a:srgbClr val="003956"/>
                </a:solidFill>
              </a:rPr>
              <a:t>Préparer </a:t>
            </a:r>
            <a:r>
              <a:rPr lang="fr-FR" sz="1400" kern="0" dirty="0">
                <a:solidFill>
                  <a:srgbClr val="003956"/>
                </a:solidFill>
              </a:rPr>
              <a:t>et piloter les plans d’urgence et</a:t>
            </a:r>
          </a:p>
          <a:p>
            <a:pPr lvl="1">
              <a:spcAft>
                <a:spcPts val="0"/>
              </a:spcAft>
              <a:buNone/>
            </a:pPr>
            <a:r>
              <a:rPr lang="fr-FR" sz="1400" kern="0" dirty="0">
                <a:solidFill>
                  <a:srgbClr val="003956"/>
                </a:solidFill>
              </a:rPr>
              <a:t>les événements nationaux</a:t>
            </a:r>
            <a:r>
              <a:rPr lang="fr-FR" sz="1400" kern="0" dirty="0" smtClean="0">
                <a:solidFill>
                  <a:srgbClr val="003956"/>
                </a:solidFill>
              </a:rPr>
              <a:t>.</a:t>
            </a:r>
          </a:p>
          <a:p>
            <a:pPr lvl="1">
              <a:spcAft>
                <a:spcPts val="0"/>
              </a:spcAft>
              <a:buNone/>
            </a:pPr>
            <a:endParaRPr lang="fr-FR" sz="1400" kern="0" dirty="0">
              <a:solidFill>
                <a:srgbClr val="003956"/>
              </a:solidFill>
            </a:endParaRPr>
          </a:p>
          <a:p>
            <a:pPr lvl="1">
              <a:spcAft>
                <a:spcPts val="0"/>
              </a:spcAft>
              <a:buNone/>
            </a:pPr>
            <a:r>
              <a:rPr lang="fr-FR" sz="1400" kern="0" dirty="0">
                <a:solidFill>
                  <a:srgbClr val="003956"/>
                </a:solidFill>
              </a:rPr>
              <a:t>Maintenir une capacité de réponse opérationnelle </a:t>
            </a:r>
            <a:r>
              <a:rPr lang="fr-FR" sz="1400" kern="0" dirty="0" smtClean="0">
                <a:solidFill>
                  <a:srgbClr val="003956"/>
                </a:solidFill>
              </a:rPr>
              <a:t>au niveau national.</a:t>
            </a:r>
            <a:endParaRPr lang="fr-FR" sz="1400" kern="0" dirty="0">
              <a:solidFill>
                <a:srgbClr val="003956"/>
              </a:solidFill>
            </a:endParaRPr>
          </a:p>
          <a:p>
            <a:pPr lvl="1">
              <a:spcAft>
                <a:spcPts val="0"/>
              </a:spcAft>
              <a:buNone/>
            </a:pPr>
            <a:endParaRPr lang="fr-FR" sz="1400" kern="0" dirty="0" smtClean="0">
              <a:solidFill>
                <a:srgbClr val="003956"/>
              </a:solidFill>
            </a:endParaRPr>
          </a:p>
          <a:p>
            <a:pPr lvl="1">
              <a:spcAft>
                <a:spcPts val="0"/>
              </a:spcAft>
              <a:buNone/>
            </a:pPr>
            <a:r>
              <a:rPr lang="fr-FR" sz="1400" kern="0" dirty="0" smtClean="0">
                <a:solidFill>
                  <a:srgbClr val="003956"/>
                </a:solidFill>
              </a:rPr>
              <a:t>Anticiper</a:t>
            </a:r>
            <a:r>
              <a:rPr lang="fr-FR" sz="1400" kern="0" dirty="0">
                <a:solidFill>
                  <a:srgbClr val="003956"/>
                </a:solidFill>
              </a:rPr>
              <a:t>, planifier, déclencher et diriger la</a:t>
            </a:r>
          </a:p>
          <a:p>
            <a:pPr lvl="1">
              <a:spcAft>
                <a:spcPts val="0"/>
              </a:spcAft>
              <a:buNone/>
            </a:pPr>
            <a:r>
              <a:rPr lang="fr-FR" sz="1400" kern="0" dirty="0">
                <a:solidFill>
                  <a:srgbClr val="003956"/>
                </a:solidFill>
              </a:rPr>
              <a:t>réponse à tout événement nécessitant une</a:t>
            </a:r>
          </a:p>
          <a:p>
            <a:pPr lvl="1">
              <a:spcAft>
                <a:spcPts val="0"/>
              </a:spcAft>
              <a:buNone/>
            </a:pPr>
            <a:r>
              <a:rPr lang="fr-FR" sz="1400" kern="0" dirty="0">
                <a:solidFill>
                  <a:srgbClr val="003956"/>
                </a:solidFill>
              </a:rPr>
              <a:t>mobilisation d’ampleur avec des délais de</a:t>
            </a:r>
          </a:p>
          <a:p>
            <a:pPr lvl="1">
              <a:spcAft>
                <a:spcPts val="0"/>
              </a:spcAft>
              <a:buNone/>
            </a:pPr>
            <a:r>
              <a:rPr lang="fr-FR" sz="1400" kern="0" dirty="0">
                <a:solidFill>
                  <a:srgbClr val="003956"/>
                </a:solidFill>
              </a:rPr>
              <a:t>mise en </a:t>
            </a:r>
            <a:r>
              <a:rPr lang="fr-FR" sz="1400" kern="0" dirty="0" smtClean="0">
                <a:solidFill>
                  <a:srgbClr val="003956"/>
                </a:solidFill>
              </a:rPr>
              <a:t>œuvre </a:t>
            </a:r>
            <a:r>
              <a:rPr lang="fr-FR" sz="1400" kern="0" dirty="0">
                <a:solidFill>
                  <a:srgbClr val="003956"/>
                </a:solidFill>
              </a:rPr>
              <a:t>très </a:t>
            </a:r>
            <a:r>
              <a:rPr lang="fr-FR" sz="1400" kern="0" dirty="0" smtClean="0">
                <a:solidFill>
                  <a:srgbClr val="003956"/>
                </a:solidFill>
              </a:rPr>
              <a:t>courts.</a:t>
            </a:r>
          </a:p>
          <a:p>
            <a:pPr lvl="1">
              <a:spcAft>
                <a:spcPts val="0"/>
              </a:spcAft>
              <a:buNone/>
            </a:pPr>
            <a:endParaRPr lang="fr-FR" sz="1400" kern="0" dirty="0">
              <a:solidFill>
                <a:srgbClr val="003956"/>
              </a:solidFill>
            </a:endParaRPr>
          </a:p>
          <a:p>
            <a:pPr lvl="1">
              <a:spcAft>
                <a:spcPts val="0"/>
              </a:spcAft>
              <a:buNone/>
            </a:pPr>
            <a:r>
              <a:rPr lang="fr-FR" sz="1400" kern="0" dirty="0">
                <a:solidFill>
                  <a:srgbClr val="003956"/>
                </a:solidFill>
              </a:rPr>
              <a:t>Accompagner le réseau </a:t>
            </a:r>
            <a:r>
              <a:rPr lang="fr-FR" sz="1400" kern="0" dirty="0" smtClean="0">
                <a:solidFill>
                  <a:srgbClr val="003956"/>
                </a:solidFill>
              </a:rPr>
              <a:t>Croix-Rouge française </a:t>
            </a:r>
            <a:r>
              <a:rPr lang="fr-FR" sz="1400" kern="0" dirty="0">
                <a:solidFill>
                  <a:srgbClr val="003956"/>
                </a:solidFill>
              </a:rPr>
              <a:t>dans la préparation des </a:t>
            </a:r>
            <a:r>
              <a:rPr lang="fr-FR" sz="1400" kern="0" dirty="0" smtClean="0">
                <a:solidFill>
                  <a:srgbClr val="003956"/>
                </a:solidFill>
              </a:rPr>
              <a:t>plans d’urgence </a:t>
            </a:r>
            <a:r>
              <a:rPr lang="fr-FR" sz="1400" kern="0" dirty="0">
                <a:solidFill>
                  <a:srgbClr val="003956"/>
                </a:solidFill>
              </a:rPr>
              <a:t>départementaux et des </a:t>
            </a:r>
            <a:r>
              <a:rPr lang="fr-FR" sz="1400" kern="0" dirty="0" smtClean="0">
                <a:solidFill>
                  <a:srgbClr val="003956"/>
                </a:solidFill>
              </a:rPr>
              <a:t>dispositifs prévisionnels de secours (DPS) </a:t>
            </a:r>
            <a:r>
              <a:rPr lang="fr-FR" sz="1400" kern="0" dirty="0">
                <a:solidFill>
                  <a:srgbClr val="003956"/>
                </a:solidFill>
              </a:rPr>
              <a:t>de grande ampleur.</a:t>
            </a:r>
            <a:endParaRPr lang="fr-FR" sz="1400" kern="0" dirty="0" smtClean="0">
              <a:solidFill>
                <a:srgbClr val="003956"/>
              </a:solidFill>
            </a:endParaRPr>
          </a:p>
          <a:p>
            <a:pPr lvl="1">
              <a:spcAft>
                <a:spcPts val="0"/>
              </a:spcAft>
              <a:buNone/>
            </a:pPr>
            <a:endParaRPr lang="fr-FR" kern="0" dirty="0">
              <a:solidFill>
                <a:srgbClr val="003956"/>
              </a:solidFill>
            </a:endParaRPr>
          </a:p>
          <a:p>
            <a:pPr lvl="1">
              <a:spcAft>
                <a:spcPts val="0"/>
              </a:spcAft>
            </a:pPr>
            <a:endParaRPr lang="fr-FR" kern="0" dirty="0">
              <a:solidFill>
                <a:srgbClr val="003956"/>
              </a:solidFill>
            </a:endParaRPr>
          </a:p>
        </p:txBody>
      </p:sp>
      <p:sp>
        <p:nvSpPr>
          <p:cNvPr id="19" name="Rectangle 18"/>
          <p:cNvSpPr/>
          <p:nvPr/>
        </p:nvSpPr>
        <p:spPr>
          <a:xfrm>
            <a:off x="930786" y="5013176"/>
            <a:ext cx="4793342" cy="1092607"/>
          </a:xfrm>
          <a:prstGeom prst="rect">
            <a:avLst/>
          </a:prstGeom>
          <a:ln>
            <a:noFill/>
          </a:ln>
        </p:spPr>
        <p:txBody>
          <a:bodyPr wrap="square">
            <a:spAutoFit/>
          </a:bodyPr>
          <a:lstStyle/>
          <a:p>
            <a:r>
              <a:rPr lang="fr-FR" sz="1300" b="1" kern="0" dirty="0" smtClean="0">
                <a:solidFill>
                  <a:srgbClr val="003956"/>
                </a:solidFill>
              </a:rPr>
              <a:t>86 713 </a:t>
            </a:r>
            <a:r>
              <a:rPr lang="fr-FR" sz="1300" kern="0" dirty="0" smtClean="0">
                <a:solidFill>
                  <a:srgbClr val="003956"/>
                </a:solidFill>
              </a:rPr>
              <a:t>personnes prises en charge en une année</a:t>
            </a:r>
          </a:p>
          <a:p>
            <a:r>
              <a:rPr lang="fr-FR" sz="1300" b="1" kern="0" dirty="0" smtClean="0">
                <a:solidFill>
                  <a:srgbClr val="003956"/>
                </a:solidFill>
              </a:rPr>
              <a:t>9 107 </a:t>
            </a:r>
            <a:r>
              <a:rPr lang="fr-FR" sz="1300" kern="0" dirty="0" smtClean="0">
                <a:solidFill>
                  <a:srgbClr val="003956"/>
                </a:solidFill>
              </a:rPr>
              <a:t>intervenants secouristes bénévoles</a:t>
            </a:r>
          </a:p>
          <a:p>
            <a:r>
              <a:rPr lang="fr-FR" sz="1300" b="1" kern="0" dirty="0" smtClean="0">
                <a:solidFill>
                  <a:srgbClr val="003956"/>
                </a:solidFill>
              </a:rPr>
              <a:t>5 095 </a:t>
            </a:r>
            <a:r>
              <a:rPr lang="fr-FR" sz="1300" kern="0" dirty="0" smtClean="0">
                <a:solidFill>
                  <a:srgbClr val="003956"/>
                </a:solidFill>
              </a:rPr>
              <a:t>vacations de prompt secours, soit l’équivalent de </a:t>
            </a:r>
            <a:r>
              <a:rPr lang="fr-FR" sz="1300" b="1" kern="0" dirty="0" smtClean="0">
                <a:solidFill>
                  <a:srgbClr val="003956"/>
                </a:solidFill>
              </a:rPr>
              <a:t>11 808 </a:t>
            </a:r>
            <a:r>
              <a:rPr lang="fr-FR" sz="1300" kern="0" dirty="0" smtClean="0">
                <a:solidFill>
                  <a:srgbClr val="003956"/>
                </a:solidFill>
              </a:rPr>
              <a:t>postes de secours</a:t>
            </a:r>
            <a:endParaRPr lang="fr-FR" sz="1300" kern="0" dirty="0">
              <a:solidFill>
                <a:srgbClr val="003956"/>
              </a:solidFill>
            </a:endParaRPr>
          </a:p>
          <a:p>
            <a:r>
              <a:rPr lang="fr-FR" sz="1300" b="1" kern="0" dirty="0" smtClean="0">
                <a:solidFill>
                  <a:srgbClr val="003956"/>
                </a:solidFill>
              </a:rPr>
              <a:t>91 </a:t>
            </a:r>
            <a:r>
              <a:rPr lang="fr-FR" sz="1300" kern="0" dirty="0" smtClean="0">
                <a:solidFill>
                  <a:srgbClr val="003956"/>
                </a:solidFill>
              </a:rPr>
              <a:t>délégations territoriales qui ont mené </a:t>
            </a:r>
            <a:r>
              <a:rPr lang="fr-FR" sz="1300" b="1" kern="0" dirty="0" smtClean="0">
                <a:solidFill>
                  <a:srgbClr val="003956"/>
                </a:solidFill>
              </a:rPr>
              <a:t>328</a:t>
            </a:r>
            <a:r>
              <a:rPr lang="fr-FR" sz="1300" kern="0" dirty="0" smtClean="0">
                <a:solidFill>
                  <a:srgbClr val="003956"/>
                </a:solidFill>
              </a:rPr>
              <a:t> opérations</a:t>
            </a:r>
            <a:endParaRPr lang="fr-FR" sz="1300" b="1" kern="0" dirty="0">
              <a:solidFill>
                <a:srgbClr val="003956"/>
              </a:solidFill>
            </a:endParaRPr>
          </a:p>
        </p:txBody>
      </p:sp>
      <p:sp>
        <p:nvSpPr>
          <p:cNvPr id="22" name="Forme en L 21"/>
          <p:cNvSpPr/>
          <p:nvPr/>
        </p:nvSpPr>
        <p:spPr>
          <a:xfrm rot="5400000">
            <a:off x="748519" y="4990818"/>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en L 22"/>
          <p:cNvSpPr/>
          <p:nvPr/>
        </p:nvSpPr>
        <p:spPr>
          <a:xfrm rot="16200000">
            <a:off x="5501047" y="5920604"/>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156176" y="5877272"/>
            <a:ext cx="2730931" cy="446276"/>
          </a:xfrm>
          <a:prstGeom prst="rect">
            <a:avLst/>
          </a:prstGeom>
          <a:noFill/>
        </p:spPr>
        <p:txBody>
          <a:bodyPr wrap="square" rtlCol="0">
            <a:spAutoFit/>
          </a:bodyPr>
          <a:lstStyle/>
          <a:p>
            <a:r>
              <a:rPr lang="fr-FR" sz="1000" kern="0" dirty="0" smtClean="0">
                <a:solidFill>
                  <a:srgbClr val="003956"/>
                </a:solidFill>
              </a:rPr>
              <a:t>*</a:t>
            </a:r>
            <a:r>
              <a:rPr lang="fr-FR" sz="1000" b="1" kern="0" dirty="0" smtClean="0">
                <a:solidFill>
                  <a:srgbClr val="003956"/>
                </a:solidFill>
              </a:rPr>
              <a:t>Source</a:t>
            </a:r>
            <a:r>
              <a:rPr lang="fr-FR" sz="1000" kern="0" dirty="0" smtClean="0">
                <a:solidFill>
                  <a:srgbClr val="003956"/>
                </a:solidFill>
              </a:rPr>
              <a:t> : </a:t>
            </a:r>
            <a:r>
              <a:rPr lang="fr-FR" sz="1000" i="1" kern="0" dirty="0" smtClean="0">
                <a:solidFill>
                  <a:srgbClr val="003956"/>
                </a:solidFill>
              </a:rPr>
              <a:t>Rapport annuel 2017</a:t>
            </a:r>
            <a:endParaRPr lang="fr-FR" sz="1000" i="1" kern="0" dirty="0">
              <a:solidFill>
                <a:srgbClr val="003956"/>
              </a:solidFill>
            </a:endParaRPr>
          </a:p>
          <a:p>
            <a:endParaRPr lang="fr-FR" sz="1300" kern="0" dirty="0">
              <a:solidFill>
                <a:srgbClr val="003956"/>
              </a:solidFill>
            </a:endParaRPr>
          </a:p>
        </p:txBody>
      </p:sp>
    </p:spTree>
    <p:extLst>
      <p:ext uri="{BB962C8B-B14F-4D97-AF65-F5344CB8AC3E}">
        <p14:creationId xmlns:p14="http://schemas.microsoft.com/office/powerpoint/2010/main" val="2402059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Users\jeanolivec\Desktop\MES DOCUMENTS\Bilan campagne engagement\Visuels\89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90" y="1628800"/>
            <a:ext cx="4882936" cy="325561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pPr marL="12700">
              <a:lnSpc>
                <a:spcPts val="1310"/>
              </a:lnSpc>
            </a:pPr>
            <a:fld id="{B6F15528-21DE-4FAA-801E-634DDDAF4B2B}" type="slidenum">
              <a:rPr lang="fr-FR" smtClean="0"/>
              <a:pPr marL="12700">
                <a:lnSpc>
                  <a:spcPts val="1310"/>
                </a:lnSpc>
              </a:pPr>
              <a:t>9</a:t>
            </a:fld>
            <a:endParaRPr lang="fr-FR"/>
          </a:p>
        </p:txBody>
      </p:sp>
      <p:sp>
        <p:nvSpPr>
          <p:cNvPr id="5" name="Titre 4"/>
          <p:cNvSpPr>
            <a:spLocks noGrp="1"/>
          </p:cNvSpPr>
          <p:nvPr>
            <p:ph type="title"/>
          </p:nvPr>
        </p:nvSpPr>
        <p:spPr/>
        <p:txBody>
          <a:bodyPr/>
          <a:lstStyle/>
          <a:p>
            <a:r>
              <a:rPr lang="fr-FR" dirty="0"/>
              <a:t>La Croix-Rouge </a:t>
            </a:r>
            <a:r>
              <a:rPr lang="fr-FR" b="0" dirty="0"/>
              <a:t>Française</a:t>
            </a:r>
            <a:r>
              <a:rPr lang="fr-FR" dirty="0"/>
              <a:t> </a:t>
            </a:r>
          </a:p>
        </p:txBody>
      </p:sp>
      <p:sp>
        <p:nvSpPr>
          <p:cNvPr id="6" name="Espace réservé du texte 5"/>
          <p:cNvSpPr>
            <a:spLocks noGrp="1"/>
          </p:cNvSpPr>
          <p:nvPr>
            <p:ph type="body" sz="quarter" idx="13"/>
          </p:nvPr>
        </p:nvSpPr>
        <p:spPr/>
        <p:txBody>
          <a:bodyPr/>
          <a:lstStyle/>
          <a:p>
            <a:r>
              <a:rPr lang="fr-FR" b="1" dirty="0"/>
              <a:t>Les activités bénévoles</a:t>
            </a:r>
          </a:p>
        </p:txBody>
      </p:sp>
      <p:sp>
        <p:nvSpPr>
          <p:cNvPr id="12" name="Rectangle 11"/>
          <p:cNvSpPr/>
          <p:nvPr/>
        </p:nvSpPr>
        <p:spPr>
          <a:xfrm>
            <a:off x="5652120" y="1556792"/>
            <a:ext cx="3312368" cy="1954381"/>
          </a:xfrm>
          <a:prstGeom prst="rect">
            <a:avLst/>
          </a:prstGeom>
        </p:spPr>
        <p:txBody>
          <a:bodyPr wrap="square">
            <a:spAutoFit/>
          </a:bodyPr>
          <a:lstStyle/>
          <a:p>
            <a:pPr lvl="0"/>
            <a:r>
              <a:rPr lang="fr-FR" sz="1700" b="1" kern="0" dirty="0">
                <a:solidFill>
                  <a:srgbClr val="E30613"/>
                </a:solidFill>
              </a:rPr>
              <a:t>Secourisme</a:t>
            </a:r>
          </a:p>
          <a:p>
            <a:pPr marL="0" lvl="1"/>
            <a:endParaRPr lang="fr-FR" sz="1300" kern="0" dirty="0">
              <a:solidFill>
                <a:srgbClr val="003956"/>
              </a:solidFill>
            </a:endParaRPr>
          </a:p>
          <a:p>
            <a:pPr marL="0" lvl="1"/>
            <a:r>
              <a:rPr lang="fr-FR" sz="1300" b="1" kern="0" dirty="0" smtClean="0">
                <a:solidFill>
                  <a:srgbClr val="003956"/>
                </a:solidFill>
              </a:rPr>
              <a:t>Les </a:t>
            </a:r>
            <a:r>
              <a:rPr lang="fr-FR" sz="1300" b="1" kern="0" dirty="0">
                <a:solidFill>
                  <a:srgbClr val="003956"/>
                </a:solidFill>
              </a:rPr>
              <a:t>missions </a:t>
            </a:r>
            <a:r>
              <a:rPr lang="fr-FR" sz="1300" kern="0" dirty="0">
                <a:solidFill>
                  <a:srgbClr val="003956"/>
                </a:solidFill>
              </a:rPr>
              <a:t>:</a:t>
            </a:r>
          </a:p>
          <a:p>
            <a:r>
              <a:rPr lang="fr-FR" sz="1300" kern="0" dirty="0" smtClean="0">
                <a:solidFill>
                  <a:srgbClr val="003956"/>
                </a:solidFill>
              </a:rPr>
              <a:t>Initier et former </a:t>
            </a:r>
            <a:r>
              <a:rPr lang="fr-FR" sz="1300" kern="0" dirty="0">
                <a:solidFill>
                  <a:srgbClr val="003956"/>
                </a:solidFill>
              </a:rPr>
              <a:t>les citoyens aux gestes de premier secours et au </a:t>
            </a:r>
            <a:r>
              <a:rPr lang="fr-FR" sz="1300" kern="0" dirty="0" smtClean="0">
                <a:solidFill>
                  <a:srgbClr val="003956"/>
                </a:solidFill>
              </a:rPr>
              <a:t>secourisme</a:t>
            </a:r>
          </a:p>
          <a:p>
            <a:endParaRPr lang="fr-FR" sz="1300" kern="0" dirty="0">
              <a:solidFill>
                <a:srgbClr val="003956"/>
              </a:solidFill>
            </a:endParaRPr>
          </a:p>
          <a:p>
            <a:r>
              <a:rPr lang="fr-FR" sz="1300" kern="0" dirty="0">
                <a:solidFill>
                  <a:srgbClr val="003956"/>
                </a:solidFill>
              </a:rPr>
              <a:t>Organiser des </a:t>
            </a:r>
            <a:r>
              <a:rPr lang="fr-FR" sz="1300" kern="0" dirty="0" smtClean="0">
                <a:solidFill>
                  <a:srgbClr val="003956"/>
                </a:solidFill>
              </a:rPr>
              <a:t>événements </a:t>
            </a:r>
            <a:r>
              <a:rPr lang="fr-FR" sz="1300" kern="0" dirty="0">
                <a:solidFill>
                  <a:srgbClr val="003956"/>
                </a:solidFill>
              </a:rPr>
              <a:t>pour </a:t>
            </a:r>
            <a:r>
              <a:rPr lang="fr-FR" sz="1300" kern="0" dirty="0" smtClean="0">
                <a:solidFill>
                  <a:srgbClr val="003956"/>
                </a:solidFill>
              </a:rPr>
              <a:t>prévenir </a:t>
            </a:r>
            <a:r>
              <a:rPr lang="fr-FR" sz="1300" kern="0" dirty="0">
                <a:solidFill>
                  <a:srgbClr val="003956"/>
                </a:solidFill>
              </a:rPr>
              <a:t>et préparer les </a:t>
            </a:r>
            <a:r>
              <a:rPr lang="fr-FR" sz="1300" kern="0" dirty="0" smtClean="0">
                <a:solidFill>
                  <a:srgbClr val="003956"/>
                </a:solidFill>
              </a:rPr>
              <a:t>citoyens aux </a:t>
            </a:r>
            <a:r>
              <a:rPr lang="fr-FR" sz="1300" kern="0" dirty="0">
                <a:solidFill>
                  <a:srgbClr val="003956"/>
                </a:solidFill>
              </a:rPr>
              <a:t>catastrophes</a:t>
            </a:r>
          </a:p>
          <a:p>
            <a:endParaRPr lang="fr-FR" sz="1300" kern="0" dirty="0">
              <a:solidFill>
                <a:srgbClr val="003956"/>
              </a:solidFill>
            </a:endParaRPr>
          </a:p>
        </p:txBody>
      </p:sp>
      <p:sp>
        <p:nvSpPr>
          <p:cNvPr id="10" name="ZoneTexte 9"/>
          <p:cNvSpPr txBox="1"/>
          <p:nvPr/>
        </p:nvSpPr>
        <p:spPr>
          <a:xfrm>
            <a:off x="6372200" y="5877272"/>
            <a:ext cx="2771800" cy="446276"/>
          </a:xfrm>
          <a:prstGeom prst="rect">
            <a:avLst/>
          </a:prstGeom>
          <a:noFill/>
        </p:spPr>
        <p:txBody>
          <a:bodyPr wrap="square" rtlCol="0">
            <a:spAutoFit/>
          </a:bodyPr>
          <a:lstStyle/>
          <a:p>
            <a:r>
              <a:rPr lang="fr-FR" sz="1000" kern="0" dirty="0" smtClean="0">
                <a:solidFill>
                  <a:srgbClr val="003956"/>
                </a:solidFill>
              </a:rPr>
              <a:t>*</a:t>
            </a:r>
            <a:r>
              <a:rPr lang="fr-FR" sz="1000" b="1" kern="0" dirty="0">
                <a:solidFill>
                  <a:srgbClr val="003956"/>
                </a:solidFill>
              </a:rPr>
              <a:t>Source</a:t>
            </a:r>
            <a:r>
              <a:rPr lang="fr-FR" sz="1000" kern="0" dirty="0">
                <a:solidFill>
                  <a:srgbClr val="003956"/>
                </a:solidFill>
              </a:rPr>
              <a:t> : </a:t>
            </a:r>
            <a:r>
              <a:rPr lang="fr-FR" sz="1000" i="1" kern="0" dirty="0" smtClean="0">
                <a:solidFill>
                  <a:srgbClr val="003956"/>
                </a:solidFill>
              </a:rPr>
              <a:t>Rapport Annuel 2017</a:t>
            </a:r>
            <a:endParaRPr lang="fr-FR" sz="1000" i="1" kern="0" dirty="0">
              <a:solidFill>
                <a:srgbClr val="003956"/>
              </a:solidFill>
            </a:endParaRPr>
          </a:p>
          <a:p>
            <a:endParaRPr lang="fr-FR" sz="1300" kern="0" dirty="0">
              <a:solidFill>
                <a:srgbClr val="003956"/>
              </a:solidFill>
            </a:endParaRPr>
          </a:p>
        </p:txBody>
      </p:sp>
      <p:sp>
        <p:nvSpPr>
          <p:cNvPr id="11" name="Rectangle 10"/>
          <p:cNvSpPr/>
          <p:nvPr/>
        </p:nvSpPr>
        <p:spPr>
          <a:xfrm>
            <a:off x="1043384" y="5218906"/>
            <a:ext cx="3960663" cy="492443"/>
          </a:xfrm>
          <a:prstGeom prst="rect">
            <a:avLst/>
          </a:prstGeom>
          <a:ln>
            <a:noFill/>
          </a:ln>
        </p:spPr>
        <p:txBody>
          <a:bodyPr wrap="square">
            <a:spAutoFit/>
          </a:bodyPr>
          <a:lstStyle/>
          <a:p>
            <a:r>
              <a:rPr lang="fr-FR" sz="1300" b="1" kern="0" dirty="0" smtClean="0">
                <a:solidFill>
                  <a:srgbClr val="003956"/>
                </a:solidFill>
              </a:rPr>
              <a:t>50 054 </a:t>
            </a:r>
            <a:r>
              <a:rPr lang="fr-FR" sz="1300" kern="0" dirty="0">
                <a:solidFill>
                  <a:srgbClr val="003956"/>
                </a:solidFill>
              </a:rPr>
              <a:t>personnes initiées aux premiers </a:t>
            </a:r>
            <a:r>
              <a:rPr lang="fr-FR" sz="1300" kern="0" dirty="0" smtClean="0">
                <a:solidFill>
                  <a:srgbClr val="003956"/>
                </a:solidFill>
              </a:rPr>
              <a:t>secours</a:t>
            </a:r>
            <a:endParaRPr lang="fr-FR" sz="1300" kern="0" dirty="0">
              <a:solidFill>
                <a:srgbClr val="003956"/>
              </a:solidFill>
            </a:endParaRPr>
          </a:p>
          <a:p>
            <a:r>
              <a:rPr lang="fr-FR" sz="1300" b="1" kern="0" dirty="0" smtClean="0">
                <a:solidFill>
                  <a:srgbClr val="003956"/>
                </a:solidFill>
              </a:rPr>
              <a:t>80 338 </a:t>
            </a:r>
            <a:r>
              <a:rPr lang="fr-FR" sz="1300" kern="0" dirty="0" smtClean="0">
                <a:solidFill>
                  <a:srgbClr val="003956"/>
                </a:solidFill>
              </a:rPr>
              <a:t>personnes formées au PSC1</a:t>
            </a:r>
          </a:p>
        </p:txBody>
      </p:sp>
      <p:sp>
        <p:nvSpPr>
          <p:cNvPr id="13" name="Forme en L 12"/>
          <p:cNvSpPr/>
          <p:nvPr/>
        </p:nvSpPr>
        <p:spPr>
          <a:xfrm rot="5400000">
            <a:off x="928314" y="5107832"/>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en L 13"/>
          <p:cNvSpPr/>
          <p:nvPr/>
        </p:nvSpPr>
        <p:spPr>
          <a:xfrm rot="16200000">
            <a:off x="4636951" y="5603336"/>
            <a:ext cx="230139" cy="216024"/>
          </a:xfrm>
          <a:prstGeom prst="corner">
            <a:avLst>
              <a:gd name="adj1" fmla="val 24788"/>
              <a:gd name="adj2" fmla="val 24787"/>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2635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rte_graphique_masque_powerpoint_crf_interne_2016">
  <a:themeElements>
    <a:clrScheme name="Coixrouge-02">
      <a:dk1>
        <a:sysClr val="windowText" lastClr="000000"/>
      </a:dk1>
      <a:lt1>
        <a:sysClr val="window" lastClr="FFFFFF"/>
      </a:lt1>
      <a:dk2>
        <a:srgbClr val="44546A"/>
      </a:dk2>
      <a:lt2>
        <a:srgbClr val="00586B"/>
      </a:lt2>
      <a:accent1>
        <a:srgbClr val="E7E7E5"/>
      </a:accent1>
      <a:accent2>
        <a:srgbClr val="657385"/>
      </a:accent2>
      <a:accent3>
        <a:srgbClr val="BBCE00"/>
      </a:accent3>
      <a:accent4>
        <a:srgbClr val="E7E7E5"/>
      </a:accent4>
      <a:accent5>
        <a:srgbClr val="616E7F"/>
      </a:accent5>
      <a:accent6>
        <a:srgbClr val="E7E7E5"/>
      </a:accent6>
      <a:hlink>
        <a:srgbClr val="0563C1"/>
      </a:hlink>
      <a:folHlink>
        <a:srgbClr val="954F72"/>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charte_graphique_masque_powerpoint_crf_interne_2016</Template>
  <TotalTime>5470</TotalTime>
  <Words>1267</Words>
  <Application>Microsoft Office PowerPoint</Application>
  <PresentationFormat>Affichage à l'écran (4:3)</PresentationFormat>
  <Paragraphs>255</Paragraphs>
  <Slides>17</Slides>
  <Notes>0</Notes>
  <HiddenSlides>2</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 Unicode MS</vt:lpstr>
      <vt:lpstr>Arial</vt:lpstr>
      <vt:lpstr>Calibri</vt:lpstr>
      <vt:lpstr>Calibri Light</vt:lpstr>
      <vt:lpstr>charte_graphique_masque_powerpoint_crf_interne_2016</vt:lpstr>
      <vt:lpstr>Présentation PowerPoint</vt:lpstr>
      <vt:lpstr>LA CROIX-ROUGE FRANCAISE</vt:lpstr>
      <vt:lpstr>La Croix-Rouge Française </vt:lpstr>
      <vt:lpstr>La Croix-Rouge Française </vt:lpstr>
      <vt:lpstr>La Croix-Rouge Française </vt:lpstr>
      <vt:lpstr>La Croix-Rouge Française </vt:lpstr>
      <vt:lpstr>Présentation PowerPoint</vt:lpstr>
      <vt:lpstr>La Croix-Rouge Française </vt:lpstr>
      <vt:lpstr>La Croix-Rouge Française </vt:lpstr>
      <vt:lpstr>La Croix-Rouge Française </vt:lpstr>
      <vt:lpstr>La Croix-Rouge Française </vt:lpstr>
      <vt:lpstr>Présentation PowerPoint</vt:lpstr>
      <vt:lpstr>La Croix-Rouge Française </vt:lpstr>
      <vt:lpstr>La Croix-Rouge Française </vt:lpstr>
      <vt:lpstr>La Croix-Rouge Française </vt:lpstr>
      <vt:lpstr>La Croix-Rouge Française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MASTER</dc:creator>
  <cp:lastModifiedBy>Emmanuel APPY</cp:lastModifiedBy>
  <cp:revision>611</cp:revision>
  <dcterms:created xsi:type="dcterms:W3CDTF">2017-01-31T12:52:46Z</dcterms:created>
  <dcterms:modified xsi:type="dcterms:W3CDTF">2020-01-29T15:18:23Z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2016-05-20T00:00:00Z</vt:filetime>
  </property>
  <property fmtid="{D5CDD505-2E9C-101B-9397-08002B2CF9AE}" pid="3" name="Creator">
    <vt:lpwstr>Adobe InDesign CC 2014 (Macintosh)</vt:lpwstr>
  </property>
  <property fmtid="{D5CDD505-2E9C-101B-9397-08002B2CF9AE}" pid="4" name="LastSaved">
    <vt:filetime>2016-05-25T00:00:00Z</vt:filetime>
  </property>
</Properties>
</file>