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3" r:id="rId1"/>
  </p:sldMasterIdLst>
  <p:notesMasterIdLst>
    <p:notesMasterId r:id="rId6"/>
  </p:notesMasterIdLst>
  <p:sldIdLst>
    <p:sldId id="296" r:id="rId2"/>
    <p:sldId id="295" r:id="rId3"/>
    <p:sldId id="300" r:id="rId4"/>
    <p:sldId id="299" r:id="rId5"/>
  </p:sldIdLst>
  <p:sldSz cx="9144000" cy="6858000" type="screen4x3"/>
  <p:notesSz cx="9144000" cy="68643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7D8"/>
    <a:srgbClr val="B30060"/>
    <a:srgbClr val="00B7D6"/>
    <a:srgbClr val="F18700"/>
    <a:srgbClr val="628B7C"/>
    <a:srgbClr val="4B1964"/>
    <a:srgbClr val="5D2249"/>
    <a:srgbClr val="005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70" autoAdjust="0"/>
  </p:normalViewPr>
  <p:slideViewPr>
    <p:cSldViewPr>
      <p:cViewPr varScale="1">
        <p:scale>
          <a:sx n="61" d="100"/>
          <a:sy n="61" d="100"/>
        </p:scale>
        <p:origin x="546" y="78"/>
      </p:cViewPr>
      <p:guideLst>
        <p:guide orient="horz" pos="2880"/>
        <p:guide pos="2160"/>
        <p:guide orient="horz"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7A4C8-5AA8-48C4-B0BA-A8FFB70947C3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7363" y="858838"/>
            <a:ext cx="30892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3588"/>
            <a:ext cx="7315200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67E2A-FB35-4265-B716-77D59D2C69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61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488F7F-2767-406B-A75A-60A14FE6446F}" type="slidenum">
              <a:rPr lang="fr-FR" altLang="fr-FR">
                <a:latin typeface="Calibri" panose="020F0502020204030204" pitchFamily="34" charset="0"/>
              </a:rPr>
              <a:pPr eaLnBrk="1" hangingPunct="1"/>
              <a:t>1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0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3575080"/>
          </a:xfrm>
        </p:spPr>
        <p:txBody>
          <a:bodyPr lIns="72000" bIns="648000" anchor="ctr" anchorCtr="0"/>
          <a:lstStyle>
            <a:lvl1pPr algn="ctr">
              <a:defRPr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792"/>
            <a:ext cx="945156" cy="167259"/>
          </a:xfrm>
        </p:spPr>
        <p:txBody>
          <a:bodyPr/>
          <a:lstStyle>
            <a:lvl1pPr>
              <a:defRPr sz="1200"/>
            </a:lvl1pPr>
          </a:lstStyle>
          <a:p>
            <a:pPr marL="12700">
              <a:lnSpc>
                <a:spcPts val="1010"/>
              </a:lnSpc>
            </a:pPr>
            <a:fld id="{F3DD8146-AD69-4FA2-BBD8-F73E48F0E8C1}" type="datetime1">
              <a:rPr lang="fr-FR" smtClean="0"/>
              <a:pPr marL="12700">
                <a:lnSpc>
                  <a:spcPts val="1010"/>
                </a:lnSpc>
              </a:pPr>
              <a:t>26/01/2020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426105"/>
            <a:ext cx="5410200" cy="30451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</a:lstStyle>
          <a:p>
            <a:pPr lvl="0"/>
            <a:r>
              <a:rPr lang="fr-FR" dirty="0"/>
              <a:t>Sous-titre sur 1 ligne</a:t>
            </a:r>
          </a:p>
          <a:p>
            <a:pPr lvl="1"/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5080"/>
            <a:ext cx="9144000" cy="1635539"/>
          </a:xfrm>
          <a:solidFill>
            <a:srgbClr val="C00000"/>
          </a:solidFill>
        </p:spPr>
        <p:txBody>
          <a:bodyPr lIns="576000" rIns="1476000" anchor="ctr" anchorCtr="0">
            <a:normAutofit/>
          </a:bodyPr>
          <a:lstStyle>
            <a:lvl1pPr>
              <a:defRPr sz="2500" cap="all" baseline="0">
                <a:solidFill>
                  <a:schemeClr val="bg1"/>
                </a:solidFill>
              </a:defRPr>
            </a:lvl1pPr>
            <a:lvl2pPr>
              <a:defRPr sz="2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SUR UNE OU DEUX LIGNES DE TEXTE,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51727"/>
            <a:ext cx="9144000" cy="229532"/>
          </a:xfrm>
          <a:solidFill>
            <a:srgbClr val="C00000">
              <a:alpha val="69000"/>
            </a:srgbClr>
          </a:solidFill>
        </p:spPr>
        <p:txBody>
          <a:bodyPr lIns="576000" tIns="36000" rIns="1476000" anchor="ctr" anchorCtr="0">
            <a:noAutofit/>
          </a:bodyPr>
          <a:lstStyle>
            <a:lvl1pPr>
              <a:defRPr sz="1400" b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sz="2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Document interne/ nom de l’activité (en </a:t>
            </a:r>
            <a:r>
              <a:rPr lang="fr-FR" dirty="0" err="1"/>
              <a:t>arial</a:t>
            </a:r>
            <a:r>
              <a:rPr lang="fr-FR" dirty="0"/>
              <a:t> black gras)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5155" y="5664473"/>
            <a:ext cx="2297094" cy="8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7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7810" cy="2439951"/>
          </a:xfrm>
          <a:custGeom>
            <a:avLst/>
            <a:gdLst/>
            <a:ahLst/>
            <a:cxnLst/>
            <a:rect l="l" t="t" r="r" b="b"/>
            <a:pathLst>
              <a:path w="9147810" h="2442210">
                <a:moveTo>
                  <a:pt x="0" y="2442006"/>
                </a:moveTo>
                <a:lnTo>
                  <a:pt x="9147606" y="2442006"/>
                </a:lnTo>
                <a:lnTo>
                  <a:pt x="9147606" y="0"/>
                </a:lnTo>
                <a:lnTo>
                  <a:pt x="0" y="0"/>
                </a:lnTo>
                <a:lnTo>
                  <a:pt x="0" y="2442006"/>
                </a:lnTo>
                <a:close/>
              </a:path>
            </a:pathLst>
          </a:custGeom>
          <a:solidFill>
            <a:srgbClr val="CED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546785"/>
            <a:ext cx="9147810" cy="668671"/>
          </a:xfrm>
          <a:custGeom>
            <a:avLst/>
            <a:gdLst/>
            <a:ahLst/>
            <a:cxnLst/>
            <a:rect l="l" t="t" r="r" b="b"/>
            <a:pathLst>
              <a:path w="9147810" h="669289">
                <a:moveTo>
                  <a:pt x="0" y="668997"/>
                </a:moveTo>
                <a:lnTo>
                  <a:pt x="9147606" y="668997"/>
                </a:lnTo>
                <a:lnTo>
                  <a:pt x="9147606" y="0"/>
                </a:lnTo>
                <a:lnTo>
                  <a:pt x="0" y="0"/>
                </a:lnTo>
                <a:lnTo>
                  <a:pt x="0" y="668997"/>
                </a:lnTo>
                <a:close/>
              </a:path>
            </a:pathLst>
          </a:custGeom>
          <a:solidFill>
            <a:srgbClr val="CED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792"/>
            <a:ext cx="945156" cy="167259"/>
          </a:xfrm>
        </p:spPr>
        <p:txBody>
          <a:bodyPr/>
          <a:lstStyle>
            <a:lvl1pPr>
              <a:defRPr sz="1200"/>
            </a:lvl1pPr>
          </a:lstStyle>
          <a:p>
            <a:pPr marL="12700">
              <a:lnSpc>
                <a:spcPts val="1010"/>
              </a:lnSpc>
            </a:pPr>
            <a:fld id="{F3DD8146-AD69-4FA2-BBD8-F73E48F0E8C1}" type="datetime1">
              <a:rPr lang="fr-FR" smtClean="0"/>
              <a:pPr marL="12700">
                <a:lnSpc>
                  <a:spcPts val="1010"/>
                </a:lnSpc>
              </a:pPr>
              <a:t>26/01/2020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728861"/>
            <a:ext cx="5410200" cy="304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sur 1 ligne</a:t>
            </a:r>
          </a:p>
          <a:p>
            <a:pPr lvl="1"/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69483"/>
            <a:ext cx="9144000" cy="1880376"/>
          </a:xfrm>
          <a:solidFill>
            <a:srgbClr val="C00000"/>
          </a:solidFill>
        </p:spPr>
        <p:txBody>
          <a:bodyPr lIns="576000" rIns="1476000" anchor="ctr" anchorCtr="0">
            <a:normAutofit/>
          </a:bodyPr>
          <a:lstStyle>
            <a:lvl1pPr>
              <a:defRPr sz="2500" cap="all" baseline="0">
                <a:solidFill>
                  <a:schemeClr val="bg1"/>
                </a:solidFill>
              </a:defRPr>
            </a:lvl1pPr>
            <a:lvl2pPr>
              <a:defRPr sz="2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SUR UNE OU DEUX LIGNES DE TEXTE,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439951"/>
            <a:ext cx="9144000" cy="229532"/>
          </a:xfrm>
          <a:solidFill>
            <a:srgbClr val="C00000">
              <a:alpha val="69000"/>
            </a:srgbClr>
          </a:solidFill>
        </p:spPr>
        <p:txBody>
          <a:bodyPr lIns="576000" tIns="36000" rIns="1476000" anchor="ctr" anchorCtr="0">
            <a:noAutofit/>
          </a:bodyPr>
          <a:lstStyle>
            <a:lvl1pPr>
              <a:defRPr sz="1400" b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sz="2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Document interne/ nom de l’activité (en </a:t>
            </a:r>
            <a:r>
              <a:rPr lang="fr-FR" dirty="0" err="1"/>
              <a:t>arial</a:t>
            </a:r>
            <a:r>
              <a:rPr lang="fr-FR" dirty="0"/>
              <a:t> black gras)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5155" y="5664473"/>
            <a:ext cx="2297094" cy="8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9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3812400" cy="5421689"/>
          </a:xfrm>
        </p:spPr>
        <p:txBody>
          <a:bodyPr lIns="72000" bIns="648000" anchor="ctr" anchorCtr="0"/>
          <a:lstStyle>
            <a:lvl1pPr algn="ctr">
              <a:defRPr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fld id="{1712FEEB-0A22-46BB-824C-7D0AAA0166E8}" type="datetime1">
              <a:rPr lang="fr-FR" smtClean="0"/>
              <a:t>26/01/2020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12700">
              <a:lnSpc>
                <a:spcPts val="1310"/>
              </a:lnSpc>
            </a:pPr>
            <a:fld id="{B6F15528-21DE-4FAA-801E-634DDDAF4B2B}" type="slidenum">
              <a:rPr lang="fr-FR" smtClean="0"/>
              <a:pPr marL="12700">
                <a:lnSpc>
                  <a:spcPts val="1310"/>
                </a:lnSpc>
              </a:pPr>
              <a:t>‹N°›</a:t>
            </a:fld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9" hasCustomPrompt="1"/>
          </p:nvPr>
        </p:nvSpPr>
        <p:spPr>
          <a:xfrm>
            <a:off x="3578227" y="0"/>
            <a:ext cx="231775" cy="5421056"/>
          </a:xfrm>
          <a:solidFill>
            <a:srgbClr val="C00000">
              <a:alpha val="44000"/>
            </a:srgb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810000" y="0"/>
            <a:ext cx="5334000" cy="54210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0" hasCustomPrompt="1"/>
          </p:nvPr>
        </p:nvSpPr>
        <p:spPr>
          <a:xfrm>
            <a:off x="4191002" y="307689"/>
            <a:ext cx="2547937" cy="1598720"/>
          </a:xfrm>
        </p:spPr>
        <p:txBody>
          <a:bodyPr>
            <a:noAutofit/>
          </a:bodyPr>
          <a:lstStyle>
            <a:lvl1pPr algn="l">
              <a:defRPr sz="9600" b="0" u="sng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0" y="2318778"/>
            <a:ext cx="4343400" cy="255668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2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 marL="266700" indent="0">
              <a:buNone/>
              <a:defRPr/>
            </a:lvl3pPr>
          </a:lstStyle>
          <a:p>
            <a:pPr lvl="0"/>
            <a:r>
              <a:rPr lang="fr-FR" dirty="0"/>
              <a:t>Titre de chapitre sur une ou deux lignes de texte, texte </a:t>
            </a:r>
            <a:r>
              <a:rPr lang="fr-FR" dirty="0" err="1"/>
              <a:t>em</a:t>
            </a:r>
            <a:r>
              <a:rPr lang="fr-FR" dirty="0"/>
              <a:t> qui tem et quo </a:t>
            </a:r>
            <a:r>
              <a:rPr lang="fr-FR" dirty="0" err="1"/>
              <a:t>omniene</a:t>
            </a:r>
            <a:r>
              <a:rPr lang="fr-FR" dirty="0"/>
              <a:t> </a:t>
            </a:r>
            <a:r>
              <a:rPr lang="fr-FR" dirty="0" err="1"/>
              <a:t>ctiumenis</a:t>
            </a:r>
            <a:r>
              <a:rPr lang="fr-FR" dirty="0"/>
              <a:t> </a:t>
            </a:r>
            <a:r>
              <a:rPr lang="fr-FR" dirty="0" err="1"/>
              <a:t>autem</a:t>
            </a:r>
            <a:endParaRPr lang="fr-FR" dirty="0"/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5155" y="5664473"/>
            <a:ext cx="2297094" cy="8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11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810000" cy="5421056"/>
          </a:xfrm>
          <a:prstGeom prst="rect">
            <a:avLst/>
          </a:prstGeom>
          <a:solidFill>
            <a:srgbClr val="CED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fld id="{1712FEEB-0A22-46BB-824C-7D0AAA0166E8}" type="datetime1">
              <a:rPr lang="fr-FR" smtClean="0"/>
              <a:t>26/01/2020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12700">
              <a:lnSpc>
                <a:spcPts val="1310"/>
              </a:lnSpc>
            </a:pPr>
            <a:fld id="{B6F15528-21DE-4FAA-801E-634DDDAF4B2B}" type="slidenum">
              <a:rPr lang="fr-FR" smtClean="0"/>
              <a:pPr marL="12700">
                <a:lnSpc>
                  <a:spcPts val="1310"/>
                </a:lnSpc>
              </a:pPr>
              <a:t>‹N°›</a:t>
            </a:fld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9" hasCustomPrompt="1"/>
          </p:nvPr>
        </p:nvSpPr>
        <p:spPr>
          <a:xfrm>
            <a:off x="3578227" y="0"/>
            <a:ext cx="231775" cy="5421056"/>
          </a:xfrm>
          <a:solidFill>
            <a:srgbClr val="C00000">
              <a:alpha val="44000"/>
            </a:srgb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810000" y="0"/>
            <a:ext cx="5334000" cy="54210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0" y="1830280"/>
            <a:ext cx="4343400" cy="255668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2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 marL="266700" indent="0">
              <a:buNone/>
              <a:defRPr/>
            </a:lvl3pPr>
          </a:lstStyle>
          <a:p>
            <a:pPr lvl="0"/>
            <a:r>
              <a:rPr lang="fr-FR" dirty="0"/>
              <a:t>Titre de chapitre sur une ou deux lignes de texte, texte </a:t>
            </a:r>
            <a:r>
              <a:rPr lang="fr-FR" dirty="0" err="1"/>
              <a:t>em</a:t>
            </a:r>
            <a:r>
              <a:rPr lang="fr-FR" dirty="0"/>
              <a:t> qui tem et quo </a:t>
            </a:r>
            <a:r>
              <a:rPr lang="fr-FR" dirty="0" err="1"/>
              <a:t>omniene</a:t>
            </a:r>
            <a:r>
              <a:rPr lang="fr-FR" dirty="0"/>
              <a:t> </a:t>
            </a:r>
            <a:r>
              <a:rPr lang="fr-FR" dirty="0" err="1"/>
              <a:t>ctiumenis</a:t>
            </a:r>
            <a:r>
              <a:rPr lang="fr-FR" dirty="0"/>
              <a:t> </a:t>
            </a:r>
            <a:r>
              <a:rPr lang="fr-FR" dirty="0" err="1"/>
              <a:t>autem</a:t>
            </a:r>
            <a:endParaRPr lang="fr-FR" dirty="0"/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 hasCustomPrompt="1"/>
          </p:nvPr>
        </p:nvSpPr>
        <p:spPr>
          <a:xfrm>
            <a:off x="798513" y="1297373"/>
            <a:ext cx="1981200" cy="2969051"/>
          </a:xfrm>
        </p:spPr>
        <p:txBody>
          <a:bodyPr anchor="ctr">
            <a:normAutofit/>
          </a:bodyPr>
          <a:lstStyle>
            <a:lvl1pPr algn="ctr">
              <a:defRPr sz="16600" b="0" u="sng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5155" y="5664473"/>
            <a:ext cx="2297094" cy="8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692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fld id="{83D9FC7D-517C-48FB-9E92-044DB2553F62}" type="datetime1">
              <a:rPr lang="fr-FR" smtClean="0"/>
              <a:t>26/01/2020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310"/>
              </a:lnSpc>
            </a:pPr>
            <a:fld id="{B6F15528-21DE-4FAA-801E-634DDDAF4B2B}" type="slidenum">
              <a:rPr lang="fr-FR" smtClean="0"/>
              <a:pPr marL="12700">
                <a:lnSpc>
                  <a:spcPts val="1310"/>
                </a:lnSpc>
              </a:pPr>
              <a:t>‹N°›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page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9630"/>
            <a:ext cx="7886700" cy="437745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609600" y="1711328"/>
            <a:ext cx="7905750" cy="43060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85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fld id="{83D9FC7D-517C-48FB-9E92-044DB2553F62}" type="datetime1">
              <a:rPr lang="fr-FR" smtClean="0"/>
              <a:t>26/01/2020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310"/>
              </a:lnSpc>
            </a:pPr>
            <a:fld id="{B6F15528-21DE-4FAA-801E-634DDDAF4B2B}" type="slidenum">
              <a:rPr lang="fr-FR" smtClean="0"/>
              <a:pPr marL="12700">
                <a:lnSpc>
                  <a:spcPts val="1310"/>
                </a:lnSpc>
              </a:pPr>
              <a:t>‹N°›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page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9630"/>
            <a:ext cx="7886700" cy="437745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609600" y="1713763"/>
            <a:ext cx="4648200" cy="416809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6024893" y="3182163"/>
            <a:ext cx="3119108" cy="2302335"/>
          </a:xfrm>
        </p:spPr>
        <p:txBody>
          <a:bodyPr bIns="540000" anchor="ctr" anchorCtr="0"/>
          <a:lstStyle>
            <a:lvl1pPr algn="ctr">
              <a:defRPr/>
            </a:lvl1pPr>
          </a:lstStyle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607745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pos="33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609600" y="1711328"/>
            <a:ext cx="3828320" cy="4392291"/>
          </a:xfrm>
        </p:spPr>
        <p:txBody>
          <a:bodyPr/>
          <a:lstStyle>
            <a:lvl2pPr>
              <a:defRPr sz="1400"/>
            </a:lvl2pPr>
            <a:lvl3pPr>
              <a:spcAft>
                <a:spcPts val="1200"/>
              </a:spcAft>
              <a:defRPr/>
            </a:lvl3pPr>
            <a:lvl4pPr marL="447675" indent="171450">
              <a:tabLst>
                <a:tab pos="714375" algn="l"/>
              </a:tabLst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fld id="{83D9FC7D-517C-48FB-9E92-044DB2553F62}" type="datetime1">
              <a:rPr lang="fr-FR" smtClean="0"/>
              <a:t>26/01/2020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310"/>
              </a:lnSpc>
            </a:pPr>
            <a:fld id="{B6F15528-21DE-4FAA-801E-634DDDAF4B2B}" type="slidenum">
              <a:rPr lang="fr-FR" smtClean="0"/>
              <a:pPr marL="12700">
                <a:lnSpc>
                  <a:spcPts val="1310"/>
                </a:lnSpc>
              </a:pPr>
              <a:t>‹N°›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page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9630"/>
            <a:ext cx="7886700" cy="437745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5"/>
          </p:nvPr>
        </p:nvSpPr>
        <p:spPr>
          <a:xfrm>
            <a:off x="5257800" y="1849314"/>
            <a:ext cx="3505200" cy="1579687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13" name="object 6"/>
          <p:cNvSpPr/>
          <p:nvPr userDrawn="1"/>
        </p:nvSpPr>
        <p:spPr>
          <a:xfrm>
            <a:off x="5002199" y="1510594"/>
            <a:ext cx="0" cy="4267693"/>
          </a:xfrm>
          <a:custGeom>
            <a:avLst/>
            <a:gdLst/>
            <a:ahLst/>
            <a:cxnLst/>
            <a:rect l="l" t="t" r="r" b="b"/>
            <a:pathLst>
              <a:path h="4271645">
                <a:moveTo>
                  <a:pt x="0" y="0"/>
                </a:moveTo>
                <a:lnTo>
                  <a:pt x="0" y="4271403"/>
                </a:lnTo>
              </a:path>
            </a:pathLst>
          </a:custGeom>
          <a:ln w="12700">
            <a:solidFill>
              <a:srgbClr val="ABB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5257800" y="3927389"/>
            <a:ext cx="3505200" cy="1557108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5141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pos="33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62600" y="1341783"/>
            <a:ext cx="3276600" cy="4938901"/>
          </a:xfrm>
          <a:solidFill>
            <a:schemeClr val="accent6"/>
          </a:solidFill>
        </p:spPr>
        <p:txBody>
          <a:bodyPr lIns="360000" tIns="360000" rIns="360000" bIns="360000" anchor="ctr" anchorCtr="0">
            <a:normAutofit/>
          </a:bodyPr>
          <a:lstStyle>
            <a:lvl1pPr marL="12700" algn="l" defTabSz="914400" rtl="0" eaLnBrk="1" latinLnBrk="0" hangingPunct="1">
              <a:lnSpc>
                <a:spcPct val="100000"/>
              </a:lnSpc>
              <a:defRPr lang="fr-FR" sz="1500" b="1" kern="1200" spc="-30" dirty="0" smtClean="0">
                <a:solidFill>
                  <a:srgbClr val="616E7F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Mise en exergue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fld id="{83D9FC7D-517C-48FB-9E92-044DB2553F62}" type="datetime1">
              <a:rPr lang="fr-FR" smtClean="0"/>
              <a:t>26/01/2020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310"/>
              </a:lnSpc>
            </a:pPr>
            <a:fld id="{B6F15528-21DE-4FAA-801E-634DDDAF4B2B}" type="slidenum">
              <a:rPr lang="fr-FR" smtClean="0"/>
              <a:pPr marL="12700">
                <a:lnSpc>
                  <a:spcPts val="1310"/>
                </a:lnSpc>
              </a:pPr>
              <a:t>‹N°›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page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9630"/>
            <a:ext cx="7886700" cy="437745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609600" y="1713763"/>
            <a:ext cx="4648200" cy="416809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5122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pos="331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6972974" y="3429000"/>
            <a:ext cx="1831975" cy="2288605"/>
          </a:xfrm>
          <a:solidFill>
            <a:schemeClr val="accent1"/>
          </a:solidFill>
          <a:ln>
            <a:noFill/>
          </a:ln>
        </p:spPr>
        <p:txBody>
          <a:bodyPr lIns="180000" tIns="252000" rIns="180000" bIns="252000" anchor="ctr" anchorCtr="0">
            <a:normAutofit/>
          </a:bodyPr>
          <a:lstStyle>
            <a:lvl1pPr marL="12700" algn="l" defTabSz="914400" rtl="0" eaLnBrk="1" latinLnBrk="0" hangingPunct="1">
              <a:lnSpc>
                <a:spcPct val="90000"/>
              </a:lnSpc>
              <a:defRPr lang="fr-FR" sz="1000" b="1" kern="1200" spc="-5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Mise en exergue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fld id="{83D9FC7D-517C-48FB-9E92-044DB2553F62}" type="datetime1">
              <a:rPr lang="fr-FR" smtClean="0"/>
              <a:t>26/01/2020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310"/>
              </a:lnSpc>
            </a:pPr>
            <a:fld id="{B6F15528-21DE-4FAA-801E-634DDDAF4B2B}" type="slidenum">
              <a:rPr lang="fr-FR" smtClean="0"/>
              <a:pPr marL="12700">
                <a:lnSpc>
                  <a:spcPts val="1310"/>
                </a:lnSpc>
              </a:pPr>
              <a:t>‹N°›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page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9630"/>
            <a:ext cx="7886700" cy="437745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609600" y="1713763"/>
            <a:ext cx="5521490" cy="416809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4" name="object 4"/>
          <p:cNvSpPr/>
          <p:nvPr userDrawn="1"/>
        </p:nvSpPr>
        <p:spPr>
          <a:xfrm>
            <a:off x="6972974" y="1609441"/>
            <a:ext cx="1831975" cy="1830280"/>
          </a:xfrm>
          <a:custGeom>
            <a:avLst/>
            <a:gdLst/>
            <a:ahLst/>
            <a:cxnLst/>
            <a:rect l="l" t="t" r="r" b="b"/>
            <a:pathLst>
              <a:path w="1831975" h="1831975">
                <a:moveTo>
                  <a:pt x="0" y="1831682"/>
                </a:moveTo>
                <a:lnTo>
                  <a:pt x="1831682" y="1831682"/>
                </a:lnTo>
                <a:lnTo>
                  <a:pt x="1831682" y="0"/>
                </a:lnTo>
                <a:lnTo>
                  <a:pt x="0" y="0"/>
                </a:lnTo>
                <a:lnTo>
                  <a:pt x="0" y="183168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1906411"/>
            <a:ext cx="1143000" cy="1210523"/>
          </a:xfrm>
        </p:spPr>
        <p:txBody>
          <a:bodyPr bIns="50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5264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pos="33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7"/>
          <p:cNvSpPr/>
          <p:nvPr/>
        </p:nvSpPr>
        <p:spPr>
          <a:xfrm>
            <a:off x="0" y="323690"/>
            <a:ext cx="9147810" cy="1013791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rgbClr val="CED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2164" y="6554344"/>
            <a:ext cx="359080" cy="166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lang="fr-FR" sz="1200" b="1" i="0" spc="-5" smtClean="0">
                <a:solidFill>
                  <a:srgbClr val="616E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fld id="{B6F15528-21DE-4FAA-801E-634DDDAF4B2B}" type="slidenum">
              <a:rPr lang="fr-FR" smtClean="0"/>
              <a:pPr marL="12700">
                <a:lnSpc>
                  <a:spcPts val="1310"/>
                </a:lnSpc>
              </a:pPr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1604696" y="6554344"/>
            <a:ext cx="3086100" cy="167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b="0" i="0" spc="-5">
                <a:solidFill>
                  <a:srgbClr val="616E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0"/>
              </a:lnSpc>
            </a:pP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3170" y="6554344"/>
            <a:ext cx="609600" cy="167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b="0" i="0" spc="-5" smtClean="0">
                <a:solidFill>
                  <a:srgbClr val="616E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0"/>
              </a:lnSpc>
            </a:pPr>
            <a:fld id="{1712FEEB-0A22-46BB-824C-7D0AAA0166E8}" type="datetime1">
              <a:rPr lang="fr-FR" smtClean="0"/>
              <a:t>26/01/2020</a:t>
            </a:fld>
            <a:endParaRPr lang="fr-FR" dirty="0"/>
          </a:p>
        </p:txBody>
      </p:sp>
      <p:sp>
        <p:nvSpPr>
          <p:cNvPr id="12" name="object 9"/>
          <p:cNvSpPr/>
          <p:nvPr/>
        </p:nvSpPr>
        <p:spPr>
          <a:xfrm>
            <a:off x="338499" y="1"/>
            <a:ext cx="0" cy="1076599"/>
          </a:xfrm>
          <a:custGeom>
            <a:avLst/>
            <a:gdLst/>
            <a:ahLst/>
            <a:cxnLst/>
            <a:rect l="l" t="t" r="r" b="b"/>
            <a:pathLst>
              <a:path h="1077595">
                <a:moveTo>
                  <a:pt x="0" y="1077593"/>
                </a:moveTo>
                <a:lnTo>
                  <a:pt x="0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Espace réservé du titre 14"/>
          <p:cNvSpPr>
            <a:spLocks noGrp="1"/>
          </p:cNvSpPr>
          <p:nvPr>
            <p:ph type="title"/>
          </p:nvPr>
        </p:nvSpPr>
        <p:spPr>
          <a:xfrm>
            <a:off x="628650" y="307691"/>
            <a:ext cx="7886700" cy="55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Titre de page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idx="1"/>
          </p:nvPr>
        </p:nvSpPr>
        <p:spPr>
          <a:xfrm>
            <a:off x="609600" y="1711329"/>
            <a:ext cx="7905750" cy="4466264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/>
          <a:p>
            <a:pPr lvl="0"/>
            <a:r>
              <a:rPr lang="fr-FR" dirty="0"/>
              <a:t>Titre de niveau 1</a:t>
            </a:r>
          </a:p>
          <a:p>
            <a:pPr lvl="1"/>
            <a:r>
              <a:rPr lang="fr-FR" dirty="0"/>
              <a:t>Texte de niveau 1</a:t>
            </a:r>
          </a:p>
          <a:p>
            <a:pPr lvl="2"/>
            <a:r>
              <a:rPr lang="fr-FR" dirty="0"/>
              <a:t>Texte de niveau 2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object 14"/>
          <p:cNvSpPr/>
          <p:nvPr/>
        </p:nvSpPr>
        <p:spPr>
          <a:xfrm>
            <a:off x="556202" y="6096000"/>
            <a:ext cx="8265795" cy="0"/>
          </a:xfrm>
          <a:custGeom>
            <a:avLst/>
            <a:gdLst/>
            <a:ahLst/>
            <a:cxnLst/>
            <a:rect l="l" t="t" r="r" b="b"/>
            <a:pathLst>
              <a:path w="8265795">
                <a:moveTo>
                  <a:pt x="0" y="0"/>
                </a:moveTo>
                <a:lnTo>
                  <a:pt x="8265604" y="0"/>
                </a:lnTo>
              </a:path>
            </a:pathLst>
          </a:custGeom>
          <a:ln w="12700">
            <a:solidFill>
              <a:srgbClr val="ABB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1" y="6147531"/>
            <a:ext cx="1582996" cy="5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1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5" r:id="rId4"/>
    <p:sldLayoutId id="2147483758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hf hdr="0"/>
  <p:txStyles>
    <p:titleStyle>
      <a:lvl1pPr eaLnBrk="1" hangingPunct="1">
        <a:defRPr sz="2300" b="1" cap="all" baseline="0">
          <a:solidFill>
            <a:srgbClr val="E30613"/>
          </a:solidFill>
          <a:latin typeface="+mj-lt"/>
          <a:ea typeface="+mj-ea"/>
          <a:cs typeface="+mj-cs"/>
        </a:defRPr>
      </a:lvl1pPr>
    </p:titleStyle>
    <p:bodyStyle>
      <a:lvl1pPr marL="0" indent="0" eaLnBrk="1" hangingPunct="1"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700" b="1">
          <a:solidFill>
            <a:srgbClr val="C00000"/>
          </a:solidFill>
          <a:latin typeface="+mn-lt"/>
          <a:ea typeface="+mn-ea"/>
          <a:cs typeface="+mn-cs"/>
        </a:defRPr>
      </a:lvl1pPr>
      <a:lvl2pPr marL="19050" indent="0" eaLnBrk="1" hangingPunct="1">
        <a:spcAft>
          <a:spcPts val="1800"/>
        </a:spcAft>
        <a:buFont typeface="Arial" panose="020B0604020202020204" pitchFamily="34" charset="0"/>
        <a:buChar char="​"/>
        <a:defRPr sz="1300">
          <a:solidFill>
            <a:schemeClr val="accent5"/>
          </a:solidFill>
          <a:latin typeface="+mn-lt"/>
          <a:ea typeface="+mn-ea"/>
          <a:cs typeface="+mn-cs"/>
        </a:defRPr>
      </a:lvl2pPr>
      <a:lvl3pPr marL="447675" indent="-180975" eaLnBrk="1" hangingPunct="1">
        <a:spcAft>
          <a:spcPts val="600"/>
        </a:spcAft>
        <a:buClr>
          <a:srgbClr val="C00000"/>
        </a:buClr>
        <a:buFont typeface="Arial" panose="020B0604020202020204" pitchFamily="34" charset="0"/>
        <a:buChar char="•"/>
        <a:tabLst/>
        <a:defRPr sz="1400">
          <a:solidFill>
            <a:schemeClr val="accent5"/>
          </a:solidFill>
          <a:latin typeface="+mn-lt"/>
          <a:ea typeface="+mn-ea"/>
          <a:cs typeface="+mn-cs"/>
        </a:defRPr>
      </a:lvl3pPr>
      <a:lvl4pPr marL="666750" indent="-171450" eaLnBrk="1" hangingPunct="1">
        <a:spcBef>
          <a:spcPts val="600"/>
        </a:spcBef>
        <a:spcAft>
          <a:spcPts val="1200"/>
        </a:spcAft>
        <a:buClr>
          <a:srgbClr val="C00000"/>
        </a:buClr>
        <a:buFont typeface="Arial Unicode MS" panose="020B0604020202020204" pitchFamily="34" charset="-128"/>
        <a:buChar char="−"/>
        <a:defRPr sz="1400">
          <a:solidFill>
            <a:schemeClr val="accent5"/>
          </a:solidFill>
          <a:latin typeface="+mn-lt"/>
          <a:ea typeface="+mn-ea"/>
          <a:cs typeface="+mn-cs"/>
        </a:defRPr>
      </a:lvl4pPr>
      <a:lvl5pPr marL="685800" indent="0" eaLnBrk="1" hangingPunct="1">
        <a:defRPr sz="1200" i="1">
          <a:solidFill>
            <a:schemeClr val="accent5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79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url?sa=i&amp;source=images&amp;cd=&amp;cad=rja&amp;uact=8&amp;ved=2ahUKEwjplf6RnKnbAhULOxQKHRI-CZAQjRx6BAgBEAU&amp;url=https://www.lemoniteur.fr/article/urbanisme-logement-et-credit-d-impot-le-defenseur-des-droits-sur-tous-les-fronts-31305984&amp;psig=AOvVaw2pa39HSlN-I-iNU4QvBYhr&amp;ust=1527624841036195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s://www.google.fr/url?sa=i&amp;source=images&amp;cd=&amp;cad=rja&amp;uact=8&amp;ved=2ahUKEwjzlOrAnqnbAhXKsxQKHfy9CdUQjRx6BAgBEAU&amp;url=http://www.drogues.gouv.fr/experts&amp;psig=AOvVaw2i25svEJZ3970GLW24VFRI&amp;ust=1527625468419553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hyperlink" Target="http://www.google.fr/url?url=http://www.cecile-cukierman.fr/?attachment_id=2687&amp;rct=j&amp;frm=1&amp;q=&amp;esrc=s&amp;sa=U&amp;ei=7HUdVZKQJsb9ULqxhKgI&amp;ved=0CB4Q9QEwBA&amp;usg=AFQjCNHzP7pSsSNN2I0P6sP5G05dkbxtVQ" TargetMode="External"/><Relationship Id="rId15" Type="http://schemas.openxmlformats.org/officeDocument/2006/relationships/image" Target="../media/image12.jpeg"/><Relationship Id="rId10" Type="http://schemas.openxmlformats.org/officeDocument/2006/relationships/hyperlink" Target="http://www.google.fr/url?url=http://blog.associatheque.fr/bilan-annuel-service-civique/&amp;rct=j&amp;frm=1&amp;q=&amp;esrc=s&amp;sa=U&amp;ei=AnUdVa_HOIG8Up6YgsgI&amp;ved=0CBoQ9QEwAQ&amp;usg=AFQjCNEprwDSyWa4X7bpvqDs0FLRytEJHw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redtouch.croix-rouge.fr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0" y="2670175"/>
            <a:ext cx="9144000" cy="1879600"/>
          </a:xfrm>
          <a:solidFill>
            <a:srgbClr val="1A586D"/>
          </a:solidFill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F18700"/>
                </a:solidFill>
              </a:rPr>
              <a:t>L’offre éducative </a:t>
            </a:r>
          </a:p>
          <a:p>
            <a:pPr>
              <a:defRPr/>
            </a:pPr>
            <a:r>
              <a:rPr lang="fr-FR" dirty="0" smtClean="0">
                <a:solidFill>
                  <a:srgbClr val="F18700"/>
                </a:solidFill>
              </a:rPr>
              <a:t>et l’option Croix-Rouge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0" y="2420938"/>
            <a:ext cx="9144000" cy="648022"/>
          </a:xfrm>
          <a:solidFill>
            <a:srgbClr val="F18700"/>
          </a:solidFill>
        </p:spPr>
        <p:txBody>
          <a:bodyPr/>
          <a:lstStyle/>
          <a:p>
            <a:pPr>
              <a:defRPr/>
            </a:pPr>
            <a:r>
              <a:rPr lang="fr-FR" b="1" dirty="0" smtClean="0"/>
              <a:t>DIRECTION DES ACTIIVITES </a:t>
            </a:r>
            <a:r>
              <a:rPr lang="fr-FR" b="1" dirty="0" err="1" smtClean="0"/>
              <a:t>BeNeVOLES</a:t>
            </a:r>
            <a:r>
              <a:rPr lang="fr-FR" b="1" dirty="0" smtClean="0"/>
              <a:t> ET DE L’ENGAGEMENT</a:t>
            </a:r>
          </a:p>
          <a:p>
            <a:pPr>
              <a:defRPr/>
            </a:pPr>
            <a:r>
              <a:rPr lang="fr-FR" sz="1200" b="1" dirty="0" smtClean="0"/>
              <a:t>Département engagement, formation, </a:t>
            </a:r>
            <a:r>
              <a:rPr lang="fr-FR" sz="1200" b="1" dirty="0" err="1" smtClean="0"/>
              <a:t>intiative</a:t>
            </a:r>
            <a:r>
              <a:rPr lang="fr-FR" sz="1200" b="1" dirty="0" smtClean="0"/>
              <a:t> – pôle principes, valeurs et éducation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fld id="{2F7CD72F-FEB3-4572-886C-170216D76BFA}" type="datetime1">
              <a:rPr lang="fr-FR" smtClean="0"/>
              <a:pPr>
                <a:defRPr/>
              </a:pPr>
              <a:t>26/01/2020</a:t>
            </a:fld>
            <a:endParaRPr dirty="0"/>
          </a:p>
        </p:txBody>
      </p:sp>
      <p:sp>
        <p:nvSpPr>
          <p:cNvPr id="31749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67544" y="4077072"/>
            <a:ext cx="8856984" cy="428029"/>
          </a:xfrm>
        </p:spPr>
        <p:txBody>
          <a:bodyPr>
            <a:noAutofit/>
          </a:bodyPr>
          <a:lstStyle/>
          <a:p>
            <a:r>
              <a:rPr lang="fr-FR" altLang="fr-FR" sz="1600" i="1" dirty="0"/>
              <a:t>P</a:t>
            </a:r>
            <a:r>
              <a:rPr lang="fr-FR" altLang="fr-FR" sz="1600" i="1" dirty="0" smtClean="0"/>
              <a:t>romouvoir l’engagement comme école de la citoyenneté active </a:t>
            </a:r>
          </a:p>
        </p:txBody>
      </p:sp>
      <p:pic>
        <p:nvPicPr>
          <p:cNvPr id="6" name="Image 5" descr="D:\Users\demontvalone\Desktop\Offre éducative\éducation humanitaire-offre éducativ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59" y="0"/>
            <a:ext cx="3024336" cy="241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39552" y="461186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200" b="1" dirty="0"/>
              <a:t>Les enjeux du développement : </a:t>
            </a:r>
            <a:r>
              <a:rPr lang="fr-FR" altLang="fr-FR" sz="1200" b="1" dirty="0" smtClean="0"/>
              <a:t>la rencontre entre le projet des établissements et les équipes Croix-Rouge</a:t>
            </a:r>
          </a:p>
          <a:p>
            <a:r>
              <a:rPr lang="fr-FR" altLang="fr-FR" sz="1200" i="1" dirty="0" smtClean="0"/>
              <a:t>Bénévoles, jeunes volontaires en service civique, salariés – Délégations, unités locales, établissements</a:t>
            </a:r>
            <a:endParaRPr lang="fr-FR" alt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4923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fld id="{83D9FC7D-517C-48FB-9E92-044DB2553F62}" type="datetime1">
              <a:rPr lang="fr-FR" smtClean="0"/>
              <a:t>26/01/2020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310"/>
              </a:lnSpc>
            </a:pPr>
            <a:fld id="{B6F15528-21DE-4FAA-801E-634DDDAF4B2B}" type="slidenum">
              <a:rPr lang="fr-FR" smtClean="0"/>
              <a:pPr marL="12700">
                <a:lnSpc>
                  <a:spcPts val="1310"/>
                </a:lnSpc>
              </a:pPr>
              <a:t>2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18700"/>
                </a:solidFill>
              </a:rPr>
              <a:t>Progression et expansion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De 2009 à aujourd’hui</a:t>
            </a:r>
            <a:endParaRPr lang="fr-FR" dirty="0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70" y="-2219"/>
            <a:ext cx="2863230" cy="1713547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20E28EA6-0D8C-4BA2-970A-9BB9C18E965C}"/>
              </a:ext>
            </a:extLst>
          </p:cNvPr>
          <p:cNvCxnSpPr/>
          <p:nvPr/>
        </p:nvCxnSpPr>
        <p:spPr>
          <a:xfrm>
            <a:off x="416933" y="1916832"/>
            <a:ext cx="8208912" cy="0"/>
          </a:xfrm>
          <a:prstGeom prst="straightConnector1">
            <a:avLst/>
          </a:prstGeom>
          <a:ln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èche : pentagone 10">
            <a:extLst>
              <a:ext uri="{FF2B5EF4-FFF2-40B4-BE49-F238E27FC236}">
                <a16:creationId xmlns:a16="http://schemas.microsoft.com/office/drawing/2014/main" xmlns="" id="{18C06F3E-10C1-4D11-94BD-BF56031263BA}"/>
              </a:ext>
            </a:extLst>
          </p:cNvPr>
          <p:cNvSpPr/>
          <p:nvPr/>
        </p:nvSpPr>
        <p:spPr>
          <a:xfrm>
            <a:off x="496670" y="2121686"/>
            <a:ext cx="2552377" cy="298221"/>
          </a:xfrm>
          <a:prstGeom prst="homePlate">
            <a:avLst>
              <a:gd name="adj" fmla="val 33947"/>
            </a:avLst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2009-2011</a:t>
            </a:r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1BDEE3D-7857-475A-BC60-C171D42881B9}"/>
              </a:ext>
            </a:extLst>
          </p:cNvPr>
          <p:cNvSpPr txBox="1"/>
          <p:nvPr/>
        </p:nvSpPr>
        <p:spPr>
          <a:xfrm>
            <a:off x="372164" y="1648847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>
                <a:solidFill>
                  <a:schemeClr val="tx2"/>
                </a:solidFill>
              </a:rPr>
              <a:t>2009</a:t>
            </a:r>
            <a:endParaRPr lang="fr-FR" sz="1000" i="1" dirty="0">
              <a:solidFill>
                <a:schemeClr val="tx2"/>
              </a:solidFill>
            </a:endParaRPr>
          </a:p>
        </p:txBody>
      </p:sp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xmlns="" id="{786E7D38-2FC8-43A6-B9B9-108A12A98964}"/>
              </a:ext>
            </a:extLst>
          </p:cNvPr>
          <p:cNvSpPr txBox="1">
            <a:spLocks/>
          </p:cNvSpPr>
          <p:nvPr/>
        </p:nvSpPr>
        <p:spPr>
          <a:xfrm>
            <a:off x="498274" y="2527488"/>
            <a:ext cx="2417636" cy="27902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" rIns="0" bIns="0" rtlCol="0" anchor="t" anchorCtr="0">
            <a:noAutofit/>
          </a:bodyPr>
          <a:lstStyle>
            <a:lvl1pPr marR="0" indent="0" fontAlgn="auto">
              <a:lnSpc>
                <a:spcPct val="14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>
                <a:solidFill>
                  <a:schemeClr val="bg2"/>
                </a:solidFill>
              </a:defRPr>
            </a:lvl1pPr>
            <a:lvl2pPr marL="265113" marR="0" lvl="1" indent="-84138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200" baseline="0">
                <a:solidFill>
                  <a:schemeClr val="bg2"/>
                </a:solidFill>
              </a:defRPr>
            </a:lvl2pPr>
            <a:lvl3pPr marL="438150" marR="0" indent="-93663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-"/>
              <a:tabLst/>
              <a:defRPr sz="1200" baseline="0">
                <a:solidFill>
                  <a:schemeClr val="bg2"/>
                </a:solidFill>
              </a:defRPr>
            </a:lvl3pPr>
            <a:lvl4pPr marL="631825" marR="0" indent="-171450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 pitchFamily="49" charset="0"/>
              <a:buChar char="o"/>
              <a:tabLst/>
              <a:defRPr lang="fr-FR" sz="1200" baseline="0" noProof="0">
                <a:solidFill>
                  <a:schemeClr val="bg2"/>
                </a:solidFill>
              </a:defRPr>
            </a:lvl4pPr>
            <a:lvl5pPr marL="793750" marR="0" indent="-171450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 lang="fr-FR" sz="1200" noProof="0">
                <a:solidFill>
                  <a:schemeClr val="bg2"/>
                </a:solidFill>
              </a:defRPr>
            </a:lvl5pPr>
            <a:lvl6pPr marL="2789029" indent="0">
              <a:spcBef>
                <a:spcPct val="20000"/>
              </a:spcBef>
              <a:buFont typeface="Courier New" pitchFamily="49" charset="0"/>
              <a:buNone/>
              <a:tabLst/>
              <a:defRPr sz="10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441325" lvl="1" indent="-17145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900" b="1" dirty="0" smtClean="0">
                <a:solidFill>
                  <a:srgbClr val="C00000"/>
                </a:solidFill>
              </a:rPr>
              <a:t>« Solferino 2009 »</a:t>
            </a:r>
            <a:r>
              <a:rPr lang="fr-FR" sz="900" dirty="0">
                <a:solidFill>
                  <a:srgbClr val="C00000"/>
                </a:solidFill>
              </a:rPr>
              <a:t> </a:t>
            </a:r>
            <a:r>
              <a:rPr lang="fr-FR" sz="900" dirty="0" smtClean="0">
                <a:solidFill>
                  <a:srgbClr val="C00000"/>
                </a:solidFill>
              </a:rPr>
              <a:t>(150 ans de la bataille et de l’idée Croix-Rouge) 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et</a:t>
            </a:r>
            <a:r>
              <a:rPr lang="fr-FR" sz="9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partenariat avec l’Éducation nationale : conception d’un module, concours national collèges, et participation au village humanitaire à Solferino</a:t>
            </a:r>
          </a:p>
          <a:p>
            <a:pPr marL="441325" lvl="1" indent="-17145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900" b="1" dirty="0" smtClean="0">
                <a:solidFill>
                  <a:srgbClr val="C00000"/>
                </a:solidFill>
              </a:rPr>
              <a:t>2010 : 1</a:t>
            </a:r>
            <a:r>
              <a:rPr lang="fr-FR" sz="900" b="1" baseline="30000" dirty="0" smtClean="0">
                <a:solidFill>
                  <a:srgbClr val="C00000"/>
                </a:solidFill>
              </a:rPr>
              <a:t>er</a:t>
            </a:r>
            <a:r>
              <a:rPr lang="fr-FR" sz="900" b="1" dirty="0" smtClean="0">
                <a:solidFill>
                  <a:srgbClr val="C00000"/>
                </a:solidFill>
              </a:rPr>
              <a:t> projet jeunesse CRf 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en lien avec  </a:t>
            </a:r>
            <a:r>
              <a:rPr lang="fr-FR" sz="900" dirty="0">
                <a:solidFill>
                  <a:schemeClr val="bg2">
                    <a:lumMod val="50000"/>
                  </a:schemeClr>
                </a:solidFill>
              </a:rPr>
              <a:t>stratégie jeunesse internationale 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2020:</a:t>
            </a:r>
          </a:p>
          <a:p>
            <a:pPr marL="441325" lvl="1" indent="-1714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900" b="1" dirty="0" smtClean="0">
                <a:solidFill>
                  <a:schemeClr val="bg2">
                    <a:lumMod val="50000"/>
                  </a:schemeClr>
                </a:solidFill>
              </a:rPr>
              <a:t>Agréments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 : Jeunesse et éducation populaire et Éducation nationale</a:t>
            </a:r>
          </a:p>
          <a:p>
            <a:pPr marL="441325" lvl="1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Lancement du service civique, dont mission déploiement offre éducative</a:t>
            </a:r>
          </a:p>
          <a:p>
            <a:pPr marL="441325" lvl="1" indent="-17145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900" b="1" dirty="0" smtClean="0">
                <a:solidFill>
                  <a:srgbClr val="C00000"/>
                </a:solidFill>
              </a:rPr>
              <a:t>2011 : 1</a:t>
            </a:r>
            <a:r>
              <a:rPr lang="fr-FR" sz="900" b="1" baseline="30000" dirty="0" smtClean="0">
                <a:solidFill>
                  <a:srgbClr val="C00000"/>
                </a:solidFill>
              </a:rPr>
              <a:t>ère</a:t>
            </a:r>
            <a:r>
              <a:rPr lang="fr-FR" sz="900" b="1" dirty="0" smtClean="0">
                <a:solidFill>
                  <a:srgbClr val="C00000"/>
                </a:solidFill>
              </a:rPr>
              <a:t> convention pluriannuelle ministère de l’Éducation nationale 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et Enseignement catholique, puis Protection judiciaire de la jeunesse</a:t>
            </a:r>
          </a:p>
          <a:p>
            <a:pPr marL="441325" lvl="1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9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41325" lvl="1" indent="-1714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9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41325" lvl="1" indent="-1714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900" b="1" dirty="0">
              <a:solidFill>
                <a:schemeClr val="bg2">
                  <a:lumMod val="50000"/>
                </a:schemeClr>
              </a:solidFill>
            </a:endParaRPr>
          </a:p>
          <a:p>
            <a:pPr marL="269875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900" dirty="0">
                <a:solidFill>
                  <a:schemeClr val="bg2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16" name="Flèche : pentagone 10">
            <a:extLst>
              <a:ext uri="{FF2B5EF4-FFF2-40B4-BE49-F238E27FC236}">
                <a16:creationId xmlns:a16="http://schemas.microsoft.com/office/drawing/2014/main" xmlns="" id="{18C06F3E-10C1-4D11-94BD-BF56031263BA}"/>
              </a:ext>
            </a:extLst>
          </p:cNvPr>
          <p:cNvSpPr/>
          <p:nvPr/>
        </p:nvSpPr>
        <p:spPr>
          <a:xfrm>
            <a:off x="3120322" y="2121685"/>
            <a:ext cx="2552377" cy="298221"/>
          </a:xfrm>
          <a:prstGeom prst="homePlate">
            <a:avLst>
              <a:gd name="adj" fmla="val 33947"/>
            </a:avLst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2011-2017</a:t>
            </a:r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17" name="Espace réservé du texte 1">
            <a:extLst>
              <a:ext uri="{FF2B5EF4-FFF2-40B4-BE49-F238E27FC236}">
                <a16:creationId xmlns:a16="http://schemas.microsoft.com/office/drawing/2014/main" xmlns="" id="{786E7D38-2FC8-43A6-B9B9-108A12A98964}"/>
              </a:ext>
            </a:extLst>
          </p:cNvPr>
          <p:cNvSpPr txBox="1">
            <a:spLocks/>
          </p:cNvSpPr>
          <p:nvPr/>
        </p:nvSpPr>
        <p:spPr>
          <a:xfrm>
            <a:off x="3183635" y="2529744"/>
            <a:ext cx="2412511" cy="27936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" rIns="0" bIns="0" rtlCol="0" anchor="t" anchorCtr="0">
            <a:noAutofit/>
          </a:bodyPr>
          <a:lstStyle>
            <a:lvl1pPr marR="0" indent="0" fontAlgn="auto">
              <a:lnSpc>
                <a:spcPct val="14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>
                <a:solidFill>
                  <a:schemeClr val="bg2"/>
                </a:solidFill>
              </a:defRPr>
            </a:lvl1pPr>
            <a:lvl2pPr marL="265113" marR="0" lvl="1" indent="-84138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200" baseline="0">
                <a:solidFill>
                  <a:schemeClr val="bg2"/>
                </a:solidFill>
              </a:defRPr>
            </a:lvl2pPr>
            <a:lvl3pPr marL="438150" marR="0" indent="-93663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-"/>
              <a:tabLst/>
              <a:defRPr sz="1200" baseline="0">
                <a:solidFill>
                  <a:schemeClr val="bg2"/>
                </a:solidFill>
              </a:defRPr>
            </a:lvl3pPr>
            <a:lvl4pPr marL="631825" marR="0" indent="-171450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 pitchFamily="49" charset="0"/>
              <a:buChar char="o"/>
              <a:tabLst/>
              <a:defRPr lang="fr-FR" sz="1200" baseline="0" noProof="0">
                <a:solidFill>
                  <a:schemeClr val="bg2"/>
                </a:solidFill>
              </a:defRPr>
            </a:lvl4pPr>
            <a:lvl5pPr marL="793750" marR="0" indent="-171450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 lang="fr-FR" sz="1200" noProof="0">
                <a:solidFill>
                  <a:schemeClr val="bg2"/>
                </a:solidFill>
              </a:defRPr>
            </a:lvl5pPr>
            <a:lvl6pPr marL="2789029" indent="0">
              <a:spcBef>
                <a:spcPct val="20000"/>
              </a:spcBef>
              <a:buFont typeface="Courier New" pitchFamily="49" charset="0"/>
              <a:buNone/>
              <a:tabLst/>
              <a:defRPr sz="10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441325" lvl="1" indent="-17145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900" b="1" dirty="0" smtClean="0">
                <a:solidFill>
                  <a:srgbClr val="C00000"/>
                </a:solidFill>
              </a:rPr>
              <a:t>Élargissement d’une offre éducative intégrée 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(sensibilisation et action)</a:t>
            </a:r>
          </a:p>
          <a:p>
            <a:pPr marL="441325" lvl="1" indent="-17145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900" b="1" dirty="0" smtClean="0">
                <a:solidFill>
                  <a:srgbClr val="C00000"/>
                </a:solidFill>
              </a:rPr>
              <a:t>Nouveaux programmes d’animation adaptés aux âges</a:t>
            </a:r>
            <a:r>
              <a:rPr lang="fr-FR" sz="9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(6-25 ans)</a:t>
            </a:r>
            <a:r>
              <a:rPr lang="fr-FR" sz="900" b="1" dirty="0" smtClean="0">
                <a:solidFill>
                  <a:schemeClr val="bg2">
                    <a:lumMod val="50000"/>
                  </a:schemeClr>
                </a:solidFill>
              </a:rPr>
              <a:t> : 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Valeurs humanitaires, prévention addictions, équilibre alimentaire, sexualité, estime de soi, FIPS dès 12 ans, </a:t>
            </a:r>
            <a:r>
              <a:rPr lang="fr-FR" sz="900" b="1" dirty="0" smtClean="0">
                <a:solidFill>
                  <a:schemeClr val="bg2">
                    <a:lumMod val="50000"/>
                  </a:schemeClr>
                </a:solidFill>
              </a:rPr>
              <a:t>lancement de l’</a:t>
            </a:r>
            <a:r>
              <a:rPr lang="fr-FR" sz="900" b="1" i="1" dirty="0" smtClean="0">
                <a:solidFill>
                  <a:schemeClr val="bg2">
                    <a:lumMod val="50000"/>
                  </a:schemeClr>
                </a:solidFill>
              </a:rPr>
              <a:t>Option Croix-Rouge </a:t>
            </a:r>
            <a:r>
              <a:rPr lang="fr-FR" sz="900" b="1" dirty="0" smtClean="0">
                <a:solidFill>
                  <a:schemeClr val="bg2">
                    <a:lumMod val="50000"/>
                  </a:schemeClr>
                </a:solidFill>
              </a:rPr>
              <a:t>en collège (2016), lycée (2017)</a:t>
            </a:r>
          </a:p>
          <a:p>
            <a:pPr marL="441325" lvl="1" indent="-17145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900" b="1" dirty="0" smtClean="0">
                <a:solidFill>
                  <a:srgbClr val="C00000"/>
                </a:solidFill>
              </a:rPr>
              <a:t>Nouveaux partenariats éducatifs</a:t>
            </a:r>
          </a:p>
          <a:p>
            <a:pPr marL="441325" lvl="1" indent="-17145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900" b="1" dirty="0" smtClean="0">
                <a:solidFill>
                  <a:srgbClr val="C00000"/>
                </a:solidFill>
              </a:rPr>
              <a:t>Conférence Internationale  2015 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(engagements internationaux sur l’éducation humanitaire)</a:t>
            </a:r>
          </a:p>
          <a:p>
            <a:pPr marL="441325" lvl="1" indent="-17145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900" b="1" dirty="0">
                <a:solidFill>
                  <a:srgbClr val="C00000"/>
                </a:solidFill>
              </a:rPr>
              <a:t>R</a:t>
            </a:r>
            <a:r>
              <a:rPr lang="fr-FR" sz="900" b="1" dirty="0" smtClean="0">
                <a:solidFill>
                  <a:srgbClr val="C00000"/>
                </a:solidFill>
              </a:rPr>
              <a:t>enouvellement des agréments</a:t>
            </a:r>
            <a:r>
              <a:rPr lang="fr-FR" sz="900" dirty="0" smtClean="0">
                <a:solidFill>
                  <a:srgbClr val="C00000"/>
                </a:solidFill>
              </a:rPr>
              <a:t> 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Jeunesse </a:t>
            </a:r>
            <a:r>
              <a:rPr lang="fr-FR" sz="900" dirty="0">
                <a:solidFill>
                  <a:schemeClr val="bg2">
                    <a:lumMod val="50000"/>
                  </a:schemeClr>
                </a:solidFill>
              </a:rPr>
              <a:t>et éducation populaire et 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Éducation nationale (2017)</a:t>
            </a:r>
            <a:endParaRPr lang="fr-FR" sz="900" dirty="0">
              <a:solidFill>
                <a:schemeClr val="bg2">
                  <a:lumMod val="50000"/>
                </a:schemeClr>
              </a:solidFill>
            </a:endParaRPr>
          </a:p>
          <a:p>
            <a:pPr marL="441325" lvl="1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9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41325" lvl="1" indent="-1714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9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41325" lvl="1" indent="-1714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900" b="1" dirty="0">
              <a:solidFill>
                <a:schemeClr val="bg2">
                  <a:lumMod val="50000"/>
                </a:schemeClr>
              </a:solidFill>
            </a:endParaRPr>
          </a:p>
          <a:p>
            <a:pPr marL="269875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900" dirty="0">
                <a:solidFill>
                  <a:schemeClr val="bg2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26" name="Flèche courbée vers la droite 25"/>
          <p:cNvSpPr/>
          <p:nvPr/>
        </p:nvSpPr>
        <p:spPr>
          <a:xfrm>
            <a:off x="3051267" y="4266214"/>
            <a:ext cx="296597" cy="1251018"/>
          </a:xfrm>
          <a:prstGeom prst="curvedRightArrow">
            <a:avLst>
              <a:gd name="adj1" fmla="val 25000"/>
              <a:gd name="adj2" fmla="val 50000"/>
              <a:gd name="adj3" fmla="val 273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7" name="Picture 4" descr="Résultat de recherche d'images pour &quot;logo MILDECA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81" y="5291334"/>
            <a:ext cx="1269361" cy="83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https://encrypted-tbn2.gstatic.com/images?q=tbn:ANd9GcQof90guFsYeBRVesRk_ATZb05tcJucX8bshtIl6mv96-zFkFLXA_Jd0Lz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82" y="5369003"/>
            <a:ext cx="1348881" cy="67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5" descr="Description : FONDACTION_FOOT_LOGO_EXE_VERTICAL_QUADRI copi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75" y="5181574"/>
            <a:ext cx="981262" cy="83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Résultat de recherche d'images pour &quot;logo défenseur des droits&quot;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30" y="5317760"/>
            <a:ext cx="1420746" cy="7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https://encrypted-tbn1.gstatic.com/images?q=tbn:ANd9GcSrqPnnQSkQKb6o7K1OjhKbLmJ3wfqsDgcNIn0Prb642atxgPS73RFi7gY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7" y="5461920"/>
            <a:ext cx="979885" cy="5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698">
            <a:off x="6247964" y="1190036"/>
            <a:ext cx="661400" cy="605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èche : pentagone 10">
            <a:extLst>
              <a:ext uri="{FF2B5EF4-FFF2-40B4-BE49-F238E27FC236}">
                <a16:creationId xmlns:a16="http://schemas.microsoft.com/office/drawing/2014/main" xmlns="" id="{18C06F3E-10C1-4D11-94BD-BF56031263BA}"/>
              </a:ext>
            </a:extLst>
          </p:cNvPr>
          <p:cNvSpPr/>
          <p:nvPr/>
        </p:nvSpPr>
        <p:spPr>
          <a:xfrm>
            <a:off x="5777459" y="2108289"/>
            <a:ext cx="2552377" cy="298221"/>
          </a:xfrm>
          <a:prstGeom prst="homePlate">
            <a:avLst>
              <a:gd name="adj" fmla="val 33947"/>
            </a:avLst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2018-2019</a:t>
            </a:r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11BDEE3D-7857-475A-BC60-C171D42881B9}"/>
              </a:ext>
            </a:extLst>
          </p:cNvPr>
          <p:cNvSpPr txBox="1"/>
          <p:nvPr/>
        </p:nvSpPr>
        <p:spPr>
          <a:xfrm>
            <a:off x="8166010" y="1676317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>
                <a:solidFill>
                  <a:schemeClr val="tx2"/>
                </a:solidFill>
              </a:rPr>
              <a:t>2019</a:t>
            </a:r>
            <a:endParaRPr lang="fr-FR" sz="1000" i="1" dirty="0">
              <a:solidFill>
                <a:schemeClr val="tx2"/>
              </a:solidFill>
            </a:endParaRPr>
          </a:p>
        </p:txBody>
      </p:sp>
      <p:sp>
        <p:nvSpPr>
          <p:cNvPr id="38" name="Espace réservé du texte 1">
            <a:extLst>
              <a:ext uri="{FF2B5EF4-FFF2-40B4-BE49-F238E27FC236}">
                <a16:creationId xmlns:a16="http://schemas.microsoft.com/office/drawing/2014/main" xmlns="" id="{786E7D38-2FC8-43A6-B9B9-108A12A98964}"/>
              </a:ext>
            </a:extLst>
          </p:cNvPr>
          <p:cNvSpPr txBox="1">
            <a:spLocks/>
          </p:cNvSpPr>
          <p:nvPr/>
        </p:nvSpPr>
        <p:spPr>
          <a:xfrm>
            <a:off x="5777459" y="2527486"/>
            <a:ext cx="2417636" cy="27372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" rIns="0" bIns="0" rtlCol="0" anchor="t" anchorCtr="0">
            <a:noAutofit/>
          </a:bodyPr>
          <a:lstStyle>
            <a:lvl1pPr marR="0" indent="0" fontAlgn="auto">
              <a:lnSpc>
                <a:spcPct val="14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>
                <a:solidFill>
                  <a:schemeClr val="bg2"/>
                </a:solidFill>
              </a:defRPr>
            </a:lvl1pPr>
            <a:lvl2pPr marL="265113" marR="0" lvl="1" indent="-84138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200" baseline="0">
                <a:solidFill>
                  <a:schemeClr val="bg2"/>
                </a:solidFill>
              </a:defRPr>
            </a:lvl2pPr>
            <a:lvl3pPr marL="438150" marR="0" indent="-93663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-"/>
              <a:tabLst/>
              <a:defRPr sz="1200" baseline="0">
                <a:solidFill>
                  <a:schemeClr val="bg2"/>
                </a:solidFill>
              </a:defRPr>
            </a:lvl3pPr>
            <a:lvl4pPr marL="631825" marR="0" indent="-171450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 pitchFamily="49" charset="0"/>
              <a:buChar char="o"/>
              <a:tabLst/>
              <a:defRPr lang="fr-FR" sz="1200" baseline="0" noProof="0">
                <a:solidFill>
                  <a:schemeClr val="bg2"/>
                </a:solidFill>
              </a:defRPr>
            </a:lvl4pPr>
            <a:lvl5pPr marL="793750" marR="0" indent="-171450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 lang="fr-FR" sz="1200" noProof="0">
                <a:solidFill>
                  <a:schemeClr val="bg2"/>
                </a:solidFill>
              </a:defRPr>
            </a:lvl5pPr>
            <a:lvl6pPr marL="2789029" indent="0">
              <a:spcBef>
                <a:spcPct val="20000"/>
              </a:spcBef>
              <a:buFont typeface="Courier New" pitchFamily="49" charset="0"/>
              <a:buNone/>
              <a:tabLst/>
              <a:defRPr sz="10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441325" lvl="1" indent="-17145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900" b="1" dirty="0" smtClean="0">
                <a:solidFill>
                  <a:srgbClr val="C00000"/>
                </a:solidFill>
              </a:rPr>
              <a:t>Expérimentation de nouveaux programmes et dispositifs </a:t>
            </a:r>
            <a:r>
              <a:rPr lang="fr-FR" sz="9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441325" lvl="1" indent="-1714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900" b="1" dirty="0" smtClean="0">
                <a:solidFill>
                  <a:schemeClr val="bg2">
                    <a:lumMod val="50000"/>
                  </a:schemeClr>
                </a:solidFill>
              </a:rPr>
              <a:t>Arcade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9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prévention des abus d’écran (11-15 ans)</a:t>
            </a:r>
          </a:p>
          <a:p>
            <a:pPr marL="441325" lvl="1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900" b="1" dirty="0" smtClean="0">
                <a:solidFill>
                  <a:schemeClr val="bg2">
                    <a:lumMod val="50000"/>
                  </a:schemeClr>
                </a:solidFill>
              </a:rPr>
              <a:t>Night Savers 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: prévention des risques en milieu festif</a:t>
            </a:r>
          </a:p>
          <a:p>
            <a:pPr marL="441325" lvl="1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900" b="1" i="1" dirty="0" smtClean="0">
                <a:solidFill>
                  <a:schemeClr val="bg2">
                    <a:lumMod val="50000"/>
                  </a:schemeClr>
                </a:solidFill>
              </a:rPr>
              <a:t>Option Croix-Rouge </a:t>
            </a:r>
            <a:r>
              <a:rPr lang="fr-FR" sz="900" b="1" dirty="0" smtClean="0">
                <a:solidFill>
                  <a:schemeClr val="bg2">
                    <a:lumMod val="50000"/>
                  </a:schemeClr>
                </a:solidFill>
              </a:rPr>
              <a:t>en université, Maison d’Enfants à Caractère Social et centres de formation de clubs de football professionnel</a:t>
            </a:r>
          </a:p>
          <a:p>
            <a:pPr marL="441325" lvl="1" indent="-17145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900" b="1" dirty="0" smtClean="0">
                <a:solidFill>
                  <a:srgbClr val="C00000"/>
                </a:solidFill>
              </a:rPr>
              <a:t>2</a:t>
            </a:r>
            <a:r>
              <a:rPr lang="fr-FR" sz="900" b="1" baseline="30000" dirty="0" smtClean="0">
                <a:solidFill>
                  <a:srgbClr val="C00000"/>
                </a:solidFill>
              </a:rPr>
              <a:t>nde</a:t>
            </a:r>
            <a:r>
              <a:rPr lang="fr-FR" sz="900" b="1" dirty="0" smtClean="0">
                <a:solidFill>
                  <a:srgbClr val="C00000"/>
                </a:solidFill>
              </a:rPr>
              <a:t> convention 2018-2023 </a:t>
            </a:r>
            <a:r>
              <a:rPr lang="fr-FR" sz="900" b="1" dirty="0">
                <a:solidFill>
                  <a:srgbClr val="C00000"/>
                </a:solidFill>
              </a:rPr>
              <a:t>ministère de l’Éducation </a:t>
            </a:r>
            <a:r>
              <a:rPr lang="fr-FR" sz="900" b="1" dirty="0" smtClean="0">
                <a:solidFill>
                  <a:srgbClr val="C00000"/>
                </a:solidFill>
              </a:rPr>
              <a:t>nationale et de le jeunesse</a:t>
            </a:r>
          </a:p>
          <a:p>
            <a:pPr marL="441325" lvl="1" indent="-17145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900" b="1" dirty="0" smtClean="0">
                <a:solidFill>
                  <a:srgbClr val="C00000"/>
                </a:solidFill>
              </a:rPr>
              <a:t>Nouveau projet Jeunesse 2018</a:t>
            </a:r>
          </a:p>
          <a:p>
            <a:pPr marL="441325" lvl="1" indent="-1714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900" b="1" dirty="0" smtClean="0">
                <a:solidFill>
                  <a:srgbClr val="C00000"/>
                </a:solidFill>
              </a:rPr>
              <a:t>Nouveau partenaire 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(développement des compétences à l’expression orale)</a:t>
            </a:r>
          </a:p>
          <a:p>
            <a:pPr marL="441325" lvl="1" indent="-1714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900" b="1" dirty="0">
              <a:solidFill>
                <a:schemeClr val="bg2">
                  <a:lumMod val="50000"/>
                </a:schemeClr>
              </a:solidFill>
            </a:endParaRPr>
          </a:p>
          <a:p>
            <a:pPr marL="269875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900" dirty="0">
                <a:solidFill>
                  <a:schemeClr val="bg2">
                    <a:lumMod val="50000"/>
                  </a:schemeClr>
                </a:solidFill>
              </a:rPr>
              <a:t>  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36" y="856135"/>
            <a:ext cx="1224137" cy="1195684"/>
          </a:xfrm>
          <a:prstGeom prst="rect">
            <a:avLst/>
          </a:prstGeom>
        </p:spPr>
      </p:pic>
      <p:pic>
        <p:nvPicPr>
          <p:cNvPr id="25" name="Image 2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17" y="1367241"/>
            <a:ext cx="937313" cy="52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76" y="5264727"/>
            <a:ext cx="1449720" cy="765885"/>
          </a:xfrm>
          <a:prstGeom prst="rect">
            <a:avLst/>
          </a:prstGeom>
        </p:spPr>
      </p:pic>
      <p:sp>
        <p:nvSpPr>
          <p:cNvPr id="33" name="Flèche courbée vers la droite 32"/>
          <p:cNvSpPr/>
          <p:nvPr/>
        </p:nvSpPr>
        <p:spPr>
          <a:xfrm flipH="1">
            <a:off x="8184156" y="4747707"/>
            <a:ext cx="240276" cy="792088"/>
          </a:xfrm>
          <a:prstGeom prst="curvedRightArrow">
            <a:avLst>
              <a:gd name="adj1" fmla="val 25000"/>
              <a:gd name="adj2" fmla="val 50000"/>
              <a:gd name="adj3" fmla="val 273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4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6" grpId="0" animBg="1"/>
      <p:bldP spid="38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fld id="{83D9FC7D-517C-48FB-9E92-044DB2553F62}" type="datetime1">
              <a:rPr lang="fr-FR" smtClean="0"/>
              <a:t>26/01/2020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310"/>
              </a:lnSpc>
            </a:pPr>
            <a:fld id="{B6F15528-21DE-4FAA-801E-634DDDAF4B2B}" type="slidenum">
              <a:rPr lang="fr-FR" smtClean="0"/>
              <a:pPr marL="12700">
                <a:lnSpc>
                  <a:spcPts val="1310"/>
                </a:lnSpc>
              </a:pPr>
              <a:t>3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18700"/>
                </a:solidFill>
              </a:rPr>
              <a:t>L’offre Éducative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Une pédagogie de l’engagement solidaire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34" y="0"/>
            <a:ext cx="2423965" cy="1700808"/>
          </a:xfrm>
          <a:prstGeom prst="rect">
            <a:avLst/>
          </a:prstGeom>
        </p:spPr>
      </p:pic>
      <p:sp>
        <p:nvSpPr>
          <p:cNvPr id="25" name="Rectangle à coins arrondis 24"/>
          <p:cNvSpPr/>
          <p:nvPr/>
        </p:nvSpPr>
        <p:spPr>
          <a:xfrm>
            <a:off x="1006045" y="2072296"/>
            <a:ext cx="933450" cy="9906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Valeurs humanitaires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1020980" y="3881370"/>
            <a:ext cx="923925" cy="97409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Promotion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8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la santé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Pentagone 32"/>
          <p:cNvSpPr/>
          <p:nvPr/>
        </p:nvSpPr>
        <p:spPr>
          <a:xfrm>
            <a:off x="2040841" y="1804618"/>
            <a:ext cx="1600525" cy="274146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Demain j’agis! </a:t>
            </a:r>
            <a:r>
              <a:rPr lang="fr-FR" sz="800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800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6-11 </a:t>
            </a:r>
            <a:r>
              <a:rPr lang="fr-FR" sz="800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ans)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Pentagone 33"/>
          <p:cNvSpPr/>
          <p:nvPr/>
        </p:nvSpPr>
        <p:spPr>
          <a:xfrm>
            <a:off x="2034734" y="2029598"/>
            <a:ext cx="2016224" cy="255171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Moi, acteur humanitaire! </a:t>
            </a:r>
            <a:r>
              <a:rPr lang="fr-FR" sz="800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(12-15 ans)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Pentagone 38"/>
          <p:cNvSpPr/>
          <p:nvPr/>
        </p:nvSpPr>
        <p:spPr>
          <a:xfrm>
            <a:off x="2039155" y="2275464"/>
            <a:ext cx="2808312" cy="198464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Surtout ne change rien…sauf le monde ! </a:t>
            </a:r>
            <a:r>
              <a:rPr lang="fr-FR" sz="800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800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16-20 </a:t>
            </a:r>
            <a:r>
              <a:rPr lang="fr-FR" sz="800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ans)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Pentagone 39"/>
          <p:cNvSpPr/>
          <p:nvPr/>
        </p:nvSpPr>
        <p:spPr>
          <a:xfrm>
            <a:off x="2044710" y="3055347"/>
            <a:ext cx="2366150" cy="287655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Kit conférence </a:t>
            </a:r>
            <a:r>
              <a:rPr lang="fr-FR" sz="800" b="1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Croix-Rouge </a:t>
            </a:r>
            <a:r>
              <a:rPr lang="fr-FR" sz="800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800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12-20 </a:t>
            </a:r>
            <a:r>
              <a:rPr lang="fr-FR" sz="800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ans)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Pentagone 40"/>
          <p:cNvSpPr/>
          <p:nvPr/>
        </p:nvSpPr>
        <p:spPr>
          <a:xfrm>
            <a:off x="2048820" y="3262920"/>
            <a:ext cx="2621190" cy="294539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Kit Expo Croix-Rouge </a:t>
            </a:r>
            <a:r>
              <a:rPr lang="fr-FR" sz="800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(12-18 ans et enseignants)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12" y="4560309"/>
            <a:ext cx="2360039" cy="1568733"/>
          </a:xfrm>
          <a:prstGeom prst="rect">
            <a:avLst/>
          </a:prstGeom>
        </p:spPr>
      </p:pic>
      <p:sp>
        <p:nvSpPr>
          <p:cNvPr id="42" name="Pentagone 41"/>
          <p:cNvSpPr/>
          <p:nvPr/>
        </p:nvSpPr>
        <p:spPr>
          <a:xfrm>
            <a:off x="2022302" y="3797132"/>
            <a:ext cx="1890347" cy="258748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Estimo ! estime de soi</a:t>
            </a:r>
            <a:r>
              <a:rPr lang="fr-FR" sz="800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800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(6-11 ans)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Pentagone 42"/>
          <p:cNvSpPr/>
          <p:nvPr/>
        </p:nvSpPr>
        <p:spPr>
          <a:xfrm>
            <a:off x="2012845" y="4014409"/>
            <a:ext cx="2214362" cy="175436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Prévaddict ! tabac-alcool </a:t>
            </a:r>
            <a:r>
              <a:rPr lang="fr-FR" sz="800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(11-15 ans)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Pentagone 43"/>
          <p:cNvSpPr/>
          <p:nvPr/>
        </p:nvSpPr>
        <p:spPr>
          <a:xfrm>
            <a:off x="2022302" y="4150181"/>
            <a:ext cx="3079239" cy="251475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Arcade ! abus d’écran </a:t>
            </a:r>
            <a:r>
              <a:rPr lang="fr-FR" sz="800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(11-15 ans</a:t>
            </a:r>
            <a:r>
              <a:rPr lang="fr-FR" sz="800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- en expérimentation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Pentagone 44"/>
          <p:cNvSpPr/>
          <p:nvPr/>
        </p:nvSpPr>
        <p:spPr>
          <a:xfrm>
            <a:off x="2022302" y="4340884"/>
            <a:ext cx="3109620" cy="262270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Night Savers </a:t>
            </a:r>
            <a:r>
              <a:rPr lang="fr-FR" sz="800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800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18-30 </a:t>
            </a:r>
            <a:r>
              <a:rPr lang="fr-FR" sz="800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ans) – </a:t>
            </a:r>
            <a:r>
              <a:rPr lang="fr-FR" sz="800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prévention risques en milieu festif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Pentagone 45"/>
          <p:cNvSpPr/>
          <p:nvPr/>
        </p:nvSpPr>
        <p:spPr>
          <a:xfrm>
            <a:off x="2012845" y="4703735"/>
            <a:ext cx="3143976" cy="287655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Vie relationnelle, affective et sexuelle </a:t>
            </a:r>
            <a:r>
              <a:rPr lang="fr-FR" sz="800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(12-15 ans) – en cours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5242972" y="2011997"/>
            <a:ext cx="923925" cy="1003300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Droit international humanitaire et droits de l’enfant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5269342" y="3763599"/>
            <a:ext cx="933450" cy="99250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Premiers </a:t>
            </a:r>
            <a:r>
              <a:rPr lang="fr-FR" sz="800" b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secours et prévention des risques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Pentagone 48"/>
          <p:cNvSpPr/>
          <p:nvPr/>
        </p:nvSpPr>
        <p:spPr>
          <a:xfrm>
            <a:off x="6183337" y="2011818"/>
            <a:ext cx="2651849" cy="218879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Limito ! </a:t>
            </a:r>
            <a:r>
              <a:rPr lang="fr-FR" sz="800" b="1" i="1" kern="1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Même la guerre a des limites </a:t>
            </a:r>
            <a:r>
              <a:rPr lang="fr-FR" sz="800" kern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(8-12 ans)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Pentagone 49"/>
          <p:cNvSpPr/>
          <p:nvPr/>
        </p:nvSpPr>
        <p:spPr>
          <a:xfrm>
            <a:off x="6183337" y="2231316"/>
            <a:ext cx="2664843" cy="269240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Raid cross ! </a:t>
            </a:r>
            <a:r>
              <a:rPr lang="fr-FR" sz="800" kern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(Dès </a:t>
            </a:r>
            <a:r>
              <a:rPr lang="fr-FR" sz="800" kern="1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fr-FR" sz="800" kern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fr-FR" sz="800" kern="1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– jeu de rôle en équipe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Pentagone 50"/>
          <p:cNvSpPr/>
          <p:nvPr/>
        </p:nvSpPr>
        <p:spPr>
          <a:xfrm>
            <a:off x="6201354" y="2670669"/>
            <a:ext cx="2942645" cy="364876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Education aux droits des enfants et à leurs droits</a:t>
            </a:r>
          </a:p>
          <a:p>
            <a:pPr algn="just">
              <a:spcAft>
                <a:spcPts val="0"/>
              </a:spcAft>
            </a:pPr>
            <a:r>
              <a:rPr lang="fr-FR" sz="800" kern="1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EDUCADROIT (6-20 ans)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Pentagone 51"/>
          <p:cNvSpPr/>
          <p:nvPr/>
        </p:nvSpPr>
        <p:spPr>
          <a:xfrm>
            <a:off x="6247567" y="3732354"/>
            <a:ext cx="2018594" cy="224150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Initiation 1ers </a:t>
            </a:r>
            <a:r>
              <a:rPr lang="fr-FR" sz="800" b="1" i="1" kern="1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secours </a:t>
            </a:r>
            <a:r>
              <a:rPr lang="fr-FR" sz="800" kern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(Dès </a:t>
            </a:r>
            <a:r>
              <a:rPr lang="fr-FR" sz="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800" kern="1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800" kern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ans)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Pentagone 52"/>
          <p:cNvSpPr/>
          <p:nvPr/>
        </p:nvSpPr>
        <p:spPr>
          <a:xfrm>
            <a:off x="6247567" y="4185602"/>
            <a:ext cx="2134121" cy="113355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Initiateurs 1ers secours </a:t>
            </a:r>
            <a:r>
              <a:rPr lang="fr-FR" sz="800" b="1" i="1" kern="1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800" kern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(Dès 12 ans)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Pentagone 53"/>
          <p:cNvSpPr/>
          <p:nvPr/>
        </p:nvSpPr>
        <p:spPr>
          <a:xfrm>
            <a:off x="6247567" y="4402297"/>
            <a:ext cx="2191385" cy="174372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Premiers secours civique </a:t>
            </a:r>
            <a:r>
              <a:rPr lang="fr-FR" sz="800" kern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(Dès 10 ans)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31464" y="1369165"/>
            <a:ext cx="1740336" cy="40775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kern="1000" spc="-100" dirty="0"/>
              <a:t>D</a:t>
            </a:r>
            <a:r>
              <a:rPr lang="fr-FR" sz="1400" kern="1000" spc="-100" dirty="0" smtClean="0"/>
              <a:t>e  la sensibilisation…</a:t>
            </a:r>
            <a:endParaRPr lang="fr-FR" sz="1400" kern="1000" spc="-1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753533" y="1628800"/>
            <a:ext cx="2626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750722" y="1628803"/>
            <a:ext cx="2812" cy="37456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761178" y="5374477"/>
            <a:ext cx="2949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074737" y="5170598"/>
            <a:ext cx="1740336" cy="40775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kern="1000" spc="-100" dirty="0" smtClean="0"/>
              <a:t>… à l’action !</a:t>
            </a:r>
            <a:endParaRPr lang="fr-FR" sz="1400" kern="1000" spc="-100" dirty="0"/>
          </a:p>
        </p:txBody>
      </p:sp>
      <p:pic>
        <p:nvPicPr>
          <p:cNvPr id="62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698">
            <a:off x="2154377" y="5077655"/>
            <a:ext cx="780665" cy="69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3136276" y="5249409"/>
            <a:ext cx="3722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b="1" dirty="0" smtClean="0"/>
              <a:t>Apprentissage par l’action et l’expérience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b="1" dirty="0" smtClean="0"/>
              <a:t>Développement des compétences psychosociales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b="1" dirty="0" smtClean="0"/>
              <a:t>Estime de soi et des autres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b="1" dirty="0" smtClean="0"/>
              <a:t>Autonomie et esprit d’initiative</a:t>
            </a:r>
            <a:endParaRPr lang="fr-FR" sz="1100" b="1" dirty="0"/>
          </a:p>
        </p:txBody>
      </p:sp>
      <p:sp>
        <p:nvSpPr>
          <p:cNvPr id="36" name="Pentagone 35"/>
          <p:cNvSpPr/>
          <p:nvPr/>
        </p:nvSpPr>
        <p:spPr>
          <a:xfrm>
            <a:off x="2034734" y="2437952"/>
            <a:ext cx="3227518" cy="232717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Lutte contre les préjugés et discriminations </a:t>
            </a:r>
            <a:r>
              <a:rPr lang="fr-FR" sz="800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(8-25 ans) </a:t>
            </a:r>
            <a:r>
              <a:rPr lang="fr-FR" sz="800" b="1" i="1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YABC</a:t>
            </a:r>
            <a:endParaRPr lang="fr-FR" sz="1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Pentagone 36"/>
          <p:cNvSpPr/>
          <p:nvPr/>
        </p:nvSpPr>
        <p:spPr>
          <a:xfrm>
            <a:off x="2023227" y="4560309"/>
            <a:ext cx="2143299" cy="221534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Corps et santé </a:t>
            </a:r>
            <a:r>
              <a:rPr lang="fr-FR" sz="800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(12-15 ans) – en cours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Pentagone 55"/>
          <p:cNvSpPr/>
          <p:nvPr/>
        </p:nvSpPr>
        <p:spPr>
          <a:xfrm>
            <a:off x="2020481" y="2627111"/>
            <a:ext cx="3227518" cy="232717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Sensibilisation aux migrations </a:t>
            </a:r>
            <a:r>
              <a:rPr lang="fr-FR" sz="800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(12-20 ans)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Pentagone 56"/>
          <p:cNvSpPr/>
          <p:nvPr/>
        </p:nvSpPr>
        <p:spPr>
          <a:xfrm>
            <a:off x="2041824" y="2842583"/>
            <a:ext cx="3227518" cy="232717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Sensibilisation à l’urgence sociale </a:t>
            </a:r>
            <a:r>
              <a:rPr lang="fr-FR" sz="800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(12-20 ans)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6181" y="5856559"/>
            <a:ext cx="3211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Projets solidaires menés par les enfants et jeunes</a:t>
            </a:r>
            <a:endParaRPr lang="fr-FR" sz="1000" b="1" dirty="0"/>
          </a:p>
        </p:txBody>
      </p:sp>
      <p:sp>
        <p:nvSpPr>
          <p:cNvPr id="3" name="Rectangle 2"/>
          <p:cNvSpPr/>
          <p:nvPr/>
        </p:nvSpPr>
        <p:spPr>
          <a:xfrm>
            <a:off x="66181" y="5634451"/>
            <a:ext cx="2081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>
                <a:hlinkClick r:id="rId5"/>
              </a:rPr>
              <a:t>http://redtouch.croix-rouge.fr</a:t>
            </a:r>
            <a:r>
              <a:rPr lang="fr-FR" sz="1050" b="1" dirty="0"/>
              <a:t> </a:t>
            </a:r>
            <a:endParaRPr lang="fr-FR" sz="1050" dirty="0"/>
          </a:p>
        </p:txBody>
      </p:sp>
      <p:sp>
        <p:nvSpPr>
          <p:cNvPr id="58" name="Pentagone 57"/>
          <p:cNvSpPr/>
          <p:nvPr/>
        </p:nvSpPr>
        <p:spPr>
          <a:xfrm>
            <a:off x="6206683" y="2463864"/>
            <a:ext cx="2938740" cy="285139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Explorons : droit international humanitaire </a:t>
            </a:r>
            <a:r>
              <a:rPr lang="fr-FR" sz="8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(Dès 13 ans)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Pentagone 62"/>
          <p:cNvSpPr/>
          <p:nvPr/>
        </p:nvSpPr>
        <p:spPr>
          <a:xfrm>
            <a:off x="6247567" y="3926692"/>
            <a:ext cx="2612550" cy="176761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Initiation à la réduction des risques   </a:t>
            </a:r>
            <a:r>
              <a:rPr lang="fr-FR" sz="800" kern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(Dès </a:t>
            </a:r>
            <a:r>
              <a:rPr lang="fr-FR" sz="8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fr-FR" sz="800" kern="1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800" kern="1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ans)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Pentagone 64"/>
          <p:cNvSpPr/>
          <p:nvPr/>
        </p:nvSpPr>
        <p:spPr>
          <a:xfrm>
            <a:off x="6247567" y="4342389"/>
            <a:ext cx="2905452" cy="99538"/>
          </a:xfrm>
          <a:prstGeom prst="homePlat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spcAft>
                <a:spcPts val="0"/>
              </a:spcAft>
            </a:pPr>
            <a:r>
              <a:rPr lang="fr-FR" sz="800" b="1" i="1" kern="1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1ers secours, climat et environnement </a:t>
            </a:r>
            <a:r>
              <a:rPr lang="fr-FR" sz="800" kern="1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(7-30 ans)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fld id="{83D9FC7D-517C-48FB-9E92-044DB2553F62}" type="datetime1">
              <a:rPr lang="fr-FR" smtClean="0"/>
              <a:t>26/01/2020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10"/>
              </a:lnSpc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310"/>
              </a:lnSpc>
            </a:pPr>
            <a:fld id="{B6F15528-21DE-4FAA-801E-634DDDAF4B2B}" type="slidenum">
              <a:rPr lang="fr-FR" smtClean="0"/>
              <a:pPr marL="12700">
                <a:lnSpc>
                  <a:spcPts val="1310"/>
                </a:lnSpc>
              </a:pPr>
              <a:t>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18700"/>
                </a:solidFill>
              </a:rPr>
              <a:t>L’option Croix-Rouge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parcours sur le temps long de l’année scolaire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39320" y="1922439"/>
            <a:ext cx="933450" cy="75844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Valeurs humanitaires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544082" y="2749806"/>
            <a:ext cx="923925" cy="62797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Promotion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8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la santé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1534776" y="1909739"/>
            <a:ext cx="923925" cy="771140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Droit international humanitaire et droits de l’enfant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1538791" y="2738483"/>
            <a:ext cx="933450" cy="63929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Premiers secours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3126" y="1438975"/>
            <a:ext cx="1740336" cy="40775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kern="1000" spc="-100" dirty="0"/>
              <a:t>D</a:t>
            </a:r>
            <a:r>
              <a:rPr lang="fr-FR" sz="1400" kern="1000" spc="-100" dirty="0" smtClean="0"/>
              <a:t>e  la sensibilisation…</a:t>
            </a:r>
            <a:endParaRPr lang="fr-FR" sz="1400" kern="1000" spc="-1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289019" y="1701326"/>
            <a:ext cx="2626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295448" y="1723800"/>
            <a:ext cx="1" cy="2026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300580" y="3764174"/>
            <a:ext cx="238740" cy="1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39320" y="3530074"/>
            <a:ext cx="1740336" cy="40775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kern="1000" spc="-100" dirty="0" smtClean="0"/>
              <a:t>… à l’action !</a:t>
            </a:r>
            <a:endParaRPr lang="fr-FR" sz="1400" kern="1000" spc="-100" dirty="0"/>
          </a:p>
        </p:txBody>
      </p:sp>
      <p:pic>
        <p:nvPicPr>
          <p:cNvPr id="62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698">
            <a:off x="1642478" y="3373765"/>
            <a:ext cx="780665" cy="69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18" y="-1"/>
            <a:ext cx="2756240" cy="207168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59" y="1156351"/>
            <a:ext cx="982758" cy="107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58042" y="2204965"/>
            <a:ext cx="2715701" cy="5751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dirty="0"/>
              <a:t>Piliers du programme</a:t>
            </a:r>
            <a:endParaRPr lang="fr-FR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44417" y="2177763"/>
            <a:ext cx="2979055" cy="575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dirty="0" smtClean="0"/>
              <a:t>Actions </a:t>
            </a:r>
            <a:r>
              <a:rPr lang="en-US" dirty="0"/>
              <a:t>mises en œuvre</a:t>
            </a:r>
            <a:endParaRPr lang="fr-FR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652120" y="2843223"/>
            <a:ext cx="3456384" cy="9069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spcAft>
                <a:spcPts val="0"/>
              </a:spcAft>
              <a:buFontTx/>
              <a:buChar char="-"/>
            </a:pPr>
            <a:r>
              <a:rPr lang="fr-FR" sz="1200" dirty="0" smtClean="0"/>
              <a:t>Modules </a:t>
            </a:r>
            <a:r>
              <a:rPr lang="fr-FR" sz="1200" dirty="0"/>
              <a:t>de l’offre </a:t>
            </a:r>
            <a:r>
              <a:rPr lang="fr-FR" sz="1200" dirty="0" smtClean="0"/>
              <a:t>éducative</a:t>
            </a:r>
          </a:p>
          <a:p>
            <a:pPr marL="171450" lvl="0" indent="-171450" algn="just">
              <a:spcAft>
                <a:spcPts val="0"/>
              </a:spcAft>
              <a:buFontTx/>
              <a:buChar char="-"/>
            </a:pPr>
            <a:r>
              <a:rPr lang="fr-FR" sz="1200" dirty="0" smtClean="0"/>
              <a:t>Sensibilisation </a:t>
            </a:r>
            <a:r>
              <a:rPr lang="fr-FR" sz="1200" dirty="0"/>
              <a:t>migrations, urgence sociale et lutte contre les </a:t>
            </a:r>
            <a:r>
              <a:rPr lang="fr-FR" sz="1200" dirty="0" smtClean="0"/>
              <a:t>discriminations</a:t>
            </a:r>
          </a:p>
          <a:p>
            <a:pPr marL="171450" lvl="0" indent="-171450" algn="just">
              <a:spcAft>
                <a:spcPts val="0"/>
              </a:spcAft>
              <a:buFontTx/>
              <a:buChar char="-"/>
            </a:pPr>
            <a:r>
              <a:rPr lang="fr-FR" sz="1200" dirty="0" smtClean="0"/>
              <a:t>Formation initiateurs aux Gestes </a:t>
            </a:r>
            <a:r>
              <a:rPr lang="fr-FR" sz="1200" dirty="0"/>
              <a:t>Q</a:t>
            </a:r>
            <a:r>
              <a:rPr lang="fr-FR" sz="1200" dirty="0" smtClean="0"/>
              <a:t>ui </a:t>
            </a:r>
            <a:r>
              <a:rPr lang="fr-FR" sz="1200" dirty="0"/>
              <a:t>S</a:t>
            </a:r>
            <a:r>
              <a:rPr lang="fr-FR" sz="1200" dirty="0" smtClean="0"/>
              <a:t>auvent</a:t>
            </a:r>
            <a:endParaRPr lang="fr-FR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842915" y="2996387"/>
            <a:ext cx="2736303" cy="5329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fr-FR" sz="1400" dirty="0">
                <a:solidFill>
                  <a:schemeClr val="tx1"/>
                </a:solidFill>
              </a:rPr>
              <a:t>Développement 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connaissances et 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compétences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858042" y="3829343"/>
            <a:ext cx="2715701" cy="567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1"/>
                </a:solidFill>
              </a:rPr>
              <a:t>Rencontres </a:t>
            </a:r>
            <a:r>
              <a:rPr lang="fr-FR" sz="1400" dirty="0" smtClean="0">
                <a:solidFill>
                  <a:schemeClr val="tx1"/>
                </a:solidFill>
              </a:rPr>
              <a:t>acteurs/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 smtClean="0">
                <a:solidFill>
                  <a:schemeClr val="tx1"/>
                </a:solidFill>
              </a:rPr>
              <a:t>institutions dimension </a:t>
            </a:r>
            <a:r>
              <a:rPr lang="fr-FR" sz="1400" dirty="0">
                <a:solidFill>
                  <a:schemeClr val="tx1"/>
                </a:solidFill>
              </a:rPr>
              <a:t>citoyenne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652120" y="3829343"/>
            <a:ext cx="3456384" cy="5780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spcAft>
                <a:spcPts val="0"/>
              </a:spcAft>
              <a:buFontTx/>
              <a:buChar char="-"/>
            </a:pPr>
            <a:r>
              <a:rPr lang="fr-FR" sz="1200" dirty="0" smtClean="0">
                <a:solidFill>
                  <a:schemeClr val="bg1"/>
                </a:solidFill>
              </a:rPr>
              <a:t>Acteurs/structures Croix-Rouge et partenaires</a:t>
            </a:r>
          </a:p>
          <a:p>
            <a:pPr marL="171450" lvl="0" indent="-171450" algn="just">
              <a:spcAft>
                <a:spcPts val="0"/>
              </a:spcAft>
              <a:buFontTx/>
              <a:buChar char="-"/>
            </a:pPr>
            <a:r>
              <a:rPr lang="fr-FR" sz="1200" dirty="0" smtClean="0">
                <a:solidFill>
                  <a:schemeClr val="bg1"/>
                </a:solidFill>
              </a:rPr>
              <a:t>Voyage </a:t>
            </a:r>
            <a:r>
              <a:rPr lang="fr-FR" sz="1200" dirty="0">
                <a:solidFill>
                  <a:schemeClr val="bg1"/>
                </a:solidFill>
              </a:rPr>
              <a:t>d’études </a:t>
            </a:r>
            <a:r>
              <a:rPr lang="fr-FR" sz="1200" dirty="0" smtClean="0">
                <a:solidFill>
                  <a:schemeClr val="bg1"/>
                </a:solidFill>
              </a:rPr>
              <a:t>Paris </a:t>
            </a:r>
            <a:r>
              <a:rPr lang="fr-FR" sz="1200" dirty="0">
                <a:solidFill>
                  <a:schemeClr val="bg1"/>
                </a:solidFill>
              </a:rPr>
              <a:t>ou </a:t>
            </a:r>
            <a:r>
              <a:rPr lang="fr-FR" sz="1200" dirty="0" smtClean="0">
                <a:solidFill>
                  <a:schemeClr val="bg1"/>
                </a:solidFill>
              </a:rPr>
              <a:t>Genève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858042" y="4480095"/>
            <a:ext cx="2715701" cy="567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dirty="0">
                <a:solidFill>
                  <a:schemeClr val="tx1"/>
                </a:solidFill>
              </a:rPr>
              <a:t>Engagement sur des actions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</a:rPr>
              <a:t>et projets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652120" y="4486609"/>
            <a:ext cx="3456384" cy="5780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r>
              <a:rPr lang="fr-FR" sz="1200" dirty="0"/>
              <a:t>Bénévolat ponctuel, réalisation de  projets solidaires locaux, nationaux et internationaux </a:t>
            </a:r>
            <a:endParaRPr lang="fr-FR" sz="12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842915" y="5153094"/>
            <a:ext cx="2715701" cy="567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Participation 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aux cérémonies mémorielles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 15" descr="Silhouette Wand Teacher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00" y="1257144"/>
            <a:ext cx="900274" cy="844868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5652120" y="5153094"/>
            <a:ext cx="3456384" cy="5780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fr-FR" sz="1200" dirty="0"/>
              <a:t>Participation aux défilés sous l’emblème de la Croix-Rouge (8 mai, 11 novembre…)</a:t>
            </a:r>
            <a:endParaRPr lang="fr-FR" sz="12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08389" y="5864593"/>
            <a:ext cx="2872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fr-FR" sz="1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arcours citoyen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Parcours </a:t>
            </a:r>
            <a:r>
              <a:rPr lang="fr-FR" sz="1200" b="1" dirty="0">
                <a:latin typeface="Arial" panose="020B0604020202020204" pitchFamily="34" charset="0"/>
                <a:ea typeface="Arial" panose="020B0604020202020204" pitchFamily="34" charset="0"/>
              </a:rPr>
              <a:t>d’éducation à la </a:t>
            </a:r>
            <a:r>
              <a:rPr lang="fr-FR" sz="1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santé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 smtClean="0">
                <a:latin typeface="Arial" panose="020B0604020202020204" pitchFamily="34" charset="0"/>
              </a:rPr>
              <a:t>Bonus engagement (université)</a:t>
            </a:r>
            <a:endParaRPr lang="fr-FR" sz="1200" b="1" dirty="0"/>
          </a:p>
        </p:txBody>
      </p:sp>
      <p:sp>
        <p:nvSpPr>
          <p:cNvPr id="7" name="Ellipse 6"/>
          <p:cNvSpPr/>
          <p:nvPr/>
        </p:nvSpPr>
        <p:spPr>
          <a:xfrm>
            <a:off x="372163" y="4581127"/>
            <a:ext cx="2255621" cy="14131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2018</a:t>
            </a:r>
          </a:p>
          <a:p>
            <a:pPr algn="ctr"/>
            <a:r>
              <a:rPr lang="fr-FR" sz="1400" b="1" dirty="0" smtClean="0"/>
              <a:t>PIUBLICATION</a:t>
            </a:r>
          </a:p>
          <a:p>
            <a:pPr algn="ctr"/>
            <a:r>
              <a:rPr lang="fr-FR" sz="1400" dirty="0" smtClean="0"/>
              <a:t>Evaluation comparative mesure d’impact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0387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theme/theme1.xml><?xml version="1.0" encoding="utf-8"?>
<a:theme xmlns:a="http://schemas.openxmlformats.org/drawingml/2006/main" name="masque_ppt_crf_interne_v2">
  <a:themeElements>
    <a:clrScheme name="Coixrouge-02">
      <a:dk1>
        <a:sysClr val="windowText" lastClr="000000"/>
      </a:dk1>
      <a:lt1>
        <a:sysClr val="window" lastClr="FFFFFF"/>
      </a:lt1>
      <a:dk2>
        <a:srgbClr val="44546A"/>
      </a:dk2>
      <a:lt2>
        <a:srgbClr val="00586B"/>
      </a:lt2>
      <a:accent1>
        <a:srgbClr val="E7E7E5"/>
      </a:accent1>
      <a:accent2>
        <a:srgbClr val="657385"/>
      </a:accent2>
      <a:accent3>
        <a:srgbClr val="BBCE00"/>
      </a:accent3>
      <a:accent4>
        <a:srgbClr val="E7E7E5"/>
      </a:accent4>
      <a:accent5>
        <a:srgbClr val="616E7F"/>
      </a:accent5>
      <a:accent6>
        <a:srgbClr val="E7E7E5"/>
      </a:accent6>
      <a:hlink>
        <a:srgbClr val="0563C1"/>
      </a:hlink>
      <a:folHlink>
        <a:srgbClr val="954F72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masque_ppt_crf_interne_v2</Template>
  <TotalTime>1015</TotalTime>
  <Words>639</Words>
  <Application>Microsoft Office PowerPoint</Application>
  <PresentationFormat>Affichage à l'écran (4:3)</PresentationFormat>
  <Paragraphs>121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 Unicode MS</vt:lpstr>
      <vt:lpstr>Arial</vt:lpstr>
      <vt:lpstr>Calibri</vt:lpstr>
      <vt:lpstr>Calibri Light</vt:lpstr>
      <vt:lpstr>Courier New</vt:lpstr>
      <vt:lpstr>Times New Roman</vt:lpstr>
      <vt:lpstr>Wingdings</vt:lpstr>
      <vt:lpstr>masque_ppt_crf_interne_v2</vt:lpstr>
      <vt:lpstr>Présentation PowerPoint</vt:lpstr>
      <vt:lpstr>Progression et expansion</vt:lpstr>
      <vt:lpstr>L’offre Éducative</vt:lpstr>
      <vt:lpstr>L’option Croix-Rouge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Baromètre d’opinion des bénévoles 2019</dc:title>
  <dc:creator>Mathilde Tobias</dc:creator>
  <cp:lastModifiedBy>Emmanuel APPY</cp:lastModifiedBy>
  <cp:revision>71</cp:revision>
  <dcterms:created xsi:type="dcterms:W3CDTF">2019-01-29T10:28:49Z</dcterms:created>
  <dcterms:modified xsi:type="dcterms:W3CDTF">2020-01-26T08:36:54Z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2016-05-20T00:00:00Z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2016-05-25T00:00:00Z</vt:filetime>
  </property>
</Properties>
</file>