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6" r:id="rId6"/>
    <p:sldId id="259" r:id="rId7"/>
    <p:sldId id="267" r:id="rId8"/>
    <p:sldId id="260" r:id="rId9"/>
    <p:sldId id="261" r:id="rId10"/>
    <p:sldId id="262" r:id="rId11"/>
    <p:sldId id="268" r:id="rId12"/>
    <p:sldId id="269" r:id="rId13"/>
    <p:sldId id="263" r:id="rId14"/>
    <p:sldId id="265" r:id="rId15"/>
    <p:sldId id="270" r:id="rId16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>
      <p:cViewPr varScale="1">
        <p:scale>
          <a:sx n="109" d="100"/>
          <a:sy n="109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60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2BFF0B4-DB86-4693-B560-F356036EADE1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23/03/2023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C4F3967-9909-4925-8CAB-4FFB023411E7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B00029B-39A8-4597-B429-B481F6958459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23/03/2023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922918C-AEC3-412E-A114-DFF76AC3AD25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rxiNe96enQ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2041560"/>
            <a:ext cx="12191760" cy="255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5400" b="1" strike="noStrike" spc="-1">
                <a:solidFill>
                  <a:srgbClr val="262626"/>
                </a:solidFill>
                <a:latin typeface="Bahnschrift SemiBold Condensed"/>
                <a:ea typeface="Times New Roman"/>
              </a:rPr>
              <a:t>Chromatographie Liquide Haute Performance</a:t>
            </a:r>
            <a:endParaRPr lang="fr-FR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1" strike="noStrike" spc="-1">
                <a:solidFill>
                  <a:srgbClr val="262626"/>
                </a:solidFill>
                <a:latin typeface="Bahnschrift SemiBold Condensed"/>
                <a:ea typeface="Times New Roman"/>
              </a:rPr>
              <a:t>(HPLC) </a:t>
            </a:r>
            <a:endParaRPr lang="fr-FR" sz="5400" b="0" strike="noStrike" spc="-1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26000" y="4816440"/>
            <a:ext cx="121917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767171"/>
                </a:solidFill>
                <a:latin typeface="Bahnschrift SemiBold SemiConden"/>
              </a:rPr>
              <a:t>AMERIO Stella - ATO Florian - DECORME Alice - VOGLER Garance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>
            <a:extLst>
              <a:ext uri="{FF2B5EF4-FFF2-40B4-BE49-F238E27FC236}">
                <a16:creationId xmlns:a16="http://schemas.microsoft.com/office/drawing/2014/main" id="{E412578B-F69C-2FC4-D670-A1069FF8EE21}"/>
              </a:ext>
            </a:extLst>
          </p:cNvPr>
          <p:cNvSpPr/>
          <p:nvPr/>
        </p:nvSpPr>
        <p:spPr>
          <a:xfrm>
            <a:off x="211015" y="154746"/>
            <a:ext cx="11718387" cy="6382246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415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1077159-DFCA-D29F-6C1F-3958D61541A2}"/>
              </a:ext>
            </a:extLst>
          </p:cNvPr>
          <p:cNvSpPr txBox="1"/>
          <p:nvPr/>
        </p:nvSpPr>
        <p:spPr>
          <a:xfrm>
            <a:off x="548639" y="525780"/>
            <a:ext cx="8681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∙ </a:t>
            </a:r>
            <a:r>
              <a:rPr lang="fr-FR" sz="2200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Notion de concentration ; </a:t>
            </a:r>
          </a:p>
          <a:p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      </a:t>
            </a:r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2200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coefficient de partage K </a:t>
            </a:r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= rapport à l’équilibre du soluté à la concentration Cm dans phase mobile et Cs dans phase stationnaire</a:t>
            </a:r>
          </a:p>
          <a:p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―&gt; </a:t>
            </a:r>
            <a:r>
              <a:rPr lang="fr-FR" sz="2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coeffcient</a:t>
            </a:r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K est fonction de 3 types d’affinités : soluté – phase mobile</a:t>
            </a:r>
          </a:p>
          <a:p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                                                                         soluté – phase stationnaire</a:t>
            </a:r>
          </a:p>
          <a:p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                                                                         phase mobile – phase stationnaire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0AF4C5F-8894-81CE-F7CE-010FE9E73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165" y="867733"/>
            <a:ext cx="1784033" cy="107042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7FEC176-3965-5C43-958A-75B113C7CAF9}"/>
              </a:ext>
            </a:extLst>
          </p:cNvPr>
          <p:cNvSpPr txBox="1"/>
          <p:nvPr/>
        </p:nvSpPr>
        <p:spPr>
          <a:xfrm>
            <a:off x="548639" y="3251867"/>
            <a:ext cx="6921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∙ </a:t>
            </a:r>
            <a:r>
              <a:rPr lang="fr-FR" sz="2200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Notion efficacité :</a:t>
            </a:r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fr-FR" sz="2200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Nombre de plateaux théoriques (</a:t>
            </a:r>
            <a:r>
              <a:rPr lang="fr-FR" sz="2200" dirty="0" err="1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Nth</a:t>
            </a:r>
            <a:r>
              <a:rPr lang="fr-FR" sz="2200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   </a:t>
            </a:r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avec tr = temps rétention ; w ½ = largeur pic à mi-hauteur</a:t>
            </a:r>
            <a:endParaRPr lang="fr-FR" sz="2200" dirty="0">
              <a:solidFill>
                <a:schemeClr val="accent6">
                  <a:lumMod val="20000"/>
                  <a:lumOff val="8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DFE7324-C89B-54D2-A55B-132B324E6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950" y="3033077"/>
            <a:ext cx="2738624" cy="116445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786D01C-3150-CA4D-B26B-8C20F574C8C2}"/>
              </a:ext>
            </a:extLst>
          </p:cNvPr>
          <p:cNvSpPr txBox="1"/>
          <p:nvPr/>
        </p:nvSpPr>
        <p:spPr>
          <a:xfrm>
            <a:off x="3019616" y="4720618"/>
            <a:ext cx="2233138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Hauteur équivalente à un plateau théorique = HEPT</a:t>
            </a:r>
            <a:r>
              <a:rPr lang="fr-FR" dirty="0"/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84189C0-3476-4336-ABA2-03B19C523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012" y="4663345"/>
            <a:ext cx="1731661" cy="1018624"/>
          </a:xfrm>
          <a:prstGeom prst="rect">
            <a:avLst/>
          </a:prstGeom>
        </p:spPr>
      </p:pic>
      <p:pic>
        <p:nvPicPr>
          <p:cNvPr id="18" name="Graphique 17" descr="Avertissement">
            <a:extLst>
              <a:ext uri="{FF2B5EF4-FFF2-40B4-BE49-F238E27FC236}">
                <a16:creationId xmlns:a16="http://schemas.microsoft.com/office/drawing/2014/main" id="{CB3BDC5A-02B5-99AA-0153-E84FEAB730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63989" y="4767569"/>
            <a:ext cx="914400" cy="9144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88FD04DD-9FD7-689C-7DAE-A58817B7A06B}"/>
              </a:ext>
            </a:extLst>
          </p:cNvPr>
          <p:cNvSpPr txBox="1"/>
          <p:nvPr/>
        </p:nvSpPr>
        <p:spPr>
          <a:xfrm>
            <a:off x="5176260" y="5780860"/>
            <a:ext cx="291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Avec : L = longueur </a:t>
            </a:r>
            <a:r>
              <a:rPr lang="fr-FR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colone</a:t>
            </a:r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BEE3D9-4AFE-097F-10CA-C02FFAB3E9E1}"/>
              </a:ext>
            </a:extLst>
          </p:cNvPr>
          <p:cNvSpPr/>
          <p:nvPr/>
        </p:nvSpPr>
        <p:spPr>
          <a:xfrm>
            <a:off x="1590527" y="4342886"/>
            <a:ext cx="6597748" cy="1899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50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3122192-982F-DD05-D49C-1E7DCAB68E3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476837" y="819942"/>
            <a:ext cx="2608505" cy="633763"/>
          </a:xfrm>
        </p:spPr>
        <p:txBody>
          <a:bodyPr/>
          <a:lstStyle/>
          <a:p>
            <a:pPr marL="0" indent="0" algn="ctr">
              <a:buNone/>
            </a:pPr>
            <a:r>
              <a:rPr lang="fr-FR" sz="18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 (alpha) toujours &gt; 1 </a:t>
            </a:r>
          </a:p>
          <a:p>
            <a:pPr marL="0" indent="0" algn="ctr">
              <a:buNone/>
            </a:pPr>
            <a:r>
              <a:rPr lang="fr-FR" sz="18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 on choisit t’</a:t>
            </a:r>
            <a:r>
              <a:rPr lang="fr-FR" sz="1800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rB</a:t>
            </a:r>
            <a:r>
              <a:rPr lang="fr-FR" sz="18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&gt; t’</a:t>
            </a:r>
            <a:r>
              <a:rPr lang="fr-FR" sz="1800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rA</a:t>
            </a:r>
            <a:endParaRPr lang="fr-FR" sz="1800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326C9B6-E2B9-CDDE-37AF-8F6035CD1274}"/>
              </a:ext>
            </a:extLst>
          </p:cNvPr>
          <p:cNvSpPr txBox="1"/>
          <p:nvPr/>
        </p:nvSpPr>
        <p:spPr>
          <a:xfrm>
            <a:off x="554831" y="582827"/>
            <a:ext cx="57896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∙ </a:t>
            </a:r>
            <a:r>
              <a:rPr lang="fr-FR" sz="2200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Qualité séparation : </a:t>
            </a:r>
          </a:p>
          <a:p>
            <a:endParaRPr lang="fr-FR" sz="2200" dirty="0">
              <a:solidFill>
                <a:schemeClr val="accent6">
                  <a:lumMod val="20000"/>
                  <a:lumOff val="80000"/>
                </a:schemeClr>
              </a:solidFill>
              <a:latin typeface="Bahnschrift Condensed" panose="020B0502040204020203" pitchFamily="34" charset="0"/>
              <a:cs typeface="Calibri" panose="020F0502020204030204" pitchFamily="34" charset="0"/>
            </a:endParaRPr>
          </a:p>
          <a:p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    </a:t>
            </a:r>
            <a:r>
              <a:rPr lang="fr-FR" sz="2200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-</a:t>
            </a:r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   </a:t>
            </a:r>
            <a:r>
              <a:rPr lang="fr-FR" sz="2200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Sélectivité (a)</a:t>
            </a:r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 = rapport temps rétention réduits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A471F2-9C50-D7F0-B3F7-77A10264F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927" y="627513"/>
            <a:ext cx="2016025" cy="1018623"/>
          </a:xfrm>
          <a:prstGeom prst="rect">
            <a:avLst/>
          </a:prstGeom>
        </p:spPr>
      </p:pic>
      <p:sp>
        <p:nvSpPr>
          <p:cNvPr id="6" name="CustomShape 3">
            <a:extLst>
              <a:ext uri="{FF2B5EF4-FFF2-40B4-BE49-F238E27FC236}">
                <a16:creationId xmlns:a16="http://schemas.microsoft.com/office/drawing/2014/main" id="{B5BB05FB-2579-A5AD-964A-28A7F47D920C}"/>
              </a:ext>
            </a:extLst>
          </p:cNvPr>
          <p:cNvSpPr/>
          <p:nvPr/>
        </p:nvSpPr>
        <p:spPr>
          <a:xfrm>
            <a:off x="211015" y="154746"/>
            <a:ext cx="11718387" cy="6382246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415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49AC80-FF67-EA21-055A-AAC043235834}"/>
              </a:ext>
            </a:extLst>
          </p:cNvPr>
          <p:cNvSpPr txBox="1"/>
          <p:nvPr/>
        </p:nvSpPr>
        <p:spPr>
          <a:xfrm>
            <a:off x="801858" y="2810457"/>
            <a:ext cx="96996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200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Résolution (R)</a:t>
            </a:r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</a:rPr>
              <a:t> : quantifie la qualité séparation en caractérisant le fait qu’il y ait ou non un chevauchement de 2 pics contigus</a:t>
            </a:r>
          </a:p>
          <a:p>
            <a:pPr marL="342900" indent="-342900">
              <a:buFontTx/>
              <a:buChar char="-"/>
            </a:pPr>
            <a:endParaRPr lang="fr-FR" sz="2200" dirty="0">
              <a:solidFill>
                <a:schemeClr val="accent6">
                  <a:lumMod val="20000"/>
                  <a:lumOff val="80000"/>
                </a:schemeClr>
              </a:solidFill>
              <a:latin typeface="Bahnschrift Condensed" panose="020B0502040204020203" pitchFamily="34" charset="0"/>
            </a:endParaRPr>
          </a:p>
          <a:p>
            <a:pPr marL="342900" indent="-342900">
              <a:buFontTx/>
              <a:buChar char="-"/>
            </a:pPr>
            <a:endParaRPr lang="fr-FR" sz="2200" dirty="0">
              <a:solidFill>
                <a:schemeClr val="accent6">
                  <a:lumMod val="20000"/>
                  <a:lumOff val="80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</a:rPr>
              <a:t>         R  &lt;  1 : mauvaise </a:t>
            </a:r>
            <a:r>
              <a:rPr lang="fr-FR" sz="2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</a:rPr>
              <a:t>résolutionS</a:t>
            </a:r>
            <a:endParaRPr lang="fr-FR" sz="2200" dirty="0">
              <a:solidFill>
                <a:schemeClr val="accent6">
                  <a:lumMod val="20000"/>
                  <a:lumOff val="80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</a:rPr>
              <a:t>         1  &lt;  R  &lt;  1,4 : résolution acceptable</a:t>
            </a:r>
          </a:p>
          <a:p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</a:rPr>
              <a:t>         1,4  &lt;  R  &lt;  1,6 : résolution optimale</a:t>
            </a:r>
          </a:p>
          <a:p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</a:rPr>
              <a:t>         R  &gt;  1,6 : résolution trop bonne car temps analyse est allongé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3E0C80D-8DD6-8991-4613-DCC3E1FF0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056" y="3663152"/>
            <a:ext cx="23907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7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878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2885275" y="116280"/>
            <a:ext cx="6420849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1" strike="noStrike" spc="-1" dirty="0">
                <a:solidFill>
                  <a:srgbClr val="FFFFFF"/>
                </a:solidFill>
                <a:latin typeface="Bahnschrift SemiBold Condensed"/>
                <a:ea typeface="Times New Roman"/>
              </a:rPr>
              <a:t> </a:t>
            </a:r>
            <a:r>
              <a:rPr lang="fr-FR" sz="4400" b="1" spc="-1" dirty="0">
                <a:solidFill>
                  <a:srgbClr val="FFFFFF"/>
                </a:solidFill>
                <a:latin typeface="Bahnschrift SemiBold Condensed"/>
                <a:ea typeface="Times New Roman"/>
              </a:rPr>
              <a:t>VI - COMPARAISON </a:t>
            </a:r>
            <a:r>
              <a:rPr lang="fr-FR" sz="4400" b="1" strike="noStrike" spc="-1" dirty="0">
                <a:solidFill>
                  <a:srgbClr val="FFFFFF"/>
                </a:solidFill>
                <a:latin typeface="Bahnschrift SemiBold Condensed"/>
                <a:ea typeface="Times New Roman"/>
              </a:rPr>
              <a:t>AVEC LA CPG :</a:t>
            </a:r>
            <a:endParaRPr lang="fr-F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8A4D24DE-1230-D92A-3875-01F11CE70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349601"/>
              </p:ext>
            </p:extLst>
          </p:nvPr>
        </p:nvGraphicFramePr>
        <p:xfrm>
          <a:off x="548640" y="1269300"/>
          <a:ext cx="10804684" cy="475167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01171">
                  <a:extLst>
                    <a:ext uri="{9D8B030D-6E8A-4147-A177-3AD203B41FA5}">
                      <a16:colId xmlns:a16="http://schemas.microsoft.com/office/drawing/2014/main" val="2959683595"/>
                    </a:ext>
                  </a:extLst>
                </a:gridCol>
                <a:gridCol w="2701171">
                  <a:extLst>
                    <a:ext uri="{9D8B030D-6E8A-4147-A177-3AD203B41FA5}">
                      <a16:colId xmlns:a16="http://schemas.microsoft.com/office/drawing/2014/main" val="2627381807"/>
                    </a:ext>
                  </a:extLst>
                </a:gridCol>
                <a:gridCol w="2701171">
                  <a:extLst>
                    <a:ext uri="{9D8B030D-6E8A-4147-A177-3AD203B41FA5}">
                      <a16:colId xmlns:a16="http://schemas.microsoft.com/office/drawing/2014/main" val="2079636730"/>
                    </a:ext>
                  </a:extLst>
                </a:gridCol>
                <a:gridCol w="2701171">
                  <a:extLst>
                    <a:ext uri="{9D8B030D-6E8A-4147-A177-3AD203B41FA5}">
                      <a16:colId xmlns:a16="http://schemas.microsoft.com/office/drawing/2014/main" val="428045151"/>
                    </a:ext>
                  </a:extLst>
                </a:gridCol>
              </a:tblGrid>
              <a:tr h="86898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242927"/>
                  </a:ext>
                </a:extLst>
              </a:tr>
              <a:tr h="618979"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fr-F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AVANTAGES</a:t>
                      </a:r>
                    </a:p>
                    <a:p>
                      <a:pPr algn="ctr"/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fr-F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INCONVENIENTS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fr-F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AVANTAGES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fr-F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INCONVENIENTS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213335"/>
                  </a:ext>
                </a:extLst>
              </a:tr>
              <a:tr h="296828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Interactions additionnelles </a:t>
                      </a:r>
                      <a:r>
                        <a:rPr lang="fr-FR" baseline="30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 stationnaire variées </a:t>
                      </a:r>
                      <a:r>
                        <a:rPr lang="fr-FR" baseline="30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Température moins élevées </a:t>
                      </a:r>
                      <a:r>
                        <a:rPr lang="fr-FR" baseline="30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Possibilité automatisation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Rapide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Performante ++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Manque détecteurs universels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Nécessite matériel particulier et plus onéreux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Interactions soluté phase-stationnaire seulement </a:t>
                      </a:r>
                      <a:r>
                        <a:rPr lang="fr-FR" baseline="30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Températures élevées </a:t>
                      </a:r>
                      <a:r>
                        <a:rPr lang="fr-FR" baseline="30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Méthode simple et + sensible que CPL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Possède limites 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dirty="0"/>
                        <a:t>  </a:t>
                      </a:r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∙ substances peu volatiles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∙ substances sensibles à une élévation (même modérée) de température</a:t>
                      </a:r>
                      <a:endParaRPr lang="fr-FR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dirty="0"/>
                        <a:t>   </a:t>
                      </a:r>
                      <a:r>
                        <a:rPr lang="fr-F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∙ substances ionisées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476287"/>
                  </a:ext>
                </a:extLst>
              </a:tr>
            </a:tbl>
          </a:graphicData>
        </a:graphic>
      </p:graphicFrame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63B6395-04B9-3E41-EDB1-153EAC1D4169}"/>
              </a:ext>
            </a:extLst>
          </p:cNvPr>
          <p:cNvCxnSpPr>
            <a:cxnSpLocks/>
          </p:cNvCxnSpPr>
          <p:nvPr/>
        </p:nvCxnSpPr>
        <p:spPr>
          <a:xfrm>
            <a:off x="6179190" y="1269300"/>
            <a:ext cx="0" cy="8549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7D90DF7F-7059-FB9F-B210-7DA9489B3619}"/>
              </a:ext>
            </a:extLst>
          </p:cNvPr>
          <p:cNvSpPr txBox="1"/>
          <p:nvPr/>
        </p:nvSpPr>
        <p:spPr>
          <a:xfrm>
            <a:off x="2475914" y="1441440"/>
            <a:ext cx="2082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  <a:t>HPLC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5B8750-A8B7-9000-331F-F39FA683D457}"/>
              </a:ext>
            </a:extLst>
          </p:cNvPr>
          <p:cNvSpPr txBox="1"/>
          <p:nvPr/>
        </p:nvSpPr>
        <p:spPr>
          <a:xfrm>
            <a:off x="7725248" y="1465928"/>
            <a:ext cx="2082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  <a:t>CPG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D5FA79-F07A-A862-1BBA-4B57B3C4A17B}"/>
              </a:ext>
            </a:extLst>
          </p:cNvPr>
          <p:cNvSpPr txBox="1"/>
          <p:nvPr/>
        </p:nvSpPr>
        <p:spPr>
          <a:xfrm>
            <a:off x="900332" y="6246055"/>
            <a:ext cx="7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CPL + efficace que CPG pour 3 raisons </a:t>
            </a:r>
            <a:r>
              <a:rPr lang="fr-FR" baseline="30000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878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798481" y="2766420"/>
            <a:ext cx="2594437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1" strike="noStrike" spc="-1" dirty="0">
                <a:solidFill>
                  <a:srgbClr val="FFFFFF"/>
                </a:solidFill>
                <a:latin typeface="Bahnschrift SemiBold Condensed"/>
                <a:ea typeface="Times New Roman"/>
              </a:rPr>
              <a:t>CONCLUSION </a:t>
            </a:r>
            <a:endParaRPr lang="fr-F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D0905-51AB-F253-A526-0BB7FCA82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722921"/>
            <a:ext cx="10515240" cy="609398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SOURCES</a:t>
            </a:r>
            <a:r>
              <a:rPr lang="fr-FR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</a:rPr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C70B3B-F9F6-CC45-1D23-C7B513D68C89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1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2"/>
          <p:cNvSpPr txBox="1"/>
          <p:nvPr/>
        </p:nvSpPr>
        <p:spPr>
          <a:xfrm>
            <a:off x="3305908" y="478302"/>
            <a:ext cx="5676923" cy="53597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800"/>
              </a:spcBef>
            </a:pPr>
            <a:endParaRPr lang="fr-FR" sz="800" b="1" strike="noStrike" spc="-1" dirty="0">
              <a:solidFill>
                <a:srgbClr val="000000"/>
              </a:solidFill>
              <a:latin typeface="Bahnschrift"/>
            </a:endParaRPr>
          </a:p>
          <a:p>
            <a:pPr algn="ctr">
              <a:lnSpc>
                <a:spcPct val="90000"/>
              </a:lnSpc>
              <a:spcBef>
                <a:spcPts val="1800"/>
              </a:spcBef>
            </a:pPr>
            <a:r>
              <a:rPr lang="fr-FR" sz="4400" b="1" strike="noStrike" spc="-1" dirty="0">
                <a:solidFill>
                  <a:srgbClr val="000000"/>
                </a:solidFill>
                <a:latin typeface="Bahnschrift"/>
              </a:rPr>
              <a:t>PLAN</a:t>
            </a:r>
            <a:endParaRPr lang="fr-FR" sz="4400" b="1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800" spc="-1" dirty="0">
              <a:solidFill>
                <a:srgbClr val="000000"/>
              </a:solidFill>
              <a:latin typeface="Frank Ruehl CLM"/>
            </a:endParaRPr>
          </a:p>
          <a:p>
            <a:pPr indent="457200">
              <a:lnSpc>
                <a:spcPct val="9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Frank Ruehl CLM"/>
              </a:rPr>
              <a:t>I – Définition</a:t>
            </a: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indent="457200">
              <a:lnSpc>
                <a:spcPct val="9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Frank Ruehl CLM"/>
              </a:rPr>
              <a:t>II – Principe</a:t>
            </a: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indent="457200">
              <a:lnSpc>
                <a:spcPct val="9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Frank Ruehl CLM"/>
              </a:rPr>
              <a:t>III – Méthodes de séparation</a:t>
            </a: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indent="457200">
              <a:lnSpc>
                <a:spcPct val="9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Frank Ruehl CLM"/>
              </a:rPr>
              <a:t>IV – Appareillage</a:t>
            </a: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indent="457200">
              <a:lnSpc>
                <a:spcPct val="9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Frank Ruehl CLM"/>
              </a:rPr>
              <a:t>V – Utilisation des résultats</a:t>
            </a: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indent="457200">
              <a:lnSpc>
                <a:spcPct val="9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Frank Ruehl CLM"/>
              </a:rPr>
              <a:t>VI – </a:t>
            </a:r>
            <a:r>
              <a:rPr lang="fr-FR" sz="2800" spc="-1" dirty="0">
                <a:solidFill>
                  <a:srgbClr val="000000"/>
                </a:solidFill>
                <a:latin typeface="Frank Ruehl CLM"/>
              </a:rPr>
              <a:t>Comparaison</a:t>
            </a:r>
            <a:r>
              <a:rPr lang="fr-FR" sz="2800" b="0" strike="noStrike" spc="-1" dirty="0">
                <a:solidFill>
                  <a:srgbClr val="000000"/>
                </a:solidFill>
                <a:latin typeface="Frank Ruehl CLM"/>
              </a:rPr>
              <a:t> avec CPG</a:t>
            </a: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indent="457200">
              <a:lnSpc>
                <a:spcPct val="90000"/>
              </a:lnSpc>
              <a:spcBef>
                <a:spcPts val="1001"/>
              </a:spcBef>
              <a:spcAft>
                <a:spcPts val="1200"/>
              </a:spcAft>
            </a:pPr>
            <a:r>
              <a:rPr lang="fr-FR" sz="2800" b="0" strike="noStrike" spc="-1" dirty="0">
                <a:solidFill>
                  <a:srgbClr val="000000"/>
                </a:solidFill>
                <a:latin typeface="Frank Ruehl CLM"/>
              </a:rPr>
              <a:t>VII –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C957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219320" y="1028880"/>
            <a:ext cx="43246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Bahnschrift SemiBold Condensed"/>
                <a:ea typeface="Times New Roman"/>
              </a:rPr>
              <a:t>La HPLC, c’est quoi  ?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695880" y="1028880"/>
            <a:ext cx="10799640" cy="554328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415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3"/>
          <p:cNvSpPr/>
          <p:nvPr/>
        </p:nvSpPr>
        <p:spPr>
          <a:xfrm>
            <a:off x="938160" y="1828052"/>
            <a:ext cx="10190520" cy="47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00000"/>
              </a:lnSpc>
              <a:spcAft>
                <a:spcPts val="1199"/>
              </a:spcAft>
              <a:buClr>
                <a:srgbClr val="E2F0D9"/>
              </a:buClr>
              <a:buFont typeface="Arial"/>
              <a:buChar char="•"/>
            </a:pPr>
            <a:r>
              <a:rPr lang="fr-FR" sz="2200" b="0" u="sng" strike="noStrike" spc="-1" dirty="0">
                <a:solidFill>
                  <a:srgbClr val="E2F0D9"/>
                </a:solidFill>
                <a:uFillTx/>
                <a:latin typeface="Bahnschrift SemiBold Condensed"/>
                <a:ea typeface="Calibri"/>
              </a:rPr>
              <a:t>En anglais </a:t>
            </a:r>
            <a:r>
              <a:rPr lang="fr-FR" sz="2200" b="0" strike="noStrike" spc="-1" dirty="0">
                <a:solidFill>
                  <a:srgbClr val="E2F0D9"/>
                </a:solidFill>
                <a:latin typeface="Bahnschrift SemiBold Condensed"/>
                <a:ea typeface="Calibri"/>
              </a:rPr>
              <a:t>:  “ High </a:t>
            </a:r>
            <a:r>
              <a:rPr lang="fr-FR" sz="2200" b="0" strike="noStrike" spc="-1" dirty="0">
                <a:solidFill>
                  <a:srgbClr val="385623"/>
                </a:solidFill>
                <a:latin typeface="Bahnschrift SemiBold Condensed"/>
                <a:ea typeface="Calibri"/>
              </a:rPr>
              <a:t>Pressure</a:t>
            </a:r>
            <a:r>
              <a:rPr lang="fr-FR" sz="2000" b="0" strike="noStrike" spc="-1" dirty="0">
                <a:solidFill>
                  <a:srgbClr val="E2F0D9"/>
                </a:solidFill>
                <a:latin typeface="Bahnschrift SemiBold Condensed"/>
                <a:ea typeface="Calibri"/>
              </a:rPr>
              <a:t> </a:t>
            </a:r>
            <a:r>
              <a:rPr lang="fr-FR" sz="2200" b="0" strike="noStrike" spc="-1" dirty="0" err="1">
                <a:solidFill>
                  <a:srgbClr val="E2F0D9"/>
                </a:solidFill>
                <a:latin typeface="Bahnschrift SemiBold Condensed"/>
                <a:ea typeface="Calibri"/>
              </a:rPr>
              <a:t>Liquid</a:t>
            </a:r>
            <a:r>
              <a:rPr lang="fr-FR" sz="2200" b="0" strike="noStrike" spc="-1" dirty="0">
                <a:solidFill>
                  <a:srgbClr val="E2F0D9"/>
                </a:solidFill>
                <a:latin typeface="Bahnschrift SemiBold Condensed"/>
                <a:ea typeface="Calibri"/>
              </a:rPr>
              <a:t> </a:t>
            </a:r>
            <a:r>
              <a:rPr lang="fr-FR" sz="2200" b="0" strike="noStrike" spc="-1" dirty="0" err="1">
                <a:solidFill>
                  <a:srgbClr val="E2F0D9"/>
                </a:solidFill>
                <a:latin typeface="Bahnschrift SemiBold Condensed"/>
                <a:ea typeface="Calibri"/>
              </a:rPr>
              <a:t>Chromatography</a:t>
            </a:r>
            <a:r>
              <a:rPr lang="fr-FR" sz="2200" b="0" strike="noStrike" spc="-1" dirty="0">
                <a:solidFill>
                  <a:srgbClr val="E2F0D9"/>
                </a:solidFill>
                <a:latin typeface="Bahnschrift SemiBold Condensed"/>
                <a:ea typeface="Calibri"/>
              </a:rPr>
              <a:t>” ou “ High </a:t>
            </a:r>
            <a:r>
              <a:rPr lang="fr-FR" sz="2400" b="0" strike="noStrike" spc="-1" dirty="0">
                <a:solidFill>
                  <a:srgbClr val="385623"/>
                </a:solidFill>
                <a:latin typeface="Bahnschrift SemiBold Condensed"/>
                <a:ea typeface="Calibri"/>
              </a:rPr>
              <a:t>Performance</a:t>
            </a:r>
            <a:r>
              <a:rPr lang="fr-FR" sz="2400" b="0" strike="noStrike" spc="-1" dirty="0">
                <a:solidFill>
                  <a:srgbClr val="E2F0D9"/>
                </a:solidFill>
                <a:latin typeface="Bahnschrift SemiBold Condensed"/>
                <a:ea typeface="Calibri"/>
              </a:rPr>
              <a:t> </a:t>
            </a:r>
            <a:r>
              <a:rPr lang="fr-FR" sz="2200" b="0" strike="noStrike" spc="-1" dirty="0" err="1">
                <a:solidFill>
                  <a:srgbClr val="E2F0D9"/>
                </a:solidFill>
                <a:latin typeface="Bahnschrift SemiBold Condensed"/>
                <a:ea typeface="Calibri"/>
              </a:rPr>
              <a:t>Liquid</a:t>
            </a:r>
            <a:r>
              <a:rPr lang="fr-FR" sz="2200" b="0" strike="noStrike" spc="-1" dirty="0">
                <a:solidFill>
                  <a:srgbClr val="E2F0D9"/>
                </a:solidFill>
                <a:latin typeface="Bahnschrift SemiBold Condensed"/>
                <a:ea typeface="Calibri"/>
              </a:rPr>
              <a:t> </a:t>
            </a:r>
            <a:r>
              <a:rPr lang="fr-FR" sz="2200" b="0" strike="noStrike" spc="-1" dirty="0" err="1">
                <a:solidFill>
                  <a:srgbClr val="E2F0D9"/>
                </a:solidFill>
                <a:latin typeface="Bahnschrift SemiBold Condensed"/>
                <a:ea typeface="Calibri"/>
              </a:rPr>
              <a:t>Chromatography</a:t>
            </a:r>
            <a:r>
              <a:rPr lang="fr-FR" sz="2200" b="0" strike="noStrike" spc="-1" dirty="0">
                <a:solidFill>
                  <a:srgbClr val="E2F0D9"/>
                </a:solidFill>
                <a:latin typeface="Bahnschrift SemiBold Condensed"/>
                <a:ea typeface="Calibri"/>
              </a:rPr>
              <a:t> ”</a:t>
            </a:r>
            <a:endParaRPr lang="fr-FR" sz="22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Aft>
                <a:spcPts val="1199"/>
              </a:spcAft>
              <a:buClr>
                <a:srgbClr val="E2F0D9"/>
              </a:buClr>
              <a:buFont typeface="Arial"/>
              <a:buChar char="•"/>
            </a:pPr>
            <a:r>
              <a:rPr lang="fr-FR" sz="2400" b="0" u="sng" strike="noStrike" spc="-1" dirty="0">
                <a:solidFill>
                  <a:srgbClr val="E2F0D9"/>
                </a:solidFill>
                <a:uFillTx/>
                <a:latin typeface="Bahnschrift Condensed"/>
                <a:ea typeface="Calibri"/>
              </a:rPr>
              <a:t>Rappel :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endParaRPr lang="fr-FR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Aft>
                <a:spcPts val="1199"/>
              </a:spcAft>
              <a:buClr>
                <a:srgbClr val="E2F0D9"/>
              </a:buClr>
              <a:buFont typeface="Arial"/>
              <a:buChar char="•"/>
            </a:pPr>
            <a:r>
              <a:rPr lang="fr-FR" sz="2200" b="0" strike="noStrike" spc="-1" dirty="0">
                <a:solidFill>
                  <a:srgbClr val="E2F0D9"/>
                </a:solidFill>
                <a:latin typeface="Bahnschrift SemiBold Condensed"/>
                <a:ea typeface="Calibri"/>
              </a:rPr>
              <a:t>Compatible avec </a:t>
            </a:r>
            <a:r>
              <a:rPr lang="fr-FR" sz="2200" b="0" strike="noStrike" spc="-1" dirty="0">
                <a:solidFill>
                  <a:srgbClr val="385623"/>
                </a:solidFill>
                <a:latin typeface="Bahnschrift SemiBold Condensed"/>
                <a:ea typeface="Calibri"/>
              </a:rPr>
              <a:t>toutes les chromatographies en </a:t>
            </a:r>
            <a:r>
              <a:rPr lang="fr-FR" sz="2400" b="0" strike="noStrike" spc="-1" dirty="0">
                <a:solidFill>
                  <a:srgbClr val="385623"/>
                </a:solidFill>
                <a:latin typeface="Bahnschrift SemiBold Condensed"/>
                <a:ea typeface="Calibri"/>
              </a:rPr>
              <a:t>colonne</a:t>
            </a:r>
            <a:r>
              <a:rPr lang="fr-FR" sz="2200" b="0" strike="noStrike" spc="-1" dirty="0">
                <a:solidFill>
                  <a:srgbClr val="385623"/>
                </a:solidFill>
                <a:latin typeface="Bahnschrift SemiBold Condensed"/>
                <a:ea typeface="Calibri"/>
              </a:rPr>
              <a:t> </a:t>
            </a:r>
            <a:r>
              <a:rPr lang="fr-FR" sz="2200" b="0" strike="noStrike" spc="-1" dirty="0">
                <a:solidFill>
                  <a:srgbClr val="E2F0D9"/>
                </a:solidFill>
                <a:latin typeface="Bahnschrift SemiBold Condensed"/>
                <a:ea typeface="Calibri"/>
              </a:rPr>
              <a:t>(partages, adsorption, échange d’ion) </a:t>
            </a:r>
            <a:endParaRPr lang="fr-FR" sz="22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Aft>
                <a:spcPts val="601"/>
              </a:spcAft>
              <a:buClr>
                <a:srgbClr val="E2F0D9"/>
              </a:buClr>
              <a:buFont typeface="Arial"/>
              <a:buChar char="•"/>
            </a:pPr>
            <a:r>
              <a:rPr lang="fr-FR" sz="2200" b="0" u="sng" strike="noStrike" spc="-1" dirty="0">
                <a:solidFill>
                  <a:srgbClr val="E2F0D9"/>
                </a:solidFill>
                <a:uFillTx/>
                <a:latin typeface="Bahnschrift Condensed"/>
                <a:ea typeface="Calibri"/>
              </a:rPr>
              <a:t>A origine :</a:t>
            </a:r>
            <a:r>
              <a:rPr lang="fr-FR" sz="2200" b="0" strike="noStrike" spc="-1" dirty="0">
                <a:solidFill>
                  <a:srgbClr val="E2F0D9"/>
                </a:solidFill>
                <a:latin typeface="Bahnschrift Condensed"/>
                <a:ea typeface="Calibri"/>
              </a:rPr>
              <a:t>  phase liquide se faisait sur des colonnes en verre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E2F0D9"/>
                </a:solidFill>
                <a:latin typeface="Bahnschrift Condensed"/>
                <a:ea typeface="Calibri"/>
              </a:rPr>
              <a:t>        </a:t>
            </a:r>
            <a:r>
              <a:rPr lang="fr-FR" sz="2200" b="0" strike="noStrike" spc="-1" dirty="0">
                <a:solidFill>
                  <a:srgbClr val="E2F0D9"/>
                </a:solidFill>
                <a:latin typeface="Wingdings"/>
                <a:ea typeface="Calibri"/>
              </a:rPr>
              <a:t>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4201"/>
              </a:spcAft>
            </a:pPr>
            <a:r>
              <a:rPr lang="fr-FR" sz="2200" b="0" strike="noStrike" spc="-1" dirty="0">
                <a:solidFill>
                  <a:srgbClr val="E2F0D9"/>
                </a:solidFill>
                <a:latin typeface="Bahnschrift Condensed"/>
                <a:ea typeface="Calibri"/>
              </a:rPr>
              <a:t>        </a:t>
            </a:r>
            <a:r>
              <a:rPr lang="fr-FR" sz="2200" b="0" strike="noStrike" spc="-1" dirty="0">
                <a:solidFill>
                  <a:srgbClr val="E2F0D9"/>
                </a:solidFill>
                <a:latin typeface="Wingdings"/>
                <a:ea typeface="Calibri"/>
              </a:rPr>
              <a:t></a:t>
            </a:r>
            <a:endParaRPr lang="fr-FR" sz="22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E2F0D9"/>
              </a:buClr>
              <a:buFont typeface="Arial"/>
              <a:buChar char="•"/>
            </a:pPr>
            <a:r>
              <a:rPr lang="fr-FR" sz="2200" b="0" strike="noStrike" spc="-1" dirty="0">
                <a:solidFill>
                  <a:srgbClr val="E2F0D9"/>
                </a:solidFill>
                <a:latin typeface="Bahnschrift Condensed"/>
                <a:ea typeface="Calibri"/>
              </a:rPr>
              <a:t>P de pression </a:t>
            </a:r>
            <a:r>
              <a:rPr lang="fr-FR" sz="2200" b="0" strike="noStrike" spc="-1" dirty="0">
                <a:solidFill>
                  <a:srgbClr val="E2F0D9"/>
                </a:solidFill>
                <a:latin typeface="Calibri"/>
                <a:ea typeface="Calibri"/>
              </a:rPr>
              <a:t>―&gt; </a:t>
            </a:r>
            <a:r>
              <a:rPr lang="fr-FR" sz="2200" b="0" strike="noStrike" spc="-1" dirty="0">
                <a:solidFill>
                  <a:srgbClr val="E2F0D9"/>
                </a:solidFill>
                <a:latin typeface="Bahnschrift Condensed"/>
                <a:ea typeface="Calibri"/>
              </a:rPr>
              <a:t>P de performance (grâce à optimisation technique)</a:t>
            </a:r>
            <a:endParaRPr lang="fr-FR" sz="2200" b="0" strike="noStrike" spc="-1" dirty="0"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1062720" y="137160"/>
            <a:ext cx="10065960" cy="760680"/>
          </a:xfrm>
          <a:prstGeom prst="rect">
            <a:avLst/>
          </a:prstGeom>
          <a:noFill/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trike="noStrike" spc="-1">
                <a:solidFill>
                  <a:srgbClr val="FFFFFF"/>
                </a:solidFill>
                <a:latin typeface="Bahnschrift SemiBold Condensed"/>
                <a:ea typeface="Times New Roman"/>
              </a:rPr>
              <a:t>I - Définition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1773526" y="4270140"/>
            <a:ext cx="9057240" cy="146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E2F0D9"/>
                </a:solidFill>
                <a:latin typeface="Bahnschrift Condensed"/>
              </a:rPr>
              <a:t>liquide traversait phase stationnaire par gravité ou sous faible pression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E2F0D9"/>
                </a:solidFill>
                <a:latin typeface="Bahnschrift Condensed"/>
              </a:rPr>
              <a:t>pour augmenter débit : manipulations ont été réalisées sous pression plus forte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200" b="0" strike="noStrike" spc="-1" dirty="0">
                <a:solidFill>
                  <a:srgbClr val="000000"/>
                </a:solidFill>
                <a:latin typeface="Bahnschrift Condensed"/>
              </a:rPr>
              <a:t>                 </a:t>
            </a:r>
            <a:r>
              <a:rPr lang="fr-FR" sz="2200" b="0" strike="noStrike" spc="-1" dirty="0">
                <a:solidFill>
                  <a:srgbClr val="E2F0D9"/>
                </a:solidFill>
                <a:latin typeface="Bahnschrift Condensed"/>
              </a:rPr>
              <a:t>=</a:t>
            </a:r>
            <a:r>
              <a:rPr lang="fr-FR" sz="2200" b="0" strike="noStrike" spc="-1" dirty="0">
                <a:solidFill>
                  <a:srgbClr val="000000"/>
                </a:solidFill>
                <a:latin typeface="Bahnschrift Condensed"/>
              </a:rPr>
              <a:t>  </a:t>
            </a:r>
            <a:r>
              <a:rPr lang="fr-FR" sz="2400" b="1" strike="noStrike" spc="-1" dirty="0">
                <a:solidFill>
                  <a:srgbClr val="233616"/>
                </a:solidFill>
                <a:latin typeface="Bahnschrift Condensed"/>
              </a:rPr>
              <a:t>Chromatographie Liquide sous haute Pression (HPLC)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91" name="CustomShape 6"/>
          <p:cNvSpPr/>
          <p:nvPr/>
        </p:nvSpPr>
        <p:spPr>
          <a:xfrm>
            <a:off x="2277000" y="2333880"/>
            <a:ext cx="865224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E2F0D9"/>
                </a:solidFill>
                <a:latin typeface="Bahnschrift Condensed"/>
              </a:rPr>
              <a:t>La chromatographie permet la </a:t>
            </a:r>
            <a:r>
              <a:rPr lang="fr-FR" sz="2200" b="0" strike="noStrike" spc="-1" dirty="0">
                <a:solidFill>
                  <a:srgbClr val="385623"/>
                </a:solidFill>
                <a:latin typeface="Bahnschrift Condensed"/>
              </a:rPr>
              <a:t>séparation</a:t>
            </a:r>
            <a:r>
              <a:rPr lang="fr-FR" sz="2200" b="0" strike="noStrike" spc="-1" dirty="0">
                <a:solidFill>
                  <a:srgbClr val="E2F0D9"/>
                </a:solidFill>
                <a:latin typeface="Bahnschrift Condensed"/>
              </a:rPr>
              <a:t> ou la </a:t>
            </a:r>
            <a:r>
              <a:rPr lang="fr-FR" sz="2200" b="0" strike="noStrike" spc="-1" dirty="0">
                <a:solidFill>
                  <a:srgbClr val="385623"/>
                </a:solidFill>
                <a:latin typeface="Bahnschrift Condensed"/>
              </a:rPr>
              <a:t>purification</a:t>
            </a:r>
            <a:r>
              <a:rPr lang="fr-FR" sz="2200" b="0" strike="noStrike" spc="-1" dirty="0">
                <a:solidFill>
                  <a:srgbClr val="E2F0D9"/>
                </a:solidFill>
                <a:latin typeface="Bahnschrift Condensed"/>
              </a:rPr>
              <a:t> d'un ou de plusieurs composés d'un mélange en vue de leur identification et de leur quantification</a:t>
            </a:r>
            <a:endParaRPr lang="fr-FR" sz="22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6142937-AEB5-15CE-EE85-2A164B472B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9" b="2084"/>
          <a:stretch/>
        </p:blipFill>
        <p:spPr>
          <a:xfrm>
            <a:off x="7658075" y="917917"/>
            <a:ext cx="3605457" cy="502216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E12DF12-3C05-9F64-196C-D5D241E1F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68" y="3429000"/>
            <a:ext cx="5486400" cy="29682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EAB8DBD-95EF-1A61-E2C7-24A6CB566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1847" y="460772"/>
            <a:ext cx="3605456" cy="23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0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695880" y="993390"/>
            <a:ext cx="10799640" cy="528069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415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2"/>
          <p:cNvSpPr/>
          <p:nvPr/>
        </p:nvSpPr>
        <p:spPr>
          <a:xfrm>
            <a:off x="4230720" y="199926"/>
            <a:ext cx="3729960" cy="767987"/>
          </a:xfrm>
          <a:prstGeom prst="rect">
            <a:avLst/>
          </a:prstGeom>
          <a:noFill/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FFFFFF"/>
                </a:solidFill>
                <a:latin typeface="Bahnschrift SemiBold Condensed"/>
                <a:ea typeface="Times New Roman"/>
              </a:rPr>
              <a:t>II - Principe </a:t>
            </a:r>
            <a:endParaRPr lang="fr-FR" sz="4400" b="0" strike="noStrike" spc="-1" dirty="0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880248" y="1438282"/>
            <a:ext cx="9000000" cy="144509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200" b="0" strike="noStrike" spc="-1" dirty="0">
                <a:solidFill>
                  <a:srgbClr val="E2F0D9"/>
                </a:solidFill>
                <a:latin typeface="Bahnschrift Condensed"/>
              </a:rPr>
              <a:t>-  Notion de pression (centaines de Bars)</a:t>
            </a:r>
            <a:endParaRPr lang="fr-FR" sz="2200" b="0" strike="noStrike" spc="-1" dirty="0">
              <a:latin typeface="Arial"/>
            </a:endParaRPr>
          </a:p>
          <a:p>
            <a:endParaRPr lang="fr-FR" sz="2200" b="0" strike="noStrike" spc="-1" dirty="0">
              <a:latin typeface="Arial"/>
            </a:endParaRPr>
          </a:p>
          <a:p>
            <a:r>
              <a:rPr lang="fr-FR" sz="2200" b="0" strike="noStrike" spc="-1" dirty="0">
                <a:solidFill>
                  <a:srgbClr val="E2F0D9"/>
                </a:solidFill>
                <a:latin typeface="Bahnschrift Condensed"/>
              </a:rPr>
              <a:t>-  Répartition des composés entre la phase mobile et  la phase fixe</a:t>
            </a:r>
          </a:p>
          <a:p>
            <a:endParaRPr lang="fr-FR" sz="2200" spc="-1" dirty="0">
              <a:solidFill>
                <a:srgbClr val="E2F0D9"/>
              </a:solidFill>
              <a:latin typeface="Bahnschrift Condensed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995A88F-D874-C74F-FB56-CCC7151FC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024" y="3210787"/>
            <a:ext cx="3262689" cy="254489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FCDA13D-AD75-9378-82E7-184ED74CE2A3}"/>
              </a:ext>
            </a:extLst>
          </p:cNvPr>
          <p:cNvSpPr txBox="1"/>
          <p:nvPr/>
        </p:nvSpPr>
        <p:spPr>
          <a:xfrm>
            <a:off x="4847207" y="4686160"/>
            <a:ext cx="59787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0" strike="noStrike" spc="-1" dirty="0">
                <a:solidFill>
                  <a:srgbClr val="E2F0D9"/>
                </a:solidFill>
                <a:latin typeface="Bahnschrift Condensed"/>
              </a:rPr>
              <a:t>- Résultat informatisés sous forme de chromatogramme </a:t>
            </a:r>
            <a:endParaRPr lang="fr-FR" sz="2200" b="0" strike="noStrike" spc="-1" dirty="0">
              <a:latin typeface="Arial"/>
            </a:endParaRPr>
          </a:p>
          <a:p>
            <a:endParaRPr lang="fr-FR" sz="2200" b="0" strike="noStrike" spc="-1" dirty="0">
              <a:solidFill>
                <a:srgbClr val="E2F0D9"/>
              </a:solidFill>
              <a:latin typeface="Bahnschrift Condensed"/>
            </a:endParaRPr>
          </a:p>
          <a:p>
            <a:r>
              <a:rPr lang="fr-FR" sz="2200" spc="-1" dirty="0">
                <a:solidFill>
                  <a:srgbClr val="E2F0D9"/>
                </a:solidFill>
                <a:latin typeface="Bahnschrift Condensed"/>
              </a:rPr>
              <a:t>           </a:t>
            </a:r>
            <a:r>
              <a:rPr lang="fr-FR" sz="2200" b="0" strike="noStrike" spc="-1" dirty="0">
                <a:solidFill>
                  <a:srgbClr val="E2F0D9"/>
                </a:solidFill>
                <a:latin typeface="Bahnschrift Condensed"/>
              </a:rPr>
              <a:t>- Variation de la taille des grains </a:t>
            </a:r>
            <a:endParaRPr lang="fr-FR" sz="2200" b="0" strike="noStrike" spc="-1" dirty="0">
              <a:latin typeface="Arial"/>
            </a:endParaRPr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A8BEC6A-F7D8-DB56-3D65-CFBD3F9A7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934" y="1101860"/>
            <a:ext cx="3028950" cy="33813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91C516B-DA72-3734-724D-99B7F4C76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248" y="1129886"/>
            <a:ext cx="666750" cy="6286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C730BB0-E64F-85A9-A2F9-229184D80BC6}"/>
              </a:ext>
            </a:extLst>
          </p:cNvPr>
          <p:cNvSpPr txBox="1"/>
          <p:nvPr/>
        </p:nvSpPr>
        <p:spPr>
          <a:xfrm>
            <a:off x="1927274" y="5781161"/>
            <a:ext cx="250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Chromatogramme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4FBAE46-D3BA-F76E-B294-9C02EC01F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46" b="-1"/>
          <a:stretch/>
        </p:blipFill>
        <p:spPr>
          <a:xfrm>
            <a:off x="5877742" y="579504"/>
            <a:ext cx="5864860" cy="23073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C9541BB-EC3C-B35D-C646-5640BB143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15" y="3534656"/>
            <a:ext cx="5925826" cy="285317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1B84444-BA48-0395-EDC2-1581E5B62857}"/>
              </a:ext>
            </a:extLst>
          </p:cNvPr>
          <p:cNvSpPr txBox="1"/>
          <p:nvPr/>
        </p:nvSpPr>
        <p:spPr>
          <a:xfrm>
            <a:off x="145143" y="1199598"/>
            <a:ext cx="5123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ritannic Bold" panose="020B0903060703020204" pitchFamily="34" charset="0"/>
              </a:rPr>
              <a:t>Plus les grains sont petits, plus la surface de contact entre les deux phases est élevée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4D43240-C8D2-F3E6-5ED9-70B5698662E1}"/>
              </a:ext>
            </a:extLst>
          </p:cNvPr>
          <p:cNvSpPr txBox="1"/>
          <p:nvPr/>
        </p:nvSpPr>
        <p:spPr>
          <a:xfrm>
            <a:off x="6850743" y="3755708"/>
            <a:ext cx="500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ritannic Bold" panose="020B0903060703020204" pitchFamily="34" charset="0"/>
              </a:rPr>
              <a:t>+ de contact = meilleure séparation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41FF646-23BA-31EA-56F6-6017E5809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671" y="4330700"/>
            <a:ext cx="2218871" cy="221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5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3058023" y="-96218"/>
            <a:ext cx="6244891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1" strike="noStrike" spc="-1" dirty="0">
                <a:solidFill>
                  <a:srgbClr val="FFFFFF"/>
                </a:solidFill>
                <a:latin typeface="Bahnschrift SemiBold Condensed"/>
                <a:ea typeface="Times New Roman"/>
              </a:rPr>
              <a:t>III - METHODES DE SEPARATIONS </a:t>
            </a:r>
            <a:endParaRPr lang="fr-F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7545338" y="4196831"/>
            <a:ext cx="3713040" cy="46021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fr-FR" sz="2400" spc="-1" dirty="0">
                <a:solidFill>
                  <a:schemeClr val="bg2">
                    <a:lumMod val="25000"/>
                  </a:schemeClr>
                </a:solidFill>
                <a:latin typeface="Bahnschrift Condensed"/>
              </a:rPr>
              <a:t>P</a:t>
            </a:r>
            <a:r>
              <a:rPr lang="fr-FR" sz="2400" b="0" strike="noStrike" spc="-1" dirty="0">
                <a:solidFill>
                  <a:schemeClr val="bg2">
                    <a:lumMod val="25000"/>
                  </a:schemeClr>
                </a:solidFill>
                <a:latin typeface="Bahnschrift Condensed"/>
              </a:rPr>
              <a:t>artage (80 % des séparations ) </a:t>
            </a:r>
          </a:p>
        </p:txBody>
      </p:sp>
      <p:sp>
        <p:nvSpPr>
          <p:cNvPr id="97" name="CustomShape 3"/>
          <p:cNvSpPr/>
          <p:nvPr/>
        </p:nvSpPr>
        <p:spPr>
          <a:xfrm>
            <a:off x="504360" y="943429"/>
            <a:ext cx="11266726" cy="56896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415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EBAA01A-F6F7-982A-EA39-3F18B8799B92}"/>
              </a:ext>
            </a:extLst>
          </p:cNvPr>
          <p:cNvSpPr txBox="1"/>
          <p:nvPr/>
        </p:nvSpPr>
        <p:spPr>
          <a:xfrm>
            <a:off x="758985" y="2382287"/>
            <a:ext cx="1842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0" strike="noStrike" spc="-1" dirty="0">
                <a:solidFill>
                  <a:schemeClr val="bg2">
                    <a:lumMod val="25000"/>
                  </a:schemeClr>
                </a:solidFill>
                <a:latin typeface="Bahnschrift Condensed"/>
              </a:rPr>
              <a:t>Adsorption</a:t>
            </a: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C2C4923-A42A-BD46-7F3C-E31D52987858}"/>
              </a:ext>
            </a:extLst>
          </p:cNvPr>
          <p:cNvSpPr txBox="1"/>
          <p:nvPr/>
        </p:nvSpPr>
        <p:spPr>
          <a:xfrm>
            <a:off x="8927393" y="1228942"/>
            <a:ext cx="2300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</a:rPr>
              <a:t>Echangeuse d’ions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356A846-08DD-708A-3621-4C3CF221A670}"/>
              </a:ext>
            </a:extLst>
          </p:cNvPr>
          <p:cNvSpPr txBox="1"/>
          <p:nvPr/>
        </p:nvSpPr>
        <p:spPr>
          <a:xfrm>
            <a:off x="1680419" y="5984418"/>
            <a:ext cx="3010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</a:rPr>
              <a:t>Exclusion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924477-A403-284C-5ABD-8D018F632D54}"/>
              </a:ext>
            </a:extLst>
          </p:cNvPr>
          <p:cNvSpPr txBox="1"/>
          <p:nvPr/>
        </p:nvSpPr>
        <p:spPr>
          <a:xfrm>
            <a:off x="2467429" y="1915180"/>
            <a:ext cx="3713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Sur couche mince (CCM)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AA65DDB-4E53-C650-0B8D-F6E8078EE571}"/>
              </a:ext>
            </a:extLst>
          </p:cNvPr>
          <p:cNvSpPr txBox="1"/>
          <p:nvPr/>
        </p:nvSpPr>
        <p:spPr>
          <a:xfrm>
            <a:off x="2672272" y="2813078"/>
            <a:ext cx="2481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Phase inverse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81F0366-C918-359E-EE68-27D71AC2199F}"/>
              </a:ext>
            </a:extLst>
          </p:cNvPr>
          <p:cNvCxnSpPr/>
          <p:nvPr/>
        </p:nvCxnSpPr>
        <p:spPr>
          <a:xfrm flipV="1">
            <a:off x="2133600" y="2287630"/>
            <a:ext cx="333829" cy="252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7780038-F93E-A577-8D0A-5CFC9787B5B4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125277" y="2767007"/>
            <a:ext cx="546995" cy="2615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EBDAAD49-061F-8D23-3E8C-B44970C6D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717" y="1073393"/>
            <a:ext cx="3340196" cy="173968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CFCFEF1-8750-4933-4715-10E73CD6B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949" y="2965905"/>
            <a:ext cx="2889319" cy="315172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46BA7C4-8924-CB23-2DA3-909D7B4DA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945" y="1847818"/>
            <a:ext cx="2323298" cy="223617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2F9A348-03FD-E2C2-E854-5E3EBBCE6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7198" y="4710789"/>
            <a:ext cx="2889319" cy="177327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7449BC1-7AC5-B0DB-DF66-3215BD9E1E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850" y="3783623"/>
            <a:ext cx="3142412" cy="2130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878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078342" y="-50122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400" b="1" strike="noStrike" spc="-1" dirty="0">
                <a:solidFill>
                  <a:srgbClr val="FFFFFF"/>
                </a:solidFill>
                <a:latin typeface="Bahnschrift SemiBold Condensed"/>
                <a:ea typeface="Times New Roman"/>
              </a:rPr>
              <a:t>IV - APPAREILLAGE </a:t>
            </a:r>
            <a:endParaRPr lang="fr-F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Image 3"/>
          <p:cNvPicPr/>
          <p:nvPr/>
        </p:nvPicPr>
        <p:blipFill>
          <a:blip r:embed="rId2"/>
          <a:stretch/>
        </p:blipFill>
        <p:spPr>
          <a:xfrm>
            <a:off x="455261" y="1065154"/>
            <a:ext cx="7281970" cy="4688532"/>
          </a:xfrm>
          <a:prstGeom prst="rect">
            <a:avLst/>
          </a:prstGeom>
          <a:ln>
            <a:noFill/>
          </a:ln>
        </p:spPr>
      </p:pic>
      <p:sp>
        <p:nvSpPr>
          <p:cNvPr id="100" name="TextShape 2"/>
          <p:cNvSpPr txBox="1"/>
          <p:nvPr/>
        </p:nvSpPr>
        <p:spPr>
          <a:xfrm>
            <a:off x="720000" y="6145523"/>
            <a:ext cx="4499114" cy="644877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fr-FR" sz="1800" b="1" strike="noStrike" spc="-1" dirty="0">
                <a:latin typeface="Arial"/>
                <a:hlinkClick r:id="rId3"/>
              </a:rPr>
              <a:t>https://youtu.be/HrxiNe96enQ</a:t>
            </a:r>
            <a:endParaRPr lang="fr-FR" sz="1800" b="1" strike="noStrike" spc="-1" dirty="0">
              <a:latin typeface="Arial"/>
            </a:endParaRPr>
          </a:p>
          <a:p>
            <a:endParaRPr lang="fr-FR" sz="1800" b="1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52EA5EA-91CB-9AAC-377B-373454C70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557" y="1666875"/>
            <a:ext cx="3248025" cy="35242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E5BBF2C-9D8A-22F5-795E-FBE4A136B760}"/>
              </a:ext>
            </a:extLst>
          </p:cNvPr>
          <p:cNvSpPr txBox="1"/>
          <p:nvPr/>
        </p:nvSpPr>
        <p:spPr>
          <a:xfrm>
            <a:off x="9497495" y="5319734"/>
            <a:ext cx="209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Injecteur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878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131460" y="53723"/>
            <a:ext cx="59284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1" strike="noStrike" spc="-1" dirty="0">
                <a:solidFill>
                  <a:srgbClr val="FFFFFF"/>
                </a:solidFill>
                <a:latin typeface="Bahnschrift SemiBold Condensed"/>
                <a:ea typeface="Times New Roman"/>
              </a:rPr>
              <a:t>V – UTILISATION DES RESULTATS </a:t>
            </a:r>
            <a:endParaRPr lang="fr-F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793001" y="1701940"/>
            <a:ext cx="4981575" cy="92821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fr-FR" sz="2200" spc="-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Chaque substance détectée sera matérialisée par un pic (même chose que CPG)</a:t>
            </a: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505080" y="1097280"/>
            <a:ext cx="11114834" cy="5439711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415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731719A-CDC9-E950-CA85-1425AA7AF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820" y="1504061"/>
            <a:ext cx="4981575" cy="13239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65618CE-5BF3-BF0E-B284-926E8B2EF881}"/>
              </a:ext>
            </a:extLst>
          </p:cNvPr>
          <p:cNvSpPr txBox="1"/>
          <p:nvPr/>
        </p:nvSpPr>
        <p:spPr>
          <a:xfrm>
            <a:off x="572086" y="2924583"/>
            <a:ext cx="90877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200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</a:rPr>
              <a:t>Notions à prendre en compte : </a:t>
            </a:r>
          </a:p>
          <a:p>
            <a:pPr marL="342900" indent="-342900">
              <a:buFontTx/>
              <a:buChar char="-"/>
            </a:pPr>
            <a:endParaRPr lang="fr-FR" sz="2200" u="sng" dirty="0">
              <a:solidFill>
                <a:schemeClr val="accent6">
                  <a:lumMod val="20000"/>
                  <a:lumOff val="80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</a:rPr>
              <a:t>      </a:t>
            </a:r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∙ </a:t>
            </a:r>
            <a:r>
              <a:rPr lang="fr-FR" sz="2200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temps rétention (tr) </a:t>
            </a:r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= temps mis par soluté pour traverser colonne</a:t>
            </a:r>
          </a:p>
          <a:p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                 </a:t>
            </a:r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temps rétention réduit (tr’) = </a:t>
            </a:r>
            <a:r>
              <a:rPr lang="fr-FR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temps passé par soluté dans phase stationnaire</a:t>
            </a:r>
            <a:endParaRPr lang="fr-FR" sz="2200" dirty="0">
              <a:solidFill>
                <a:schemeClr val="accent6">
                  <a:lumMod val="20000"/>
                  <a:lumOff val="80000"/>
                </a:schemeClr>
              </a:solidFill>
              <a:latin typeface="Bahnschrift Condensed" panose="020B0502040204020203" pitchFamily="34" charset="0"/>
            </a:endParaRPr>
          </a:p>
          <a:p>
            <a:endParaRPr lang="fr-FR" sz="2200" u="sng" dirty="0">
              <a:solidFill>
                <a:schemeClr val="accent6">
                  <a:lumMod val="20000"/>
                  <a:lumOff val="8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E1E88B1-DAF0-6BD0-C76F-3BBC1A32A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285" y="4476595"/>
            <a:ext cx="3449589" cy="135892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288D72-4BD7-1DA0-2151-518C05F59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070" y="4850149"/>
            <a:ext cx="1509930" cy="64394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CE2899B-7C92-C1DC-F79A-D34843445A1A}"/>
              </a:ext>
            </a:extLst>
          </p:cNvPr>
          <p:cNvSpPr txBox="1"/>
          <p:nvPr/>
        </p:nvSpPr>
        <p:spPr>
          <a:xfrm>
            <a:off x="8168655" y="4493732"/>
            <a:ext cx="2897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Avec :</a:t>
            </a:r>
          </a:p>
          <a:p>
            <a:r>
              <a:rPr lang="fr-FR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tm</a:t>
            </a:r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= temps mort</a:t>
            </a:r>
          </a:p>
          <a:p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   =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40A9C00-C273-C5FA-139D-50EBC3BE08A5}"/>
              </a:ext>
            </a:extLst>
          </p:cNvPr>
          <p:cNvSpPr txBox="1"/>
          <p:nvPr/>
        </p:nvSpPr>
        <p:spPr>
          <a:xfrm>
            <a:off x="8722096" y="5055058"/>
            <a:ext cx="2897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temps minimum, après injection, nécessaire à un composé pour traverser la colonne et être analysé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626</Words>
  <Application>Microsoft Macintosh PowerPoint</Application>
  <PresentationFormat>Grand écran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31" baseType="lpstr">
      <vt:lpstr>Amiri</vt:lpstr>
      <vt:lpstr>Arial</vt:lpstr>
      <vt:lpstr>Arial Black</vt:lpstr>
      <vt:lpstr>Bahnschrift</vt:lpstr>
      <vt:lpstr>Bahnschrift Condensed</vt:lpstr>
      <vt:lpstr>Bahnschrift SemiBold Condensed</vt:lpstr>
      <vt:lpstr>Bahnschrift SemiBold SemiConden</vt:lpstr>
      <vt:lpstr>Britannic Bold</vt:lpstr>
      <vt:lpstr>Calibri</vt:lpstr>
      <vt:lpstr>Calibri Light</vt:lpstr>
      <vt:lpstr>Cambria</vt:lpstr>
      <vt:lpstr>Frank Ruehl CLM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alexandre ato</dc:creator>
  <dc:description/>
  <cp:lastModifiedBy>stephanie ginjibre</cp:lastModifiedBy>
  <cp:revision>146</cp:revision>
  <dcterms:created xsi:type="dcterms:W3CDTF">2023-03-19T18:56:34Z</dcterms:created>
  <dcterms:modified xsi:type="dcterms:W3CDTF">2023-03-23T19:38:22Z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