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7"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BCAD"/>
    <a:srgbClr val="BFAC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89FD42-56BD-4B47-9843-C7B72AFE00DD}" v="225" dt="2023-03-01T14:53:54.2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86295" autoAdjust="0"/>
  </p:normalViewPr>
  <p:slideViewPr>
    <p:cSldViewPr snapToGrid="0">
      <p:cViewPr varScale="1">
        <p:scale>
          <a:sx n="98" d="100"/>
          <a:sy n="98" d="100"/>
        </p:scale>
        <p:origin x="111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8507C8-18ED-4C21-A46E-824702B519A9}" type="datetimeFigureOut">
              <a:rPr lang="fr-FR" smtClean="0"/>
              <a:t>21/03/2023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3BE12B-5E5E-4C8F-9D2F-869009719331}" type="slidenum">
              <a:rPr lang="fr-FR" smtClean="0"/>
              <a:t>‹N°›</a:t>
            </a:fld>
            <a:endParaRPr lang="fr-FR"/>
          </a:p>
        </p:txBody>
      </p:sp>
    </p:spTree>
    <p:extLst>
      <p:ext uri="{BB962C8B-B14F-4D97-AF65-F5344CB8AC3E}">
        <p14:creationId xmlns:p14="http://schemas.microsoft.com/office/powerpoint/2010/main" val="1562015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B3BE12B-5E5E-4C8F-9D2F-869009719331}" type="slidenum">
              <a:rPr lang="fr-FR" smtClean="0"/>
              <a:t>4</a:t>
            </a:fld>
            <a:endParaRPr lang="fr-FR"/>
          </a:p>
        </p:txBody>
      </p:sp>
    </p:spTree>
    <p:extLst>
      <p:ext uri="{BB962C8B-B14F-4D97-AF65-F5344CB8AC3E}">
        <p14:creationId xmlns:p14="http://schemas.microsoft.com/office/powerpoint/2010/main" val="770222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Gel à gauche</a:t>
            </a:r>
          </a:p>
          <a:p>
            <a:r>
              <a:rPr lang="fr-FR" dirty="0"/>
              <a:t>Les carrés rouge sur le gel représentent les billes hydrophobes</a:t>
            </a:r>
          </a:p>
          <a:p>
            <a:r>
              <a:rPr lang="fr-FR" dirty="0"/>
              <a:t>Les ronds noir sont les molécules d’eau </a:t>
            </a:r>
          </a:p>
          <a:p>
            <a:r>
              <a:rPr lang="fr-FR" dirty="0"/>
              <a:t>La protéine à droite entourée en surface de molécule hydrophile</a:t>
            </a:r>
          </a:p>
        </p:txBody>
      </p:sp>
      <p:sp>
        <p:nvSpPr>
          <p:cNvPr id="4" name="Espace réservé du numéro de diapositive 3"/>
          <p:cNvSpPr>
            <a:spLocks noGrp="1"/>
          </p:cNvSpPr>
          <p:nvPr>
            <p:ph type="sldNum" sz="quarter" idx="5"/>
          </p:nvPr>
        </p:nvSpPr>
        <p:spPr/>
        <p:txBody>
          <a:bodyPr/>
          <a:lstStyle/>
          <a:p>
            <a:fld id="{9B3BE12B-5E5E-4C8F-9D2F-869009719331}" type="slidenum">
              <a:rPr lang="fr-FR" smtClean="0"/>
              <a:t>5</a:t>
            </a:fld>
            <a:endParaRPr lang="fr-FR"/>
          </a:p>
        </p:txBody>
      </p:sp>
    </p:spTree>
    <p:extLst>
      <p:ext uri="{BB962C8B-B14F-4D97-AF65-F5344CB8AC3E}">
        <p14:creationId xmlns:p14="http://schemas.microsoft.com/office/powerpoint/2010/main" val="2495628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A4E02C-8DCD-9667-BCF5-C6E58DBDAE2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AD02240-4AC8-9C96-F4AD-3F30DED130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D75417D-61E6-1BEC-8A0C-D8B2463E4C7C}"/>
              </a:ext>
            </a:extLst>
          </p:cNvPr>
          <p:cNvSpPr>
            <a:spLocks noGrp="1"/>
          </p:cNvSpPr>
          <p:nvPr>
            <p:ph type="dt" sz="half" idx="10"/>
          </p:nvPr>
        </p:nvSpPr>
        <p:spPr/>
        <p:txBody>
          <a:bodyPr/>
          <a:lstStyle/>
          <a:p>
            <a:fld id="{BF5FDC5B-C655-411F-98C3-5E2864328709}" type="datetime2">
              <a:rPr lang="en-US" smtClean="0"/>
              <a:t>Tuesday, March 21, 2023</a:t>
            </a:fld>
            <a:endParaRPr lang="en-US" dirty="0"/>
          </a:p>
        </p:txBody>
      </p:sp>
      <p:sp>
        <p:nvSpPr>
          <p:cNvPr id="5" name="Espace réservé du pied de page 4">
            <a:extLst>
              <a:ext uri="{FF2B5EF4-FFF2-40B4-BE49-F238E27FC236}">
                <a16:creationId xmlns:a16="http://schemas.microsoft.com/office/drawing/2014/main" id="{AA5D7447-9C80-05C3-8C6D-0ABB41562E6B}"/>
              </a:ext>
            </a:extLst>
          </p:cNvPr>
          <p:cNvSpPr>
            <a:spLocks noGrp="1"/>
          </p:cNvSpPr>
          <p:nvPr>
            <p:ph type="ftr" sz="quarter" idx="11"/>
          </p:nvPr>
        </p:nvSpPr>
        <p:spPr/>
        <p:txBody>
          <a:bodyPr/>
          <a:lstStyle/>
          <a:p>
            <a:pPr algn="l"/>
            <a:r>
              <a:rPr lang="en-US"/>
              <a:t>Sample Footer Text</a:t>
            </a:r>
            <a:endParaRPr lang="en-US" dirty="0"/>
          </a:p>
        </p:txBody>
      </p:sp>
      <p:sp>
        <p:nvSpPr>
          <p:cNvPr id="6" name="Espace réservé du numéro de diapositive 5">
            <a:extLst>
              <a:ext uri="{FF2B5EF4-FFF2-40B4-BE49-F238E27FC236}">
                <a16:creationId xmlns:a16="http://schemas.microsoft.com/office/drawing/2014/main" id="{0F9DF680-CDF3-5688-9C07-DC20EA00852C}"/>
              </a:ext>
            </a:extLst>
          </p:cNvPr>
          <p:cNvSpPr>
            <a:spLocks noGrp="1"/>
          </p:cNvSpPr>
          <p:nvPr>
            <p:ph type="sldNum" sz="quarter" idx="12"/>
          </p:nvPr>
        </p:nvSpPr>
        <p:spPr/>
        <p:txBody>
          <a:bodyPr/>
          <a:lstStyle/>
          <a:p>
            <a:fld id="{1621B6DD-29C1-4FEA-923F-71EA1347694C}" type="slidenum">
              <a:rPr lang="en-US" smtClean="0"/>
              <a:pPr/>
              <a:t>‹N°›</a:t>
            </a:fld>
            <a:endParaRPr lang="en-US" dirty="0"/>
          </a:p>
        </p:txBody>
      </p:sp>
    </p:spTree>
    <p:extLst>
      <p:ext uri="{BB962C8B-B14F-4D97-AF65-F5344CB8AC3E}">
        <p14:creationId xmlns:p14="http://schemas.microsoft.com/office/powerpoint/2010/main" val="2183131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D8F7A5-17B3-B7D9-EC45-E1CFCE2C099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3B3DC11-C869-6D55-1542-DD3A688B97F8}"/>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3B72A07-107D-F74C-10A2-8B8591D11B29}"/>
              </a:ext>
            </a:extLst>
          </p:cNvPr>
          <p:cNvSpPr>
            <a:spLocks noGrp="1"/>
          </p:cNvSpPr>
          <p:nvPr>
            <p:ph type="dt" sz="half" idx="10"/>
          </p:nvPr>
        </p:nvSpPr>
        <p:spPr/>
        <p:txBody>
          <a:bodyPr/>
          <a:lstStyle/>
          <a:p>
            <a:fld id="{F630A9EB-8887-41F5-84AB-E963A74F9FEB}" type="datetime2">
              <a:rPr lang="en-US" smtClean="0"/>
              <a:t>Tuesday, March 21, 2023</a:t>
            </a:fld>
            <a:endParaRPr lang="en-US" dirty="0"/>
          </a:p>
        </p:txBody>
      </p:sp>
      <p:sp>
        <p:nvSpPr>
          <p:cNvPr id="5" name="Espace réservé du pied de page 4">
            <a:extLst>
              <a:ext uri="{FF2B5EF4-FFF2-40B4-BE49-F238E27FC236}">
                <a16:creationId xmlns:a16="http://schemas.microsoft.com/office/drawing/2014/main" id="{F786DE3C-09F6-25C1-AD33-DF407DCF5070}"/>
              </a:ext>
            </a:extLst>
          </p:cNvPr>
          <p:cNvSpPr>
            <a:spLocks noGrp="1"/>
          </p:cNvSpPr>
          <p:nvPr>
            <p:ph type="ftr" sz="quarter" idx="11"/>
          </p:nvPr>
        </p:nvSpPr>
        <p:spPr/>
        <p:txBody>
          <a:bodyPr/>
          <a:lstStyle/>
          <a:p>
            <a:pPr algn="l"/>
            <a:r>
              <a:rPr lang="en-US"/>
              <a:t>Sample Footer Text</a:t>
            </a:r>
            <a:endParaRPr lang="en-US" dirty="0"/>
          </a:p>
        </p:txBody>
      </p:sp>
      <p:sp>
        <p:nvSpPr>
          <p:cNvPr id="6" name="Espace réservé du numéro de diapositive 5">
            <a:extLst>
              <a:ext uri="{FF2B5EF4-FFF2-40B4-BE49-F238E27FC236}">
                <a16:creationId xmlns:a16="http://schemas.microsoft.com/office/drawing/2014/main" id="{200DE249-F67E-49E5-4A30-101E3A16E9E3}"/>
              </a:ext>
            </a:extLst>
          </p:cNvPr>
          <p:cNvSpPr>
            <a:spLocks noGrp="1"/>
          </p:cNvSpPr>
          <p:nvPr>
            <p:ph type="sldNum" sz="quarter" idx="12"/>
          </p:nvPr>
        </p:nvSpPr>
        <p:spPr/>
        <p:txBody>
          <a:bodyPr/>
          <a:lstStyle/>
          <a:p>
            <a:fld id="{1621B6DD-29C1-4FEA-923F-71EA1347694C}" type="slidenum">
              <a:rPr lang="en-US" smtClean="0"/>
              <a:pPr/>
              <a:t>‹N°›</a:t>
            </a:fld>
            <a:endParaRPr lang="en-US" dirty="0"/>
          </a:p>
        </p:txBody>
      </p:sp>
    </p:spTree>
    <p:extLst>
      <p:ext uri="{BB962C8B-B14F-4D97-AF65-F5344CB8AC3E}">
        <p14:creationId xmlns:p14="http://schemas.microsoft.com/office/powerpoint/2010/main" val="2831295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B4121CB-8B39-D590-AAE7-070C5943854C}"/>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896420F-CEF7-CAB7-3FC8-293269C3E01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5D36BD2-B0C1-3158-A969-CA65C0BB6AB8}"/>
              </a:ext>
            </a:extLst>
          </p:cNvPr>
          <p:cNvSpPr>
            <a:spLocks noGrp="1"/>
          </p:cNvSpPr>
          <p:nvPr>
            <p:ph type="dt" sz="half" idx="10"/>
          </p:nvPr>
        </p:nvSpPr>
        <p:spPr/>
        <p:txBody>
          <a:bodyPr/>
          <a:lstStyle/>
          <a:p>
            <a:fld id="{8F60A534-3F0F-4CC9-9CFA-83534E6AD394}" type="datetime2">
              <a:rPr lang="en-US" smtClean="0"/>
              <a:t>Tuesday, March 21, 2023</a:t>
            </a:fld>
            <a:endParaRPr lang="en-US" dirty="0"/>
          </a:p>
        </p:txBody>
      </p:sp>
      <p:sp>
        <p:nvSpPr>
          <p:cNvPr id="5" name="Espace réservé du pied de page 4">
            <a:extLst>
              <a:ext uri="{FF2B5EF4-FFF2-40B4-BE49-F238E27FC236}">
                <a16:creationId xmlns:a16="http://schemas.microsoft.com/office/drawing/2014/main" id="{6D0B9113-20DE-FC71-BCB1-84A241535895}"/>
              </a:ext>
            </a:extLst>
          </p:cNvPr>
          <p:cNvSpPr>
            <a:spLocks noGrp="1"/>
          </p:cNvSpPr>
          <p:nvPr>
            <p:ph type="ftr" sz="quarter" idx="11"/>
          </p:nvPr>
        </p:nvSpPr>
        <p:spPr/>
        <p:txBody>
          <a:bodyPr/>
          <a:lstStyle/>
          <a:p>
            <a:pPr algn="l"/>
            <a:r>
              <a:rPr lang="en-US"/>
              <a:t>Sample Footer Text</a:t>
            </a:r>
            <a:endParaRPr lang="en-US" dirty="0"/>
          </a:p>
        </p:txBody>
      </p:sp>
      <p:sp>
        <p:nvSpPr>
          <p:cNvPr id="6" name="Espace réservé du numéro de diapositive 5">
            <a:extLst>
              <a:ext uri="{FF2B5EF4-FFF2-40B4-BE49-F238E27FC236}">
                <a16:creationId xmlns:a16="http://schemas.microsoft.com/office/drawing/2014/main" id="{62DE4F91-5316-2D9D-F904-46FD107FCDDE}"/>
              </a:ext>
            </a:extLst>
          </p:cNvPr>
          <p:cNvSpPr>
            <a:spLocks noGrp="1"/>
          </p:cNvSpPr>
          <p:nvPr>
            <p:ph type="sldNum" sz="quarter" idx="12"/>
          </p:nvPr>
        </p:nvSpPr>
        <p:spPr/>
        <p:txBody>
          <a:bodyPr/>
          <a:lstStyle/>
          <a:p>
            <a:fld id="{1621B6DD-29C1-4FEA-923F-71EA1347694C}" type="slidenum">
              <a:rPr lang="en-US" smtClean="0"/>
              <a:pPr/>
              <a:t>‹N°›</a:t>
            </a:fld>
            <a:endParaRPr lang="en-US" dirty="0"/>
          </a:p>
        </p:txBody>
      </p:sp>
    </p:spTree>
    <p:extLst>
      <p:ext uri="{BB962C8B-B14F-4D97-AF65-F5344CB8AC3E}">
        <p14:creationId xmlns:p14="http://schemas.microsoft.com/office/powerpoint/2010/main" val="491016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6BCE7A-4586-C589-1D8B-06C4B183DB1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1CFFA43-8C8D-6A5C-B9C1-44449E8EB41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149CACB-BBB7-EF5D-DEA2-61CD55607DFE}"/>
              </a:ext>
            </a:extLst>
          </p:cNvPr>
          <p:cNvSpPr>
            <a:spLocks noGrp="1"/>
          </p:cNvSpPr>
          <p:nvPr>
            <p:ph type="dt" sz="half" idx="10"/>
          </p:nvPr>
        </p:nvSpPr>
        <p:spPr/>
        <p:txBody>
          <a:bodyPr/>
          <a:lstStyle/>
          <a:p>
            <a:fld id="{272DA854-7A8F-486C-AFC4-C16864CF13DE}" type="datetime2">
              <a:rPr lang="en-US" smtClean="0"/>
              <a:t>Tuesday, March 21, 2023</a:t>
            </a:fld>
            <a:endParaRPr lang="en-US" dirty="0"/>
          </a:p>
        </p:txBody>
      </p:sp>
      <p:sp>
        <p:nvSpPr>
          <p:cNvPr id="5" name="Espace réservé du pied de page 4">
            <a:extLst>
              <a:ext uri="{FF2B5EF4-FFF2-40B4-BE49-F238E27FC236}">
                <a16:creationId xmlns:a16="http://schemas.microsoft.com/office/drawing/2014/main" id="{39D0BACA-D5D6-89A2-7F21-754A342DB885}"/>
              </a:ext>
            </a:extLst>
          </p:cNvPr>
          <p:cNvSpPr>
            <a:spLocks noGrp="1"/>
          </p:cNvSpPr>
          <p:nvPr>
            <p:ph type="ftr" sz="quarter" idx="11"/>
          </p:nvPr>
        </p:nvSpPr>
        <p:spPr/>
        <p:txBody>
          <a:bodyPr/>
          <a:lstStyle/>
          <a:p>
            <a:pPr algn="l"/>
            <a:r>
              <a:rPr lang="en-US"/>
              <a:t>Sample Footer Text</a:t>
            </a:r>
            <a:endParaRPr lang="en-US" dirty="0"/>
          </a:p>
        </p:txBody>
      </p:sp>
      <p:sp>
        <p:nvSpPr>
          <p:cNvPr id="6" name="Espace réservé du numéro de diapositive 5">
            <a:extLst>
              <a:ext uri="{FF2B5EF4-FFF2-40B4-BE49-F238E27FC236}">
                <a16:creationId xmlns:a16="http://schemas.microsoft.com/office/drawing/2014/main" id="{62949316-9955-55F8-5A4F-695477D08C75}"/>
              </a:ext>
            </a:extLst>
          </p:cNvPr>
          <p:cNvSpPr>
            <a:spLocks noGrp="1"/>
          </p:cNvSpPr>
          <p:nvPr>
            <p:ph type="sldNum" sz="quarter" idx="12"/>
          </p:nvPr>
        </p:nvSpPr>
        <p:spPr/>
        <p:txBody>
          <a:bodyPr/>
          <a:lstStyle/>
          <a:p>
            <a:fld id="{1621B6DD-29C1-4FEA-923F-71EA1347694C}" type="slidenum">
              <a:rPr lang="en-US" smtClean="0"/>
              <a:pPr/>
              <a:t>‹N°›</a:t>
            </a:fld>
            <a:endParaRPr lang="en-US" dirty="0"/>
          </a:p>
        </p:txBody>
      </p:sp>
    </p:spTree>
    <p:extLst>
      <p:ext uri="{BB962C8B-B14F-4D97-AF65-F5344CB8AC3E}">
        <p14:creationId xmlns:p14="http://schemas.microsoft.com/office/powerpoint/2010/main" val="1091017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8F62E0-0566-8DC2-E8EA-131EB3CA848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33F41A2-BD70-5A7C-7549-A1A928B9B3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13790C6-8AED-28D9-B191-12AC17C60C7F}"/>
              </a:ext>
            </a:extLst>
          </p:cNvPr>
          <p:cNvSpPr>
            <a:spLocks noGrp="1"/>
          </p:cNvSpPr>
          <p:nvPr>
            <p:ph type="dt" sz="half" idx="10"/>
          </p:nvPr>
        </p:nvSpPr>
        <p:spPr/>
        <p:txBody>
          <a:bodyPr/>
          <a:lstStyle/>
          <a:p>
            <a:fld id="{8E024315-2E6F-4D1C-9CA4-6BED563995DD}" type="datetime2">
              <a:rPr lang="en-US" smtClean="0"/>
              <a:t>Tuesday, March 21, 2023</a:t>
            </a:fld>
            <a:endParaRPr lang="en-US" dirty="0"/>
          </a:p>
        </p:txBody>
      </p:sp>
      <p:sp>
        <p:nvSpPr>
          <p:cNvPr id="5" name="Espace réservé du pied de page 4">
            <a:extLst>
              <a:ext uri="{FF2B5EF4-FFF2-40B4-BE49-F238E27FC236}">
                <a16:creationId xmlns:a16="http://schemas.microsoft.com/office/drawing/2014/main" id="{69D77C39-579B-7563-5787-F4602DEE1ED7}"/>
              </a:ext>
            </a:extLst>
          </p:cNvPr>
          <p:cNvSpPr>
            <a:spLocks noGrp="1"/>
          </p:cNvSpPr>
          <p:nvPr>
            <p:ph type="ftr" sz="quarter" idx="11"/>
          </p:nvPr>
        </p:nvSpPr>
        <p:spPr/>
        <p:txBody>
          <a:bodyPr/>
          <a:lstStyle/>
          <a:p>
            <a:pPr algn="l"/>
            <a:r>
              <a:rPr lang="en-US"/>
              <a:t>Sample Footer Text</a:t>
            </a:r>
            <a:endParaRPr lang="en-US" dirty="0"/>
          </a:p>
        </p:txBody>
      </p:sp>
      <p:sp>
        <p:nvSpPr>
          <p:cNvPr id="6" name="Espace réservé du numéro de diapositive 5">
            <a:extLst>
              <a:ext uri="{FF2B5EF4-FFF2-40B4-BE49-F238E27FC236}">
                <a16:creationId xmlns:a16="http://schemas.microsoft.com/office/drawing/2014/main" id="{99BA8143-C2DE-4B67-AC73-09B3ACF0A611}"/>
              </a:ext>
            </a:extLst>
          </p:cNvPr>
          <p:cNvSpPr>
            <a:spLocks noGrp="1"/>
          </p:cNvSpPr>
          <p:nvPr>
            <p:ph type="sldNum" sz="quarter" idx="12"/>
          </p:nvPr>
        </p:nvSpPr>
        <p:spPr/>
        <p:txBody>
          <a:bodyPr/>
          <a:lstStyle/>
          <a:p>
            <a:fld id="{1621B6DD-29C1-4FEA-923F-71EA1347694C}" type="slidenum">
              <a:rPr lang="en-US" smtClean="0"/>
              <a:pPr/>
              <a:t>‹N°›</a:t>
            </a:fld>
            <a:endParaRPr lang="en-US" dirty="0"/>
          </a:p>
        </p:txBody>
      </p:sp>
    </p:spTree>
    <p:extLst>
      <p:ext uri="{BB962C8B-B14F-4D97-AF65-F5344CB8AC3E}">
        <p14:creationId xmlns:p14="http://schemas.microsoft.com/office/powerpoint/2010/main" val="4077496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7A62A9-5695-AD4F-C42B-A5E2AB24655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2D52CE3-D71C-6E81-9990-EF258F8BF43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CC251604-A5DD-29D4-9EC0-49FA7C9F7C2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0DA033E-D72A-6B6F-648A-A50D357F771F}"/>
              </a:ext>
            </a:extLst>
          </p:cNvPr>
          <p:cNvSpPr>
            <a:spLocks noGrp="1"/>
          </p:cNvSpPr>
          <p:nvPr>
            <p:ph type="dt" sz="half" idx="10"/>
          </p:nvPr>
        </p:nvSpPr>
        <p:spPr/>
        <p:txBody>
          <a:bodyPr/>
          <a:lstStyle/>
          <a:p>
            <a:fld id="{AFE49E4A-16A6-45D4-9911-593D899C3BEC}" type="datetime2">
              <a:rPr lang="en-US" smtClean="0"/>
              <a:t>Tuesday, March 21, 2023</a:t>
            </a:fld>
            <a:endParaRPr lang="en-US" dirty="0"/>
          </a:p>
        </p:txBody>
      </p:sp>
      <p:sp>
        <p:nvSpPr>
          <p:cNvPr id="6" name="Espace réservé du pied de page 5">
            <a:extLst>
              <a:ext uri="{FF2B5EF4-FFF2-40B4-BE49-F238E27FC236}">
                <a16:creationId xmlns:a16="http://schemas.microsoft.com/office/drawing/2014/main" id="{B9E3D60E-2896-2D4B-1CA9-866937C7743E}"/>
              </a:ext>
            </a:extLst>
          </p:cNvPr>
          <p:cNvSpPr>
            <a:spLocks noGrp="1"/>
          </p:cNvSpPr>
          <p:nvPr>
            <p:ph type="ftr" sz="quarter" idx="11"/>
          </p:nvPr>
        </p:nvSpPr>
        <p:spPr/>
        <p:txBody>
          <a:bodyPr/>
          <a:lstStyle/>
          <a:p>
            <a:pPr algn="l"/>
            <a:r>
              <a:rPr lang="en-US"/>
              <a:t>Sample Footer Text</a:t>
            </a:r>
            <a:endParaRPr lang="en-US" dirty="0"/>
          </a:p>
        </p:txBody>
      </p:sp>
      <p:sp>
        <p:nvSpPr>
          <p:cNvPr id="7" name="Espace réservé du numéro de diapositive 6">
            <a:extLst>
              <a:ext uri="{FF2B5EF4-FFF2-40B4-BE49-F238E27FC236}">
                <a16:creationId xmlns:a16="http://schemas.microsoft.com/office/drawing/2014/main" id="{27622668-088B-332E-A54C-494A51BDDC30}"/>
              </a:ext>
            </a:extLst>
          </p:cNvPr>
          <p:cNvSpPr>
            <a:spLocks noGrp="1"/>
          </p:cNvSpPr>
          <p:nvPr>
            <p:ph type="sldNum" sz="quarter" idx="12"/>
          </p:nvPr>
        </p:nvSpPr>
        <p:spPr/>
        <p:txBody>
          <a:bodyPr/>
          <a:lstStyle/>
          <a:p>
            <a:fld id="{1621B6DD-29C1-4FEA-923F-71EA1347694C}" type="slidenum">
              <a:rPr lang="en-US" smtClean="0"/>
              <a:pPr/>
              <a:t>‹N°›</a:t>
            </a:fld>
            <a:endParaRPr lang="en-US" dirty="0"/>
          </a:p>
        </p:txBody>
      </p:sp>
    </p:spTree>
    <p:extLst>
      <p:ext uri="{BB962C8B-B14F-4D97-AF65-F5344CB8AC3E}">
        <p14:creationId xmlns:p14="http://schemas.microsoft.com/office/powerpoint/2010/main" val="130577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4D99CD-4F20-455F-C83F-3F7AB90682A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3C5F4469-A40E-3F06-EF01-69040F1037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652A3FC-469A-17E8-7393-CF07FE191C82}"/>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59D98CC-3EF0-7D9D-70E4-EEBDCC8F46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54D6D654-36B8-746F-C8E8-3B58C4288E2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3DC5E37-B6CE-6E3F-999F-033C99D53E59}"/>
              </a:ext>
            </a:extLst>
          </p:cNvPr>
          <p:cNvSpPr>
            <a:spLocks noGrp="1"/>
          </p:cNvSpPr>
          <p:nvPr>
            <p:ph type="dt" sz="half" idx="10"/>
          </p:nvPr>
        </p:nvSpPr>
        <p:spPr/>
        <p:txBody>
          <a:bodyPr/>
          <a:lstStyle/>
          <a:p>
            <a:fld id="{99FE7916-3246-41B3-9888-9716C156CC75}" type="datetime2">
              <a:rPr lang="en-US" smtClean="0"/>
              <a:t>Tuesday, March 21, 2023</a:t>
            </a:fld>
            <a:endParaRPr lang="en-US" dirty="0"/>
          </a:p>
        </p:txBody>
      </p:sp>
      <p:sp>
        <p:nvSpPr>
          <p:cNvPr id="8" name="Espace réservé du pied de page 7">
            <a:extLst>
              <a:ext uri="{FF2B5EF4-FFF2-40B4-BE49-F238E27FC236}">
                <a16:creationId xmlns:a16="http://schemas.microsoft.com/office/drawing/2014/main" id="{07D6D2D2-09F0-C0FA-873D-DE5C5EDC551C}"/>
              </a:ext>
            </a:extLst>
          </p:cNvPr>
          <p:cNvSpPr>
            <a:spLocks noGrp="1"/>
          </p:cNvSpPr>
          <p:nvPr>
            <p:ph type="ftr" sz="quarter" idx="11"/>
          </p:nvPr>
        </p:nvSpPr>
        <p:spPr/>
        <p:txBody>
          <a:bodyPr/>
          <a:lstStyle/>
          <a:p>
            <a:pPr algn="l"/>
            <a:r>
              <a:rPr lang="en-US"/>
              <a:t>Sample Footer Text</a:t>
            </a:r>
            <a:endParaRPr lang="en-US" dirty="0"/>
          </a:p>
        </p:txBody>
      </p:sp>
      <p:sp>
        <p:nvSpPr>
          <p:cNvPr id="9" name="Espace réservé du numéro de diapositive 8">
            <a:extLst>
              <a:ext uri="{FF2B5EF4-FFF2-40B4-BE49-F238E27FC236}">
                <a16:creationId xmlns:a16="http://schemas.microsoft.com/office/drawing/2014/main" id="{3F9F124F-E6FE-D394-C706-C2ECEFEEB0BC}"/>
              </a:ext>
            </a:extLst>
          </p:cNvPr>
          <p:cNvSpPr>
            <a:spLocks noGrp="1"/>
          </p:cNvSpPr>
          <p:nvPr>
            <p:ph type="sldNum" sz="quarter" idx="12"/>
          </p:nvPr>
        </p:nvSpPr>
        <p:spPr/>
        <p:txBody>
          <a:bodyPr/>
          <a:lstStyle/>
          <a:p>
            <a:fld id="{1621B6DD-29C1-4FEA-923F-71EA1347694C}" type="slidenum">
              <a:rPr lang="en-US" smtClean="0"/>
              <a:pPr/>
              <a:t>‹N°›</a:t>
            </a:fld>
            <a:endParaRPr lang="en-US" dirty="0"/>
          </a:p>
        </p:txBody>
      </p:sp>
    </p:spTree>
    <p:extLst>
      <p:ext uri="{BB962C8B-B14F-4D97-AF65-F5344CB8AC3E}">
        <p14:creationId xmlns:p14="http://schemas.microsoft.com/office/powerpoint/2010/main" val="3947845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893198-BB9E-797E-8451-308C5180FB7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31F5D53E-05E1-40F2-687A-4AA473B20294}"/>
              </a:ext>
            </a:extLst>
          </p:cNvPr>
          <p:cNvSpPr>
            <a:spLocks noGrp="1"/>
          </p:cNvSpPr>
          <p:nvPr>
            <p:ph type="dt" sz="half" idx="10"/>
          </p:nvPr>
        </p:nvSpPr>
        <p:spPr/>
        <p:txBody>
          <a:bodyPr/>
          <a:lstStyle/>
          <a:p>
            <a:fld id="{D41A0A10-EFEC-43FF-8A0B-CAB7877945E0}" type="datetime2">
              <a:rPr lang="en-US" smtClean="0"/>
              <a:t>Tuesday, March 21, 2023</a:t>
            </a:fld>
            <a:endParaRPr lang="en-US" dirty="0"/>
          </a:p>
        </p:txBody>
      </p:sp>
      <p:sp>
        <p:nvSpPr>
          <p:cNvPr id="4" name="Espace réservé du pied de page 3">
            <a:extLst>
              <a:ext uri="{FF2B5EF4-FFF2-40B4-BE49-F238E27FC236}">
                <a16:creationId xmlns:a16="http://schemas.microsoft.com/office/drawing/2014/main" id="{F33EC577-EB12-8216-806D-7CCC422FAC2B}"/>
              </a:ext>
            </a:extLst>
          </p:cNvPr>
          <p:cNvSpPr>
            <a:spLocks noGrp="1"/>
          </p:cNvSpPr>
          <p:nvPr>
            <p:ph type="ftr" sz="quarter" idx="11"/>
          </p:nvPr>
        </p:nvSpPr>
        <p:spPr/>
        <p:txBody>
          <a:bodyPr/>
          <a:lstStyle/>
          <a:p>
            <a:pPr algn="l"/>
            <a:r>
              <a:rPr lang="en-US"/>
              <a:t>Sample Footer Text</a:t>
            </a:r>
            <a:endParaRPr lang="en-US" dirty="0"/>
          </a:p>
        </p:txBody>
      </p:sp>
      <p:sp>
        <p:nvSpPr>
          <p:cNvPr id="5" name="Espace réservé du numéro de diapositive 4">
            <a:extLst>
              <a:ext uri="{FF2B5EF4-FFF2-40B4-BE49-F238E27FC236}">
                <a16:creationId xmlns:a16="http://schemas.microsoft.com/office/drawing/2014/main" id="{1DE5200C-BDBA-43AA-FD88-D8B28956EBFE}"/>
              </a:ext>
            </a:extLst>
          </p:cNvPr>
          <p:cNvSpPr>
            <a:spLocks noGrp="1"/>
          </p:cNvSpPr>
          <p:nvPr>
            <p:ph type="sldNum" sz="quarter" idx="12"/>
          </p:nvPr>
        </p:nvSpPr>
        <p:spPr/>
        <p:txBody>
          <a:bodyPr/>
          <a:lstStyle/>
          <a:p>
            <a:fld id="{1621B6DD-29C1-4FEA-923F-71EA1347694C}" type="slidenum">
              <a:rPr lang="en-US" smtClean="0"/>
              <a:pPr/>
              <a:t>‹N°›</a:t>
            </a:fld>
            <a:endParaRPr lang="en-US" dirty="0"/>
          </a:p>
        </p:txBody>
      </p:sp>
    </p:spTree>
    <p:extLst>
      <p:ext uri="{BB962C8B-B14F-4D97-AF65-F5344CB8AC3E}">
        <p14:creationId xmlns:p14="http://schemas.microsoft.com/office/powerpoint/2010/main" val="2090516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A891ED4-E4E5-0E49-AD95-DB7CB087D702}"/>
              </a:ext>
            </a:extLst>
          </p:cNvPr>
          <p:cNvSpPr>
            <a:spLocks noGrp="1"/>
          </p:cNvSpPr>
          <p:nvPr>
            <p:ph type="dt" sz="half" idx="10"/>
          </p:nvPr>
        </p:nvSpPr>
        <p:spPr/>
        <p:txBody>
          <a:bodyPr/>
          <a:lstStyle/>
          <a:p>
            <a:fld id="{55E0075B-63A6-48D3-97A4-7CB0E1ADAA7E}" type="datetime2">
              <a:rPr lang="en-US" smtClean="0"/>
              <a:t>Tuesday, March 21, 2023</a:t>
            </a:fld>
            <a:endParaRPr lang="en-US" dirty="0"/>
          </a:p>
        </p:txBody>
      </p:sp>
      <p:sp>
        <p:nvSpPr>
          <p:cNvPr id="3" name="Espace réservé du pied de page 2">
            <a:extLst>
              <a:ext uri="{FF2B5EF4-FFF2-40B4-BE49-F238E27FC236}">
                <a16:creationId xmlns:a16="http://schemas.microsoft.com/office/drawing/2014/main" id="{91CD632D-C547-AC70-E553-FE7C7C071E13}"/>
              </a:ext>
            </a:extLst>
          </p:cNvPr>
          <p:cNvSpPr>
            <a:spLocks noGrp="1"/>
          </p:cNvSpPr>
          <p:nvPr>
            <p:ph type="ftr" sz="quarter" idx="11"/>
          </p:nvPr>
        </p:nvSpPr>
        <p:spPr/>
        <p:txBody>
          <a:bodyPr/>
          <a:lstStyle/>
          <a:p>
            <a:pPr algn="l"/>
            <a:r>
              <a:rPr lang="en-US"/>
              <a:t>Sample Footer Text</a:t>
            </a:r>
            <a:endParaRPr lang="en-US" dirty="0"/>
          </a:p>
        </p:txBody>
      </p:sp>
      <p:sp>
        <p:nvSpPr>
          <p:cNvPr id="4" name="Espace réservé du numéro de diapositive 3">
            <a:extLst>
              <a:ext uri="{FF2B5EF4-FFF2-40B4-BE49-F238E27FC236}">
                <a16:creationId xmlns:a16="http://schemas.microsoft.com/office/drawing/2014/main" id="{7C094441-C495-095F-14AC-EB484AE9648E}"/>
              </a:ext>
            </a:extLst>
          </p:cNvPr>
          <p:cNvSpPr>
            <a:spLocks noGrp="1"/>
          </p:cNvSpPr>
          <p:nvPr>
            <p:ph type="sldNum" sz="quarter" idx="12"/>
          </p:nvPr>
        </p:nvSpPr>
        <p:spPr/>
        <p:txBody>
          <a:bodyPr/>
          <a:lstStyle/>
          <a:p>
            <a:fld id="{1621B6DD-29C1-4FEA-923F-71EA1347694C}" type="slidenum">
              <a:rPr lang="en-US" smtClean="0"/>
              <a:pPr/>
              <a:t>‹N°›</a:t>
            </a:fld>
            <a:endParaRPr lang="en-US" dirty="0"/>
          </a:p>
        </p:txBody>
      </p:sp>
    </p:spTree>
    <p:extLst>
      <p:ext uri="{BB962C8B-B14F-4D97-AF65-F5344CB8AC3E}">
        <p14:creationId xmlns:p14="http://schemas.microsoft.com/office/powerpoint/2010/main" val="746830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D9514E-7154-F560-E87D-CD44C3B59AC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31110745-FC02-3A62-861F-B55E5738A4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0DE8419-DF20-0261-D293-C0B0F11708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4009DAE-137F-0F45-6C00-B1A1012120BE}"/>
              </a:ext>
            </a:extLst>
          </p:cNvPr>
          <p:cNvSpPr>
            <a:spLocks noGrp="1"/>
          </p:cNvSpPr>
          <p:nvPr>
            <p:ph type="dt" sz="half" idx="10"/>
          </p:nvPr>
        </p:nvSpPr>
        <p:spPr/>
        <p:txBody>
          <a:bodyPr/>
          <a:lstStyle/>
          <a:p>
            <a:fld id="{BE23F227-AB09-47D3-A6C3-3986B63589CE}" type="datetime2">
              <a:rPr lang="en-US" smtClean="0"/>
              <a:t>Tuesday, March 21, 2023</a:t>
            </a:fld>
            <a:endParaRPr lang="en-US" dirty="0"/>
          </a:p>
        </p:txBody>
      </p:sp>
      <p:sp>
        <p:nvSpPr>
          <p:cNvPr id="6" name="Espace réservé du pied de page 5">
            <a:extLst>
              <a:ext uri="{FF2B5EF4-FFF2-40B4-BE49-F238E27FC236}">
                <a16:creationId xmlns:a16="http://schemas.microsoft.com/office/drawing/2014/main" id="{9EDA962E-7EF8-967B-F4F0-2915CEB4E369}"/>
              </a:ext>
            </a:extLst>
          </p:cNvPr>
          <p:cNvSpPr>
            <a:spLocks noGrp="1"/>
          </p:cNvSpPr>
          <p:nvPr>
            <p:ph type="ftr" sz="quarter" idx="11"/>
          </p:nvPr>
        </p:nvSpPr>
        <p:spPr/>
        <p:txBody>
          <a:bodyPr/>
          <a:lstStyle/>
          <a:p>
            <a:pPr algn="l"/>
            <a:r>
              <a:rPr lang="en-US"/>
              <a:t>Sample Footer Text</a:t>
            </a:r>
            <a:endParaRPr lang="en-US" dirty="0"/>
          </a:p>
        </p:txBody>
      </p:sp>
      <p:sp>
        <p:nvSpPr>
          <p:cNvPr id="7" name="Espace réservé du numéro de diapositive 6">
            <a:extLst>
              <a:ext uri="{FF2B5EF4-FFF2-40B4-BE49-F238E27FC236}">
                <a16:creationId xmlns:a16="http://schemas.microsoft.com/office/drawing/2014/main" id="{59E02833-B7B4-8FA1-E53E-D316F1D871A2}"/>
              </a:ext>
            </a:extLst>
          </p:cNvPr>
          <p:cNvSpPr>
            <a:spLocks noGrp="1"/>
          </p:cNvSpPr>
          <p:nvPr>
            <p:ph type="sldNum" sz="quarter" idx="12"/>
          </p:nvPr>
        </p:nvSpPr>
        <p:spPr/>
        <p:txBody>
          <a:bodyPr/>
          <a:lstStyle/>
          <a:p>
            <a:fld id="{1621B6DD-29C1-4FEA-923F-71EA1347694C}" type="slidenum">
              <a:rPr lang="en-US" smtClean="0"/>
              <a:pPr/>
              <a:t>‹N°›</a:t>
            </a:fld>
            <a:endParaRPr lang="en-US" dirty="0"/>
          </a:p>
        </p:txBody>
      </p:sp>
    </p:spTree>
    <p:extLst>
      <p:ext uri="{BB962C8B-B14F-4D97-AF65-F5344CB8AC3E}">
        <p14:creationId xmlns:p14="http://schemas.microsoft.com/office/powerpoint/2010/main" val="1693278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2D4F16-0A3F-577E-0F97-26F40621954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6CEEC11-EBBA-FB18-46AB-8FD979D109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661B47F5-9645-8B92-0E39-B8E30E241E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10ED605-539D-A7F7-152A-182807C92FDA}"/>
              </a:ext>
            </a:extLst>
          </p:cNvPr>
          <p:cNvSpPr>
            <a:spLocks noGrp="1"/>
          </p:cNvSpPr>
          <p:nvPr>
            <p:ph type="dt" sz="half" idx="10"/>
          </p:nvPr>
        </p:nvSpPr>
        <p:spPr/>
        <p:txBody>
          <a:bodyPr/>
          <a:lstStyle/>
          <a:p>
            <a:fld id="{A6F32EDA-10AC-400D-A281-1797F0605246}" type="datetime2">
              <a:rPr lang="en-US" smtClean="0"/>
              <a:t>Tuesday, March 21, 2023</a:t>
            </a:fld>
            <a:endParaRPr lang="en-US" dirty="0"/>
          </a:p>
        </p:txBody>
      </p:sp>
      <p:sp>
        <p:nvSpPr>
          <p:cNvPr id="6" name="Espace réservé du pied de page 5">
            <a:extLst>
              <a:ext uri="{FF2B5EF4-FFF2-40B4-BE49-F238E27FC236}">
                <a16:creationId xmlns:a16="http://schemas.microsoft.com/office/drawing/2014/main" id="{E83CDADF-9A62-CC8F-BF69-BF92B0EFA053}"/>
              </a:ext>
            </a:extLst>
          </p:cNvPr>
          <p:cNvSpPr>
            <a:spLocks noGrp="1"/>
          </p:cNvSpPr>
          <p:nvPr>
            <p:ph type="ftr" sz="quarter" idx="11"/>
          </p:nvPr>
        </p:nvSpPr>
        <p:spPr/>
        <p:txBody>
          <a:bodyPr/>
          <a:lstStyle/>
          <a:p>
            <a:pPr algn="l"/>
            <a:r>
              <a:rPr lang="en-US"/>
              <a:t>Sample Footer Text</a:t>
            </a:r>
            <a:endParaRPr lang="en-US" dirty="0"/>
          </a:p>
        </p:txBody>
      </p:sp>
      <p:sp>
        <p:nvSpPr>
          <p:cNvPr id="7" name="Espace réservé du numéro de diapositive 6">
            <a:extLst>
              <a:ext uri="{FF2B5EF4-FFF2-40B4-BE49-F238E27FC236}">
                <a16:creationId xmlns:a16="http://schemas.microsoft.com/office/drawing/2014/main" id="{03602D67-40C7-ACB5-2C29-365848D83D41}"/>
              </a:ext>
            </a:extLst>
          </p:cNvPr>
          <p:cNvSpPr>
            <a:spLocks noGrp="1"/>
          </p:cNvSpPr>
          <p:nvPr>
            <p:ph type="sldNum" sz="quarter" idx="12"/>
          </p:nvPr>
        </p:nvSpPr>
        <p:spPr/>
        <p:txBody>
          <a:bodyPr/>
          <a:lstStyle/>
          <a:p>
            <a:fld id="{1621B6DD-29C1-4FEA-923F-71EA1347694C}" type="slidenum">
              <a:rPr lang="en-US" smtClean="0"/>
              <a:pPr/>
              <a:t>‹N°›</a:t>
            </a:fld>
            <a:endParaRPr lang="en-US" dirty="0"/>
          </a:p>
        </p:txBody>
      </p:sp>
    </p:spTree>
    <p:extLst>
      <p:ext uri="{BB962C8B-B14F-4D97-AF65-F5344CB8AC3E}">
        <p14:creationId xmlns:p14="http://schemas.microsoft.com/office/powerpoint/2010/main" val="1783902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6766F0D-78AB-D498-2EC1-CB97EECEDD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824F897-4DE7-C6A6-80A3-A3889407BC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8081C93-4400-9BEC-7CE3-753182B1D1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EBC6AE-B54A-4A98-B09D-02235ECA7A65}" type="datetime2">
              <a:rPr lang="en-US" smtClean="0"/>
              <a:t>Tuesday, March 21, 2023</a:t>
            </a:fld>
            <a:endParaRPr lang="en-US" dirty="0"/>
          </a:p>
        </p:txBody>
      </p:sp>
      <p:sp>
        <p:nvSpPr>
          <p:cNvPr id="5" name="Espace réservé du pied de page 4">
            <a:extLst>
              <a:ext uri="{FF2B5EF4-FFF2-40B4-BE49-F238E27FC236}">
                <a16:creationId xmlns:a16="http://schemas.microsoft.com/office/drawing/2014/main" id="{D0E182D7-8200-75A7-0711-B43B4001AC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r>
              <a:rPr lang="en-US"/>
              <a:t>Sample Footer Text</a:t>
            </a:r>
            <a:endParaRPr lang="en-US" dirty="0"/>
          </a:p>
        </p:txBody>
      </p:sp>
      <p:sp>
        <p:nvSpPr>
          <p:cNvPr id="6" name="Espace réservé du numéro de diapositive 5">
            <a:extLst>
              <a:ext uri="{FF2B5EF4-FFF2-40B4-BE49-F238E27FC236}">
                <a16:creationId xmlns:a16="http://schemas.microsoft.com/office/drawing/2014/main" id="{4DA69E05-A42A-41DC-2DB5-E4EC059E61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21B6DD-29C1-4FEA-923F-71EA1347694C}" type="slidenum">
              <a:rPr lang="en-US" smtClean="0"/>
              <a:pPr/>
              <a:t>‹N°›</a:t>
            </a:fld>
            <a:endParaRPr lang="en-US" dirty="0"/>
          </a:p>
        </p:txBody>
      </p:sp>
    </p:spTree>
    <p:extLst>
      <p:ext uri="{BB962C8B-B14F-4D97-AF65-F5344CB8AC3E}">
        <p14:creationId xmlns:p14="http://schemas.microsoft.com/office/powerpoint/2010/main" val="2614205942"/>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fr.wikipedia.org/wiki/Prot%C3%A9ine" TargetMode="External"/><Relationship Id="rId3" Type="http://schemas.openxmlformats.org/officeDocument/2006/relationships/image" Target="../media/image2.png"/><Relationship Id="rId7" Type="http://schemas.openxmlformats.org/officeDocument/2006/relationships/hyperlink" Target="https://fr.wikipedia.org/wiki/Peptide"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fr.wikipedia.org/wiki/Acide_amin%C3%A9" TargetMode="External"/><Relationship Id="rId5" Type="http://schemas.openxmlformats.org/officeDocument/2006/relationships/hyperlink" Target="https://fr.wikipedia.org/wiki/Chromatographie_en_phase_liquide_%C3%A0_haute_performance" TargetMode="Externa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7.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6">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8">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30">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32" name="Freeform: Shape 31">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Freeform: Shape 32">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33">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 name="Freeform: Shape 34">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Freeform: Shape 35">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37" name="Freeform: Shape 36">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37">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re 1">
            <a:extLst>
              <a:ext uri="{FF2B5EF4-FFF2-40B4-BE49-F238E27FC236}">
                <a16:creationId xmlns:a16="http://schemas.microsoft.com/office/drawing/2014/main" id="{60B5CF3B-C1DF-3396-3E30-F6C51857D218}"/>
              </a:ext>
            </a:extLst>
          </p:cNvPr>
          <p:cNvSpPr>
            <a:spLocks noGrp="1"/>
          </p:cNvSpPr>
          <p:nvPr>
            <p:ph type="ctrTitle"/>
          </p:nvPr>
        </p:nvSpPr>
        <p:spPr>
          <a:xfrm>
            <a:off x="2693967" y="1751946"/>
            <a:ext cx="6803760" cy="1808174"/>
          </a:xfrm>
        </p:spPr>
        <p:txBody>
          <a:bodyPr vert="horz" lIns="91440" tIns="45720" rIns="91440" bIns="45720" rtlCol="0">
            <a:normAutofit/>
          </a:bodyPr>
          <a:lstStyle/>
          <a:p>
            <a:r>
              <a:rPr lang="en-US" sz="4800" u="sng" kern="1200" dirty="0">
                <a:solidFill>
                  <a:schemeClr val="tx2"/>
                </a:solidFill>
                <a:latin typeface="+mj-lt"/>
                <a:ea typeface="+mj-ea"/>
                <a:cs typeface="+mj-cs"/>
              </a:rPr>
              <a:t>CHROMATOGRAPHIE</a:t>
            </a:r>
            <a:br>
              <a:rPr lang="en-US" sz="4800" u="sng" kern="1200" dirty="0">
                <a:solidFill>
                  <a:schemeClr val="tx2"/>
                </a:solidFill>
                <a:latin typeface="+mj-lt"/>
                <a:ea typeface="+mj-ea"/>
                <a:cs typeface="+mj-cs"/>
              </a:rPr>
            </a:br>
            <a:r>
              <a:rPr lang="en-US" sz="4800" u="sng" kern="1200" dirty="0">
                <a:solidFill>
                  <a:schemeClr val="tx2"/>
                </a:solidFill>
                <a:latin typeface="+mj-lt"/>
                <a:ea typeface="+mj-ea"/>
                <a:cs typeface="+mj-cs"/>
              </a:rPr>
              <a:t>D’Interaction hydrophobe</a:t>
            </a:r>
          </a:p>
        </p:txBody>
      </p:sp>
      <p:sp>
        <p:nvSpPr>
          <p:cNvPr id="3" name="Sous-titre 2">
            <a:extLst>
              <a:ext uri="{FF2B5EF4-FFF2-40B4-BE49-F238E27FC236}">
                <a16:creationId xmlns:a16="http://schemas.microsoft.com/office/drawing/2014/main" id="{4F0170AE-01D1-1515-EDAA-5A133A18CA2A}"/>
              </a:ext>
            </a:extLst>
          </p:cNvPr>
          <p:cNvSpPr>
            <a:spLocks noGrp="1"/>
          </p:cNvSpPr>
          <p:nvPr>
            <p:ph type="subTitle" idx="1"/>
          </p:nvPr>
        </p:nvSpPr>
        <p:spPr>
          <a:xfrm>
            <a:off x="3215729" y="4165152"/>
            <a:ext cx="5760846" cy="682079"/>
          </a:xfrm>
        </p:spPr>
        <p:txBody>
          <a:bodyPr vert="horz" lIns="91440" tIns="45720" rIns="91440" bIns="45720" rtlCol="0">
            <a:normAutofit/>
          </a:bodyPr>
          <a:lstStyle/>
          <a:p>
            <a:r>
              <a:rPr lang="en-US" kern="1200">
                <a:solidFill>
                  <a:schemeClr val="tx2"/>
                </a:solidFill>
                <a:latin typeface="+mn-lt"/>
                <a:ea typeface="+mn-ea"/>
                <a:cs typeface="+mn-cs"/>
              </a:rPr>
              <a:t>WEBER Adeline et DESMARES Perrine</a:t>
            </a:r>
          </a:p>
        </p:txBody>
      </p:sp>
      <p:pic>
        <p:nvPicPr>
          <p:cNvPr id="5" name="Image 4" descr="Une image contenant texte&#10;&#10;Description générée automatiquement">
            <a:extLst>
              <a:ext uri="{FF2B5EF4-FFF2-40B4-BE49-F238E27FC236}">
                <a16:creationId xmlns:a16="http://schemas.microsoft.com/office/drawing/2014/main" id="{E92F0A69-249D-D1C4-6921-BEB21D5322C2}"/>
              </a:ext>
            </a:extLst>
          </p:cNvPr>
          <p:cNvPicPr>
            <a:picLocks noChangeAspect="1"/>
          </p:cNvPicPr>
          <p:nvPr/>
        </p:nvPicPr>
        <p:blipFill>
          <a:blip r:embed="rId2"/>
          <a:stretch>
            <a:fillRect/>
          </a:stretch>
        </p:blipFill>
        <p:spPr>
          <a:xfrm>
            <a:off x="10518283" y="64630"/>
            <a:ext cx="1631448" cy="550820"/>
          </a:xfrm>
          <a:prstGeom prst="rect">
            <a:avLst/>
          </a:prstGeom>
        </p:spPr>
      </p:pic>
      <p:sp>
        <p:nvSpPr>
          <p:cNvPr id="6" name="ZoneTexte 5">
            <a:extLst>
              <a:ext uri="{FF2B5EF4-FFF2-40B4-BE49-F238E27FC236}">
                <a16:creationId xmlns:a16="http://schemas.microsoft.com/office/drawing/2014/main" id="{17EEAC09-DC14-E8ED-75E5-3DE334690218}"/>
              </a:ext>
            </a:extLst>
          </p:cNvPr>
          <p:cNvSpPr txBox="1"/>
          <p:nvPr/>
        </p:nvSpPr>
        <p:spPr>
          <a:xfrm>
            <a:off x="10147991" y="5873218"/>
            <a:ext cx="1258529" cy="369332"/>
          </a:xfrm>
          <a:prstGeom prst="rect">
            <a:avLst/>
          </a:prstGeom>
          <a:noFill/>
        </p:spPr>
        <p:txBody>
          <a:bodyPr wrap="square" rtlCol="0">
            <a:spAutoFit/>
          </a:bodyPr>
          <a:lstStyle/>
          <a:p>
            <a:pPr>
              <a:spcAft>
                <a:spcPts val="600"/>
              </a:spcAft>
            </a:pPr>
            <a:r>
              <a:rPr lang="fr-FR" dirty="0"/>
              <a:t>2022/2023</a:t>
            </a:r>
          </a:p>
        </p:txBody>
      </p:sp>
      <p:sp>
        <p:nvSpPr>
          <p:cNvPr id="7" name="Espace réservé du numéro de diapositive 6">
            <a:extLst>
              <a:ext uri="{FF2B5EF4-FFF2-40B4-BE49-F238E27FC236}">
                <a16:creationId xmlns:a16="http://schemas.microsoft.com/office/drawing/2014/main" id="{B0A4B090-42AB-C885-2259-DE84663F91E7}"/>
              </a:ext>
            </a:extLst>
          </p:cNvPr>
          <p:cNvSpPr>
            <a:spLocks noGrp="1"/>
          </p:cNvSpPr>
          <p:nvPr>
            <p:ph type="sldNum" sz="quarter" idx="12"/>
          </p:nvPr>
        </p:nvSpPr>
        <p:spPr/>
        <p:txBody>
          <a:bodyPr/>
          <a:lstStyle/>
          <a:p>
            <a:fld id="{1621B6DD-29C1-4FEA-923F-71EA1347694C}" type="slidenum">
              <a:rPr lang="en-US" smtClean="0"/>
              <a:pPr/>
              <a:t>1</a:t>
            </a:fld>
            <a:endParaRPr lang="en-US" dirty="0"/>
          </a:p>
        </p:txBody>
      </p:sp>
    </p:spTree>
    <p:extLst>
      <p:ext uri="{BB962C8B-B14F-4D97-AF65-F5344CB8AC3E}">
        <p14:creationId xmlns:p14="http://schemas.microsoft.com/office/powerpoint/2010/main" val="40387497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re 1">
            <a:extLst>
              <a:ext uri="{FF2B5EF4-FFF2-40B4-BE49-F238E27FC236}">
                <a16:creationId xmlns:a16="http://schemas.microsoft.com/office/drawing/2014/main" id="{DF7B08B9-C7AF-DE07-5648-CAB489F20313}"/>
              </a:ext>
            </a:extLst>
          </p:cNvPr>
          <p:cNvSpPr>
            <a:spLocks noGrp="1"/>
          </p:cNvSpPr>
          <p:nvPr>
            <p:ph type="title"/>
          </p:nvPr>
        </p:nvSpPr>
        <p:spPr>
          <a:xfrm>
            <a:off x="804672" y="2053641"/>
            <a:ext cx="3669161" cy="2760098"/>
          </a:xfrm>
        </p:spPr>
        <p:txBody>
          <a:bodyPr>
            <a:normAutofit/>
          </a:bodyPr>
          <a:lstStyle/>
          <a:p>
            <a:r>
              <a:rPr lang="fr-FR" sz="4000" b="1" u="sng" dirty="0">
                <a:solidFill>
                  <a:schemeClr val="tx2"/>
                </a:solidFill>
              </a:rPr>
              <a:t>Sommaire:</a:t>
            </a:r>
          </a:p>
        </p:txBody>
      </p:sp>
      <p:sp>
        <p:nvSpPr>
          <p:cNvPr id="3" name="Espace réservé du contenu 2">
            <a:extLst>
              <a:ext uri="{FF2B5EF4-FFF2-40B4-BE49-F238E27FC236}">
                <a16:creationId xmlns:a16="http://schemas.microsoft.com/office/drawing/2014/main" id="{58CE7A4B-ED77-4070-6F91-31F1F5D249BD}"/>
              </a:ext>
            </a:extLst>
          </p:cNvPr>
          <p:cNvSpPr>
            <a:spLocks noGrp="1"/>
          </p:cNvSpPr>
          <p:nvPr>
            <p:ph idx="1"/>
          </p:nvPr>
        </p:nvSpPr>
        <p:spPr>
          <a:xfrm>
            <a:off x="5184842" y="938053"/>
            <a:ext cx="6766292" cy="4460798"/>
          </a:xfrm>
          <a:noFill/>
          <a:ln>
            <a:noFill/>
          </a:ln>
        </p:spPr>
        <p:txBody>
          <a:bodyPr anchor="ctr">
            <a:normAutofit/>
          </a:bodyPr>
          <a:lstStyle/>
          <a:p>
            <a:r>
              <a:rPr lang="fr-FR" sz="2000" dirty="0">
                <a:solidFill>
                  <a:schemeClr val="tx2"/>
                </a:solidFill>
              </a:rPr>
              <a:t>Introduction</a:t>
            </a:r>
          </a:p>
          <a:p>
            <a:r>
              <a:rPr lang="fr-FR" sz="2000" dirty="0">
                <a:solidFill>
                  <a:schemeClr val="tx2"/>
                </a:solidFill>
              </a:rPr>
              <a:t>I/ Principe de la chromatographie d’interaction hydrophobe</a:t>
            </a:r>
          </a:p>
          <a:p>
            <a:r>
              <a:rPr lang="fr-FR" sz="2000" dirty="0">
                <a:solidFill>
                  <a:schemeClr val="tx2"/>
                </a:solidFill>
              </a:rPr>
              <a:t>II/ composition du gel</a:t>
            </a:r>
          </a:p>
          <a:p>
            <a:r>
              <a:rPr lang="fr-FR" sz="2000" dirty="0">
                <a:solidFill>
                  <a:schemeClr val="tx2"/>
                </a:solidFill>
              </a:rPr>
              <a:t>III/ influence</a:t>
            </a:r>
          </a:p>
          <a:p>
            <a:r>
              <a:rPr lang="fr-FR" sz="2000" dirty="0">
                <a:solidFill>
                  <a:schemeClr val="tx2"/>
                </a:solidFill>
              </a:rPr>
              <a:t>Conclusion </a:t>
            </a:r>
          </a:p>
        </p:txBody>
      </p:sp>
      <p:sp>
        <p:nvSpPr>
          <p:cNvPr id="4" name="Espace réservé du numéro de diapositive 3">
            <a:extLst>
              <a:ext uri="{FF2B5EF4-FFF2-40B4-BE49-F238E27FC236}">
                <a16:creationId xmlns:a16="http://schemas.microsoft.com/office/drawing/2014/main" id="{CC50D7FD-0B83-B8B0-DA16-98E2BF22A6CE}"/>
              </a:ext>
            </a:extLst>
          </p:cNvPr>
          <p:cNvSpPr>
            <a:spLocks noGrp="1"/>
          </p:cNvSpPr>
          <p:nvPr>
            <p:ph type="sldNum" sz="quarter" idx="12"/>
          </p:nvPr>
        </p:nvSpPr>
        <p:spPr/>
        <p:txBody>
          <a:bodyPr/>
          <a:lstStyle/>
          <a:p>
            <a:fld id="{1621B6DD-29C1-4FEA-923F-71EA1347694C}" type="slidenum">
              <a:rPr lang="en-US" smtClean="0"/>
              <a:pPr/>
              <a:t>2</a:t>
            </a:fld>
            <a:endParaRPr lang="en-US" dirty="0"/>
          </a:p>
        </p:txBody>
      </p:sp>
      <p:pic>
        <p:nvPicPr>
          <p:cNvPr id="5" name="Image 4" descr="Une image contenant texte&#10;&#10;Description générée automatiquement">
            <a:extLst>
              <a:ext uri="{FF2B5EF4-FFF2-40B4-BE49-F238E27FC236}">
                <a16:creationId xmlns:a16="http://schemas.microsoft.com/office/drawing/2014/main" id="{01AEE3F1-9900-946F-9F59-21E707FE044C}"/>
              </a:ext>
            </a:extLst>
          </p:cNvPr>
          <p:cNvPicPr>
            <a:picLocks noChangeAspect="1"/>
          </p:cNvPicPr>
          <p:nvPr/>
        </p:nvPicPr>
        <p:blipFill>
          <a:blip r:embed="rId2"/>
          <a:stretch>
            <a:fillRect/>
          </a:stretch>
        </p:blipFill>
        <p:spPr>
          <a:xfrm>
            <a:off x="10319686" y="183894"/>
            <a:ext cx="1631448" cy="550820"/>
          </a:xfrm>
          <a:prstGeom prst="rect">
            <a:avLst/>
          </a:prstGeom>
        </p:spPr>
      </p:pic>
    </p:spTree>
    <p:extLst>
      <p:ext uri="{BB962C8B-B14F-4D97-AF65-F5344CB8AC3E}">
        <p14:creationId xmlns:p14="http://schemas.microsoft.com/office/powerpoint/2010/main" val="2229361804"/>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BD5E19-B1E8-55A6-D316-46EB688FBC1D}"/>
              </a:ext>
            </a:extLst>
          </p:cNvPr>
          <p:cNvSpPr>
            <a:spLocks noGrp="1"/>
          </p:cNvSpPr>
          <p:nvPr>
            <p:ph type="title"/>
          </p:nvPr>
        </p:nvSpPr>
        <p:spPr/>
        <p:txBody>
          <a:bodyPr/>
          <a:lstStyle/>
          <a:p>
            <a:r>
              <a:rPr lang="fr-FR" u="sng" dirty="0"/>
              <a:t>Introduction</a:t>
            </a:r>
          </a:p>
        </p:txBody>
      </p:sp>
      <p:sp>
        <p:nvSpPr>
          <p:cNvPr id="4" name="Espace réservé du numéro de diapositive 3">
            <a:extLst>
              <a:ext uri="{FF2B5EF4-FFF2-40B4-BE49-F238E27FC236}">
                <a16:creationId xmlns:a16="http://schemas.microsoft.com/office/drawing/2014/main" id="{F8C770B9-0CBB-5C81-6F35-41216669BCDF}"/>
              </a:ext>
            </a:extLst>
          </p:cNvPr>
          <p:cNvSpPr>
            <a:spLocks noGrp="1"/>
          </p:cNvSpPr>
          <p:nvPr>
            <p:ph type="sldNum" sz="quarter" idx="12"/>
          </p:nvPr>
        </p:nvSpPr>
        <p:spPr/>
        <p:txBody>
          <a:bodyPr/>
          <a:lstStyle/>
          <a:p>
            <a:fld id="{1621B6DD-29C1-4FEA-923F-71EA1347694C}" type="slidenum">
              <a:rPr lang="en-US" smtClean="0"/>
              <a:pPr/>
              <a:t>3</a:t>
            </a:fld>
            <a:endParaRPr lang="en-US" dirty="0"/>
          </a:p>
        </p:txBody>
      </p:sp>
      <p:pic>
        <p:nvPicPr>
          <p:cNvPr id="5" name="Image 4" descr="Une image contenant texte&#10;&#10;Description générée automatiquement">
            <a:extLst>
              <a:ext uri="{FF2B5EF4-FFF2-40B4-BE49-F238E27FC236}">
                <a16:creationId xmlns:a16="http://schemas.microsoft.com/office/drawing/2014/main" id="{2D20D9E2-400D-50D0-9C50-2B1957EB39D3}"/>
              </a:ext>
            </a:extLst>
          </p:cNvPr>
          <p:cNvPicPr>
            <a:picLocks noChangeAspect="1"/>
          </p:cNvPicPr>
          <p:nvPr/>
        </p:nvPicPr>
        <p:blipFill>
          <a:blip r:embed="rId2"/>
          <a:stretch>
            <a:fillRect/>
          </a:stretch>
        </p:blipFill>
        <p:spPr>
          <a:xfrm>
            <a:off x="10387381" y="188913"/>
            <a:ext cx="1631448" cy="550820"/>
          </a:xfrm>
          <a:prstGeom prst="rect">
            <a:avLst/>
          </a:prstGeom>
        </p:spPr>
      </p:pic>
      <p:pic>
        <p:nvPicPr>
          <p:cNvPr id="4098" name="Picture 2" descr="CHROMATOGRAPHY MAIN TYPES">
            <a:extLst>
              <a:ext uri="{FF2B5EF4-FFF2-40B4-BE49-F238E27FC236}">
                <a16:creationId xmlns:a16="http://schemas.microsoft.com/office/drawing/2014/main" id="{B13B67B2-B9AB-6F5F-2358-6988E1F1E02B}"/>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59331" y="2194463"/>
            <a:ext cx="7039957" cy="3658111"/>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ydrophobic interaction chromatography (1)">
            <a:extLst>
              <a:ext uri="{FF2B5EF4-FFF2-40B4-BE49-F238E27FC236}">
                <a16:creationId xmlns:a16="http://schemas.microsoft.com/office/drawing/2014/main" id="{080DB543-D189-2925-8622-60784A14DF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1085" y="3315615"/>
            <a:ext cx="4050082" cy="3040735"/>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a:extLst>
              <a:ext uri="{FF2B5EF4-FFF2-40B4-BE49-F238E27FC236}">
                <a16:creationId xmlns:a16="http://schemas.microsoft.com/office/drawing/2014/main" id="{7E3188B7-3430-10C3-B19A-A6A38B8BFB69}"/>
              </a:ext>
            </a:extLst>
          </p:cNvPr>
          <p:cNvSpPr txBox="1"/>
          <p:nvPr/>
        </p:nvSpPr>
        <p:spPr>
          <a:xfrm>
            <a:off x="3834173" y="681986"/>
            <a:ext cx="6093912" cy="1077218"/>
          </a:xfrm>
          <a:prstGeom prst="rect">
            <a:avLst/>
          </a:prstGeom>
          <a:noFill/>
        </p:spPr>
        <p:txBody>
          <a:bodyPr wrap="square">
            <a:spAutoFit/>
          </a:bodyPr>
          <a:lstStyle/>
          <a:p>
            <a:r>
              <a:rPr lang="fr-FR" sz="1600" i="0" dirty="0">
                <a:effectLst/>
              </a:rPr>
              <a:t>La chromatographie d’interaction hydrophobe est une </a:t>
            </a:r>
            <a:r>
              <a:rPr lang="fr-FR" sz="1600" i="0" strike="noStrike" dirty="0">
                <a:effectLst/>
                <a:hlinkClick r:id="rId5" tooltip="Chromatographie en phase liquide à haute performance">
                  <a:extLst>
                    <a:ext uri="{A12FA001-AC4F-418D-AE19-62706E023703}">
                      <ahyp:hlinkClr xmlns:ahyp="http://schemas.microsoft.com/office/drawing/2018/hyperlinkcolor" val="tx"/>
                    </a:ext>
                  </a:extLst>
                </a:hlinkClick>
              </a:rPr>
              <a:t>chromatographie en phase liquide à haute performance</a:t>
            </a:r>
            <a:r>
              <a:rPr lang="fr-FR" sz="1600" i="0" dirty="0">
                <a:effectLst/>
              </a:rPr>
              <a:t> utilisée pour la séparation sans dénaturation des </a:t>
            </a:r>
            <a:r>
              <a:rPr lang="fr-FR" sz="1600" i="0" strike="noStrike" dirty="0">
                <a:effectLst/>
                <a:hlinkClick r:id="rId6" tooltip="Acide aminé">
                  <a:extLst>
                    <a:ext uri="{A12FA001-AC4F-418D-AE19-62706E023703}">
                      <ahyp:hlinkClr xmlns:ahyp="http://schemas.microsoft.com/office/drawing/2018/hyperlinkcolor" val="tx"/>
                    </a:ext>
                  </a:extLst>
                </a:hlinkClick>
              </a:rPr>
              <a:t>acides aminés</a:t>
            </a:r>
            <a:r>
              <a:rPr lang="fr-FR" sz="1600" i="0" dirty="0">
                <a:effectLst/>
              </a:rPr>
              <a:t> hydrophobes, des </a:t>
            </a:r>
            <a:r>
              <a:rPr lang="fr-FR" sz="1600" i="0" strike="noStrike" dirty="0">
                <a:effectLst/>
                <a:hlinkClick r:id="rId7" tooltip="Peptide">
                  <a:extLst>
                    <a:ext uri="{A12FA001-AC4F-418D-AE19-62706E023703}">
                      <ahyp:hlinkClr xmlns:ahyp="http://schemas.microsoft.com/office/drawing/2018/hyperlinkcolor" val="tx"/>
                    </a:ext>
                  </a:extLst>
                </a:hlinkClick>
              </a:rPr>
              <a:t>peptides</a:t>
            </a:r>
            <a:r>
              <a:rPr lang="fr-FR" sz="1600" i="0" dirty="0">
                <a:effectLst/>
              </a:rPr>
              <a:t> et des </a:t>
            </a:r>
            <a:r>
              <a:rPr lang="fr-FR" sz="1600" i="0" strike="noStrike" dirty="0">
                <a:effectLst/>
                <a:hlinkClick r:id="rId8" tooltip="Protéine">
                  <a:extLst>
                    <a:ext uri="{A12FA001-AC4F-418D-AE19-62706E023703}">
                      <ahyp:hlinkClr xmlns:ahyp="http://schemas.microsoft.com/office/drawing/2018/hyperlinkcolor" val="tx"/>
                    </a:ext>
                  </a:extLst>
                </a:hlinkClick>
              </a:rPr>
              <a:t>protéines</a:t>
            </a:r>
            <a:r>
              <a:rPr lang="fr-FR" sz="1600" dirty="0"/>
              <a:t>.</a:t>
            </a:r>
          </a:p>
        </p:txBody>
      </p:sp>
    </p:spTree>
    <p:extLst>
      <p:ext uri="{BB962C8B-B14F-4D97-AF65-F5344CB8AC3E}">
        <p14:creationId xmlns:p14="http://schemas.microsoft.com/office/powerpoint/2010/main" val="9530187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2B79A5-23E8-EE2E-FB36-7DB13A09ECFD}"/>
              </a:ext>
            </a:extLst>
          </p:cNvPr>
          <p:cNvSpPr>
            <a:spLocks noGrp="1"/>
          </p:cNvSpPr>
          <p:nvPr>
            <p:ph type="title"/>
          </p:nvPr>
        </p:nvSpPr>
        <p:spPr>
          <a:xfrm>
            <a:off x="236671" y="681037"/>
            <a:ext cx="8747611" cy="1325563"/>
          </a:xfrm>
        </p:spPr>
        <p:txBody>
          <a:bodyPr/>
          <a:lstStyle/>
          <a:p>
            <a:pPr algn="ctr"/>
            <a:r>
              <a:rPr lang="fr-FR" u="sng" dirty="0"/>
              <a:t>I/ Principe de la chromatographie d’interaction hydrophobe :</a:t>
            </a:r>
          </a:p>
        </p:txBody>
      </p:sp>
      <p:sp>
        <p:nvSpPr>
          <p:cNvPr id="4" name="Espace réservé du numéro de diapositive 3">
            <a:extLst>
              <a:ext uri="{FF2B5EF4-FFF2-40B4-BE49-F238E27FC236}">
                <a16:creationId xmlns:a16="http://schemas.microsoft.com/office/drawing/2014/main" id="{A91ABBB9-079B-33B8-1FC6-2B4351FA33D8}"/>
              </a:ext>
            </a:extLst>
          </p:cNvPr>
          <p:cNvSpPr>
            <a:spLocks noGrp="1"/>
          </p:cNvSpPr>
          <p:nvPr>
            <p:ph type="sldNum" sz="quarter" idx="12"/>
          </p:nvPr>
        </p:nvSpPr>
        <p:spPr/>
        <p:txBody>
          <a:bodyPr/>
          <a:lstStyle/>
          <a:p>
            <a:fld id="{1621B6DD-29C1-4FEA-923F-71EA1347694C}" type="slidenum">
              <a:rPr lang="en-US" smtClean="0"/>
              <a:pPr/>
              <a:t>4</a:t>
            </a:fld>
            <a:endParaRPr lang="en-US" dirty="0"/>
          </a:p>
        </p:txBody>
      </p:sp>
      <p:pic>
        <p:nvPicPr>
          <p:cNvPr id="5" name="Image 4" descr="Une image contenant texte&#10;&#10;Description générée automatiquement">
            <a:extLst>
              <a:ext uri="{FF2B5EF4-FFF2-40B4-BE49-F238E27FC236}">
                <a16:creationId xmlns:a16="http://schemas.microsoft.com/office/drawing/2014/main" id="{E7F98FAD-E910-DBB8-1773-834D9C5B6FE0}"/>
              </a:ext>
            </a:extLst>
          </p:cNvPr>
          <p:cNvPicPr>
            <a:picLocks noChangeAspect="1"/>
          </p:cNvPicPr>
          <p:nvPr/>
        </p:nvPicPr>
        <p:blipFill>
          <a:blip r:embed="rId3"/>
          <a:stretch>
            <a:fillRect/>
          </a:stretch>
        </p:blipFill>
        <p:spPr>
          <a:xfrm>
            <a:off x="10323881" y="130217"/>
            <a:ext cx="1631448" cy="550820"/>
          </a:xfrm>
          <a:prstGeom prst="rect">
            <a:avLst/>
          </a:prstGeom>
        </p:spPr>
      </p:pic>
      <p:pic>
        <p:nvPicPr>
          <p:cNvPr id="1026" name="Picture 2" descr="Molécule De Sulfate De Magnésium. C'est Un Sel Inorganique Et Un Médicament  Pharmaceutique. Formule Chimique Structurale Et Modèle De Molécule.  Illustration Vectorielle Clip Art Libres De Droits , Svg , Vecteurs Et">
            <a:extLst>
              <a:ext uri="{FF2B5EF4-FFF2-40B4-BE49-F238E27FC236}">
                <a16:creationId xmlns:a16="http://schemas.microsoft.com/office/drawing/2014/main" id="{EB5CE3C6-9E08-160F-CF3D-F02CC276806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4275" y="2571178"/>
            <a:ext cx="2257425" cy="171564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ydrophobic Interactions - Chemistry LibreTexts">
            <a:extLst>
              <a:ext uri="{FF2B5EF4-FFF2-40B4-BE49-F238E27FC236}">
                <a16:creationId xmlns:a16="http://schemas.microsoft.com/office/drawing/2014/main" id="{B4026B2D-89E5-1791-50D7-A0E26F90BAA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79619" y="2056037"/>
            <a:ext cx="4944943" cy="4482875"/>
          </a:xfrm>
          <a:prstGeom prst="rect">
            <a:avLst/>
          </a:prstGeom>
          <a:noFill/>
          <a:extLst>
            <a:ext uri="{909E8E84-426E-40DD-AFC4-6F175D3DCCD1}">
              <a14:hiddenFill xmlns:a14="http://schemas.microsoft.com/office/drawing/2010/main">
                <a:solidFill>
                  <a:srgbClr val="FFFFFF"/>
                </a:solidFill>
              </a14:hiddenFill>
            </a:ext>
          </a:extLst>
        </p:spPr>
      </p:pic>
      <p:sp>
        <p:nvSpPr>
          <p:cNvPr id="9" name="ZoneTexte 8">
            <a:extLst>
              <a:ext uri="{FF2B5EF4-FFF2-40B4-BE49-F238E27FC236}">
                <a16:creationId xmlns:a16="http://schemas.microsoft.com/office/drawing/2014/main" id="{96C097CD-2DB6-D9B2-FF5B-9EC62FDB8E79}"/>
              </a:ext>
            </a:extLst>
          </p:cNvPr>
          <p:cNvSpPr txBox="1"/>
          <p:nvPr/>
        </p:nvSpPr>
        <p:spPr>
          <a:xfrm>
            <a:off x="311280" y="4756831"/>
            <a:ext cx="3531797" cy="1200329"/>
          </a:xfrm>
          <a:prstGeom prst="rect">
            <a:avLst/>
          </a:prstGeom>
          <a:noFill/>
        </p:spPr>
        <p:txBody>
          <a:bodyPr wrap="square">
            <a:spAutoFit/>
          </a:bodyPr>
          <a:lstStyle/>
          <a:p>
            <a:r>
              <a:rPr lang="fr-FR" dirty="0"/>
              <a:t>la chromatographie d'interaction hydrophobe est couramment réalisée après une précipitation au sulfate 5 d'ammonium</a:t>
            </a:r>
          </a:p>
        </p:txBody>
      </p:sp>
    </p:spTree>
    <p:extLst>
      <p:ext uri="{BB962C8B-B14F-4D97-AF65-F5344CB8AC3E}">
        <p14:creationId xmlns:p14="http://schemas.microsoft.com/office/powerpoint/2010/main" val="8292491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randombar(horizontal)">
                                      <p:cBhvr>
                                        <p:cTn id="12"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98B5F8-4723-4BFD-F265-7E73ECBC95BA}"/>
              </a:ext>
            </a:extLst>
          </p:cNvPr>
          <p:cNvSpPr>
            <a:spLocks noGrp="1"/>
          </p:cNvSpPr>
          <p:nvPr>
            <p:ph type="title"/>
          </p:nvPr>
        </p:nvSpPr>
        <p:spPr/>
        <p:txBody>
          <a:bodyPr/>
          <a:lstStyle/>
          <a:p>
            <a:r>
              <a:rPr lang="fr-FR" u="sng" dirty="0"/>
              <a:t>Absence de sel : </a:t>
            </a:r>
          </a:p>
        </p:txBody>
      </p:sp>
      <p:pic>
        <p:nvPicPr>
          <p:cNvPr id="5" name="Espace réservé du contenu 4">
            <a:extLst>
              <a:ext uri="{FF2B5EF4-FFF2-40B4-BE49-F238E27FC236}">
                <a16:creationId xmlns:a16="http://schemas.microsoft.com/office/drawing/2014/main" id="{ED670639-033E-DBA5-7233-A4CB6F04148E}"/>
              </a:ext>
            </a:extLst>
          </p:cNvPr>
          <p:cNvPicPr>
            <a:picLocks noGrp="1" noChangeAspect="1"/>
          </p:cNvPicPr>
          <p:nvPr>
            <p:ph idx="1"/>
          </p:nvPr>
        </p:nvPicPr>
        <p:blipFill>
          <a:blip r:embed="rId3"/>
          <a:stretch>
            <a:fillRect/>
          </a:stretch>
        </p:blipFill>
        <p:spPr>
          <a:xfrm>
            <a:off x="1495987" y="2097202"/>
            <a:ext cx="1198574" cy="3915342"/>
          </a:xfrm>
        </p:spPr>
      </p:pic>
      <p:pic>
        <p:nvPicPr>
          <p:cNvPr id="7" name="Image 6">
            <a:extLst>
              <a:ext uri="{FF2B5EF4-FFF2-40B4-BE49-F238E27FC236}">
                <a16:creationId xmlns:a16="http://schemas.microsoft.com/office/drawing/2014/main" id="{DE995663-600A-2889-B0A2-BA2BC546667F}"/>
              </a:ext>
            </a:extLst>
          </p:cNvPr>
          <p:cNvPicPr>
            <a:picLocks noChangeAspect="1"/>
          </p:cNvPicPr>
          <p:nvPr/>
        </p:nvPicPr>
        <p:blipFill>
          <a:blip r:embed="rId4"/>
          <a:stretch>
            <a:fillRect/>
          </a:stretch>
        </p:blipFill>
        <p:spPr>
          <a:xfrm>
            <a:off x="4420705" y="2055595"/>
            <a:ext cx="1980095" cy="1962363"/>
          </a:xfrm>
          <a:prstGeom prst="rect">
            <a:avLst/>
          </a:prstGeom>
        </p:spPr>
      </p:pic>
      <p:sp>
        <p:nvSpPr>
          <p:cNvPr id="9" name="Rectangle 8">
            <a:extLst>
              <a:ext uri="{FF2B5EF4-FFF2-40B4-BE49-F238E27FC236}">
                <a16:creationId xmlns:a16="http://schemas.microsoft.com/office/drawing/2014/main" id="{278FF48C-2E11-054B-B1B9-264B3474A6C0}"/>
              </a:ext>
            </a:extLst>
          </p:cNvPr>
          <p:cNvSpPr/>
          <p:nvPr/>
        </p:nvSpPr>
        <p:spPr>
          <a:xfrm>
            <a:off x="7327900" y="1621476"/>
            <a:ext cx="4394200" cy="4391067"/>
          </a:xfrm>
          <a:prstGeom prst="rect">
            <a:avLst/>
          </a:prstGeom>
          <a:solidFill>
            <a:srgbClr val="CFBCA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id="{EE1FEFC8-D00E-98AF-9146-26153ABE10D1}"/>
              </a:ext>
            </a:extLst>
          </p:cNvPr>
          <p:cNvSpPr txBox="1"/>
          <p:nvPr/>
        </p:nvSpPr>
        <p:spPr>
          <a:xfrm>
            <a:off x="7327900" y="2097202"/>
            <a:ext cx="4394200" cy="3139321"/>
          </a:xfrm>
          <a:prstGeom prst="rect">
            <a:avLst/>
          </a:prstGeom>
          <a:noFill/>
        </p:spPr>
        <p:txBody>
          <a:bodyPr wrap="square" rtlCol="0">
            <a:spAutoFit/>
          </a:bodyPr>
          <a:lstStyle/>
          <a:p>
            <a:endParaRPr lang="fr-FR" dirty="0"/>
          </a:p>
          <a:p>
            <a:pPr marL="285750" indent="-285750">
              <a:buFontTx/>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Une couche dense de molécules d’eau se forme autour de la protéine protégeant les zones hydrophobes </a:t>
            </a:r>
            <a:endParaRPr lang="fr-FR" dirty="0"/>
          </a:p>
          <a:p>
            <a:endParaRPr lang="fr-FR" dirty="0"/>
          </a:p>
          <a:p>
            <a:pPr marL="285750" indent="-285750">
              <a:buFontTx/>
              <a:buChar char="-"/>
            </a:pPr>
            <a:r>
              <a:rPr lang="fr-FR" dirty="0"/>
              <a:t>Absence d’interaction entre la protéine est les billes du gel </a:t>
            </a:r>
          </a:p>
          <a:p>
            <a:pPr marL="285750" indent="-285750">
              <a:buFontTx/>
              <a:buChar char="-"/>
            </a:pPr>
            <a:endParaRPr lang="fr-FR" dirty="0"/>
          </a:p>
          <a:p>
            <a:pPr marL="285750" indent="-285750">
              <a:buFontTx/>
              <a:buChar char="-"/>
            </a:pPr>
            <a:r>
              <a:rPr lang="fr-FR" dirty="0"/>
              <a:t>Protéine pas retenue par le gel</a:t>
            </a:r>
          </a:p>
          <a:p>
            <a:pPr marL="285750" indent="-285750">
              <a:buFontTx/>
              <a:buChar char="-"/>
            </a:pPr>
            <a:endParaRPr lang="fr-FR" dirty="0"/>
          </a:p>
          <a:p>
            <a:pPr marL="285750" indent="-285750">
              <a:buFontTx/>
              <a:buChar char="-"/>
            </a:pPr>
            <a:endParaRPr lang="fr-FR" dirty="0"/>
          </a:p>
        </p:txBody>
      </p:sp>
      <p:sp>
        <p:nvSpPr>
          <p:cNvPr id="10" name="Espace réservé du numéro de diapositive 9">
            <a:extLst>
              <a:ext uri="{FF2B5EF4-FFF2-40B4-BE49-F238E27FC236}">
                <a16:creationId xmlns:a16="http://schemas.microsoft.com/office/drawing/2014/main" id="{27576CEC-5306-E7CF-FA92-72BA00CF138F}"/>
              </a:ext>
            </a:extLst>
          </p:cNvPr>
          <p:cNvSpPr>
            <a:spLocks noGrp="1"/>
          </p:cNvSpPr>
          <p:nvPr>
            <p:ph type="sldNum" sz="quarter" idx="12"/>
          </p:nvPr>
        </p:nvSpPr>
        <p:spPr/>
        <p:txBody>
          <a:bodyPr/>
          <a:lstStyle/>
          <a:p>
            <a:fld id="{1621B6DD-29C1-4FEA-923F-71EA1347694C}" type="slidenum">
              <a:rPr lang="en-US" smtClean="0"/>
              <a:pPr/>
              <a:t>5</a:t>
            </a:fld>
            <a:endParaRPr lang="en-US" dirty="0"/>
          </a:p>
        </p:txBody>
      </p:sp>
      <p:pic>
        <p:nvPicPr>
          <p:cNvPr id="11" name="Image 10" descr="Une image contenant texte&#10;&#10;Description générée automatiquement">
            <a:extLst>
              <a:ext uri="{FF2B5EF4-FFF2-40B4-BE49-F238E27FC236}">
                <a16:creationId xmlns:a16="http://schemas.microsoft.com/office/drawing/2014/main" id="{30718A3A-11C6-588B-FBDB-C2D27EA56E06}"/>
              </a:ext>
            </a:extLst>
          </p:cNvPr>
          <p:cNvPicPr>
            <a:picLocks noChangeAspect="1"/>
          </p:cNvPicPr>
          <p:nvPr/>
        </p:nvPicPr>
        <p:blipFill>
          <a:blip r:embed="rId5"/>
          <a:stretch>
            <a:fillRect/>
          </a:stretch>
        </p:blipFill>
        <p:spPr>
          <a:xfrm>
            <a:off x="10425481" y="53469"/>
            <a:ext cx="1631448" cy="550820"/>
          </a:xfrm>
          <a:prstGeom prst="rect">
            <a:avLst/>
          </a:prstGeom>
        </p:spPr>
      </p:pic>
    </p:spTree>
    <p:extLst>
      <p:ext uri="{BB962C8B-B14F-4D97-AF65-F5344CB8AC3E}">
        <p14:creationId xmlns:p14="http://schemas.microsoft.com/office/powerpoint/2010/main" val="287376536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80">
                                          <p:stCondLst>
                                            <p:cond delay="0"/>
                                          </p:stCondLst>
                                        </p:cTn>
                                        <p:tgtEl>
                                          <p:spTgt spid="7"/>
                                        </p:tgtEl>
                                      </p:cBhvr>
                                    </p:animEffect>
                                    <p:anim calcmode="lin" valueType="num">
                                      <p:cBhvr>
                                        <p:cTn id="1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9" dur="26">
                                          <p:stCondLst>
                                            <p:cond delay="650"/>
                                          </p:stCondLst>
                                        </p:cTn>
                                        <p:tgtEl>
                                          <p:spTgt spid="7"/>
                                        </p:tgtEl>
                                      </p:cBhvr>
                                      <p:to x="100000" y="60000"/>
                                    </p:animScale>
                                    <p:animScale>
                                      <p:cBhvr>
                                        <p:cTn id="20" dur="166" decel="50000">
                                          <p:stCondLst>
                                            <p:cond delay="676"/>
                                          </p:stCondLst>
                                        </p:cTn>
                                        <p:tgtEl>
                                          <p:spTgt spid="7"/>
                                        </p:tgtEl>
                                      </p:cBhvr>
                                      <p:to x="100000" y="100000"/>
                                    </p:animScale>
                                    <p:animScale>
                                      <p:cBhvr>
                                        <p:cTn id="21" dur="26">
                                          <p:stCondLst>
                                            <p:cond delay="1312"/>
                                          </p:stCondLst>
                                        </p:cTn>
                                        <p:tgtEl>
                                          <p:spTgt spid="7"/>
                                        </p:tgtEl>
                                      </p:cBhvr>
                                      <p:to x="100000" y="80000"/>
                                    </p:animScale>
                                    <p:animScale>
                                      <p:cBhvr>
                                        <p:cTn id="22" dur="166" decel="50000">
                                          <p:stCondLst>
                                            <p:cond delay="1338"/>
                                          </p:stCondLst>
                                        </p:cTn>
                                        <p:tgtEl>
                                          <p:spTgt spid="7"/>
                                        </p:tgtEl>
                                      </p:cBhvr>
                                      <p:to x="100000" y="100000"/>
                                    </p:animScale>
                                    <p:animScale>
                                      <p:cBhvr>
                                        <p:cTn id="23" dur="26">
                                          <p:stCondLst>
                                            <p:cond delay="1642"/>
                                          </p:stCondLst>
                                        </p:cTn>
                                        <p:tgtEl>
                                          <p:spTgt spid="7"/>
                                        </p:tgtEl>
                                      </p:cBhvr>
                                      <p:to x="100000" y="90000"/>
                                    </p:animScale>
                                    <p:animScale>
                                      <p:cBhvr>
                                        <p:cTn id="24" dur="166" decel="50000">
                                          <p:stCondLst>
                                            <p:cond delay="1668"/>
                                          </p:stCondLst>
                                        </p:cTn>
                                        <p:tgtEl>
                                          <p:spTgt spid="7"/>
                                        </p:tgtEl>
                                      </p:cBhvr>
                                      <p:to x="100000" y="100000"/>
                                    </p:animScale>
                                    <p:animScale>
                                      <p:cBhvr>
                                        <p:cTn id="25" dur="26">
                                          <p:stCondLst>
                                            <p:cond delay="1808"/>
                                          </p:stCondLst>
                                        </p:cTn>
                                        <p:tgtEl>
                                          <p:spTgt spid="7"/>
                                        </p:tgtEl>
                                      </p:cBhvr>
                                      <p:to x="100000" y="95000"/>
                                    </p:animScale>
                                    <p:animScale>
                                      <p:cBhvr>
                                        <p:cTn id="26" dur="166" decel="50000">
                                          <p:stCondLst>
                                            <p:cond delay="1834"/>
                                          </p:stCondLst>
                                        </p:cTn>
                                        <p:tgtEl>
                                          <p:spTgt spid="7"/>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circle(in)">
                                      <p:cBhvr>
                                        <p:cTn id="3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E2F515-BF37-244B-1893-341F975331C6}"/>
              </a:ext>
            </a:extLst>
          </p:cNvPr>
          <p:cNvSpPr>
            <a:spLocks noGrp="1"/>
          </p:cNvSpPr>
          <p:nvPr>
            <p:ph type="title"/>
          </p:nvPr>
        </p:nvSpPr>
        <p:spPr>
          <a:xfrm>
            <a:off x="955366" y="376500"/>
            <a:ext cx="10515600" cy="1325563"/>
          </a:xfrm>
        </p:spPr>
        <p:txBody>
          <a:bodyPr/>
          <a:lstStyle/>
          <a:p>
            <a:r>
              <a:rPr lang="fr-FR" u="sng" dirty="0"/>
              <a:t>En présence de sel :</a:t>
            </a:r>
          </a:p>
        </p:txBody>
      </p:sp>
      <p:pic>
        <p:nvPicPr>
          <p:cNvPr id="5" name="Espace réservé du contenu 4">
            <a:extLst>
              <a:ext uri="{FF2B5EF4-FFF2-40B4-BE49-F238E27FC236}">
                <a16:creationId xmlns:a16="http://schemas.microsoft.com/office/drawing/2014/main" id="{5101CCA8-FE79-EFAB-CAC3-E277E6BC51D6}"/>
              </a:ext>
            </a:extLst>
          </p:cNvPr>
          <p:cNvPicPr>
            <a:picLocks noGrp="1" noChangeAspect="1"/>
          </p:cNvPicPr>
          <p:nvPr>
            <p:ph idx="1"/>
          </p:nvPr>
        </p:nvPicPr>
        <p:blipFill>
          <a:blip r:embed="rId2"/>
          <a:stretch>
            <a:fillRect/>
          </a:stretch>
        </p:blipFill>
        <p:spPr>
          <a:xfrm>
            <a:off x="1341087" y="1856127"/>
            <a:ext cx="957613" cy="4035654"/>
          </a:xfrm>
        </p:spPr>
      </p:pic>
      <p:pic>
        <p:nvPicPr>
          <p:cNvPr id="9" name="Image 8">
            <a:extLst>
              <a:ext uri="{FF2B5EF4-FFF2-40B4-BE49-F238E27FC236}">
                <a16:creationId xmlns:a16="http://schemas.microsoft.com/office/drawing/2014/main" id="{2DFEF650-C11A-AA5B-667F-8D4BF3D0DA3A}"/>
              </a:ext>
            </a:extLst>
          </p:cNvPr>
          <p:cNvPicPr>
            <a:picLocks noChangeAspect="1"/>
          </p:cNvPicPr>
          <p:nvPr/>
        </p:nvPicPr>
        <p:blipFill>
          <a:blip r:embed="rId3"/>
          <a:stretch>
            <a:fillRect/>
          </a:stretch>
        </p:blipFill>
        <p:spPr>
          <a:xfrm>
            <a:off x="2249151" y="2684830"/>
            <a:ext cx="814051" cy="176968"/>
          </a:xfrm>
          <a:prstGeom prst="rect">
            <a:avLst/>
          </a:prstGeom>
        </p:spPr>
      </p:pic>
      <p:pic>
        <p:nvPicPr>
          <p:cNvPr id="11" name="Image 10">
            <a:extLst>
              <a:ext uri="{FF2B5EF4-FFF2-40B4-BE49-F238E27FC236}">
                <a16:creationId xmlns:a16="http://schemas.microsoft.com/office/drawing/2014/main" id="{BBCA467F-5846-D5FA-4246-68096136C693}"/>
              </a:ext>
            </a:extLst>
          </p:cNvPr>
          <p:cNvPicPr>
            <a:picLocks noChangeAspect="1"/>
          </p:cNvPicPr>
          <p:nvPr/>
        </p:nvPicPr>
        <p:blipFill>
          <a:blip r:embed="rId4"/>
          <a:stretch>
            <a:fillRect/>
          </a:stretch>
        </p:blipFill>
        <p:spPr>
          <a:xfrm rot="269010" flipV="1">
            <a:off x="2255284" y="2841297"/>
            <a:ext cx="946635" cy="193983"/>
          </a:xfrm>
          <a:prstGeom prst="rect">
            <a:avLst/>
          </a:prstGeom>
        </p:spPr>
      </p:pic>
      <p:pic>
        <p:nvPicPr>
          <p:cNvPr id="14" name="Image 13">
            <a:extLst>
              <a:ext uri="{FF2B5EF4-FFF2-40B4-BE49-F238E27FC236}">
                <a16:creationId xmlns:a16="http://schemas.microsoft.com/office/drawing/2014/main" id="{AFF7A53A-CD56-5116-8B84-8D5ED33F6EC7}"/>
              </a:ext>
            </a:extLst>
          </p:cNvPr>
          <p:cNvPicPr>
            <a:picLocks noChangeAspect="1"/>
          </p:cNvPicPr>
          <p:nvPr/>
        </p:nvPicPr>
        <p:blipFill rotWithShape="1">
          <a:blip r:embed="rId5"/>
          <a:srcRect l="13962" t="8506" r="9775" b="10596"/>
          <a:stretch/>
        </p:blipFill>
        <p:spPr>
          <a:xfrm rot="3755059">
            <a:off x="3153654" y="2065126"/>
            <a:ext cx="1591335" cy="1623037"/>
          </a:xfrm>
          <a:prstGeom prst="flowChartConnector">
            <a:avLst/>
          </a:prstGeom>
        </p:spPr>
      </p:pic>
      <p:pic>
        <p:nvPicPr>
          <p:cNvPr id="15" name="Image 14">
            <a:extLst>
              <a:ext uri="{FF2B5EF4-FFF2-40B4-BE49-F238E27FC236}">
                <a16:creationId xmlns:a16="http://schemas.microsoft.com/office/drawing/2014/main" id="{007B56B7-D2CC-30F1-23D5-04E2E0122237}"/>
              </a:ext>
            </a:extLst>
          </p:cNvPr>
          <p:cNvPicPr>
            <a:picLocks noChangeAspect="1"/>
          </p:cNvPicPr>
          <p:nvPr/>
        </p:nvPicPr>
        <p:blipFill>
          <a:blip r:embed="rId4"/>
          <a:stretch>
            <a:fillRect/>
          </a:stretch>
        </p:blipFill>
        <p:spPr>
          <a:xfrm rot="269010" flipV="1">
            <a:off x="2367878" y="4560177"/>
            <a:ext cx="946635" cy="193983"/>
          </a:xfrm>
          <a:prstGeom prst="rect">
            <a:avLst/>
          </a:prstGeom>
        </p:spPr>
      </p:pic>
      <p:pic>
        <p:nvPicPr>
          <p:cNvPr id="16" name="Image 15">
            <a:extLst>
              <a:ext uri="{FF2B5EF4-FFF2-40B4-BE49-F238E27FC236}">
                <a16:creationId xmlns:a16="http://schemas.microsoft.com/office/drawing/2014/main" id="{185B97A5-FFBB-884F-E134-84B3DBAD3058}"/>
              </a:ext>
            </a:extLst>
          </p:cNvPr>
          <p:cNvPicPr>
            <a:picLocks noChangeAspect="1"/>
          </p:cNvPicPr>
          <p:nvPr/>
        </p:nvPicPr>
        <p:blipFill>
          <a:blip r:embed="rId4"/>
          <a:stretch>
            <a:fillRect/>
          </a:stretch>
        </p:blipFill>
        <p:spPr>
          <a:xfrm rot="269010" flipV="1">
            <a:off x="2304834" y="3643268"/>
            <a:ext cx="946635" cy="193983"/>
          </a:xfrm>
          <a:prstGeom prst="rect">
            <a:avLst/>
          </a:prstGeom>
        </p:spPr>
      </p:pic>
      <p:pic>
        <p:nvPicPr>
          <p:cNvPr id="17" name="Image 16">
            <a:extLst>
              <a:ext uri="{FF2B5EF4-FFF2-40B4-BE49-F238E27FC236}">
                <a16:creationId xmlns:a16="http://schemas.microsoft.com/office/drawing/2014/main" id="{B0E082EF-1F5C-F231-A210-6A20145362E1}"/>
              </a:ext>
            </a:extLst>
          </p:cNvPr>
          <p:cNvPicPr>
            <a:picLocks noChangeAspect="1"/>
          </p:cNvPicPr>
          <p:nvPr/>
        </p:nvPicPr>
        <p:blipFill>
          <a:blip r:embed="rId4"/>
          <a:stretch>
            <a:fillRect/>
          </a:stretch>
        </p:blipFill>
        <p:spPr>
          <a:xfrm rot="269010" flipV="1">
            <a:off x="2304835" y="2109519"/>
            <a:ext cx="946635" cy="193983"/>
          </a:xfrm>
          <a:prstGeom prst="rect">
            <a:avLst/>
          </a:prstGeom>
        </p:spPr>
      </p:pic>
      <p:pic>
        <p:nvPicPr>
          <p:cNvPr id="18" name="Image 17">
            <a:extLst>
              <a:ext uri="{FF2B5EF4-FFF2-40B4-BE49-F238E27FC236}">
                <a16:creationId xmlns:a16="http://schemas.microsoft.com/office/drawing/2014/main" id="{0C648F79-30C5-1386-1F2F-924ADF693C06}"/>
              </a:ext>
            </a:extLst>
          </p:cNvPr>
          <p:cNvPicPr>
            <a:picLocks noChangeAspect="1"/>
          </p:cNvPicPr>
          <p:nvPr/>
        </p:nvPicPr>
        <p:blipFill>
          <a:blip r:embed="rId4"/>
          <a:stretch>
            <a:fillRect/>
          </a:stretch>
        </p:blipFill>
        <p:spPr>
          <a:xfrm rot="269010" flipV="1">
            <a:off x="2295261" y="5483693"/>
            <a:ext cx="946635" cy="193983"/>
          </a:xfrm>
          <a:prstGeom prst="rect">
            <a:avLst/>
          </a:prstGeom>
        </p:spPr>
      </p:pic>
      <p:pic>
        <p:nvPicPr>
          <p:cNvPr id="19" name="Image 18">
            <a:extLst>
              <a:ext uri="{FF2B5EF4-FFF2-40B4-BE49-F238E27FC236}">
                <a16:creationId xmlns:a16="http://schemas.microsoft.com/office/drawing/2014/main" id="{6E8DA375-E390-CAF3-136C-524425CEEE9A}"/>
              </a:ext>
            </a:extLst>
          </p:cNvPr>
          <p:cNvPicPr>
            <a:picLocks noChangeAspect="1"/>
          </p:cNvPicPr>
          <p:nvPr/>
        </p:nvPicPr>
        <p:blipFill>
          <a:blip r:embed="rId3"/>
          <a:stretch>
            <a:fillRect/>
          </a:stretch>
        </p:blipFill>
        <p:spPr>
          <a:xfrm>
            <a:off x="2249151" y="3524210"/>
            <a:ext cx="814051" cy="176968"/>
          </a:xfrm>
          <a:prstGeom prst="rect">
            <a:avLst/>
          </a:prstGeom>
        </p:spPr>
      </p:pic>
      <p:pic>
        <p:nvPicPr>
          <p:cNvPr id="20" name="Image 19">
            <a:extLst>
              <a:ext uri="{FF2B5EF4-FFF2-40B4-BE49-F238E27FC236}">
                <a16:creationId xmlns:a16="http://schemas.microsoft.com/office/drawing/2014/main" id="{62654B87-586B-64E4-90B0-89D7B4546655}"/>
              </a:ext>
            </a:extLst>
          </p:cNvPr>
          <p:cNvPicPr>
            <a:picLocks noChangeAspect="1"/>
          </p:cNvPicPr>
          <p:nvPr/>
        </p:nvPicPr>
        <p:blipFill>
          <a:blip r:embed="rId3"/>
          <a:stretch>
            <a:fillRect/>
          </a:stretch>
        </p:blipFill>
        <p:spPr>
          <a:xfrm>
            <a:off x="2289126" y="1973780"/>
            <a:ext cx="814051" cy="176968"/>
          </a:xfrm>
          <a:prstGeom prst="rect">
            <a:avLst/>
          </a:prstGeom>
        </p:spPr>
      </p:pic>
      <p:pic>
        <p:nvPicPr>
          <p:cNvPr id="21" name="Image 20">
            <a:extLst>
              <a:ext uri="{FF2B5EF4-FFF2-40B4-BE49-F238E27FC236}">
                <a16:creationId xmlns:a16="http://schemas.microsoft.com/office/drawing/2014/main" id="{D3CC8871-575C-9083-A0C7-43255432324F}"/>
              </a:ext>
            </a:extLst>
          </p:cNvPr>
          <p:cNvPicPr>
            <a:picLocks noChangeAspect="1"/>
          </p:cNvPicPr>
          <p:nvPr/>
        </p:nvPicPr>
        <p:blipFill>
          <a:blip r:embed="rId3"/>
          <a:stretch>
            <a:fillRect/>
          </a:stretch>
        </p:blipFill>
        <p:spPr>
          <a:xfrm>
            <a:off x="2345439" y="4441596"/>
            <a:ext cx="814051" cy="176968"/>
          </a:xfrm>
          <a:prstGeom prst="rect">
            <a:avLst/>
          </a:prstGeom>
        </p:spPr>
      </p:pic>
      <p:pic>
        <p:nvPicPr>
          <p:cNvPr id="22" name="Image 21">
            <a:extLst>
              <a:ext uri="{FF2B5EF4-FFF2-40B4-BE49-F238E27FC236}">
                <a16:creationId xmlns:a16="http://schemas.microsoft.com/office/drawing/2014/main" id="{6FBA1D96-860F-D865-3B44-6DB5B03CF11F}"/>
              </a:ext>
            </a:extLst>
          </p:cNvPr>
          <p:cNvPicPr>
            <a:picLocks noChangeAspect="1"/>
          </p:cNvPicPr>
          <p:nvPr/>
        </p:nvPicPr>
        <p:blipFill>
          <a:blip r:embed="rId3"/>
          <a:stretch>
            <a:fillRect/>
          </a:stretch>
        </p:blipFill>
        <p:spPr>
          <a:xfrm>
            <a:off x="2289127" y="5364635"/>
            <a:ext cx="814051" cy="176968"/>
          </a:xfrm>
          <a:prstGeom prst="rect">
            <a:avLst/>
          </a:prstGeom>
        </p:spPr>
      </p:pic>
      <p:pic>
        <p:nvPicPr>
          <p:cNvPr id="24" name="Image 23">
            <a:extLst>
              <a:ext uri="{FF2B5EF4-FFF2-40B4-BE49-F238E27FC236}">
                <a16:creationId xmlns:a16="http://schemas.microsoft.com/office/drawing/2014/main" id="{A02BBF9B-6E6B-1585-B26E-12A0C8006F40}"/>
              </a:ext>
            </a:extLst>
          </p:cNvPr>
          <p:cNvPicPr>
            <a:picLocks noChangeAspect="1"/>
          </p:cNvPicPr>
          <p:nvPr/>
        </p:nvPicPr>
        <p:blipFill>
          <a:blip r:embed="rId6"/>
          <a:stretch>
            <a:fillRect/>
          </a:stretch>
        </p:blipFill>
        <p:spPr>
          <a:xfrm>
            <a:off x="3764741" y="4400637"/>
            <a:ext cx="2443177" cy="1365305"/>
          </a:xfrm>
          <a:prstGeom prst="rect">
            <a:avLst/>
          </a:prstGeom>
        </p:spPr>
      </p:pic>
      <p:pic>
        <p:nvPicPr>
          <p:cNvPr id="26" name="Image 25">
            <a:extLst>
              <a:ext uri="{FF2B5EF4-FFF2-40B4-BE49-F238E27FC236}">
                <a16:creationId xmlns:a16="http://schemas.microsoft.com/office/drawing/2014/main" id="{67488DC7-A5E7-4E34-CC54-28AFED6E8FA1}"/>
              </a:ext>
            </a:extLst>
          </p:cNvPr>
          <p:cNvPicPr>
            <a:picLocks noChangeAspect="1"/>
          </p:cNvPicPr>
          <p:nvPr/>
        </p:nvPicPr>
        <p:blipFill>
          <a:blip r:embed="rId6"/>
          <a:stretch>
            <a:fillRect/>
          </a:stretch>
        </p:blipFill>
        <p:spPr>
          <a:xfrm>
            <a:off x="4603997" y="3071984"/>
            <a:ext cx="2101895" cy="1174589"/>
          </a:xfrm>
          <a:prstGeom prst="rect">
            <a:avLst/>
          </a:prstGeom>
        </p:spPr>
      </p:pic>
      <p:pic>
        <p:nvPicPr>
          <p:cNvPr id="28" name="Image 27">
            <a:extLst>
              <a:ext uri="{FF2B5EF4-FFF2-40B4-BE49-F238E27FC236}">
                <a16:creationId xmlns:a16="http://schemas.microsoft.com/office/drawing/2014/main" id="{DD00E273-8C96-63CA-A6C0-08BBAA414ED9}"/>
              </a:ext>
            </a:extLst>
          </p:cNvPr>
          <p:cNvPicPr>
            <a:picLocks noChangeAspect="1"/>
          </p:cNvPicPr>
          <p:nvPr/>
        </p:nvPicPr>
        <p:blipFill>
          <a:blip r:embed="rId6"/>
          <a:stretch>
            <a:fillRect/>
          </a:stretch>
        </p:blipFill>
        <p:spPr>
          <a:xfrm>
            <a:off x="4823035" y="1825735"/>
            <a:ext cx="1954435" cy="1092184"/>
          </a:xfrm>
          <a:prstGeom prst="rect">
            <a:avLst/>
          </a:prstGeom>
        </p:spPr>
      </p:pic>
      <p:sp>
        <p:nvSpPr>
          <p:cNvPr id="33" name="Rectangle 32">
            <a:extLst>
              <a:ext uri="{FF2B5EF4-FFF2-40B4-BE49-F238E27FC236}">
                <a16:creationId xmlns:a16="http://schemas.microsoft.com/office/drawing/2014/main" id="{2FC588A6-DCA5-152F-7074-4C78B56055A7}"/>
              </a:ext>
            </a:extLst>
          </p:cNvPr>
          <p:cNvSpPr/>
          <p:nvPr/>
        </p:nvSpPr>
        <p:spPr>
          <a:xfrm>
            <a:off x="7830006" y="1516827"/>
            <a:ext cx="3883857" cy="4249115"/>
          </a:xfrm>
          <a:prstGeom prst="rect">
            <a:avLst/>
          </a:prstGeom>
          <a:solidFill>
            <a:srgbClr val="CFBCA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ZoneTexte 28">
            <a:extLst>
              <a:ext uri="{FF2B5EF4-FFF2-40B4-BE49-F238E27FC236}">
                <a16:creationId xmlns:a16="http://schemas.microsoft.com/office/drawing/2014/main" id="{CBBD67A2-C019-DF69-C436-5437EADF6BCD}"/>
              </a:ext>
            </a:extLst>
          </p:cNvPr>
          <p:cNvSpPr txBox="1"/>
          <p:nvPr/>
        </p:nvSpPr>
        <p:spPr>
          <a:xfrm>
            <a:off x="8222156" y="2072815"/>
            <a:ext cx="3248810" cy="3139321"/>
          </a:xfrm>
          <a:prstGeom prst="rect">
            <a:avLst/>
          </a:prstGeom>
          <a:noFill/>
        </p:spPr>
        <p:txBody>
          <a:bodyPr wrap="square" rtlCol="0">
            <a:spAutoFit/>
          </a:bodyPr>
          <a:lstStyle/>
          <a:p>
            <a:pPr marL="285750" indent="-285750">
              <a:buFontTx/>
              <a:buChar char="-"/>
            </a:pPr>
            <a:r>
              <a:rPr lang="fr-FR" dirty="0"/>
              <a:t>Sulfate d’ammonium </a:t>
            </a:r>
            <a:r>
              <a:rPr lang="fr-FR" sz="1400" dirty="0">
                <a:solidFill>
                  <a:srgbClr val="202124"/>
                </a:solidFill>
                <a:effectLst/>
                <a:latin typeface="Calibri" panose="020F0502020204030204" pitchFamily="34" charset="0"/>
                <a:ea typeface="Calibri" panose="020F0502020204030204" pitchFamily="34" charset="0"/>
              </a:rPr>
              <a:t>(NH₄)₂ SO₄</a:t>
            </a:r>
            <a:endParaRPr lang="fr-FR" dirty="0"/>
          </a:p>
          <a:p>
            <a:pPr marL="285750" indent="-285750">
              <a:buFontTx/>
              <a:buChar char="-"/>
            </a:pPr>
            <a:endParaRPr lang="fr-FR" dirty="0"/>
          </a:p>
          <a:p>
            <a:pPr marL="285750" indent="-285750">
              <a:buFontTx/>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désassemblage de la couche d’eau polaire autour des protéines. </a:t>
            </a:r>
            <a:r>
              <a:rPr lang="fr-FR" dirty="0"/>
              <a:t> </a:t>
            </a:r>
          </a:p>
          <a:p>
            <a:pPr marL="285750" indent="-285750">
              <a:buFontTx/>
              <a:buChar char="-"/>
            </a:pPr>
            <a:endParaRPr lang="fr-FR" dirty="0"/>
          </a:p>
          <a:p>
            <a:pPr marL="285750" indent="-285750">
              <a:buFontTx/>
              <a:buChar char="-"/>
            </a:pPr>
            <a:r>
              <a:rPr lang="fr-FR" dirty="0"/>
              <a:t>Le sel interagie davantage avec l’eau. </a:t>
            </a:r>
          </a:p>
          <a:p>
            <a:pPr marL="285750" indent="-285750">
              <a:buFontTx/>
              <a:buChar char="-"/>
            </a:pPr>
            <a:endParaRPr lang="fr-FR" dirty="0"/>
          </a:p>
          <a:p>
            <a:pPr marL="285750" indent="-285750">
              <a:buFontTx/>
              <a:buChar char="-"/>
            </a:pPr>
            <a:r>
              <a:rPr lang="fr-FR" dirty="0"/>
              <a:t>Interaction entre protéine et billes de la colonne. </a:t>
            </a:r>
          </a:p>
        </p:txBody>
      </p:sp>
      <p:sp>
        <p:nvSpPr>
          <p:cNvPr id="31" name="Espace réservé du numéro de diapositive 30">
            <a:extLst>
              <a:ext uri="{FF2B5EF4-FFF2-40B4-BE49-F238E27FC236}">
                <a16:creationId xmlns:a16="http://schemas.microsoft.com/office/drawing/2014/main" id="{A0023CB8-3F99-8E39-38AB-1D3CF30BD7C9}"/>
              </a:ext>
            </a:extLst>
          </p:cNvPr>
          <p:cNvSpPr>
            <a:spLocks noGrp="1"/>
          </p:cNvSpPr>
          <p:nvPr>
            <p:ph type="sldNum" sz="quarter" idx="12"/>
          </p:nvPr>
        </p:nvSpPr>
        <p:spPr/>
        <p:txBody>
          <a:bodyPr/>
          <a:lstStyle/>
          <a:p>
            <a:fld id="{1621B6DD-29C1-4FEA-923F-71EA1347694C}" type="slidenum">
              <a:rPr lang="en-US" smtClean="0"/>
              <a:pPr/>
              <a:t>6</a:t>
            </a:fld>
            <a:endParaRPr lang="en-US" dirty="0"/>
          </a:p>
        </p:txBody>
      </p:sp>
      <p:pic>
        <p:nvPicPr>
          <p:cNvPr id="32" name="Image 31" descr="Une image contenant texte&#10;&#10;Description générée automatiquement">
            <a:extLst>
              <a:ext uri="{FF2B5EF4-FFF2-40B4-BE49-F238E27FC236}">
                <a16:creationId xmlns:a16="http://schemas.microsoft.com/office/drawing/2014/main" id="{85717505-26EB-DFBF-F566-4B7001A4C166}"/>
              </a:ext>
            </a:extLst>
          </p:cNvPr>
          <p:cNvPicPr>
            <a:picLocks noChangeAspect="1"/>
          </p:cNvPicPr>
          <p:nvPr/>
        </p:nvPicPr>
        <p:blipFill>
          <a:blip r:embed="rId7"/>
          <a:stretch>
            <a:fillRect/>
          </a:stretch>
        </p:blipFill>
        <p:spPr>
          <a:xfrm>
            <a:off x="10374681" y="89715"/>
            <a:ext cx="1631448" cy="550820"/>
          </a:xfrm>
          <a:prstGeom prst="rect">
            <a:avLst/>
          </a:prstGeom>
        </p:spPr>
      </p:pic>
    </p:spTree>
    <p:extLst>
      <p:ext uri="{BB962C8B-B14F-4D97-AF65-F5344CB8AC3E}">
        <p14:creationId xmlns:p14="http://schemas.microsoft.com/office/powerpoint/2010/main" val="188407112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B6200C-DC60-ACE1-BB0D-7E2BCD92FE14}"/>
              </a:ext>
            </a:extLst>
          </p:cNvPr>
          <p:cNvSpPr>
            <a:spLocks noGrp="1"/>
          </p:cNvSpPr>
          <p:nvPr>
            <p:ph type="title"/>
          </p:nvPr>
        </p:nvSpPr>
        <p:spPr/>
        <p:txBody>
          <a:bodyPr/>
          <a:lstStyle/>
          <a:p>
            <a:r>
              <a:rPr lang="fr-FR" u="sng" dirty="0"/>
              <a:t>II/ Composition du gel :</a:t>
            </a:r>
          </a:p>
        </p:txBody>
      </p:sp>
      <p:sp>
        <p:nvSpPr>
          <p:cNvPr id="4" name="Espace réservé du numéro de diapositive 3">
            <a:extLst>
              <a:ext uri="{FF2B5EF4-FFF2-40B4-BE49-F238E27FC236}">
                <a16:creationId xmlns:a16="http://schemas.microsoft.com/office/drawing/2014/main" id="{9B2BD8C4-25BB-E5CB-6807-FADA577A5F9B}"/>
              </a:ext>
            </a:extLst>
          </p:cNvPr>
          <p:cNvSpPr>
            <a:spLocks noGrp="1"/>
          </p:cNvSpPr>
          <p:nvPr>
            <p:ph type="sldNum" sz="quarter" idx="12"/>
          </p:nvPr>
        </p:nvSpPr>
        <p:spPr/>
        <p:txBody>
          <a:bodyPr/>
          <a:lstStyle/>
          <a:p>
            <a:fld id="{1621B6DD-29C1-4FEA-923F-71EA1347694C}" type="slidenum">
              <a:rPr lang="en-US" smtClean="0"/>
              <a:pPr/>
              <a:t>7</a:t>
            </a:fld>
            <a:endParaRPr lang="en-US" dirty="0"/>
          </a:p>
        </p:txBody>
      </p:sp>
      <p:pic>
        <p:nvPicPr>
          <p:cNvPr id="5" name="Espace réservé du contenu 4" descr="Une image contenant texte&#10;&#10;Description générée automatiquement">
            <a:extLst>
              <a:ext uri="{FF2B5EF4-FFF2-40B4-BE49-F238E27FC236}">
                <a16:creationId xmlns:a16="http://schemas.microsoft.com/office/drawing/2014/main" id="{757B59BC-7D01-475E-A04F-577B54670E4E}"/>
              </a:ext>
            </a:extLst>
          </p:cNvPr>
          <p:cNvPicPr>
            <a:picLocks noGrp="1" noChangeAspect="1"/>
          </p:cNvPicPr>
          <p:nvPr>
            <p:ph idx="1"/>
          </p:nvPr>
        </p:nvPicPr>
        <p:blipFill>
          <a:blip r:embed="rId2"/>
          <a:stretch>
            <a:fillRect/>
          </a:stretch>
        </p:blipFill>
        <p:spPr>
          <a:xfrm>
            <a:off x="10668829" y="133860"/>
            <a:ext cx="1369942" cy="462529"/>
          </a:xfrm>
          <a:prstGeom prst="rect">
            <a:avLst/>
          </a:prstGeom>
        </p:spPr>
      </p:pic>
      <p:sp>
        <p:nvSpPr>
          <p:cNvPr id="6" name="ZoneTexte 5">
            <a:extLst>
              <a:ext uri="{FF2B5EF4-FFF2-40B4-BE49-F238E27FC236}">
                <a16:creationId xmlns:a16="http://schemas.microsoft.com/office/drawing/2014/main" id="{7783225B-BCE9-947D-2601-606B4280C360}"/>
              </a:ext>
            </a:extLst>
          </p:cNvPr>
          <p:cNvSpPr txBox="1"/>
          <p:nvPr/>
        </p:nvSpPr>
        <p:spPr>
          <a:xfrm>
            <a:off x="637697" y="1921953"/>
            <a:ext cx="9111727" cy="1600438"/>
          </a:xfrm>
          <a:prstGeom prst="rect">
            <a:avLst/>
          </a:prstGeom>
          <a:noFill/>
        </p:spPr>
        <p:txBody>
          <a:bodyPr wrap="square" rtlCol="0">
            <a:spAutoFit/>
          </a:bodyPr>
          <a:lstStyle/>
          <a:p>
            <a:r>
              <a:rPr lang="fr-FR" sz="1600" b="0" i="0" dirty="0">
                <a:solidFill>
                  <a:srgbClr val="000000"/>
                </a:solidFill>
                <a:effectLst/>
              </a:rPr>
              <a:t>Le gel de chromatographie d'interaction hydrophobe porte un groupement hydrophobe comme un noyau phénol à l'extrémité d'une chaîne carbonée. Ce groupe hydrophobe interagit avec les zones hydrophobes situées à la surface des protéines.</a:t>
            </a:r>
            <a:endParaRPr lang="fr-FR" sz="1600" dirty="0">
              <a:effectLst/>
              <a:ea typeface="Calibri" panose="020F0502020204030204" pitchFamily="34" charset="0"/>
              <a:cs typeface="Times New Roman" panose="02020603050405020304" pitchFamily="18" charset="0"/>
            </a:endParaRPr>
          </a:p>
          <a:p>
            <a:r>
              <a:rPr lang="fr-FR" sz="1600" dirty="0">
                <a:effectLst/>
                <a:ea typeface="Calibri" panose="020F0502020204030204" pitchFamily="34" charset="0"/>
                <a:cs typeface="Times New Roman" panose="02020603050405020304" pitchFamily="18" charset="0"/>
              </a:rPr>
              <a:t>La colonne est chargée avec un tampon à haute teneur en sel.</a:t>
            </a:r>
          </a:p>
          <a:p>
            <a:endParaRPr lang="fr-FR" sz="1600" dirty="0">
              <a:effectLst/>
              <a:ea typeface="Calibri" panose="020F0502020204030204" pitchFamily="34" charset="0"/>
              <a:cs typeface="Times New Roman" panose="02020603050405020304" pitchFamily="18" charset="0"/>
            </a:endParaRPr>
          </a:p>
          <a:p>
            <a:endParaRPr lang="fr-FR" dirty="0"/>
          </a:p>
        </p:txBody>
      </p:sp>
      <p:pic>
        <p:nvPicPr>
          <p:cNvPr id="2050" name="Picture 2" descr="Hydrophobic interaction chromatography columns, HiTrap™ Butyl-S-FF ...">
            <a:extLst>
              <a:ext uri="{FF2B5EF4-FFF2-40B4-BE49-F238E27FC236}">
                <a16:creationId xmlns:a16="http://schemas.microsoft.com/office/drawing/2014/main" id="{26C3C42C-36B8-1113-6174-F665F23623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0986" y="3215187"/>
            <a:ext cx="6693073" cy="3277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97767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24D762-D5B7-1BF9-D538-891832785B89}"/>
              </a:ext>
            </a:extLst>
          </p:cNvPr>
          <p:cNvSpPr>
            <a:spLocks noGrp="1"/>
          </p:cNvSpPr>
          <p:nvPr>
            <p:ph type="title"/>
          </p:nvPr>
        </p:nvSpPr>
        <p:spPr/>
        <p:txBody>
          <a:bodyPr/>
          <a:lstStyle/>
          <a:p>
            <a:r>
              <a:rPr lang="fr-FR" u="sng" dirty="0"/>
              <a:t>III/ Influence :</a:t>
            </a:r>
          </a:p>
        </p:txBody>
      </p:sp>
      <p:sp>
        <p:nvSpPr>
          <p:cNvPr id="3" name="Espace réservé du contenu 2">
            <a:extLst>
              <a:ext uri="{FF2B5EF4-FFF2-40B4-BE49-F238E27FC236}">
                <a16:creationId xmlns:a16="http://schemas.microsoft.com/office/drawing/2014/main" id="{69D3E51C-1CFF-A930-8F8D-F57B2F8E93E9}"/>
              </a:ext>
            </a:extLst>
          </p:cNvPr>
          <p:cNvSpPr>
            <a:spLocks noGrp="1"/>
          </p:cNvSpPr>
          <p:nvPr>
            <p:ph idx="1"/>
          </p:nvPr>
        </p:nvSpPr>
        <p:spPr/>
        <p:txBody>
          <a:bodyPr>
            <a:normAutofit/>
          </a:bodyPr>
          <a:lstStyle/>
          <a:p>
            <a:r>
              <a:rPr lang="fr-FR" dirty="0"/>
              <a:t>PH</a:t>
            </a:r>
          </a:p>
          <a:p>
            <a:pPr marL="0" indent="0">
              <a:buNone/>
            </a:pPr>
            <a:r>
              <a:rPr lang="fr-FR" sz="1800" dirty="0"/>
              <a:t>Ce facteur entre en jeu seulement lorsque les bases ou acides des acides aminés sont situées à proximité d’un site hydrophobe. Dans le cas où une protéine aurait des acides aminées acides (ou basiques) sur le site apolaire de la molécule (où se fait le contact entre la molécule et la phase stationnaire), le pH vient influencer la rétention. Si la protéine contient des acides aminés éloignés du site de contact, le pH n’est pas un facteur. </a:t>
            </a:r>
          </a:p>
          <a:p>
            <a:endParaRPr lang="fr-FR" dirty="0"/>
          </a:p>
          <a:p>
            <a:endParaRPr lang="fr-FR" dirty="0"/>
          </a:p>
          <a:p>
            <a:r>
              <a:rPr lang="fr-FR" dirty="0"/>
              <a:t>Température</a:t>
            </a:r>
          </a:p>
          <a:p>
            <a:pPr marL="0" indent="0">
              <a:buNone/>
            </a:pPr>
            <a:r>
              <a:rPr lang="fr-FR" sz="1800" dirty="0">
                <a:effectLst/>
                <a:latin typeface="Calibri" panose="020F0502020204030204" pitchFamily="34" charset="0"/>
                <a:ea typeface="Calibri" panose="020F0502020204030204" pitchFamily="34" charset="0"/>
                <a:cs typeface="Times New Roman" panose="02020603050405020304" pitchFamily="18" charset="0"/>
              </a:rPr>
              <a:t>Température élevée est favorisée pour les interactions. P</a:t>
            </a:r>
            <a:r>
              <a:rPr lang="fr-FR" sz="1800" dirty="0"/>
              <a:t>lus on chauffe, plus on donne de l’énergie au système et plus il sera facile de rompre les interactions intermoléculaires qui unissent la molécule à la phase stationnaire.</a:t>
            </a:r>
          </a:p>
        </p:txBody>
      </p:sp>
      <p:sp>
        <p:nvSpPr>
          <p:cNvPr id="4" name="Espace réservé du numéro de diapositive 3">
            <a:extLst>
              <a:ext uri="{FF2B5EF4-FFF2-40B4-BE49-F238E27FC236}">
                <a16:creationId xmlns:a16="http://schemas.microsoft.com/office/drawing/2014/main" id="{909D0EA7-9388-6997-AD7B-BAFEB281E9AF}"/>
              </a:ext>
            </a:extLst>
          </p:cNvPr>
          <p:cNvSpPr>
            <a:spLocks noGrp="1"/>
          </p:cNvSpPr>
          <p:nvPr>
            <p:ph type="sldNum" sz="quarter" idx="12"/>
          </p:nvPr>
        </p:nvSpPr>
        <p:spPr/>
        <p:txBody>
          <a:bodyPr/>
          <a:lstStyle/>
          <a:p>
            <a:fld id="{1621B6DD-29C1-4FEA-923F-71EA1347694C}" type="slidenum">
              <a:rPr lang="en-US" smtClean="0"/>
              <a:pPr/>
              <a:t>8</a:t>
            </a:fld>
            <a:endParaRPr lang="en-US" dirty="0"/>
          </a:p>
        </p:txBody>
      </p:sp>
      <p:pic>
        <p:nvPicPr>
          <p:cNvPr id="5" name="Image 4" descr="Une image contenant texte&#10;&#10;Description générée automatiquement">
            <a:extLst>
              <a:ext uri="{FF2B5EF4-FFF2-40B4-BE49-F238E27FC236}">
                <a16:creationId xmlns:a16="http://schemas.microsoft.com/office/drawing/2014/main" id="{A35DDCD9-01D7-11A7-1459-407EDF80D5D2}"/>
              </a:ext>
            </a:extLst>
          </p:cNvPr>
          <p:cNvPicPr>
            <a:picLocks noChangeAspect="1"/>
          </p:cNvPicPr>
          <p:nvPr/>
        </p:nvPicPr>
        <p:blipFill>
          <a:blip r:embed="rId2"/>
          <a:stretch>
            <a:fillRect/>
          </a:stretch>
        </p:blipFill>
        <p:spPr>
          <a:xfrm>
            <a:off x="10323881" y="130217"/>
            <a:ext cx="1631448" cy="550820"/>
          </a:xfrm>
          <a:prstGeom prst="rect">
            <a:avLst/>
          </a:prstGeom>
        </p:spPr>
      </p:pic>
    </p:spTree>
    <p:extLst>
      <p:ext uri="{BB962C8B-B14F-4D97-AF65-F5344CB8AC3E}">
        <p14:creationId xmlns:p14="http://schemas.microsoft.com/office/powerpoint/2010/main" val="259854870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239045-46BC-2C8B-FEF5-54BE5A2BF458}"/>
              </a:ext>
            </a:extLst>
          </p:cNvPr>
          <p:cNvSpPr>
            <a:spLocks noGrp="1"/>
          </p:cNvSpPr>
          <p:nvPr>
            <p:ph type="title"/>
          </p:nvPr>
        </p:nvSpPr>
        <p:spPr/>
        <p:txBody>
          <a:bodyPr/>
          <a:lstStyle/>
          <a:p>
            <a:r>
              <a:rPr lang="fr-FR" u="sng" dirty="0"/>
              <a:t>Conclusion :</a:t>
            </a:r>
          </a:p>
        </p:txBody>
      </p:sp>
      <p:sp>
        <p:nvSpPr>
          <p:cNvPr id="3" name="Espace réservé du contenu 2">
            <a:extLst>
              <a:ext uri="{FF2B5EF4-FFF2-40B4-BE49-F238E27FC236}">
                <a16:creationId xmlns:a16="http://schemas.microsoft.com/office/drawing/2014/main" id="{84394EBF-472D-4094-572D-58E639AD9EA0}"/>
              </a:ext>
            </a:extLst>
          </p:cNvPr>
          <p:cNvSpPr>
            <a:spLocks noGrp="1"/>
          </p:cNvSpPr>
          <p:nvPr>
            <p:ph idx="1"/>
          </p:nvPr>
        </p:nvSpPr>
        <p:spPr/>
        <p:txBody>
          <a:bodyPr/>
          <a:lstStyle/>
          <a:p>
            <a:r>
              <a:rPr lang="fr-FR" sz="1800" dirty="0">
                <a:latin typeface="Calibri" panose="020F0502020204030204" pitchFamily="34" charset="0"/>
                <a:ea typeface="Calibri" panose="020F0502020204030204" pitchFamily="34" charset="0"/>
                <a:cs typeface="Times New Roman" panose="02020603050405020304" pitchFamily="18" charset="0"/>
              </a:rPr>
              <a:t>P</a:t>
            </a:r>
            <a:r>
              <a:rPr lang="fr-FR" sz="1800" dirty="0">
                <a:effectLst/>
                <a:latin typeface="Calibri" panose="020F0502020204030204" pitchFamily="34" charset="0"/>
                <a:ea typeface="Calibri" panose="020F0502020204030204" pitchFamily="34" charset="0"/>
                <a:cs typeface="Times New Roman" panose="02020603050405020304" pitchFamily="18" charset="0"/>
              </a:rPr>
              <a:t>lus la molécule est hydrophobe est moins de sel est nécessaire pour favoriser la liaison, alors que plus de sel est nécessaire pour une protéine qui a une très faible étendue de surface hydrophobe.</a:t>
            </a:r>
            <a:endParaRPr lang="fr-FR" dirty="0"/>
          </a:p>
        </p:txBody>
      </p:sp>
      <p:sp>
        <p:nvSpPr>
          <p:cNvPr id="4" name="Espace réservé du numéro de diapositive 3">
            <a:extLst>
              <a:ext uri="{FF2B5EF4-FFF2-40B4-BE49-F238E27FC236}">
                <a16:creationId xmlns:a16="http://schemas.microsoft.com/office/drawing/2014/main" id="{0C3852E3-C1E8-AE71-1193-85A28F9674A4}"/>
              </a:ext>
            </a:extLst>
          </p:cNvPr>
          <p:cNvSpPr>
            <a:spLocks noGrp="1"/>
          </p:cNvSpPr>
          <p:nvPr>
            <p:ph type="sldNum" sz="quarter" idx="12"/>
          </p:nvPr>
        </p:nvSpPr>
        <p:spPr/>
        <p:txBody>
          <a:bodyPr/>
          <a:lstStyle/>
          <a:p>
            <a:fld id="{1621B6DD-29C1-4FEA-923F-71EA1347694C}" type="slidenum">
              <a:rPr lang="en-US" smtClean="0"/>
              <a:pPr/>
              <a:t>9</a:t>
            </a:fld>
            <a:endParaRPr lang="en-US" dirty="0"/>
          </a:p>
        </p:txBody>
      </p:sp>
      <p:pic>
        <p:nvPicPr>
          <p:cNvPr id="5" name="Image 4" descr="Une image contenant texte&#10;&#10;Description générée automatiquement">
            <a:extLst>
              <a:ext uri="{FF2B5EF4-FFF2-40B4-BE49-F238E27FC236}">
                <a16:creationId xmlns:a16="http://schemas.microsoft.com/office/drawing/2014/main" id="{FB446FF5-BC26-EA21-E425-AADA856ABD58}"/>
              </a:ext>
            </a:extLst>
          </p:cNvPr>
          <p:cNvPicPr>
            <a:picLocks noChangeAspect="1"/>
          </p:cNvPicPr>
          <p:nvPr/>
        </p:nvPicPr>
        <p:blipFill>
          <a:blip r:embed="rId2"/>
          <a:stretch>
            <a:fillRect/>
          </a:stretch>
        </p:blipFill>
        <p:spPr>
          <a:xfrm>
            <a:off x="10323881" y="130217"/>
            <a:ext cx="1631448" cy="550820"/>
          </a:xfrm>
          <a:prstGeom prst="rect">
            <a:avLst/>
          </a:prstGeom>
        </p:spPr>
      </p:pic>
      <p:pic>
        <p:nvPicPr>
          <p:cNvPr id="3074" name="Picture 2" descr="gfp hydrophobe">
            <a:extLst>
              <a:ext uri="{FF2B5EF4-FFF2-40B4-BE49-F238E27FC236}">
                <a16:creationId xmlns:a16="http://schemas.microsoft.com/office/drawing/2014/main" id="{5C10FBDD-7162-874D-137D-5BB8AAD4B9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3100" y="2600325"/>
            <a:ext cx="6667500" cy="425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15444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423</TotalTime>
  <Words>422</Words>
  <Application>Microsoft Macintosh PowerPoint</Application>
  <PresentationFormat>Grand écran</PresentationFormat>
  <Paragraphs>55</Paragraphs>
  <Slides>9</Slides>
  <Notes>2</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Arial</vt:lpstr>
      <vt:lpstr>Calibri</vt:lpstr>
      <vt:lpstr>Calibri Light</vt:lpstr>
      <vt:lpstr>Thème Office</vt:lpstr>
      <vt:lpstr>CHROMATOGRAPHIE D’Interaction hydrophobe</vt:lpstr>
      <vt:lpstr>Sommaire:</vt:lpstr>
      <vt:lpstr>Introduction</vt:lpstr>
      <vt:lpstr>I/ Principe de la chromatographie d’interaction hydrophobe :</vt:lpstr>
      <vt:lpstr>Absence de sel : </vt:lpstr>
      <vt:lpstr>En présence de sel :</vt:lpstr>
      <vt:lpstr>II/ Composition du gel :</vt:lpstr>
      <vt:lpstr>III/ Influence :</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CHROMATOGRAPHIE D’Interaction hydrophobe</dc:title>
  <dc:creator>perrine desmares</dc:creator>
  <cp:lastModifiedBy>stephanie ginjibre</cp:lastModifiedBy>
  <cp:revision>3</cp:revision>
  <dcterms:created xsi:type="dcterms:W3CDTF">2023-03-01T09:53:13Z</dcterms:created>
  <dcterms:modified xsi:type="dcterms:W3CDTF">2023-03-21T07:46:48Z</dcterms:modified>
</cp:coreProperties>
</file>