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8" r:id="rId13"/>
    <p:sldId id="268" r:id="rId14"/>
    <p:sldId id="280" r:id="rId15"/>
    <p:sldId id="269" r:id="rId16"/>
    <p:sldId id="270" r:id="rId17"/>
    <p:sldId id="271" r:id="rId18"/>
    <p:sldId id="272" r:id="rId19"/>
    <p:sldId id="274" r:id="rId20"/>
    <p:sldId id="276" r:id="rId21"/>
    <p:sldId id="277" r:id="rId22"/>
    <p:sldId id="279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0320A3-9B60-4D28-93B9-26D1805C6369}" v="24" dt="2023-02-02T12:35:56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37"/>
  </p:normalViewPr>
  <p:slideViewPr>
    <p:cSldViewPr snapToGrid="0">
      <p:cViewPr varScale="1">
        <p:scale>
          <a:sx n="145" d="100"/>
          <a:sy n="145" d="100"/>
        </p:scale>
        <p:origin x="680" y="-2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nane\AppData\Local\Packages\microsoft.windowscommunicationsapps_8wekyb3d8bbwe\LocalState\Files\S0\15\Attachments\tp%209%20ines%20belarabi%5b285%5d.od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Profil d'élution obtenue par chromatographie d'exclusion de la vitamine B12 dans l'extraints bactériens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Feuille1!$B$14:$N$14</c:f>
              <c:numCache>
                <c:formatCode>General</c:formatCode>
                <c:ptCount val="13"/>
                <c:pt idx="0">
                  <c:v>0</c:v>
                </c:pt>
                <c:pt idx="1">
                  <c:v>1.8999999999999961E-2</c:v>
                </c:pt>
                <c:pt idx="2">
                  <c:v>0.16199999999999998</c:v>
                </c:pt>
                <c:pt idx="3">
                  <c:v>0.93900000000000006</c:v>
                </c:pt>
                <c:pt idx="4">
                  <c:v>0.30099999999999999</c:v>
                </c:pt>
                <c:pt idx="5">
                  <c:v>5.2999999999999992E-2</c:v>
                </c:pt>
                <c:pt idx="6">
                  <c:v>2.6999999999999968E-2</c:v>
                </c:pt>
                <c:pt idx="7">
                  <c:v>1.5999999999999959E-2</c:v>
                </c:pt>
                <c:pt idx="8">
                  <c:v>9.000000000000008E-3</c:v>
                </c:pt>
                <c:pt idx="9">
                  <c:v>2.0999999999999963E-2</c:v>
                </c:pt>
                <c:pt idx="10">
                  <c:v>3.3999999999999975E-2</c:v>
                </c:pt>
                <c:pt idx="11">
                  <c:v>1.799999999999996E-2</c:v>
                </c:pt>
                <c:pt idx="12">
                  <c:v>1.100000000000001E-2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0F1-43C5-9BF5-3BC867B5E785}"/>
            </c:ext>
          </c:extLst>
        </c:ser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Feuille1!$B$3:$N$3</c:f>
              <c:strCache>
                <c:ptCount val="13"/>
                <c:pt idx="0">
                  <c:v>temoin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strCache>
            </c:strRef>
          </c:xVal>
          <c:yVal>
            <c:numRef>
              <c:f>Feuille1!$B$5:$N$5</c:f>
              <c:numCache>
                <c:formatCode>General</c:formatCode>
                <c:ptCount val="13"/>
                <c:pt idx="0">
                  <c:v>0</c:v>
                </c:pt>
                <c:pt idx="1">
                  <c:v>2.0000000000000018E-3</c:v>
                </c:pt>
                <c:pt idx="2">
                  <c:v>-2.200000000000002E-2</c:v>
                </c:pt>
                <c:pt idx="3">
                  <c:v>3.8000000000000034E-2</c:v>
                </c:pt>
                <c:pt idx="4">
                  <c:v>0.128</c:v>
                </c:pt>
                <c:pt idx="5">
                  <c:v>0.24600000000000005</c:v>
                </c:pt>
                <c:pt idx="6">
                  <c:v>0.22000000000000003</c:v>
                </c:pt>
                <c:pt idx="7">
                  <c:v>9.8000000000000032E-2</c:v>
                </c:pt>
                <c:pt idx="8">
                  <c:v>1.6000000000000014E-2</c:v>
                </c:pt>
                <c:pt idx="9">
                  <c:v>-1.6000000000000014E-2</c:v>
                </c:pt>
                <c:pt idx="10">
                  <c:v>-2.7999999999999969E-2</c:v>
                </c:pt>
                <c:pt idx="11">
                  <c:v>-2.6999999999999968E-2</c:v>
                </c:pt>
                <c:pt idx="12">
                  <c:v>2.0000000000000018E-2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0F1-43C5-9BF5-3BC867B5E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4219215"/>
        <c:axId val="1409452927"/>
      </c:scatterChart>
      <c:valAx>
        <c:axId val="1409452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 corrigé à différente longueur d'onde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44219215"/>
        <c:crossesAt val="0"/>
        <c:crossBetween val="midCat"/>
      </c:valAx>
      <c:valAx>
        <c:axId val="10442192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fraction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09452927"/>
        <c:crossesAt val="0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d6c4b00e9d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d6c4b00e9d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fa9648402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fa9648402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fa9648402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fa9648402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133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faddae982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faddae982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d6c4b00e9d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d6c4b00e9d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3153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faddae982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faddae982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506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faddae982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faddae982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9517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faddae982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faddae982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2105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faddae982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faddae982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945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faddae982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faddae982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832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6c4b00e9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6c4b00e9d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faddae982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faddae982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6766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faddae982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faddae982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6491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fa9648402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fa9648402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262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d6c4b00e9d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d6c4b00e9d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d837dcda8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d837dcda8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d837dcda8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d837dcda8f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a9648402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fa9648402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d6c4b00e9d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d6c4b00e9d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fa9648402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fa9648402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faddae98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faddae98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-61925" y="0"/>
            <a:ext cx="9205925" cy="561137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413421" y="10609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CHROMATOGRAPHIE D’EXCLUSION</a:t>
            </a:r>
            <a:endParaRPr b="1" dirty="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393CD08-F75E-69E7-FDFD-AD04D6F09017}"/>
              </a:ext>
            </a:extLst>
          </p:cNvPr>
          <p:cNvSpPr txBox="1"/>
          <p:nvPr/>
        </p:nvSpPr>
        <p:spPr>
          <a:xfrm>
            <a:off x="0" y="4189393"/>
            <a:ext cx="1485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INES</a:t>
            </a:r>
          </a:p>
          <a:p>
            <a:r>
              <a:rPr lang="fr-FR" dirty="0"/>
              <a:t>SAMIRA</a:t>
            </a:r>
          </a:p>
          <a:p>
            <a:r>
              <a:rPr lang="fr-FR" dirty="0"/>
              <a:t>SFIA</a:t>
            </a:r>
          </a:p>
          <a:p>
            <a:r>
              <a:rPr lang="fr-FR" dirty="0"/>
              <a:t>HANANE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3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-21675" y="-356195"/>
            <a:ext cx="9205925" cy="561137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u="sng" dirty="0"/>
              <a:t>Chromatographie d’exclusion en Tp </a:t>
            </a:r>
            <a:endParaRPr b="1" u="sng" dirty="0"/>
          </a:p>
        </p:txBody>
      </p:sp>
      <p:pic>
        <p:nvPicPr>
          <p:cNvPr id="170" name="Google Shape;170;p23"/>
          <p:cNvPicPr preferRelativeResize="0"/>
          <p:nvPr/>
        </p:nvPicPr>
        <p:blipFill rotWithShape="1">
          <a:blip r:embed="rId4">
            <a:alphaModFix/>
          </a:blip>
          <a:srcRect l="12089" r="11830"/>
          <a:stretch/>
        </p:blipFill>
        <p:spPr>
          <a:xfrm>
            <a:off x="219795" y="1109165"/>
            <a:ext cx="2706285" cy="350093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/>
          <p:nvPr/>
        </p:nvSpPr>
        <p:spPr>
          <a:xfrm>
            <a:off x="4661900" y="1675975"/>
            <a:ext cx="309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1028" name="Picture 4" descr="Schéma du procédé de chromatographie ionique : a) insertion de ...">
            <a:extLst>
              <a:ext uri="{FF2B5EF4-FFF2-40B4-BE49-F238E27FC236}">
                <a16:creationId xmlns:a16="http://schemas.microsoft.com/office/drawing/2014/main" id="{9EDB73AD-F7D1-E462-6B0E-F9784CD12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86" y="1306860"/>
            <a:ext cx="4588980" cy="32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4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-61925" y="0"/>
            <a:ext cx="9205925" cy="561137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 b="1" u="sng"/>
              <a:t>Ordre de sortie des molécules en fonction de leurs temps d’élution ou de leur volume d’élution</a:t>
            </a:r>
            <a:endParaRPr sz="2100" b="1" u="sng"/>
          </a:p>
        </p:txBody>
      </p:sp>
      <p:pic>
        <p:nvPicPr>
          <p:cNvPr id="180" name="Google Shape;180;p24"/>
          <p:cNvPicPr preferRelativeResize="0"/>
          <p:nvPr/>
        </p:nvPicPr>
        <p:blipFill rotWithShape="1">
          <a:blip r:embed="rId4">
            <a:alphaModFix/>
          </a:blip>
          <a:srcRect r="7441" b="3025"/>
          <a:stretch/>
        </p:blipFill>
        <p:spPr>
          <a:xfrm>
            <a:off x="2741175" y="1260850"/>
            <a:ext cx="3742500" cy="3765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24"/>
          <p:cNvCxnSpPr/>
          <p:nvPr/>
        </p:nvCxnSpPr>
        <p:spPr>
          <a:xfrm>
            <a:off x="2731850" y="1340900"/>
            <a:ext cx="0" cy="3682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" name="Google Shape;182;p24"/>
          <p:cNvCxnSpPr/>
          <p:nvPr/>
        </p:nvCxnSpPr>
        <p:spPr>
          <a:xfrm flipH="1">
            <a:off x="6466900" y="1320900"/>
            <a:ext cx="7500" cy="3702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24"/>
          <p:cNvCxnSpPr/>
          <p:nvPr/>
        </p:nvCxnSpPr>
        <p:spPr>
          <a:xfrm rot="10800000">
            <a:off x="2741175" y="1287275"/>
            <a:ext cx="3742500" cy="2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24"/>
          <p:cNvCxnSpPr/>
          <p:nvPr/>
        </p:nvCxnSpPr>
        <p:spPr>
          <a:xfrm rot="10800000">
            <a:off x="2741175" y="5023700"/>
            <a:ext cx="3742500" cy="2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4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-61925" y="0"/>
            <a:ext cx="9205925" cy="561137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00" b="1" u="sng" dirty="0"/>
              <a:t>Représentation du logarithme de la masse moléculaire en fonction du volume d’élution</a:t>
            </a:r>
            <a:endParaRPr sz="2100" b="1" u="sng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3A312BA4-1283-2E17-A7C4-0AC8E5427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136" y="1413639"/>
            <a:ext cx="4167344" cy="3539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221E5EB-E720-86B8-1233-806C61E00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389009"/>
              </p:ext>
            </p:extLst>
          </p:nvPr>
        </p:nvGraphicFramePr>
        <p:xfrm>
          <a:off x="688891" y="2175510"/>
          <a:ext cx="1281430" cy="792480"/>
        </p:xfrm>
        <a:graphic>
          <a:graphicData uri="http://schemas.openxmlformats.org/drawingml/2006/table">
            <a:tbl>
              <a:tblPr/>
              <a:tblGrid>
                <a:gridCol w="1281430">
                  <a:extLst>
                    <a:ext uri="{9D8B030D-6E8A-4147-A177-3AD203B41FA5}">
                      <a16:colId xmlns:a16="http://schemas.microsoft.com/office/drawing/2014/main" val="1187047660"/>
                    </a:ext>
                  </a:extLst>
                </a:gridCol>
              </a:tblGrid>
              <a:tr h="12223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588731"/>
                  </a:ext>
                </a:extLst>
              </a:tr>
              <a:tr h="12223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29216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just"/>
                      <a:r>
                        <a:rPr lang="fr-FR" dirty="0">
                          <a:effectLst/>
                          <a:latin typeface="Arial, Helvetica, sans-serif"/>
                        </a:rPr>
                        <a:t> </a:t>
                      </a:r>
                      <a:r>
                        <a:rPr lang="fr-FR" b="1" dirty="0">
                          <a:effectLst/>
                          <a:latin typeface="Arial, Helvetica, sans-serif"/>
                        </a:rPr>
                        <a:t>V* = </a:t>
                      </a:r>
                      <a:r>
                        <a:rPr lang="fr-FR" b="1" dirty="0" err="1">
                          <a:effectLst/>
                          <a:latin typeface="Arial, Helvetica, sans-serif"/>
                        </a:rPr>
                        <a:t>V</a:t>
                      </a:r>
                      <a:r>
                        <a:rPr lang="fr-FR" b="1" baseline="-25000" dirty="0" err="1">
                          <a:effectLst/>
                          <a:latin typeface="Arial, Helvetica, sans-serif"/>
                        </a:rPr>
                        <a:t>m</a:t>
                      </a:r>
                      <a:r>
                        <a:rPr lang="fr-FR" b="1" dirty="0">
                          <a:effectLst/>
                          <a:latin typeface="Arial, Helvetica, sans-serif"/>
                        </a:rPr>
                        <a:t> + V</a:t>
                      </a:r>
                      <a:r>
                        <a:rPr lang="fr-FR" b="1" baseline="-25000" dirty="0">
                          <a:effectLst/>
                          <a:latin typeface="Arial, Helvetica, sans-serif"/>
                        </a:rPr>
                        <a:t>i</a:t>
                      </a:r>
                      <a:endParaRPr lang="fr-FR" dirty="0">
                        <a:effectLst/>
                        <a:latin typeface="Arial, Helvetica, sans-serif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28819"/>
                  </a:ext>
                </a:extLst>
              </a:tr>
            </a:tbl>
          </a:graphicData>
        </a:graphic>
      </p:graphicFrame>
      <p:sp>
        <p:nvSpPr>
          <p:cNvPr id="7" name="Rectangle 10">
            <a:extLst>
              <a:ext uri="{FF2B5EF4-FFF2-40B4-BE49-F238E27FC236}">
                <a16:creationId xmlns:a16="http://schemas.microsoft.com/office/drawing/2014/main" id="{6C9BAF97-0E5B-6954-FA1B-33D857E8D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2463800"/>
            <a:ext cx="137500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99211B2-1087-DE34-06AF-90653828CDA2}"/>
              </a:ext>
            </a:extLst>
          </p:cNvPr>
          <p:cNvSpPr txBox="1"/>
          <p:nvPr/>
        </p:nvSpPr>
        <p:spPr>
          <a:xfrm>
            <a:off x="393226" y="1769722"/>
            <a:ext cx="4655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400" b="1" dirty="0">
                <a:solidFill>
                  <a:srgbClr val="303A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nb-NO" sz="1400" b="1" baseline="-25000" dirty="0">
                <a:solidFill>
                  <a:srgbClr val="303A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</a:t>
            </a:r>
            <a:r>
              <a:rPr lang="nb-NO" sz="1400" b="1" dirty="0">
                <a:solidFill>
                  <a:srgbClr val="303A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= (V</a:t>
            </a:r>
            <a:r>
              <a:rPr lang="nb-NO" sz="1400" b="1" baseline="-25000" dirty="0">
                <a:solidFill>
                  <a:srgbClr val="303A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nb-NO" sz="1400" b="1" dirty="0">
                <a:solidFill>
                  <a:srgbClr val="303A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- V</a:t>
            </a:r>
            <a:r>
              <a:rPr lang="nb-NO" sz="1400" b="1" baseline="-25000" dirty="0">
                <a:solidFill>
                  <a:srgbClr val="303A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nb-NO" sz="1400" b="1" dirty="0">
                <a:solidFill>
                  <a:srgbClr val="303A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/ (</a:t>
            </a:r>
            <a:r>
              <a:rPr lang="nb-NO" sz="1400" b="1" dirty="0" err="1">
                <a:solidFill>
                  <a:srgbClr val="303A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nb-NO" sz="1400" b="1" baseline="-25000" dirty="0" err="1">
                <a:solidFill>
                  <a:srgbClr val="303A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nb-NO" sz="1400" b="1" dirty="0">
                <a:solidFill>
                  <a:srgbClr val="303A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- V</a:t>
            </a:r>
            <a:r>
              <a:rPr lang="nb-NO" sz="1400" b="1" baseline="-25000" dirty="0">
                <a:solidFill>
                  <a:srgbClr val="303A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nb-NO" sz="1400" b="1" dirty="0">
                <a:solidFill>
                  <a:srgbClr val="303A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649597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5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-61925" y="-348575"/>
            <a:ext cx="9205925" cy="561137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189780" y="16635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u="sng" dirty="0"/>
              <a:t>REALISATION D’UN DOSAGE</a:t>
            </a:r>
            <a:endParaRPr b="1" u="sng" dirty="0"/>
          </a:p>
        </p:txBody>
      </p:sp>
      <p:pic>
        <p:nvPicPr>
          <p:cNvPr id="4098" name="Picture 2" descr="Bon Résultat Photo stock - Image: 14910530">
            <a:extLst>
              <a:ext uri="{FF2B5EF4-FFF2-40B4-BE49-F238E27FC236}">
                <a16:creationId xmlns:a16="http://schemas.microsoft.com/office/drawing/2014/main" id="{5D683301-99D2-F138-CB18-450888DFE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80" y="132588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3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-61925" y="-348575"/>
            <a:ext cx="9205925" cy="561137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u="sng" dirty="0"/>
              <a:t>Chromatographie d’exclusion en Tp </a:t>
            </a:r>
            <a:endParaRPr b="1" u="sng" dirty="0"/>
          </a:p>
        </p:txBody>
      </p:sp>
      <p:pic>
        <p:nvPicPr>
          <p:cNvPr id="171" name="Google Shape;17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140" y="2076175"/>
            <a:ext cx="5416400" cy="256631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/>
          <p:nvPr/>
        </p:nvSpPr>
        <p:spPr>
          <a:xfrm>
            <a:off x="4661900" y="1675975"/>
            <a:ext cx="309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73" name="Google Shape;173;p23"/>
          <p:cNvSpPr/>
          <p:nvPr/>
        </p:nvSpPr>
        <p:spPr>
          <a:xfrm>
            <a:off x="4857630" y="1194825"/>
            <a:ext cx="3669900" cy="61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b="1" dirty="0">
                <a:solidFill>
                  <a:schemeClr val="dk1"/>
                </a:solidFill>
              </a:rPr>
              <a:t>(Tp 9: Purification de la vitamine B12 par chromatographie d’exclusion)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453150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5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-61925" y="-348575"/>
            <a:ext cx="9205925" cy="561137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u="sng" dirty="0"/>
              <a:t>ETAPE 1:</a:t>
            </a:r>
            <a:endParaRPr b="1" u="sng" dirty="0"/>
          </a:p>
        </p:txBody>
      </p:sp>
      <p:sp>
        <p:nvSpPr>
          <p:cNvPr id="191" name="Google Shape;191;p25"/>
          <p:cNvSpPr/>
          <p:nvPr/>
        </p:nvSpPr>
        <p:spPr>
          <a:xfrm>
            <a:off x="311700" y="1068750"/>
            <a:ext cx="8334000" cy="3006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body" idx="1"/>
          </p:nvPr>
        </p:nvSpPr>
        <p:spPr>
          <a:xfrm>
            <a:off x="468000" y="1152475"/>
            <a:ext cx="8364300" cy="3410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928" dirty="0">
                <a:highlight>
                  <a:srgbClr val="FFFF00"/>
                </a:highlight>
              </a:rPr>
              <a:t>ETAPE 1:</a:t>
            </a:r>
            <a:r>
              <a:rPr lang="fr" sz="4928" dirty="0">
                <a:highlight>
                  <a:srgbClr val="FFFFFF"/>
                </a:highlight>
              </a:rPr>
              <a:t> Mesurer l’absorbance des fractions à une longueur d’onde selon la molécule voulue. </a:t>
            </a:r>
            <a:endParaRPr sz="4928" dirty="0">
              <a:highlight>
                <a:srgbClr val="FFFFFF"/>
              </a:highlight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C9AE9A9-E938-82C8-6DD9-CCF8D0C19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779" y="1737359"/>
            <a:ext cx="2415541" cy="185267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E4E8533-CD87-278C-A2A8-63CBA04F6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737359"/>
            <a:ext cx="2188435" cy="218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0447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5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-61925" y="-348575"/>
            <a:ext cx="9205925" cy="561137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u="sng" dirty="0"/>
              <a:t>ETAPE 2:</a:t>
            </a:r>
            <a:endParaRPr b="1" u="sng" dirty="0"/>
          </a:p>
        </p:txBody>
      </p:sp>
      <p:sp>
        <p:nvSpPr>
          <p:cNvPr id="191" name="Google Shape;191;p25"/>
          <p:cNvSpPr/>
          <p:nvPr/>
        </p:nvSpPr>
        <p:spPr>
          <a:xfrm>
            <a:off x="311700" y="1068750"/>
            <a:ext cx="8334000" cy="3006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body" idx="1"/>
          </p:nvPr>
        </p:nvSpPr>
        <p:spPr>
          <a:xfrm>
            <a:off x="468000" y="1152475"/>
            <a:ext cx="8364300" cy="3410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928" dirty="0">
                <a:highlight>
                  <a:srgbClr val="FFFF00"/>
                </a:highlight>
              </a:rPr>
              <a:t>ETAPE 2:</a:t>
            </a:r>
            <a:r>
              <a:rPr lang="fr" sz="4928" dirty="0"/>
              <a:t> Tracer le graphique de A=f(fraction) </a:t>
            </a:r>
            <a:endParaRPr sz="4928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739D1E8-0D87-B944-681D-42519E6B3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0" y="1628270"/>
            <a:ext cx="8105402" cy="215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743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5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-61925" y="-348575"/>
            <a:ext cx="9205925" cy="561137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u="sng" dirty="0"/>
              <a:t>CHROMATOGRAMME</a:t>
            </a:r>
            <a:endParaRPr b="1" u="sng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B46B1123-7E5F-92A7-1F6B-E440CA28F8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977520"/>
              </p:ext>
            </p:extLst>
          </p:nvPr>
        </p:nvGraphicFramePr>
        <p:xfrm>
          <a:off x="875220" y="1082040"/>
          <a:ext cx="7095300" cy="4061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6724130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5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-61925" y="-348575"/>
            <a:ext cx="9205925" cy="561137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u="sng" dirty="0"/>
              <a:t>ETAPE 3:</a:t>
            </a:r>
            <a:endParaRPr b="1" u="sng" dirty="0"/>
          </a:p>
        </p:txBody>
      </p:sp>
      <p:sp>
        <p:nvSpPr>
          <p:cNvPr id="191" name="Google Shape;191;p25"/>
          <p:cNvSpPr/>
          <p:nvPr/>
        </p:nvSpPr>
        <p:spPr>
          <a:xfrm>
            <a:off x="311700" y="1068750"/>
            <a:ext cx="8334000" cy="3006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body" idx="1"/>
          </p:nvPr>
        </p:nvSpPr>
        <p:spPr>
          <a:xfrm>
            <a:off x="468000" y="1152475"/>
            <a:ext cx="8364300" cy="3410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indent="0">
              <a:buNone/>
            </a:pPr>
            <a:r>
              <a:rPr lang="fr" sz="4928" dirty="0">
                <a:highlight>
                  <a:srgbClr val="FFFF00"/>
                </a:highlight>
              </a:rPr>
              <a:t>ETAPE 3:</a:t>
            </a:r>
            <a:r>
              <a:rPr lang="fr" sz="4928" dirty="0">
                <a:highlight>
                  <a:srgbClr val="FFFFFF"/>
                </a:highlight>
              </a:rPr>
              <a:t> </a:t>
            </a:r>
            <a:r>
              <a:rPr lang="fr-FR" sz="4928" dirty="0">
                <a:highlight>
                  <a:srgbClr val="FFFFFF"/>
                </a:highlight>
              </a:rPr>
              <a:t>Retenir 3 fractions qui ont les absorbances les plus élevées.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28" dirty="0">
              <a:highlight>
                <a:srgbClr val="FFFFFF"/>
              </a:highlight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5321513-0D5D-2A25-7A90-DFB93794B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144" y="1482731"/>
            <a:ext cx="2718435" cy="258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5564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5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-61925" y="-348575"/>
            <a:ext cx="9205925" cy="561137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u="sng" dirty="0"/>
              <a:t>ETAPE 4:</a:t>
            </a:r>
            <a:endParaRPr b="1" u="sng" dirty="0"/>
          </a:p>
        </p:txBody>
      </p:sp>
      <p:sp>
        <p:nvSpPr>
          <p:cNvPr id="191" name="Google Shape;191;p25"/>
          <p:cNvSpPr/>
          <p:nvPr/>
        </p:nvSpPr>
        <p:spPr>
          <a:xfrm>
            <a:off x="0" y="1152474"/>
            <a:ext cx="9144000" cy="35460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u="sng" dirty="0"/>
              <a:t>EQUATION AU GRANDEUR</a:t>
            </a:r>
            <a:r>
              <a:rPr lang="fr-FR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ρ(molécule voulu; fraction) = A (fraction)* ρ(molécule voulu; sol étalon) / A (étalon)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u="sng" dirty="0"/>
              <a:t>EXEMPLE</a:t>
            </a:r>
            <a:r>
              <a:rPr lang="fr-FR" dirty="0"/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A(fraction) = 0,939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ρ(protéine; sol étalon) = 10 g/L</a:t>
            </a:r>
          </a:p>
          <a:p>
            <a:r>
              <a:rPr lang="fr-FR" dirty="0"/>
              <a:t>A (étalon) = 2,872</a:t>
            </a:r>
          </a:p>
          <a:p>
            <a:endParaRPr lang="fr-FR" dirty="0"/>
          </a:p>
          <a:p>
            <a:r>
              <a:rPr lang="fr-FR" dirty="0"/>
              <a:t>Alors : ρ(molécule voulu; fraction) = 0,939*10/2,872 </a:t>
            </a:r>
          </a:p>
          <a:p>
            <a:r>
              <a:rPr lang="fr-FR" dirty="0"/>
              <a:t>		                 = 3,27 g/L</a:t>
            </a:r>
          </a:p>
          <a:p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</p:txBody>
      </p:sp>
      <p:sp>
        <p:nvSpPr>
          <p:cNvPr id="192" name="Google Shape;192;p25"/>
          <p:cNvSpPr txBox="1">
            <a:spLocks noGrp="1"/>
          </p:cNvSpPr>
          <p:nvPr>
            <p:ph type="body" idx="1"/>
          </p:nvPr>
        </p:nvSpPr>
        <p:spPr>
          <a:xfrm>
            <a:off x="389850" y="1177188"/>
            <a:ext cx="8364300" cy="3410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indent="0">
              <a:buNone/>
            </a:pPr>
            <a:r>
              <a:rPr lang="fr" sz="4928" dirty="0">
                <a:highlight>
                  <a:srgbClr val="FFFF00"/>
                </a:highlight>
              </a:rPr>
              <a:t>ETAPE 4:</a:t>
            </a:r>
            <a:r>
              <a:rPr lang="fr" sz="4928" dirty="0">
                <a:highlight>
                  <a:srgbClr val="FFFFFF"/>
                </a:highlight>
              </a:rPr>
              <a:t> </a:t>
            </a:r>
            <a:r>
              <a:rPr lang="fr-FR" sz="4928" dirty="0">
                <a:highlight>
                  <a:srgbClr val="FFFFFF"/>
                </a:highlight>
              </a:rPr>
              <a:t>Déterminer la concentration en masse dans chacune des fractions : </a:t>
            </a:r>
          </a:p>
          <a:p>
            <a:pPr marL="0" indent="0">
              <a:buNone/>
            </a:pPr>
            <a:endParaRPr lang="fr-FR" sz="4928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28" dirty="0">
              <a:highlight>
                <a:srgbClr val="FFFFFF"/>
              </a:highligh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64C5C8-A838-7722-D2C1-F844616D52BE}"/>
              </a:ext>
            </a:extLst>
          </p:cNvPr>
          <p:cNvSpPr/>
          <p:nvPr/>
        </p:nvSpPr>
        <p:spPr>
          <a:xfrm>
            <a:off x="205740" y="1906855"/>
            <a:ext cx="6560820" cy="3410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70556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-61925" y="0"/>
            <a:ext cx="9205925" cy="561137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3120" b="1" u="sng"/>
              <a:t>Sommaire</a:t>
            </a:r>
            <a:endParaRPr sz="3120" b="1" u="sng"/>
          </a:p>
        </p:txBody>
      </p:sp>
      <p:sp>
        <p:nvSpPr>
          <p:cNvPr id="74" name="Google Shape;74;p15"/>
          <p:cNvSpPr/>
          <p:nvPr/>
        </p:nvSpPr>
        <p:spPr>
          <a:xfrm>
            <a:off x="404925" y="1107125"/>
            <a:ext cx="3559500" cy="3867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251550" y="13325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11943" algn="l" rtl="0">
              <a:spcBef>
                <a:spcPts val="1200"/>
              </a:spcBef>
              <a:spcAft>
                <a:spcPts val="0"/>
              </a:spcAft>
              <a:buSzPct val="100000"/>
              <a:buChar char="➢"/>
            </a:pPr>
            <a:r>
              <a:rPr lang="fr" sz="5250" b="1" dirty="0">
                <a:solidFill>
                  <a:schemeClr val="dk1"/>
                </a:solidFill>
              </a:rPr>
              <a:t> Principe d’une chromatographie d’exclusion</a:t>
            </a:r>
            <a:endParaRPr sz="5250" b="1" dirty="0">
              <a:solidFill>
                <a:schemeClr val="dk1"/>
              </a:solidFill>
            </a:endParaRPr>
          </a:p>
          <a:p>
            <a:pPr marL="457200" lvl="0" indent="-31194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➢"/>
            </a:pPr>
            <a:r>
              <a:rPr lang="fr" sz="5250" b="1" dirty="0">
                <a:solidFill>
                  <a:schemeClr val="dk1"/>
                </a:solidFill>
              </a:rPr>
              <a:t> Les deux type de phase</a:t>
            </a:r>
            <a:endParaRPr sz="5250" b="1" dirty="0">
              <a:solidFill>
                <a:schemeClr val="dk1"/>
              </a:solidFill>
            </a:endParaRPr>
          </a:p>
          <a:p>
            <a:pPr marL="457200" lvl="0" indent="-311943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➢"/>
            </a:pPr>
            <a:r>
              <a:rPr lang="fr" sz="5250" b="1" dirty="0">
                <a:solidFill>
                  <a:schemeClr val="dk1"/>
                </a:solidFill>
              </a:rPr>
              <a:t>Passage des molécules à travers la colonne</a:t>
            </a:r>
            <a:endParaRPr sz="5250" b="1" dirty="0">
              <a:solidFill>
                <a:schemeClr val="dk1"/>
              </a:solidFill>
            </a:endParaRPr>
          </a:p>
          <a:p>
            <a:pPr marL="457200" lvl="0" indent="-311943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➢"/>
            </a:pPr>
            <a:r>
              <a:rPr lang="fr" sz="5250" b="1" dirty="0">
                <a:solidFill>
                  <a:schemeClr val="dk1"/>
                </a:solidFill>
              </a:rPr>
              <a:t>Qu’est-ce que le domaine de fractionnement ?</a:t>
            </a:r>
            <a:endParaRPr sz="5250" b="1" dirty="0">
              <a:solidFill>
                <a:schemeClr val="dk1"/>
              </a:solidFill>
            </a:endParaRPr>
          </a:p>
          <a:p>
            <a:pPr marL="457200" lvl="0" indent="-311943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➢"/>
            </a:pPr>
            <a:r>
              <a:rPr lang="fr" sz="5250" b="1" dirty="0">
                <a:solidFill>
                  <a:schemeClr val="dk1"/>
                </a:solidFill>
              </a:rPr>
              <a:t> Choix du type de gel</a:t>
            </a:r>
            <a:endParaRPr sz="5250" b="1" dirty="0">
              <a:solidFill>
                <a:schemeClr val="dk1"/>
              </a:solidFill>
            </a:endParaRPr>
          </a:p>
          <a:p>
            <a:pPr marL="914400" lvl="1" indent="-311943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fr" sz="5250" b="1" dirty="0">
                <a:solidFill>
                  <a:schemeClr val="dk1"/>
                </a:solidFill>
              </a:rPr>
              <a:t> Les types de gel</a:t>
            </a:r>
            <a:endParaRPr sz="5250" b="1" dirty="0">
              <a:solidFill>
                <a:schemeClr val="dk1"/>
              </a:solidFill>
            </a:endParaRPr>
          </a:p>
          <a:p>
            <a:pPr marL="914400" lvl="1" indent="-311943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fr" sz="5250" b="1" dirty="0">
                <a:solidFill>
                  <a:schemeClr val="dk1"/>
                </a:solidFill>
              </a:rPr>
              <a:t> Choix du gel</a:t>
            </a:r>
            <a:endParaRPr sz="5250" b="1" dirty="0">
              <a:solidFill>
                <a:schemeClr val="dk1"/>
              </a:solidFill>
            </a:endParaRPr>
          </a:p>
          <a:p>
            <a:pPr marL="457200" lvl="0" indent="-311943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➢"/>
            </a:pPr>
            <a:r>
              <a:rPr lang="fr" sz="5250" b="1" dirty="0">
                <a:solidFill>
                  <a:schemeClr val="dk1"/>
                </a:solidFill>
              </a:rPr>
              <a:t> Méthode (manipulations)</a:t>
            </a:r>
            <a:endParaRPr sz="5250" b="1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65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65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000"/>
              </a:spcAft>
              <a:buNone/>
            </a:pPr>
            <a:r>
              <a:rPr lang="fr" sz="1400" dirty="0">
                <a:solidFill>
                  <a:schemeClr val="dk1"/>
                </a:solidFill>
              </a:rPr>
              <a:t> 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4955025" y="1107125"/>
            <a:ext cx="3776400" cy="3867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4843275" y="13325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lang="fr" b="1" dirty="0">
                <a:solidFill>
                  <a:schemeClr val="dk1"/>
                </a:solidFill>
              </a:rPr>
              <a:t>Ordre de sortie des molécules en fonction de leurs temps d’élution ou de leur volume d’élution (schéma </a:t>
            </a:r>
            <a:r>
              <a:rPr lang="fr" b="1" dirty="0" err="1">
                <a:solidFill>
                  <a:schemeClr val="dk1"/>
                </a:solidFill>
              </a:rPr>
              <a:t>video</a:t>
            </a:r>
            <a:r>
              <a:rPr lang="fr" b="1" dirty="0">
                <a:solidFill>
                  <a:schemeClr val="dk1"/>
                </a:solidFill>
              </a:rPr>
              <a:t>)</a:t>
            </a:r>
            <a:endParaRPr b="1" dirty="0">
              <a:solidFill>
                <a:schemeClr val="dk1"/>
              </a:solidFill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lang="fr" b="1" dirty="0">
                <a:solidFill>
                  <a:schemeClr val="dk1"/>
                </a:solidFill>
              </a:rPr>
              <a:t>Interprétation des résultats</a:t>
            </a:r>
            <a:endParaRPr b="1"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fr" sz="700" b="1" dirty="0">
                <a:solidFill>
                  <a:schemeClr val="dk1"/>
                </a:solidFill>
              </a:rPr>
              <a:t> </a:t>
            </a:r>
            <a:r>
              <a:rPr lang="fr" sz="1400" b="1" dirty="0">
                <a:solidFill>
                  <a:schemeClr val="dk1"/>
                </a:solidFill>
              </a:rPr>
              <a:t>Chromatogramme obtenu</a:t>
            </a:r>
            <a:endParaRPr sz="1400" b="1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lang="fr" b="1" dirty="0">
                <a:solidFill>
                  <a:schemeClr val="dk1"/>
                </a:solidFill>
              </a:rPr>
              <a:t>Conclusion : Questions cours (quizz)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5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-61925" y="-348575"/>
            <a:ext cx="9205925" cy="561137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u="sng" dirty="0"/>
              <a:t>ETAPE 5 :</a:t>
            </a:r>
            <a:endParaRPr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Google Shape;191;p25"/>
              <p:cNvSpPr/>
              <p:nvPr/>
            </p:nvSpPr>
            <p:spPr>
              <a:xfrm>
                <a:off x="0" y="1152474"/>
                <a:ext cx="9144000" cy="3546001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u="sng" dirty="0"/>
                  <a:t>EQUATION AU GRANDEUR</a:t>
                </a:r>
                <a:r>
                  <a:rPr lang="fr-FR" dirty="0"/>
                  <a:t>:</a:t>
                </a:r>
              </a:p>
              <a:p>
                <a:pPr marL="0" lvl="0" indent="0" algn="l" rtl="0"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fr-FR" sz="1400" dirty="0">
                    <a:solidFill>
                      <a:schemeClr val="dk1"/>
                    </a:solidFill>
                    <a:highlight>
                      <a:srgbClr val="FFFFFF"/>
                    </a:highlight>
                  </a:rPr>
                  <a:t>m</a:t>
                </a:r>
                <a:r>
                  <a:rPr lang="fr-FR" sz="1400" baseline="-25000" dirty="0">
                    <a:solidFill>
                      <a:schemeClr val="dk1"/>
                    </a:solidFill>
                    <a:highlight>
                      <a:srgbClr val="FFFFFF"/>
                    </a:highlight>
                  </a:rPr>
                  <a:t>(molécule voulu)</a:t>
                </a:r>
                <a:r>
                  <a:rPr lang="fr-FR" sz="1400" dirty="0">
                    <a:solidFill>
                      <a:schemeClr val="dk1"/>
                    </a:solidFill>
                    <a:highlight>
                      <a:srgbClr val="FFFFFF"/>
                    </a:highlight>
                  </a:rPr>
                  <a:t> =ρ</a:t>
                </a:r>
                <a:r>
                  <a:rPr lang="fr-FR" sz="1400" baseline="-25000" dirty="0">
                    <a:solidFill>
                      <a:schemeClr val="dk1"/>
                    </a:solidFill>
                    <a:highlight>
                      <a:srgbClr val="FFFFFF"/>
                    </a:highlight>
                  </a:rPr>
                  <a:t>(molécule voulu; fraction)</a:t>
                </a:r>
                <a:r>
                  <a:rPr lang="fr-FR" sz="1400" dirty="0">
                    <a:solidFill>
                      <a:schemeClr val="dk1"/>
                    </a:solidFill>
                    <a:highlight>
                      <a:srgbClr val="FFFFFF"/>
                    </a:highlight>
                  </a:rPr>
                  <a:t>*V</a:t>
                </a:r>
                <a:r>
                  <a:rPr lang="fr-FR" sz="1400" baseline="-25000" dirty="0">
                    <a:solidFill>
                      <a:schemeClr val="dk1"/>
                    </a:solidFill>
                    <a:highlight>
                      <a:srgbClr val="FFFFFF"/>
                    </a:highlight>
                  </a:rPr>
                  <a:t>(fraction)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fr-FR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u="sng" dirty="0"/>
                  <a:t>EXEMPLE</a:t>
                </a:r>
                <a:r>
                  <a:rPr lang="fr-FR" dirty="0"/>
                  <a:t>: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dirty="0"/>
                  <a:t>V(fraction) = 0,5 </a:t>
                </a:r>
                <a:r>
                  <a:rPr lang="fr-FR" dirty="0" err="1"/>
                  <a:t>mL</a:t>
                </a:r>
                <a:endParaRPr lang="fr-FR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dirty="0"/>
                  <a:t>ρ(protéine; sol étalon) = 3,27 g/L</a:t>
                </a:r>
              </a:p>
              <a:p>
                <a:endParaRPr lang="fr-FR" dirty="0"/>
              </a:p>
              <a:p>
                <a:r>
                  <a:rPr lang="fr-FR" dirty="0"/>
                  <a:t>Alors : </a:t>
                </a:r>
                <a:r>
                  <a:rPr lang="fr-FR" sz="1400" dirty="0">
                    <a:solidFill>
                      <a:schemeClr val="dk1"/>
                    </a:solidFill>
                    <a:highlight>
                      <a:srgbClr val="FFFFFF"/>
                    </a:highlight>
                  </a:rPr>
                  <a:t>m</a:t>
                </a:r>
                <a:r>
                  <a:rPr lang="fr-FR" sz="1400" baseline="-25000" dirty="0">
                    <a:solidFill>
                      <a:schemeClr val="dk1"/>
                    </a:solidFill>
                    <a:highlight>
                      <a:srgbClr val="FFFFFF"/>
                    </a:highlight>
                  </a:rPr>
                  <a:t>(molécule voulu)</a:t>
                </a:r>
                <a:r>
                  <a:rPr lang="fr-FR" sz="1400" dirty="0">
                    <a:solidFill>
                      <a:schemeClr val="dk1"/>
                    </a:solidFill>
                    <a:highlight>
                      <a:srgbClr val="FFFFFF"/>
                    </a:highlight>
                  </a:rPr>
                  <a:t> </a:t>
                </a:r>
                <a:r>
                  <a:rPr lang="fr-FR" dirty="0"/>
                  <a:t>= 3,27*0,5.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5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5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5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fr-FR" sz="1500" dirty="0">
                  <a:latin typeface="+mj-lt"/>
                  <a:cs typeface="Calibri" panose="020F0502020204030204" pitchFamily="34" charset="0"/>
                </a:endParaRPr>
              </a:p>
              <a:p>
                <a:r>
                  <a:rPr lang="fr-FR" dirty="0"/>
                  <a:t>	              = 0,0016 g</a:t>
                </a:r>
              </a:p>
              <a:p>
                <a:r>
                  <a:rPr lang="fr-FR" dirty="0"/>
                  <a:t>	              =1,6 mg</a:t>
                </a:r>
              </a:p>
              <a:p>
                <a:endParaRPr lang="fr-FR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191" name="Google Shape;191;p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52474"/>
                <a:ext cx="9144000" cy="3546001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2" name="Google Shape;192;p25"/>
          <p:cNvSpPr txBox="1">
            <a:spLocks noGrp="1"/>
          </p:cNvSpPr>
          <p:nvPr>
            <p:ph type="body" idx="1"/>
          </p:nvPr>
        </p:nvSpPr>
        <p:spPr>
          <a:xfrm>
            <a:off x="389850" y="1177188"/>
            <a:ext cx="8364300" cy="3410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indent="0">
              <a:buNone/>
            </a:pPr>
            <a:r>
              <a:rPr lang="fr" sz="4928" dirty="0">
                <a:highlight>
                  <a:srgbClr val="FFFF00"/>
                </a:highlight>
              </a:rPr>
              <a:t>ETAPE 5:</a:t>
            </a:r>
            <a:r>
              <a:rPr lang="fr" sz="4928" dirty="0">
                <a:highlight>
                  <a:srgbClr val="FFFFFF"/>
                </a:highlight>
              </a:rPr>
              <a:t> </a:t>
            </a:r>
            <a:r>
              <a:rPr lang="fr-FR" sz="4928" dirty="0">
                <a:highlight>
                  <a:srgbClr val="FFFFFF"/>
                </a:highlight>
              </a:rPr>
              <a:t>Déterminer la masse dans chacune des fractions : </a:t>
            </a:r>
          </a:p>
          <a:p>
            <a:pPr marL="0" indent="0">
              <a:buNone/>
            </a:pPr>
            <a:endParaRPr lang="fr-FR" sz="4928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28" dirty="0">
              <a:highlight>
                <a:srgbClr val="FFFFFF"/>
              </a:highligh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B49B31-EBA3-7809-B090-D7E5414B0880}"/>
              </a:ext>
            </a:extLst>
          </p:cNvPr>
          <p:cNvSpPr/>
          <p:nvPr/>
        </p:nvSpPr>
        <p:spPr>
          <a:xfrm>
            <a:off x="228600" y="1906855"/>
            <a:ext cx="3390900" cy="3410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81968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5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-61925" y="-348575"/>
            <a:ext cx="9205925" cy="561137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u="sng" dirty="0"/>
              <a:t>ETAPE 6 :</a:t>
            </a:r>
            <a:endParaRPr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Google Shape;191;p25"/>
              <p:cNvSpPr/>
              <p:nvPr/>
            </p:nvSpPr>
            <p:spPr>
              <a:xfrm>
                <a:off x="0" y="1152474"/>
                <a:ext cx="9144000" cy="3546001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u="sng" dirty="0"/>
                  <a:t>EQUATION AU GRANDEUR</a:t>
                </a:r>
                <a:r>
                  <a:rPr lang="fr-FR" dirty="0"/>
                  <a:t>:</a:t>
                </a:r>
              </a:p>
              <a:p>
                <a:pPr marL="0" lvl="0" indent="0" algn="l" rtl="0">
                  <a:spcBef>
                    <a:spcPts val="1200"/>
                  </a:spcBef>
                  <a:spcAft>
                    <a:spcPts val="0"/>
                  </a:spcAft>
                  <a:buNone/>
                </a:pPr>
                <a:endParaRPr lang="fr-FR" sz="1400" dirty="0">
                  <a:solidFill>
                    <a:schemeClr val="dk1"/>
                  </a:solidFill>
                  <a:highlight>
                    <a:srgbClr val="FFFFFF"/>
                  </a:highlight>
                </a:endParaRPr>
              </a:p>
              <a:p>
                <a:pPr marL="0" lvl="0" indent="0" algn="ctr" rtl="0"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fr-FR" sz="1400" dirty="0">
                    <a:solidFill>
                      <a:schemeClr val="dk1"/>
                    </a:solidFill>
                    <a:highlight>
                      <a:srgbClr val="FFFFFF"/>
                    </a:highlight>
                  </a:rPr>
                  <a:t>m</a:t>
                </a:r>
                <a:r>
                  <a:rPr lang="fr-FR" sz="1400" baseline="-25000" dirty="0">
                    <a:solidFill>
                      <a:schemeClr val="dk1"/>
                    </a:solidFill>
                    <a:highlight>
                      <a:srgbClr val="FFFFFF"/>
                    </a:highlight>
                  </a:rPr>
                  <a:t>(total récupéré)</a:t>
                </a:r>
                <a:r>
                  <a:rPr lang="fr-FR" sz="1400" dirty="0">
                    <a:solidFill>
                      <a:schemeClr val="dk1"/>
                    </a:solidFill>
                    <a:highlight>
                      <a:srgbClr val="FFFFFF"/>
                    </a:highlight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r-FR" sz="1400" i="1" smtClean="0">
                            <a:solidFill>
                              <a:schemeClr val="dk1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fr-FR" sz="1400" b="0" i="0" smtClean="0">
                            <a:solidFill>
                              <a:schemeClr val="dk1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fr-FR" sz="1400" b="0" i="0" smtClean="0">
                            <a:solidFill>
                              <a:schemeClr val="dk1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1400" b="0" i="0" smtClean="0">
                            <a:solidFill>
                              <a:schemeClr val="dk1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mol</m:t>
                        </m:r>
                        <m:r>
                          <a:rPr lang="fr-FR" sz="1400" b="0" i="0" smtClean="0">
                            <a:solidFill>
                              <a:schemeClr val="dk1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m:rPr>
                            <m:sty m:val="p"/>
                          </m:rPr>
                          <a:rPr lang="fr-FR" sz="1400" b="0" i="0" smtClean="0">
                            <a:solidFill>
                              <a:schemeClr val="dk1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cule</m:t>
                        </m:r>
                        <m:r>
                          <a:rPr lang="fr-FR" sz="1400" b="0" i="0" smtClean="0">
                            <a:solidFill>
                              <a:schemeClr val="dk1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fr-FR" sz="1400" b="0" i="0" smtClean="0">
                            <a:solidFill>
                              <a:schemeClr val="dk1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fraction</m:t>
                        </m:r>
                        <m:r>
                          <a:rPr lang="fr-FR" sz="1400" b="0" i="0" smtClean="0">
                            <a:solidFill>
                              <a:schemeClr val="dk1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fr-FR" sz="1400" dirty="0">
                  <a:solidFill>
                    <a:schemeClr val="dk1"/>
                  </a:solidFill>
                  <a:highlight>
                    <a:srgbClr val="FFFFFF"/>
                  </a:highlight>
                  <a:latin typeface="+mj-lt"/>
                </a:endParaRPr>
              </a:p>
              <a:p>
                <a:pPr marL="0" lvl="0" indent="0" algn="l" rtl="0">
                  <a:spcBef>
                    <a:spcPts val="1200"/>
                  </a:spcBef>
                  <a:spcAft>
                    <a:spcPts val="0"/>
                  </a:spcAft>
                  <a:buNone/>
                </a:pPr>
                <a:endParaRPr lang="fr-FR" dirty="0"/>
              </a:p>
              <a:p>
                <a:endParaRPr lang="fr-FR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191" name="Google Shape;191;p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52474"/>
                <a:ext cx="9144000" cy="3546001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2" name="Google Shape;192;p25"/>
          <p:cNvSpPr txBox="1">
            <a:spLocks noGrp="1"/>
          </p:cNvSpPr>
          <p:nvPr>
            <p:ph type="body" idx="1"/>
          </p:nvPr>
        </p:nvSpPr>
        <p:spPr>
          <a:xfrm>
            <a:off x="389850" y="1177188"/>
            <a:ext cx="8364300" cy="3410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fr" sz="4928" dirty="0">
                <a:highlight>
                  <a:srgbClr val="FFFF00"/>
                </a:highlight>
              </a:rPr>
              <a:t>ETAPE 5:</a:t>
            </a:r>
            <a:r>
              <a:rPr lang="fr" sz="4928" dirty="0">
                <a:highlight>
                  <a:srgbClr val="FFFFFF"/>
                </a:highlight>
              </a:rPr>
              <a:t> </a:t>
            </a:r>
            <a:r>
              <a:rPr lang="fr-FR" sz="4928" dirty="0">
                <a:highlight>
                  <a:srgbClr val="FFFFFF"/>
                </a:highlight>
              </a:rPr>
              <a:t>Déterminer la masse total récupérer (en additionnant les masses obtenues).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fr-FR" sz="1400" baseline="-25000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fr-FR" sz="4928" dirty="0">
              <a:highlight>
                <a:srgbClr val="FFFFFF"/>
              </a:highlight>
            </a:endParaRPr>
          </a:p>
          <a:p>
            <a:pPr marL="0" indent="0">
              <a:buNone/>
            </a:pPr>
            <a:endParaRPr lang="fr-FR" sz="4928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28" dirty="0">
              <a:highlight>
                <a:srgbClr val="FFFFFF"/>
              </a:highligh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E60FD8-24C4-DCC5-B8E2-A4A7D76D7F5B}"/>
              </a:ext>
            </a:extLst>
          </p:cNvPr>
          <p:cNvSpPr/>
          <p:nvPr/>
        </p:nvSpPr>
        <p:spPr>
          <a:xfrm>
            <a:off x="2978937" y="2754951"/>
            <a:ext cx="3124200" cy="341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12887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1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-61925" y="0"/>
            <a:ext cx="9205925" cy="561137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3020" b="1" u="sng" dirty="0"/>
              <a:t>Conclusion</a:t>
            </a:r>
            <a:endParaRPr sz="3020" b="1" u="sng" dirty="0"/>
          </a:p>
        </p:txBody>
      </p:sp>
      <p:pic>
        <p:nvPicPr>
          <p:cNvPr id="3074" name="Picture 2" descr="Principle for Size-exclusion chromatography-based exosome isolation ...">
            <a:extLst>
              <a:ext uri="{FF2B5EF4-FFF2-40B4-BE49-F238E27FC236}">
                <a16:creationId xmlns:a16="http://schemas.microsoft.com/office/drawing/2014/main" id="{6999E479-08BE-A5DB-E883-D782612D7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55" y="1356674"/>
            <a:ext cx="5815965" cy="3044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90170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-61925" y="0"/>
            <a:ext cx="9205925" cy="561137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fr" sz="2900" b="1" u="sng"/>
              <a:t>Principe d’une chromatographie d’exclusion</a:t>
            </a:r>
            <a:endParaRPr sz="2900" u="sng"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u="sng" dirty="0"/>
              <a:t>Définition: </a:t>
            </a:r>
            <a:endParaRPr b="1" u="sng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➔"/>
            </a:pPr>
            <a:r>
              <a:rPr lang="fr" b="1" dirty="0"/>
              <a:t>séparer des composants d’un mélange</a:t>
            </a: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 b="1" dirty="0"/>
              <a:t>selon le volume / taille de la molécule </a:t>
            </a: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 u="sng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b="1" u="sng" dirty="0"/>
              <a:t>Principe: </a:t>
            </a:r>
            <a:endParaRPr b="1" u="sng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➔"/>
            </a:pPr>
            <a:r>
              <a:rPr lang="fr" b="1" dirty="0"/>
              <a:t>colonne contenant un gel </a:t>
            </a: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 b="1" dirty="0"/>
              <a:t>grosses molécules migrent plus rapidement</a:t>
            </a: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3900" y="1152475"/>
            <a:ext cx="2945625" cy="3801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6"/>
          <p:cNvCxnSpPr/>
          <p:nvPr/>
        </p:nvCxnSpPr>
        <p:spPr>
          <a:xfrm>
            <a:off x="6048150" y="1201950"/>
            <a:ext cx="0" cy="37212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16"/>
          <p:cNvCxnSpPr/>
          <p:nvPr/>
        </p:nvCxnSpPr>
        <p:spPr>
          <a:xfrm>
            <a:off x="8989525" y="1232650"/>
            <a:ext cx="0" cy="37212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6"/>
          <p:cNvCxnSpPr/>
          <p:nvPr/>
        </p:nvCxnSpPr>
        <p:spPr>
          <a:xfrm>
            <a:off x="6009813" y="1232650"/>
            <a:ext cx="3013800" cy="306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89;p16"/>
          <p:cNvCxnSpPr/>
          <p:nvPr/>
        </p:nvCxnSpPr>
        <p:spPr>
          <a:xfrm>
            <a:off x="6017400" y="4930800"/>
            <a:ext cx="3013800" cy="309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0" name="Google Shape;9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2796" y="4138765"/>
            <a:ext cx="1672376" cy="860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-61925" y="0"/>
            <a:ext cx="9205925" cy="561137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/>
          <p:nvPr/>
        </p:nvSpPr>
        <p:spPr>
          <a:xfrm>
            <a:off x="1056075" y="1307950"/>
            <a:ext cx="7494300" cy="3782400"/>
          </a:xfrm>
          <a:prstGeom prst="ellipse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u="sng"/>
              <a:t>Les deux types de phase</a:t>
            </a:r>
            <a:endParaRPr b="1" u="sng"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0113" y="1942813"/>
            <a:ext cx="914400" cy="2828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17"/>
          <p:cNvCxnSpPr/>
          <p:nvPr/>
        </p:nvCxnSpPr>
        <p:spPr>
          <a:xfrm rot="10800000">
            <a:off x="4956700" y="2286000"/>
            <a:ext cx="861300" cy="13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0" name="Google Shape;100;p17"/>
          <p:cNvSpPr txBox="1"/>
          <p:nvPr/>
        </p:nvSpPr>
        <p:spPr>
          <a:xfrm>
            <a:off x="2955750" y="1562700"/>
            <a:ext cx="97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4981000" y="2929600"/>
            <a:ext cx="812700" cy="1769700"/>
          </a:xfrm>
          <a:prstGeom prst="rightBrace">
            <a:avLst>
              <a:gd name="adj1" fmla="val 45047"/>
              <a:gd name="adj2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5863750" y="3544900"/>
            <a:ext cx="1811700" cy="539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5863750" y="3506650"/>
            <a:ext cx="1946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Colonne contenant le gel = </a:t>
            </a:r>
            <a:r>
              <a:rPr lang="fr" b="1">
                <a:solidFill>
                  <a:srgbClr val="FF0000"/>
                </a:solidFill>
              </a:rPr>
              <a:t>PHASE FIXE</a:t>
            </a:r>
            <a:endParaRPr b="1">
              <a:solidFill>
                <a:srgbClr val="FF0000"/>
              </a:solidFill>
            </a:endParaRPr>
          </a:p>
        </p:txBody>
      </p:sp>
      <p:cxnSp>
        <p:nvCxnSpPr>
          <p:cNvPr id="104" name="Google Shape;104;p17"/>
          <p:cNvCxnSpPr/>
          <p:nvPr/>
        </p:nvCxnSpPr>
        <p:spPr>
          <a:xfrm>
            <a:off x="3764025" y="2929600"/>
            <a:ext cx="55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5" name="Google Shape;105;p17"/>
          <p:cNvSpPr txBox="1"/>
          <p:nvPr/>
        </p:nvSpPr>
        <p:spPr>
          <a:xfrm>
            <a:off x="401825" y="2286000"/>
            <a:ext cx="47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2308925" y="2660050"/>
            <a:ext cx="1418100" cy="539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2308925" y="2729500"/>
            <a:ext cx="171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Ligne de dépôts</a:t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5863750" y="2027375"/>
            <a:ext cx="1811700" cy="5079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 txBox="1"/>
          <p:nvPr/>
        </p:nvSpPr>
        <p:spPr>
          <a:xfrm>
            <a:off x="5863750" y="1984950"/>
            <a:ext cx="1946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échantillon = </a:t>
            </a:r>
            <a:r>
              <a:rPr lang="fr" b="1">
                <a:solidFill>
                  <a:srgbClr val="FF0000"/>
                </a:solidFill>
              </a:rPr>
              <a:t>PHASE MOBILE  </a:t>
            </a:r>
            <a:endParaRPr b="1">
              <a:solidFill>
                <a:srgbClr val="FF0000"/>
              </a:solidFill>
            </a:endParaRPr>
          </a:p>
        </p:txBody>
      </p:sp>
      <p:cxnSp>
        <p:nvCxnSpPr>
          <p:cNvPr id="110" name="Google Shape;110;p17"/>
          <p:cNvCxnSpPr/>
          <p:nvPr/>
        </p:nvCxnSpPr>
        <p:spPr>
          <a:xfrm rot="10800000">
            <a:off x="1551125" y="3367175"/>
            <a:ext cx="2801400" cy="71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7"/>
          <p:cNvCxnSpPr/>
          <p:nvPr/>
        </p:nvCxnSpPr>
        <p:spPr>
          <a:xfrm flipH="1">
            <a:off x="1489075" y="4122250"/>
            <a:ext cx="2883300" cy="535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" name="Google Shape;112;p17"/>
          <p:cNvSpPr txBox="1"/>
          <p:nvPr/>
        </p:nvSpPr>
        <p:spPr>
          <a:xfrm>
            <a:off x="1869150" y="3756000"/>
            <a:ext cx="1476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b="1"/>
              <a:t>ZOOM</a:t>
            </a:r>
            <a:endParaRPr sz="2600" b="1"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0025" y="3152675"/>
            <a:ext cx="1602775" cy="166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-61925" y="0"/>
            <a:ext cx="9205925" cy="561137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u="sng"/>
              <a:t>Un grain contenu dans le gel </a:t>
            </a:r>
            <a:endParaRPr b="1" u="sng"/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8575" y="1201900"/>
            <a:ext cx="3268950" cy="3393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8"/>
          <p:cNvCxnSpPr/>
          <p:nvPr/>
        </p:nvCxnSpPr>
        <p:spPr>
          <a:xfrm rot="10800000" flipH="1">
            <a:off x="6314475" y="2147675"/>
            <a:ext cx="715800" cy="38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/>
          <p:nvPr/>
        </p:nvCxnSpPr>
        <p:spPr>
          <a:xfrm>
            <a:off x="6005175" y="1882425"/>
            <a:ext cx="1034100" cy="25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18"/>
          <p:cNvCxnSpPr/>
          <p:nvPr/>
        </p:nvCxnSpPr>
        <p:spPr>
          <a:xfrm rot="10800000" flipH="1">
            <a:off x="6243775" y="2138800"/>
            <a:ext cx="795300" cy="6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" name="Google Shape;124;p18"/>
          <p:cNvSpPr/>
          <p:nvPr/>
        </p:nvSpPr>
        <p:spPr>
          <a:xfrm>
            <a:off x="0" y="1725275"/>
            <a:ext cx="3227525" cy="179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700" b="1" u="sng">
                <a:solidFill>
                  <a:schemeClr val="dk2"/>
                </a:solidFill>
              </a:rPr>
              <a:t>3 types de molécules:</a:t>
            </a:r>
            <a:endParaRPr sz="1700" b="1" u="sng"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➢"/>
            </a:pPr>
            <a:r>
              <a:rPr lang="fr">
                <a:solidFill>
                  <a:schemeClr val="dk2"/>
                </a:solidFill>
              </a:rPr>
              <a:t>les molécules </a:t>
            </a:r>
            <a:r>
              <a:rPr lang="fr" b="1">
                <a:solidFill>
                  <a:schemeClr val="dk2"/>
                </a:solidFill>
              </a:rPr>
              <a:t>exclues</a:t>
            </a:r>
            <a:r>
              <a:rPr lang="fr">
                <a:solidFill>
                  <a:schemeClr val="dk2"/>
                </a:solidFill>
              </a:rPr>
              <a:t> du gel 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➢"/>
            </a:pPr>
            <a:r>
              <a:rPr lang="fr">
                <a:solidFill>
                  <a:schemeClr val="dk2"/>
                </a:solidFill>
              </a:rPr>
              <a:t>les molécules qui </a:t>
            </a:r>
            <a:r>
              <a:rPr lang="fr" b="1">
                <a:solidFill>
                  <a:schemeClr val="dk2"/>
                </a:solidFill>
              </a:rPr>
              <a:t>diffusent partiellement </a:t>
            </a:r>
            <a:endParaRPr b="1"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➢"/>
            </a:pPr>
            <a:r>
              <a:rPr lang="fr">
                <a:solidFill>
                  <a:schemeClr val="dk2"/>
                </a:solidFill>
              </a:rPr>
              <a:t>les molécules qui </a:t>
            </a:r>
            <a:r>
              <a:rPr lang="fr" b="1">
                <a:solidFill>
                  <a:schemeClr val="dk2"/>
                </a:solidFill>
              </a:rPr>
              <a:t>diffusent totalement</a:t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6998575" y="1882250"/>
            <a:ext cx="1655400" cy="572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Pores de différentes tailles</a:t>
            </a:r>
            <a:endParaRPr/>
          </a:p>
        </p:txBody>
      </p:sp>
      <p:sp>
        <p:nvSpPr>
          <p:cNvPr id="126" name="Google Shape;126;p18"/>
          <p:cNvSpPr txBox="1"/>
          <p:nvPr/>
        </p:nvSpPr>
        <p:spPr>
          <a:xfrm>
            <a:off x="145825" y="1219600"/>
            <a:ext cx="317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8"/>
          <p:cNvSpPr txBox="1"/>
          <p:nvPr/>
        </p:nvSpPr>
        <p:spPr>
          <a:xfrm>
            <a:off x="-410975" y="1156425"/>
            <a:ext cx="428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fr" sz="1200" b="1" i="1" dirty="0">
                <a:solidFill>
                  <a:schemeClr val="dk1"/>
                </a:solidFill>
              </a:rPr>
              <a:t>Passage des molécules à travers la colonne:</a:t>
            </a:r>
            <a:endParaRPr i="1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9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-61925" y="0"/>
            <a:ext cx="9205925" cy="561137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u="sng"/>
              <a:t>Le domaine de fractionnement</a:t>
            </a:r>
            <a:endParaRPr b="1" u="sng"/>
          </a:p>
        </p:txBody>
      </p:sp>
      <p:sp>
        <p:nvSpPr>
          <p:cNvPr id="134" name="Google Shape;134;p19"/>
          <p:cNvSpPr/>
          <p:nvPr/>
        </p:nvSpPr>
        <p:spPr>
          <a:xfrm>
            <a:off x="269550" y="1201925"/>
            <a:ext cx="8562900" cy="3437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dk1"/>
                </a:solidFill>
              </a:rPr>
              <a:t>C'est la gamme des masses molaires possibles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</a:rPr>
              <a:t>pour lesquelles il y a :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dk1"/>
                </a:solidFill>
              </a:rPr>
              <a:t>-diffusion partielle (molécule qui </a:t>
            </a:r>
            <a:r>
              <a:rPr lang="fr" sz="2400" b="1">
                <a:solidFill>
                  <a:schemeClr val="dk1"/>
                </a:solidFill>
              </a:rPr>
              <a:t>diffusent partiellement)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dk1"/>
                </a:solidFill>
              </a:rPr>
              <a:t>-diffusion totale (les molécules qui </a:t>
            </a:r>
            <a:r>
              <a:rPr lang="fr" sz="2400" b="1">
                <a:solidFill>
                  <a:schemeClr val="dk1"/>
                </a:solidFill>
              </a:rPr>
              <a:t>diffusent totalement)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</a:rPr>
              <a:t>-englobement (les molécules </a:t>
            </a:r>
            <a:r>
              <a:rPr lang="fr" sz="2400" b="1">
                <a:solidFill>
                  <a:schemeClr val="dk1"/>
                </a:solidFill>
              </a:rPr>
              <a:t>exclues</a:t>
            </a:r>
            <a:r>
              <a:rPr lang="fr" sz="2400">
                <a:solidFill>
                  <a:schemeClr val="dk1"/>
                </a:solidFill>
              </a:rPr>
              <a:t> du gel) 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0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-61925" y="0"/>
            <a:ext cx="9205925" cy="561137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3320" b="1" u="sng"/>
              <a:t>Le type de gel</a:t>
            </a:r>
            <a:endParaRPr sz="3320" b="1" u="sng"/>
          </a:p>
        </p:txBody>
      </p:sp>
      <p:sp>
        <p:nvSpPr>
          <p:cNvPr id="142" name="Google Shape;142;p20"/>
          <p:cNvSpPr/>
          <p:nvPr/>
        </p:nvSpPr>
        <p:spPr>
          <a:xfrm>
            <a:off x="159725" y="1581400"/>
            <a:ext cx="7933500" cy="2853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311700" y="11448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b="1" u="sng">
                <a:solidFill>
                  <a:schemeClr val="dk1"/>
                </a:solidFill>
              </a:rPr>
              <a:t>Types de gels: </a:t>
            </a:r>
            <a:endParaRPr b="1" u="sng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fr" sz="1400">
                <a:solidFill>
                  <a:schemeClr val="dk1"/>
                </a:solidFill>
              </a:rPr>
              <a:t>Le gels hydratés </a:t>
            </a: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lang="fr">
                <a:solidFill>
                  <a:schemeClr val="dk1"/>
                </a:solidFill>
              </a:rPr>
              <a:t>polyosides bactériens de type dextran. Exemple : Le séphadexTM  ( G10 à G200) ou sépharoseTM(agarose).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fr" sz="1400">
                <a:solidFill>
                  <a:schemeClr val="dk1"/>
                </a:solidFill>
              </a:rPr>
              <a:t>Gels permanents </a:t>
            </a: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12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➢"/>
            </a:pPr>
            <a:r>
              <a:rPr lang="fr">
                <a:solidFill>
                  <a:schemeClr val="dk1"/>
                </a:solidFill>
              </a:rPr>
              <a:t>copolymères organiques ou bien des minéraux (silice).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1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-61925" y="0"/>
            <a:ext cx="9205925" cy="561137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3020" b="1" u="sng"/>
              <a:t>Le choix du gel</a:t>
            </a:r>
            <a:endParaRPr sz="3020" b="1" u="sng"/>
          </a:p>
        </p:txBody>
      </p:sp>
      <p:sp>
        <p:nvSpPr>
          <p:cNvPr id="150" name="Google Shape;150;p21"/>
          <p:cNvSpPr/>
          <p:nvPr/>
        </p:nvSpPr>
        <p:spPr>
          <a:xfrm>
            <a:off x="311700" y="2315050"/>
            <a:ext cx="2639400" cy="594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4">
            <a:alphaModFix/>
          </a:blip>
          <a:srcRect l="-2172" r="5170"/>
          <a:stretch/>
        </p:blipFill>
        <p:spPr>
          <a:xfrm>
            <a:off x="2872600" y="1273325"/>
            <a:ext cx="5898350" cy="32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>
            <a:spLocks noGrp="1"/>
          </p:cNvSpPr>
          <p:nvPr>
            <p:ph type="body" idx="1"/>
          </p:nvPr>
        </p:nvSpPr>
        <p:spPr>
          <a:xfrm>
            <a:off x="311700" y="1211975"/>
            <a:ext cx="28701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dirty="0">
                <a:solidFill>
                  <a:schemeClr val="dk1"/>
                </a:solidFill>
              </a:rPr>
              <a:t>Le choix du gel dépend des contraintes expérimentales.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cxnSp>
        <p:nvCxnSpPr>
          <p:cNvPr id="153" name="Google Shape;153;p21"/>
          <p:cNvCxnSpPr/>
          <p:nvPr/>
        </p:nvCxnSpPr>
        <p:spPr>
          <a:xfrm flipH="1">
            <a:off x="3004925" y="1281375"/>
            <a:ext cx="18000" cy="3293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21"/>
          <p:cNvCxnSpPr/>
          <p:nvPr/>
        </p:nvCxnSpPr>
        <p:spPr>
          <a:xfrm rot="10800000" flipH="1">
            <a:off x="3031950" y="1281375"/>
            <a:ext cx="5739000" cy="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21"/>
          <p:cNvCxnSpPr/>
          <p:nvPr/>
        </p:nvCxnSpPr>
        <p:spPr>
          <a:xfrm rot="10800000" flipH="1">
            <a:off x="3031950" y="4575075"/>
            <a:ext cx="5739000" cy="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" name="Google Shape;156;p21"/>
          <p:cNvCxnSpPr/>
          <p:nvPr/>
        </p:nvCxnSpPr>
        <p:spPr>
          <a:xfrm flipH="1">
            <a:off x="8770950" y="1281375"/>
            <a:ext cx="18000" cy="3293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2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-61925" y="-348575"/>
            <a:ext cx="9205925" cy="561137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u="sng"/>
              <a:t>Méthode</a:t>
            </a:r>
            <a:r>
              <a:rPr lang="fr"/>
              <a:t> </a:t>
            </a:r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  <a:highlight>
                  <a:schemeClr val="lt1"/>
                </a:highlight>
              </a:rPr>
              <a:t>ETAPE 1:  Régénération de la colonne</a:t>
            </a:r>
            <a:endParaRPr sz="1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  <a:highlight>
                  <a:schemeClr val="lt1"/>
                </a:highlight>
              </a:rPr>
              <a:t>ETAPE 2: Dépôt de l’échantillon </a:t>
            </a:r>
            <a:endParaRPr sz="1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700">
                <a:solidFill>
                  <a:schemeClr val="dk1"/>
                </a:solidFill>
                <a:highlight>
                  <a:schemeClr val="lt1"/>
                </a:highlight>
              </a:rPr>
              <a:t>ETAPE 3: Élution</a:t>
            </a:r>
            <a:endParaRPr sz="1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700">
                <a:solidFill>
                  <a:schemeClr val="dk1"/>
                </a:solidFill>
                <a:highlight>
                  <a:schemeClr val="lt1"/>
                </a:highlight>
              </a:rPr>
              <a:t>ETAPE 4: Rinçage de la colonne</a:t>
            </a:r>
            <a:endParaRPr sz="1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700" b="1" u="sng">
                <a:solidFill>
                  <a:schemeClr val="dk1"/>
                </a:solidFill>
                <a:highlight>
                  <a:srgbClr val="FF0000"/>
                </a:highlight>
              </a:rPr>
              <a:t>ATTENTION !!!</a:t>
            </a:r>
            <a:r>
              <a:rPr lang="fr" sz="1700">
                <a:solidFill>
                  <a:schemeClr val="dk1"/>
                </a:solidFill>
                <a:highlight>
                  <a:schemeClr val="lt1"/>
                </a:highlight>
              </a:rPr>
              <a:t>:  Il ne faut jamais laisser la colonne sécher car cela nuit à la qualité  de la séparation. (L’éluant risque de ne pas se répartir uniformément sur le gel.)   </a:t>
            </a:r>
            <a:endParaRPr sz="1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400">
                <a:solidFill>
                  <a:schemeClr val="dk1"/>
                </a:solidFill>
              </a:rPr>
              <a:t>On obtient donc des tubes contenant des fractions. 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Microsoft Macintosh PowerPoint</Application>
  <PresentationFormat>Affichage à l'écran (16:9)</PresentationFormat>
  <Paragraphs>121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Arial, Helvetica, sans-serif</vt:lpstr>
      <vt:lpstr>Cambria Math</vt:lpstr>
      <vt:lpstr>Trebuchet MS</vt:lpstr>
      <vt:lpstr>Simple Light</vt:lpstr>
      <vt:lpstr>CHROMATOGRAPHIE D’EXCLUSION</vt:lpstr>
      <vt:lpstr>Sommaire</vt:lpstr>
      <vt:lpstr>Principe d’une chromatographie d’exclusion</vt:lpstr>
      <vt:lpstr>Les deux types de phase</vt:lpstr>
      <vt:lpstr>Un grain contenu dans le gel </vt:lpstr>
      <vt:lpstr>Le domaine de fractionnement</vt:lpstr>
      <vt:lpstr>Le type de gel</vt:lpstr>
      <vt:lpstr>Le choix du gel</vt:lpstr>
      <vt:lpstr>Méthode </vt:lpstr>
      <vt:lpstr>Chromatographie d’exclusion en Tp </vt:lpstr>
      <vt:lpstr>Ordre de sortie des molécules en fonction de leurs temps d’élution ou de leur volume d’élution</vt:lpstr>
      <vt:lpstr>Représentation du logarithme de la masse moléculaire en fonction du volume d’élution</vt:lpstr>
      <vt:lpstr>REALISATION D’UN DOSAGE</vt:lpstr>
      <vt:lpstr>Chromatographie d’exclusion en Tp </vt:lpstr>
      <vt:lpstr>ETAPE 1:</vt:lpstr>
      <vt:lpstr>ETAPE 2:</vt:lpstr>
      <vt:lpstr>CHROMATOGRAMME</vt:lpstr>
      <vt:lpstr>ETAPE 3:</vt:lpstr>
      <vt:lpstr>ETAPE 4:</vt:lpstr>
      <vt:lpstr>ETAPE 5 :</vt:lpstr>
      <vt:lpstr>ETAPE 6 :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CHROMATOGRAPHIE D’EXCLUSION</dc:title>
  <dc:creator>Hanane</dc:creator>
  <cp:lastModifiedBy>stephanie ginjibre</cp:lastModifiedBy>
  <cp:revision>6</cp:revision>
  <dcterms:modified xsi:type="dcterms:W3CDTF">2023-02-11T18:01:41Z</dcterms:modified>
</cp:coreProperties>
</file>