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  <p:sldId id="265" r:id="rId6"/>
    <p:sldId id="266" r:id="rId7"/>
    <p:sldId id="267" r:id="rId8"/>
    <p:sldId id="25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A1D6"/>
    <a:srgbClr val="FFCCCC"/>
    <a:srgbClr val="FBBDF4"/>
    <a:srgbClr val="CC66FF"/>
    <a:srgbClr val="DCC7F0"/>
    <a:srgbClr val="FF9999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03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63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713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906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1464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5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8124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1731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95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24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60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023-E6A7-405E-9F08-6D90FE05398D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A00A6-4954-4C07-A4A1-77AB59DBB7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41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chimie.fr/analytique/chromatographie/HPLC/chromatographie-partage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05354" y="1516259"/>
            <a:ext cx="9144000" cy="654922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Chromatographie de partage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5934670"/>
            <a:ext cx="3615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SAVY Marion</a:t>
            </a:r>
          </a:p>
          <a:p>
            <a:r>
              <a:rPr lang="fr-FR" dirty="0"/>
              <a:t>AYLAR </a:t>
            </a:r>
            <a:r>
              <a:rPr lang="fr-FR" dirty="0" err="1"/>
              <a:t>Mervé</a:t>
            </a:r>
            <a:endParaRPr lang="fr-FR" dirty="0"/>
          </a:p>
          <a:p>
            <a:r>
              <a:rPr lang="fr-FR" dirty="0"/>
              <a:t>BIO1</a:t>
            </a:r>
          </a:p>
        </p:txBody>
      </p:sp>
    </p:spTree>
    <p:extLst>
      <p:ext uri="{BB962C8B-B14F-4D97-AF65-F5344CB8AC3E}">
        <p14:creationId xmlns:p14="http://schemas.microsoft.com/office/powerpoint/2010/main" val="4002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A1D6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chemin horizontal 5"/>
          <p:cNvSpPr/>
          <p:nvPr/>
        </p:nvSpPr>
        <p:spPr>
          <a:xfrm>
            <a:off x="3733800" y="505618"/>
            <a:ext cx="4724400" cy="1044575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dobe Arabic" panose="02040503050201020203" pitchFamily="18" charset="-78"/>
                <a:cs typeface="Adobe Arabic" panose="02040503050201020203" pitchFamily="18" charset="-78"/>
              </a:rPr>
              <a:t>Principe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La phase stationnaire et la phase mobile sont liquides.</a:t>
            </a:r>
            <a:endParaRPr lang="fr-FR" b="0" dirty="0">
              <a:effectLst/>
            </a:endParaRPr>
          </a:p>
          <a:p>
            <a:pPr marL="0" indent="0">
              <a:buNone/>
            </a:pPr>
            <a:r>
              <a:rPr lang="fr-FR" dirty="0"/>
              <a:t>Elle est basée sur la différence de solubilité du soluté dans la phase mobile et la phase stationnaire tout en faisant attention à ce que les liquides ne se mélangent pas (non miscible).  </a:t>
            </a:r>
            <a:endParaRPr lang="fr-FR" b="0" dirty="0">
              <a:effectLst/>
            </a:endParaRPr>
          </a:p>
          <a:p>
            <a:pPr marL="0" indent="0">
              <a:buNone/>
            </a:pPr>
            <a:br>
              <a:rPr lang="fr-FR" b="0" dirty="0">
                <a:effectLst/>
              </a:rPr>
            </a:br>
            <a:r>
              <a:rPr lang="fr-FR" dirty="0"/>
              <a:t>il existe 2 types de chromatographie de partage:</a:t>
            </a:r>
            <a:endParaRPr lang="fr-FR" b="0" dirty="0">
              <a:effectLst/>
            </a:endParaRPr>
          </a:p>
          <a:p>
            <a:pPr marL="0" indent="0" fontAlgn="base">
              <a:buNone/>
            </a:pPr>
            <a:r>
              <a:rPr lang="fr-FR" dirty="0"/>
              <a:t>	- phase normale</a:t>
            </a:r>
          </a:p>
          <a:p>
            <a:pPr marL="0" indent="0" fontAlgn="base">
              <a:buNone/>
            </a:pPr>
            <a:r>
              <a:rPr lang="fr-FR" dirty="0"/>
              <a:t>	- phase inverse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0084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122463" y="483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fr-FR" sz="4800" dirty="0">
                <a:latin typeface="Adobe Arabic" panose="02040503050201020203" pitchFamily="18" charset="-78"/>
                <a:cs typeface="Adobe Arabic" panose="02040503050201020203" pitchFamily="18" charset="-78"/>
              </a:rPr>
              <a:t>Phase normal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90688"/>
            <a:ext cx="7288237" cy="2642161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9600" dirty="0"/>
              <a:t>Les groupements </a:t>
            </a:r>
            <a:r>
              <a:rPr lang="fr-FR" sz="9600" dirty="0" err="1"/>
              <a:t>silanols</a:t>
            </a:r>
            <a:r>
              <a:rPr lang="fr-FR" sz="9600" dirty="0"/>
              <a:t> du gel de silice sont greffés par des molécules organiques (liaisons covalentes). Ici les molécules organiques sont polaires. Les greffons sont possibles grâce à la grande réactivité des groupements </a:t>
            </a:r>
            <a:r>
              <a:rPr lang="fr-FR" sz="9600" dirty="0" err="1"/>
              <a:t>silanols</a:t>
            </a:r>
            <a:r>
              <a:rPr lang="fr-FR" sz="9600" dirty="0"/>
              <a:t>.</a:t>
            </a:r>
          </a:p>
          <a:p>
            <a:pPr marL="0" indent="0">
              <a:buNone/>
            </a:pPr>
            <a:r>
              <a:rPr lang="fr-FR" sz="9600" dirty="0"/>
              <a:t>estérification:</a:t>
            </a:r>
            <a:endParaRPr lang="fr-FR" sz="9600" b="0" dirty="0">
              <a:effectLst/>
            </a:endParaRPr>
          </a:p>
          <a:p>
            <a:pPr marL="0" indent="0">
              <a:buNone/>
            </a:pPr>
            <a:r>
              <a:rPr lang="fr-FR" sz="9600" dirty="0" err="1"/>
              <a:t>Silanisation</a:t>
            </a:r>
            <a:r>
              <a:rPr lang="fr-FR" sz="9600" dirty="0"/>
              <a:t> : greffe de chaine de carbone</a:t>
            </a:r>
            <a:br>
              <a:rPr lang="fr-FR" sz="9600" dirty="0"/>
            </a:br>
            <a:endParaRPr lang="fr-FR" sz="9600" b="0" dirty="0">
              <a:effectLst/>
            </a:endParaRPr>
          </a:p>
          <a:p>
            <a:pPr marL="0" indent="0">
              <a:buNone/>
            </a:pPr>
            <a:br>
              <a:rPr lang="fr-FR" dirty="0"/>
            </a:br>
            <a:endParaRPr lang="fr-FR" b="0" dirty="0">
              <a:effectLst/>
            </a:endParaRPr>
          </a:p>
          <a:p>
            <a:pPr marL="0" indent="0">
              <a:buNone/>
            </a:pPr>
            <a:br>
              <a:rPr lang="fr-FR" b="0" dirty="0">
                <a:effectLst/>
              </a:rPr>
            </a:br>
            <a:br>
              <a:rPr lang="fr-FR" dirty="0"/>
            </a:br>
            <a:endParaRPr lang="fr-FR" dirty="0"/>
          </a:p>
        </p:txBody>
      </p:sp>
      <p:pic>
        <p:nvPicPr>
          <p:cNvPr id="1030" name="Picture 6" descr="https://lh5.googleusercontent.com/aOXsDlLwZTrwzLxoAip0-H9BfVY1jytzG9rUvC1cmm2eYva-E3Ul-lw_kNNktdHxk2iTUiBhqnu6fACxO9Bf-OvvMc88ks56dkNi4DkUyhMJoOBEvFmVC0kaeCe750M0OmfXsqZ8bYa5TeZfvG5r0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016" y="290512"/>
            <a:ext cx="476250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47710" y="4604190"/>
            <a:ext cx="66829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/>
              <a:t>Silanols</a:t>
            </a:r>
            <a:r>
              <a:rPr lang="fr-FR" dirty="0"/>
              <a:t> : sont des composés chimiques contenant au moins un atome de silicium directement lié à un groupe hydroxyle. Ils sont les analogues structuraux </a:t>
            </a:r>
            <a:r>
              <a:rPr lang="fr-FR" dirty="0" err="1"/>
              <a:t>siliciés</a:t>
            </a:r>
            <a:r>
              <a:rPr lang="fr-FR" dirty="0"/>
              <a:t> des alcools comme les silanes le sont aux alcanes</a:t>
            </a:r>
            <a:endParaRPr lang="fr-FR" b="0" dirty="0">
              <a:effectLst/>
            </a:endParaRPr>
          </a:p>
          <a:p>
            <a:endParaRPr lang="fr-FR" dirty="0"/>
          </a:p>
        </p:txBody>
      </p:sp>
      <p:pic>
        <p:nvPicPr>
          <p:cNvPr id="1032" name="Picture 8" descr="https://lh3.googleusercontent.com/tcUw-Jpa3lk73ZZj4grbTNz24YegbIA1naVSx8xfp27rM9daYAeDV5KQkVo6YkAxVXY6mpLJ-tMsHRfrMk380P2_IJp788WOnV6r5vajZRUINM23wR0bcn4cnRExJ5YS5Fi9gBaVCoemPzaCzlxNA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418" y="3407615"/>
            <a:ext cx="3350407" cy="2393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7998630" y="5800764"/>
            <a:ext cx="2489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/>
              <a:t>silanisation</a:t>
            </a:r>
            <a:endParaRPr lang="fr-FR" dirty="0"/>
          </a:p>
        </p:txBody>
      </p:sp>
      <p:sp>
        <p:nvSpPr>
          <p:cNvPr id="7" name="Ruban vers le haut 6"/>
          <p:cNvSpPr/>
          <p:nvPr/>
        </p:nvSpPr>
        <p:spPr>
          <a:xfrm>
            <a:off x="177458" y="180135"/>
            <a:ext cx="5915758" cy="1062038"/>
          </a:xfrm>
          <a:prstGeom prst="ribbon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529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Adobe Arabic" panose="02040503050201020203" pitchFamily="18" charset="-78"/>
                <a:cs typeface="Adobe Arabic" panose="02040503050201020203" pitchFamily="18" charset="-78"/>
              </a:rPr>
              <a:t>Phase inverse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Vise à séparer les constituants d'un mélange en fonction de leur polarité .Les composés polaires sont récoltés en premier à l'inverse d'une séparation par chromatographie classique. La base d'une phase inverse est une phase normale sur laquelle des chaînes alkyles (chaîne de carbone) ont été greffées au niveau des groupes </a:t>
            </a:r>
            <a:r>
              <a:rPr lang="fr-FR" dirty="0" err="1"/>
              <a:t>silanols</a:t>
            </a: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Peut être réaliser sous 2 formes</a:t>
            </a:r>
          </a:p>
          <a:p>
            <a:pPr marL="0" indent="0">
              <a:buNone/>
            </a:pPr>
            <a:r>
              <a:rPr lang="fr-FR" dirty="0"/>
              <a:t>	- sur colonne </a:t>
            </a:r>
          </a:p>
          <a:p>
            <a:pPr marL="0" indent="0">
              <a:buNone/>
            </a:pPr>
            <a:r>
              <a:rPr lang="fr-FR" dirty="0"/>
              <a:t>	- sur papier </a:t>
            </a:r>
            <a:br>
              <a:rPr lang="fr-FR" dirty="0"/>
            </a:br>
            <a:endParaRPr lang="fr-FR" dirty="0"/>
          </a:p>
        </p:txBody>
      </p:sp>
      <p:sp>
        <p:nvSpPr>
          <p:cNvPr id="4" name="Parchemin horizontal 3"/>
          <p:cNvSpPr/>
          <p:nvPr/>
        </p:nvSpPr>
        <p:spPr>
          <a:xfrm>
            <a:off x="3657600" y="628650"/>
            <a:ext cx="4667250" cy="857250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760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959512" y="99047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latin typeface="Adobe Arabic" panose="02040503050201020203" pitchFamily="18" charset="-78"/>
                <a:cs typeface="Adobe Arabic" panose="02040503050201020203" pitchFamily="18" charset="-78"/>
              </a:rPr>
              <a:t>Phase inverse - Colonne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327221" y="1424610"/>
                <a:ext cx="7304942" cy="5848350"/>
              </a:xfrm>
            </p:spPr>
            <p:txBody>
              <a:bodyPr>
                <a:normAutofit/>
              </a:bodyPr>
              <a:lstStyle/>
              <a:p>
                <a:r>
                  <a:rPr lang="fr-FR" dirty="0"/>
                  <a:t>sépare les constituants d’un mélange en fonction de leur polarité </a:t>
                </a:r>
                <a:r>
                  <a:rPr lang="fr-FR" sz="2400" dirty="0"/>
                  <a:t> </a:t>
                </a:r>
              </a:p>
              <a:p>
                <a:pPr marL="0" indent="0">
                  <a:buNone/>
                </a:pPr>
                <a:r>
                  <a:rPr lang="fr-FR" sz="2400" b="0" dirty="0">
                    <a:effectLst/>
                  </a:rPr>
                  <a:t>Gels de silices greffés par des chaines carbonés et des fonction </a:t>
                </a:r>
                <a:r>
                  <a:rPr lang="fr-FR" sz="2400" b="0" dirty="0" err="1">
                    <a:effectLst/>
                  </a:rPr>
                  <a:t>silanols</a:t>
                </a:r>
                <a:endParaRPr lang="fr-FR" sz="2400" b="0" dirty="0">
                  <a:effectLst/>
                </a:endParaRPr>
              </a:p>
              <a:p>
                <a:pPr marL="0" indent="0">
                  <a:buNone/>
                </a:pPr>
                <a:br>
                  <a:rPr lang="fr-FR" dirty="0"/>
                </a:br>
                <a:r>
                  <a:rPr lang="fr-FR" dirty="0"/>
                  <a:t>   K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𝐶𝑠</m:t>
                        </m:r>
                      </m:num>
                      <m:den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𝐶𝑚</m:t>
                        </m:r>
                      </m:den>
                    </m:f>
                  </m:oMath>
                </a14:m>
                <a:r>
                  <a:rPr lang="fr-FR" b="0" dirty="0"/>
                  <a:t>      </a:t>
                </a:r>
              </a:p>
              <a:p>
                <a:pPr marL="0" indent="0">
                  <a:buNone/>
                </a:pPr>
                <a:r>
                  <a:rPr lang="fr-FR" sz="2400" b="0" dirty="0"/>
                  <a:t>Cs: concentration du soluté dans la phase stationnaire</a:t>
                </a:r>
              </a:p>
              <a:p>
                <a:pPr marL="0" indent="0">
                  <a:buNone/>
                </a:pPr>
                <a:r>
                  <a:rPr lang="fr-FR" sz="2400" dirty="0"/>
                  <a:t>Cm: </a:t>
                </a:r>
                <a:r>
                  <a:rPr lang="fr-FR" sz="2400" b="0" dirty="0"/>
                  <a:t>concentration du soluté dans la phase mobile</a:t>
                </a:r>
              </a:p>
              <a:p>
                <a:pPr marL="0" indent="0">
                  <a:buNone/>
                </a:pPr>
                <a:br>
                  <a:rPr lang="fr-FR" dirty="0"/>
                </a:b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7221" y="1424610"/>
                <a:ext cx="7304942" cy="5848350"/>
              </a:xfrm>
              <a:blipFill>
                <a:blip r:embed="rId2"/>
                <a:stretch>
                  <a:fillRect l="-1503" t="-177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2163" y="1424610"/>
            <a:ext cx="4286250" cy="4675529"/>
          </a:xfrm>
          <a:prstGeom prst="rect">
            <a:avLst/>
          </a:prstGeom>
        </p:spPr>
      </p:pic>
      <p:sp>
        <p:nvSpPr>
          <p:cNvPr id="5" name="Parchemin horizontal 4"/>
          <p:cNvSpPr/>
          <p:nvPr/>
        </p:nvSpPr>
        <p:spPr>
          <a:xfrm>
            <a:off x="781050" y="276054"/>
            <a:ext cx="5562600" cy="971550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1865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533650" y="-338261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latin typeface="Adobe Arabic" panose="02040503050201020203" pitchFamily="18" charset="-78"/>
                <a:cs typeface="Adobe Arabic" panose="02040503050201020203" pitchFamily="18" charset="-78"/>
              </a:rPr>
              <a:t>Phase inverse – Papier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475" y="987302"/>
            <a:ext cx="7883475" cy="55849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/>
              <a:t>on fait un dépôt sur une feuille de papier (membrane de cellulose) puis cette feuille de papier est introduite dans une cuve (dite sandwich) contenant la phase fixe, celle-ci est le plus souvent aqueuse. </a:t>
            </a:r>
          </a:p>
          <a:p>
            <a:pPr marL="0" indent="0">
              <a:buNone/>
            </a:pPr>
            <a:r>
              <a:rPr lang="fr-FR" sz="2400" dirty="0"/>
              <a:t>La cellulose du papier très hydrophile </a:t>
            </a:r>
            <a:r>
              <a:rPr lang="fr-FR" sz="2400" dirty="0">
                <a:sym typeface="Wingdings" panose="05000000000000000000" pitchFamily="2" charset="2"/>
              </a:rPr>
              <a:t></a:t>
            </a:r>
            <a:r>
              <a:rPr lang="fr-FR" sz="2400" dirty="0"/>
              <a:t>phase fixe.</a:t>
            </a:r>
          </a:p>
          <a:p>
            <a:pPr marL="0" indent="0">
              <a:buNone/>
            </a:pPr>
            <a:r>
              <a:rPr lang="fr-FR" sz="2400" dirty="0"/>
              <a:t>La phase mobile migre par capillarité</a:t>
            </a:r>
          </a:p>
          <a:p>
            <a:pPr marL="0" indent="0">
              <a:buNone/>
            </a:pPr>
            <a:r>
              <a:rPr lang="fr-FR" sz="2400" dirty="0"/>
              <a:t>la séparation des solutés se fait par partage entre les deux solvant</a:t>
            </a:r>
            <a:endParaRPr lang="fr-FR" sz="2400" b="0" dirty="0">
              <a:effectLst/>
            </a:endParaRPr>
          </a:p>
          <a:p>
            <a:pPr marL="0" indent="0">
              <a:buNone/>
            </a:pPr>
            <a:r>
              <a:rPr lang="fr-FR" sz="2400" dirty="0"/>
              <a:t>Un soluté très soluble dans la phase fixée migrera lentement la force de rétention prédominant sur la force d'entraînement. </a:t>
            </a:r>
          </a:p>
          <a:p>
            <a:pPr marL="0" indent="0">
              <a:buNone/>
            </a:pPr>
            <a:r>
              <a:rPr lang="fr-FR" sz="2400" dirty="0"/>
              <a:t>un soluté soluble dans la phase mobile migrera  rapidement.</a:t>
            </a:r>
            <a:endParaRPr lang="fr-FR" sz="2400" b="0" dirty="0">
              <a:effectLst/>
            </a:endParaRPr>
          </a:p>
          <a:p>
            <a:pPr marL="0" indent="0">
              <a:buNone/>
            </a:pPr>
            <a:r>
              <a:rPr lang="fr-FR" sz="2400" dirty="0" err="1"/>
              <a:t>Rf</a:t>
            </a:r>
            <a:r>
              <a:rPr lang="fr-FR" sz="2400" dirty="0"/>
              <a:t> =</a:t>
            </a:r>
            <a:r>
              <a:rPr lang="fr-FR" sz="2400" b="1" dirty="0"/>
              <a:t> </a:t>
            </a:r>
            <a:r>
              <a:rPr lang="fr-FR" sz="2000" i="1" dirty="0">
                <a:solidFill>
                  <a:srgbClr val="7030A0"/>
                </a:solidFill>
              </a:rPr>
              <a:t>Distance parcourue par le soluté / Distance parcourue par le solvant</a:t>
            </a:r>
            <a:br>
              <a:rPr lang="fr-FR" sz="2400" dirty="0"/>
            </a:br>
            <a:br>
              <a:rPr lang="fr-FR" sz="2400" dirty="0"/>
            </a:br>
            <a:endParaRPr lang="fr-FR" sz="2400" dirty="0"/>
          </a:p>
        </p:txBody>
      </p:sp>
      <p:pic>
        <p:nvPicPr>
          <p:cNvPr id="2050" name="Picture 2" descr="https://lh6.googleusercontent.com/HrdLUaPbi_1ddj1zPoN9Iq7HkVo58PfQSjcY001o4FsuaAKgWW3R4HNNlywomvJrOmsr50MZ-FmuSWeSfZTF8FgypBJbpy7uzFvxOA-F-t_Y_sc-CNm95eiQ7aElupAXs9g1IJq3Shd5FfpdL7Qy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666" y="153693"/>
            <a:ext cx="4160424" cy="358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h4.googleusercontent.com/YvuxyQuZqn1uepkNFDq8asFRErpfZu2-IfA86dRC1bDngM89GoMJ5M5x8iSVWMiJdGIYh5qcpIZxQ3PYMn_w2KcBsGMV7st4Hx40BVkGbCYkb7bHIZNJsziQlKog7c5Sj-7VYfZY7X30EaBdg6Q6l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195" y="3895759"/>
            <a:ext cx="4199895" cy="2514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2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3241431" y="-338260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latin typeface="Adobe Arabic" panose="02040503050201020203" pitchFamily="18" charset="-78"/>
                <a:cs typeface="Adobe Arabic" panose="02040503050201020203" pitchFamily="18" charset="-78"/>
              </a:rPr>
              <a:t>Nature des interactions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8730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fr-FR" dirty="0"/>
            </a:br>
            <a:br>
              <a:rPr lang="fr-FR" dirty="0"/>
            </a:b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43846"/>
              </p:ext>
            </p:extLst>
          </p:nvPr>
        </p:nvGraphicFramePr>
        <p:xfrm>
          <a:off x="1314448" y="987303"/>
          <a:ext cx="9201152" cy="5250462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300288">
                  <a:extLst>
                    <a:ext uri="{9D8B030D-6E8A-4147-A177-3AD203B41FA5}">
                      <a16:colId xmlns:a16="http://schemas.microsoft.com/office/drawing/2014/main" val="940429319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2017933828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3362512228"/>
                    </a:ext>
                  </a:extLst>
                </a:gridCol>
                <a:gridCol w="2300288">
                  <a:extLst>
                    <a:ext uri="{9D8B030D-6E8A-4147-A177-3AD203B41FA5}">
                      <a16:colId xmlns:a16="http://schemas.microsoft.com/office/drawing/2014/main" val="2228879989"/>
                    </a:ext>
                  </a:extLst>
                </a:gridCol>
              </a:tblGrid>
              <a:tr h="166511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/>
                        <a:t>Phase stationnaire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/>
                        <a:t>Phase mobile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3200" dirty="0"/>
                        <a:t>Conditions d’élutions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653494"/>
                  </a:ext>
                </a:extLst>
              </a:tr>
              <a:tr h="1665111">
                <a:tc>
                  <a:txBody>
                    <a:bodyPr/>
                    <a:lstStyle/>
                    <a:p>
                      <a:r>
                        <a:rPr lang="fr-FR" sz="2800" dirty="0"/>
                        <a:t>Phase</a:t>
                      </a:r>
                      <a:r>
                        <a:rPr lang="fr-FR" sz="2800" baseline="0" dirty="0"/>
                        <a:t> normale</a:t>
                      </a:r>
                    </a:p>
                    <a:p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Liquide</a:t>
                      </a:r>
                      <a:r>
                        <a:rPr lang="fr-FR" sz="2800" baseline="0" dirty="0"/>
                        <a:t> polaire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Solvant organique peu polaire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Gradient de polarité croissant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247777"/>
                  </a:ext>
                </a:extLst>
              </a:tr>
              <a:tr h="1665111">
                <a:tc>
                  <a:txBody>
                    <a:bodyPr/>
                    <a:lstStyle/>
                    <a:p>
                      <a:r>
                        <a:rPr lang="fr-FR" sz="3200" dirty="0"/>
                        <a:t>Phase inverse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800" dirty="0"/>
                        <a:t>Liquide apolaire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Solvant</a:t>
                      </a:r>
                      <a:r>
                        <a:rPr lang="fr-FR" sz="2400" baseline="0" dirty="0"/>
                        <a:t> organique plus polaire que la phase stationnaire 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/>
                        <a:t>Gradient</a:t>
                      </a:r>
                      <a:r>
                        <a:rPr lang="fr-FR" sz="2400" baseline="0" dirty="0"/>
                        <a:t> de polarité décroissant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2229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654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>
            <a:alpha val="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latin typeface="Adobe Arabic" panose="02040503050201020203" pitchFamily="18" charset="-78"/>
                <a:cs typeface="Adobe Arabic" panose="02040503050201020203" pitchFamily="18" charset="-78"/>
              </a:rPr>
              <a:t>sources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>
                <a:hlinkClick r:id="rId2"/>
              </a:rPr>
              <a:t>https://www.lachimie.fr/analytique/chromatographie/HPLC/chromatographie-partage.php</a:t>
            </a:r>
            <a:endParaRPr lang="fr-FR" b="0" dirty="0">
              <a:effectLst/>
            </a:endParaRPr>
          </a:p>
          <a:p>
            <a:br>
              <a:rPr lang="fr-FR" b="0" dirty="0">
                <a:effectLst/>
              </a:rPr>
            </a:br>
            <a:r>
              <a:rPr lang="fr-FR" dirty="0"/>
              <a:t>http://www.123bio.net/cours/chromato/partage.html</a:t>
            </a:r>
            <a:endParaRPr lang="fr-FR" b="0" dirty="0">
              <a:effectLst/>
            </a:endParaRPr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endParaRPr lang="fr-FR" sz="1200" dirty="0"/>
          </a:p>
          <a:p>
            <a:pPr marL="0" indent="0">
              <a:buNone/>
            </a:pPr>
            <a:r>
              <a:rPr lang="fr-FR" sz="1200" dirty="0"/>
              <a:t>+ cours de Marion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56984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477</Words>
  <Application>Microsoft Macintosh PowerPoint</Application>
  <PresentationFormat>Grand écran</PresentationFormat>
  <Paragraphs>62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Adobe Arabic</vt:lpstr>
      <vt:lpstr>Adobe Gothic Std B</vt:lpstr>
      <vt:lpstr>Arial</vt:lpstr>
      <vt:lpstr>Calibri</vt:lpstr>
      <vt:lpstr>Calibri Light</vt:lpstr>
      <vt:lpstr>Cambria Math</vt:lpstr>
      <vt:lpstr>Wingdings</vt:lpstr>
      <vt:lpstr>Thème Office</vt:lpstr>
      <vt:lpstr>Chromatographie de partage</vt:lpstr>
      <vt:lpstr>Principe </vt:lpstr>
      <vt:lpstr>Phase normal</vt:lpstr>
      <vt:lpstr>Phase inverse</vt:lpstr>
      <vt:lpstr>Phase inverse - Colonne</vt:lpstr>
      <vt:lpstr>Phase inverse – Papier </vt:lpstr>
      <vt:lpstr>Nature des interactions 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Chromatographie de partage</dc:title>
  <dc:creator>MERVE AYLAR</dc:creator>
  <cp:lastModifiedBy>stephanie ginjibre</cp:lastModifiedBy>
  <cp:revision>20</cp:revision>
  <dcterms:created xsi:type="dcterms:W3CDTF">2023-03-21T16:46:44Z</dcterms:created>
  <dcterms:modified xsi:type="dcterms:W3CDTF">2023-03-22T07:36:35Z</dcterms:modified>
</cp:coreProperties>
</file>