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264" r:id="rId5"/>
    <p:sldId id="316" r:id="rId6"/>
    <p:sldId id="313" r:id="rId7"/>
    <p:sldId id="314" r:id="rId8"/>
    <p:sldId id="315" r:id="rId9"/>
    <p:sldId id="317" r:id="rId10"/>
    <p:sldId id="3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02" autoAdjust="0"/>
  </p:normalViewPr>
  <p:slideViewPr>
    <p:cSldViewPr snapToGrid="0">
      <p:cViewPr varScale="1">
        <p:scale>
          <a:sx n="115" d="100"/>
          <a:sy n="115" d="100"/>
        </p:scale>
        <p:origin x="105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2/17/25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2/17/25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2/17/25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m2vljDd1uc?list=PLjcV9PGUll76vD-v81SdFl4qb9FhWl-7Z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m2vljDd1uc?list=PLjcV9PGUll76vD-v81SdFl4qb9FhWl-7Z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en-US" sz="6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cordees de la reussite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682062"/>
            <a:ext cx="8652788" cy="45720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1800" dirty="0"/>
              <a:t>Collège Jean Moulin – Sète</a:t>
            </a:r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575256F5-E80F-04C4-549B-CEA3C59E2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7941" y="4572600"/>
            <a:ext cx="863886" cy="7577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DDD64D-3239-6CDE-343D-76ADDC92E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4505" y="4746709"/>
            <a:ext cx="2041747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3FE0F2-C7FE-EAA6-4E0B-12BE30E0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présentation du dispositif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3D7F28-7C7B-504A-683D-A4B5DE445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44942"/>
            <a:ext cx="10058400" cy="384962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: </a:t>
            </a:r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https://youtu.be/Jm2vljDd1uc?list=PLjcV9PGUll76vD-v81SdFl4qb9FhWl-7Z</a:t>
            </a:r>
            <a:endParaRPr lang="en-US" b="1" dirty="0"/>
          </a:p>
        </p:txBody>
      </p:sp>
      <p:pic>
        <p:nvPicPr>
          <p:cNvPr id="4" name="Média en ligne 3" title="CORDÉES DE LA RÉUSSITE : un accompagnement à l'orientation pour donner à tous l'envie d'essayer">
            <a:hlinkClick r:id="" action="ppaction://media"/>
            <a:extLst>
              <a:ext uri="{FF2B5EF4-FFF2-40B4-BE49-F238E27FC236}">
                <a16:creationId xmlns:a16="http://schemas.microsoft.com/office/drawing/2014/main" id="{382426D8-8416-75D1-F8C0-AB4BA2DD1B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44169" y="2308427"/>
            <a:ext cx="6011029" cy="34619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BABE9FF-CE4A-AD1A-DD3E-5B63B0D78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5857" y="5594566"/>
            <a:ext cx="397493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40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9305D9-9ECA-42F1-99D4-28C2C7A86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objectifs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505DCC-FC98-BD19-A0F4-5A7C14639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5718"/>
            <a:ext cx="10058400" cy="3849624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sz="1800" dirty="0"/>
              <a:t>Les Cordées de la réussite visent à faire de l'accompagnement à l'orientation </a:t>
            </a:r>
            <a:r>
              <a:rPr lang="fr-FR" sz="1800" b="1" dirty="0"/>
              <a:t>un réel levier d'égalité des chances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r>
              <a:rPr lang="fr-FR" sz="1800" dirty="0"/>
              <a:t>Durant l'année scolaire 2022-2023,  plus de 161 000 élèves bénéficiaires se sont engagés dans plus de 900 cordées (source : MENJS).</a:t>
            </a:r>
          </a:p>
          <a:p>
            <a:pPr marL="0" indent="0">
              <a:buNone/>
            </a:pPr>
            <a:r>
              <a:rPr lang="fr-FR" sz="1800" dirty="0"/>
              <a:t>Les objectifs des cordées de la réussite sont :</a:t>
            </a:r>
          </a:p>
          <a:p>
            <a:pPr marL="0" indent="0">
              <a:buNone/>
            </a:pPr>
            <a:r>
              <a:rPr lang="fr-FR" sz="1800" dirty="0"/>
              <a:t>- </a:t>
            </a:r>
            <a:r>
              <a:rPr lang="fr-FR" sz="1800" b="1" dirty="0"/>
              <a:t>Lutter contre l’autocensure </a:t>
            </a:r>
            <a:r>
              <a:rPr lang="fr-FR" sz="1800" dirty="0"/>
              <a:t>des élèves et susciter leur ambition scolaire.</a:t>
            </a:r>
          </a:p>
          <a:p>
            <a:pPr marL="0" indent="0">
              <a:buNone/>
            </a:pPr>
            <a:r>
              <a:rPr lang="fr-FR" sz="1800" dirty="0"/>
              <a:t>- Ouvrir leurs horizons, grâce à la découverte de la diversité des formations de l’enseignement supérieur.</a:t>
            </a:r>
          </a:p>
          <a:p>
            <a:pPr marL="0" indent="0">
              <a:buNone/>
            </a:pPr>
            <a:r>
              <a:rPr lang="fr-FR" sz="1800" dirty="0"/>
              <a:t>- À partir de la 4e, proposer aux élèves un accompagnement afin de construire leur parcours vers l’insertion professionnelle</a:t>
            </a:r>
            <a:endParaRPr lang="en-US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7C0709F-7421-ADF0-C848-669ACE29E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541" y="5555613"/>
            <a:ext cx="39719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4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614AE8-236F-BF6F-A749-5D81D829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publics prioritaires ciblés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6C1A6C6-5CCA-E6A0-DC6B-783B007008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4760" y="5571893"/>
            <a:ext cx="3974937" cy="8900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B842AF0-3F83-CC87-BB5A-776F857ED625}"/>
              </a:ext>
            </a:extLst>
          </p:cNvPr>
          <p:cNvSpPr txBox="1"/>
          <p:nvPr/>
        </p:nvSpPr>
        <p:spPr>
          <a:xfrm>
            <a:off x="1066800" y="1783844"/>
            <a:ext cx="10058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Le dispositif peut être mis en place dès la classe de 4e. Il concerne </a:t>
            </a:r>
            <a:r>
              <a:rPr lang="fr-FR" u="sng" dirty="0"/>
              <a:t>les collégiens et les lycéens</a:t>
            </a:r>
            <a:r>
              <a:rPr lang="fr-FR" dirty="0"/>
              <a:t>. </a:t>
            </a:r>
            <a:r>
              <a:rPr lang="fr-FR" b="1" dirty="0"/>
              <a:t>Il y a une continuité de suivi du collège au lycée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Sont prioritairement concernés par le dispositif :</a:t>
            </a:r>
          </a:p>
          <a:p>
            <a:endParaRPr lang="fr-FR" dirty="0"/>
          </a:p>
          <a:p>
            <a:r>
              <a:rPr lang="fr-FR" b="1" dirty="0"/>
              <a:t>Les élèves scolarisés en éducation prioritaire (REP/REP+) ou en quartier prioritaire politique de la ville (QPV) et en particulier dans les cités éducatives (comme celle de Sète)</a:t>
            </a:r>
          </a:p>
          <a:p>
            <a:r>
              <a:rPr lang="fr-FR" dirty="0"/>
              <a:t>Les collégiens et lycéens de zone rurale et isolée dont les ambitions scolaires se trouvent souvent bridées par l'éloignement des grandes métropoles</a:t>
            </a:r>
          </a:p>
          <a:p>
            <a:r>
              <a:rPr lang="fr-FR" dirty="0"/>
              <a:t>Les lycéens professionnels, qui, avec la transformation de la voie professionnelle, doivent pouvoir bénéficier de parcours plus personnalisés et progressifs.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8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2A63BE-3B0C-B966-8C17-120445B29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actions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29FC74FE-9624-984E-DB14-3E62483A5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7875" y="5551344"/>
            <a:ext cx="3974937" cy="89009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5F7700F-4233-7E73-56DD-67243820D723}"/>
              </a:ext>
            </a:extLst>
          </p:cNvPr>
          <p:cNvSpPr txBox="1"/>
          <p:nvPr/>
        </p:nvSpPr>
        <p:spPr>
          <a:xfrm>
            <a:off x="924673" y="1705510"/>
            <a:ext cx="107981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Afin d’aider l’élève à </a:t>
            </a:r>
            <a:r>
              <a:rPr lang="fr-FR" b="1" dirty="0"/>
              <a:t>construire son parcours de réussite </a:t>
            </a:r>
            <a:r>
              <a:rPr lang="fr-FR" dirty="0"/>
              <a:t>du collège au lycée et du lycée vers la poursuite d’études de l’enseignement supérieur ou vers l’insertion professionnelle, l’équipe éducative s’appuie sur plusieurs actions :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-  actions d'accompagnement et d'ouverture sociale et culturelle</a:t>
            </a:r>
          </a:p>
          <a:p>
            <a:pPr algn="just"/>
            <a:r>
              <a:rPr lang="fr-FR" dirty="0"/>
              <a:t>-  actions de tutorat/mentorat</a:t>
            </a:r>
          </a:p>
          <a:p>
            <a:pPr algn="just"/>
            <a:r>
              <a:rPr lang="fr-FR" dirty="0"/>
              <a:t>-  actions de préparation aux usages du numérique et d'éducation aux médias</a:t>
            </a:r>
          </a:p>
          <a:p>
            <a:pPr algn="just"/>
            <a:r>
              <a:rPr lang="fr-FR" b="1" dirty="0"/>
              <a:t>-  opportunités pour découvrir d'autres lieux et d'autres secteurs professionnels</a:t>
            </a:r>
          </a:p>
          <a:p>
            <a:pPr algn="just"/>
            <a:r>
              <a:rPr lang="fr-FR" dirty="0"/>
              <a:t>- opportunités pour bénéficier de l'offre des internats du XXIe siècle, où un accompagnement pédagogique et éducatif de grande qualité sera proposé.</a:t>
            </a:r>
          </a:p>
          <a:p>
            <a:pPr algn="just"/>
            <a:r>
              <a:rPr lang="fr-FR" dirty="0"/>
              <a:t>-  actions liées à la découverte des métiers pour permettre de faire évoluer la représentation de telle filière ou profession chez les élèves et de lutter contre les stéréotypes de genre.  </a:t>
            </a:r>
          </a:p>
          <a:p>
            <a:pPr algn="just"/>
            <a:r>
              <a:rPr lang="fr-FR" b="1" dirty="0"/>
              <a:t>-  actions d'ouverture sociale et culturelle qui accordent une grande place à la prise de parole en public, aux activités orales propres à développer la confiance en soi</a:t>
            </a:r>
          </a:p>
        </p:txBody>
      </p:sp>
    </p:spTree>
    <p:extLst>
      <p:ext uri="{BB962C8B-B14F-4D97-AF65-F5344CB8AC3E}">
        <p14:creationId xmlns:p14="http://schemas.microsoft.com/office/powerpoint/2010/main" val="290011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D37B90-9106-B5D8-295F-4225F7E6B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117" y="344184"/>
            <a:ext cx="11383766" cy="1371600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cordées de la réussite au collège Jean Moulin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FDA324-389C-23CF-F0AA-0A24B6B03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8238" y="1428108"/>
            <a:ext cx="10066962" cy="4524636"/>
          </a:xfrm>
        </p:spPr>
        <p:txBody>
          <a:bodyPr>
            <a:normAutofit/>
          </a:bodyPr>
          <a:lstStyle/>
          <a:p>
            <a:r>
              <a:rPr lang="fr-FR" sz="1800" dirty="0"/>
              <a:t> Une visite du musée Fabre à Montpellier</a:t>
            </a:r>
          </a:p>
          <a:p>
            <a:r>
              <a:rPr lang="fr-FR" sz="1800" dirty="0"/>
              <a:t> Une visite des tours et des remparts d’Aigues Mortes</a:t>
            </a:r>
          </a:p>
          <a:p>
            <a:r>
              <a:rPr lang="fr-FR" sz="1800" dirty="0"/>
              <a:t> Une visite de la cité médiévale de Carcassonne</a:t>
            </a:r>
          </a:p>
          <a:p>
            <a:r>
              <a:rPr lang="fr-FR" sz="1800" dirty="0"/>
              <a:t> Une visite des Baux de Provence et des carrières de lumière</a:t>
            </a:r>
          </a:p>
          <a:p>
            <a:r>
              <a:rPr lang="fr-FR" sz="1800" dirty="0"/>
              <a:t> Des ateliers d’écriture avec des professionnels du monde de la musique</a:t>
            </a:r>
          </a:p>
          <a:p>
            <a:r>
              <a:rPr lang="fr-FR" sz="1800" dirty="0"/>
              <a:t> Des ateliers scientifiques et une conférence avec des professionnels du CNRS</a:t>
            </a:r>
          </a:p>
          <a:p>
            <a:r>
              <a:rPr lang="fr-FR" sz="1800" dirty="0"/>
              <a:t> Des représentations de théâtre à Sète</a:t>
            </a:r>
          </a:p>
          <a:p>
            <a:r>
              <a:rPr lang="fr-FR" sz="1800" dirty="0"/>
              <a:t> Une visite à l’Opéra à Montpellier</a:t>
            </a:r>
          </a:p>
          <a:p>
            <a:r>
              <a:rPr lang="fr-FR" sz="1800" dirty="0"/>
              <a:t> et d’autres surprises…</a:t>
            </a:r>
          </a:p>
          <a:p>
            <a:pPr marL="0" indent="0">
              <a:buNone/>
            </a:pPr>
            <a:r>
              <a:rPr lang="fr-FR" sz="1800" b="1" dirty="0"/>
              <a:t>Première action à venir : </a:t>
            </a:r>
            <a:r>
              <a:rPr lang="fr-FR" sz="1800" dirty="0"/>
              <a:t>un atelier théâtre sur la prise de parole en public et la gestion du stress </a:t>
            </a:r>
            <a:r>
              <a:rPr lang="fr-FR" sz="1800" b="1" u="sng" dirty="0"/>
              <a:t>le jeudi 17 octobre 2024 </a:t>
            </a:r>
            <a:r>
              <a:rPr lang="fr-FR" sz="1800" dirty="0"/>
              <a:t>à 13H30 (avant les vacances)</a:t>
            </a:r>
            <a:endParaRPr lang="en-US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C1D8D4-F278-EC99-240C-1FB8EA951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389" y="5507697"/>
            <a:ext cx="3974937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8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D0A0A9-9AE7-A05F-1E91-C99DD5BB9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910" y="1818526"/>
            <a:ext cx="7150814" cy="1371600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 </a:t>
            </a:r>
            <a:r>
              <a:rPr lang="fr-F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F84997-BCDD-F494-DA24-BAEB22F9D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019" y="5446703"/>
            <a:ext cx="3974937" cy="896190"/>
          </a:xfrm>
          <a:prstGeom prst="rect">
            <a:avLst/>
          </a:prstGeom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1A81D66B-E384-7C4F-BCDD-F83C964BC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132915"/>
              </p:ext>
            </p:extLst>
          </p:nvPr>
        </p:nvGraphicFramePr>
        <p:xfrm>
          <a:off x="605044" y="3943364"/>
          <a:ext cx="1695629" cy="2399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777861" imgH="5346331" progId="Acrobat.Document.DC">
                  <p:embed/>
                </p:oleObj>
              </mc:Choice>
              <mc:Fallback>
                <p:oleObj name="Acrobat Document" r:id="rId3" imgW="3777861" imgH="5346331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5044" y="3943364"/>
                        <a:ext cx="1695629" cy="2399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60350F83-F4E4-E952-48CE-D13061C04625}"/>
              </a:ext>
            </a:extLst>
          </p:cNvPr>
          <p:cNvSpPr txBox="1"/>
          <p:nvPr/>
        </p:nvSpPr>
        <p:spPr>
          <a:xfrm>
            <a:off x="3010328" y="3483209"/>
            <a:ext cx="666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« Là où se trouve une volonté, il existe un chemin </a:t>
            </a:r>
            <a:r>
              <a:rPr lang="fr-FR" dirty="0"/>
              <a:t>» W. CHURCHILL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357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{9A8409DF-9767-43DF-B5EB-C9F3BC3682A5}tf11531919_win32</Template>
  <TotalTime>0</TotalTime>
  <Words>560</Words>
  <Application>Microsoft Macintosh PowerPoint</Application>
  <PresentationFormat>Grand écran</PresentationFormat>
  <Paragraphs>43</Paragraphs>
  <Slides>7</Slides>
  <Notes>1</Notes>
  <HiddenSlides>0</HiddenSlides>
  <MMClips>1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Avenir Next LT Pro</vt:lpstr>
      <vt:lpstr>Avenir Next LT Pro Light</vt:lpstr>
      <vt:lpstr>Calibri</vt:lpstr>
      <vt:lpstr>Garamond</vt:lpstr>
      <vt:lpstr>Wingdings</vt:lpstr>
      <vt:lpstr>SavonVTI</vt:lpstr>
      <vt:lpstr>Acrobat Document</vt:lpstr>
      <vt:lpstr>Les cordees de la reussite</vt:lpstr>
      <vt:lpstr>La présentation du dispositif</vt:lpstr>
      <vt:lpstr>Les objectifs</vt:lpstr>
      <vt:lpstr>Les publics prioritaires ciblés</vt:lpstr>
      <vt:lpstr>Les actions</vt:lpstr>
      <vt:lpstr>Les cordées de la réussite au collège Jean Moulin</vt:lpstr>
      <vt:lpstr>Merci de votre attention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Romain SUGIER</dc:creator>
  <cp:lastModifiedBy>Valentin PAGE</cp:lastModifiedBy>
  <cp:revision>14</cp:revision>
  <dcterms:created xsi:type="dcterms:W3CDTF">2024-10-05T10:42:54Z</dcterms:created>
  <dcterms:modified xsi:type="dcterms:W3CDTF">2025-02-17T13:45:57Z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