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90" r:id="rId16"/>
    <p:sldId id="291" r:id="rId17"/>
    <p:sldId id="289" r:id="rId18"/>
    <p:sldId id="272" r:id="rId19"/>
    <p:sldId id="273"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33"/>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F4091BF-5171-EE45-98D5-2EAB77F8CE41}" type="datetimeFigureOut">
              <a:rPr lang="fr-FR" smtClean="0"/>
              <a:t>27/06/2022</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75D36BD-51A1-3F43-9FA5-8BA29D34DF19}"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619458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F4091BF-5171-EE45-98D5-2EAB77F8CE41}" type="datetimeFigureOut">
              <a:rPr lang="fr-FR" smtClean="0"/>
              <a:t>27/06/2022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6935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F4091BF-5171-EE45-98D5-2EAB77F8CE41}" type="datetimeFigureOut">
              <a:rPr lang="fr-FR" smtClean="0"/>
              <a:t>27/06/2022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303024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F4091BF-5171-EE45-98D5-2EAB77F8CE41}" type="datetimeFigureOut">
              <a:rPr lang="fr-FR" smtClean="0"/>
              <a:t>27/06/2022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46987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F4091BF-5171-EE45-98D5-2EAB77F8CE41}" type="datetimeFigureOut">
              <a:rPr lang="fr-FR" smtClean="0"/>
              <a:t>27/06/2022</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75D36BD-51A1-3F43-9FA5-8BA29D34DF19}"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28156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F4091BF-5171-EE45-98D5-2EAB77F8CE41}" type="datetimeFigureOut">
              <a:rPr lang="fr-FR" smtClean="0"/>
              <a:t>27/06/2022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214863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F4091BF-5171-EE45-98D5-2EAB77F8CE41}" type="datetimeFigureOut">
              <a:rPr lang="fr-FR" smtClean="0"/>
              <a:t>27/06/2022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325978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F4091BF-5171-EE45-98D5-2EAB77F8CE41}" type="datetimeFigureOut">
              <a:rPr lang="fr-FR" smtClean="0"/>
              <a:t>27/06/2022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95072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091BF-5171-EE45-98D5-2EAB77F8CE41}" type="datetimeFigureOut">
              <a:rPr lang="fr-FR" smtClean="0"/>
              <a:t>27/06/2022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75D36BD-51A1-3F43-9FA5-8BA29D34DF19}" type="slidenum">
              <a:rPr lang="fr-FR" smtClean="0"/>
              <a:t>‹N°›</a:t>
            </a:fld>
            <a:endParaRPr lang="fr-FR"/>
          </a:p>
        </p:txBody>
      </p:sp>
    </p:spTree>
    <p:extLst>
      <p:ext uri="{BB962C8B-B14F-4D97-AF65-F5344CB8AC3E}">
        <p14:creationId xmlns:p14="http://schemas.microsoft.com/office/powerpoint/2010/main" val="172997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F4091BF-5171-EE45-98D5-2EAB77F8CE41}" type="datetimeFigureOut">
              <a:rPr lang="fr-FR" smtClean="0"/>
              <a:t>27/06/2022</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5D36BD-51A1-3F43-9FA5-8BA29D34DF19}"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631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F4091BF-5171-EE45-98D5-2EAB77F8CE41}" type="datetimeFigureOut">
              <a:rPr lang="fr-FR" smtClean="0"/>
              <a:t>27/06/2022</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5D36BD-51A1-3F43-9FA5-8BA29D34DF19}"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619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F4091BF-5171-EE45-98D5-2EAB77F8CE41}" type="datetimeFigureOut">
              <a:rPr lang="fr-FR" smtClean="0"/>
              <a:t>27/06/2022</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75D36BD-51A1-3F43-9FA5-8BA29D34DF19}"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852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31620" y="1289154"/>
            <a:ext cx="9235440" cy="3490085"/>
          </a:xfrm>
        </p:spPr>
        <p:txBody>
          <a:bodyPr>
            <a:normAutofit fontScale="90000"/>
          </a:bodyPr>
          <a:lstStyle/>
          <a:p>
            <a:br>
              <a:rPr lang="fr-FR" sz="2800" b="1" dirty="0"/>
            </a:br>
            <a:br>
              <a:rPr lang="fr-FR" sz="2800" b="1" dirty="0"/>
            </a:br>
            <a:br>
              <a:rPr lang="fr-FR" sz="2800" b="1" dirty="0"/>
            </a:br>
            <a:br>
              <a:rPr lang="fr-FR" sz="2800" b="1" dirty="0"/>
            </a:br>
            <a:r>
              <a:rPr lang="fr-FR" sz="4900" b="1" dirty="0"/>
              <a:t>Le MONDE MÉDITERRANÉEN : EMPREINTES de l’ANTIQUITÉ ET DU MOYEN ÂGE.</a:t>
            </a:r>
            <a:br>
              <a:rPr lang="fr-FR" sz="4900" dirty="0"/>
            </a:br>
            <a:endParaRPr lang="fr-FR" sz="4900" dirty="0"/>
          </a:p>
        </p:txBody>
      </p:sp>
      <p:sp>
        <p:nvSpPr>
          <p:cNvPr id="3" name="Sous-titre 2"/>
          <p:cNvSpPr>
            <a:spLocks noGrp="1"/>
          </p:cNvSpPr>
          <p:nvPr>
            <p:ph type="subTitle" idx="1"/>
          </p:nvPr>
        </p:nvSpPr>
        <p:spPr>
          <a:xfrm>
            <a:off x="2692398" y="4779239"/>
            <a:ext cx="6831673" cy="1086237"/>
          </a:xfrm>
        </p:spPr>
        <p:txBody>
          <a:bodyPr/>
          <a:lstStyle/>
          <a:p>
            <a:r>
              <a:rPr lang="fr-FR" b="1" dirty="0"/>
              <a:t>THÈME 1 </a:t>
            </a:r>
            <a:endParaRPr lang="fr-FR" dirty="0"/>
          </a:p>
        </p:txBody>
      </p:sp>
    </p:spTree>
    <p:extLst>
      <p:ext uri="{BB962C8B-B14F-4D97-AF65-F5344CB8AC3E}">
        <p14:creationId xmlns:p14="http://schemas.microsoft.com/office/powerpoint/2010/main" val="158751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68446" y="1588956"/>
            <a:ext cx="7525062" cy="4227227"/>
          </a:xfrm>
        </p:spPr>
        <p:txBody>
          <a:bodyPr/>
          <a:lstStyle/>
          <a:p>
            <a:pPr algn="just"/>
            <a:r>
              <a:rPr lang="fr-FR" sz="3200" b="1" dirty="0"/>
              <a:t>Conclusion : </a:t>
            </a:r>
            <a:br>
              <a:rPr lang="fr-FR" sz="3200" dirty="0"/>
            </a:br>
            <a:r>
              <a:rPr lang="fr-FR" sz="3200" dirty="0"/>
              <a:t>La cité d’Athènes a connu un rayonnement exceptionnel à l’époque du stratège Périclès. Son régime politique novateur et son rayonnement culturel ont marqué l’Europe moderne mais aussi contemporaine.</a:t>
            </a:r>
            <a:br>
              <a:rPr lang="fr-FR" sz="3200" dirty="0"/>
            </a:br>
            <a:endParaRPr lang="fr-FR" sz="3200" dirty="0"/>
          </a:p>
        </p:txBody>
      </p:sp>
    </p:spTree>
    <p:extLst>
      <p:ext uri="{BB962C8B-B14F-4D97-AF65-F5344CB8AC3E}">
        <p14:creationId xmlns:p14="http://schemas.microsoft.com/office/powerpoint/2010/main" val="144161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00150" y="1154431"/>
            <a:ext cx="9704070" cy="4046220"/>
          </a:xfrm>
        </p:spPr>
        <p:txBody>
          <a:bodyPr/>
          <a:lstStyle/>
          <a:p>
            <a:pPr lvl="0"/>
            <a:r>
              <a:rPr lang="fr-FR" b="1" dirty="0"/>
              <a:t>II- Les empreintes de l’empire romain.</a:t>
            </a:r>
            <a:br>
              <a:rPr lang="fr-FR" dirty="0"/>
            </a:br>
            <a:endParaRPr lang="fr-FR" dirty="0"/>
          </a:p>
        </p:txBody>
      </p:sp>
    </p:spTree>
    <p:extLst>
      <p:ext uri="{BB962C8B-B14F-4D97-AF65-F5344CB8AC3E}">
        <p14:creationId xmlns:p14="http://schemas.microsoft.com/office/powerpoint/2010/main" val="1628905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65860" y="1"/>
            <a:ext cx="9864090" cy="5623560"/>
          </a:xfrm>
        </p:spPr>
        <p:txBody>
          <a:bodyPr>
            <a:normAutofit fontScale="90000"/>
          </a:bodyPr>
          <a:lstStyle/>
          <a:p>
            <a:br>
              <a:rPr lang="fr-FR" sz="4400" b="1" dirty="0"/>
            </a:br>
            <a:br>
              <a:rPr lang="fr-FR" sz="4400" b="1" dirty="0"/>
            </a:br>
            <a:br>
              <a:rPr lang="fr-FR" sz="4400" b="1" dirty="0"/>
            </a:br>
            <a:br>
              <a:rPr lang="fr-FR" sz="4400" b="1" dirty="0"/>
            </a:br>
            <a:r>
              <a:rPr lang="fr-FR" sz="6000" b="1" dirty="0"/>
              <a:t>Pourquoi les traces physiques laissées par l’empire romain sont-elles plus nombreuses que celles laissées par Athènes et la civilisation grecque ?</a:t>
            </a:r>
            <a:endParaRPr lang="fr-FR" dirty="0"/>
          </a:p>
        </p:txBody>
      </p:sp>
    </p:spTree>
    <p:extLst>
      <p:ext uri="{BB962C8B-B14F-4D97-AF65-F5344CB8AC3E}">
        <p14:creationId xmlns:p14="http://schemas.microsoft.com/office/powerpoint/2010/main" val="440435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8720" y="1143001"/>
            <a:ext cx="9795510" cy="4617720"/>
          </a:xfrm>
        </p:spPr>
        <p:txBody>
          <a:bodyPr>
            <a:normAutofit fontScale="90000"/>
          </a:bodyPr>
          <a:lstStyle/>
          <a:p>
            <a:r>
              <a:rPr lang="fr-FR" b="1" dirty="0"/>
              <a:t>1- Rome et le principat d’Auguste (I</a:t>
            </a:r>
            <a:r>
              <a:rPr lang="fr-FR" b="1" baseline="30000" dirty="0"/>
              <a:t>er</a:t>
            </a:r>
            <a:r>
              <a:rPr lang="fr-FR" b="1" dirty="0"/>
              <a:t> siècle PC). </a:t>
            </a:r>
            <a:br>
              <a:rPr lang="fr-FR" b="1" dirty="0"/>
            </a:br>
            <a:br>
              <a:rPr lang="fr-FR" dirty="0"/>
            </a:br>
            <a:endParaRPr lang="fr-FR" dirty="0"/>
          </a:p>
        </p:txBody>
      </p:sp>
    </p:spTree>
    <p:extLst>
      <p:ext uri="{BB962C8B-B14F-4D97-AF65-F5344CB8AC3E}">
        <p14:creationId xmlns:p14="http://schemas.microsoft.com/office/powerpoint/2010/main" val="187347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54636" y="569627"/>
            <a:ext cx="11002780" cy="6001643"/>
          </a:xfrm>
          <a:prstGeom prst="rect">
            <a:avLst/>
          </a:prstGeom>
          <a:noFill/>
        </p:spPr>
        <p:txBody>
          <a:bodyPr wrap="square" rtlCol="0">
            <a:spAutoFit/>
          </a:bodyPr>
          <a:lstStyle/>
          <a:p>
            <a:pPr algn="just"/>
            <a:r>
              <a:rPr lang="fr-FR" sz="2400" dirty="0"/>
              <a:t>	L’empire romain est un territoire immense.</a:t>
            </a:r>
          </a:p>
          <a:p>
            <a:pPr algn="just"/>
            <a:r>
              <a:rPr lang="fr-FR" sz="2400" dirty="0"/>
              <a:t>	La cité de Rome a réalisé des conquêtes progressives. Après l’Italie, Rome part à la conquête des territoires bordant la Méditerranée aux IIème et Ier siècles avant notre ère : l’Espagne, l’Egypte puis la Gaule en 52 AC deviennent ainsi romaines. Par la suite, l’empire romain s’étend au Nord de l’Europe par exemple en Germanie ou en Bretagne aux Ier et IIème siècles PC.</a:t>
            </a:r>
          </a:p>
          <a:p>
            <a:pPr algn="just"/>
            <a:r>
              <a:rPr lang="fr-FR" sz="2400" dirty="0"/>
              <a:t>	Malgré son immensité, l’empire romain est uni par d’importants échanges. Des flux commerciaux intenses le parcourent, par bateau mais aussi par voie terrestre grâce à l’aménagement de routes. Produits agricoles comme le blé ou le vin mais aussi matériaux précieux comme l’ivoire ou l’or sont ainsi vendus par les provinces à Rome. L’empire connaît également des échanges culturels particulièrement perceptibles dans le cadre des villes romaines : à Nîmes, Lyon ou Timgad sont construits des bâtiments caractéristiques de la culture romaine. Ces échanges aboutissent à un métissage culturel, notamment en matière religieuse : partout dans l’empire sont vénérés des dieux romains comme Jupiter ou Junon, des dieux grecs comme Apollon ou des dieux orientaux comme Isis.</a:t>
            </a:r>
          </a:p>
          <a:p>
            <a:pPr algn="just"/>
            <a:endParaRPr lang="fr-FR" sz="2400" dirty="0"/>
          </a:p>
        </p:txBody>
      </p:sp>
    </p:spTree>
    <p:extLst>
      <p:ext uri="{BB962C8B-B14F-4D97-AF65-F5344CB8AC3E}">
        <p14:creationId xmlns:p14="http://schemas.microsoft.com/office/powerpoint/2010/main" val="71899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B95BF18B-9C8C-C8E9-CDC2-CA401E48FBA1}"/>
              </a:ext>
            </a:extLst>
          </p:cNvPr>
          <p:cNvGraphicFramePr>
            <a:graphicFrameLocks noGrp="1"/>
          </p:cNvGraphicFramePr>
          <p:nvPr>
            <p:extLst>
              <p:ext uri="{D42A27DB-BD31-4B8C-83A1-F6EECF244321}">
                <p14:modId xmlns:p14="http://schemas.microsoft.com/office/powerpoint/2010/main" val="1661891053"/>
              </p:ext>
            </p:extLst>
          </p:nvPr>
        </p:nvGraphicFramePr>
        <p:xfrm>
          <a:off x="708660" y="80010"/>
          <a:ext cx="11483340" cy="6697982"/>
        </p:xfrm>
        <a:graphic>
          <a:graphicData uri="http://schemas.openxmlformats.org/drawingml/2006/table">
            <a:tbl>
              <a:tblPr firstRow="1" firstCol="1" bandRow="1"/>
              <a:tblGrid>
                <a:gridCol w="5698744">
                  <a:extLst>
                    <a:ext uri="{9D8B030D-6E8A-4147-A177-3AD203B41FA5}">
                      <a16:colId xmlns:a16="http://schemas.microsoft.com/office/drawing/2014/main" val="3607941819"/>
                    </a:ext>
                  </a:extLst>
                </a:gridCol>
                <a:gridCol w="5784596">
                  <a:extLst>
                    <a:ext uri="{9D8B030D-6E8A-4147-A177-3AD203B41FA5}">
                      <a16:colId xmlns:a16="http://schemas.microsoft.com/office/drawing/2014/main" val="2740927740"/>
                    </a:ext>
                  </a:extLst>
                </a:gridCol>
              </a:tblGrid>
              <a:tr h="788536">
                <a:tc gridSpan="2">
                  <a:txBody>
                    <a:bodyPr/>
                    <a:lstStyle/>
                    <a:p>
                      <a:pPr algn="l" fontAlgn="t">
                        <a:spcBef>
                          <a:spcPts val="0"/>
                        </a:spcBef>
                        <a:spcAft>
                          <a:spcPts val="0"/>
                        </a:spcAft>
                      </a:pPr>
                      <a:r>
                        <a:rPr lang="fr-FR" sz="2200" b="1" i="0" u="none" strike="noStrike">
                          <a:effectLst/>
                          <a:latin typeface="Avenir Book"/>
                          <a:ea typeface="Calibri" panose="020F0502020204030204" pitchFamily="34" charset="0"/>
                          <a:cs typeface="Times New Roman" panose="02020603050405020304" pitchFamily="18" charset="0"/>
                        </a:rPr>
                        <a:t>L’empereur concentre tous les pouvoirs.</a:t>
                      </a:r>
                      <a:endParaRPr lang="fr-FR" sz="3300" b="0" i="0" u="none" strike="noStrike">
                        <a:effectLst/>
                        <a:latin typeface="Arial" panose="020B0604020202020204" pitchFamily="34" charset="0"/>
                      </a:endParaRPr>
                    </a:p>
                  </a:txBody>
                  <a:tcPr marL="168876" marR="168876" marT="84438" marB="844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019757556"/>
                  </a:ext>
                </a:extLst>
              </a:tr>
              <a:tr h="568990">
                <a:tc>
                  <a:txBody>
                    <a:bodyPr/>
                    <a:lstStyle/>
                    <a:p>
                      <a:pPr algn="ctr"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Idée générale</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Exemples</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8923198"/>
                  </a:ext>
                </a:extLst>
              </a:tr>
              <a:tr h="568990">
                <a:tc rowSpan="2">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68876" marR="168876" marT="84438" marB="844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036731"/>
                  </a:ext>
                </a:extLst>
              </a:tr>
              <a:tr h="568990">
                <a:tc vMerge="1">
                  <a:txBody>
                    <a:bodyPr/>
                    <a:lstStyle/>
                    <a:p>
                      <a:endParaRPr lang="fr-FR"/>
                    </a:p>
                  </a:txBody>
                  <a:tcPr/>
                </a:tc>
                <a:tc>
                  <a:txBody>
                    <a:bodyPr/>
                    <a:lstStyle/>
                    <a:p>
                      <a:r>
                        <a:rPr lang="fr-FR" sz="2200" b="0" i="0" u="none" strike="noStrike">
                          <a:effectLst/>
                          <a:latin typeface="Avenir Book"/>
                          <a:ea typeface="Calibri" panose="020F0502020204030204" pitchFamily="34" charset="0"/>
                          <a:cs typeface="Times New Roman" panose="02020603050405020304" pitchFamily="18" charset="0"/>
                        </a:rPr>
                        <a:t> </a:t>
                      </a:r>
                      <a:endParaRPr lang="fr-F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8659576"/>
                  </a:ext>
                </a:extLst>
              </a:tr>
              <a:tr h="568990">
                <a:tc rowSpan="2">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68876" marR="168876" marT="84438" marB="844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2022517"/>
                  </a:ext>
                </a:extLst>
              </a:tr>
              <a:tr h="568990">
                <a:tc vMerge="1">
                  <a:txBody>
                    <a:bodyPr/>
                    <a:lstStyle/>
                    <a:p>
                      <a:endParaRPr lang="fr-FR"/>
                    </a:p>
                  </a:txBody>
                  <a:tcPr/>
                </a:tc>
                <a:tc>
                  <a:txBody>
                    <a:bodyPr/>
                    <a:lstStyle/>
                    <a:p>
                      <a:r>
                        <a:rPr lang="fr-FR" sz="2200" b="0" i="0" u="none" strike="noStrike">
                          <a:effectLst/>
                          <a:latin typeface="Avenir Book"/>
                          <a:ea typeface="Calibri" panose="020F0502020204030204" pitchFamily="34" charset="0"/>
                          <a:cs typeface="Times New Roman" panose="02020603050405020304" pitchFamily="18" charset="0"/>
                        </a:rPr>
                        <a:t> </a:t>
                      </a:r>
                      <a:endParaRPr lang="fr-F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719979"/>
                  </a:ext>
                </a:extLst>
              </a:tr>
              <a:tr h="568990">
                <a:tc rowSpan="2">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68876" marR="168876" marT="84438" marB="844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394393"/>
                  </a:ext>
                </a:extLst>
              </a:tr>
              <a:tr h="568990">
                <a:tc vMerge="1">
                  <a:txBody>
                    <a:bodyPr/>
                    <a:lstStyle/>
                    <a:p>
                      <a:endParaRPr lang="fr-FR"/>
                    </a:p>
                  </a:txBody>
                  <a:tcPr/>
                </a:tc>
                <a:tc>
                  <a:txBody>
                    <a:bodyPr/>
                    <a:lstStyle/>
                    <a:p>
                      <a:r>
                        <a:rPr lang="fr-FR" sz="2200" b="0" i="0" u="none" strike="noStrike" dirty="0">
                          <a:effectLst/>
                          <a:latin typeface="Avenir Book"/>
                          <a:ea typeface="Calibri" panose="020F0502020204030204" pitchFamily="34" charset="0"/>
                          <a:cs typeface="Times New Roman" panose="02020603050405020304" pitchFamily="18" charset="0"/>
                        </a:rPr>
                        <a:t> </a:t>
                      </a:r>
                      <a:endParaRPr lang="fr-FR" dirty="0"/>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470692"/>
                  </a:ext>
                </a:extLst>
              </a:tr>
              <a:tr h="788536">
                <a:tc gridSpan="2">
                  <a:txBody>
                    <a:bodyPr/>
                    <a:lstStyle/>
                    <a:p>
                      <a:pPr algn="just" fontAlgn="t">
                        <a:spcBef>
                          <a:spcPts val="0"/>
                        </a:spcBef>
                        <a:spcAft>
                          <a:spcPts val="0"/>
                        </a:spcAft>
                      </a:pPr>
                      <a:r>
                        <a:rPr lang="fr-FR" sz="2200" b="1" i="0" u="none" strike="noStrike">
                          <a:solidFill>
                            <a:srgbClr val="000000"/>
                          </a:solidFill>
                          <a:effectLst/>
                          <a:latin typeface="Avenir Book"/>
                          <a:ea typeface="Calibri" panose="020F0502020204030204" pitchFamily="34" charset="0"/>
                          <a:cs typeface="Times New Roman" panose="02020603050405020304" pitchFamily="18" charset="0"/>
                        </a:rPr>
                        <a:t>Les notables relaient le pouvoir de Rome dans les provinces.</a:t>
                      </a:r>
                      <a:endParaRPr lang="fr-FR" sz="3300" b="0" i="0" u="none" strike="noStrike">
                        <a:effectLst/>
                        <a:latin typeface="Arial" panose="020B0604020202020204" pitchFamily="34" charset="0"/>
                      </a:endParaRPr>
                    </a:p>
                  </a:txBody>
                  <a:tcPr marL="168876" marR="168876" marT="84438" marB="844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13916522"/>
                  </a:ext>
                </a:extLst>
              </a:tr>
              <a:tr h="568990">
                <a:tc>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715527"/>
                  </a:ext>
                </a:extLst>
              </a:tr>
              <a:tr h="568990">
                <a:tc>
                  <a:txBody>
                    <a:bodyPr/>
                    <a:lstStyle/>
                    <a:p>
                      <a:pPr algn="just" fontAlgn="t">
                        <a:spcBef>
                          <a:spcPts val="0"/>
                        </a:spcBef>
                        <a:spcAft>
                          <a:spcPts val="0"/>
                        </a:spcAft>
                      </a:pPr>
                      <a:r>
                        <a:rPr lang="fr-FR" sz="2200" b="0" i="0" u="none" strike="noStrike">
                          <a:effectLst/>
                          <a:latin typeface="Avenir Book"/>
                          <a:ea typeface="Calibri" panose="020F0502020204030204" pitchFamily="34" charset="0"/>
                          <a:cs typeface="Times New Roman" panose="02020603050405020304" pitchFamily="18" charset="0"/>
                        </a:rPr>
                        <a:t> </a:t>
                      </a:r>
                      <a:endParaRPr lang="fr-FR" sz="3300" b="0" i="0" u="none" strike="noStrike">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2200" b="0" i="0" u="none" strike="noStrike" dirty="0">
                          <a:effectLst/>
                          <a:latin typeface="Avenir Book"/>
                          <a:ea typeface="Calibri" panose="020F0502020204030204" pitchFamily="34" charset="0"/>
                          <a:cs typeface="Times New Roman" panose="02020603050405020304" pitchFamily="18" charset="0"/>
                        </a:rPr>
                        <a:t> </a:t>
                      </a:r>
                      <a:endParaRPr lang="fr-FR" sz="3300" b="0" i="0" u="none" strike="noStrike" dirty="0">
                        <a:effectLst/>
                        <a:latin typeface="Arial" panose="020B0604020202020204" pitchFamily="34" charset="0"/>
                      </a:endParaRPr>
                    </a:p>
                  </a:txBody>
                  <a:tcPr marL="126657" marR="126657" marT="175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469978"/>
                  </a:ext>
                </a:extLst>
              </a:tr>
            </a:tbl>
          </a:graphicData>
        </a:graphic>
      </p:graphicFrame>
    </p:spTree>
    <p:extLst>
      <p:ext uri="{BB962C8B-B14F-4D97-AF65-F5344CB8AC3E}">
        <p14:creationId xmlns:p14="http://schemas.microsoft.com/office/powerpoint/2010/main" val="20335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txBox="1">
            <a:spLocks noGrp="1"/>
          </p:cNvSpPr>
          <p:nvPr>
            <p:ph type="subTitle" idx="1"/>
          </p:nvPr>
        </p:nvSpPr>
        <p:spPr>
          <a:xfrm>
            <a:off x="1072267" y="3657597"/>
            <a:ext cx="6528018" cy="1320802"/>
          </a:xfrm>
          <a:prstGeom prst="rect">
            <a:avLst/>
          </a:prstGeom>
        </p:spPr>
        <p:txBody>
          <a:bodyPr rtlCol="0">
            <a:normAutofit/>
          </a:bodyPr>
          <a:lstStyle/>
          <a:p>
            <a:r>
              <a:rPr lang="fr-FR" sz="2400" b="1" dirty="0">
                <a:solidFill>
                  <a:srgbClr val="000000"/>
                </a:solidFill>
              </a:rPr>
              <a:t>Statue page 38 n°1 :</a:t>
            </a:r>
            <a:r>
              <a:rPr lang="fr-FR" sz="2400" dirty="0">
                <a:solidFill>
                  <a:srgbClr val="000000"/>
                </a:solidFill>
              </a:rPr>
              <a:t> Auguste.</a:t>
            </a:r>
          </a:p>
          <a:p>
            <a:endParaRPr lang="fr-FR" dirty="0">
              <a:solidFill>
                <a:srgbClr val="000000"/>
              </a:solidFill>
            </a:endParaRPr>
          </a:p>
        </p:txBody>
      </p:sp>
      <p:pic>
        <p:nvPicPr>
          <p:cNvPr id="1026" name="Picture 2" descr="Auguste de Prima Porta — Wikipédia">
            <a:extLst>
              <a:ext uri="{FF2B5EF4-FFF2-40B4-BE49-F238E27FC236}">
                <a16:creationId xmlns:a16="http://schemas.microsoft.com/office/drawing/2014/main" id="{78E9154A-88ED-E962-2664-23903F87FA5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98995" y="1445005"/>
            <a:ext cx="2815783" cy="4223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32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3">
            <a:extLst>
              <a:ext uri="{FF2B5EF4-FFF2-40B4-BE49-F238E27FC236}">
                <a16:creationId xmlns:a16="http://schemas.microsoft.com/office/drawing/2014/main" id="{3B5EF872-A29F-45F0-41F9-85F60536831E}"/>
              </a:ext>
            </a:extLst>
          </p:cNvPr>
          <p:cNvSpPr txBox="1">
            <a:spLocks/>
          </p:cNvSpPr>
          <p:nvPr/>
        </p:nvSpPr>
        <p:spPr>
          <a:xfrm>
            <a:off x="1231617" y="3760257"/>
            <a:ext cx="6528018" cy="2345264"/>
          </a:xfrm>
          <a:prstGeom prst="rect">
            <a:avLst/>
          </a:prstGeom>
        </p:spPr>
        <p:txBody>
          <a:bodyPr vert="horz" lIns="91440" tIns="45720" rIns="91440" bIns="45720" rtlCol="0" anchor="b">
            <a:normAutofit/>
          </a:bodyPr>
          <a:lstStyle>
            <a:lvl1pPr marL="0" indent="0" algn="ctr" defTabSz="457200" rtl="0" eaLnBrk="1" latinLnBrk="0" hangingPunct="1">
              <a:spcBef>
                <a:spcPct val="20000"/>
              </a:spcBef>
              <a:spcAft>
                <a:spcPts val="600"/>
              </a:spcAft>
              <a:buClr>
                <a:schemeClr val="accent1"/>
              </a:buClr>
              <a:buSzPct val="11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buClr>
              <a:buSzPct val="11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buClr>
              <a:buSzPct val="11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buClr>
              <a:buSzPct val="11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9pPr>
          </a:lstStyle>
          <a:p>
            <a:pPr>
              <a:spcBef>
                <a:spcPct val="0"/>
              </a:spcBef>
            </a:pPr>
            <a:r>
              <a:rPr lang="en-US" sz="2400" b="1" dirty="0">
                <a:ln w="3175" cmpd="sng">
                  <a:noFill/>
                </a:ln>
                <a:solidFill>
                  <a:srgbClr val="262626"/>
                </a:solidFill>
                <a:latin typeface="+mj-lt"/>
                <a:ea typeface="+mj-ea"/>
                <a:cs typeface="+mj-cs"/>
              </a:rPr>
              <a:t>Photo page 43 n°6 :</a:t>
            </a:r>
            <a:r>
              <a:rPr lang="en-US" sz="2400" dirty="0">
                <a:ln w="3175" cmpd="sng">
                  <a:noFill/>
                </a:ln>
                <a:solidFill>
                  <a:srgbClr val="262626"/>
                </a:solidFill>
                <a:latin typeface="+mj-lt"/>
                <a:ea typeface="+mj-ea"/>
                <a:cs typeface="+mj-cs"/>
              </a:rPr>
              <a:t> La </a:t>
            </a:r>
            <a:r>
              <a:rPr lang="en-US" sz="2400" dirty="0" err="1">
                <a:ln w="3175" cmpd="sng">
                  <a:noFill/>
                </a:ln>
                <a:solidFill>
                  <a:srgbClr val="262626"/>
                </a:solidFill>
                <a:latin typeface="+mj-lt"/>
                <a:ea typeface="+mj-ea"/>
                <a:cs typeface="+mj-cs"/>
              </a:rPr>
              <a:t>maison</a:t>
            </a:r>
            <a:r>
              <a:rPr lang="en-US" sz="2400" dirty="0">
                <a:ln w="3175" cmpd="sng">
                  <a:noFill/>
                </a:ln>
                <a:solidFill>
                  <a:srgbClr val="262626"/>
                </a:solidFill>
                <a:latin typeface="+mj-lt"/>
                <a:ea typeface="+mj-ea"/>
                <a:cs typeface="+mj-cs"/>
              </a:rPr>
              <a:t> </a:t>
            </a:r>
            <a:r>
              <a:rPr lang="en-US" sz="2400" dirty="0" err="1">
                <a:ln w="3175" cmpd="sng">
                  <a:noFill/>
                </a:ln>
                <a:solidFill>
                  <a:srgbClr val="262626"/>
                </a:solidFill>
                <a:latin typeface="+mj-lt"/>
                <a:ea typeface="+mj-ea"/>
                <a:cs typeface="+mj-cs"/>
              </a:rPr>
              <a:t>carrée</a:t>
            </a:r>
            <a:r>
              <a:rPr lang="en-US" sz="2400" dirty="0">
                <a:ln w="3175" cmpd="sng">
                  <a:noFill/>
                </a:ln>
                <a:solidFill>
                  <a:srgbClr val="262626"/>
                </a:solidFill>
                <a:latin typeface="+mj-lt"/>
                <a:ea typeface="+mj-ea"/>
                <a:cs typeface="+mj-cs"/>
              </a:rPr>
              <a:t> </a:t>
            </a:r>
            <a:r>
              <a:rPr lang="en-US" sz="2400" dirty="0" err="1">
                <a:ln w="3175" cmpd="sng">
                  <a:noFill/>
                </a:ln>
                <a:solidFill>
                  <a:srgbClr val="262626"/>
                </a:solidFill>
                <a:latin typeface="+mj-lt"/>
                <a:ea typeface="+mj-ea"/>
                <a:cs typeface="+mj-cs"/>
              </a:rPr>
              <a:t>à</a:t>
            </a:r>
            <a:r>
              <a:rPr lang="en-US" sz="2400" dirty="0">
                <a:ln w="3175" cmpd="sng">
                  <a:noFill/>
                </a:ln>
                <a:solidFill>
                  <a:srgbClr val="262626"/>
                </a:solidFill>
                <a:latin typeface="+mj-lt"/>
                <a:ea typeface="+mj-ea"/>
                <a:cs typeface="+mj-cs"/>
              </a:rPr>
              <a:t> </a:t>
            </a:r>
            <a:r>
              <a:rPr lang="en-US" sz="2400" dirty="0" err="1">
                <a:ln w="3175" cmpd="sng">
                  <a:noFill/>
                </a:ln>
                <a:solidFill>
                  <a:srgbClr val="262626"/>
                </a:solidFill>
                <a:latin typeface="+mj-lt"/>
                <a:ea typeface="+mj-ea"/>
                <a:cs typeface="+mj-cs"/>
              </a:rPr>
              <a:t>Nîmes</a:t>
            </a:r>
            <a:r>
              <a:rPr lang="en-US" sz="2400" dirty="0">
                <a:ln w="3175" cmpd="sng">
                  <a:noFill/>
                </a:ln>
                <a:solidFill>
                  <a:srgbClr val="262626"/>
                </a:solidFill>
                <a:latin typeface="+mj-lt"/>
                <a:ea typeface="+mj-ea"/>
                <a:cs typeface="+mj-cs"/>
              </a:rPr>
              <a:t>.</a:t>
            </a:r>
          </a:p>
          <a:p>
            <a:pPr>
              <a:spcBef>
                <a:spcPct val="0"/>
              </a:spcBef>
            </a:pPr>
            <a:endParaRPr lang="en-US" sz="5000" dirty="0">
              <a:ln w="3175" cmpd="sng">
                <a:noFill/>
              </a:ln>
              <a:solidFill>
                <a:srgbClr val="262626"/>
              </a:solidFill>
              <a:latin typeface="+mj-lt"/>
              <a:ea typeface="+mj-ea"/>
              <a:cs typeface="+mj-cs"/>
            </a:endParaRPr>
          </a:p>
        </p:txBody>
      </p:sp>
      <p:pic>
        <p:nvPicPr>
          <p:cNvPr id="3074" name="Picture 2">
            <a:extLst>
              <a:ext uri="{FF2B5EF4-FFF2-40B4-BE49-F238E27FC236}">
                <a16:creationId xmlns:a16="http://schemas.microsoft.com/office/drawing/2014/main" id="{AC96C659-B285-7CFA-7B43-38C029AE536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12960" y="2542272"/>
            <a:ext cx="3138437" cy="3138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995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00150" y="1165860"/>
            <a:ext cx="9784079" cy="4400550"/>
          </a:xfrm>
        </p:spPr>
        <p:txBody>
          <a:bodyPr>
            <a:normAutofit fontScale="90000"/>
          </a:bodyPr>
          <a:lstStyle/>
          <a:p>
            <a:r>
              <a:rPr lang="fr-FR" b="1" dirty="0"/>
              <a:t>2- Sous Constantin, l’empire devient chrétien. </a:t>
            </a:r>
            <a:br>
              <a:rPr lang="fr-FR" b="1" dirty="0"/>
            </a:br>
            <a:br>
              <a:rPr lang="fr-FR" dirty="0"/>
            </a:br>
            <a:endParaRPr lang="fr-FR" dirty="0"/>
          </a:p>
        </p:txBody>
      </p:sp>
    </p:spTree>
    <p:extLst>
      <p:ext uri="{BB962C8B-B14F-4D97-AF65-F5344CB8AC3E}">
        <p14:creationId xmlns:p14="http://schemas.microsoft.com/office/powerpoint/2010/main" val="1825839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txBox="1">
            <a:spLocks noGrp="1"/>
          </p:cNvSpPr>
          <p:nvPr>
            <p:ph type="subTitle" idx="1"/>
          </p:nvPr>
        </p:nvSpPr>
        <p:spPr>
          <a:xfrm>
            <a:off x="2692398" y="1588957"/>
            <a:ext cx="6916297" cy="981807"/>
          </a:xfrm>
          <a:prstGeom prst="rect">
            <a:avLst/>
          </a:prstGeom>
          <a:noFill/>
        </p:spPr>
        <p:txBody>
          <a:bodyPr wrap="square" rtlCol="0">
            <a:spAutoFit/>
          </a:bodyPr>
          <a:lstStyle/>
          <a:p>
            <a:r>
              <a:rPr lang="fr-FR" sz="2400" b="1" dirty="0"/>
              <a:t>Texte page 48 n°2:</a:t>
            </a:r>
            <a:r>
              <a:rPr lang="fr-FR" sz="2400" dirty="0"/>
              <a:t> L’édit de Milan.</a:t>
            </a:r>
          </a:p>
          <a:p>
            <a:pPr algn="just"/>
            <a:endParaRPr lang="fr-FR" sz="2400" dirty="0"/>
          </a:p>
        </p:txBody>
      </p:sp>
    </p:spTree>
    <p:extLst>
      <p:ext uri="{BB962C8B-B14F-4D97-AF65-F5344CB8AC3E}">
        <p14:creationId xmlns:p14="http://schemas.microsoft.com/office/powerpoint/2010/main" val="46487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b="1" dirty="0"/>
              <a:t>La MÉDITERRANÉE ANTIQUE : les empreintes grecques et romaines.</a:t>
            </a:r>
            <a:endParaRPr lang="fr-FR" sz="2800" dirty="0"/>
          </a:p>
        </p:txBody>
      </p:sp>
      <p:sp>
        <p:nvSpPr>
          <p:cNvPr id="3" name="Sous-titre 2"/>
          <p:cNvSpPr>
            <a:spLocks noGrp="1"/>
          </p:cNvSpPr>
          <p:nvPr>
            <p:ph type="subTitle" idx="1"/>
          </p:nvPr>
        </p:nvSpPr>
        <p:spPr/>
        <p:txBody>
          <a:bodyPr/>
          <a:lstStyle/>
          <a:p>
            <a:r>
              <a:rPr lang="fr-FR" b="1" dirty="0"/>
              <a:t>CHAPITRE 1 </a:t>
            </a:r>
            <a:endParaRPr lang="fr-FR" dirty="0"/>
          </a:p>
        </p:txBody>
      </p:sp>
    </p:spTree>
    <p:extLst>
      <p:ext uri="{BB962C8B-B14F-4D97-AF65-F5344CB8AC3E}">
        <p14:creationId xmlns:p14="http://schemas.microsoft.com/office/powerpoint/2010/main" val="260299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5355" y="940632"/>
            <a:ext cx="9941289" cy="4976735"/>
          </a:xfrm>
        </p:spPr>
        <p:txBody>
          <a:bodyPr/>
          <a:lstStyle/>
          <a:p>
            <a:pPr algn="just"/>
            <a:r>
              <a:rPr lang="fr-FR" sz="3100" b="1" dirty="0"/>
              <a:t>Conclusion </a:t>
            </a:r>
            <a:br>
              <a:rPr lang="fr-FR" sz="3100" b="1" dirty="0"/>
            </a:br>
            <a:br>
              <a:rPr lang="fr-FR" sz="3100" b="1" dirty="0"/>
            </a:br>
            <a:r>
              <a:rPr lang="fr-FR" sz="3100" dirty="0"/>
              <a:t>La durée de l’empire romain explique en partie l’importance des empreintes qu’il a laissées. Il a su conjuguer vaste étendue géographique et stabilité politique, notamment en intégrant les peuples conquis par l’attribution de la citoyenneté. Il a par ailleurs vu la naissance et la diffusion du christianisme qui a marqué durablement la culture européenne.</a:t>
            </a:r>
          </a:p>
        </p:txBody>
      </p:sp>
    </p:spTree>
    <p:extLst>
      <p:ext uri="{BB962C8B-B14F-4D97-AF65-F5344CB8AC3E}">
        <p14:creationId xmlns:p14="http://schemas.microsoft.com/office/powerpoint/2010/main" val="2247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92398" y="2365806"/>
            <a:ext cx="6815669" cy="1515533"/>
          </a:xfrm>
        </p:spPr>
        <p:txBody>
          <a:bodyPr>
            <a:normAutofit fontScale="90000"/>
          </a:bodyPr>
          <a:lstStyle/>
          <a:p>
            <a:r>
              <a:rPr lang="fr-FR" sz="2800" b="1" dirty="0"/>
              <a:t>Comprendre quel héritage les grandes civilisations de l’Antiquité ont laissé dans la culture européenne.</a:t>
            </a:r>
            <a:br>
              <a:rPr lang="fr-FR" dirty="0"/>
            </a:br>
            <a:endParaRPr lang="fr-FR" dirty="0"/>
          </a:p>
        </p:txBody>
      </p:sp>
      <p:sp>
        <p:nvSpPr>
          <p:cNvPr id="3" name="Sous-titre 2"/>
          <p:cNvSpPr>
            <a:spLocks noGrp="1"/>
          </p:cNvSpPr>
          <p:nvPr>
            <p:ph type="subTitle" idx="1"/>
          </p:nvPr>
        </p:nvSpPr>
        <p:spPr/>
        <p:txBody>
          <a:bodyPr/>
          <a:lstStyle/>
          <a:p>
            <a:r>
              <a:rPr lang="fr-FR" b="1" dirty="0"/>
              <a:t>Problématique du chapitre</a:t>
            </a:r>
            <a:endParaRPr lang="fr-FR" dirty="0"/>
          </a:p>
        </p:txBody>
      </p:sp>
    </p:spTree>
    <p:extLst>
      <p:ext uri="{BB962C8B-B14F-4D97-AF65-F5344CB8AC3E}">
        <p14:creationId xmlns:p14="http://schemas.microsoft.com/office/powerpoint/2010/main" val="42841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97280" y="868681"/>
            <a:ext cx="9898380" cy="5513756"/>
          </a:xfrm>
        </p:spPr>
        <p:txBody>
          <a:bodyPr>
            <a:normAutofit fontScale="90000"/>
          </a:bodyPr>
          <a:lstStyle/>
          <a:p>
            <a:pPr lvl="0"/>
            <a:r>
              <a:rPr lang="fr-FR" b="1" dirty="0"/>
              <a:t>I - L’influence de la cité d’Athènes (V</a:t>
            </a:r>
            <a:r>
              <a:rPr lang="fr-FR" b="1" baseline="30000" dirty="0"/>
              <a:t>ème</a:t>
            </a:r>
            <a:r>
              <a:rPr lang="fr-FR" b="1" dirty="0"/>
              <a:t> siècle AC).</a:t>
            </a:r>
            <a:br>
              <a:rPr lang="fr-FR" b="1" dirty="0"/>
            </a:br>
            <a:br>
              <a:rPr lang="fr-FR" dirty="0"/>
            </a:br>
            <a:r>
              <a:rPr lang="fr-FR" b="1" dirty="0"/>
              <a:t>1-      									</a:t>
            </a:r>
            <a:endParaRPr lang="fr-FR" dirty="0"/>
          </a:p>
        </p:txBody>
      </p:sp>
      <p:sp>
        <p:nvSpPr>
          <p:cNvPr id="4" name="Sous-titre 2"/>
          <p:cNvSpPr>
            <a:spLocks noGrp="1"/>
          </p:cNvSpPr>
          <p:nvPr>
            <p:ph type="subTitle" idx="1"/>
          </p:nvPr>
        </p:nvSpPr>
        <p:spPr>
          <a:xfrm>
            <a:off x="278981" y="6175948"/>
            <a:ext cx="11383367" cy="682052"/>
          </a:xfrm>
        </p:spPr>
        <p:txBody>
          <a:bodyPr/>
          <a:lstStyle/>
          <a:p>
            <a:pPr algn="just"/>
            <a:r>
              <a:rPr lang="fr-FR" sz="2800" b="1" dirty="0"/>
              <a:t>Plan page 25 n°1 : </a:t>
            </a:r>
            <a:r>
              <a:rPr lang="fr-FR" sz="2800" dirty="0"/>
              <a:t>L’Attique : le territoire de la cité d’Athènes.</a:t>
            </a:r>
          </a:p>
          <a:p>
            <a:pPr algn="just"/>
            <a:endParaRPr lang="fr-FR" dirty="0"/>
          </a:p>
        </p:txBody>
      </p:sp>
    </p:spTree>
    <p:extLst>
      <p:ext uri="{BB962C8B-B14F-4D97-AF65-F5344CB8AC3E}">
        <p14:creationId xmlns:p14="http://schemas.microsoft.com/office/powerpoint/2010/main" val="384481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31570" y="1143001"/>
            <a:ext cx="9955530" cy="3028950"/>
          </a:xfrm>
        </p:spPr>
        <p:txBody>
          <a:bodyPr/>
          <a:lstStyle/>
          <a:p>
            <a:pPr lvl="0"/>
            <a:r>
              <a:rPr lang="fr-FR" sz="5400" b="1" dirty="0"/>
              <a:t>1- Athènes est-elle une démocratie ?</a:t>
            </a:r>
            <a:br>
              <a:rPr lang="fr-FR" sz="5400" dirty="0"/>
            </a:br>
            <a:endParaRPr lang="fr-FR" sz="5400" dirty="0"/>
          </a:p>
        </p:txBody>
      </p:sp>
      <p:sp>
        <p:nvSpPr>
          <p:cNvPr id="3" name="Sous-titre 2"/>
          <p:cNvSpPr>
            <a:spLocks noGrp="1"/>
          </p:cNvSpPr>
          <p:nvPr>
            <p:ph type="subTitle" idx="1"/>
          </p:nvPr>
        </p:nvSpPr>
        <p:spPr>
          <a:xfrm>
            <a:off x="1334874" y="4171951"/>
            <a:ext cx="7704944" cy="1918744"/>
          </a:xfrm>
        </p:spPr>
        <p:txBody>
          <a:bodyPr>
            <a:normAutofit fontScale="85000" lnSpcReduction="10000"/>
          </a:bodyPr>
          <a:lstStyle/>
          <a:p>
            <a:pPr algn="just"/>
            <a:r>
              <a:rPr lang="fr-FR" sz="2800" b="1" dirty="0"/>
              <a:t>Schéma page 27 n°4 : </a:t>
            </a:r>
            <a:r>
              <a:rPr lang="fr-FR" sz="2800" dirty="0"/>
              <a:t>Le fonctionnement de la démocratie.</a:t>
            </a:r>
          </a:p>
          <a:p>
            <a:pPr algn="just"/>
            <a:r>
              <a:rPr lang="fr-FR" sz="2800" b="1" dirty="0"/>
              <a:t>Texte page 27 n°5 : </a:t>
            </a:r>
            <a:r>
              <a:rPr lang="fr-FR" sz="2800" dirty="0"/>
              <a:t>Périclès fait l’éloge de la démocratie.</a:t>
            </a:r>
          </a:p>
          <a:p>
            <a:pPr algn="just"/>
            <a:r>
              <a:rPr lang="fr-FR" sz="2800" b="1" dirty="0"/>
              <a:t>Texte page 27 n°3 : </a:t>
            </a:r>
            <a:r>
              <a:rPr lang="fr-FR" sz="2800" dirty="0"/>
              <a:t>Périclès et le </a:t>
            </a:r>
            <a:r>
              <a:rPr lang="fr-FR" sz="2800" dirty="0" err="1"/>
              <a:t>misthos</a:t>
            </a:r>
            <a:r>
              <a:rPr lang="fr-FR" sz="2800" dirty="0"/>
              <a:t>.</a:t>
            </a:r>
          </a:p>
          <a:p>
            <a:pPr algn="just"/>
            <a:r>
              <a:rPr lang="fr-FR" sz="2400" b="1" dirty="0"/>
              <a:t>(+ Texte page 55 n°3 : </a:t>
            </a:r>
            <a:r>
              <a:rPr lang="fr-FR" sz="2400" dirty="0"/>
              <a:t>Thésée défend la démocratie?)</a:t>
            </a:r>
          </a:p>
          <a:p>
            <a:pPr algn="just"/>
            <a:endParaRPr lang="fr-FR" sz="2800" dirty="0"/>
          </a:p>
          <a:p>
            <a:endParaRPr lang="fr-FR" dirty="0"/>
          </a:p>
        </p:txBody>
      </p:sp>
    </p:spTree>
    <p:extLst>
      <p:ext uri="{BB962C8B-B14F-4D97-AF65-F5344CB8AC3E}">
        <p14:creationId xmlns:p14="http://schemas.microsoft.com/office/powerpoint/2010/main" val="85097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34440" y="1871131"/>
            <a:ext cx="9658350" cy="3360436"/>
          </a:xfrm>
        </p:spPr>
        <p:txBody>
          <a:bodyPr>
            <a:normAutofit fontScale="90000"/>
          </a:bodyPr>
          <a:lstStyle/>
          <a:p>
            <a:r>
              <a:rPr lang="fr-FR" b="1" dirty="0"/>
              <a:t>2- Athènes et le « siècle de Périclès ».</a:t>
            </a:r>
            <a:br>
              <a:rPr lang="fr-FR" dirty="0"/>
            </a:br>
            <a:br>
              <a:rPr lang="fr-FR" dirty="0"/>
            </a:br>
            <a:endParaRPr lang="fr-FR" dirty="0"/>
          </a:p>
        </p:txBody>
      </p:sp>
    </p:spTree>
    <p:extLst>
      <p:ext uri="{BB962C8B-B14F-4D97-AF65-F5344CB8AC3E}">
        <p14:creationId xmlns:p14="http://schemas.microsoft.com/office/powerpoint/2010/main" val="19525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0" y="0"/>
            <a:ext cx="10566235" cy="6858000"/>
          </a:xfrm>
          <a:prstGeom prst="rect">
            <a:avLst/>
          </a:prstGeom>
        </p:spPr>
      </p:pic>
    </p:spTree>
    <p:extLst>
      <p:ext uri="{BB962C8B-B14F-4D97-AF65-F5344CB8AC3E}">
        <p14:creationId xmlns:p14="http://schemas.microsoft.com/office/powerpoint/2010/main" val="120526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8720" y="1177290"/>
            <a:ext cx="9886949" cy="4571999"/>
          </a:xfrm>
        </p:spPr>
        <p:txBody>
          <a:bodyPr>
            <a:normAutofit/>
          </a:bodyPr>
          <a:lstStyle/>
          <a:p>
            <a:r>
              <a:rPr lang="fr-FR" sz="5400" b="1" dirty="0"/>
              <a:t>Pourquoi certaines cités grecques refusent-elles de participer à la ligue de Délos qui doit lutter contre les Perses ?</a:t>
            </a:r>
            <a:endParaRPr lang="fr-FR" sz="5400" dirty="0"/>
          </a:p>
        </p:txBody>
      </p:sp>
    </p:spTree>
    <p:extLst>
      <p:ext uri="{BB962C8B-B14F-4D97-AF65-F5344CB8AC3E}">
        <p14:creationId xmlns:p14="http://schemas.microsoft.com/office/powerpoint/2010/main" val="110614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203554" y="1978702"/>
            <a:ext cx="7704944" cy="3597639"/>
          </a:xfrm>
        </p:spPr>
        <p:txBody>
          <a:bodyPr>
            <a:normAutofit/>
          </a:bodyPr>
          <a:lstStyle/>
          <a:p>
            <a:pPr algn="just"/>
            <a:r>
              <a:rPr lang="fr-FR" sz="2800" b="1" dirty="0"/>
              <a:t>Texte page 23 n°6 : </a:t>
            </a:r>
            <a:r>
              <a:rPr lang="fr-FR" sz="2800" dirty="0"/>
              <a:t>Le serment de Chalcis.</a:t>
            </a:r>
          </a:p>
          <a:p>
            <a:pPr algn="just"/>
            <a:r>
              <a:rPr lang="fr-FR" sz="2800" b="1" dirty="0"/>
              <a:t>Texte page 28 n°1 : </a:t>
            </a:r>
            <a:r>
              <a:rPr lang="fr-FR" sz="2800" dirty="0"/>
              <a:t>Périclès fait reconstruire l’Acropole.</a:t>
            </a:r>
          </a:p>
          <a:p>
            <a:pPr algn="just"/>
            <a:r>
              <a:rPr lang="fr-FR" sz="2800" b="1" dirty="0"/>
              <a:t>Texte page 23 n°5 : </a:t>
            </a:r>
            <a:r>
              <a:rPr lang="fr-FR" sz="2800" dirty="0"/>
              <a:t>Athènes impose sa monnaie et ses poids et mesures. </a:t>
            </a:r>
          </a:p>
          <a:p>
            <a:pPr algn="just"/>
            <a:endParaRPr lang="fr-FR" sz="2800" dirty="0"/>
          </a:p>
          <a:p>
            <a:pPr algn="just"/>
            <a:endParaRPr lang="fr-FR" sz="2800" dirty="0"/>
          </a:p>
        </p:txBody>
      </p:sp>
    </p:spTree>
    <p:extLst>
      <p:ext uri="{BB962C8B-B14F-4D97-AF65-F5344CB8AC3E}">
        <p14:creationId xmlns:p14="http://schemas.microsoft.com/office/powerpoint/2010/main" val="189483117"/>
      </p:ext>
    </p:extLst>
  </p:cSld>
  <p:clrMapOvr>
    <a:masterClrMapping/>
  </p:clrMapOvr>
</p:sld>
</file>

<file path=ppt/theme/theme1.xml><?xml version="1.0" encoding="utf-8"?>
<a:theme xmlns:a="http://schemas.openxmlformats.org/drawingml/2006/main" name="Cadrag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{A162F5D1-41A8-BF4E-AE73-25B6DF3B7A00}tf10001072</Template>
  <TotalTime>7</TotalTime>
  <Words>643</Words>
  <Application>Microsoft Macintosh PowerPoint</Application>
  <PresentationFormat>Grand écran</PresentationFormat>
  <Paragraphs>47</Paragraphs>
  <Slides>20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Avenir Book</vt:lpstr>
      <vt:lpstr>Franklin Gothic Book</vt:lpstr>
      <vt:lpstr>Cadrage</vt:lpstr>
      <vt:lpstr>    Le MONDE MÉDITERRANÉEN : EMPREINTES de l’ANTIQUITÉ ET DU MOYEN ÂGE. </vt:lpstr>
      <vt:lpstr>La MÉDITERRANÉE ANTIQUE : les empreintes grecques et romaines.</vt:lpstr>
      <vt:lpstr>Comprendre quel héritage les grandes civilisations de l’Antiquité ont laissé dans la culture européenne. </vt:lpstr>
      <vt:lpstr>I - L’influence de la cité d’Athènes (Vème siècle AC).  1-               </vt:lpstr>
      <vt:lpstr>1- Athènes est-elle une démocratie ? </vt:lpstr>
      <vt:lpstr>2- Athènes et le « siècle de Périclès ».  </vt:lpstr>
      <vt:lpstr>Présentation PowerPoint</vt:lpstr>
      <vt:lpstr>Pourquoi certaines cités grecques refusent-elles de participer à la ligue de Délos qui doit lutter contre les Perses ?</vt:lpstr>
      <vt:lpstr>Présentation PowerPoint</vt:lpstr>
      <vt:lpstr>Conclusion :  La cité d’Athènes a connu un rayonnement exceptionnel à l’époque du stratège Périclès. Son régime politique novateur et son rayonnement culturel ont marqué l’Europe moderne mais aussi contemporaine. </vt:lpstr>
      <vt:lpstr>II- Les empreintes de l’empire romain. </vt:lpstr>
      <vt:lpstr>    Pourquoi les traces physiques laissées par l’empire romain sont-elles plus nombreuses que celles laissées par Athènes et la civilisation grecque ?</vt:lpstr>
      <vt:lpstr>1- Rome et le principat d’Auguste (Ier siècle PC).   </vt:lpstr>
      <vt:lpstr>Présentation PowerPoint</vt:lpstr>
      <vt:lpstr>Présentation PowerPoint</vt:lpstr>
      <vt:lpstr>Présentation PowerPoint</vt:lpstr>
      <vt:lpstr>Présentation PowerPoint</vt:lpstr>
      <vt:lpstr>2- Sous Constantin, l’empire devient chrétien.   </vt:lpstr>
      <vt:lpstr>Présentation PowerPoint</vt:lpstr>
      <vt:lpstr>Conclusion   La durée de l’empire romain explique en partie l’importance des empreintes qu’il a laissées. Il a su conjuguer vaste étendue géographique et stabilité politique, notamment en intégrant les peuples conquis par l’attribution de la citoyenneté. Il a par ailleurs vu la naissance et la diffusion du christianisme qui a marqué durablement la culture européenne.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SALAVILLE Adélie</dc:creator>
  <cp:lastModifiedBy>SALAVILLE Adélie</cp:lastModifiedBy>
  <cp:revision>2</cp:revision>
  <dcterms:created xsi:type="dcterms:W3CDTF">2022-06-27T13:39:44Z</dcterms:created>
  <dcterms:modified xsi:type="dcterms:W3CDTF">2022-06-27T13:47:31Z</dcterms:modified>
</cp:coreProperties>
</file>