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4"/>
  </p:sldMasterIdLst>
  <p:notesMasterIdLst>
    <p:notesMasterId r:id="rId16"/>
  </p:notesMasterIdLst>
  <p:handoutMasterIdLst>
    <p:handoutMasterId r:id="rId17"/>
  </p:handoutMasterIdLst>
  <p:sldIdLst>
    <p:sldId id="672" r:id="rId5"/>
    <p:sldId id="644" r:id="rId6"/>
    <p:sldId id="645" r:id="rId7"/>
    <p:sldId id="673" r:id="rId8"/>
    <p:sldId id="674" r:id="rId9"/>
    <p:sldId id="675" r:id="rId10"/>
    <p:sldId id="663" r:id="rId11"/>
    <p:sldId id="676" r:id="rId12"/>
    <p:sldId id="664" r:id="rId13"/>
    <p:sldId id="667" r:id="rId14"/>
    <p:sldId id="671" r:id="rId15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95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88F"/>
    <a:srgbClr val="E96667"/>
    <a:srgbClr val="519A8F"/>
    <a:srgbClr val="005E8B"/>
    <a:srgbClr val="D7AD45"/>
    <a:srgbClr val="EE7444"/>
    <a:srgbClr val="5AA1D8"/>
    <a:srgbClr val="8B2934"/>
    <a:srgbClr val="6E902B"/>
    <a:srgbClr val="DA0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AD3D86-40A8-FAA5-6701-E30291C735F8}" v="141" dt="2019-09-13T11:47:21.456"/>
    <p1510:client id="{8F5B40BD-7814-3304-2ACC-60AA9AFC69F2}" v="2232" dt="2019-09-13T13:45:33.704"/>
    <p1510:client id="{DF10A854-38CB-556D-F82E-0C0EDA39BEF3}" v="1061" dt="2019-09-13T13:45:58.314"/>
    <p1510:client id="{F475A4C3-6689-C47E-1EFF-33867960FBA9}" v="2" dt="2019-09-16T06:33:19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380" y="-90"/>
      </p:cViewPr>
      <p:guideLst>
        <p:guide orient="horz" pos="2160"/>
        <p:guide pos="195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b="0" dirty="0" smtClean="0">
                <a:solidFill>
                  <a:srgbClr val="0070C0"/>
                </a:solidFill>
              </a:rPr>
              <a:t>NB : Le préambule commun est identique en BAC PRO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62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65200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 smtClean="0"/>
              <a:t>« Modalité d’évaluation certificative »  formative ?</a:t>
            </a:r>
          </a:p>
          <a:p>
            <a:pPr marL="0" indent="0" defTabSz="965200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 smtClean="0">
                <a:solidFill>
                  <a:srgbClr val="0070C0"/>
                </a:solidFill>
              </a:rPr>
              <a:t>Faut-il parler de l’usage des calculatrices ?</a:t>
            </a:r>
            <a:endParaRPr lang="fr-FR" altLang="fr-FR" b="0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159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b="0" dirty="0" smtClean="0">
                <a:solidFill>
                  <a:srgbClr val="0070C0"/>
                </a:solidFill>
              </a:rPr>
              <a:t>NB : Le préambule commun est identique en BAC PRO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75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_titre_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3090594" y="2409794"/>
            <a:ext cx="5826983" cy="1270392"/>
          </a:xfrm>
        </p:spPr>
        <p:txBody>
          <a:bodyPr anchor="t" anchorCtr="0">
            <a:noAutofit/>
          </a:bodyPr>
          <a:lstStyle>
            <a:lvl1pPr>
              <a:defRPr sz="3200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90594" y="4252490"/>
            <a:ext cx="5826983" cy="1387175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3184313" y="2238108"/>
            <a:ext cx="525531" cy="171686"/>
            <a:chOff x="5391302" y="1426464"/>
            <a:chExt cx="604579" cy="197510"/>
          </a:xfrm>
          <a:solidFill>
            <a:srgbClr val="8B2934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" name="Picture 2" descr="S:\cabinet\Plan de classement commun Cabinet\K - Communication presse\K 06 - Charte graphique\01_logos_academies_Montpellier_2018\logos_site_internet\logo_web_ac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5745376"/>
            <a:ext cx="2379633" cy="97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2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11068" y="4249918"/>
            <a:ext cx="5590311" cy="15168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3011069" y="2279904"/>
            <a:ext cx="5590311" cy="1341119"/>
          </a:xfrm>
        </p:spPr>
        <p:txBody>
          <a:bodyPr anchor="t" anchorCtr="0">
            <a:noAutofit/>
          </a:bodyPr>
          <a:lstStyle>
            <a:lvl1pPr algn="l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0698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apositive_ordianaire_avec_sous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000" y="6176941"/>
            <a:ext cx="1264310" cy="524878"/>
          </a:xfrm>
          <a:prstGeom prst="rect">
            <a:avLst/>
          </a:prstGeom>
        </p:spPr>
      </p:pic>
      <p:pic>
        <p:nvPicPr>
          <p:cNvPr id="3" name="Picture 2" descr="S:\cabinet\Plan de classement commun Cabinet\K - Communication presse\K 06 - Charte graphique\01_logos_academies_Montpellier_2018\logos_site_internet\logo_web_ac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35" y="5959678"/>
            <a:ext cx="1803402" cy="74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>
          <a:xfrm>
            <a:off x="706438" y="340678"/>
            <a:ext cx="7778750" cy="61200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b="1">
                <a:solidFill>
                  <a:srgbClr val="5AB88F"/>
                </a:solidFill>
              </a:defRPr>
            </a:lvl1pPr>
            <a:lvl2pPr>
              <a:defRPr>
                <a:solidFill>
                  <a:srgbClr val="5AB88F"/>
                </a:solidFill>
              </a:defRPr>
            </a:lvl2pPr>
            <a:lvl3pPr>
              <a:defRPr>
                <a:solidFill>
                  <a:srgbClr val="5AB88F"/>
                </a:solidFill>
              </a:defRPr>
            </a:lvl3pPr>
            <a:lvl4pPr>
              <a:defRPr>
                <a:solidFill>
                  <a:srgbClr val="5AB88F"/>
                </a:solidFill>
              </a:defRPr>
            </a:lvl4pPr>
            <a:lvl5pPr>
              <a:defRPr>
                <a:solidFill>
                  <a:srgbClr val="5AB88F"/>
                </a:solidFill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706438" y="1620000"/>
            <a:ext cx="7778750" cy="4284000"/>
          </a:xfrm>
        </p:spPr>
        <p:txBody>
          <a:bodyPr anchor="t" anchorCtr="0">
            <a:no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000"/>
            </a:lvl1pPr>
            <a:lvl2pPr algn="just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706438" y="1008356"/>
            <a:ext cx="7778750" cy="442492"/>
          </a:xfrm>
        </p:spPr>
        <p:txBody>
          <a:bodyPr/>
          <a:lstStyle>
            <a:lvl1pPr>
              <a:defRPr sz="2400">
                <a:solidFill>
                  <a:srgbClr val="5AB88F"/>
                </a:solidFill>
              </a:defRPr>
            </a:lvl1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5626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29" y="2470883"/>
            <a:ext cx="3330342" cy="13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4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011069" y="5059680"/>
            <a:ext cx="5590006" cy="87598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3011069" y="3370130"/>
            <a:ext cx="5590006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28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95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011069" y="1855204"/>
            <a:ext cx="5590311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</a:t>
            </a:r>
            <a:br>
              <a:rPr lang="fr-FR"/>
            </a:br>
            <a:r>
              <a:rPr lang="fr-FR"/>
              <a:t>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1069" y="3578946"/>
            <a:ext cx="5590312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</a:t>
            </a:r>
            <a:br>
              <a:rPr lang="fr-FR"/>
            </a:br>
            <a:r>
              <a:rPr lang="fr-FR"/>
              <a:t>les styles du texte du masque</a:t>
            </a:r>
          </a:p>
          <a:p>
            <a:pPr lvl="0"/>
            <a:endParaRPr lang="fr-FR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3121481" y="2132720"/>
            <a:ext cx="525531" cy="171686"/>
            <a:chOff x="5391302" y="1426464"/>
            <a:chExt cx="604579" cy="197510"/>
          </a:xfrm>
          <a:solidFill>
            <a:srgbClr val="5AB88F"/>
          </a:solidFill>
        </p:grpSpPr>
        <p:sp>
          <p:nvSpPr>
            <p:cNvPr id="13" name="Rectangle 12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5" name="Picture 2" descr="S:\cabinet\Plan de classement commun Cabinet\K - Communication presse\K 06 - Charte graphique\01_logos_academies_Montpellier_2018\logos_site_internet\logo_web_ac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8" y="5776762"/>
            <a:ext cx="2379633" cy="97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8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873" r:id="rId2"/>
    <p:sldLayoutId id="2147483950" r:id="rId3"/>
    <p:sldLayoutId id="2147483759" r:id="rId4"/>
    <p:sldLayoutId id="2147483696" r:id="rId5"/>
    <p:sldLayoutId id="2147483865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5AB88F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gouv.fr/pid285/bulletin_officiel.html?cid_bo=135267" TargetMode="External"/><Relationship Id="rId2" Type="http://schemas.openxmlformats.org/officeDocument/2006/relationships/hyperlink" Target="http://cache.media.eduscol.education.fr/file/BTS/93/3/Mathematiques_dans_les_BTS_-_Accompagnement_du_controle_en_cours_de_formation_-_rentree_2016_621933.pdf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90594" y="2409794"/>
            <a:ext cx="5826983" cy="2513898"/>
          </a:xfrm>
        </p:spPr>
        <p:txBody>
          <a:bodyPr/>
          <a:lstStyle/>
          <a:p>
            <a:r>
              <a:rPr lang="fr-FR" altLang="fr-FR" dirty="0"/>
              <a:t>Cercle d’études mathématiques</a:t>
            </a:r>
            <a:br>
              <a:rPr lang="fr-FR" altLang="fr-FR" dirty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/>
              <a:t>BAC PRO</a:t>
            </a:r>
            <a:br>
              <a:rPr lang="fr-FR" altLang="fr-FR" dirty="0"/>
            </a:br>
            <a:r>
              <a:rPr lang="fr-FR" altLang="fr-FR" dirty="0"/>
              <a:t>BTS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90594" y="4835768"/>
            <a:ext cx="5826983" cy="1512277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fr-FR" altLang="fr-FR" b="1" dirty="0">
                <a:solidFill>
                  <a:srgbClr val="002060"/>
                </a:solidFill>
              </a:rPr>
              <a:t>Année scolaire 2019-2020</a:t>
            </a:r>
          </a:p>
          <a:p>
            <a:pPr algn="r">
              <a:spcBef>
                <a:spcPct val="0"/>
              </a:spcBef>
            </a:pPr>
            <a:r>
              <a:rPr lang="fr-FR" altLang="fr-FR" b="1" dirty="0">
                <a:solidFill>
                  <a:srgbClr val="002060"/>
                </a:solidFill>
              </a:rPr>
              <a:t>Réunion 1</a:t>
            </a:r>
          </a:p>
          <a:p>
            <a:pPr algn="r">
              <a:spcBef>
                <a:spcPct val="0"/>
              </a:spcBef>
            </a:pPr>
            <a:r>
              <a:rPr lang="fr-FR" altLang="fr-FR" b="1" dirty="0">
                <a:solidFill>
                  <a:srgbClr val="002060"/>
                </a:solidFill>
              </a:rPr>
              <a:t>Mardi 5 novembre 2019</a:t>
            </a:r>
            <a:endParaRPr lang="fr-FR" alt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altLang="fr-FR" dirty="0">
                <a:latin typeface="Arial Narrow" panose="020B0606020202030204" pitchFamily="34" charset="0"/>
                <a:cs typeface="Aparajita" panose="020B0604020202020204" pitchFamily="34" charset="0"/>
              </a:rPr>
              <a:t>Liens vers documents de référence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759192" y="1057292"/>
            <a:ext cx="7778750" cy="4939062"/>
          </a:xfrm>
        </p:spPr>
        <p:txBody>
          <a:bodyPr/>
          <a:lstStyle/>
          <a:p>
            <a:pPr marL="0" indent="0">
              <a:buNone/>
            </a:pPr>
            <a:r>
              <a:rPr lang="fr-FR" altLang="fr-FR" b="1" dirty="0"/>
              <a:t>Un document de référence </a:t>
            </a:r>
            <a:r>
              <a:rPr lang="fr-FR" altLang="fr-FR" dirty="0"/>
              <a:t>: </a:t>
            </a:r>
            <a:r>
              <a:rPr lang="fr-FR" dirty="0"/>
              <a:t>Accompagnement du contrôle en cours de formation en BTS pour les mathématiques rentrée 2016</a:t>
            </a:r>
            <a:endParaRPr lang="fr-FR" altLang="fr-FR" dirty="0"/>
          </a:p>
          <a:p>
            <a:pPr marL="0" indent="0">
              <a:buNone/>
            </a:pPr>
            <a:r>
              <a:rPr lang="fr-FR" dirty="0">
                <a:solidFill>
                  <a:srgbClr val="5AB88F"/>
                </a:solidFill>
                <a:hlinkClick r:id="rId2"/>
              </a:rPr>
              <a:t>http://cache.media.eduscol.education.fr/file/BTS/93/3/Mathematiques_dans_les_BTS_-_Accompagnement_du_controle_en_cours_de_formation_-_rentree_2016_621933.pdf</a:t>
            </a:r>
            <a:endParaRPr lang="fr-FR" dirty="0">
              <a:solidFill>
                <a:srgbClr val="5AB88F"/>
              </a:solidFill>
            </a:endParaRPr>
          </a:p>
          <a:p>
            <a:pPr marL="0" indent="0">
              <a:buNone/>
            </a:pPr>
            <a:r>
              <a:rPr lang="fr-FR" altLang="fr-FR" dirty="0" smtClean="0"/>
              <a:t>La </a:t>
            </a:r>
            <a:r>
              <a:rPr lang="fr-FR" altLang="fr-FR" dirty="0"/>
              <a:t>poursuite des passages en CCF de l’évaluation des mathématiques au BTS, la perspective de généralisation progressive.</a:t>
            </a:r>
            <a:endParaRPr lang="fr-FR" dirty="0"/>
          </a:p>
          <a:p>
            <a:pPr marL="0" indent="0">
              <a:buNone/>
              <a:defRPr/>
            </a:pPr>
            <a:endParaRPr lang="fr-FR" altLang="fr-FR" b="1" kern="0" dirty="0"/>
          </a:p>
          <a:p>
            <a:pPr>
              <a:defRPr/>
            </a:pPr>
            <a:r>
              <a:rPr lang="fr-FR" altLang="fr-FR" b="1" kern="0" dirty="0"/>
              <a:t>NB : L’évaluation ponctuelle : les groupements mis à jour tous les ans au BO</a:t>
            </a:r>
          </a:p>
          <a:p>
            <a:pPr marL="0" indent="0">
              <a:buNone/>
              <a:defRPr/>
            </a:pPr>
            <a:r>
              <a:rPr lang="fr-FR" altLang="fr-FR" b="1" kern="0" dirty="0">
                <a:hlinkClick r:id="rId3"/>
              </a:rPr>
              <a:t>http://www.education.gouv.fr/pid285/bulletin_officiel.html?cid_bo=135267</a:t>
            </a:r>
            <a:endParaRPr lang="fr-FR" altLang="fr-FR" b="1" kern="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778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98800" y="5241702"/>
            <a:ext cx="6091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Merci pour votre attention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3552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L’évaluation en BTS :</a:t>
            </a:r>
            <a:br>
              <a:rPr lang="fr-FR" altLang="fr-FR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</a:br>
            <a:r>
              <a:rPr lang="fr-FR" altLang="fr-FR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>Les enjeux et les modalités</a:t>
            </a:r>
            <a:r>
              <a:rPr lang="fr-FR" altLang="fr-FR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  <a:t/>
            </a:r>
            <a:br>
              <a:rPr lang="fr-FR" altLang="fr-FR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Aparajita" panose="020B0604020202020204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2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fr-FR" dirty="0"/>
              <a:t>L’évaluation en BTS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altLang="fr-FR" sz="2800" b="1" kern="0" dirty="0"/>
              <a:t>L’évaluation ponctuelle écrite ou orale: les groupements mis à jour tous les ans au BO</a:t>
            </a:r>
          </a:p>
          <a:p>
            <a:r>
              <a:rPr lang="fr-FR" altLang="fr-FR" sz="2800" b="1" kern="0" dirty="0"/>
              <a:t>Les passages au CCF engagés depuis la rentrée 2011</a:t>
            </a:r>
          </a:p>
          <a:p>
            <a:r>
              <a:rPr lang="fr-FR" altLang="fr-FR" sz="2800" b="1" kern="0" dirty="0"/>
              <a:t>CCF et épreuve ponctuelle évaluent les mêmes compétences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Les grands principes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6637CF2-E91A-4E77-B86F-1F4ECACB74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00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fr-FR" altLang="fr-FR" dirty="0">
                <a:latin typeface="Arial Narrow" panose="020B0606020202030204" pitchFamily="34" charset="0"/>
                <a:cs typeface="Aparajita" panose="020B0604020202020204" pitchFamily="34" charset="0"/>
              </a:rPr>
              <a:t>Les objectifs du CCF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fr-FR" b="1" dirty="0"/>
              <a:t>Evaluer plus largement les compétences et en particulier la démarche d’investigation mise en œuvre avec utilisation de logiciels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b="1" dirty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fr-FR" b="1" dirty="0"/>
              <a:t>Être au plus près des besoins spécifiques de formation des différentes spécialités en favorisant l’interdisciplinarité et situer l’enseignement des mathématiques davantage dans une logique de développement progressif des compétences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b="1" dirty="0"/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fr-FR" b="1" dirty="0"/>
              <a:t>Motiver les étudiants par un apprentissage des mathématiques dans un contexte le plus souvent professionnel, en interdisciplinarité, et favoriser la construction de parcours avec des objectifs intermédiaires</a:t>
            </a:r>
          </a:p>
          <a:p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40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fr-FR" altLang="fr-FR" dirty="0">
                <a:latin typeface="Arial Narrow" panose="020B0606020202030204" pitchFamily="34" charset="0"/>
                <a:cs typeface="Aparajita" panose="020B0604020202020204" pitchFamily="34" charset="0"/>
              </a:rPr>
              <a:t>Organisation et mise en œuvre</a:t>
            </a:r>
          </a:p>
          <a:p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724022" y="1125416"/>
            <a:ext cx="7778750" cy="520504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altLang="fr-FR" b="1" dirty="0"/>
              <a:t>Le CCF est une modalité d’évaluation certificative et non pas formative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altLang="fr-FR" b="1" dirty="0" smtClean="0"/>
              <a:t>Le </a:t>
            </a:r>
            <a:r>
              <a:rPr lang="fr-FR" altLang="fr-FR" b="1" dirty="0"/>
              <a:t>CCF évalue des compétences terminales (ce n’est pas un contrôle continu)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altLang="fr-FR" dirty="0"/>
              <a:t>→ il évalue le niveau du candidat par rapport au niveau requis pour l'obtention du diplôme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fr-FR" altLang="fr-FR" dirty="0"/>
              <a:t>→ il ne mesure pas les progrès du candidat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altLang="fr-FR" b="1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altLang="fr-FR" b="1" dirty="0"/>
              <a:t>Le CCF est mené par « sondage probant » par les formateurs eux-mêmes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altLang="fr-FR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altLang="fr-FR" b="1" dirty="0">
                <a:sym typeface="Symbol" panose="05050102010706020507" pitchFamily="18" charset="2"/>
              </a:rPr>
              <a:t> Tous les candidats peuvent ne pas passer l’épreuve en même temps</a:t>
            </a:r>
            <a:endParaRPr lang="fr-FR" altLang="fr-FR" b="1" dirty="0"/>
          </a:p>
          <a:p>
            <a:pPr marL="357188" indent="0">
              <a:lnSpc>
                <a:spcPct val="140000"/>
              </a:lnSpc>
              <a:spcBef>
                <a:spcPct val="0"/>
              </a:spcBef>
              <a:buNone/>
              <a:defRPr/>
            </a:pPr>
            <a:r>
              <a:rPr lang="fr-FR" altLang="fr-FR" dirty="0"/>
              <a:t>(on parle de « situations d’évaluation » et pas de « sujets »)</a:t>
            </a:r>
          </a:p>
          <a:p>
            <a:pPr marL="0" indent="0">
              <a:lnSpc>
                <a:spcPct val="140000"/>
              </a:lnSpc>
              <a:spcBef>
                <a:spcPct val="0"/>
              </a:spcBef>
              <a:buNone/>
              <a:defRPr/>
            </a:pPr>
            <a:endParaRPr lang="fr-FR" alt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4214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fr-FR" altLang="fr-FR" dirty="0">
                <a:latin typeface="Arial Narrow" panose="020B0606020202030204" pitchFamily="34" charset="0"/>
                <a:cs typeface="Aparajita" panose="020B0604020202020204" pitchFamily="34" charset="0"/>
              </a:rPr>
              <a:t>Modalités pratiques d’évaluation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706438" y="1619999"/>
            <a:ext cx="7778750" cy="4534615"/>
          </a:xfrm>
        </p:spPr>
        <p:txBody>
          <a:bodyPr/>
          <a:lstStyle/>
          <a:p>
            <a:r>
              <a:rPr lang="fr-FR" altLang="fr-FR" b="1" dirty="0"/>
              <a:t>Deux situations d’évaluation :	1 avant la fin de la 1</a:t>
            </a:r>
            <a:r>
              <a:rPr lang="fr-FR" altLang="fr-FR" b="1" baseline="30000" dirty="0"/>
              <a:t>ère</a:t>
            </a:r>
            <a:r>
              <a:rPr lang="fr-FR" altLang="fr-FR" b="1" dirty="0"/>
              <a:t> année</a:t>
            </a:r>
          </a:p>
          <a:p>
            <a:pPr marL="1096963" lvl="3" indent="0">
              <a:buNone/>
            </a:pPr>
            <a:r>
              <a:rPr lang="fr-FR" altLang="fr-FR" b="1" dirty="0"/>
              <a:t>					</a:t>
            </a:r>
            <a:r>
              <a:rPr lang="fr-FR" altLang="fr-FR" b="1" dirty="0" smtClean="0"/>
              <a:t>            1 </a:t>
            </a:r>
            <a:r>
              <a:rPr lang="fr-FR" altLang="fr-FR" b="1" dirty="0"/>
              <a:t>avant la fin de la 2</a:t>
            </a:r>
            <a:r>
              <a:rPr lang="fr-FR" altLang="fr-FR" b="1" baseline="30000" dirty="0"/>
              <a:t>ème</a:t>
            </a:r>
            <a:r>
              <a:rPr lang="fr-FR" altLang="fr-FR" b="1" dirty="0"/>
              <a:t> année</a:t>
            </a:r>
          </a:p>
          <a:p>
            <a:pPr marL="550863" lvl="3" indent="-285750">
              <a:buFont typeface="Symbol" panose="05050102010706020507" pitchFamily="18" charset="2"/>
              <a:buChar char="Þ"/>
            </a:pPr>
            <a:r>
              <a:rPr lang="fr-FR" altLang="fr-FR" b="1" dirty="0">
                <a:sym typeface="Symbol" panose="05050102010706020507" pitchFamily="18" charset="2"/>
              </a:rPr>
              <a:t>Un impact sur les 1ers modules à traiter chaque année (programmation et progression)</a:t>
            </a:r>
          </a:p>
          <a:p>
            <a:pPr marL="550863" lvl="3" indent="-285750">
              <a:buFont typeface="Symbol" panose="05050102010706020507" pitchFamily="18" charset="2"/>
              <a:buChar char="Þ"/>
            </a:pPr>
            <a:r>
              <a:rPr lang="fr-FR" altLang="fr-FR" b="1" dirty="0">
                <a:sym typeface="Symbol" panose="05050102010706020507" pitchFamily="18" charset="2"/>
              </a:rPr>
              <a:t>Deux situations complémentaires, en respectant la répartition préconisée dans les programmes</a:t>
            </a:r>
            <a:endParaRPr lang="fr-FR" altLang="fr-FR" dirty="0"/>
          </a:p>
          <a:p>
            <a:r>
              <a:rPr lang="fr-FR" altLang="fr-FR" dirty="0"/>
              <a:t> </a:t>
            </a:r>
            <a:r>
              <a:rPr lang="fr-FR" altLang="fr-FR" b="1" dirty="0"/>
              <a:t>Durée : 55 minutes</a:t>
            </a:r>
          </a:p>
          <a:p>
            <a:r>
              <a:rPr lang="fr-FR" altLang="fr-FR" b="1" dirty="0"/>
              <a:t>Un ou deux exercices par situation, dont l’un au moins nécessite l’utilisation d’un logiciel</a:t>
            </a:r>
          </a:p>
          <a:p>
            <a:r>
              <a:rPr lang="fr-FR" altLang="fr-FR" b="1" dirty="0"/>
              <a:t>Chaque situation est notée sur 10 points, additionnés pour note au jury</a:t>
            </a:r>
          </a:p>
          <a:p>
            <a:pPr marL="542925" indent="0">
              <a:buNone/>
            </a:pPr>
            <a:r>
              <a:rPr lang="fr-FR" altLang="fr-FR" sz="1800" b="1" dirty="0">
                <a:solidFill>
                  <a:srgbClr val="5AB88F"/>
                </a:solidFill>
                <a:sym typeface="Symbol" panose="05050102010706020507" pitchFamily="18" charset="2"/>
              </a:rPr>
              <a:t>La note finale obtenue n’est qu’une proposition au jury ; elle ne doit en aucun cas être communiquée au candidat.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fr-FR" altLang="fr-FR" b="1" dirty="0">
                <a:solidFill>
                  <a:srgbClr val="5AB88F"/>
                </a:solidFill>
              </a:rPr>
              <a:t>Généralités</a:t>
            </a:r>
          </a:p>
        </p:txBody>
      </p:sp>
    </p:spTree>
    <p:extLst>
      <p:ext uri="{BB962C8B-B14F-4D97-AF65-F5344CB8AC3E}">
        <p14:creationId xmlns:p14="http://schemas.microsoft.com/office/powerpoint/2010/main" val="15750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fr-FR" altLang="fr-FR" dirty="0">
                <a:latin typeface="Arial Narrow" panose="020B0606020202030204" pitchFamily="34" charset="0"/>
                <a:cs typeface="Aparajita" panose="020B0604020202020204" pitchFamily="34" charset="0"/>
              </a:rPr>
              <a:t>Modalités pratiques d’évaluation</a:t>
            </a:r>
          </a:p>
          <a:p>
            <a:endParaRPr lang="en-US" dirty="0">
              <a:ea typeface="+mn-lt"/>
              <a:cs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829531" y="1162799"/>
            <a:ext cx="7778750" cy="5238000"/>
          </a:xfrm>
        </p:spPr>
        <p:txBody>
          <a:bodyPr/>
          <a:lstStyle/>
          <a:p>
            <a:r>
              <a:rPr lang="fr-FR" altLang="fr-FR" b="1" dirty="0"/>
              <a:t>Elle est obligatoirement à associer à chaque situation d’évaluation</a:t>
            </a:r>
          </a:p>
          <a:p>
            <a:pPr marL="550863" lvl="3" indent="-285750">
              <a:buFont typeface="Symbol" panose="05050102010706020507" pitchFamily="18" charset="2"/>
              <a:buChar char="Þ"/>
            </a:pPr>
            <a:r>
              <a:rPr lang="fr-FR" altLang="fr-FR" b="1" dirty="0">
                <a:sym typeface="Symbol" panose="05050102010706020507" pitchFamily="18" charset="2"/>
              </a:rPr>
              <a:t>La grille</a:t>
            </a:r>
          </a:p>
          <a:p>
            <a:r>
              <a:rPr lang="fr-FR" altLang="fr-FR" b="1" dirty="0"/>
              <a:t>Elle permet d’évaluer des aptitudes à mobiliser des connaissances et des compétences pour résoudre un problème</a:t>
            </a:r>
          </a:p>
          <a:p>
            <a:r>
              <a:rPr lang="fr-FR" altLang="fr-FR" b="1" dirty="0"/>
              <a:t>Elle prévoit au maximum deux appels </a:t>
            </a:r>
          </a:p>
          <a:p>
            <a:pPr marL="550863" lvl="3" indent="-285750">
              <a:buFont typeface="Symbol" panose="05050102010706020507" pitchFamily="18" charset="2"/>
              <a:buChar char="Þ"/>
            </a:pPr>
            <a:r>
              <a:rPr lang="fr-FR" altLang="fr-FR" b="1" dirty="0">
                <a:sym typeface="Symbol" panose="05050102010706020507" pitchFamily="18" charset="2"/>
              </a:rPr>
              <a:t>L’appel permet de vérifier que le candidat a compris le problème posé et sait globalement communiquer oralement</a:t>
            </a:r>
          </a:p>
          <a:p>
            <a:pPr marL="550863" lvl="3" indent="-285750">
              <a:buFont typeface="Symbol" panose="05050102010706020507" pitchFamily="18" charset="2"/>
              <a:buChar char="Þ"/>
            </a:pPr>
            <a:r>
              <a:rPr lang="fr-FR" altLang="fr-FR" b="1" dirty="0">
                <a:sym typeface="Symbol" panose="05050102010706020507" pitchFamily="18" charset="2"/>
              </a:rPr>
              <a:t>L’appel permet d’évaluer les aptitudes mobiliser des capacités en lien avec l’utilisation des logiciels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altLang="fr-FR" sz="1200" b="1" dirty="0"/>
          </a:p>
          <a:p>
            <a:pPr marL="0" indent="0">
              <a:lnSpc>
                <a:spcPct val="140000"/>
              </a:lnSpc>
              <a:spcBef>
                <a:spcPct val="0"/>
              </a:spcBef>
              <a:buNone/>
              <a:defRPr/>
            </a:pPr>
            <a:r>
              <a:rPr lang="fr-FR" altLang="fr-FR" sz="1800" b="1" dirty="0">
                <a:solidFill>
                  <a:srgbClr val="5AB88F"/>
                </a:solidFill>
              </a:rPr>
              <a:t>NB : CCF et épreuve ponctuelle écrite ou orale: évaluent les mêmes compétences fixées par la définition d’épreuve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706438" y="879231"/>
            <a:ext cx="7778750" cy="386861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fr-FR" altLang="fr-FR" b="1" dirty="0">
                <a:solidFill>
                  <a:srgbClr val="5AB88F"/>
                </a:solidFill>
              </a:rPr>
              <a:t>La grille de compétences</a:t>
            </a:r>
          </a:p>
        </p:txBody>
      </p:sp>
    </p:spTree>
    <p:extLst>
      <p:ext uri="{BB962C8B-B14F-4D97-AF65-F5344CB8AC3E}">
        <p14:creationId xmlns:p14="http://schemas.microsoft.com/office/powerpoint/2010/main" val="166977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>
              <a:lnSpc>
                <a:spcPct val="140000"/>
              </a:lnSpc>
              <a:spcBef>
                <a:spcPct val="0"/>
              </a:spcBef>
              <a:defRPr/>
            </a:pPr>
            <a:r>
              <a:rPr lang="fr-FR" altLang="fr-FR" dirty="0">
                <a:latin typeface="Arial Narrow" panose="020B0606020202030204" pitchFamily="34" charset="0"/>
                <a:cs typeface="Aparajita" panose="020B0604020202020204" pitchFamily="34" charset="0"/>
              </a:rPr>
              <a:t>La grille d’évaluation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altLang="fr-FR" b="1" dirty="0"/>
              <a:t>Ne pas communiquer leurs résultats aux </a:t>
            </a:r>
            <a:r>
              <a:rPr lang="fr-FR" altLang="fr-FR" b="1" dirty="0" smtClean="0"/>
              <a:t>élèves</a:t>
            </a:r>
          </a:p>
          <a:p>
            <a:pPr marL="0" indent="0">
              <a:buNone/>
            </a:pPr>
            <a:endParaRPr lang="fr-FR" altLang="fr-FR" b="1" dirty="0"/>
          </a:p>
          <a:p>
            <a:r>
              <a:rPr lang="fr-FR" altLang="fr-FR" b="1" dirty="0"/>
              <a:t>Essayer de se dégager d’un barème par </a:t>
            </a:r>
            <a:r>
              <a:rPr lang="fr-FR" altLang="fr-FR" b="1" dirty="0" smtClean="0"/>
              <a:t>questions</a:t>
            </a:r>
          </a:p>
          <a:p>
            <a:endParaRPr lang="fr-FR" altLang="fr-FR" b="1" dirty="0"/>
          </a:p>
          <a:p>
            <a:r>
              <a:rPr lang="fr-FR" altLang="fr-FR" b="1" dirty="0"/>
              <a:t>Progressivité des attentes, en termes de compétences, d’une situation à l’autre.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80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>
              <a:lnSpc>
                <a:spcPct val="140000"/>
              </a:lnSpc>
              <a:spcBef>
                <a:spcPct val="0"/>
              </a:spcBef>
              <a:defRPr/>
            </a:pPr>
            <a:r>
              <a:rPr lang="fr-FR" altLang="fr-FR" dirty="0">
                <a:latin typeface="Arial Narrow" panose="020B0606020202030204" pitchFamily="34" charset="0"/>
                <a:cs typeface="Aparajita" panose="020B0604020202020204" pitchFamily="34" charset="0"/>
              </a:rPr>
              <a:t>Des enjeux de formation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r-FR" altLang="fr-FR" dirty="0"/>
              <a:t> 	</a:t>
            </a:r>
            <a:r>
              <a:rPr lang="fr-FR" altLang="fr-FR" b="1" kern="0" dirty="0"/>
              <a:t>Objectif : meilleure adaptation aux étudiants </a:t>
            </a:r>
            <a:r>
              <a:rPr lang="fr-FR" altLang="fr-FR" b="1" kern="0" dirty="0" smtClean="0"/>
              <a:t>accueillis</a:t>
            </a:r>
          </a:p>
          <a:p>
            <a:pPr marL="0" indent="0">
              <a:buNone/>
              <a:defRPr/>
            </a:pPr>
            <a:endParaRPr lang="fr-FR" altLang="fr-FR" b="1" kern="0" dirty="0"/>
          </a:p>
          <a:p>
            <a:pPr>
              <a:defRPr/>
            </a:pPr>
            <a:r>
              <a:rPr lang="fr-FR" b="1" kern="0" dirty="0"/>
              <a:t>E</a:t>
            </a:r>
            <a:r>
              <a:rPr lang="fr-FR" altLang="fr-FR" b="1" kern="0" dirty="0"/>
              <a:t>njeu des compétences; place des </a:t>
            </a:r>
            <a:r>
              <a:rPr lang="fr-FR" altLang="fr-FR" b="1" kern="0" dirty="0" smtClean="0"/>
              <a:t>TICE</a:t>
            </a:r>
          </a:p>
          <a:p>
            <a:pPr>
              <a:defRPr/>
            </a:pPr>
            <a:endParaRPr lang="fr-FR" altLang="fr-FR" b="1" kern="0" dirty="0"/>
          </a:p>
          <a:p>
            <a:pPr>
              <a:defRPr/>
            </a:pPr>
            <a:r>
              <a:rPr lang="fr-FR" altLang="fr-FR" b="1" kern="0" dirty="0"/>
              <a:t>La question du calcul/moyens de </a:t>
            </a:r>
            <a:r>
              <a:rPr lang="fr-FR" altLang="fr-FR" b="1" kern="0" dirty="0" smtClean="0"/>
              <a:t>calcul</a:t>
            </a:r>
          </a:p>
          <a:p>
            <a:pPr>
              <a:defRPr/>
            </a:pPr>
            <a:endParaRPr lang="fr-FR" altLang="fr-FR" b="1" kern="0" dirty="0"/>
          </a:p>
          <a:p>
            <a:pPr>
              <a:defRPr/>
            </a:pPr>
            <a:r>
              <a:rPr lang="fr-FR" altLang="fr-FR" b="1" kern="0" dirty="0"/>
              <a:t>Développer une forme d’intelligence de l’exploitation d’écran</a:t>
            </a:r>
          </a:p>
          <a:p>
            <a:pPr marL="0" indent="0">
              <a:lnSpc>
                <a:spcPct val="140000"/>
              </a:lnSpc>
              <a:spcBef>
                <a:spcPct val="0"/>
              </a:spcBef>
              <a:buNone/>
              <a:defRPr/>
            </a:pPr>
            <a:endParaRPr lang="fr-FR" altLang="fr-FR" sz="1200" b="1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defRPr/>
            </a:pPr>
            <a:r>
              <a:rPr lang="fr-FR" altLang="fr-FR" b="1" kern="0" dirty="0"/>
              <a:t>La rénovation des programmes de septembre 2013</a:t>
            </a:r>
            <a:endParaRPr lang="fr-FR" altLang="fr-FR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0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07584BF586BD2741B5F3C36D55310A98" ma:contentTypeVersion="2" ma:contentTypeDescription="Crée un document." ma:contentTypeScope="" ma:versionID="94092f97539893f74af4378bde5283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78ba8e4b255803471a7db462f42a47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FB25AC-5CBF-4E6E-9FD2-B228D70F04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1E8D32-210A-4533-B99F-1CB94515DD0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88C7222-F5F9-41A9-8959-7864F3A67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4465</TotalTime>
  <Words>435</Words>
  <Application>Microsoft Office PowerPoint</Application>
  <PresentationFormat>Affichage à l'écran (4:3)</PresentationFormat>
  <Paragraphs>77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4_page de sous-partie</vt:lpstr>
      <vt:lpstr>Cercle d’études mathématiques  BAC PRO BTS</vt:lpstr>
      <vt:lpstr>L’évaluation en BTS : Les enjeux et les modalités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Masque Powerpoint "Pour l'École de la confiance"</dc:title>
  <dc:creator>Administrateur MEN</dc:creator>
  <cp:lastModifiedBy>Mariani Magali</cp:lastModifiedBy>
  <cp:revision>61</cp:revision>
  <cp:lastPrinted>2019-08-27T06:50:44Z</cp:lastPrinted>
  <dcterms:created xsi:type="dcterms:W3CDTF">2015-02-04T10:43:31Z</dcterms:created>
  <dcterms:modified xsi:type="dcterms:W3CDTF">2021-01-31T08:47:18Z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0x010100873AB55E0CC5DA459F57F5A42893F46A005A087D358B12CA4E82A8A8BA9B8A8CF200D3544DBFAD4F664AA25DF68E6D1F0A9E00689F2856DFEDCE40890FDCED81A7DFC90007584BF586BD2741B5F3C36D55310A98</vt:lpwstr>
  </property>
</Properties>
</file>