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E7386A-9A8A-46DC-AC06-2A10DB1AA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F7350C-8760-40A9-8D92-17CD1B12C9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14AC44-A5E8-4F82-AF18-3FD9FA63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61B4-49F9-49F8-8DD2-5D1843962F31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21391A-7DFC-4125-B0CC-9DBE243FA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1F5711-8995-4F64-9CBF-377B43E0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9101-E214-4024-92CD-9AA055BC3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144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1025CB-91E2-478D-9920-FA146687E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FB1D9E-2C9A-4BEB-B1A1-666D5D43C1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37A9CA-037F-448A-9824-06702D953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61B4-49F9-49F8-8DD2-5D1843962F31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7A65D6-D47D-421F-9570-EB12ADEC2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0FB2D9-CCA3-41EA-9270-EEE6FF8CE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9101-E214-4024-92CD-9AA055BC3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00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4075B90-C398-4667-8F6C-EB5C0B2A75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A6AFE6-6CF1-4DAD-BAD2-4326B939C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A6E7C2-2C9A-4F4D-BC81-6134BE06A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61B4-49F9-49F8-8DD2-5D1843962F31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8FFD09-E811-4F11-A514-05C401246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92BB43-292D-42BB-8CC0-4487A4266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9101-E214-4024-92CD-9AA055BC3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67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BA75B0-2DFA-41F8-9DC0-972EB995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CD9320-F0D8-45AB-A501-61C02EAD3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F243BE-F06D-4D52-9CDA-EDC51A610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61B4-49F9-49F8-8DD2-5D1843962F31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B489B2-601B-4FF6-8A63-467B1082E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2F9411-059A-4B8B-83D0-4E2E2E6E3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9101-E214-4024-92CD-9AA055BC3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94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81B9A6-A512-4E4E-BE6E-0CA5D7230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A14574A-A438-404E-9EC4-D88E7E833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9B7751-9457-462F-A548-F73250A82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61B4-49F9-49F8-8DD2-5D1843962F31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71301A-56E9-4262-B304-5FCF2B394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A72AA5-6896-4E75-B779-CAA6A70D0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9101-E214-4024-92CD-9AA055BC3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44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870A7B-D87A-41F3-84D0-183F3C505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A318D7-79E1-4789-8598-D24BF4BF12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33EBEF5-5D6E-4861-9A53-CEC571F7F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C53554-3EA3-435F-B420-A5C7B935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61B4-49F9-49F8-8DD2-5D1843962F31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07076B-A9F2-4E48-B0F3-71771FA38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E34655-2903-45BC-85ED-D45D9184D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9101-E214-4024-92CD-9AA055BC3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91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42555A-C8A8-4C44-AC48-248A33287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4385F9-A1F3-4E56-AF4D-AC4D3DC69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52123C2-3B3D-49A2-94C1-166C38724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775CFE5-5F36-46E6-B0DC-51B52EE101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414E08F-D3F0-42C8-B4E7-4019289FC9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F288A8D-749D-4B1F-8E69-33D49736F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61B4-49F9-49F8-8DD2-5D1843962F31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E9EDAC3-72EF-4784-955A-629EF60CE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2B37BAD-B018-42B8-BFCB-1D75F7A7E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9101-E214-4024-92CD-9AA055BC3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66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FA8853-D73B-4F69-B947-E3807CC9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99FAB20-3702-4556-BF62-6300FEA26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61B4-49F9-49F8-8DD2-5D1843962F31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F2C5A0-B029-4A08-A83C-D90AF18E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A9C7DDF-92AB-45CA-801E-57ECFA705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9101-E214-4024-92CD-9AA055BC3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33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E484FF3-DC97-475F-9594-EB2C11D1B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61B4-49F9-49F8-8DD2-5D1843962F31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DDA48D0-3E12-435E-A468-FECFA1D2A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C9C091-B00F-4772-A881-5A979C39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9101-E214-4024-92CD-9AA055BC3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93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F7C66D-2BFB-40CE-B855-91671F58D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E7540A-1D8A-4144-A70F-50587F663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7D418E3-C7D2-40F9-ADCF-F849E04CB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FD65D4-BEDF-4C8B-8F4C-56A1C0233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61B4-49F9-49F8-8DD2-5D1843962F31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432879-FA51-496F-B282-886A7FCD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E6C945-8434-49F0-BD87-3DAF5FF8F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9101-E214-4024-92CD-9AA055BC3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16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1E26D3-C6CA-4F2F-90F6-EBC14252E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3C9F7AD-4490-48F8-83E8-6494F9B111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6F6E50D-D159-4096-8BA0-2F9ED65BB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AE1F66-8C8D-4282-A673-0BB505FDF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61B4-49F9-49F8-8DD2-5D1843962F31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A29D07E-0AB0-4139-BA54-EC4D8C6A0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125967-3350-4EDE-8E87-8AA939868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9101-E214-4024-92CD-9AA055BC3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33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C843F5D-4DAF-44FC-8598-168054022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2D5ED8-7EC3-488C-A619-09410ED70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23AA30-DE23-4855-83E6-E9E9C5A8A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561B4-49F9-49F8-8DD2-5D1843962F31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632528-2171-4812-842F-0ADF39ADA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E8D4F8-9571-4741-AE95-19CBD27977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49101-E214-4024-92CD-9AA055BC3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90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ulturehumaniste66.ac-montpellier.fr/00_Continuite_peda/activites/jeudi_10_12/Documents/Definition_liberte_expression.pdf" TargetMode="External"/><Relationship Id="rId2" Type="http://schemas.openxmlformats.org/officeDocument/2006/relationships/hyperlink" Target="https://culturehumaniste66.ac-montpellier.fr/00_Continuite_peda/activites/jeudi_10_12/Videos/liberte_expression_1jour1question.mp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culturehumaniste66.ac-montpellier.fr/00_Continuite_peda/activites/jeudi_10_12/Documents/Premieres_oeuvre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ulturehumaniste66.ac-montpellier.fr/00_Continuite_peda/activites/jeudi_10_12/Documents/Grand_incendie.pdf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ulturehumaniste66.ac-montpellier.fr/00_Continuite_peda/activites/jeudi_10_12/Documents/Materiel_pratique_liberte_expression.pdf" TargetMode="External"/><Relationship Id="rId2" Type="http://schemas.openxmlformats.org/officeDocument/2006/relationships/hyperlink" Target="https://culturehumaniste66.ac-montpellier.fr/00_Continuite_peda/activites/jeudi_10_12/Images_allegees/Paul-Eluard-Libert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s://culturehumaniste66.ac-montpellier.fr/00_Continuite_peda/activites/jeudi_10_12/Videos/videoplayback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46E40C-A687-41AD-BED8-898D1B5C8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0192" y="1874251"/>
            <a:ext cx="9144000" cy="1892808"/>
          </a:xfrm>
        </p:spPr>
        <p:txBody>
          <a:bodyPr>
            <a:noAutofit/>
          </a:bodyPr>
          <a:lstStyle/>
          <a:p>
            <a:r>
              <a:rPr lang="fr-FR" sz="6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La liberté d’expression</a:t>
            </a:r>
            <a:br>
              <a:rPr lang="fr-FR" sz="6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fr-FR" sz="6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Cycles 2 et 3</a:t>
            </a:r>
            <a:endParaRPr lang="fr-FR" sz="6600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E1B58F57-5461-4B11-B693-BF31C9A77F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82" y="225283"/>
            <a:ext cx="2810954" cy="150263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ED69F53-011C-47E9-B856-E4E1AA8A40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92" y="4325415"/>
            <a:ext cx="9271616" cy="149931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23222A7-5BEF-42E3-B439-DBD05D7ED5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5752" y="229957"/>
            <a:ext cx="939600" cy="9396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C6B3F98-E6E5-49BF-905E-B1A5CF771C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312" y="229957"/>
            <a:ext cx="939600" cy="939600"/>
          </a:xfrm>
          <a:prstGeom prst="rect">
            <a:avLst/>
          </a:prstGeom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B2E95006-ACF2-47C6-9594-9B90FF3E2247}"/>
              </a:ext>
            </a:extLst>
          </p:cNvPr>
          <p:cNvSpPr txBox="1">
            <a:spLocks/>
          </p:cNvSpPr>
          <p:nvPr/>
        </p:nvSpPr>
        <p:spPr>
          <a:xfrm>
            <a:off x="1524000" y="3779575"/>
            <a:ext cx="9144000" cy="7277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Nous allons vous proposer d'observer des œuvres d'art pour réfléchir dans votre classe sur </a:t>
            </a:r>
            <a:r>
              <a:rPr lang="fr-FR" sz="1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 Liberté d'expression.</a:t>
            </a:r>
            <a:br>
              <a:rPr lang="fr-FR" sz="1400" dirty="0"/>
            </a:br>
            <a:r>
              <a:rPr lang="fr-FR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Vous allez comparer ces œuvres, dire à quoi elles vous font penser, donner votre avis, écouter celui des autres.</a:t>
            </a:r>
            <a:br>
              <a:rPr lang="fr-FR" sz="1400" dirty="0"/>
            </a:br>
            <a:r>
              <a:rPr lang="fr-FR" sz="1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Vous allez donc vous EXPRIMER, LIBREMENT!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978588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9EF63ED2-BA8A-4118-A078-C6306F940B42}"/>
              </a:ext>
            </a:extLst>
          </p:cNvPr>
          <p:cNvSpPr/>
          <p:nvPr/>
        </p:nvSpPr>
        <p:spPr>
          <a:xfrm>
            <a:off x="688720" y="2583808"/>
            <a:ext cx="10814559" cy="1451297"/>
          </a:xfrm>
          <a:prstGeom prst="roundRect">
            <a:avLst>
              <a:gd name="adj" fmla="val 8675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E187DCB-E83E-4349-800B-CEA37F53F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720" y="146704"/>
            <a:ext cx="8620461" cy="831372"/>
          </a:xfrm>
        </p:spPr>
        <p:txBody>
          <a:bodyPr>
            <a:normAutofit fontScale="90000"/>
          </a:bodyPr>
          <a:lstStyle/>
          <a:p>
            <a:r>
              <a:rPr lang="fr-FR" sz="3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Etape 1 : définition de la Liberté d’expression</a:t>
            </a:r>
            <a:endParaRPr lang="fr-FR" sz="36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29E0FC6-334E-4191-91A8-E3628BFB60CD}"/>
              </a:ext>
            </a:extLst>
          </p:cNvPr>
          <p:cNvSpPr txBox="1"/>
          <p:nvPr/>
        </p:nvSpPr>
        <p:spPr>
          <a:xfrm>
            <a:off x="1275128" y="2828835"/>
            <a:ext cx="95802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Donnez votre définition de "LIBERTÉ D'EXPRESSION". (On peut noter les réponses des enfants.</a:t>
            </a:r>
            <a:r>
              <a:rPr lang="fr-FR" b="1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br>
              <a:rPr lang="fr-FR" b="1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Vous allez maintenant visionner une vidéo qui propose des réponses, cliquer</a:t>
            </a:r>
            <a:r>
              <a:rPr lang="fr-F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2"/>
              </a:rPr>
              <a:t> ici.</a:t>
            </a:r>
            <a:br>
              <a:rPr lang="fr-F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Pour une trame d'exploitation de la vidéo</a:t>
            </a:r>
            <a:r>
              <a:rPr lang="fr-F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cliquer</a:t>
            </a:r>
            <a:r>
              <a:rPr lang="fr-FR" b="1" i="0" dirty="0">
                <a:effectLst/>
                <a:latin typeface="Times New Roman" panose="02020603050405020304" pitchFamily="18" charset="0"/>
                <a:hlinkClick r:id="rId3"/>
              </a:rPr>
              <a:t> ici.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8907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22E06E0A-25E9-4779-9460-D18B44C02C15}"/>
              </a:ext>
            </a:extLst>
          </p:cNvPr>
          <p:cNvSpPr/>
          <p:nvPr/>
        </p:nvSpPr>
        <p:spPr>
          <a:xfrm>
            <a:off x="688720" y="5365059"/>
            <a:ext cx="10814559" cy="1200329"/>
          </a:xfrm>
          <a:prstGeom prst="roundRect">
            <a:avLst>
              <a:gd name="adj" fmla="val 8675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67745D6-8DA4-4C3B-8E35-3E5EC09A2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28" y="292612"/>
            <a:ext cx="10600944" cy="714528"/>
          </a:xfrm>
        </p:spPr>
        <p:txBody>
          <a:bodyPr>
            <a:normAutofit fontScale="90000"/>
          </a:bodyPr>
          <a:lstStyle/>
          <a:p>
            <a:r>
              <a:rPr lang="fr-FR" sz="3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ÉTAPE 2: Des œuvres pour réfléchir sur la Liberté d’expression</a:t>
            </a:r>
            <a:endParaRPr lang="fr-FR" sz="3600" dirty="0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9C07E27B-F94C-4607-9D76-71E7ED6582CB}"/>
              </a:ext>
            </a:extLst>
          </p:cNvPr>
          <p:cNvSpPr/>
          <p:nvPr/>
        </p:nvSpPr>
        <p:spPr>
          <a:xfrm>
            <a:off x="533007" y="1016810"/>
            <a:ext cx="2728092" cy="3304801"/>
          </a:xfrm>
          <a:prstGeom prst="roundRect">
            <a:avLst>
              <a:gd name="adj" fmla="val 8675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3F320634-F240-4145-A8A3-66FDE00FA2C0}"/>
              </a:ext>
            </a:extLst>
          </p:cNvPr>
          <p:cNvSpPr/>
          <p:nvPr/>
        </p:nvSpPr>
        <p:spPr>
          <a:xfrm>
            <a:off x="3367906" y="1007140"/>
            <a:ext cx="2728092" cy="3304801"/>
          </a:xfrm>
          <a:prstGeom prst="roundRect">
            <a:avLst>
              <a:gd name="adj" fmla="val 8675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5C8D5EB5-287D-4F97-A988-B63048F566ED}"/>
              </a:ext>
            </a:extLst>
          </p:cNvPr>
          <p:cNvSpPr/>
          <p:nvPr/>
        </p:nvSpPr>
        <p:spPr>
          <a:xfrm>
            <a:off x="9037704" y="1016810"/>
            <a:ext cx="2728092" cy="3304801"/>
          </a:xfrm>
          <a:prstGeom prst="roundRect">
            <a:avLst>
              <a:gd name="adj" fmla="val 8675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EC88CC0-27AD-42FD-B985-1E1C01D8758D}"/>
              </a:ext>
            </a:extLst>
          </p:cNvPr>
          <p:cNvSpPr txBox="1"/>
          <p:nvPr/>
        </p:nvSpPr>
        <p:spPr>
          <a:xfrm>
            <a:off x="2649868" y="5643132"/>
            <a:ext cx="71941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Pour observer ces quatre images et se questionner sur leurs points communs, cliquer</a:t>
            </a:r>
            <a:r>
              <a:rPr lang="fr-FR" b="0" i="0" dirty="0">
                <a:effectLst/>
                <a:latin typeface="Times New Roman" panose="02020603050405020304" pitchFamily="18" charset="0"/>
                <a:hlinkClick r:id="rId2"/>
              </a:rPr>
              <a:t> ici.</a:t>
            </a:r>
            <a:endParaRPr lang="fr-FR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915C4C4-3353-45C7-9759-1129278CB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67" y="1214868"/>
            <a:ext cx="2465571" cy="2889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9FD1C09C-7208-4685-8CBC-47547B3415B3}"/>
              </a:ext>
            </a:extLst>
          </p:cNvPr>
          <p:cNvSpPr/>
          <p:nvPr/>
        </p:nvSpPr>
        <p:spPr>
          <a:xfrm>
            <a:off x="6202805" y="1007139"/>
            <a:ext cx="2728092" cy="3304801"/>
          </a:xfrm>
          <a:prstGeom prst="roundRect">
            <a:avLst>
              <a:gd name="adj" fmla="val 8675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B3A93563-BE91-4F46-AE73-D17973B3B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031" y="1224539"/>
            <a:ext cx="2301842" cy="2889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709CE62F-DE80-435C-83B9-57DFA9BE8E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967" y="1770152"/>
            <a:ext cx="2659476" cy="1658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302E4BEC-FD87-4DF3-9603-C4CDF4E82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236" y="1770152"/>
            <a:ext cx="2533644" cy="1684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425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F82221B5-9E78-4F78-8DD0-BC01D7CAD051}"/>
              </a:ext>
            </a:extLst>
          </p:cNvPr>
          <p:cNvSpPr/>
          <p:nvPr/>
        </p:nvSpPr>
        <p:spPr>
          <a:xfrm>
            <a:off x="637031" y="3429000"/>
            <a:ext cx="10515598" cy="3170525"/>
          </a:xfrm>
          <a:prstGeom prst="roundRect">
            <a:avLst>
              <a:gd name="adj" fmla="val 8675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AC4C672E-D514-4051-B9C6-C62E4E1AD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528"/>
          </a:xfrm>
        </p:spPr>
        <p:txBody>
          <a:bodyPr>
            <a:normAutofit fontScale="90000"/>
          </a:bodyPr>
          <a:lstStyle/>
          <a:p>
            <a:r>
              <a:rPr lang="fr-FR" sz="3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ÉTAPE 3: un album pour illustrer la Liberté d’expression</a:t>
            </a:r>
            <a:endParaRPr lang="fr-FR" sz="36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C2BEFD1-B773-4709-81E3-7007A85AD082}"/>
              </a:ext>
            </a:extLst>
          </p:cNvPr>
          <p:cNvSpPr txBox="1"/>
          <p:nvPr/>
        </p:nvSpPr>
        <p:spPr>
          <a:xfrm>
            <a:off x="2847592" y="1504295"/>
            <a:ext cx="47510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Titre :</a:t>
            </a:r>
            <a:r>
              <a:rPr lang="fr-F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Le grand incendie</a:t>
            </a:r>
          </a:p>
          <a:p>
            <a:r>
              <a:rPr lang="fr-FR" b="1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Auteur :</a:t>
            </a:r>
            <a:r>
              <a:rPr lang="fr-F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Gilles Baum - Barroux</a:t>
            </a:r>
            <a:br>
              <a:rPr lang="fr-F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fr-F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Les Éditions des éléphants</a:t>
            </a:r>
            <a:endParaRPr lang="fr-FR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1B2CCE0-F7C8-4209-B006-1C05CC1CCC85}"/>
              </a:ext>
            </a:extLst>
          </p:cNvPr>
          <p:cNvSpPr txBox="1"/>
          <p:nvPr/>
        </p:nvSpPr>
        <p:spPr>
          <a:xfrm>
            <a:off x="838200" y="3561754"/>
            <a:ext cx="609447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Du haut de son palais, le Sultan jubile. Les livres de son royaume brûlent à ses pieds. Bientôt, toutes les traces du passé auront disparu. Ne restera que sa propre histoire.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 jour, un enfant recueille une page qui a échappé au brasier. Malgré sa peur, il se met à recopier sur les murailles du palais les mots qui y sont écrits.</a:t>
            </a:r>
            <a:br>
              <a:rPr lang="fr-FR" dirty="0"/>
            </a:b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Petit à petit, la foule l'imite et ensemble, ils réécrivent des pans entiers de leur culture, de leur histoire, avant que ceux-ci ne disparaissent des mémoires. Leur poids fera tomber le palais, le Sultan, et la tyrannie.</a:t>
            </a:r>
            <a:br>
              <a:rPr lang="fr-F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fr-FR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77890820-CCBC-4729-BB4F-40D6B6540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13" y="957492"/>
            <a:ext cx="1963115" cy="2369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2BB644DA-852A-4F44-92D7-296A42D99530}"/>
              </a:ext>
            </a:extLst>
          </p:cNvPr>
          <p:cNvSpPr txBox="1"/>
          <p:nvPr/>
        </p:nvSpPr>
        <p:spPr>
          <a:xfrm>
            <a:off x="7770303" y="4367931"/>
            <a:ext cx="31683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Pour voir quelques pages de cet album et donner son avis, c'est </a:t>
            </a:r>
            <a:r>
              <a:rPr lang="fr-FR" b="0" i="0" dirty="0">
                <a:effectLst/>
                <a:latin typeface="Times New Roman" panose="02020603050405020304" pitchFamily="18" charset="0"/>
                <a:hlinkClick r:id="rId3"/>
              </a:rPr>
              <a:t>ici.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2723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92A15A36-B7A6-4B23-8618-F120BC0631E3}"/>
              </a:ext>
            </a:extLst>
          </p:cNvPr>
          <p:cNvSpPr/>
          <p:nvPr/>
        </p:nvSpPr>
        <p:spPr>
          <a:xfrm>
            <a:off x="2753790" y="2678882"/>
            <a:ext cx="9364058" cy="3934664"/>
          </a:xfrm>
          <a:prstGeom prst="roundRect">
            <a:avLst>
              <a:gd name="adj" fmla="val 8675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C9A7EC5E-04CA-4FA3-8D80-BA345C426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528"/>
          </a:xfrm>
        </p:spPr>
        <p:txBody>
          <a:bodyPr>
            <a:normAutofit fontScale="90000"/>
          </a:bodyPr>
          <a:lstStyle/>
          <a:p>
            <a:r>
              <a:rPr lang="fr-FR" sz="3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ÉTAPE 4 : une pratique artistique pour garder une trace de cette séquence sur la Liberté d’expression.</a:t>
            </a:r>
            <a:endParaRPr lang="fr-FR" sz="36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D65BADF-B555-4B62-8754-61B318D6E61D}"/>
              </a:ext>
            </a:extLst>
          </p:cNvPr>
          <p:cNvSpPr txBox="1"/>
          <p:nvPr/>
        </p:nvSpPr>
        <p:spPr>
          <a:xfrm>
            <a:off x="2868391" y="2799555"/>
            <a:ext cx="913485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Découvrir le poème</a:t>
            </a:r>
            <a:r>
              <a:rPr lang="fr-FR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fr-FR" b="1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Liberté </a:t>
            </a:r>
            <a:r>
              <a:rPr lang="fr-FR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 Paul Eluard</a:t>
            </a: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2"/>
              </a:rPr>
              <a:t>ici</a:t>
            </a: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L'artiste Fernand LEGER a illustré le poème Liberté de Paul Eluard.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Choisissez une strophe du poème </a:t>
            </a:r>
            <a:r>
              <a:rPr lang="fr-FR" b="1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Liberté</a:t>
            </a: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Vous allez illustrez cette strophe pour montrer qu'elle est BELLE.</a:t>
            </a:r>
            <a:b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fr-F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Recopiez la strophe sur une feuille de dessin format A4. Ajoutez des dessins , écrivez des mots qui vous viennent à l'esprit, réalisez un collage de photos ou de mots trouvés dans des magazines.</a:t>
            </a:r>
            <a:b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Vous pouvez utiliser des images que nous avons sélectionnées pour vous</a:t>
            </a: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/>
              </a:rPr>
              <a:t> ici.</a:t>
            </a:r>
            <a:endParaRPr lang="fr-F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Présentez votre production aux autres en expliquant les choix que vous avez faits pour que ce soit BEAU selon vous: les images, les dessins, les mots. Écouter et regarder les choix de vos camarades de classe.</a:t>
            </a:r>
            <a:b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fr-F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Pour le plaisir,</a:t>
            </a: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4"/>
              </a:rPr>
              <a:t> écouter des artistes </a:t>
            </a: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chanter le poème </a:t>
            </a:r>
            <a:r>
              <a:rPr lang="fr-FR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Liberté</a:t>
            </a:r>
            <a:r>
              <a:rPr lang="fr-F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de Paul Eluard.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9366026-4D13-4196-A32E-D1A713A6C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" y="1667470"/>
            <a:ext cx="3699118" cy="2459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5516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467</Words>
  <Application>Microsoft Office PowerPoint</Application>
  <PresentationFormat>Grand écran</PresentationFormat>
  <Paragraphs>17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Thème Office</vt:lpstr>
      <vt:lpstr>La liberté d’expression Cycles 2 et 3</vt:lpstr>
      <vt:lpstr>Etape 1 : définition de la Liberté d’expression</vt:lpstr>
      <vt:lpstr>ÉTAPE 2: Des œuvres pour réfléchir sur la Liberté d’expression</vt:lpstr>
      <vt:lpstr>ÉTAPE 3: un album pour illustrer la Liberté d’expression</vt:lpstr>
      <vt:lpstr>ÉTAPE 4 : une pratique artistique pour garder une trace de cette séquence sur la Liberté d’expression.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 animaux dans l’art  Cycles 1 et 2</dc:title>
  <dc:creator>Cyril Gomez</dc:creator>
  <cp:lastModifiedBy>Cyril Gomez</cp:lastModifiedBy>
  <cp:revision>63</cp:revision>
  <dcterms:created xsi:type="dcterms:W3CDTF">2020-11-27T10:40:41Z</dcterms:created>
  <dcterms:modified xsi:type="dcterms:W3CDTF">2021-01-23T14:00:51Z</dcterms:modified>
</cp:coreProperties>
</file>