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4.xml" ContentType="application/vnd.openxmlformats-officedocument.theme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61" r:id="rId6"/>
    <p:sldMasterId id="2147483663" r:id="rId7"/>
    <p:sldMasterId id="2147483665" r:id="rId8"/>
    <p:sldMasterId id="2147483667" r:id="rId9"/>
    <p:sldMasterId id="2147483669" r:id="rId10"/>
    <p:sldMasterId id="2147483671" r:id="rId11"/>
    <p:sldMasterId id="2147483673" r:id="rId12"/>
    <p:sldMasterId id="2147483675" r:id="rId13"/>
    <p:sldMasterId id="2147483677" r:id="rId14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buNone/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0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1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2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3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4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5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6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3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16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7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8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39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0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51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52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4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5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6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7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8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9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0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1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3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4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73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4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5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6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7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8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9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0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1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3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4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85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86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7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8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9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0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1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3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4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5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6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7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8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111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2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3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4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5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6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7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8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9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0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1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2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23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124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5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6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7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8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9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0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1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2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3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4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5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6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139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0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1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2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3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4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5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6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7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8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9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0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51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152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3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4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5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6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7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8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9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0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1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2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3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4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181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2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3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4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5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6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7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8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9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0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1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2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3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194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5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6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7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8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9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0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1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2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3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4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5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06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213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4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5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6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7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8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9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0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1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2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3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4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25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226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7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8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9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0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1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2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3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4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5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6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7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38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245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6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7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8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9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0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1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2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3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4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5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6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57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258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9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0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1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2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3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4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5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6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7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8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9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0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279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0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1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2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3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4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5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6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7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8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9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0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91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292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3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4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5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6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7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8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9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0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1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2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3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04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309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0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1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2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3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4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5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6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7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8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9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0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21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322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3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4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5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6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7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8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9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0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1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2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3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34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337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8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9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0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1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2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3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4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5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6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7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8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49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350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1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2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3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4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5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6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7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8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9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0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1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62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3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373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4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5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6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7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8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9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0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1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2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3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4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85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386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7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8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9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0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1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2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3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4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5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6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7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98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</a:p>
        </p:txBody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4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  <p:sp>
        <p:nvSpPr>
          <p:cNvPr id="40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/>
    <p:bodyStyle/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409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0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1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2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3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4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5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6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7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8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9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0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421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422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3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4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5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6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7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8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9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0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1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2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3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34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/>
    <p:bodyStyle/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7C4"/>
            </a:gs>
            <a:gs pos="100000">
              <a:srgbClr val="FFFF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roup 1"/>
          <p:cNvGrpSpPr/>
          <p:nvPr/>
        </p:nvGrpSpPr>
        <p:grpSpPr>
          <a:xfrm>
            <a:off x="0" y="228600"/>
            <a:ext cx="2846160" cy="6633360"/>
            <a:chOff x="0" y="228600"/>
            <a:chExt cx="2846160" cy="6633360"/>
          </a:xfrm>
        </p:grpSpPr>
        <p:sp>
          <p:nvSpPr>
            <p:cNvPr id="437" name="CustomShape 2"/>
            <p:cNvSpPr/>
            <p:nvPr/>
          </p:nvSpPr>
          <p:spPr>
            <a:xfrm>
              <a:off x="0" y="2575080"/>
              <a:ext cx="95400" cy="620640"/>
            </a:xfrm>
            <a:custGeom>
              <a:avLst/>
              <a:gdLst>
                <a:gd name="textAreaLeft" fmla="*/ 0 w 95400"/>
                <a:gd name="textAreaRight" fmla="*/ 98280 w 95400"/>
                <a:gd name="textAreaTop" fmla="*/ 0 h 620640"/>
                <a:gd name="textAreaBottom" fmla="*/ 623520 h 620640"/>
              </a:gdLst>
              <a:ahLst/>
              <a:cxn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7880" tIns="45000" rIns="478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8" name="CustomShape 3"/>
            <p:cNvSpPr/>
            <p:nvPr/>
          </p:nvSpPr>
          <p:spPr>
            <a:xfrm>
              <a:off x="128520" y="3156480"/>
              <a:ext cx="641160" cy="2316960"/>
            </a:xfrm>
            <a:custGeom>
              <a:avLst/>
              <a:gdLst>
                <a:gd name="textAreaLeft" fmla="*/ 0 w 641160"/>
                <a:gd name="textAreaRight" fmla="*/ 644040 w 641160"/>
                <a:gd name="textAreaTop" fmla="*/ 0 h 2316960"/>
                <a:gd name="textAreaBottom" fmla="*/ 2319840 h 2316960"/>
              </a:gdLst>
              <a:ahLst/>
              <a:cxn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9" name="CustomShape 4"/>
            <p:cNvSpPr/>
            <p:nvPr/>
          </p:nvSpPr>
          <p:spPr>
            <a:xfrm>
              <a:off x="807120" y="5447160"/>
              <a:ext cx="604080" cy="1414800"/>
            </a:xfrm>
            <a:custGeom>
              <a:avLst/>
              <a:gdLst>
                <a:gd name="textAreaLeft" fmla="*/ 0 w 604080"/>
                <a:gd name="textAreaRight" fmla="*/ 606960 w 604080"/>
                <a:gd name="textAreaTop" fmla="*/ 0 h 1414800"/>
                <a:gd name="textAreaBottom" fmla="*/ 1417680 h 1414800"/>
              </a:gdLst>
              <a:ahLst/>
              <a:cxn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0" name="CustomShape 5"/>
            <p:cNvSpPr/>
            <p:nvPr/>
          </p:nvSpPr>
          <p:spPr>
            <a:xfrm>
              <a:off x="959760" y="6503760"/>
              <a:ext cx="165960" cy="358200"/>
            </a:xfrm>
            <a:custGeom>
              <a:avLst/>
              <a:gdLst>
                <a:gd name="textAreaLeft" fmla="*/ 0 w 165960"/>
                <a:gd name="textAreaRight" fmla="*/ 168840 w 165960"/>
                <a:gd name="textAreaTop" fmla="*/ 0 h 358200"/>
                <a:gd name="textAreaBottom" fmla="*/ 361080 h 358200"/>
              </a:gdLst>
              <a:ahLst/>
              <a:cxn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160" tIns="45000" rIns="831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1" name="CustomShape 6"/>
            <p:cNvSpPr/>
            <p:nvPr/>
          </p:nvSpPr>
          <p:spPr>
            <a:xfrm>
              <a:off x="100800" y="3201120"/>
              <a:ext cx="816480" cy="3323160"/>
            </a:xfrm>
            <a:custGeom>
              <a:avLst/>
              <a:gdLst>
                <a:gd name="textAreaLeft" fmla="*/ 0 w 816480"/>
                <a:gd name="textAreaRight" fmla="*/ 819360 w 816480"/>
                <a:gd name="textAreaTop" fmla="*/ 0 h 3323160"/>
                <a:gd name="textAreaBottom" fmla="*/ 3326040 h 3323160"/>
              </a:gdLst>
              <a:ahLst/>
              <a:cxn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2" name="CustomShape 7"/>
            <p:cNvSpPr/>
            <p:nvPr/>
          </p:nvSpPr>
          <p:spPr>
            <a:xfrm>
              <a:off x="22320" y="228600"/>
              <a:ext cx="100800" cy="2922480"/>
            </a:xfrm>
            <a:custGeom>
              <a:avLst/>
              <a:gdLst>
                <a:gd name="textAreaLeft" fmla="*/ 0 w 100800"/>
                <a:gd name="textAreaRight" fmla="*/ 103680 w 100800"/>
                <a:gd name="textAreaTop" fmla="*/ 0 h 2922480"/>
                <a:gd name="textAreaBottom" fmla="*/ 2925360 h 2922480"/>
              </a:gdLst>
              <a:ahLst/>
              <a:cxn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45000" rIns="504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3" name="CustomShape 8"/>
            <p:cNvSpPr/>
            <p:nvPr/>
          </p:nvSpPr>
          <p:spPr>
            <a:xfrm>
              <a:off x="78120" y="2944080"/>
              <a:ext cx="72720" cy="488520"/>
            </a:xfrm>
            <a:custGeom>
              <a:avLst/>
              <a:gdLst>
                <a:gd name="textAreaLeft" fmla="*/ 0 w 72720"/>
                <a:gd name="textAreaRight" fmla="*/ 75600 w 72720"/>
                <a:gd name="textAreaTop" fmla="*/ 0 h 488520"/>
                <a:gd name="textAreaBottom" fmla="*/ 491400 h 48852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6360" tIns="45000" rIns="363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4" name="CustomShape 9"/>
            <p:cNvSpPr/>
            <p:nvPr/>
          </p:nvSpPr>
          <p:spPr>
            <a:xfrm>
              <a:off x="769680" y="5478840"/>
              <a:ext cx="184680" cy="1019520"/>
            </a:xfrm>
            <a:custGeom>
              <a:avLst/>
              <a:gdLst>
                <a:gd name="textAreaLeft" fmla="*/ 0 w 184680"/>
                <a:gd name="textAreaRight" fmla="*/ 187560 w 184680"/>
                <a:gd name="textAreaTop" fmla="*/ 0 h 1019520"/>
                <a:gd name="textAreaBottom" fmla="*/ 1022400 h 1019520"/>
              </a:gdLst>
              <a:ahLst/>
              <a:cxn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5" name="CustomShape 10"/>
            <p:cNvSpPr/>
            <p:nvPr/>
          </p:nvSpPr>
          <p:spPr>
            <a:xfrm>
              <a:off x="775440" y="1398960"/>
              <a:ext cx="2070720" cy="4042800"/>
            </a:xfrm>
            <a:custGeom>
              <a:avLst/>
              <a:gdLst>
                <a:gd name="textAreaLeft" fmla="*/ 0 w 2070720"/>
                <a:gd name="textAreaRight" fmla="*/ 2073600 w 2070720"/>
                <a:gd name="textAreaTop" fmla="*/ 0 h 4042800"/>
                <a:gd name="textAreaBottom" fmla="*/ 4045680 h 4042800"/>
              </a:gdLst>
              <a:ahLst/>
              <a:cxn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6" name="CustomShape 11"/>
            <p:cNvSpPr/>
            <p:nvPr/>
          </p:nvSpPr>
          <p:spPr>
            <a:xfrm>
              <a:off x="922680" y="6530040"/>
              <a:ext cx="156600" cy="331920"/>
            </a:xfrm>
            <a:custGeom>
              <a:avLst/>
              <a:gdLst>
                <a:gd name="textAreaLeft" fmla="*/ 0 w 156600"/>
                <a:gd name="textAreaRight" fmla="*/ 159480 w 156600"/>
                <a:gd name="textAreaTop" fmla="*/ 0 h 331920"/>
                <a:gd name="textAreaBottom" fmla="*/ 334800 h 331920"/>
              </a:gdLst>
              <a:ahLst/>
              <a:cxn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480" tIns="45000" rIns="7848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7" name="CustomShape 12"/>
            <p:cNvSpPr/>
            <p:nvPr/>
          </p:nvSpPr>
          <p:spPr>
            <a:xfrm>
              <a:off x="769680" y="5359320"/>
              <a:ext cx="32040" cy="216360"/>
            </a:xfrm>
            <a:custGeom>
              <a:avLst/>
              <a:gdLst>
                <a:gd name="textAreaLeft" fmla="*/ 0 w 32040"/>
                <a:gd name="textAreaRight" fmla="*/ 34920 w 32040"/>
                <a:gd name="textAreaTop" fmla="*/ 0 h 216360"/>
                <a:gd name="textAreaBottom" fmla="*/ 219240 h 21636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200" tIns="45000" rIns="162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8" name="CustomShape 13"/>
            <p:cNvSpPr/>
            <p:nvPr/>
          </p:nvSpPr>
          <p:spPr>
            <a:xfrm>
              <a:off x="849960" y="6244560"/>
              <a:ext cx="233280" cy="617040"/>
            </a:xfrm>
            <a:custGeom>
              <a:avLst/>
              <a:gdLst>
                <a:gd name="textAreaLeft" fmla="*/ 0 w 233280"/>
                <a:gd name="textAreaRight" fmla="*/ 236160 w 233280"/>
                <a:gd name="textAreaTop" fmla="*/ 0 h 617040"/>
                <a:gd name="textAreaBottom" fmla="*/ 619920 h 617040"/>
              </a:gdLst>
              <a:ahLst/>
              <a:cxn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449" name="Group 14"/>
          <p:cNvGrpSpPr/>
          <p:nvPr/>
        </p:nvGrpSpPr>
        <p:grpSpPr>
          <a:xfrm>
            <a:off x="27360" y="-720"/>
            <a:ext cx="2351160" cy="6848640"/>
            <a:chOff x="27360" y="-720"/>
            <a:chExt cx="2351160" cy="6848640"/>
          </a:xfrm>
        </p:grpSpPr>
        <p:sp>
          <p:nvSpPr>
            <p:cNvPr id="450" name="CustomShape 15"/>
            <p:cNvSpPr/>
            <p:nvPr/>
          </p:nvSpPr>
          <p:spPr>
            <a:xfrm>
              <a:off x="27360" y="-720"/>
              <a:ext cx="488880" cy="4395600"/>
            </a:xfrm>
            <a:custGeom>
              <a:avLst/>
              <a:gdLst>
                <a:gd name="textAreaLeft" fmla="*/ 0 w 488880"/>
                <a:gd name="textAreaRight" fmla="*/ 491760 w 488880"/>
                <a:gd name="textAreaTop" fmla="*/ 0 h 4395600"/>
                <a:gd name="textAreaBottom" fmla="*/ 4398480 h 4395600"/>
              </a:gdLst>
              <a:ahLst/>
              <a:cxn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1" name="CustomShape 16"/>
            <p:cNvSpPr/>
            <p:nvPr/>
          </p:nvSpPr>
          <p:spPr>
            <a:xfrm>
              <a:off x="550440" y="4316400"/>
              <a:ext cx="417960" cy="1575360"/>
            </a:xfrm>
            <a:custGeom>
              <a:avLst/>
              <a:gdLst>
                <a:gd name="textAreaLeft" fmla="*/ 0 w 417960"/>
                <a:gd name="textAreaRight" fmla="*/ 420840 w 417960"/>
                <a:gd name="textAreaTop" fmla="*/ 0 h 1575360"/>
                <a:gd name="textAreaBottom" fmla="*/ 1578240 h 1575360"/>
              </a:gdLst>
              <a:ahLst/>
              <a:cxn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2" name="CustomShape 17"/>
            <p:cNvSpPr/>
            <p:nvPr/>
          </p:nvSpPr>
          <p:spPr>
            <a:xfrm>
              <a:off x="1006200" y="5862600"/>
              <a:ext cx="425520" cy="985320"/>
            </a:xfrm>
            <a:custGeom>
              <a:avLst/>
              <a:gdLst>
                <a:gd name="textAreaLeft" fmla="*/ 0 w 425520"/>
                <a:gd name="textAreaRight" fmla="*/ 428400 w 425520"/>
                <a:gd name="textAreaTop" fmla="*/ 0 h 985320"/>
                <a:gd name="textAreaBottom" fmla="*/ 988200 h 985320"/>
              </a:gdLst>
              <a:ahLst/>
              <a:cxn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3" name="CustomShape 18"/>
            <p:cNvSpPr/>
            <p:nvPr/>
          </p:nvSpPr>
          <p:spPr>
            <a:xfrm>
              <a:off x="521640" y="4364280"/>
              <a:ext cx="546480" cy="2230560"/>
            </a:xfrm>
            <a:custGeom>
              <a:avLst/>
              <a:gdLst>
                <a:gd name="textAreaLeft" fmla="*/ 0 w 546480"/>
                <a:gd name="textAreaRight" fmla="*/ 549360 w 546480"/>
                <a:gd name="textAreaTop" fmla="*/ 0 h 2230560"/>
                <a:gd name="textAreaBottom" fmla="*/ 2233440 h 2230560"/>
              </a:gdLst>
              <a:ahLst/>
              <a:cxn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4" name="CustomShape 19"/>
            <p:cNvSpPr/>
            <p:nvPr/>
          </p:nvSpPr>
          <p:spPr>
            <a:xfrm>
              <a:off x="468000" y="1289160"/>
              <a:ext cx="168840" cy="3021840"/>
            </a:xfrm>
            <a:custGeom>
              <a:avLst/>
              <a:gdLst>
                <a:gd name="textAreaLeft" fmla="*/ 0 w 168840"/>
                <a:gd name="textAreaRight" fmla="*/ 171720 w 168840"/>
                <a:gd name="textAreaTop" fmla="*/ 0 h 3021840"/>
                <a:gd name="textAreaBottom" fmla="*/ 3024720 h 3021840"/>
              </a:gdLst>
              <a:ahLst/>
              <a:cxn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4600" tIns="45000" rIns="84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5" name="CustomShape 20"/>
            <p:cNvSpPr/>
            <p:nvPr/>
          </p:nvSpPr>
          <p:spPr>
            <a:xfrm>
              <a:off x="1111680" y="6571440"/>
              <a:ext cx="128880" cy="276120"/>
            </a:xfrm>
            <a:custGeom>
              <a:avLst/>
              <a:gdLst>
                <a:gd name="textAreaLeft" fmla="*/ 0 w 128880"/>
                <a:gd name="textAreaRight" fmla="*/ 131760 w 128880"/>
                <a:gd name="textAreaTop" fmla="*/ 0 h 276120"/>
                <a:gd name="textAreaBottom" fmla="*/ 279000 h 276120"/>
              </a:gdLst>
              <a:ahLst/>
              <a:cxn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440" tIns="45000" rIns="644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6" name="CustomShape 21"/>
            <p:cNvSpPr/>
            <p:nvPr/>
          </p:nvSpPr>
          <p:spPr>
            <a:xfrm>
              <a:off x="502560" y="4107600"/>
              <a:ext cx="77040" cy="506160"/>
            </a:xfrm>
            <a:custGeom>
              <a:avLst/>
              <a:gdLst>
                <a:gd name="textAreaLeft" fmla="*/ 0 w 77040"/>
                <a:gd name="textAreaRight" fmla="*/ 79920 w 77040"/>
                <a:gd name="textAreaTop" fmla="*/ 0 h 506160"/>
                <a:gd name="textAreaBottom" fmla="*/ 509040 h 506160"/>
              </a:gdLst>
              <a:ahLst/>
              <a:cxn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8520" tIns="45000" rIns="3852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7" name="CustomShape 22"/>
            <p:cNvSpPr/>
            <p:nvPr/>
          </p:nvSpPr>
          <p:spPr>
            <a:xfrm>
              <a:off x="973800" y="3145680"/>
              <a:ext cx="1404720" cy="2711520"/>
            </a:xfrm>
            <a:custGeom>
              <a:avLst/>
              <a:gdLst>
                <a:gd name="textAreaLeft" fmla="*/ 0 w 1404720"/>
                <a:gd name="textAreaRight" fmla="*/ 1407600 w 1404720"/>
                <a:gd name="textAreaTop" fmla="*/ 0 h 2711520"/>
                <a:gd name="textAreaBottom" fmla="*/ 2714400 h 2711520"/>
              </a:gdLst>
              <a:ahLst/>
              <a:cxn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8" name="CustomShape 23"/>
            <p:cNvSpPr/>
            <p:nvPr/>
          </p:nvSpPr>
          <p:spPr>
            <a:xfrm>
              <a:off x="1073520" y="6600240"/>
              <a:ext cx="115200" cy="247680"/>
            </a:xfrm>
            <a:custGeom>
              <a:avLst/>
              <a:gdLst>
                <a:gd name="textAreaLeft" fmla="*/ 0 w 115200"/>
                <a:gd name="textAreaRight" fmla="*/ 118080 w 115200"/>
                <a:gd name="textAreaTop" fmla="*/ 0 h 247680"/>
                <a:gd name="textAreaBottom" fmla="*/ 250560 h 247680"/>
              </a:gdLst>
              <a:ahLst/>
              <a:cxn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7600" tIns="45000" rIns="576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9" name="CustomShape 24"/>
            <p:cNvSpPr/>
            <p:nvPr/>
          </p:nvSpPr>
          <p:spPr>
            <a:xfrm>
              <a:off x="973800" y="5897160"/>
              <a:ext cx="132480" cy="668880"/>
            </a:xfrm>
            <a:custGeom>
              <a:avLst/>
              <a:gdLst>
                <a:gd name="textAreaLeft" fmla="*/ 0 w 132480"/>
                <a:gd name="textAreaRight" fmla="*/ 135360 w 132480"/>
                <a:gd name="textAreaTop" fmla="*/ 0 h 668880"/>
                <a:gd name="textAreaBottom" fmla="*/ 671760 h 668880"/>
              </a:gdLst>
              <a:ahLst/>
              <a:cxn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6240" tIns="45000" rIns="6624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0" name="CustomShape 25"/>
            <p:cNvSpPr/>
            <p:nvPr/>
          </p:nvSpPr>
          <p:spPr>
            <a:xfrm>
              <a:off x="973800" y="5772600"/>
              <a:ext cx="32760" cy="222480"/>
            </a:xfrm>
            <a:custGeom>
              <a:avLst/>
              <a:gdLst>
                <a:gd name="textAreaLeft" fmla="*/ 0 w 32760"/>
                <a:gd name="textAreaRight" fmla="*/ 35640 w 32760"/>
                <a:gd name="textAreaTop" fmla="*/ 0 h 222480"/>
                <a:gd name="textAreaBottom" fmla="*/ 225360 h 222480"/>
              </a:gdLst>
              <a:ahLst/>
              <a:cxn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60" tIns="45000" rIns="1656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1" name="CustomShape 26"/>
            <p:cNvSpPr/>
            <p:nvPr/>
          </p:nvSpPr>
          <p:spPr>
            <a:xfrm>
              <a:off x="1006200" y="6322680"/>
              <a:ext cx="205200" cy="525240"/>
            </a:xfrm>
            <a:custGeom>
              <a:avLst/>
              <a:gdLst>
                <a:gd name="textAreaLeft" fmla="*/ 0 w 205200"/>
                <a:gd name="textAreaRight" fmla="*/ 208080 w 205200"/>
                <a:gd name="textAreaTop" fmla="*/ 0 h 525240"/>
                <a:gd name="textAreaBottom" fmla="*/ 528120 h 525240"/>
              </a:gdLst>
              <a:ahLst/>
              <a:cxn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62" name="CustomShape 27"/>
          <p:cNvSpPr/>
          <p:nvPr/>
        </p:nvSpPr>
        <p:spPr>
          <a:xfrm>
            <a:off x="0" y="0"/>
            <a:ext cx="177480" cy="68526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8920" tIns="45000" rIns="8892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CustomShape 28"/>
          <p:cNvSpPr/>
          <p:nvPr/>
        </p:nvSpPr>
        <p:spPr>
          <a:xfrm flipV="1">
            <a:off x="0" y="703800"/>
            <a:ext cx="1583280" cy="501840"/>
          </a:xfrm>
          <a:custGeom>
            <a:avLst/>
            <a:gdLst>
              <a:gd name="textAreaLeft" fmla="*/ 0 w 1583280"/>
              <a:gd name="textAreaRight" fmla="*/ 1586160 w 1583280"/>
              <a:gd name="textAreaTop" fmla="*/ -1440 h 501840"/>
              <a:gd name="textAreaBottom" fmla="*/ 503280 h 501840"/>
            </a:gdLst>
            <a:ahLst/>
            <a:cxn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CustomShape 1"/>
          <p:cNvSpPr/>
          <p:nvPr/>
        </p:nvSpPr>
        <p:spPr>
          <a:xfrm>
            <a:off x="2280240" y="677160"/>
            <a:ext cx="8291880" cy="1370520"/>
          </a:xfrm>
          <a:prstGeom prst="rect">
            <a:avLst/>
          </a:prstGeom>
          <a:solidFill>
            <a:srgbClr val="CAA3A0"/>
          </a:solidFill>
          <a:ln cap="rnd">
            <a:solidFill>
              <a:srgbClr val="9D2D0F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Times New Roman"/>
              </a:rPr>
              <a:t>SEQUENCE 12 : Élaboration de la politique de santé aux différents échelons territoriaux : internationaux, nationaux, locaux et démocratie sanitaire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CustomShape 2"/>
          <p:cNvSpPr/>
          <p:nvPr/>
        </p:nvSpPr>
        <p:spPr>
          <a:xfrm>
            <a:off x="3318840" y="2710800"/>
            <a:ext cx="5966280" cy="2040840"/>
          </a:xfrm>
          <a:prstGeom prst="rect">
            <a:avLst/>
          </a:prstGeom>
          <a:solidFill>
            <a:srgbClr val="A53010"/>
          </a:solidFill>
          <a:ln cap="rnd">
            <a:solidFill>
              <a:srgbClr val="FFFFFF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Contexte 12: La santé mentale : un enjeu prioritaire en santé publique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6" name="Image 465"/>
          <p:cNvPicPr/>
          <p:nvPr/>
        </p:nvPicPr>
        <p:blipFill>
          <a:blip r:embed="rId2"/>
          <a:stretch/>
        </p:blipFill>
        <p:spPr>
          <a:xfrm>
            <a:off x="5040000" y="4500000"/>
            <a:ext cx="2524320" cy="20206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2225160" y="1492920"/>
            <a:ext cx="8664480" cy="405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000" b="1" u="sng" strike="noStrike">
                <a:solidFill>
                  <a:srgbClr val="000000"/>
                </a:solidFill>
                <a:effectLst/>
                <a:uFillTx/>
                <a:latin typeface="Century Gothic"/>
                <a:ea typeface="DejaVu Sans"/>
              </a:rPr>
              <a:t>Capacités exigibles thématiques: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3320">
              <a:lnSpc>
                <a:spcPct val="100000"/>
              </a:lnSpc>
              <a:buClr>
                <a:srgbClr val="0070C0"/>
              </a:buClr>
              <a:buFont typeface="StarSymbol"/>
              <a:buChar char="-"/>
            </a:pPr>
            <a:r>
              <a:rPr lang="fr-FR" sz="2000" b="1" i="1" u="none" strike="noStrike">
                <a:solidFill>
                  <a:srgbClr val="0070C0"/>
                </a:solidFill>
                <a:effectLst/>
                <a:uFillTx/>
                <a:latin typeface="Century Gothic"/>
                <a:ea typeface="DejaVu Sans"/>
              </a:rPr>
              <a:t>Analyser comment une société identifie un problème de santé publique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3320">
              <a:lnSpc>
                <a:spcPct val="100000"/>
              </a:lnSpc>
              <a:buClr>
                <a:srgbClr val="0070C0"/>
              </a:buClr>
              <a:buFont typeface="StarSymbol"/>
              <a:buChar char="-"/>
            </a:pPr>
            <a:r>
              <a:rPr lang="fr-FR" sz="2000" b="1" i="1" u="none" strike="noStrike">
                <a:solidFill>
                  <a:srgbClr val="0070C0"/>
                </a:solidFill>
                <a:effectLst/>
                <a:uFillTx/>
                <a:latin typeface="Century Gothic"/>
                <a:ea typeface="DejaVu Sans"/>
              </a:rPr>
              <a:t>Mobiliser les indicateurs adaptés pour évaluer l’état de santé, de bien-être ou de cohésion sociale d’une population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3320">
              <a:lnSpc>
                <a:spcPct val="100000"/>
              </a:lnSpc>
              <a:buClr>
                <a:srgbClr val="FF0000"/>
              </a:buClr>
              <a:buFont typeface="StarSymbol"/>
              <a:buChar char="-"/>
            </a:pPr>
            <a:r>
              <a:rPr lang="fr-FR" sz="2000" b="1" i="1" u="none" strike="noStrike">
                <a:solidFill>
                  <a:srgbClr val="FF0000"/>
                </a:solidFill>
                <a:effectLst/>
                <a:uFillTx/>
                <a:latin typeface="Century Gothic"/>
                <a:ea typeface="DejaVu Sans"/>
              </a:rPr>
              <a:t>Présenter le processus d’élaboration des politiques de santé en les situant dans son contexte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3320">
              <a:lnSpc>
                <a:spcPct val="100000"/>
              </a:lnSpc>
              <a:buClr>
                <a:srgbClr val="FF0000"/>
              </a:buClr>
              <a:buFont typeface="StarSymbol"/>
              <a:buChar char="-"/>
            </a:pPr>
            <a:r>
              <a:rPr lang="fr-FR" sz="2000" b="1" i="1" u="none" strike="noStrike">
                <a:solidFill>
                  <a:srgbClr val="FF0000"/>
                </a:solidFill>
                <a:effectLst/>
                <a:uFillTx/>
                <a:latin typeface="Century Gothic"/>
                <a:ea typeface="DejaVu Sans"/>
              </a:rPr>
              <a:t> Illustrer la place de la personne dans le système de santé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10701720" y="1897920"/>
            <a:ext cx="502560" cy="1472040"/>
          </a:xfrm>
          <a:prstGeom prst="rightBrace">
            <a:avLst>
              <a:gd name="adj1" fmla="val 8333"/>
              <a:gd name="adj2" fmla="val 50000"/>
            </a:avLst>
          </a:prstGeom>
          <a:noFill/>
          <a:ln cap="rnd">
            <a:solidFill>
              <a:srgbClr val="9D2D0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CustomShape 3"/>
          <p:cNvSpPr/>
          <p:nvPr/>
        </p:nvSpPr>
        <p:spPr>
          <a:xfrm>
            <a:off x="11345400" y="2451960"/>
            <a:ext cx="683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70C0"/>
                </a:solidFill>
                <a:effectLst/>
                <a:uFillTx/>
                <a:latin typeface="Century Gothic"/>
                <a:ea typeface="DejaVu Sans"/>
              </a:rPr>
              <a:t>1ere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CustomShape 4"/>
          <p:cNvSpPr/>
          <p:nvPr/>
        </p:nvSpPr>
        <p:spPr>
          <a:xfrm>
            <a:off x="10701720" y="4109040"/>
            <a:ext cx="502560" cy="1472040"/>
          </a:xfrm>
          <a:prstGeom prst="rightBrace">
            <a:avLst>
              <a:gd name="adj1" fmla="val 8333"/>
              <a:gd name="adj2" fmla="val 50000"/>
            </a:avLst>
          </a:prstGeom>
          <a:noFill/>
          <a:ln cap="rnd">
            <a:solidFill>
              <a:srgbClr val="9D2D0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CustomShape 5"/>
          <p:cNvSpPr/>
          <p:nvPr/>
        </p:nvSpPr>
        <p:spPr>
          <a:xfrm>
            <a:off x="11255040" y="4663080"/>
            <a:ext cx="683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1" u="none" strike="noStrike">
                <a:solidFill>
                  <a:srgbClr val="FF0000"/>
                </a:solidFill>
                <a:effectLst/>
                <a:uFillTx/>
                <a:latin typeface="Century Gothic"/>
                <a:ea typeface="DejaVu Sans"/>
              </a:rPr>
              <a:t>Tle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CustomShape 1"/>
          <p:cNvSpPr/>
          <p:nvPr/>
        </p:nvSpPr>
        <p:spPr>
          <a:xfrm>
            <a:off x="1569240" y="120600"/>
            <a:ext cx="609048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fr-FR" sz="2800" b="1" u="sng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Introduction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CustomShape 2"/>
          <p:cNvSpPr/>
          <p:nvPr/>
        </p:nvSpPr>
        <p:spPr>
          <a:xfrm>
            <a:off x="1365840" y="1409400"/>
            <a:ext cx="2726640" cy="11714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Problèmes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" name="CustomShape 3"/>
          <p:cNvSpPr/>
          <p:nvPr/>
        </p:nvSpPr>
        <p:spPr>
          <a:xfrm>
            <a:off x="5825160" y="533880"/>
            <a:ext cx="3133080" cy="107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Nombreux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" name="CustomShape 4"/>
          <p:cNvSpPr/>
          <p:nvPr/>
        </p:nvSpPr>
        <p:spPr>
          <a:xfrm>
            <a:off x="5881680" y="1787040"/>
            <a:ext cx="3133080" cy="11714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Influencés par des déterminants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" name="CustomShape 5"/>
          <p:cNvSpPr/>
          <p:nvPr/>
        </p:nvSpPr>
        <p:spPr>
          <a:xfrm flipV="1">
            <a:off x="4097880" y="1135080"/>
            <a:ext cx="1665360" cy="846360"/>
          </a:xfrm>
          <a:custGeom>
            <a:avLst/>
            <a:gdLst>
              <a:gd name="textAreaLeft" fmla="*/ 0 w 1665360"/>
              <a:gd name="textAreaRight" fmla="*/ 1668240 w 1665360"/>
              <a:gd name="textAreaTop" fmla="*/ 1440 h 846360"/>
              <a:gd name="textAreaBottom" fmla="*/ 850680 h 846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CustomShape 6"/>
          <p:cNvSpPr/>
          <p:nvPr/>
        </p:nvSpPr>
        <p:spPr>
          <a:xfrm>
            <a:off x="4097880" y="1998000"/>
            <a:ext cx="1778400" cy="334440"/>
          </a:xfrm>
          <a:custGeom>
            <a:avLst/>
            <a:gdLst>
              <a:gd name="textAreaLeft" fmla="*/ 0 w 1778400"/>
              <a:gd name="textAreaRight" fmla="*/ 1781280 w 1778400"/>
              <a:gd name="textAreaTop" fmla="*/ 0 h 334440"/>
              <a:gd name="textAreaBottom" fmla="*/ 337320 h 3344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CustomShape 7"/>
          <p:cNvSpPr/>
          <p:nvPr/>
        </p:nvSpPr>
        <p:spPr>
          <a:xfrm>
            <a:off x="1365840" y="3683160"/>
            <a:ext cx="2726640" cy="11714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Politiques de santé publique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" name="CustomShape 8"/>
          <p:cNvSpPr/>
          <p:nvPr/>
        </p:nvSpPr>
        <p:spPr>
          <a:xfrm>
            <a:off x="4097880" y="4271400"/>
            <a:ext cx="1575000" cy="360"/>
          </a:xfrm>
          <a:custGeom>
            <a:avLst/>
            <a:gdLst>
              <a:gd name="textAreaLeft" fmla="*/ 0 w 1575000"/>
              <a:gd name="textAreaRight" fmla="*/ 1577880 w 157500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CustomShape 9"/>
          <p:cNvSpPr/>
          <p:nvPr/>
        </p:nvSpPr>
        <p:spPr>
          <a:xfrm>
            <a:off x="5678280" y="3589560"/>
            <a:ext cx="3133080" cy="1358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Objectif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" name="CustomShape 10"/>
          <p:cNvSpPr/>
          <p:nvPr/>
        </p:nvSpPr>
        <p:spPr>
          <a:xfrm flipV="1">
            <a:off x="8816760" y="4260600"/>
            <a:ext cx="671760" cy="360"/>
          </a:xfrm>
          <a:custGeom>
            <a:avLst/>
            <a:gdLst>
              <a:gd name="textAreaLeft" fmla="*/ 0 w 671760"/>
              <a:gd name="textAreaRight" fmla="*/ 674640 w 671760"/>
              <a:gd name="textAreaTop" fmla="*/ -91800 h 360"/>
              <a:gd name="textAreaBottom" fmla="*/ 36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CustomShape 11"/>
          <p:cNvSpPr/>
          <p:nvPr/>
        </p:nvSpPr>
        <p:spPr>
          <a:xfrm>
            <a:off x="9493920" y="3731040"/>
            <a:ext cx="2004120" cy="11235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Améliorer état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" name="CustomShape 12"/>
          <p:cNvSpPr/>
          <p:nvPr/>
        </p:nvSpPr>
        <p:spPr>
          <a:xfrm>
            <a:off x="10343520" y="4933440"/>
            <a:ext cx="417960" cy="8974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CustomShape 13"/>
          <p:cNvSpPr/>
          <p:nvPr/>
        </p:nvSpPr>
        <p:spPr>
          <a:xfrm>
            <a:off x="9158040" y="5916600"/>
            <a:ext cx="2703960" cy="74448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Organisent des réponses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5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9426240" y="6444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6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279360" y="5836320"/>
            <a:ext cx="2726640" cy="933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1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6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7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2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7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CustomShape 1"/>
          <p:cNvSpPr/>
          <p:nvPr/>
        </p:nvSpPr>
        <p:spPr>
          <a:xfrm>
            <a:off x="4605840" y="163800"/>
            <a:ext cx="2557080" cy="137196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Etat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" name="CustomShape 2"/>
          <p:cNvSpPr/>
          <p:nvPr/>
        </p:nvSpPr>
        <p:spPr>
          <a:xfrm rot="5400000">
            <a:off x="5435280" y="1728360"/>
            <a:ext cx="909000" cy="852480"/>
          </a:xfrm>
          <a:prstGeom prst="chevron">
            <a:avLst>
              <a:gd name="adj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CustomShape 3"/>
          <p:cNvSpPr/>
          <p:nvPr/>
        </p:nvSpPr>
        <p:spPr>
          <a:xfrm>
            <a:off x="4817520" y="2734560"/>
            <a:ext cx="2133720" cy="12927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Démarche de planification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" name="CustomShape 4"/>
          <p:cNvSpPr/>
          <p:nvPr/>
        </p:nvSpPr>
        <p:spPr>
          <a:xfrm rot="5400000">
            <a:off x="5435280" y="4300920"/>
            <a:ext cx="909000" cy="852480"/>
          </a:xfrm>
          <a:prstGeom prst="chevron">
            <a:avLst>
              <a:gd name="adj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CustomShape 5"/>
          <p:cNvSpPr/>
          <p:nvPr/>
        </p:nvSpPr>
        <p:spPr>
          <a:xfrm>
            <a:off x="4817520" y="5356440"/>
            <a:ext cx="2133720" cy="12927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Besoins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" name="CustomShape 6"/>
          <p:cNvSpPr/>
          <p:nvPr/>
        </p:nvSpPr>
        <p:spPr>
          <a:xfrm>
            <a:off x="7055640" y="6005520"/>
            <a:ext cx="1733040" cy="360"/>
          </a:xfrm>
          <a:custGeom>
            <a:avLst/>
            <a:gdLst>
              <a:gd name="textAreaLeft" fmla="*/ 0 w 1733040"/>
              <a:gd name="textAreaRight" fmla="*/ 1735920 w 173304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CustomShape 7"/>
          <p:cNvSpPr/>
          <p:nvPr/>
        </p:nvSpPr>
        <p:spPr>
          <a:xfrm>
            <a:off x="8988840" y="5356440"/>
            <a:ext cx="2133720" cy="12927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Ordre de priorités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94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9426240" y="6444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5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333000" y="5816160"/>
            <a:ext cx="2726640" cy="933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7" dur="2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0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9358560" y="578700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310320" y="578700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8" name="CustomShape 1"/>
          <p:cNvSpPr/>
          <p:nvPr/>
        </p:nvSpPr>
        <p:spPr>
          <a:xfrm>
            <a:off x="5087880" y="3374280"/>
            <a:ext cx="2342520" cy="10443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Région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" name="CustomShape 2"/>
          <p:cNvSpPr/>
          <p:nvPr/>
        </p:nvSpPr>
        <p:spPr>
          <a:xfrm>
            <a:off x="4952520" y="627120"/>
            <a:ext cx="2478240" cy="179460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Plans nationaux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" name="CustomShape 3"/>
          <p:cNvSpPr/>
          <p:nvPr/>
        </p:nvSpPr>
        <p:spPr>
          <a:xfrm>
            <a:off x="6490440" y="2557440"/>
            <a:ext cx="1530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entury Gothic"/>
                <a:ea typeface="DejaVu Sans"/>
              </a:rPr>
              <a:t>Déclinés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CustomShape 4"/>
          <p:cNvSpPr/>
          <p:nvPr/>
        </p:nvSpPr>
        <p:spPr>
          <a:xfrm>
            <a:off x="6490440" y="4702680"/>
            <a:ext cx="1530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entury Gothic"/>
                <a:ea typeface="DejaVu Sans"/>
              </a:rPr>
              <a:t>Déclinés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CustomShape 5"/>
          <p:cNvSpPr/>
          <p:nvPr/>
        </p:nvSpPr>
        <p:spPr>
          <a:xfrm>
            <a:off x="5087880" y="5455440"/>
            <a:ext cx="2342520" cy="10443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Local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" name="CustomShape 6"/>
          <p:cNvSpPr/>
          <p:nvPr/>
        </p:nvSpPr>
        <p:spPr>
          <a:xfrm>
            <a:off x="6180480" y="2487960"/>
            <a:ext cx="265680" cy="83844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CustomShape 7"/>
          <p:cNvSpPr/>
          <p:nvPr/>
        </p:nvSpPr>
        <p:spPr>
          <a:xfrm>
            <a:off x="6180480" y="4466880"/>
            <a:ext cx="265680" cy="83844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CustomShape 8"/>
          <p:cNvSpPr/>
          <p:nvPr/>
        </p:nvSpPr>
        <p:spPr>
          <a:xfrm>
            <a:off x="1715760" y="11880"/>
            <a:ext cx="2815200" cy="155484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Accords internationaux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" name="CustomShape 9"/>
          <p:cNvSpPr/>
          <p:nvPr/>
        </p:nvSpPr>
        <p:spPr>
          <a:xfrm>
            <a:off x="1715760" y="1572120"/>
            <a:ext cx="2815200" cy="155484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Réglementations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européennes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7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9392400" y="157680"/>
            <a:ext cx="2726640" cy="933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2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20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8" dur="2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20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1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6"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7" dur="1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10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3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8"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9" dur="1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" dur="10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5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9358560" y="578700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9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400680" y="578700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0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9313200" y="29016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1" name="Picture 2" descr="3d Homme Assis à Côté De Nombreux Points D'interrogation. 3d Render. Banque  D'Images Et Photos Libres De Droits. Image 66268348."/>
          <p:cNvPicPr/>
          <p:nvPr/>
        </p:nvPicPr>
        <p:blipFill>
          <a:blip r:embed="rId3"/>
          <a:stretch/>
        </p:blipFill>
        <p:spPr>
          <a:xfrm>
            <a:off x="5969160" y="4907520"/>
            <a:ext cx="2099520" cy="184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2" name="CustomShape 1"/>
          <p:cNvSpPr/>
          <p:nvPr/>
        </p:nvSpPr>
        <p:spPr>
          <a:xfrm>
            <a:off x="2226960" y="400320"/>
            <a:ext cx="2898720" cy="2399760"/>
          </a:xfrm>
          <a:prstGeom prst="irregularSeal2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Etat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" name="CustomShape 2"/>
          <p:cNvSpPr/>
          <p:nvPr/>
        </p:nvSpPr>
        <p:spPr>
          <a:xfrm>
            <a:off x="6095880" y="716040"/>
            <a:ext cx="3603960" cy="2399760"/>
          </a:xfrm>
          <a:prstGeom prst="irregularSeal2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Problème du tabagisme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" name="CustomShape 3"/>
          <p:cNvSpPr/>
          <p:nvPr/>
        </p:nvSpPr>
        <p:spPr>
          <a:xfrm>
            <a:off x="4222080" y="3121200"/>
            <a:ext cx="3302280" cy="1927440"/>
          </a:xfrm>
          <a:prstGeom prst="irregularSeal2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Cadre mondial et européen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4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1634400" y="1698840"/>
            <a:ext cx="3765240" cy="821160"/>
          </a:xfrm>
          <a:prstGeom prst="rect">
            <a:avLst/>
          </a:prstGeom>
          <a:solidFill>
            <a:srgbClr val="EBBBA4"/>
          </a:solidFill>
          <a:ln cap="rnd">
            <a:solidFill>
              <a:srgbClr val="D47816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u="sng" strike="noStrike">
                <a:solidFill>
                  <a:srgbClr val="000000"/>
                </a:solidFill>
                <a:effectLst/>
                <a:uFillTx/>
                <a:latin typeface="Calibri"/>
                <a:ea typeface="Times New Roman"/>
              </a:rPr>
              <a:t>Transition: I/ et II/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CustomShape 2"/>
          <p:cNvSpPr/>
          <p:nvPr/>
        </p:nvSpPr>
        <p:spPr>
          <a:xfrm>
            <a:off x="446040" y="2912400"/>
            <a:ext cx="2557080" cy="132660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Problème de santé = nombreux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" name="CustomShape 3"/>
          <p:cNvSpPr/>
          <p:nvPr/>
        </p:nvSpPr>
        <p:spPr>
          <a:xfrm>
            <a:off x="3160800" y="3429000"/>
            <a:ext cx="1428120" cy="423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CustomShape 4"/>
          <p:cNvSpPr/>
          <p:nvPr/>
        </p:nvSpPr>
        <p:spPr>
          <a:xfrm>
            <a:off x="4794840" y="2977560"/>
            <a:ext cx="2557080" cy="132660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Nécessité de les hiérarchiser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" name="CustomShape 5"/>
          <p:cNvSpPr/>
          <p:nvPr/>
        </p:nvSpPr>
        <p:spPr>
          <a:xfrm>
            <a:off x="7463520" y="3429000"/>
            <a:ext cx="1428120" cy="423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0" name="CustomShape 6"/>
          <p:cNvSpPr/>
          <p:nvPr/>
        </p:nvSpPr>
        <p:spPr>
          <a:xfrm>
            <a:off x="9144000" y="2977560"/>
            <a:ext cx="2557080" cy="132660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Rationalisation des finances publiques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CustomShape 16"/>
          <p:cNvSpPr/>
          <p:nvPr/>
        </p:nvSpPr>
        <p:spPr>
          <a:xfrm>
            <a:off x="1620000" y="258840"/>
            <a:ext cx="6090480" cy="821160"/>
          </a:xfrm>
          <a:prstGeom prst="rect">
            <a:avLst/>
          </a:prstGeom>
          <a:solidFill>
            <a:srgbClr val="EBBBA4"/>
          </a:solidFill>
          <a:ln cap="rnd">
            <a:solidFill>
              <a:srgbClr val="D47816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u="sng" strike="noStrike">
                <a:solidFill>
                  <a:srgbClr val="000000"/>
                </a:solidFill>
                <a:effectLst/>
                <a:uFillTx/>
                <a:latin typeface="Calibri"/>
                <a:ea typeface="Times New Roman"/>
              </a:rPr>
              <a:t>I/ LA SITUATION PROBLEME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0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3" dur="1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0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CustomShape 1"/>
          <p:cNvSpPr/>
          <p:nvPr/>
        </p:nvSpPr>
        <p:spPr>
          <a:xfrm>
            <a:off x="3285000" y="349920"/>
            <a:ext cx="3765240" cy="14169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Diagnostic épidémiologique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CustomShape 2"/>
          <p:cNvSpPr/>
          <p:nvPr/>
        </p:nvSpPr>
        <p:spPr>
          <a:xfrm flipH="1">
            <a:off x="3584880" y="1817640"/>
            <a:ext cx="1247760" cy="965520"/>
          </a:xfrm>
          <a:custGeom>
            <a:avLst/>
            <a:gdLst>
              <a:gd name="textAreaLeft" fmla="*/ -1440 w 1247760"/>
              <a:gd name="textAreaRight" fmla="*/ 1249200 w 1247760"/>
              <a:gd name="textAreaTop" fmla="*/ 0 h 965520"/>
              <a:gd name="textAreaBottom" fmla="*/ 968400 h 9655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CustomShape 3"/>
          <p:cNvSpPr/>
          <p:nvPr/>
        </p:nvSpPr>
        <p:spPr>
          <a:xfrm>
            <a:off x="1975680" y="2946240"/>
            <a:ext cx="2613600" cy="1225080"/>
          </a:xfrm>
          <a:prstGeom prst="ellipse">
            <a:avLst/>
          </a:prstGeom>
          <a:solidFill>
            <a:srgbClr val="6AAC91"/>
          </a:solidFill>
          <a:ln cap="rnd">
            <a:solidFill>
              <a:srgbClr val="4E7F6B"/>
            </a:solidFill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Place fondamentale en santé publique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CustomShape 4"/>
          <p:cNvSpPr/>
          <p:nvPr/>
        </p:nvSpPr>
        <p:spPr>
          <a:xfrm>
            <a:off x="5238000" y="3008520"/>
            <a:ext cx="2613600" cy="1225080"/>
          </a:xfrm>
          <a:prstGeom prst="ellipse">
            <a:avLst/>
          </a:prstGeom>
          <a:solidFill>
            <a:srgbClr val="6AAC91"/>
          </a:solidFill>
          <a:ln cap="rnd">
            <a:solidFill>
              <a:srgbClr val="4E7F6B"/>
            </a:solidFill>
            <a:rou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1ere étape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CustomShape 5"/>
          <p:cNvSpPr/>
          <p:nvPr/>
        </p:nvSpPr>
        <p:spPr>
          <a:xfrm>
            <a:off x="5418720" y="1817640"/>
            <a:ext cx="1022040" cy="1140480"/>
          </a:xfrm>
          <a:custGeom>
            <a:avLst/>
            <a:gdLst>
              <a:gd name="textAreaLeft" fmla="*/ 0 w 1022040"/>
              <a:gd name="textAreaRight" fmla="*/ 1024920 w 1022040"/>
              <a:gd name="textAreaTop" fmla="*/ 0 h 1140480"/>
              <a:gd name="textAreaBottom" fmla="*/ 1143360 h 1140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CustomShape 6"/>
          <p:cNvSpPr/>
          <p:nvPr/>
        </p:nvSpPr>
        <p:spPr>
          <a:xfrm>
            <a:off x="8190000" y="3087360"/>
            <a:ext cx="1563840" cy="102204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CustomShape 7"/>
          <p:cNvSpPr/>
          <p:nvPr/>
        </p:nvSpPr>
        <p:spPr>
          <a:xfrm>
            <a:off x="10092240" y="3077640"/>
            <a:ext cx="1710360" cy="909000"/>
          </a:xfrm>
          <a:prstGeom prst="roundRect">
            <a:avLst>
              <a:gd name="adj" fmla="val 16667"/>
            </a:avLst>
          </a:prstGeom>
          <a:solidFill>
            <a:srgbClr val="B2CFC2"/>
          </a:solidFill>
          <a:ln cap="rnd">
            <a:solidFill>
              <a:srgbClr val="65A48A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entury Gothic"/>
                <a:ea typeface="DejaVu Sans"/>
              </a:rPr>
              <a:t>Besoins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CustomShape 8"/>
          <p:cNvSpPr/>
          <p:nvPr/>
        </p:nvSpPr>
        <p:spPr>
          <a:xfrm>
            <a:off x="10583280" y="4114800"/>
            <a:ext cx="728280" cy="13381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CustomShape 9"/>
          <p:cNvSpPr/>
          <p:nvPr/>
        </p:nvSpPr>
        <p:spPr>
          <a:xfrm>
            <a:off x="9759240" y="5581080"/>
            <a:ext cx="2235600" cy="909000"/>
          </a:xfrm>
          <a:prstGeom prst="roundRect">
            <a:avLst>
              <a:gd name="adj" fmla="val 16667"/>
            </a:avLst>
          </a:prstGeom>
          <a:solidFill>
            <a:srgbClr val="B2CFC2"/>
          </a:solidFill>
          <a:ln cap="rnd">
            <a:solidFill>
              <a:srgbClr val="65A48A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entury Gothic"/>
                <a:ea typeface="DejaVu Sans"/>
              </a:rPr>
              <a:t>Planification sanitaire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"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1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6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1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6" dur="1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7" dur="1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1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3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8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3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CustomShape 1"/>
          <p:cNvSpPr/>
          <p:nvPr/>
        </p:nvSpPr>
        <p:spPr>
          <a:xfrm>
            <a:off x="1727280" y="603720"/>
            <a:ext cx="6745320" cy="821160"/>
          </a:xfrm>
          <a:prstGeom prst="rect">
            <a:avLst/>
          </a:prstGeom>
          <a:solidFill>
            <a:srgbClr val="EBBBA4"/>
          </a:solidFill>
          <a:ln cap="rnd">
            <a:solidFill>
              <a:srgbClr val="D47816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u="sng" strike="noStrike">
                <a:solidFill>
                  <a:srgbClr val="000000"/>
                </a:solidFill>
                <a:effectLst/>
                <a:uFillTx/>
                <a:latin typeface="Calibri"/>
                <a:ea typeface="Times New Roman"/>
              </a:rPr>
              <a:t>II/ Les réponses: politiques et acteurs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CustomShape 2"/>
          <p:cNvSpPr/>
          <p:nvPr/>
        </p:nvSpPr>
        <p:spPr>
          <a:xfrm>
            <a:off x="2607840" y="1619640"/>
            <a:ext cx="9149760" cy="821160"/>
          </a:xfrm>
          <a:prstGeom prst="rect">
            <a:avLst/>
          </a:prstGeom>
          <a:solidFill>
            <a:srgbClr val="DE7E18"/>
          </a:solidFill>
          <a:ln cap="rnd">
            <a:solidFill>
              <a:srgbClr val="A45D11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u="sng" strike="noStrike">
                <a:solidFill>
                  <a:srgbClr val="FFFFFF"/>
                </a:solidFill>
                <a:effectLst/>
                <a:uFillTx/>
                <a:latin typeface="Calibri"/>
                <a:ea typeface="Times New Roman"/>
              </a:rPr>
              <a:t>A/ </a:t>
            </a:r>
            <a:r>
              <a:rPr lang="fr-FR" sz="2800" b="1" u="sng" strike="noStrike">
                <a:solidFill>
                  <a:srgbClr val="FFFFFF"/>
                </a:solidFill>
                <a:effectLst/>
                <a:uFillTx/>
                <a:latin typeface="Calibri"/>
                <a:ea typeface="Times New Roman"/>
              </a:rPr>
              <a:t>Processus d’élaboration des politiques de santé publique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3" name="Image 8"/>
          <p:cNvPicPr/>
          <p:nvPr/>
        </p:nvPicPr>
        <p:blipFill>
          <a:blip r:embed="rId2"/>
          <a:stretch/>
        </p:blipFill>
        <p:spPr>
          <a:xfrm>
            <a:off x="11158200" y="70560"/>
            <a:ext cx="865440" cy="132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4" name="Image 10"/>
          <p:cNvPicPr/>
          <p:nvPr/>
        </p:nvPicPr>
        <p:blipFill>
          <a:blip r:embed="rId2"/>
          <a:stretch/>
        </p:blipFill>
        <p:spPr>
          <a:xfrm>
            <a:off x="10941120" y="5079960"/>
            <a:ext cx="1082520" cy="165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5" name="CustomShape 3"/>
          <p:cNvSpPr/>
          <p:nvPr/>
        </p:nvSpPr>
        <p:spPr>
          <a:xfrm>
            <a:off x="485280" y="2638440"/>
            <a:ext cx="2907720" cy="15861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Loi relative à la politique de santé publique du 09/08/2004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" name="CustomShape 4"/>
          <p:cNvSpPr/>
          <p:nvPr/>
        </p:nvSpPr>
        <p:spPr>
          <a:xfrm>
            <a:off x="5004720" y="2611440"/>
            <a:ext cx="3014280" cy="15861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Loi Hôpital Patient Santé Territoire (HPST) du 21/07/2009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CustomShape 5"/>
          <p:cNvSpPr/>
          <p:nvPr/>
        </p:nvSpPr>
        <p:spPr>
          <a:xfrm>
            <a:off x="8782920" y="2638440"/>
            <a:ext cx="3240720" cy="15861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Loi de modernisation du système de santé du 26/01/2016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CustomShape 6"/>
          <p:cNvSpPr/>
          <p:nvPr/>
        </p:nvSpPr>
        <p:spPr>
          <a:xfrm>
            <a:off x="1942200" y="4230000"/>
            <a:ext cx="360" cy="844560"/>
          </a:xfrm>
          <a:custGeom>
            <a:avLst/>
            <a:gdLst>
              <a:gd name="textAreaLeft" fmla="*/ 0 w 360"/>
              <a:gd name="textAreaRight" fmla="*/ 92160 w 360"/>
              <a:gd name="textAreaTop" fmla="*/ 0 h 844560"/>
              <a:gd name="textAreaBottom" fmla="*/ 847440 h 844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CustomShape 7"/>
          <p:cNvSpPr/>
          <p:nvPr/>
        </p:nvSpPr>
        <p:spPr>
          <a:xfrm>
            <a:off x="626760" y="5223600"/>
            <a:ext cx="2624760" cy="1191240"/>
          </a:xfrm>
          <a:prstGeom prst="roundRect">
            <a:avLst>
              <a:gd name="adj" fmla="val 16667"/>
            </a:avLst>
          </a:prstGeom>
          <a:solidFill>
            <a:srgbClr val="B2CFC2"/>
          </a:solidFill>
          <a:ln cap="rnd">
            <a:solidFill>
              <a:srgbClr val="65A48A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entury Gothic"/>
                <a:ea typeface="DejaVu Sans"/>
              </a:rPr>
              <a:t>Cadre d’élaboration des politiques de santé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CustomShape 8"/>
          <p:cNvSpPr/>
          <p:nvPr/>
        </p:nvSpPr>
        <p:spPr>
          <a:xfrm flipV="1">
            <a:off x="3398760" y="3420000"/>
            <a:ext cx="1600560" cy="360"/>
          </a:xfrm>
          <a:custGeom>
            <a:avLst/>
            <a:gdLst>
              <a:gd name="textAreaLeft" fmla="*/ 0 w 1600560"/>
              <a:gd name="textAreaRight" fmla="*/ 1603440 w 1600560"/>
              <a:gd name="textAreaTop" fmla="*/ 3240 h 360"/>
              <a:gd name="textAreaBottom" fmla="*/ 133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2480" rIns="90000" bIns="-4248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CustomShape 9"/>
          <p:cNvSpPr/>
          <p:nvPr/>
        </p:nvSpPr>
        <p:spPr>
          <a:xfrm>
            <a:off x="3398760" y="2878560"/>
            <a:ext cx="1600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entury Gothic"/>
                <a:ea typeface="DejaVu Sans"/>
              </a:rPr>
              <a:t>complétée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CustomShape 10"/>
          <p:cNvSpPr/>
          <p:nvPr/>
        </p:nvSpPr>
        <p:spPr>
          <a:xfrm>
            <a:off x="8166600" y="3113640"/>
            <a:ext cx="468720" cy="581760"/>
          </a:xfrm>
          <a:prstGeom prst="mathPlus">
            <a:avLst>
              <a:gd name="adj1" fmla="val 2352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2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7" dur="2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1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8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4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81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CustomShape 1"/>
          <p:cNvSpPr/>
          <p:nvPr/>
        </p:nvSpPr>
        <p:spPr>
          <a:xfrm>
            <a:off x="3183480" y="553320"/>
            <a:ext cx="4307040" cy="115740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Organisation de la politique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" name="CustomShape 2"/>
          <p:cNvSpPr/>
          <p:nvPr/>
        </p:nvSpPr>
        <p:spPr>
          <a:xfrm rot="5400000">
            <a:off x="3819600" y="1838520"/>
            <a:ext cx="1397160" cy="14396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CustomShape 3"/>
          <p:cNvSpPr/>
          <p:nvPr/>
        </p:nvSpPr>
        <p:spPr>
          <a:xfrm>
            <a:off x="5587920" y="2321280"/>
            <a:ext cx="2207160" cy="115740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Différents échelons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" name="CustomShape 4"/>
          <p:cNvSpPr/>
          <p:nvPr/>
        </p:nvSpPr>
        <p:spPr>
          <a:xfrm>
            <a:off x="7992360" y="2720520"/>
            <a:ext cx="909000" cy="180072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CustomShape 5"/>
          <p:cNvSpPr/>
          <p:nvPr/>
        </p:nvSpPr>
        <p:spPr>
          <a:xfrm>
            <a:off x="5587920" y="3862080"/>
            <a:ext cx="2320200" cy="115740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Différents acteurs dont les usagers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" name="CustomShape 6"/>
          <p:cNvSpPr/>
          <p:nvPr/>
        </p:nvSpPr>
        <p:spPr>
          <a:xfrm flipH="1">
            <a:off x="3787200" y="4443480"/>
            <a:ext cx="1789560" cy="360"/>
          </a:xfrm>
          <a:custGeom>
            <a:avLst/>
            <a:gdLst>
              <a:gd name="textAreaLeft" fmla="*/ 1440 w 1789560"/>
              <a:gd name="textAreaRight" fmla="*/ 1793880 w 178956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9" name="CustomShape 7"/>
          <p:cNvSpPr/>
          <p:nvPr/>
        </p:nvSpPr>
        <p:spPr>
          <a:xfrm>
            <a:off x="1241640" y="4064040"/>
            <a:ext cx="2432880" cy="87516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Coordination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" name="CustomShape 8"/>
          <p:cNvSpPr/>
          <p:nvPr/>
        </p:nvSpPr>
        <p:spPr>
          <a:xfrm>
            <a:off x="8946360" y="553320"/>
            <a:ext cx="818640" cy="1067040"/>
          </a:xfrm>
          <a:prstGeom prst="rightBrace">
            <a:avLst>
              <a:gd name="adj1" fmla="val 8333"/>
              <a:gd name="adj2" fmla="val 50000"/>
            </a:avLst>
          </a:prstGeom>
          <a:noFill/>
          <a:ln cap="rnd">
            <a:solidFill>
              <a:srgbClr val="9D2D0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CustomShape 9"/>
          <p:cNvSpPr/>
          <p:nvPr/>
        </p:nvSpPr>
        <p:spPr>
          <a:xfrm>
            <a:off x="10058400" y="276480"/>
            <a:ext cx="1834560" cy="151848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Influence du cadre européen et mondial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52" name="Image 5"/>
          <p:cNvPicPr/>
          <p:nvPr/>
        </p:nvPicPr>
        <p:blipFill>
          <a:blip r:embed="rId2"/>
          <a:stretch/>
        </p:blipFill>
        <p:spPr>
          <a:xfrm>
            <a:off x="11027880" y="5259600"/>
            <a:ext cx="865440" cy="1322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9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4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9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5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0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CustomShape 1"/>
          <p:cNvSpPr/>
          <p:nvPr/>
        </p:nvSpPr>
        <p:spPr>
          <a:xfrm>
            <a:off x="3486600" y="1357560"/>
            <a:ext cx="4973040" cy="147348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Stratégie nationale de santé (SNS)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" name="CustomShape 2"/>
          <p:cNvSpPr/>
          <p:nvPr/>
        </p:nvSpPr>
        <p:spPr>
          <a:xfrm>
            <a:off x="614880" y="4238280"/>
            <a:ext cx="2624760" cy="152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Fixe les priorités en matière de santé pour 5 ans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CustomShape 3"/>
          <p:cNvSpPr/>
          <p:nvPr/>
        </p:nvSpPr>
        <p:spPr>
          <a:xfrm>
            <a:off x="4574880" y="4320000"/>
            <a:ext cx="2624760" cy="152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Guide la mise en place des politiques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CustomShape 4"/>
          <p:cNvSpPr/>
          <p:nvPr/>
        </p:nvSpPr>
        <p:spPr>
          <a:xfrm>
            <a:off x="8280000" y="4320000"/>
            <a:ext cx="2624760" cy="152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Repose sur 4 axes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" name="CustomShape 5"/>
          <p:cNvSpPr/>
          <p:nvPr/>
        </p:nvSpPr>
        <p:spPr>
          <a:xfrm flipH="1">
            <a:off x="1979640" y="2880000"/>
            <a:ext cx="3178080" cy="1143360"/>
          </a:xfrm>
          <a:custGeom>
            <a:avLst/>
            <a:gdLst>
              <a:gd name="textAreaLeft" fmla="*/ -1440 w 3178080"/>
              <a:gd name="textAreaRight" fmla="*/ 3179520 w 3178080"/>
              <a:gd name="textAreaTop" fmla="*/ 0 h 1143360"/>
              <a:gd name="textAreaBottom" fmla="*/ 1146240 h 1143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8" name="CustomShape 6"/>
          <p:cNvSpPr/>
          <p:nvPr/>
        </p:nvSpPr>
        <p:spPr>
          <a:xfrm>
            <a:off x="6044760" y="3060000"/>
            <a:ext cx="360" cy="1143360"/>
          </a:xfrm>
          <a:custGeom>
            <a:avLst/>
            <a:gdLst>
              <a:gd name="textAreaLeft" fmla="*/ 0 w 360"/>
              <a:gd name="textAreaRight" fmla="*/ 92160 w 360"/>
              <a:gd name="textAreaTop" fmla="*/ 0 h 1143360"/>
              <a:gd name="textAreaBottom" fmla="*/ 1146240 h 1143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CustomShape 7"/>
          <p:cNvSpPr/>
          <p:nvPr/>
        </p:nvSpPr>
        <p:spPr>
          <a:xfrm>
            <a:off x="6840000" y="2996280"/>
            <a:ext cx="2929680" cy="1143360"/>
          </a:xfrm>
          <a:custGeom>
            <a:avLst/>
            <a:gdLst>
              <a:gd name="textAreaLeft" fmla="*/ 0 w 2929680"/>
              <a:gd name="textAreaRight" fmla="*/ 2932560 w 2929680"/>
              <a:gd name="textAreaTop" fmla="*/ 0 h 1143360"/>
              <a:gd name="textAreaBottom" fmla="*/ 1146240 h 1143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0" name="Image 9" descr="Des acteurs controversés : fonds souverains et les &quot;hedge funds ..."/>
          <p:cNvPicPr/>
          <p:nvPr/>
        </p:nvPicPr>
        <p:blipFill>
          <a:blip r:embed="rId2"/>
          <a:stretch/>
        </p:blipFill>
        <p:spPr>
          <a:xfrm>
            <a:off x="1644120" y="180000"/>
            <a:ext cx="1235520" cy="94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1" name="Rectangle 560"/>
          <p:cNvSpPr/>
          <p:nvPr/>
        </p:nvSpPr>
        <p:spPr>
          <a:xfrm>
            <a:off x="2879640" y="360000"/>
            <a:ext cx="8820360" cy="76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sng" strike="noStrike">
                <a:solidFill>
                  <a:srgbClr val="000000"/>
                </a:solidFill>
                <a:effectLst/>
                <a:uFillTx/>
                <a:latin typeface="Arial"/>
              </a:rPr>
              <a:t>L’élaboration d’une politique de santé publique au niveau national en réponse à une priorité de santé publique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4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6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7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CustomShape 1"/>
          <p:cNvSpPr/>
          <p:nvPr/>
        </p:nvSpPr>
        <p:spPr>
          <a:xfrm>
            <a:off x="3240000" y="632160"/>
            <a:ext cx="5334120" cy="140580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Gravité d’un problème de santé publique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" name="CustomShape 2"/>
          <p:cNvSpPr/>
          <p:nvPr/>
        </p:nvSpPr>
        <p:spPr>
          <a:xfrm>
            <a:off x="218520" y="3429000"/>
            <a:ext cx="2624760" cy="152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Indicateurs sanitaires préoccupants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" name="CustomShape 3"/>
          <p:cNvSpPr/>
          <p:nvPr/>
        </p:nvSpPr>
        <p:spPr>
          <a:xfrm>
            <a:off x="3268080" y="3429000"/>
            <a:ext cx="2822400" cy="152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Conséquences individuelles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" name="CustomShape 4"/>
          <p:cNvSpPr/>
          <p:nvPr/>
        </p:nvSpPr>
        <p:spPr>
          <a:xfrm>
            <a:off x="6333120" y="3429000"/>
            <a:ext cx="2822400" cy="142560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Conséquences sur la société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" name="CustomShape 5"/>
          <p:cNvSpPr/>
          <p:nvPr/>
        </p:nvSpPr>
        <p:spPr>
          <a:xfrm>
            <a:off x="9398160" y="3429000"/>
            <a:ext cx="2624760" cy="152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Inégalités sociales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" name="CustomShape 6"/>
          <p:cNvSpPr/>
          <p:nvPr/>
        </p:nvSpPr>
        <p:spPr>
          <a:xfrm flipH="1">
            <a:off x="2124720" y="2291760"/>
            <a:ext cx="3085200" cy="978480"/>
          </a:xfrm>
          <a:custGeom>
            <a:avLst/>
            <a:gdLst>
              <a:gd name="textAreaLeft" fmla="*/ -1440 w 3085200"/>
              <a:gd name="textAreaRight" fmla="*/ 3086640 w 3085200"/>
              <a:gd name="textAreaTop" fmla="*/ 0 h 978480"/>
              <a:gd name="textAreaBottom" fmla="*/ 981360 h 978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8" name="CustomShape 7"/>
          <p:cNvSpPr/>
          <p:nvPr/>
        </p:nvSpPr>
        <p:spPr>
          <a:xfrm flipH="1">
            <a:off x="5052240" y="2291760"/>
            <a:ext cx="758520" cy="978480"/>
          </a:xfrm>
          <a:custGeom>
            <a:avLst/>
            <a:gdLst>
              <a:gd name="textAreaLeft" fmla="*/ 1440 w 758520"/>
              <a:gd name="textAreaRight" fmla="*/ 762840 w 758520"/>
              <a:gd name="textAreaTop" fmla="*/ 0 h 978480"/>
              <a:gd name="textAreaBottom" fmla="*/ 981360 h 978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CustomShape 8"/>
          <p:cNvSpPr/>
          <p:nvPr/>
        </p:nvSpPr>
        <p:spPr>
          <a:xfrm>
            <a:off x="6095880" y="2291760"/>
            <a:ext cx="1144440" cy="978480"/>
          </a:xfrm>
          <a:custGeom>
            <a:avLst/>
            <a:gdLst>
              <a:gd name="textAreaLeft" fmla="*/ 0 w 1144440"/>
              <a:gd name="textAreaRight" fmla="*/ 1147320 w 1144440"/>
              <a:gd name="textAreaTop" fmla="*/ 0 h 978480"/>
              <a:gd name="textAreaBottom" fmla="*/ 981360 h 978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CustomShape 9"/>
          <p:cNvSpPr/>
          <p:nvPr/>
        </p:nvSpPr>
        <p:spPr>
          <a:xfrm>
            <a:off x="6562800" y="2291760"/>
            <a:ext cx="3501720" cy="978480"/>
          </a:xfrm>
          <a:custGeom>
            <a:avLst/>
            <a:gdLst>
              <a:gd name="textAreaLeft" fmla="*/ 0 w 3501720"/>
              <a:gd name="textAreaRight" fmla="*/ 3504600 w 3501720"/>
              <a:gd name="textAreaTop" fmla="*/ 0 h 978480"/>
              <a:gd name="textAreaBottom" fmla="*/ 981360 h 978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CustomShape 10"/>
          <p:cNvSpPr/>
          <p:nvPr/>
        </p:nvSpPr>
        <p:spPr>
          <a:xfrm>
            <a:off x="2848680" y="5243400"/>
            <a:ext cx="3085200" cy="152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Diagnostic épidémiologique ( indicateurs  + déterminants)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" name="CustomShape 11"/>
          <p:cNvSpPr/>
          <p:nvPr/>
        </p:nvSpPr>
        <p:spPr>
          <a:xfrm rot="5400000">
            <a:off x="1729800" y="5052240"/>
            <a:ext cx="804960" cy="118692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1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2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3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8"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9" dur="1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65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CustomShape 1"/>
          <p:cNvSpPr/>
          <p:nvPr/>
        </p:nvSpPr>
        <p:spPr>
          <a:xfrm>
            <a:off x="3646440" y="383760"/>
            <a:ext cx="5367960" cy="12589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Priorité de santé publique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" name="CustomShape 2"/>
          <p:cNvSpPr/>
          <p:nvPr/>
        </p:nvSpPr>
        <p:spPr>
          <a:xfrm>
            <a:off x="6039360" y="2038680"/>
            <a:ext cx="582120" cy="10594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CustomShape 3"/>
          <p:cNvSpPr/>
          <p:nvPr/>
        </p:nvSpPr>
        <p:spPr>
          <a:xfrm>
            <a:off x="1924920" y="3674520"/>
            <a:ext cx="2715120" cy="17330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4 critères précédents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" name="CustomShape 4"/>
          <p:cNvSpPr/>
          <p:nvPr/>
        </p:nvSpPr>
        <p:spPr>
          <a:xfrm>
            <a:off x="5401800" y="3680280"/>
            <a:ext cx="2715120" cy="17330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Mobilisation des pouvoirs publics (  + budget disponible)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" name="CustomShape 5"/>
          <p:cNvSpPr/>
          <p:nvPr/>
        </p:nvSpPr>
        <p:spPr>
          <a:xfrm>
            <a:off x="8912520" y="3680280"/>
            <a:ext cx="2715120" cy="17330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Mobilisation des associations, des médias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" name="CustomShape 6"/>
          <p:cNvSpPr/>
          <p:nvPr/>
        </p:nvSpPr>
        <p:spPr>
          <a:xfrm>
            <a:off x="4826160" y="4317840"/>
            <a:ext cx="423720" cy="446040"/>
          </a:xfrm>
          <a:prstGeom prst="mathPlus">
            <a:avLst>
              <a:gd name="adj1" fmla="val 2352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CustomShape 7"/>
          <p:cNvSpPr/>
          <p:nvPr/>
        </p:nvSpPr>
        <p:spPr>
          <a:xfrm>
            <a:off x="8235360" y="4317840"/>
            <a:ext cx="423720" cy="446040"/>
          </a:xfrm>
          <a:prstGeom prst="mathPlus">
            <a:avLst>
              <a:gd name="adj1" fmla="val 2352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2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2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8" dur="20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20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2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7" dur="2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8" dur="2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2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54" dur="2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CustomShape 1"/>
          <p:cNvSpPr/>
          <p:nvPr/>
        </p:nvSpPr>
        <p:spPr>
          <a:xfrm>
            <a:off x="3623760" y="711360"/>
            <a:ext cx="5131080" cy="10897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Démarche de planification sanitaire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" name="CustomShape 2"/>
          <p:cNvSpPr/>
          <p:nvPr/>
        </p:nvSpPr>
        <p:spPr>
          <a:xfrm>
            <a:off x="1490040" y="2912400"/>
            <a:ext cx="3460320" cy="213372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Moyens et actions pour atteindre des objectifs selon un ordre de priorité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" name="CustomShape 3"/>
          <p:cNvSpPr/>
          <p:nvPr/>
        </p:nvSpPr>
        <p:spPr>
          <a:xfrm>
            <a:off x="6869160" y="3028320"/>
            <a:ext cx="3460320" cy="213372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Mise en œuvre par des plans nationaux de santé publique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" name="CustomShape 4"/>
          <p:cNvSpPr/>
          <p:nvPr/>
        </p:nvSpPr>
        <p:spPr>
          <a:xfrm flipH="1">
            <a:off x="4262040" y="1971360"/>
            <a:ext cx="1552320" cy="935640"/>
          </a:xfrm>
          <a:custGeom>
            <a:avLst/>
            <a:gdLst>
              <a:gd name="textAreaLeft" fmla="*/ -1440 w 1552320"/>
              <a:gd name="textAreaRight" fmla="*/ 1553760 w 1552320"/>
              <a:gd name="textAreaTop" fmla="*/ 0 h 935640"/>
              <a:gd name="textAreaBottom" fmla="*/ 938520 h 9356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4" name="CustomShape 5"/>
          <p:cNvSpPr/>
          <p:nvPr/>
        </p:nvSpPr>
        <p:spPr>
          <a:xfrm>
            <a:off x="6502320" y="1971360"/>
            <a:ext cx="1552320" cy="935640"/>
          </a:xfrm>
          <a:custGeom>
            <a:avLst/>
            <a:gdLst>
              <a:gd name="textAreaLeft" fmla="*/ 0 w 1552320"/>
              <a:gd name="textAreaRight" fmla="*/ 1555200 w 1552320"/>
              <a:gd name="textAreaTop" fmla="*/ 0 h 935640"/>
              <a:gd name="textAreaBottom" fmla="*/ 938520 h 9356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8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8" dur="2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9" dur="2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2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CustomShape 1"/>
          <p:cNvSpPr/>
          <p:nvPr/>
        </p:nvSpPr>
        <p:spPr>
          <a:xfrm>
            <a:off x="4233240" y="722520"/>
            <a:ext cx="3889440" cy="124776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Plan de santé publique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" name="CustomShape 2"/>
          <p:cNvSpPr/>
          <p:nvPr/>
        </p:nvSpPr>
        <p:spPr>
          <a:xfrm>
            <a:off x="1219320" y="3081960"/>
            <a:ext cx="3291120" cy="14623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Ensemble coordonné de programmes et d’actions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7" name="CustomShape 3"/>
          <p:cNvSpPr/>
          <p:nvPr/>
        </p:nvSpPr>
        <p:spPr>
          <a:xfrm>
            <a:off x="1794960" y="5520240"/>
            <a:ext cx="2274840" cy="11008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Objectifs de santé prioritaires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8" name="CustomShape 4"/>
          <p:cNvSpPr/>
          <p:nvPr/>
        </p:nvSpPr>
        <p:spPr>
          <a:xfrm>
            <a:off x="7179840" y="3002760"/>
            <a:ext cx="3460320" cy="14623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Durée 5 ans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9" name="CustomShape 5"/>
          <p:cNvSpPr/>
          <p:nvPr/>
        </p:nvSpPr>
        <p:spPr>
          <a:xfrm>
            <a:off x="4233240" y="6129720"/>
            <a:ext cx="1100880" cy="360"/>
          </a:xfrm>
          <a:custGeom>
            <a:avLst/>
            <a:gdLst>
              <a:gd name="textAreaLeft" fmla="*/ 0 w 1100880"/>
              <a:gd name="textAreaRight" fmla="*/ 1103760 w 110088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0" name="CustomShape 6"/>
          <p:cNvSpPr/>
          <p:nvPr/>
        </p:nvSpPr>
        <p:spPr>
          <a:xfrm>
            <a:off x="5734800" y="5339520"/>
            <a:ext cx="3460320" cy="146232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Vérifiés par des indicateurs = évaluation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1" name="CustomShape 7"/>
          <p:cNvSpPr/>
          <p:nvPr/>
        </p:nvSpPr>
        <p:spPr>
          <a:xfrm flipH="1">
            <a:off x="8472960" y="4549320"/>
            <a:ext cx="429120" cy="784800"/>
          </a:xfrm>
          <a:custGeom>
            <a:avLst/>
            <a:gdLst>
              <a:gd name="textAreaLeft" fmla="*/ -1440 w 429120"/>
              <a:gd name="textAreaRight" fmla="*/ 430560 w 429120"/>
              <a:gd name="textAreaTop" fmla="*/ 0 h 784800"/>
              <a:gd name="textAreaBottom" fmla="*/ 787680 h 7848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CustomShape 8"/>
          <p:cNvSpPr/>
          <p:nvPr/>
        </p:nvSpPr>
        <p:spPr>
          <a:xfrm flipH="1">
            <a:off x="3448800" y="2105280"/>
            <a:ext cx="2636280" cy="790560"/>
          </a:xfrm>
          <a:custGeom>
            <a:avLst/>
            <a:gdLst>
              <a:gd name="textAreaLeft" fmla="*/ 1440 w 2636280"/>
              <a:gd name="textAreaRight" fmla="*/ 2640600 w 2636280"/>
              <a:gd name="textAreaTop" fmla="*/ 0 h 790560"/>
              <a:gd name="textAreaBottom" fmla="*/ 793440 h 790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CustomShape 9"/>
          <p:cNvSpPr/>
          <p:nvPr/>
        </p:nvSpPr>
        <p:spPr>
          <a:xfrm>
            <a:off x="6265440" y="2105280"/>
            <a:ext cx="2424600" cy="767880"/>
          </a:xfrm>
          <a:custGeom>
            <a:avLst/>
            <a:gdLst>
              <a:gd name="textAreaLeft" fmla="*/ 0 w 2424600"/>
              <a:gd name="textAreaRight" fmla="*/ 2427480 w 2424600"/>
              <a:gd name="textAreaTop" fmla="*/ 0 h 767880"/>
              <a:gd name="textAreaBottom" fmla="*/ 770760 h 767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CustomShape 10"/>
          <p:cNvSpPr/>
          <p:nvPr/>
        </p:nvSpPr>
        <p:spPr>
          <a:xfrm>
            <a:off x="2833560" y="4662360"/>
            <a:ext cx="360" cy="852480"/>
          </a:xfrm>
          <a:custGeom>
            <a:avLst/>
            <a:gdLst>
              <a:gd name="textAreaLeft" fmla="*/ 0 w 360"/>
              <a:gd name="textAreaRight" fmla="*/ 92160 w 360"/>
              <a:gd name="textAreaTop" fmla="*/ 0 h 852480"/>
              <a:gd name="textAreaBottom" fmla="*/ 855360 h 852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9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4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0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5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0" dur="2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1" dur="20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20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CustomShape 1"/>
          <p:cNvSpPr/>
          <p:nvPr/>
        </p:nvSpPr>
        <p:spPr>
          <a:xfrm>
            <a:off x="4402800" y="496800"/>
            <a:ext cx="3268440" cy="122508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Acteurs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" name="CustomShape 2"/>
          <p:cNvSpPr/>
          <p:nvPr/>
        </p:nvSpPr>
        <p:spPr>
          <a:xfrm>
            <a:off x="1320840" y="2686680"/>
            <a:ext cx="3460320" cy="213372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Etat = garant de la protection de la santé des populations (échelon national = mêmes droits)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" name="CustomShape 3"/>
          <p:cNvSpPr/>
          <p:nvPr/>
        </p:nvSpPr>
        <p:spPr>
          <a:xfrm>
            <a:off x="7191000" y="2686680"/>
            <a:ext cx="3460320" cy="213372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Ministère de la santé = rôle central dans l’élaboration de la politique de santé = pilotage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" name="CustomShape 4"/>
          <p:cNvSpPr/>
          <p:nvPr/>
        </p:nvSpPr>
        <p:spPr>
          <a:xfrm flipH="1">
            <a:off x="4228200" y="1845720"/>
            <a:ext cx="1800720" cy="835560"/>
          </a:xfrm>
          <a:custGeom>
            <a:avLst/>
            <a:gdLst>
              <a:gd name="textAreaLeft" fmla="*/ -1440 w 1800720"/>
              <a:gd name="textAreaRight" fmla="*/ 1802160 w 1800720"/>
              <a:gd name="textAreaTop" fmla="*/ 0 h 835560"/>
              <a:gd name="textAreaBottom" fmla="*/ 838440 h 835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CustomShape 5"/>
          <p:cNvSpPr/>
          <p:nvPr/>
        </p:nvSpPr>
        <p:spPr>
          <a:xfrm>
            <a:off x="6242760" y="1845720"/>
            <a:ext cx="1699200" cy="835560"/>
          </a:xfrm>
          <a:custGeom>
            <a:avLst/>
            <a:gdLst>
              <a:gd name="textAreaLeft" fmla="*/ 0 w 1699200"/>
              <a:gd name="textAreaRight" fmla="*/ 1702080 w 1699200"/>
              <a:gd name="textAreaTop" fmla="*/ 0 h 835560"/>
              <a:gd name="textAreaBottom" fmla="*/ 838440 h 835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CustomShape 6"/>
          <p:cNvSpPr/>
          <p:nvPr/>
        </p:nvSpPr>
        <p:spPr>
          <a:xfrm>
            <a:off x="8918280" y="4933080"/>
            <a:ext cx="446040" cy="9201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CustomShape 7"/>
          <p:cNvSpPr/>
          <p:nvPr/>
        </p:nvSpPr>
        <p:spPr>
          <a:xfrm>
            <a:off x="7428240" y="5994360"/>
            <a:ext cx="3584520" cy="63792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S’appuie sur des instances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0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5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0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5" dur="2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6" dur="2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2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42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CustomShape 1"/>
          <p:cNvSpPr/>
          <p:nvPr/>
        </p:nvSpPr>
        <p:spPr>
          <a:xfrm>
            <a:off x="2404440" y="587160"/>
            <a:ext cx="2895840" cy="17218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HCSP + Agences sanitaires = expertise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" name="CustomShape 2"/>
          <p:cNvSpPr/>
          <p:nvPr/>
        </p:nvSpPr>
        <p:spPr>
          <a:xfrm>
            <a:off x="7027200" y="587160"/>
            <a:ext cx="2895840" cy="17218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Conférence nationale de santé (CNS) = concertation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" name="CustomShape 3"/>
          <p:cNvSpPr/>
          <p:nvPr/>
        </p:nvSpPr>
        <p:spPr>
          <a:xfrm>
            <a:off x="4758120" y="3429000"/>
            <a:ext cx="2895840" cy="17218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Assurance maladie = financeur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" name="CustomShape 4"/>
          <p:cNvSpPr/>
          <p:nvPr/>
        </p:nvSpPr>
        <p:spPr>
          <a:xfrm>
            <a:off x="5653080" y="2201400"/>
            <a:ext cx="880920" cy="762120"/>
          </a:xfrm>
          <a:prstGeom prst="mathPlus">
            <a:avLst>
              <a:gd name="adj1" fmla="val 2352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2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2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8" dur="2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2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Image 1" descr="Des acteurs controversés : fonds souverains et les &quot;hedge funds ..."/>
          <p:cNvPicPr/>
          <p:nvPr/>
        </p:nvPicPr>
        <p:blipFill>
          <a:blip r:embed="rId2"/>
          <a:stretch/>
        </p:blipFill>
        <p:spPr>
          <a:xfrm>
            <a:off x="1778760" y="537120"/>
            <a:ext cx="1162080" cy="103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7" name="CustomShape 1"/>
          <p:cNvSpPr/>
          <p:nvPr/>
        </p:nvSpPr>
        <p:spPr>
          <a:xfrm>
            <a:off x="598320" y="2029320"/>
            <a:ext cx="3844080" cy="139428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Démarche de l’élaboration du PRS // démarche de l’élaboration de la SNS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" name="CustomShape 2"/>
          <p:cNvSpPr/>
          <p:nvPr/>
        </p:nvSpPr>
        <p:spPr>
          <a:xfrm>
            <a:off x="6220080" y="1908000"/>
            <a:ext cx="3708720" cy="16088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Echelon régional = échelon optimal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" name="CustomShape 3"/>
          <p:cNvSpPr/>
          <p:nvPr/>
        </p:nvSpPr>
        <p:spPr>
          <a:xfrm>
            <a:off x="4662360" y="4797720"/>
            <a:ext cx="3291120" cy="14961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Prise en compte des priorités territoriales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" name="CustomShape 4"/>
          <p:cNvSpPr/>
          <p:nvPr/>
        </p:nvSpPr>
        <p:spPr>
          <a:xfrm>
            <a:off x="8929440" y="4735800"/>
            <a:ext cx="3110400" cy="16088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Importance du diagnostic épidémiologique territorial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" name="CustomShape 5"/>
          <p:cNvSpPr/>
          <p:nvPr/>
        </p:nvSpPr>
        <p:spPr>
          <a:xfrm flipH="1">
            <a:off x="6835320" y="3691440"/>
            <a:ext cx="1112040" cy="999360"/>
          </a:xfrm>
          <a:custGeom>
            <a:avLst/>
            <a:gdLst>
              <a:gd name="textAreaLeft" fmla="*/ 1440 w 1112040"/>
              <a:gd name="textAreaRight" fmla="*/ 1116360 w 1112040"/>
              <a:gd name="textAreaTop" fmla="*/ 0 h 999360"/>
              <a:gd name="textAreaBottom" fmla="*/ 1002240 h 999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2" name="CustomShape 6"/>
          <p:cNvSpPr/>
          <p:nvPr/>
        </p:nvSpPr>
        <p:spPr>
          <a:xfrm>
            <a:off x="8116560" y="5542920"/>
            <a:ext cx="671760" cy="360"/>
          </a:xfrm>
          <a:custGeom>
            <a:avLst/>
            <a:gdLst>
              <a:gd name="textAreaLeft" fmla="*/ 0 w 671760"/>
              <a:gd name="textAreaRight" fmla="*/ 674640 w 67176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3" name="Rectangle 612"/>
          <p:cNvSpPr/>
          <p:nvPr/>
        </p:nvSpPr>
        <p:spPr>
          <a:xfrm>
            <a:off x="3600000" y="489960"/>
            <a:ext cx="6119640" cy="76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sng" strike="noStrike">
                <a:solidFill>
                  <a:srgbClr val="000000"/>
                </a:solidFill>
                <a:effectLst/>
                <a:uFillTx/>
                <a:latin typeface="Arial"/>
              </a:rPr>
              <a:t>L’élaboration d’une politique de santé publique au niveau régional et local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4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5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36" dur="2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CustomShape 1"/>
          <p:cNvSpPr/>
          <p:nvPr/>
        </p:nvSpPr>
        <p:spPr>
          <a:xfrm>
            <a:off x="1964160" y="440280"/>
            <a:ext cx="8822520" cy="120240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Acteur phare = ARS (placées sous la tutelle du ministère de la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5" name="CustomShape 2"/>
          <p:cNvSpPr/>
          <p:nvPr/>
        </p:nvSpPr>
        <p:spPr>
          <a:xfrm>
            <a:off x="937080" y="2720520"/>
            <a:ext cx="2455560" cy="155232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Mise en œuvre de la politique nationale au niveau régional = rôle de pilotage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6" name="CustomShape 3"/>
          <p:cNvSpPr/>
          <p:nvPr/>
        </p:nvSpPr>
        <p:spPr>
          <a:xfrm>
            <a:off x="3702600" y="2720520"/>
            <a:ext cx="2455560" cy="155232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Prise en compte des spécificités régionales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CustomShape 4"/>
          <p:cNvSpPr/>
          <p:nvPr/>
        </p:nvSpPr>
        <p:spPr>
          <a:xfrm>
            <a:off x="6586920" y="2720520"/>
            <a:ext cx="2455560" cy="155232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Champs d’intervention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CustomShape 5"/>
          <p:cNvSpPr/>
          <p:nvPr/>
        </p:nvSpPr>
        <p:spPr>
          <a:xfrm>
            <a:off x="5650200" y="5096880"/>
            <a:ext cx="1868400" cy="13154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Santé publique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CustomShape 6"/>
          <p:cNvSpPr/>
          <p:nvPr/>
        </p:nvSpPr>
        <p:spPr>
          <a:xfrm>
            <a:off x="7981200" y="5096880"/>
            <a:ext cx="1868400" cy="13154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Offre de soins / médico-sociale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0" name="CustomShape 7"/>
          <p:cNvSpPr/>
          <p:nvPr/>
        </p:nvSpPr>
        <p:spPr>
          <a:xfrm>
            <a:off x="9471240" y="2720520"/>
            <a:ext cx="2455560" cy="155232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Définition du PRS (objectifs pluriannuels)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1" name="CustomShape 8"/>
          <p:cNvSpPr/>
          <p:nvPr/>
        </p:nvSpPr>
        <p:spPr>
          <a:xfrm flipH="1">
            <a:off x="6959520" y="4380120"/>
            <a:ext cx="847080" cy="604080"/>
          </a:xfrm>
          <a:custGeom>
            <a:avLst/>
            <a:gdLst>
              <a:gd name="textAreaLeft" fmla="*/ 1440 w 847080"/>
              <a:gd name="textAreaRight" fmla="*/ 851400 w 847080"/>
              <a:gd name="textAreaTop" fmla="*/ 0 h 604080"/>
              <a:gd name="textAreaBottom" fmla="*/ 606960 h 6040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2" name="CustomShape 9"/>
          <p:cNvSpPr/>
          <p:nvPr/>
        </p:nvSpPr>
        <p:spPr>
          <a:xfrm>
            <a:off x="7981200" y="4380120"/>
            <a:ext cx="717120" cy="604080"/>
          </a:xfrm>
          <a:custGeom>
            <a:avLst/>
            <a:gdLst>
              <a:gd name="textAreaLeft" fmla="*/ 0 w 717120"/>
              <a:gd name="textAreaRight" fmla="*/ 720000 w 717120"/>
              <a:gd name="textAreaTop" fmla="*/ 0 h 604080"/>
              <a:gd name="textAreaBottom" fmla="*/ 606960 h 6040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3" name="CustomShape 10"/>
          <p:cNvSpPr/>
          <p:nvPr/>
        </p:nvSpPr>
        <p:spPr>
          <a:xfrm>
            <a:off x="1855440" y="1851480"/>
            <a:ext cx="559080" cy="683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CustomShape 11"/>
          <p:cNvSpPr/>
          <p:nvPr/>
        </p:nvSpPr>
        <p:spPr>
          <a:xfrm>
            <a:off x="4597560" y="1873800"/>
            <a:ext cx="559080" cy="683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5" name="CustomShape 12"/>
          <p:cNvSpPr/>
          <p:nvPr/>
        </p:nvSpPr>
        <p:spPr>
          <a:xfrm>
            <a:off x="7512840" y="1851480"/>
            <a:ext cx="559080" cy="683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6" name="CustomShape 13"/>
          <p:cNvSpPr/>
          <p:nvPr/>
        </p:nvSpPr>
        <p:spPr>
          <a:xfrm>
            <a:off x="10428120" y="1851480"/>
            <a:ext cx="559080" cy="683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4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9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4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53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CustomShape 1"/>
          <p:cNvSpPr/>
          <p:nvPr/>
        </p:nvSpPr>
        <p:spPr>
          <a:xfrm>
            <a:off x="4538160" y="688680"/>
            <a:ext cx="3483000" cy="10220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Au niveau Local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8" name="CustomShape 2"/>
          <p:cNvSpPr/>
          <p:nvPr/>
        </p:nvSpPr>
        <p:spPr>
          <a:xfrm>
            <a:off x="4668120" y="2469600"/>
            <a:ext cx="3223080" cy="146232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CLS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CustomShape 3"/>
          <p:cNvSpPr/>
          <p:nvPr/>
        </p:nvSpPr>
        <p:spPr>
          <a:xfrm>
            <a:off x="1749600" y="4690440"/>
            <a:ext cx="3223080" cy="178380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Objectif = réduire les inégalités de territoires les plus touchés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0" name="CustomShape 4"/>
          <p:cNvSpPr/>
          <p:nvPr/>
        </p:nvSpPr>
        <p:spPr>
          <a:xfrm>
            <a:off x="7332120" y="4854240"/>
            <a:ext cx="3223080" cy="178380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Conclu par l’ARS et les collectivités territoriales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1" name="CustomShape 5"/>
          <p:cNvSpPr/>
          <p:nvPr/>
        </p:nvSpPr>
        <p:spPr>
          <a:xfrm>
            <a:off x="6129720" y="1814760"/>
            <a:ext cx="299520" cy="525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2" name="CustomShape 6"/>
          <p:cNvSpPr/>
          <p:nvPr/>
        </p:nvSpPr>
        <p:spPr>
          <a:xfrm flipH="1">
            <a:off x="4825800" y="4041360"/>
            <a:ext cx="1445400" cy="931680"/>
          </a:xfrm>
          <a:custGeom>
            <a:avLst/>
            <a:gdLst>
              <a:gd name="textAreaLeft" fmla="*/ 1440 w 1445400"/>
              <a:gd name="textAreaRight" fmla="*/ 1449720 w 1445400"/>
              <a:gd name="textAreaTop" fmla="*/ 0 h 931680"/>
              <a:gd name="textAreaBottom" fmla="*/ 934560 h 9316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CustomShape 7"/>
          <p:cNvSpPr/>
          <p:nvPr/>
        </p:nvSpPr>
        <p:spPr>
          <a:xfrm>
            <a:off x="6434640" y="4041360"/>
            <a:ext cx="1258920" cy="931680"/>
          </a:xfrm>
          <a:custGeom>
            <a:avLst/>
            <a:gdLst>
              <a:gd name="textAreaLeft" fmla="*/ 0 w 1258920"/>
              <a:gd name="textAreaRight" fmla="*/ 1261800 w 1258920"/>
              <a:gd name="textAreaTop" fmla="*/ 0 h 931680"/>
              <a:gd name="textAreaBottom" fmla="*/ 934560 h 9316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9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4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9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4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9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Image 1" descr="Des acteurs controversés : fonds souverains et les &quot;hedge funds ..."/>
          <p:cNvPicPr/>
          <p:nvPr/>
        </p:nvPicPr>
        <p:blipFill>
          <a:blip r:embed="rId2"/>
          <a:stretch/>
        </p:blipFill>
        <p:spPr>
          <a:xfrm>
            <a:off x="1778760" y="537120"/>
            <a:ext cx="1162080" cy="103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5" name="CustomShape 1"/>
          <p:cNvSpPr/>
          <p:nvPr/>
        </p:nvSpPr>
        <p:spPr>
          <a:xfrm>
            <a:off x="4435560" y="1260360"/>
            <a:ext cx="3844080" cy="107928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Union Européenne = acteur européen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6" name="CustomShape 2"/>
          <p:cNvSpPr/>
          <p:nvPr/>
        </p:nvSpPr>
        <p:spPr>
          <a:xfrm>
            <a:off x="505440" y="3060000"/>
            <a:ext cx="3708720" cy="16088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Union intergouvernementale indépendante des Etats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7" name="CustomShape 3"/>
          <p:cNvSpPr/>
          <p:nvPr/>
        </p:nvSpPr>
        <p:spPr>
          <a:xfrm>
            <a:off x="4390920" y="2530800"/>
            <a:ext cx="3708720" cy="16088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Compétences propres et d’autres qu’elles partagent avec ses Etats membres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8" name="CustomShape 4"/>
          <p:cNvSpPr/>
          <p:nvPr/>
        </p:nvSpPr>
        <p:spPr>
          <a:xfrm>
            <a:off x="8407080" y="3060000"/>
            <a:ext cx="3708720" cy="16088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Principe de subsidiarité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9" name="CustomShape 5"/>
          <p:cNvSpPr/>
          <p:nvPr/>
        </p:nvSpPr>
        <p:spPr>
          <a:xfrm rot="5400000">
            <a:off x="5542560" y="4249440"/>
            <a:ext cx="1541160" cy="14508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0" name="CustomShape 6"/>
          <p:cNvSpPr/>
          <p:nvPr/>
        </p:nvSpPr>
        <p:spPr>
          <a:xfrm>
            <a:off x="4557960" y="5745960"/>
            <a:ext cx="3539160" cy="9655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Influence de plus en plus importante sur les politiques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1" name="Rectangle 640"/>
          <p:cNvSpPr/>
          <p:nvPr/>
        </p:nvSpPr>
        <p:spPr>
          <a:xfrm>
            <a:off x="3420000" y="180000"/>
            <a:ext cx="7019640" cy="76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sng" strike="noStrike">
                <a:solidFill>
                  <a:srgbClr val="000000"/>
                </a:solidFill>
                <a:effectLst/>
                <a:uFillTx/>
                <a:latin typeface="Arial"/>
              </a:rPr>
              <a:t>L’influence des politiques de santé internationales et européennes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2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7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2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Image 1" descr="Des acteurs controversés : fonds souverains et les &quot;hedge funds ..."/>
          <p:cNvPicPr/>
          <p:nvPr/>
        </p:nvPicPr>
        <p:blipFill>
          <a:blip r:embed="rId2"/>
          <a:stretch/>
        </p:blipFill>
        <p:spPr>
          <a:xfrm>
            <a:off x="1778760" y="537120"/>
            <a:ext cx="1162080" cy="103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3" name="CustomShape 1"/>
          <p:cNvSpPr/>
          <p:nvPr/>
        </p:nvSpPr>
        <p:spPr>
          <a:xfrm>
            <a:off x="4385880" y="406440"/>
            <a:ext cx="3844080" cy="139428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OMS = 7 avril 1948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4" name="CustomShape 2"/>
          <p:cNvSpPr/>
          <p:nvPr/>
        </p:nvSpPr>
        <p:spPr>
          <a:xfrm>
            <a:off x="505440" y="2269080"/>
            <a:ext cx="3708720" cy="16088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196 Etats membres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5" name="CustomShape 3"/>
          <p:cNvSpPr/>
          <p:nvPr/>
        </p:nvSpPr>
        <p:spPr>
          <a:xfrm>
            <a:off x="4456440" y="2269080"/>
            <a:ext cx="3708720" cy="16088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6 bureaux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6" name="CustomShape 4"/>
          <p:cNvSpPr/>
          <p:nvPr/>
        </p:nvSpPr>
        <p:spPr>
          <a:xfrm>
            <a:off x="8407080" y="2353680"/>
            <a:ext cx="3708720" cy="16088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Objectif principal = améliorer la santé de la population dans le monde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7" name="CustomShape 5"/>
          <p:cNvSpPr/>
          <p:nvPr/>
        </p:nvSpPr>
        <p:spPr>
          <a:xfrm>
            <a:off x="8407080" y="5147640"/>
            <a:ext cx="3539160" cy="9655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Actions dans le monde influencent les politiques de santé des pays membres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8" name="CustomShape 6"/>
          <p:cNvSpPr/>
          <p:nvPr/>
        </p:nvSpPr>
        <p:spPr>
          <a:xfrm>
            <a:off x="10306800" y="4052880"/>
            <a:ext cx="360" cy="762120"/>
          </a:xfrm>
          <a:custGeom>
            <a:avLst/>
            <a:gdLst>
              <a:gd name="textAreaLeft" fmla="*/ 0 w 360"/>
              <a:gd name="textAreaRight" fmla="*/ 92160 w 360"/>
              <a:gd name="textAreaTop" fmla="*/ 0 h 762120"/>
              <a:gd name="textAreaBottom" fmla="*/ 765000 h 762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CustomShape 15"/>
          <p:cNvSpPr/>
          <p:nvPr/>
        </p:nvSpPr>
        <p:spPr>
          <a:xfrm>
            <a:off x="10307160" y="4051440"/>
            <a:ext cx="360" cy="762120"/>
          </a:xfrm>
          <a:custGeom>
            <a:avLst/>
            <a:gdLst>
              <a:gd name="textAreaLeft" fmla="*/ 0 w 360"/>
              <a:gd name="textAreaRight" fmla="*/ 92160 w 360"/>
              <a:gd name="textAreaTop" fmla="*/ 0 h 762120"/>
              <a:gd name="textAreaBottom" fmla="*/ 765000 h 762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7" dur="2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2" dur="2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7" dur="2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2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CustomShape 1"/>
          <p:cNvSpPr/>
          <p:nvPr/>
        </p:nvSpPr>
        <p:spPr>
          <a:xfrm>
            <a:off x="3465720" y="767520"/>
            <a:ext cx="5797080" cy="232020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Mobilisation des différents acteurs à tous les échelons pour faire face à une priorité de santé publique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1" name="CustomShape 2"/>
          <p:cNvSpPr/>
          <p:nvPr/>
        </p:nvSpPr>
        <p:spPr>
          <a:xfrm>
            <a:off x="1343520" y="4142880"/>
            <a:ext cx="2997360" cy="20264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Mise en place de mesures et d’actions coordonnées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2" name="CustomShape 3"/>
          <p:cNvSpPr/>
          <p:nvPr/>
        </p:nvSpPr>
        <p:spPr>
          <a:xfrm>
            <a:off x="7693560" y="4267080"/>
            <a:ext cx="3150000" cy="190260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Agir de manière complémentaire et efficiente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3" name="CustomShape 4"/>
          <p:cNvSpPr/>
          <p:nvPr/>
        </p:nvSpPr>
        <p:spPr>
          <a:xfrm>
            <a:off x="5689440" y="4696200"/>
            <a:ext cx="1225080" cy="1067040"/>
          </a:xfrm>
          <a:prstGeom prst="mathPlus">
            <a:avLst>
              <a:gd name="adj1" fmla="val 2352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CustomShape 5"/>
          <p:cNvSpPr/>
          <p:nvPr/>
        </p:nvSpPr>
        <p:spPr>
          <a:xfrm flipH="1">
            <a:off x="4058280" y="3259800"/>
            <a:ext cx="1823400" cy="1075680"/>
          </a:xfrm>
          <a:custGeom>
            <a:avLst/>
            <a:gdLst>
              <a:gd name="textAreaLeft" fmla="*/ 1440 w 1823400"/>
              <a:gd name="textAreaRight" fmla="*/ 1827720 w 1823400"/>
              <a:gd name="textAreaTop" fmla="*/ 0 h 1075680"/>
              <a:gd name="textAreaBottom" fmla="*/ 1078560 h 10756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5" name="CustomShape 6"/>
          <p:cNvSpPr/>
          <p:nvPr/>
        </p:nvSpPr>
        <p:spPr>
          <a:xfrm>
            <a:off x="6629400" y="3259800"/>
            <a:ext cx="1436760" cy="1194120"/>
          </a:xfrm>
          <a:custGeom>
            <a:avLst/>
            <a:gdLst>
              <a:gd name="textAreaLeft" fmla="*/ 0 w 1436760"/>
              <a:gd name="textAreaRight" fmla="*/ 1439640 w 1436760"/>
              <a:gd name="textAreaTop" fmla="*/ 0 h 1194120"/>
              <a:gd name="textAreaBottom" fmla="*/ 1197000 h 1194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4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4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9" dur="2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0" dur="2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2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7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Image 1" descr="Des acteurs controversés : fonds souverains et les &quot;hedge funds ..."/>
          <p:cNvPicPr/>
          <p:nvPr/>
        </p:nvPicPr>
        <p:blipFill>
          <a:blip r:embed="rId2"/>
          <a:stretch/>
        </p:blipFill>
        <p:spPr>
          <a:xfrm>
            <a:off x="1778760" y="537120"/>
            <a:ext cx="1162080" cy="103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7" name="CustomShape 1"/>
          <p:cNvSpPr/>
          <p:nvPr/>
        </p:nvSpPr>
        <p:spPr>
          <a:xfrm>
            <a:off x="4405320" y="540000"/>
            <a:ext cx="4053600" cy="165780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Démocratie sanitaire = participation de tous les acteurs de la santé (usagers, professionnels de santé...) aux politiques de santé (associés aux prises de décision)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8" name="CustomShape 2"/>
          <p:cNvSpPr/>
          <p:nvPr/>
        </p:nvSpPr>
        <p:spPr>
          <a:xfrm>
            <a:off x="4963680" y="2880000"/>
            <a:ext cx="2904480" cy="11066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Place grandissante de l’usager dans le système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9" name="CustomShape 3"/>
          <p:cNvSpPr/>
          <p:nvPr/>
        </p:nvSpPr>
        <p:spPr>
          <a:xfrm rot="5400000">
            <a:off x="5988240" y="2250360"/>
            <a:ext cx="689040" cy="50832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CustomShape 4"/>
          <p:cNvSpPr/>
          <p:nvPr/>
        </p:nvSpPr>
        <p:spPr>
          <a:xfrm>
            <a:off x="812880" y="4140000"/>
            <a:ext cx="3223080" cy="8413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Loi du mars 2002 = instauration 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1" name="CustomShape 5"/>
          <p:cNvSpPr/>
          <p:nvPr/>
        </p:nvSpPr>
        <p:spPr>
          <a:xfrm>
            <a:off x="8296560" y="3838320"/>
            <a:ext cx="3223080" cy="841320"/>
          </a:xfrm>
          <a:prstGeom prst="rect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Loi de 2016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2" name="CustomShape 6"/>
          <p:cNvSpPr/>
          <p:nvPr/>
        </p:nvSpPr>
        <p:spPr>
          <a:xfrm>
            <a:off x="3160080" y="5260680"/>
            <a:ext cx="307368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Affirmer les droits de la personne dans le domaine sanitaire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3" name="CustomShape 7"/>
          <p:cNvSpPr/>
          <p:nvPr/>
        </p:nvSpPr>
        <p:spPr>
          <a:xfrm>
            <a:off x="12600" y="5204160"/>
            <a:ext cx="270396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Accroître transparence système de santé 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4" name="CustomShape 8"/>
          <p:cNvSpPr/>
          <p:nvPr/>
        </p:nvSpPr>
        <p:spPr>
          <a:xfrm>
            <a:off x="2676960" y="5260680"/>
            <a:ext cx="559080" cy="536400"/>
          </a:xfrm>
          <a:prstGeom prst="mathPlus">
            <a:avLst>
              <a:gd name="adj1" fmla="val 23520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5" name="CustomShape 9"/>
          <p:cNvSpPr/>
          <p:nvPr/>
        </p:nvSpPr>
        <p:spPr>
          <a:xfrm flipH="1">
            <a:off x="3059640" y="3240000"/>
            <a:ext cx="1281600" cy="671760"/>
          </a:xfrm>
          <a:custGeom>
            <a:avLst/>
            <a:gdLst>
              <a:gd name="textAreaLeft" fmla="*/ -1440 w 1281600"/>
              <a:gd name="textAreaRight" fmla="*/ 1283040 w 1281600"/>
              <a:gd name="textAreaTop" fmla="*/ 0 h 671760"/>
              <a:gd name="textAreaBottom" fmla="*/ 674640 h 6717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CustomShape 10"/>
          <p:cNvSpPr/>
          <p:nvPr/>
        </p:nvSpPr>
        <p:spPr>
          <a:xfrm>
            <a:off x="8085600" y="3045240"/>
            <a:ext cx="1258920" cy="671760"/>
          </a:xfrm>
          <a:custGeom>
            <a:avLst/>
            <a:gdLst>
              <a:gd name="textAreaLeft" fmla="*/ 0 w 1258920"/>
              <a:gd name="textAreaRight" fmla="*/ 1261800 w 1258920"/>
              <a:gd name="textAreaTop" fmla="*/ 0 h 671760"/>
              <a:gd name="textAreaBottom" fmla="*/ 674640 h 6717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CustomShape 11"/>
          <p:cNvSpPr/>
          <p:nvPr/>
        </p:nvSpPr>
        <p:spPr>
          <a:xfrm>
            <a:off x="6506280" y="5260680"/>
            <a:ext cx="270396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Accroître droits individuels et collectifs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8" name="CustomShape 12"/>
          <p:cNvSpPr/>
          <p:nvPr/>
        </p:nvSpPr>
        <p:spPr>
          <a:xfrm>
            <a:off x="9482760" y="5260680"/>
            <a:ext cx="270396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Généralisation à l’ensemble du système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9" name="CustomShape 13"/>
          <p:cNvSpPr/>
          <p:nvPr/>
        </p:nvSpPr>
        <p:spPr>
          <a:xfrm flipH="1">
            <a:off x="8630280" y="4737600"/>
            <a:ext cx="841320" cy="517680"/>
          </a:xfrm>
          <a:custGeom>
            <a:avLst/>
            <a:gdLst>
              <a:gd name="textAreaLeft" fmla="*/ 1440 w 841320"/>
              <a:gd name="textAreaRight" fmla="*/ 845640 w 841320"/>
              <a:gd name="textAreaTop" fmla="*/ 0 h 517680"/>
              <a:gd name="textAreaBottom" fmla="*/ 520560 h 5176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0" name="CustomShape 14"/>
          <p:cNvSpPr/>
          <p:nvPr/>
        </p:nvSpPr>
        <p:spPr>
          <a:xfrm>
            <a:off x="9482760" y="4737600"/>
            <a:ext cx="778680" cy="517680"/>
          </a:xfrm>
          <a:custGeom>
            <a:avLst/>
            <a:gdLst>
              <a:gd name="textAreaLeft" fmla="*/ 0 w 778680"/>
              <a:gd name="textAreaRight" fmla="*/ 781560 w 778680"/>
              <a:gd name="textAreaTop" fmla="*/ 0 h 517680"/>
              <a:gd name="textAreaBottom" fmla="*/ 520560 h 5176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Rectangle 670"/>
          <p:cNvSpPr/>
          <p:nvPr/>
        </p:nvSpPr>
        <p:spPr>
          <a:xfrm>
            <a:off x="360000" y="1790280"/>
            <a:ext cx="3779640" cy="1449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sng" strike="noStrike">
                <a:solidFill>
                  <a:srgbClr val="000000"/>
                </a:solidFill>
                <a:effectLst/>
                <a:uFillTx/>
                <a:latin typeface="Arial"/>
              </a:rPr>
              <a:t>La démocratie sanitaire : la place des usagers dans les politiques de santé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20" dur="2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37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3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60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65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0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81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86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91" dur="2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CustomShape 1"/>
          <p:cNvSpPr/>
          <p:nvPr/>
        </p:nvSpPr>
        <p:spPr>
          <a:xfrm>
            <a:off x="4233240" y="282240"/>
            <a:ext cx="4261680" cy="125892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4 instances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3" name="CustomShape 2"/>
          <p:cNvSpPr/>
          <p:nvPr/>
        </p:nvSpPr>
        <p:spPr>
          <a:xfrm>
            <a:off x="338760" y="3553200"/>
            <a:ext cx="270396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National = CNS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4" name="CustomShape 3"/>
          <p:cNvSpPr/>
          <p:nvPr/>
        </p:nvSpPr>
        <p:spPr>
          <a:xfrm>
            <a:off x="3398040" y="3553200"/>
            <a:ext cx="270396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Régional = CRSA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5" name="CustomShape 4"/>
          <p:cNvSpPr/>
          <p:nvPr/>
        </p:nvSpPr>
        <p:spPr>
          <a:xfrm>
            <a:off x="6391080" y="3429000"/>
            <a:ext cx="270396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Territorial = CTS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6" name="CustomShape 5"/>
          <p:cNvSpPr/>
          <p:nvPr/>
        </p:nvSpPr>
        <p:spPr>
          <a:xfrm>
            <a:off x="9383760" y="3429000"/>
            <a:ext cx="2703960" cy="1394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Local = CDU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7" name="CustomShape 6"/>
          <p:cNvSpPr/>
          <p:nvPr/>
        </p:nvSpPr>
        <p:spPr>
          <a:xfrm flipH="1">
            <a:off x="2590560" y="1737000"/>
            <a:ext cx="2940840" cy="1562400"/>
          </a:xfrm>
          <a:custGeom>
            <a:avLst/>
            <a:gdLst>
              <a:gd name="textAreaLeft" fmla="*/ 1440 w 2940840"/>
              <a:gd name="textAreaRight" fmla="*/ 2945160 w 2940840"/>
              <a:gd name="textAreaTop" fmla="*/ 0 h 1562400"/>
              <a:gd name="textAreaBottom" fmla="*/ 1565280 h 15624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CustomShape 7"/>
          <p:cNvSpPr/>
          <p:nvPr/>
        </p:nvSpPr>
        <p:spPr>
          <a:xfrm flipH="1">
            <a:off x="5074200" y="1737000"/>
            <a:ext cx="1010520" cy="1686600"/>
          </a:xfrm>
          <a:custGeom>
            <a:avLst/>
            <a:gdLst>
              <a:gd name="textAreaLeft" fmla="*/ 1440 w 1010520"/>
              <a:gd name="textAreaRight" fmla="*/ 1014840 w 1010520"/>
              <a:gd name="textAreaTop" fmla="*/ 0 h 1686600"/>
              <a:gd name="textAreaBottom" fmla="*/ 1689480 h 16866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CustomShape 8"/>
          <p:cNvSpPr/>
          <p:nvPr/>
        </p:nvSpPr>
        <p:spPr>
          <a:xfrm>
            <a:off x="6796080" y="1737000"/>
            <a:ext cx="841320" cy="1474920"/>
          </a:xfrm>
          <a:custGeom>
            <a:avLst/>
            <a:gdLst>
              <a:gd name="textAreaLeft" fmla="*/ 0 w 841320"/>
              <a:gd name="textAreaRight" fmla="*/ 844200 w 841320"/>
              <a:gd name="textAreaTop" fmla="*/ 0 h 1474920"/>
              <a:gd name="textAreaBottom" fmla="*/ 1477800 h 14749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CustomShape 9"/>
          <p:cNvSpPr/>
          <p:nvPr/>
        </p:nvSpPr>
        <p:spPr>
          <a:xfrm>
            <a:off x="8082720" y="1839960"/>
            <a:ext cx="2252520" cy="1459440"/>
          </a:xfrm>
          <a:custGeom>
            <a:avLst/>
            <a:gdLst>
              <a:gd name="textAreaLeft" fmla="*/ 0 w 2252520"/>
              <a:gd name="textAreaRight" fmla="*/ 2255400 w 2252520"/>
              <a:gd name="textAreaTop" fmla="*/ 0 h 1459440"/>
              <a:gd name="textAreaBottom" fmla="*/ 1462320 h 14594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12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7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22" dur="2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27" dur="2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CustomShape 1"/>
          <p:cNvSpPr/>
          <p:nvPr/>
        </p:nvSpPr>
        <p:spPr>
          <a:xfrm>
            <a:off x="1569240" y="120600"/>
            <a:ext cx="609048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fr-FR" sz="2800" b="1" u="sng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Conclusion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CustomShape 2"/>
          <p:cNvSpPr/>
          <p:nvPr/>
        </p:nvSpPr>
        <p:spPr>
          <a:xfrm>
            <a:off x="4453560" y="172080"/>
            <a:ext cx="2726640" cy="11714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Politiques de santé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3" name="CustomShape 3"/>
          <p:cNvSpPr/>
          <p:nvPr/>
        </p:nvSpPr>
        <p:spPr>
          <a:xfrm>
            <a:off x="1478880" y="1896840"/>
            <a:ext cx="3133080" cy="107136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Organisées sur plusieurs échelons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4" name="CustomShape 4"/>
          <p:cNvSpPr/>
          <p:nvPr/>
        </p:nvSpPr>
        <p:spPr>
          <a:xfrm>
            <a:off x="7134480" y="1925280"/>
            <a:ext cx="3133080" cy="117144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Intervention de différents acteurs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5" name="CustomShape 5"/>
          <p:cNvSpPr/>
          <p:nvPr/>
        </p:nvSpPr>
        <p:spPr>
          <a:xfrm>
            <a:off x="564480" y="3508200"/>
            <a:ext cx="2726640" cy="11714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Permet de mener une politique coordonnée, cohérente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86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9426240" y="6444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7" name="Picture 2" descr="Politique de la Ville - Métropole Aix-Marseille-Provence - Asvgeneral"/>
          <p:cNvPicPr/>
          <p:nvPr/>
        </p:nvPicPr>
        <p:blipFill>
          <a:blip r:embed="rId2"/>
          <a:stretch/>
        </p:blipFill>
        <p:spPr>
          <a:xfrm>
            <a:off x="279360" y="5836320"/>
            <a:ext cx="2726640" cy="93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8" name="CustomShape 6"/>
          <p:cNvSpPr/>
          <p:nvPr/>
        </p:nvSpPr>
        <p:spPr>
          <a:xfrm>
            <a:off x="3781800" y="3479760"/>
            <a:ext cx="2726640" cy="1171440"/>
          </a:xfrm>
          <a:prstGeom prst="roundRect">
            <a:avLst>
              <a:gd name="adj" fmla="val 16667"/>
            </a:avLst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Adaptée aux besoins de la santé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9" name="CustomShape 7"/>
          <p:cNvSpPr/>
          <p:nvPr/>
        </p:nvSpPr>
        <p:spPr>
          <a:xfrm>
            <a:off x="2355840" y="5411520"/>
            <a:ext cx="3133080" cy="1358280"/>
          </a:xfrm>
          <a:prstGeom prst="ellipse">
            <a:avLst/>
          </a:prstGeom>
          <a:solidFill>
            <a:srgbClr val="A53010"/>
          </a:solidFill>
          <a:ln cap="rnd">
            <a:solidFill>
              <a:srgbClr val="7A230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Century Gothic"/>
                <a:ea typeface="DejaVu Sans"/>
              </a:rPr>
              <a:t>Objectif = efficience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0" name="CustomShape 8"/>
          <p:cNvSpPr/>
          <p:nvPr/>
        </p:nvSpPr>
        <p:spPr>
          <a:xfrm flipH="1">
            <a:off x="3672360" y="1250640"/>
            <a:ext cx="671760" cy="629640"/>
          </a:xfrm>
          <a:custGeom>
            <a:avLst/>
            <a:gdLst>
              <a:gd name="textAreaLeft" fmla="*/ -1440 w 671760"/>
              <a:gd name="textAreaRight" fmla="*/ 673200 w 671760"/>
              <a:gd name="textAreaTop" fmla="*/ 0 h 629640"/>
              <a:gd name="textAreaBottom" fmla="*/ 632520 h 6296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1" name="CustomShape 9"/>
          <p:cNvSpPr/>
          <p:nvPr/>
        </p:nvSpPr>
        <p:spPr>
          <a:xfrm>
            <a:off x="7238880" y="1299240"/>
            <a:ext cx="739800" cy="591840"/>
          </a:xfrm>
          <a:custGeom>
            <a:avLst/>
            <a:gdLst>
              <a:gd name="textAreaLeft" fmla="*/ 0 w 739800"/>
              <a:gd name="textAreaRight" fmla="*/ 742680 w 739800"/>
              <a:gd name="textAreaTop" fmla="*/ 0 h 591840"/>
              <a:gd name="textAreaBottom" fmla="*/ 594720 h 5918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2" name="CustomShape 10"/>
          <p:cNvSpPr/>
          <p:nvPr/>
        </p:nvSpPr>
        <p:spPr>
          <a:xfrm flipH="1">
            <a:off x="1834200" y="2973240"/>
            <a:ext cx="423720" cy="450360"/>
          </a:xfrm>
          <a:custGeom>
            <a:avLst/>
            <a:gdLst>
              <a:gd name="textAreaLeft" fmla="*/ 1440 w 423720"/>
              <a:gd name="textAreaRight" fmla="*/ 428040 w 423720"/>
              <a:gd name="textAreaTop" fmla="*/ 0 h 450360"/>
              <a:gd name="textAreaBottom" fmla="*/ 453240 h 450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CustomShape 11"/>
          <p:cNvSpPr/>
          <p:nvPr/>
        </p:nvSpPr>
        <p:spPr>
          <a:xfrm>
            <a:off x="4016160" y="2915280"/>
            <a:ext cx="432000" cy="457560"/>
          </a:xfrm>
          <a:custGeom>
            <a:avLst/>
            <a:gdLst>
              <a:gd name="textAreaLeft" fmla="*/ 0 w 432000"/>
              <a:gd name="textAreaRight" fmla="*/ 434880 w 432000"/>
              <a:gd name="textAreaTop" fmla="*/ 0 h 457560"/>
              <a:gd name="textAreaBottom" fmla="*/ 460440 h 457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rnd">
            <a:solidFill>
              <a:srgbClr val="9D2D0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4" name="CustomShape 12"/>
          <p:cNvSpPr/>
          <p:nvPr/>
        </p:nvSpPr>
        <p:spPr>
          <a:xfrm rot="16200000">
            <a:off x="3292560" y="3914640"/>
            <a:ext cx="1258920" cy="2440080"/>
          </a:xfrm>
          <a:prstGeom prst="leftBrace">
            <a:avLst>
              <a:gd name="adj1" fmla="val 8333"/>
              <a:gd name="adj2" fmla="val 50000"/>
            </a:avLst>
          </a:prstGeom>
          <a:noFill/>
          <a:ln cap="rnd">
            <a:solidFill>
              <a:srgbClr val="9D2D0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24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41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1587</TotalTime>
  <Words>766</Words>
  <Application>LibreOffice/26.2.5.2$Windows_X86_64 LibreOffice_project/cd7284b4cbbfeb507e630c1aac019f4157393acb</Application>
  <PresentationFormat>Personnalisé</PresentationFormat>
  <Paragraphs>140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14</vt:i4>
      </vt:variant>
      <vt:variant>
        <vt:lpstr>Titres des diapositives</vt:lpstr>
      </vt:variant>
      <vt:variant>
        <vt:i4>26</vt:i4>
      </vt:variant>
    </vt:vector>
  </HeadingPairs>
  <TitlesOfParts>
    <vt:vector size="40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julie perez</dc:creator>
  <cp:lastModifiedBy>rachida oujeddou</cp:lastModifiedBy>
  <cp:revision>63</cp:revision>
  <dcterms:created xsi:type="dcterms:W3CDTF">2020-09-19T09:54:22Z</dcterms:created>
  <dcterms:modified xsi:type="dcterms:W3CDTF">2026-11-07T08:44:05Z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0</vt:i4>
  </property>
  <property fmtid="{D5CDD505-2E9C-101B-9397-08002B2CF9AE}" pid="6" name="Notes">
    <vt:i4>0</vt:i4>
  </property>
  <property fmtid="{D5CDD505-2E9C-101B-9397-08002B2CF9AE}" pid="7" name="PresentationFormat">
    <vt:lpwstr>Grand écran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34</vt:i4>
  </property>
</Properties>
</file>