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61" r:id="rId2"/>
    <p:sldId id="274" r:id="rId3"/>
    <p:sldId id="273" r:id="rId4"/>
    <p:sldId id="276" r:id="rId5"/>
    <p:sldId id="277" r:id="rId6"/>
    <p:sldId id="278" r:id="rId7"/>
    <p:sldId id="279" r:id="rId8"/>
    <p:sldId id="280" r:id="rId9"/>
    <p:sldId id="281" r:id="rId10"/>
    <p:sldId id="299" r:id="rId11"/>
    <p:sldId id="282" r:id="rId12"/>
    <p:sldId id="297" r:id="rId13"/>
    <p:sldId id="298" r:id="rId14"/>
    <p:sldId id="283" r:id="rId15"/>
    <p:sldId id="287" r:id="rId16"/>
    <p:sldId id="288" r:id="rId17"/>
    <p:sldId id="290" r:id="rId18"/>
    <p:sldId id="289" r:id="rId19"/>
    <p:sldId id="291" r:id="rId20"/>
    <p:sldId id="293" r:id="rId21"/>
    <p:sldId id="294" r:id="rId22"/>
    <p:sldId id="296" r:id="rId23"/>
    <p:sldId id="295" r:id="rId24"/>
    <p:sldId id="300"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5F0C"/>
    <a:srgbClr val="CC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43BD39-E43B-45EF-AE1F-0D89AEB041D8}" type="datetimeFigureOut">
              <a:rPr lang="fr-FR" smtClean="0"/>
              <a:t>17/03/2019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A55033-4FDD-4899-A90D-3290F3502DEA}" type="slidenum">
              <a:rPr lang="fr-FR" smtClean="0"/>
              <a:t>‹N°›</a:t>
            </a:fld>
            <a:endParaRPr lang="fr-FR"/>
          </a:p>
        </p:txBody>
      </p:sp>
    </p:spTree>
    <p:extLst>
      <p:ext uri="{BB962C8B-B14F-4D97-AF65-F5344CB8AC3E}">
        <p14:creationId xmlns:p14="http://schemas.microsoft.com/office/powerpoint/2010/main" val="2469469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D7BC8CA-3271-4456-BE92-C8A4B2F6DAA0}" type="datetime1">
              <a:rPr lang="fr-FR" smtClean="0"/>
              <a:t>17/03/2019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9624A7-84D3-48ED-B458-0C6E5E4A286F}" type="slidenum">
              <a:rPr lang="fr-FR" smtClean="0"/>
              <a:pPr/>
              <a:t>‹N°›</a:t>
            </a:fld>
            <a:endParaRPr lang="fr-FR"/>
          </a:p>
        </p:txBody>
      </p:sp>
    </p:spTree>
    <p:extLst>
      <p:ext uri="{BB962C8B-B14F-4D97-AF65-F5344CB8AC3E}">
        <p14:creationId xmlns:p14="http://schemas.microsoft.com/office/powerpoint/2010/main" val="2546333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B7096FD-4839-4996-84F9-60B293C7CDB2}" type="datetime1">
              <a:rPr lang="fr-FR" smtClean="0"/>
              <a:t>17/03/2019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9624A7-84D3-48ED-B458-0C6E5E4A286F}" type="slidenum">
              <a:rPr lang="fr-FR" smtClean="0"/>
              <a:pPr/>
              <a:t>‹N°›</a:t>
            </a:fld>
            <a:endParaRPr lang="fr-FR"/>
          </a:p>
        </p:txBody>
      </p:sp>
    </p:spTree>
    <p:extLst>
      <p:ext uri="{BB962C8B-B14F-4D97-AF65-F5344CB8AC3E}">
        <p14:creationId xmlns:p14="http://schemas.microsoft.com/office/powerpoint/2010/main" val="2118176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2BFD57A-7634-4B85-A68C-476E7CB1C980}" type="datetime1">
              <a:rPr lang="fr-FR" smtClean="0"/>
              <a:t>17/03/2019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9624A7-84D3-48ED-B458-0C6E5E4A286F}" type="slidenum">
              <a:rPr lang="fr-FR" smtClean="0"/>
              <a:pPr/>
              <a:t>‹N°›</a:t>
            </a:fld>
            <a:endParaRPr lang="fr-FR"/>
          </a:p>
        </p:txBody>
      </p:sp>
    </p:spTree>
    <p:extLst>
      <p:ext uri="{BB962C8B-B14F-4D97-AF65-F5344CB8AC3E}">
        <p14:creationId xmlns:p14="http://schemas.microsoft.com/office/powerpoint/2010/main" val="423665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18E92AB-62E0-4D07-B439-0B01D697F20F}" type="datetime1">
              <a:rPr lang="fr-FR" smtClean="0"/>
              <a:t>17/03/2019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9624A7-84D3-48ED-B458-0C6E5E4A286F}" type="slidenum">
              <a:rPr lang="fr-FR" smtClean="0"/>
              <a:pPr/>
              <a:t>‹N°›</a:t>
            </a:fld>
            <a:endParaRPr lang="fr-FR"/>
          </a:p>
        </p:txBody>
      </p:sp>
    </p:spTree>
    <p:extLst>
      <p:ext uri="{BB962C8B-B14F-4D97-AF65-F5344CB8AC3E}">
        <p14:creationId xmlns:p14="http://schemas.microsoft.com/office/powerpoint/2010/main" val="2185615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E7F9FCF-5378-4859-8ADA-4447D6CE62D4}" type="datetime1">
              <a:rPr lang="fr-FR" smtClean="0"/>
              <a:t>17/03/2019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39624A7-84D3-48ED-B458-0C6E5E4A286F}" type="slidenum">
              <a:rPr lang="fr-FR" smtClean="0"/>
              <a:pPr/>
              <a:t>‹N°›</a:t>
            </a:fld>
            <a:endParaRPr lang="fr-FR"/>
          </a:p>
        </p:txBody>
      </p:sp>
    </p:spTree>
    <p:extLst>
      <p:ext uri="{BB962C8B-B14F-4D97-AF65-F5344CB8AC3E}">
        <p14:creationId xmlns:p14="http://schemas.microsoft.com/office/powerpoint/2010/main" val="1582517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BDBB6DC-3A1A-4C04-B29B-20CAD75421B5}" type="datetime1">
              <a:rPr lang="fr-FR" smtClean="0"/>
              <a:t>17/03/2019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9624A7-84D3-48ED-B458-0C6E5E4A286F}" type="slidenum">
              <a:rPr lang="fr-FR" smtClean="0"/>
              <a:pPr/>
              <a:t>‹N°›</a:t>
            </a:fld>
            <a:endParaRPr lang="fr-FR"/>
          </a:p>
        </p:txBody>
      </p:sp>
    </p:spTree>
    <p:extLst>
      <p:ext uri="{BB962C8B-B14F-4D97-AF65-F5344CB8AC3E}">
        <p14:creationId xmlns:p14="http://schemas.microsoft.com/office/powerpoint/2010/main" val="34030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BFA3B52-88D9-4719-81D9-0066194D94EC}" type="datetime1">
              <a:rPr lang="fr-FR" smtClean="0"/>
              <a:t>17/03/2019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39624A7-84D3-48ED-B458-0C6E5E4A286F}" type="slidenum">
              <a:rPr lang="fr-FR" smtClean="0"/>
              <a:pPr/>
              <a:t>‹N°›</a:t>
            </a:fld>
            <a:endParaRPr lang="fr-FR"/>
          </a:p>
        </p:txBody>
      </p:sp>
    </p:spTree>
    <p:extLst>
      <p:ext uri="{BB962C8B-B14F-4D97-AF65-F5344CB8AC3E}">
        <p14:creationId xmlns:p14="http://schemas.microsoft.com/office/powerpoint/2010/main" val="253457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E7CB8A3-523F-42E8-9003-96936870FB40}" type="datetime1">
              <a:rPr lang="fr-FR" smtClean="0"/>
              <a:t>17/03/2019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39624A7-84D3-48ED-B458-0C6E5E4A286F}" type="slidenum">
              <a:rPr lang="fr-FR" smtClean="0"/>
              <a:pPr/>
              <a:t>‹N°›</a:t>
            </a:fld>
            <a:endParaRPr lang="fr-FR"/>
          </a:p>
        </p:txBody>
      </p:sp>
    </p:spTree>
    <p:extLst>
      <p:ext uri="{BB962C8B-B14F-4D97-AF65-F5344CB8AC3E}">
        <p14:creationId xmlns:p14="http://schemas.microsoft.com/office/powerpoint/2010/main" val="158980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C6B4885-C662-4351-BDDB-8BDD29B6C51B}" type="datetime1">
              <a:rPr lang="fr-FR" smtClean="0"/>
              <a:t>17/03/2019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39624A7-84D3-48ED-B458-0C6E5E4A286F}" type="slidenum">
              <a:rPr lang="fr-FR" smtClean="0"/>
              <a:pPr/>
              <a:t>‹N°›</a:t>
            </a:fld>
            <a:endParaRPr lang="fr-FR"/>
          </a:p>
        </p:txBody>
      </p:sp>
    </p:spTree>
    <p:extLst>
      <p:ext uri="{BB962C8B-B14F-4D97-AF65-F5344CB8AC3E}">
        <p14:creationId xmlns:p14="http://schemas.microsoft.com/office/powerpoint/2010/main" val="2113900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76A9426-D111-49ED-8A3E-FFB9932DBDB1}" type="datetime1">
              <a:rPr lang="fr-FR" smtClean="0"/>
              <a:t>17/03/2019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9624A7-84D3-48ED-B458-0C6E5E4A286F}" type="slidenum">
              <a:rPr lang="fr-FR" smtClean="0"/>
              <a:pPr/>
              <a:t>‹N°›</a:t>
            </a:fld>
            <a:endParaRPr lang="fr-FR"/>
          </a:p>
        </p:txBody>
      </p:sp>
    </p:spTree>
    <p:extLst>
      <p:ext uri="{BB962C8B-B14F-4D97-AF65-F5344CB8AC3E}">
        <p14:creationId xmlns:p14="http://schemas.microsoft.com/office/powerpoint/2010/main" val="154117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34902DC-FC42-4117-A450-D7E14A4D4C7B}" type="datetime1">
              <a:rPr lang="fr-FR" smtClean="0"/>
              <a:t>17/03/2019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39624A7-84D3-48ED-B458-0C6E5E4A286F}" type="slidenum">
              <a:rPr lang="fr-FR" smtClean="0"/>
              <a:pPr/>
              <a:t>‹N°›</a:t>
            </a:fld>
            <a:endParaRPr lang="fr-FR"/>
          </a:p>
        </p:txBody>
      </p:sp>
    </p:spTree>
    <p:extLst>
      <p:ext uri="{BB962C8B-B14F-4D97-AF65-F5344CB8AC3E}">
        <p14:creationId xmlns:p14="http://schemas.microsoft.com/office/powerpoint/2010/main" val="1904607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49628-B12B-437B-B5D4-7ABD175D9E10}" type="datetime1">
              <a:rPr lang="fr-FR" smtClean="0"/>
              <a:t>17/03/2019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624A7-84D3-48ED-B458-0C6E5E4A286F}" type="slidenum">
              <a:rPr lang="fr-FR" smtClean="0"/>
              <a:pPr/>
              <a:t>‹N°›</a:t>
            </a:fld>
            <a:endParaRPr lang="fr-FR"/>
          </a:p>
        </p:txBody>
      </p:sp>
    </p:spTree>
    <p:extLst>
      <p:ext uri="{BB962C8B-B14F-4D97-AF65-F5344CB8AC3E}">
        <p14:creationId xmlns:p14="http://schemas.microsoft.com/office/powerpoint/2010/main" val="14516341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97868" y="836712"/>
            <a:ext cx="6980312" cy="2448272"/>
          </a:xfrm>
          <a:ln w="66675">
            <a:solidFill>
              <a:schemeClr val="accent1"/>
            </a:solidFill>
          </a:ln>
        </p:spPr>
        <p:txBody>
          <a:bodyPr>
            <a:noAutofit/>
          </a:bodyPr>
          <a:lstStyle/>
          <a:p>
            <a:r>
              <a:rPr lang="fr-FR" sz="8000" b="1" dirty="0" smtClean="0">
                <a:solidFill>
                  <a:srgbClr val="C00000"/>
                </a:solidFill>
                <a:latin typeface="Comic Sans MS" pitchFamily="66" charset="0"/>
              </a:rPr>
              <a:t>Projet Romanité</a:t>
            </a:r>
            <a:endParaRPr lang="fr-FR" sz="8000" b="1" dirty="0">
              <a:solidFill>
                <a:srgbClr val="C00000"/>
              </a:solidFill>
              <a:latin typeface="Comic Sans MS" pitchFamily="66" charset="0"/>
            </a:endParaRPr>
          </a:p>
        </p:txBody>
      </p:sp>
      <p:sp>
        <p:nvSpPr>
          <p:cNvPr id="3" name="Espace réservé du numéro de diapositive 2"/>
          <p:cNvSpPr>
            <a:spLocks noGrp="1"/>
          </p:cNvSpPr>
          <p:nvPr>
            <p:ph type="sldNum" sz="quarter" idx="12"/>
          </p:nvPr>
        </p:nvSpPr>
        <p:spPr/>
        <p:txBody>
          <a:bodyPr/>
          <a:lstStyle/>
          <a:p>
            <a:fld id="{D39624A7-84D3-48ED-B458-0C6E5E4A286F}" type="slidenum">
              <a:rPr lang="fr-FR" smtClean="0"/>
              <a:pPr/>
              <a:t>1</a:t>
            </a:fld>
            <a:endParaRPr lang="fr-FR"/>
          </a:p>
        </p:txBody>
      </p:sp>
      <p:sp>
        <p:nvSpPr>
          <p:cNvPr id="6" name="Titre 3"/>
          <p:cNvSpPr txBox="1">
            <a:spLocks/>
          </p:cNvSpPr>
          <p:nvPr/>
        </p:nvSpPr>
        <p:spPr>
          <a:xfrm>
            <a:off x="1979712" y="4077072"/>
            <a:ext cx="5688632"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u="sng" dirty="0" smtClean="0">
                <a:solidFill>
                  <a:srgbClr val="E65F0C"/>
                </a:solidFill>
                <a:latin typeface="Comic Sans MS" pitchFamily="66" charset="0"/>
              </a:rPr>
              <a:t>La Maison Carrée</a:t>
            </a:r>
            <a:endParaRPr lang="fr-FR" u="sng" dirty="0">
              <a:solidFill>
                <a:srgbClr val="E65F0C"/>
              </a:solidFill>
            </a:endParaRPr>
          </a:p>
        </p:txBody>
      </p:sp>
    </p:spTree>
    <p:extLst>
      <p:ext uri="{BB962C8B-B14F-4D97-AF65-F5344CB8AC3E}">
        <p14:creationId xmlns:p14="http://schemas.microsoft.com/office/powerpoint/2010/main" val="417765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39624A7-84D3-48ED-B458-0C6E5E4A286F}" type="slidenum">
              <a:rPr lang="fr-FR" smtClean="0"/>
              <a:pPr/>
              <a:t>10</a:t>
            </a:fld>
            <a:endParaRPr lang="fr-FR"/>
          </a:p>
        </p:txBody>
      </p:sp>
      <p:pic>
        <p:nvPicPr>
          <p:cNvPr id="4100" name="Picture 4" descr="Résultat de recherche d'images pour &quot;inscription maison carrée nim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748972"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658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39624A7-84D3-48ED-B458-0C6E5E4A286F}" type="slidenum">
              <a:rPr lang="fr-FR" smtClean="0"/>
              <a:pPr/>
              <a:t>11</a:t>
            </a:fld>
            <a:endParaRPr lang="fr-FR"/>
          </a:p>
        </p:txBody>
      </p:sp>
      <p:pic>
        <p:nvPicPr>
          <p:cNvPr id="1026" name="Picture 2" descr="https://upload.wikimedia.org/wikipedia/commons/thumb/9/93/Maison_Carr%C3%A9e_Nimes-2007-10-23.jpg/1024px-Maison_Carr%C3%A9e_Nimes-2007-1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8640"/>
            <a:ext cx="7608491" cy="6294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34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39624A7-84D3-48ED-B458-0C6E5E4A286F}" type="slidenum">
              <a:rPr lang="fr-FR" smtClean="0"/>
              <a:pPr/>
              <a:t>12</a:t>
            </a:fld>
            <a:endParaRPr lang="fr-FR"/>
          </a:p>
        </p:txBody>
      </p:sp>
      <p:pic>
        <p:nvPicPr>
          <p:cNvPr id="3074" name="Picture 2" descr="http://www.nemausensis.com/Nimes/Diaporama/MaisonCarree/front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63" y="908720"/>
            <a:ext cx="9000996"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364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39624A7-84D3-48ED-B458-0C6E5E4A286F}" type="slidenum">
              <a:rPr lang="fr-FR" smtClean="0"/>
              <a:pPr/>
              <a:t>13</a:t>
            </a:fld>
            <a:endParaRPr lang="fr-FR"/>
          </a:p>
        </p:txBody>
      </p:sp>
      <p:pic>
        <p:nvPicPr>
          <p:cNvPr id="2050" name="Picture 2" descr="Reconstitution de la dédicace de la Maison Carr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12" y="1268760"/>
            <a:ext cx="8717296" cy="4680519"/>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475656" y="530186"/>
            <a:ext cx="6336704" cy="461665"/>
          </a:xfrm>
          <a:prstGeom prst="rect">
            <a:avLst/>
          </a:prstGeom>
          <a:noFill/>
        </p:spPr>
        <p:txBody>
          <a:bodyPr wrap="square" rtlCol="0">
            <a:spAutoFit/>
          </a:bodyPr>
          <a:lstStyle/>
          <a:p>
            <a:r>
              <a:rPr lang="fr-FR" sz="2400" b="1" u="sng" dirty="0" smtClean="0"/>
              <a:t>Reconstitution de l’inscription sur </a:t>
            </a:r>
            <a:r>
              <a:rPr lang="fr-FR" sz="2400" b="1" u="sng" dirty="0" smtClean="0"/>
              <a:t>la façade nord</a:t>
            </a:r>
            <a:endParaRPr lang="fr-FR" sz="2400" b="1" u="sng" dirty="0"/>
          </a:p>
        </p:txBody>
      </p:sp>
    </p:spTree>
    <p:extLst>
      <p:ext uri="{BB962C8B-B14F-4D97-AF65-F5344CB8AC3E}">
        <p14:creationId xmlns:p14="http://schemas.microsoft.com/office/powerpoint/2010/main" val="2842149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20D7C65-261F-427D-942E-9B666105A1D7}" type="slidenum">
              <a:rPr lang="fr-FR" smtClean="0"/>
              <a:pPr/>
              <a:t>14</a:t>
            </a:fld>
            <a:endParaRPr lang="fr-FR"/>
          </a:p>
        </p:txBody>
      </p:sp>
      <p:sp>
        <p:nvSpPr>
          <p:cNvPr id="4" name="ZoneTexte 3"/>
          <p:cNvSpPr txBox="1"/>
          <p:nvPr/>
        </p:nvSpPr>
        <p:spPr>
          <a:xfrm>
            <a:off x="3059832" y="692696"/>
            <a:ext cx="2304256" cy="707886"/>
          </a:xfrm>
          <a:prstGeom prst="rect">
            <a:avLst/>
          </a:prstGeom>
          <a:no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effectLst>
            <a:glow rad="228600">
              <a:srgbClr val="00B0F0">
                <a:alpha val="40000"/>
              </a:srgbClr>
            </a:glow>
            <a:outerShdw blurRad="76200" dir="13500000" sy="23000" kx="1200000" algn="br" rotWithShape="0">
              <a:srgbClr val="00B0F0">
                <a:alpha val="20000"/>
              </a:srgbClr>
            </a:outerShdw>
            <a:softEdge rad="63500"/>
          </a:effectLst>
          <a:scene3d>
            <a:camera prst="orthographicFront"/>
            <a:lightRig rig="threePt" dir="t"/>
          </a:scene3d>
          <a:sp3d extrusionH="76200" contourW="12700">
            <a:bevelT prst="slope"/>
            <a:bevelB/>
            <a:extrusionClr>
              <a:schemeClr val="accent5"/>
            </a:extrusionClr>
            <a:contourClr>
              <a:schemeClr val="accent5">
                <a:lumMod val="75000"/>
              </a:schemeClr>
            </a:contourClr>
          </a:sp3d>
        </p:spPr>
        <p:txBody>
          <a:bodyPr wrap="square" rtlCol="0">
            <a:spAutoFit/>
          </a:bodyPr>
          <a:lstStyle/>
          <a:p>
            <a:pPr algn="ctr"/>
            <a:r>
              <a:rPr lang="fr-FR" sz="4000" b="1" dirty="0" smtClean="0">
                <a:solidFill>
                  <a:srgbClr val="00B0F0"/>
                </a:solidFill>
                <a:effectLst>
                  <a:outerShdw blurRad="38100" dist="38100" dir="2700000" algn="tl">
                    <a:srgbClr val="000000">
                      <a:alpha val="43137"/>
                    </a:srgbClr>
                  </a:outerShdw>
                </a:effectLst>
              </a:rPr>
              <a:t>QUIZZ !</a:t>
            </a:r>
            <a:endParaRPr lang="fr-FR" sz="4000" b="1" dirty="0">
              <a:solidFill>
                <a:srgbClr val="00B0F0"/>
              </a:solidFill>
              <a:effectLst>
                <a:outerShdw blurRad="38100" dist="38100" dir="2700000" algn="tl">
                  <a:srgbClr val="000000">
                    <a:alpha val="43137"/>
                  </a:srgbClr>
                </a:outerShdw>
              </a:effectLst>
            </a:endParaRPr>
          </a:p>
        </p:txBody>
      </p:sp>
      <p:sp>
        <p:nvSpPr>
          <p:cNvPr id="8" name="ZoneTexte 7"/>
          <p:cNvSpPr txBox="1"/>
          <p:nvPr/>
        </p:nvSpPr>
        <p:spPr>
          <a:xfrm>
            <a:off x="19633" y="1772816"/>
            <a:ext cx="9016863" cy="2031325"/>
          </a:xfrm>
          <a:prstGeom prst="rect">
            <a:avLst/>
          </a:prstGeom>
          <a:noFill/>
        </p:spPr>
        <p:txBody>
          <a:bodyPr wrap="square" rtlCol="0">
            <a:spAutoFit/>
          </a:bodyPr>
          <a:lstStyle/>
          <a:p>
            <a:r>
              <a:rPr lang="fr-FR" sz="2400" b="1" dirty="0" smtClean="0">
                <a:solidFill>
                  <a:srgbClr val="0070C0"/>
                </a:solidFill>
              </a:rPr>
              <a:t>        3. Pour qui a-t-elle été construite ?</a:t>
            </a:r>
          </a:p>
          <a:p>
            <a:endParaRPr lang="fr-FR" sz="2400" b="1" dirty="0" smtClean="0">
              <a:solidFill>
                <a:srgbClr val="0070C0"/>
              </a:solidFill>
            </a:endParaRPr>
          </a:p>
          <a:p>
            <a:endParaRPr lang="fr-FR" dirty="0" smtClean="0"/>
          </a:p>
          <a:p>
            <a:endParaRPr lang="fr-FR" dirty="0" smtClean="0"/>
          </a:p>
          <a:p>
            <a:endParaRPr lang="fr-FR" dirty="0" smtClean="0"/>
          </a:p>
          <a:p>
            <a:r>
              <a:rPr lang="fr-FR" sz="2400" b="1" dirty="0" smtClean="0">
                <a:solidFill>
                  <a:srgbClr val="0070C0"/>
                </a:solidFill>
              </a:rPr>
              <a:t>        </a:t>
            </a:r>
          </a:p>
        </p:txBody>
      </p:sp>
      <p:graphicFrame>
        <p:nvGraphicFramePr>
          <p:cNvPr id="9" name="Tableau 8"/>
          <p:cNvGraphicFramePr>
            <a:graphicFrameLocks noGrp="1"/>
          </p:cNvGraphicFramePr>
          <p:nvPr>
            <p:extLst>
              <p:ext uri="{D42A27DB-BD31-4B8C-83A1-F6EECF244321}">
                <p14:modId xmlns:p14="http://schemas.microsoft.com/office/powerpoint/2010/main" val="3843728680"/>
              </p:ext>
            </p:extLst>
          </p:nvPr>
        </p:nvGraphicFramePr>
        <p:xfrm>
          <a:off x="1115616" y="2564904"/>
          <a:ext cx="6048672" cy="1112520"/>
        </p:xfrm>
        <a:graphic>
          <a:graphicData uri="http://schemas.openxmlformats.org/drawingml/2006/table">
            <a:tbl>
              <a:tblPr firstRow="1" bandRow="1">
                <a:tableStyleId>{5940675A-B579-460E-94D1-54222C63F5DA}</a:tableStyleId>
              </a:tblPr>
              <a:tblGrid>
                <a:gridCol w="4320480"/>
                <a:gridCol w="864096"/>
                <a:gridCol w="864096"/>
              </a:tblGrid>
              <a:tr h="370840">
                <a:tc>
                  <a:txBody>
                    <a:bodyPr/>
                    <a:lstStyle/>
                    <a:p>
                      <a:r>
                        <a:rPr lang="fr-FR" dirty="0" smtClean="0"/>
                        <a:t>a. Les</a:t>
                      </a:r>
                      <a:r>
                        <a:rPr lang="fr-FR" baseline="0" dirty="0" smtClean="0"/>
                        <a:t> petits-fils de l’empereur</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b. Le</a:t>
                      </a:r>
                      <a:r>
                        <a:rPr lang="fr-FR" baseline="0" dirty="0" smtClean="0"/>
                        <a:t> dieu </a:t>
                      </a:r>
                      <a:r>
                        <a:rPr lang="fr-FR" baseline="0" dirty="0" err="1" smtClean="0"/>
                        <a:t>Nemausus</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c.</a:t>
                      </a:r>
                      <a:r>
                        <a:rPr lang="fr-FR" baseline="0" dirty="0" smtClean="0"/>
                        <a:t> L’épouse de l’empereur</a:t>
                      </a:r>
                      <a:endParaRPr lang="fr-FR" dirty="0"/>
                    </a:p>
                  </a:txBody>
                  <a:tcPr/>
                </a:tc>
                <a:tc>
                  <a:txBody>
                    <a:bodyPr/>
                    <a:lstStyle/>
                    <a:p>
                      <a:endParaRPr lang="fr-FR" dirty="0"/>
                    </a:p>
                  </a:txBody>
                  <a:tcPr/>
                </a:tc>
                <a:tc>
                  <a:txBody>
                    <a:bodyPr/>
                    <a:lstStyle/>
                    <a:p>
                      <a:endParaRPr lang="fr-FR" dirty="0"/>
                    </a:p>
                  </a:txBody>
                  <a:tcPr/>
                </a:tc>
              </a:tr>
            </a:tbl>
          </a:graphicData>
        </a:graphic>
      </p:graphicFrame>
      <p:sp>
        <p:nvSpPr>
          <p:cNvPr id="6" name="ZoneTexte 5"/>
          <p:cNvSpPr txBox="1"/>
          <p:nvPr/>
        </p:nvSpPr>
        <p:spPr>
          <a:xfrm>
            <a:off x="6610917" y="2564904"/>
            <a:ext cx="252028" cy="369332"/>
          </a:xfrm>
          <a:prstGeom prst="rect">
            <a:avLst/>
          </a:prstGeom>
          <a:noFill/>
        </p:spPr>
        <p:txBody>
          <a:bodyPr wrap="square" rtlCol="0">
            <a:spAutoFit/>
          </a:bodyPr>
          <a:lstStyle/>
          <a:p>
            <a:r>
              <a:rPr lang="fr-FR" b="1" dirty="0" smtClean="0">
                <a:solidFill>
                  <a:srgbClr val="0070C0"/>
                </a:solidFill>
              </a:rPr>
              <a:t>X</a:t>
            </a:r>
            <a:endParaRPr lang="fr-FR" b="1" dirty="0">
              <a:solidFill>
                <a:srgbClr val="0070C0"/>
              </a:solidFill>
            </a:endParaRPr>
          </a:p>
        </p:txBody>
      </p:sp>
    </p:spTree>
    <p:extLst>
      <p:ext uri="{BB962C8B-B14F-4D97-AF65-F5344CB8AC3E}">
        <p14:creationId xmlns:p14="http://schemas.microsoft.com/office/powerpoint/2010/main" val="39512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20D7C65-261F-427D-942E-9B666105A1D7}" type="slidenum">
              <a:rPr lang="fr-FR" smtClean="0"/>
              <a:pPr/>
              <a:t>15</a:t>
            </a:fld>
            <a:endParaRPr lang="fr-FR"/>
          </a:p>
        </p:txBody>
      </p:sp>
      <p:sp>
        <p:nvSpPr>
          <p:cNvPr id="4" name="ZoneTexte 3"/>
          <p:cNvSpPr txBox="1"/>
          <p:nvPr/>
        </p:nvSpPr>
        <p:spPr>
          <a:xfrm>
            <a:off x="3059832" y="692696"/>
            <a:ext cx="2304256" cy="707886"/>
          </a:xfrm>
          <a:prstGeom prst="rect">
            <a:avLst/>
          </a:prstGeom>
          <a:no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effectLst>
            <a:glow rad="228600">
              <a:srgbClr val="00B0F0">
                <a:alpha val="40000"/>
              </a:srgbClr>
            </a:glow>
            <a:outerShdw blurRad="76200" dir="13500000" sy="23000" kx="1200000" algn="br" rotWithShape="0">
              <a:srgbClr val="00B0F0">
                <a:alpha val="20000"/>
              </a:srgbClr>
            </a:outerShdw>
            <a:softEdge rad="63500"/>
          </a:effectLst>
          <a:scene3d>
            <a:camera prst="orthographicFront"/>
            <a:lightRig rig="threePt" dir="t"/>
          </a:scene3d>
          <a:sp3d extrusionH="76200" contourW="12700">
            <a:bevelT prst="slope"/>
            <a:bevelB/>
            <a:extrusionClr>
              <a:schemeClr val="accent5"/>
            </a:extrusionClr>
            <a:contourClr>
              <a:schemeClr val="accent5">
                <a:lumMod val="75000"/>
              </a:schemeClr>
            </a:contourClr>
          </a:sp3d>
        </p:spPr>
        <p:txBody>
          <a:bodyPr wrap="square" rtlCol="0">
            <a:spAutoFit/>
          </a:bodyPr>
          <a:lstStyle/>
          <a:p>
            <a:pPr algn="ctr"/>
            <a:r>
              <a:rPr lang="fr-FR" sz="4000" b="1" dirty="0" smtClean="0">
                <a:solidFill>
                  <a:srgbClr val="00B0F0"/>
                </a:solidFill>
                <a:effectLst>
                  <a:outerShdw blurRad="38100" dist="38100" dir="2700000" algn="tl">
                    <a:srgbClr val="000000">
                      <a:alpha val="43137"/>
                    </a:srgbClr>
                  </a:outerShdw>
                </a:effectLst>
              </a:rPr>
              <a:t>QUIZZ !</a:t>
            </a:r>
            <a:endParaRPr lang="fr-FR" sz="4000" b="1" dirty="0">
              <a:solidFill>
                <a:srgbClr val="00B0F0"/>
              </a:solidFill>
              <a:effectLst>
                <a:outerShdw blurRad="38100" dist="38100" dir="2700000" algn="tl">
                  <a:srgbClr val="000000">
                    <a:alpha val="43137"/>
                  </a:srgbClr>
                </a:outerShdw>
              </a:effectLst>
            </a:endParaRPr>
          </a:p>
        </p:txBody>
      </p:sp>
      <p:sp>
        <p:nvSpPr>
          <p:cNvPr id="8" name="ZoneTexte 7"/>
          <p:cNvSpPr txBox="1"/>
          <p:nvPr/>
        </p:nvSpPr>
        <p:spPr>
          <a:xfrm>
            <a:off x="19633" y="1772816"/>
            <a:ext cx="9016863" cy="2031325"/>
          </a:xfrm>
          <a:prstGeom prst="rect">
            <a:avLst/>
          </a:prstGeom>
          <a:noFill/>
        </p:spPr>
        <p:txBody>
          <a:bodyPr wrap="square" rtlCol="0">
            <a:spAutoFit/>
          </a:bodyPr>
          <a:lstStyle/>
          <a:p>
            <a:r>
              <a:rPr lang="fr-FR" sz="2400" b="1" dirty="0" smtClean="0">
                <a:solidFill>
                  <a:srgbClr val="0070C0"/>
                </a:solidFill>
              </a:rPr>
              <a:t>        4. A quoi servait-elle à l’époque romaine ?</a:t>
            </a:r>
          </a:p>
          <a:p>
            <a:endParaRPr lang="fr-FR" sz="2400" b="1" dirty="0" smtClean="0">
              <a:solidFill>
                <a:srgbClr val="0070C0"/>
              </a:solidFill>
            </a:endParaRPr>
          </a:p>
          <a:p>
            <a:endParaRPr lang="fr-FR" dirty="0" smtClean="0"/>
          </a:p>
          <a:p>
            <a:endParaRPr lang="fr-FR" dirty="0" smtClean="0"/>
          </a:p>
          <a:p>
            <a:endParaRPr lang="fr-FR" dirty="0" smtClean="0"/>
          </a:p>
          <a:p>
            <a:r>
              <a:rPr lang="fr-FR" sz="2400" b="1" dirty="0" smtClean="0">
                <a:solidFill>
                  <a:srgbClr val="0070C0"/>
                </a:solidFill>
              </a:rPr>
              <a:t>        </a:t>
            </a:r>
          </a:p>
        </p:txBody>
      </p:sp>
      <p:graphicFrame>
        <p:nvGraphicFramePr>
          <p:cNvPr id="9" name="Tableau 8"/>
          <p:cNvGraphicFramePr>
            <a:graphicFrameLocks noGrp="1"/>
          </p:cNvGraphicFramePr>
          <p:nvPr>
            <p:extLst>
              <p:ext uri="{D42A27DB-BD31-4B8C-83A1-F6EECF244321}">
                <p14:modId xmlns:p14="http://schemas.microsoft.com/office/powerpoint/2010/main" val="3022300589"/>
              </p:ext>
            </p:extLst>
          </p:nvPr>
        </p:nvGraphicFramePr>
        <p:xfrm>
          <a:off x="1115616" y="2564904"/>
          <a:ext cx="6048672" cy="1112520"/>
        </p:xfrm>
        <a:graphic>
          <a:graphicData uri="http://schemas.openxmlformats.org/drawingml/2006/table">
            <a:tbl>
              <a:tblPr firstRow="1" bandRow="1">
                <a:tableStyleId>{5940675A-B579-460E-94D1-54222C63F5DA}</a:tableStyleId>
              </a:tblPr>
              <a:tblGrid>
                <a:gridCol w="4320480"/>
                <a:gridCol w="864096"/>
                <a:gridCol w="864096"/>
              </a:tblGrid>
              <a:tr h="370840">
                <a:tc>
                  <a:txBody>
                    <a:bodyPr/>
                    <a:lstStyle/>
                    <a:p>
                      <a:r>
                        <a:rPr lang="fr-FR" dirty="0" smtClean="0"/>
                        <a:t>a. C’était une habitation.</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b. C’était un temple.</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c.</a:t>
                      </a:r>
                      <a:r>
                        <a:rPr lang="fr-FR" baseline="0" dirty="0" smtClean="0"/>
                        <a:t> C’était une écurie.</a:t>
                      </a:r>
                      <a:endParaRPr lang="fr-FR" dirty="0"/>
                    </a:p>
                  </a:txBody>
                  <a:tcPr/>
                </a:tc>
                <a:tc>
                  <a:txBody>
                    <a:bodyPr/>
                    <a:lstStyle/>
                    <a:p>
                      <a:endParaRPr lang="fr-FR" dirty="0"/>
                    </a:p>
                  </a:txBody>
                  <a:tcPr/>
                </a:tc>
                <a:tc>
                  <a:txBody>
                    <a:bodyPr/>
                    <a:lstStyle/>
                    <a:p>
                      <a:endParaRPr lang="fr-FR" dirty="0"/>
                    </a:p>
                  </a:txBody>
                  <a:tcPr/>
                </a:tc>
              </a:tr>
            </a:tbl>
          </a:graphicData>
        </a:graphic>
      </p:graphicFrame>
      <p:sp>
        <p:nvSpPr>
          <p:cNvPr id="6" name="ZoneTexte 5"/>
          <p:cNvSpPr txBox="1"/>
          <p:nvPr/>
        </p:nvSpPr>
        <p:spPr>
          <a:xfrm>
            <a:off x="6610917" y="2924944"/>
            <a:ext cx="252028" cy="369332"/>
          </a:xfrm>
          <a:prstGeom prst="rect">
            <a:avLst/>
          </a:prstGeom>
          <a:noFill/>
        </p:spPr>
        <p:txBody>
          <a:bodyPr wrap="square" rtlCol="0">
            <a:spAutoFit/>
          </a:bodyPr>
          <a:lstStyle/>
          <a:p>
            <a:r>
              <a:rPr lang="fr-FR" b="1" dirty="0" smtClean="0">
                <a:solidFill>
                  <a:srgbClr val="0070C0"/>
                </a:solidFill>
              </a:rPr>
              <a:t>X</a:t>
            </a:r>
            <a:endParaRPr lang="fr-FR" b="1" dirty="0">
              <a:solidFill>
                <a:srgbClr val="0070C0"/>
              </a:solidFill>
            </a:endParaRPr>
          </a:p>
        </p:txBody>
      </p:sp>
      <p:sp>
        <p:nvSpPr>
          <p:cNvPr id="7" name="ZoneTexte 6"/>
          <p:cNvSpPr txBox="1"/>
          <p:nvPr/>
        </p:nvSpPr>
        <p:spPr>
          <a:xfrm>
            <a:off x="19633" y="4365104"/>
            <a:ext cx="9144000" cy="1815882"/>
          </a:xfrm>
          <a:prstGeom prst="rect">
            <a:avLst/>
          </a:prstGeom>
          <a:noFill/>
        </p:spPr>
        <p:txBody>
          <a:bodyPr wrap="square" rtlCol="0">
            <a:spAutoFit/>
          </a:bodyPr>
          <a:lstStyle/>
          <a:p>
            <a:pPr marL="457200" indent="-457200">
              <a:buFont typeface="Arial" pitchFamily="34" charset="0"/>
              <a:buChar char="•"/>
            </a:pPr>
            <a:r>
              <a:rPr lang="fr-FR" sz="2800" dirty="0" smtClean="0">
                <a:latin typeface="Comic Sans MS" pitchFamily="66" charset="0"/>
              </a:rPr>
              <a:t>L’empereur Auguste (27 av. JC – 14 </a:t>
            </a:r>
            <a:r>
              <a:rPr lang="fr-FR" sz="2800" dirty="0" err="1" smtClean="0">
                <a:latin typeface="Comic Sans MS" pitchFamily="66" charset="0"/>
              </a:rPr>
              <a:t>ap</a:t>
            </a:r>
            <a:r>
              <a:rPr lang="fr-FR" sz="2800" dirty="0" smtClean="0">
                <a:latin typeface="Comic Sans MS" pitchFamily="66" charset="0"/>
              </a:rPr>
              <a:t>. JC) fait construire ce temple en l’honneur de ses petits-fils, Caius Caesar et Lucius Caesar, juste après leur mort prématurée.</a:t>
            </a:r>
          </a:p>
        </p:txBody>
      </p:sp>
    </p:spTree>
    <p:extLst>
      <p:ext uri="{BB962C8B-B14F-4D97-AF65-F5344CB8AC3E}">
        <p14:creationId xmlns:p14="http://schemas.microsoft.com/office/powerpoint/2010/main" val="25054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20D7C65-261F-427D-942E-9B666105A1D7}" type="slidenum">
              <a:rPr lang="fr-FR" smtClean="0"/>
              <a:pPr/>
              <a:t>16</a:t>
            </a:fld>
            <a:endParaRPr lang="fr-FR"/>
          </a:p>
        </p:txBody>
      </p:sp>
      <p:sp>
        <p:nvSpPr>
          <p:cNvPr id="4" name="ZoneTexte 3"/>
          <p:cNvSpPr txBox="1"/>
          <p:nvPr/>
        </p:nvSpPr>
        <p:spPr>
          <a:xfrm>
            <a:off x="3059832" y="692696"/>
            <a:ext cx="2304256" cy="707886"/>
          </a:xfrm>
          <a:prstGeom prst="rect">
            <a:avLst/>
          </a:prstGeom>
          <a:no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effectLst>
            <a:glow rad="228600">
              <a:srgbClr val="00B0F0">
                <a:alpha val="40000"/>
              </a:srgbClr>
            </a:glow>
            <a:outerShdw blurRad="76200" dir="13500000" sy="23000" kx="1200000" algn="br" rotWithShape="0">
              <a:srgbClr val="00B0F0">
                <a:alpha val="20000"/>
              </a:srgbClr>
            </a:outerShdw>
            <a:softEdge rad="63500"/>
          </a:effectLst>
          <a:scene3d>
            <a:camera prst="orthographicFront"/>
            <a:lightRig rig="threePt" dir="t"/>
          </a:scene3d>
          <a:sp3d extrusionH="76200" contourW="12700">
            <a:bevelT prst="slope"/>
            <a:bevelB/>
            <a:extrusionClr>
              <a:schemeClr val="accent5"/>
            </a:extrusionClr>
            <a:contourClr>
              <a:schemeClr val="accent5">
                <a:lumMod val="75000"/>
              </a:schemeClr>
            </a:contourClr>
          </a:sp3d>
        </p:spPr>
        <p:txBody>
          <a:bodyPr wrap="square" rtlCol="0">
            <a:spAutoFit/>
          </a:bodyPr>
          <a:lstStyle/>
          <a:p>
            <a:pPr algn="ctr"/>
            <a:r>
              <a:rPr lang="fr-FR" sz="4000" b="1" dirty="0" smtClean="0">
                <a:solidFill>
                  <a:srgbClr val="00B0F0"/>
                </a:solidFill>
                <a:effectLst>
                  <a:outerShdw blurRad="38100" dist="38100" dir="2700000" algn="tl">
                    <a:srgbClr val="000000">
                      <a:alpha val="43137"/>
                    </a:srgbClr>
                  </a:outerShdw>
                </a:effectLst>
              </a:rPr>
              <a:t>QUIZZ !</a:t>
            </a:r>
            <a:endParaRPr lang="fr-FR" sz="4000" b="1" dirty="0">
              <a:solidFill>
                <a:srgbClr val="00B0F0"/>
              </a:solidFill>
              <a:effectLst>
                <a:outerShdw blurRad="38100" dist="38100" dir="2700000" algn="tl">
                  <a:srgbClr val="000000">
                    <a:alpha val="43137"/>
                  </a:srgbClr>
                </a:outerShdw>
              </a:effectLst>
            </a:endParaRPr>
          </a:p>
        </p:txBody>
      </p:sp>
      <p:sp>
        <p:nvSpPr>
          <p:cNvPr id="8" name="ZoneTexte 7"/>
          <p:cNvSpPr txBox="1"/>
          <p:nvPr/>
        </p:nvSpPr>
        <p:spPr>
          <a:xfrm>
            <a:off x="19633" y="1772816"/>
            <a:ext cx="9016863" cy="2031325"/>
          </a:xfrm>
          <a:prstGeom prst="rect">
            <a:avLst/>
          </a:prstGeom>
          <a:noFill/>
        </p:spPr>
        <p:txBody>
          <a:bodyPr wrap="square" rtlCol="0">
            <a:spAutoFit/>
          </a:bodyPr>
          <a:lstStyle/>
          <a:p>
            <a:r>
              <a:rPr lang="fr-FR" sz="2400" b="1" dirty="0" smtClean="0">
                <a:solidFill>
                  <a:srgbClr val="0070C0"/>
                </a:solidFill>
              </a:rPr>
              <a:t>        5. Quelle est sa fonction aujourd’hui en 2019 ?</a:t>
            </a:r>
          </a:p>
          <a:p>
            <a:endParaRPr lang="fr-FR" sz="2400" b="1" dirty="0" smtClean="0">
              <a:solidFill>
                <a:srgbClr val="0070C0"/>
              </a:solidFill>
            </a:endParaRPr>
          </a:p>
          <a:p>
            <a:endParaRPr lang="fr-FR" dirty="0" smtClean="0"/>
          </a:p>
          <a:p>
            <a:endParaRPr lang="fr-FR" dirty="0" smtClean="0"/>
          </a:p>
          <a:p>
            <a:endParaRPr lang="fr-FR" dirty="0" smtClean="0"/>
          </a:p>
          <a:p>
            <a:r>
              <a:rPr lang="fr-FR" sz="2400" b="1" dirty="0" smtClean="0">
                <a:solidFill>
                  <a:srgbClr val="0070C0"/>
                </a:solidFill>
              </a:rPr>
              <a:t>        </a:t>
            </a:r>
          </a:p>
        </p:txBody>
      </p:sp>
      <p:graphicFrame>
        <p:nvGraphicFramePr>
          <p:cNvPr id="9" name="Tableau 8"/>
          <p:cNvGraphicFramePr>
            <a:graphicFrameLocks noGrp="1"/>
          </p:cNvGraphicFramePr>
          <p:nvPr>
            <p:extLst>
              <p:ext uri="{D42A27DB-BD31-4B8C-83A1-F6EECF244321}">
                <p14:modId xmlns:p14="http://schemas.microsoft.com/office/powerpoint/2010/main" val="1421868527"/>
              </p:ext>
            </p:extLst>
          </p:nvPr>
        </p:nvGraphicFramePr>
        <p:xfrm>
          <a:off x="1115616" y="2564904"/>
          <a:ext cx="6408712" cy="1112520"/>
        </p:xfrm>
        <a:graphic>
          <a:graphicData uri="http://schemas.openxmlformats.org/drawingml/2006/table">
            <a:tbl>
              <a:tblPr firstRow="1" bandRow="1">
                <a:tableStyleId>{5940675A-B579-460E-94D1-54222C63F5DA}</a:tableStyleId>
              </a:tblPr>
              <a:tblGrid>
                <a:gridCol w="4752528"/>
                <a:gridCol w="864096"/>
                <a:gridCol w="792088"/>
              </a:tblGrid>
              <a:tr h="370840">
                <a:tc>
                  <a:txBody>
                    <a:bodyPr/>
                    <a:lstStyle/>
                    <a:p>
                      <a:r>
                        <a:rPr lang="fr-FR" dirty="0" smtClean="0"/>
                        <a:t>a. C’est</a:t>
                      </a:r>
                      <a:r>
                        <a:rPr lang="fr-FR" baseline="0" dirty="0" smtClean="0"/>
                        <a:t> une salle de projection (un cinéma).</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b. C’est</a:t>
                      </a:r>
                      <a:r>
                        <a:rPr lang="fr-FR" baseline="0" dirty="0" smtClean="0"/>
                        <a:t> un musée (elle reçoit des expositions).</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c.</a:t>
                      </a:r>
                      <a:r>
                        <a:rPr lang="fr-FR" baseline="0" dirty="0" smtClean="0"/>
                        <a:t> C’est une salle de concert (musique classique).</a:t>
                      </a:r>
                      <a:endParaRPr lang="fr-FR" dirty="0"/>
                    </a:p>
                  </a:txBody>
                  <a:tcPr/>
                </a:tc>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val="1258763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39624A7-84D3-48ED-B458-0C6E5E4A286F}" type="slidenum">
              <a:rPr lang="fr-FR" smtClean="0"/>
              <a:pPr/>
              <a:t>17</a:t>
            </a:fld>
            <a:endParaRPr lang="fr-FR"/>
          </a:p>
        </p:txBody>
      </p:sp>
      <p:sp>
        <p:nvSpPr>
          <p:cNvPr id="3" name="Rectangle 2"/>
          <p:cNvSpPr/>
          <p:nvPr/>
        </p:nvSpPr>
        <p:spPr>
          <a:xfrm>
            <a:off x="1619672" y="4149080"/>
            <a:ext cx="6696744" cy="369332"/>
          </a:xfrm>
          <a:prstGeom prst="rect">
            <a:avLst/>
          </a:prstGeom>
        </p:spPr>
        <p:txBody>
          <a:bodyPr wrap="square">
            <a:spAutoFit/>
          </a:bodyPr>
          <a:lstStyle/>
          <a:p>
            <a:r>
              <a:rPr lang="fr-FR" u="sng" dirty="0">
                <a:solidFill>
                  <a:schemeClr val="accent2"/>
                </a:solidFill>
              </a:rPr>
              <a:t>https://www.arenes-nimes.com/fr/decouverte-lieu/maison-carree</a:t>
            </a:r>
          </a:p>
        </p:txBody>
      </p:sp>
      <p:sp>
        <p:nvSpPr>
          <p:cNvPr id="5" name="ZoneTexte 4"/>
          <p:cNvSpPr txBox="1"/>
          <p:nvPr/>
        </p:nvSpPr>
        <p:spPr>
          <a:xfrm>
            <a:off x="1475656" y="764704"/>
            <a:ext cx="6264696" cy="2431435"/>
          </a:xfrm>
          <a:prstGeom prst="rect">
            <a:avLst/>
          </a:prstGeom>
          <a:noFill/>
        </p:spPr>
        <p:txBody>
          <a:bodyPr wrap="square" rtlCol="0">
            <a:spAutoFit/>
          </a:bodyPr>
          <a:lstStyle/>
          <a:p>
            <a:pPr algn="ctr"/>
            <a:r>
              <a:rPr lang="fr-FR" sz="3200" b="1" u="sng" dirty="0" smtClean="0">
                <a:solidFill>
                  <a:srgbClr val="CC3300"/>
                </a:solidFill>
              </a:rPr>
              <a:t>FILM</a:t>
            </a:r>
          </a:p>
          <a:p>
            <a:pPr algn="ctr"/>
            <a:endParaRPr lang="fr-FR" sz="3200" b="1" dirty="0" smtClean="0">
              <a:solidFill>
                <a:srgbClr val="CC3300"/>
              </a:solidFill>
            </a:endParaRPr>
          </a:p>
          <a:p>
            <a:pPr algn="ctr"/>
            <a:r>
              <a:rPr lang="fr-FR" sz="3200" b="1" i="1" dirty="0" err="1" smtClean="0">
                <a:solidFill>
                  <a:srgbClr val="CC3300"/>
                </a:solidFill>
              </a:rPr>
              <a:t>Nemausus</a:t>
            </a:r>
            <a:r>
              <a:rPr lang="fr-FR" sz="3200" b="1" i="1" dirty="0" smtClean="0">
                <a:solidFill>
                  <a:srgbClr val="CC3300"/>
                </a:solidFill>
              </a:rPr>
              <a:t>, la naissance de Nîmes</a:t>
            </a:r>
          </a:p>
          <a:p>
            <a:pPr algn="ctr"/>
            <a:endParaRPr lang="fr-FR" sz="3200" b="1" i="1" dirty="0">
              <a:solidFill>
                <a:srgbClr val="CC3300"/>
              </a:solidFill>
            </a:endParaRPr>
          </a:p>
          <a:p>
            <a:pPr algn="ctr"/>
            <a:r>
              <a:rPr lang="fr-FR" sz="2400" b="1" dirty="0" smtClean="0">
                <a:solidFill>
                  <a:srgbClr val="E65F0C"/>
                </a:solidFill>
              </a:rPr>
              <a:t>(projection permanente à la Maison Carrée)</a:t>
            </a:r>
            <a:endParaRPr lang="fr-FR" sz="2400" b="1" dirty="0">
              <a:solidFill>
                <a:srgbClr val="E65F0C"/>
              </a:solidFill>
            </a:endParaRPr>
          </a:p>
        </p:txBody>
      </p:sp>
    </p:spTree>
    <p:extLst>
      <p:ext uri="{BB962C8B-B14F-4D97-AF65-F5344CB8AC3E}">
        <p14:creationId xmlns:p14="http://schemas.microsoft.com/office/powerpoint/2010/main" val="2873460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20D7C65-261F-427D-942E-9B666105A1D7}" type="slidenum">
              <a:rPr lang="fr-FR" smtClean="0"/>
              <a:pPr/>
              <a:t>18</a:t>
            </a:fld>
            <a:endParaRPr lang="fr-FR"/>
          </a:p>
        </p:txBody>
      </p:sp>
      <p:sp>
        <p:nvSpPr>
          <p:cNvPr id="4" name="ZoneTexte 3"/>
          <p:cNvSpPr txBox="1"/>
          <p:nvPr/>
        </p:nvSpPr>
        <p:spPr>
          <a:xfrm>
            <a:off x="3059832" y="692696"/>
            <a:ext cx="2304256" cy="707886"/>
          </a:xfrm>
          <a:prstGeom prst="rect">
            <a:avLst/>
          </a:prstGeom>
          <a:no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effectLst>
            <a:glow rad="228600">
              <a:srgbClr val="00B0F0">
                <a:alpha val="40000"/>
              </a:srgbClr>
            </a:glow>
            <a:outerShdw blurRad="76200" dir="13500000" sy="23000" kx="1200000" algn="br" rotWithShape="0">
              <a:srgbClr val="00B0F0">
                <a:alpha val="20000"/>
              </a:srgbClr>
            </a:outerShdw>
            <a:softEdge rad="63500"/>
          </a:effectLst>
          <a:scene3d>
            <a:camera prst="orthographicFront"/>
            <a:lightRig rig="threePt" dir="t"/>
          </a:scene3d>
          <a:sp3d extrusionH="76200" contourW="12700">
            <a:bevelT prst="slope"/>
            <a:bevelB/>
            <a:extrusionClr>
              <a:schemeClr val="accent5"/>
            </a:extrusionClr>
            <a:contourClr>
              <a:schemeClr val="accent5">
                <a:lumMod val="75000"/>
              </a:schemeClr>
            </a:contourClr>
          </a:sp3d>
        </p:spPr>
        <p:txBody>
          <a:bodyPr wrap="square" rtlCol="0">
            <a:spAutoFit/>
          </a:bodyPr>
          <a:lstStyle/>
          <a:p>
            <a:pPr algn="ctr"/>
            <a:r>
              <a:rPr lang="fr-FR" sz="4000" b="1" dirty="0" smtClean="0">
                <a:solidFill>
                  <a:srgbClr val="00B0F0"/>
                </a:solidFill>
                <a:effectLst>
                  <a:outerShdw blurRad="38100" dist="38100" dir="2700000" algn="tl">
                    <a:srgbClr val="000000">
                      <a:alpha val="43137"/>
                    </a:srgbClr>
                  </a:outerShdw>
                </a:effectLst>
              </a:rPr>
              <a:t>QUIZZ !</a:t>
            </a:r>
            <a:endParaRPr lang="fr-FR" sz="4000" b="1" dirty="0">
              <a:solidFill>
                <a:srgbClr val="00B0F0"/>
              </a:solidFill>
              <a:effectLst>
                <a:outerShdw blurRad="38100" dist="38100" dir="2700000" algn="tl">
                  <a:srgbClr val="000000">
                    <a:alpha val="43137"/>
                  </a:srgbClr>
                </a:outerShdw>
              </a:effectLst>
            </a:endParaRPr>
          </a:p>
        </p:txBody>
      </p:sp>
      <p:sp>
        <p:nvSpPr>
          <p:cNvPr id="8" name="ZoneTexte 7"/>
          <p:cNvSpPr txBox="1"/>
          <p:nvPr/>
        </p:nvSpPr>
        <p:spPr>
          <a:xfrm>
            <a:off x="19633" y="1772816"/>
            <a:ext cx="9016863" cy="2031325"/>
          </a:xfrm>
          <a:prstGeom prst="rect">
            <a:avLst/>
          </a:prstGeom>
          <a:noFill/>
        </p:spPr>
        <p:txBody>
          <a:bodyPr wrap="square" rtlCol="0">
            <a:spAutoFit/>
          </a:bodyPr>
          <a:lstStyle/>
          <a:p>
            <a:r>
              <a:rPr lang="fr-FR" sz="2400" b="1" dirty="0" smtClean="0">
                <a:solidFill>
                  <a:srgbClr val="0070C0"/>
                </a:solidFill>
              </a:rPr>
              <a:t>        5</a:t>
            </a:r>
            <a:r>
              <a:rPr lang="fr-FR" sz="2400" b="1" dirty="0">
                <a:solidFill>
                  <a:srgbClr val="0070C0"/>
                </a:solidFill>
              </a:rPr>
              <a:t>. Quelle est sa fonction aujourd’hui en 2019 ?</a:t>
            </a:r>
            <a:endParaRPr lang="fr-FR" sz="2400" b="1" dirty="0" smtClean="0">
              <a:solidFill>
                <a:srgbClr val="0070C0"/>
              </a:solidFill>
            </a:endParaRPr>
          </a:p>
          <a:p>
            <a:endParaRPr lang="fr-FR" sz="2400" b="1" dirty="0" smtClean="0">
              <a:solidFill>
                <a:srgbClr val="0070C0"/>
              </a:solidFill>
            </a:endParaRPr>
          </a:p>
          <a:p>
            <a:endParaRPr lang="fr-FR" dirty="0" smtClean="0"/>
          </a:p>
          <a:p>
            <a:endParaRPr lang="fr-FR" dirty="0" smtClean="0"/>
          </a:p>
          <a:p>
            <a:endParaRPr lang="fr-FR" dirty="0" smtClean="0"/>
          </a:p>
          <a:p>
            <a:r>
              <a:rPr lang="fr-FR" sz="2400" b="1" dirty="0" smtClean="0">
                <a:solidFill>
                  <a:srgbClr val="0070C0"/>
                </a:solidFill>
              </a:rPr>
              <a:t>        </a:t>
            </a:r>
          </a:p>
        </p:txBody>
      </p:sp>
      <p:sp>
        <p:nvSpPr>
          <p:cNvPr id="6" name="ZoneTexte 5"/>
          <p:cNvSpPr txBox="1"/>
          <p:nvPr/>
        </p:nvSpPr>
        <p:spPr>
          <a:xfrm>
            <a:off x="7020272" y="2419146"/>
            <a:ext cx="252028" cy="369332"/>
          </a:xfrm>
          <a:prstGeom prst="rect">
            <a:avLst/>
          </a:prstGeom>
          <a:noFill/>
        </p:spPr>
        <p:txBody>
          <a:bodyPr wrap="square" rtlCol="0">
            <a:spAutoFit/>
          </a:bodyPr>
          <a:lstStyle/>
          <a:p>
            <a:r>
              <a:rPr lang="fr-FR" b="1" dirty="0" smtClean="0">
                <a:solidFill>
                  <a:srgbClr val="0070C0"/>
                </a:solidFill>
              </a:rPr>
              <a:t>X</a:t>
            </a:r>
            <a:endParaRPr lang="fr-FR" b="1" dirty="0">
              <a:solidFill>
                <a:srgbClr val="0070C0"/>
              </a:solidFill>
            </a:endParaRPr>
          </a:p>
        </p:txBody>
      </p:sp>
      <p:sp>
        <p:nvSpPr>
          <p:cNvPr id="7" name="ZoneTexte 6"/>
          <p:cNvSpPr txBox="1"/>
          <p:nvPr/>
        </p:nvSpPr>
        <p:spPr>
          <a:xfrm>
            <a:off x="19633" y="4365104"/>
            <a:ext cx="9144000" cy="954107"/>
          </a:xfrm>
          <a:prstGeom prst="rect">
            <a:avLst/>
          </a:prstGeom>
          <a:noFill/>
        </p:spPr>
        <p:txBody>
          <a:bodyPr wrap="square" rtlCol="0">
            <a:spAutoFit/>
          </a:bodyPr>
          <a:lstStyle/>
          <a:p>
            <a:pPr marL="457200" indent="-457200">
              <a:buFont typeface="Arial" pitchFamily="34" charset="0"/>
              <a:buChar char="•"/>
            </a:pPr>
            <a:r>
              <a:rPr lang="fr-FR" sz="2800" dirty="0" smtClean="0">
                <a:latin typeface="Comic Sans MS" pitchFamily="66" charset="0"/>
              </a:rPr>
              <a:t>Aujourd’hui, on y projette un film en trois dimensions.</a:t>
            </a:r>
          </a:p>
        </p:txBody>
      </p:sp>
      <p:graphicFrame>
        <p:nvGraphicFramePr>
          <p:cNvPr id="10" name="Tableau 9"/>
          <p:cNvGraphicFramePr>
            <a:graphicFrameLocks noGrp="1"/>
          </p:cNvGraphicFramePr>
          <p:nvPr>
            <p:extLst>
              <p:ext uri="{D42A27DB-BD31-4B8C-83A1-F6EECF244321}">
                <p14:modId xmlns:p14="http://schemas.microsoft.com/office/powerpoint/2010/main" val="3955689612"/>
              </p:ext>
            </p:extLst>
          </p:nvPr>
        </p:nvGraphicFramePr>
        <p:xfrm>
          <a:off x="1115616" y="2434433"/>
          <a:ext cx="6408712" cy="1112520"/>
        </p:xfrm>
        <a:graphic>
          <a:graphicData uri="http://schemas.openxmlformats.org/drawingml/2006/table">
            <a:tbl>
              <a:tblPr firstRow="1" bandRow="1">
                <a:tableStyleId>{5940675A-B579-460E-94D1-54222C63F5DA}</a:tableStyleId>
              </a:tblPr>
              <a:tblGrid>
                <a:gridCol w="4752528"/>
                <a:gridCol w="864096"/>
                <a:gridCol w="792088"/>
              </a:tblGrid>
              <a:tr h="370840">
                <a:tc>
                  <a:txBody>
                    <a:bodyPr/>
                    <a:lstStyle/>
                    <a:p>
                      <a:r>
                        <a:rPr lang="fr-FR" dirty="0" smtClean="0"/>
                        <a:t>a. C’est</a:t>
                      </a:r>
                      <a:r>
                        <a:rPr lang="fr-FR" baseline="0" dirty="0" smtClean="0"/>
                        <a:t> une salle de projection (un cinéma).</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b. C’est</a:t>
                      </a:r>
                      <a:r>
                        <a:rPr lang="fr-FR" baseline="0" dirty="0" smtClean="0"/>
                        <a:t> un musée (elle reçoit des expositions).</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c.</a:t>
                      </a:r>
                      <a:r>
                        <a:rPr lang="fr-FR" baseline="0" dirty="0" smtClean="0"/>
                        <a:t> C’est une salle de concert (musique classique).</a:t>
                      </a:r>
                      <a:endParaRPr lang="fr-FR" dirty="0"/>
                    </a:p>
                  </a:txBody>
                  <a:tcPr/>
                </a:tc>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val="238469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20D7C65-261F-427D-942E-9B666105A1D7}" type="slidenum">
              <a:rPr lang="fr-FR" smtClean="0"/>
              <a:pPr/>
              <a:t>19</a:t>
            </a:fld>
            <a:endParaRPr lang="fr-FR"/>
          </a:p>
        </p:txBody>
      </p:sp>
      <p:sp>
        <p:nvSpPr>
          <p:cNvPr id="4" name="ZoneTexte 3"/>
          <p:cNvSpPr txBox="1"/>
          <p:nvPr/>
        </p:nvSpPr>
        <p:spPr>
          <a:xfrm>
            <a:off x="3059832" y="692696"/>
            <a:ext cx="2304256" cy="707886"/>
          </a:xfrm>
          <a:prstGeom prst="rect">
            <a:avLst/>
          </a:prstGeom>
          <a:no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effectLst>
            <a:glow rad="228600">
              <a:srgbClr val="00B0F0">
                <a:alpha val="40000"/>
              </a:srgbClr>
            </a:glow>
            <a:outerShdw blurRad="76200" dir="13500000" sy="23000" kx="1200000" algn="br" rotWithShape="0">
              <a:srgbClr val="00B0F0">
                <a:alpha val="20000"/>
              </a:srgbClr>
            </a:outerShdw>
            <a:softEdge rad="63500"/>
          </a:effectLst>
          <a:scene3d>
            <a:camera prst="orthographicFront"/>
            <a:lightRig rig="threePt" dir="t"/>
          </a:scene3d>
          <a:sp3d extrusionH="76200" contourW="12700">
            <a:bevelT prst="slope"/>
            <a:bevelB/>
            <a:extrusionClr>
              <a:schemeClr val="accent5"/>
            </a:extrusionClr>
            <a:contourClr>
              <a:schemeClr val="accent5">
                <a:lumMod val="75000"/>
              </a:schemeClr>
            </a:contourClr>
          </a:sp3d>
        </p:spPr>
        <p:txBody>
          <a:bodyPr wrap="square" rtlCol="0">
            <a:spAutoFit/>
          </a:bodyPr>
          <a:lstStyle/>
          <a:p>
            <a:pPr algn="ctr"/>
            <a:r>
              <a:rPr lang="fr-FR" sz="4000" b="1" dirty="0" smtClean="0">
                <a:solidFill>
                  <a:srgbClr val="00B0F0"/>
                </a:solidFill>
                <a:effectLst>
                  <a:outerShdw blurRad="38100" dist="38100" dir="2700000" algn="tl">
                    <a:srgbClr val="000000">
                      <a:alpha val="43137"/>
                    </a:srgbClr>
                  </a:outerShdw>
                </a:effectLst>
              </a:rPr>
              <a:t>QUIZZ !</a:t>
            </a:r>
            <a:endParaRPr lang="fr-FR" sz="4000" b="1" dirty="0">
              <a:solidFill>
                <a:srgbClr val="00B0F0"/>
              </a:solidFill>
              <a:effectLst>
                <a:outerShdw blurRad="38100" dist="38100" dir="2700000" algn="tl">
                  <a:srgbClr val="000000">
                    <a:alpha val="43137"/>
                  </a:srgbClr>
                </a:outerShdw>
              </a:effectLst>
            </a:endParaRPr>
          </a:p>
        </p:txBody>
      </p:sp>
      <p:sp>
        <p:nvSpPr>
          <p:cNvPr id="8" name="ZoneTexte 7"/>
          <p:cNvSpPr txBox="1"/>
          <p:nvPr/>
        </p:nvSpPr>
        <p:spPr>
          <a:xfrm>
            <a:off x="19633" y="1772816"/>
            <a:ext cx="9016863" cy="461665"/>
          </a:xfrm>
          <a:prstGeom prst="rect">
            <a:avLst/>
          </a:prstGeom>
          <a:noFill/>
        </p:spPr>
        <p:txBody>
          <a:bodyPr wrap="square" rtlCol="0">
            <a:spAutoFit/>
          </a:bodyPr>
          <a:lstStyle/>
          <a:p>
            <a:r>
              <a:rPr lang="fr-FR" sz="2400" b="1" dirty="0" smtClean="0">
                <a:solidFill>
                  <a:srgbClr val="0070C0"/>
                </a:solidFill>
              </a:rPr>
              <a:t>         6. Quelles sont ses dimensions ?       </a:t>
            </a:r>
          </a:p>
        </p:txBody>
      </p:sp>
      <p:graphicFrame>
        <p:nvGraphicFramePr>
          <p:cNvPr id="9" name="Tableau 8"/>
          <p:cNvGraphicFramePr>
            <a:graphicFrameLocks noGrp="1"/>
          </p:cNvGraphicFramePr>
          <p:nvPr>
            <p:extLst>
              <p:ext uri="{D42A27DB-BD31-4B8C-83A1-F6EECF244321}">
                <p14:modId xmlns:p14="http://schemas.microsoft.com/office/powerpoint/2010/main" val="2270770738"/>
              </p:ext>
            </p:extLst>
          </p:nvPr>
        </p:nvGraphicFramePr>
        <p:xfrm>
          <a:off x="1115616" y="2564904"/>
          <a:ext cx="6048672" cy="1112520"/>
        </p:xfrm>
        <a:graphic>
          <a:graphicData uri="http://schemas.openxmlformats.org/drawingml/2006/table">
            <a:tbl>
              <a:tblPr firstRow="1" bandRow="1">
                <a:tableStyleId>{5940675A-B579-460E-94D1-54222C63F5DA}</a:tableStyleId>
              </a:tblPr>
              <a:tblGrid>
                <a:gridCol w="4320480"/>
                <a:gridCol w="864096"/>
                <a:gridCol w="864096"/>
              </a:tblGrid>
              <a:tr h="370840">
                <a:tc>
                  <a:txBody>
                    <a:bodyPr/>
                    <a:lstStyle/>
                    <a:p>
                      <a:r>
                        <a:rPr lang="fr-FR" dirty="0" smtClean="0"/>
                        <a:t>a. 12</a:t>
                      </a:r>
                      <a:r>
                        <a:rPr lang="fr-FR" baseline="0" dirty="0" smtClean="0"/>
                        <a:t> m de long et 6 m de large</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b. 25</a:t>
                      </a:r>
                      <a:r>
                        <a:rPr lang="fr-FR" baseline="0" dirty="0" smtClean="0"/>
                        <a:t> m de long et 12 m de large</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c.</a:t>
                      </a:r>
                      <a:r>
                        <a:rPr lang="fr-FR" baseline="0" dirty="0" smtClean="0"/>
                        <a:t> 50 m de long et 24 m de large</a:t>
                      </a:r>
                      <a:endParaRPr lang="fr-FR" dirty="0"/>
                    </a:p>
                  </a:txBody>
                  <a:tcPr/>
                </a:tc>
                <a:tc>
                  <a:txBody>
                    <a:bodyPr/>
                    <a:lstStyle/>
                    <a:p>
                      <a:endParaRPr lang="fr-FR" dirty="0"/>
                    </a:p>
                  </a:txBody>
                  <a:tcPr/>
                </a:tc>
                <a:tc>
                  <a:txBody>
                    <a:bodyPr/>
                    <a:lstStyle/>
                    <a:p>
                      <a:endParaRPr lang="fr-FR" dirty="0"/>
                    </a:p>
                  </a:txBody>
                  <a:tcPr/>
                </a:tc>
              </a:tr>
            </a:tbl>
          </a:graphicData>
        </a:graphic>
      </p:graphicFrame>
      <p:sp>
        <p:nvSpPr>
          <p:cNvPr id="6" name="ZoneTexte 5"/>
          <p:cNvSpPr txBox="1"/>
          <p:nvPr/>
        </p:nvSpPr>
        <p:spPr>
          <a:xfrm>
            <a:off x="6588224" y="2924944"/>
            <a:ext cx="252028" cy="369332"/>
          </a:xfrm>
          <a:prstGeom prst="rect">
            <a:avLst/>
          </a:prstGeom>
          <a:noFill/>
        </p:spPr>
        <p:txBody>
          <a:bodyPr wrap="square" rtlCol="0">
            <a:spAutoFit/>
          </a:bodyPr>
          <a:lstStyle/>
          <a:p>
            <a:r>
              <a:rPr lang="fr-FR" b="1" dirty="0" smtClean="0">
                <a:solidFill>
                  <a:srgbClr val="0070C0"/>
                </a:solidFill>
              </a:rPr>
              <a:t>X</a:t>
            </a:r>
            <a:endParaRPr lang="fr-FR" b="1" dirty="0">
              <a:solidFill>
                <a:srgbClr val="0070C0"/>
              </a:solidFill>
            </a:endParaRPr>
          </a:p>
        </p:txBody>
      </p:sp>
    </p:spTree>
    <p:extLst>
      <p:ext uri="{BB962C8B-B14F-4D97-AF65-F5344CB8AC3E}">
        <p14:creationId xmlns:p14="http://schemas.microsoft.com/office/powerpoint/2010/main" val="203810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3"/>
          <p:cNvSpPr txBox="1">
            <a:spLocks/>
          </p:cNvSpPr>
          <p:nvPr/>
        </p:nvSpPr>
        <p:spPr>
          <a:xfrm>
            <a:off x="2120770" y="404664"/>
            <a:ext cx="504056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5400" b="1" u="sng" dirty="0" smtClean="0">
                <a:solidFill>
                  <a:srgbClr val="CC3300"/>
                </a:solidFill>
                <a:latin typeface="Comic Sans MS" pitchFamily="66" charset="0"/>
              </a:rPr>
              <a:t>Séance n°1</a:t>
            </a:r>
            <a:endParaRPr lang="fr-FR" sz="9600" u="sng" dirty="0">
              <a:solidFill>
                <a:srgbClr val="CC3300"/>
              </a:solidFill>
            </a:endParaRPr>
          </a:p>
        </p:txBody>
      </p:sp>
      <p:sp>
        <p:nvSpPr>
          <p:cNvPr id="2" name="Espace réservé du numéro de diapositive 1"/>
          <p:cNvSpPr>
            <a:spLocks noGrp="1"/>
          </p:cNvSpPr>
          <p:nvPr>
            <p:ph type="sldNum" sz="quarter" idx="12"/>
          </p:nvPr>
        </p:nvSpPr>
        <p:spPr/>
        <p:txBody>
          <a:bodyPr/>
          <a:lstStyle/>
          <a:p>
            <a:fld id="{D39624A7-84D3-48ED-B458-0C6E5E4A286F}" type="slidenum">
              <a:rPr lang="fr-FR" smtClean="0"/>
              <a:pPr/>
              <a:t>2</a:t>
            </a:fld>
            <a:endParaRPr lang="fr-FR"/>
          </a:p>
        </p:txBody>
      </p:sp>
      <p:sp>
        <p:nvSpPr>
          <p:cNvPr id="7" name="Titre 3"/>
          <p:cNvSpPr txBox="1">
            <a:spLocks/>
          </p:cNvSpPr>
          <p:nvPr/>
        </p:nvSpPr>
        <p:spPr>
          <a:xfrm>
            <a:off x="2973517" y="1544948"/>
            <a:ext cx="3335065"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smtClean="0">
                <a:solidFill>
                  <a:srgbClr val="CC3300"/>
                </a:solidFill>
                <a:latin typeface="Comic Sans MS" pitchFamily="66" charset="0"/>
              </a:rPr>
              <a:t>Présentation</a:t>
            </a:r>
            <a:endParaRPr lang="fr-FR" sz="3200" dirty="0">
              <a:solidFill>
                <a:srgbClr val="CC3300"/>
              </a:solidFill>
            </a:endParaRPr>
          </a:p>
        </p:txBody>
      </p:sp>
      <p:pic>
        <p:nvPicPr>
          <p:cNvPr id="5" name="Picture 4" descr="Résultat de recherche d'images pour &quot;inscription maison carrée nim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276872"/>
            <a:ext cx="6264696"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028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20D7C65-261F-427D-942E-9B666105A1D7}" type="slidenum">
              <a:rPr lang="fr-FR" smtClean="0"/>
              <a:pPr/>
              <a:t>20</a:t>
            </a:fld>
            <a:endParaRPr lang="fr-FR"/>
          </a:p>
        </p:txBody>
      </p:sp>
      <p:sp>
        <p:nvSpPr>
          <p:cNvPr id="4" name="ZoneTexte 3"/>
          <p:cNvSpPr txBox="1"/>
          <p:nvPr/>
        </p:nvSpPr>
        <p:spPr>
          <a:xfrm>
            <a:off x="3071667" y="548680"/>
            <a:ext cx="2304256" cy="707886"/>
          </a:xfrm>
          <a:prstGeom prst="rect">
            <a:avLst/>
          </a:prstGeom>
          <a:no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effectLst>
            <a:glow rad="228600">
              <a:srgbClr val="00B0F0">
                <a:alpha val="40000"/>
              </a:srgbClr>
            </a:glow>
            <a:outerShdw blurRad="76200" dir="13500000" sy="23000" kx="1200000" algn="br" rotWithShape="0">
              <a:srgbClr val="00B0F0">
                <a:alpha val="20000"/>
              </a:srgbClr>
            </a:outerShdw>
            <a:softEdge rad="63500"/>
          </a:effectLst>
          <a:scene3d>
            <a:camera prst="orthographicFront"/>
            <a:lightRig rig="threePt" dir="t"/>
          </a:scene3d>
          <a:sp3d extrusionH="76200" contourW="12700">
            <a:bevelT prst="slope"/>
            <a:bevelB/>
            <a:extrusionClr>
              <a:schemeClr val="accent5"/>
            </a:extrusionClr>
            <a:contourClr>
              <a:schemeClr val="accent5">
                <a:lumMod val="75000"/>
              </a:schemeClr>
            </a:contourClr>
          </a:sp3d>
        </p:spPr>
        <p:txBody>
          <a:bodyPr wrap="square" rtlCol="0">
            <a:spAutoFit/>
          </a:bodyPr>
          <a:lstStyle/>
          <a:p>
            <a:pPr algn="ctr"/>
            <a:r>
              <a:rPr lang="fr-FR" sz="4000" b="1" dirty="0" smtClean="0">
                <a:solidFill>
                  <a:srgbClr val="00B0F0"/>
                </a:solidFill>
                <a:effectLst>
                  <a:outerShdw blurRad="38100" dist="38100" dir="2700000" algn="tl">
                    <a:srgbClr val="000000">
                      <a:alpha val="43137"/>
                    </a:srgbClr>
                  </a:outerShdw>
                </a:effectLst>
              </a:rPr>
              <a:t>QUIZZ !</a:t>
            </a:r>
            <a:endParaRPr lang="fr-FR" sz="4000" b="1" dirty="0">
              <a:solidFill>
                <a:srgbClr val="00B0F0"/>
              </a:solidFill>
              <a:effectLst>
                <a:outerShdw blurRad="38100" dist="38100" dir="2700000" algn="tl">
                  <a:srgbClr val="000000">
                    <a:alpha val="43137"/>
                  </a:srgbClr>
                </a:outerShdw>
              </a:effectLst>
            </a:endParaRPr>
          </a:p>
        </p:txBody>
      </p:sp>
      <p:sp>
        <p:nvSpPr>
          <p:cNvPr id="8" name="ZoneTexte 7"/>
          <p:cNvSpPr txBox="1"/>
          <p:nvPr/>
        </p:nvSpPr>
        <p:spPr>
          <a:xfrm>
            <a:off x="47248" y="1556792"/>
            <a:ext cx="9016863" cy="830997"/>
          </a:xfrm>
          <a:prstGeom prst="rect">
            <a:avLst/>
          </a:prstGeom>
          <a:noFill/>
        </p:spPr>
        <p:txBody>
          <a:bodyPr wrap="square" rtlCol="0">
            <a:spAutoFit/>
          </a:bodyPr>
          <a:lstStyle/>
          <a:p>
            <a:r>
              <a:rPr lang="fr-FR" sz="2400" b="1" dirty="0" smtClean="0">
                <a:solidFill>
                  <a:srgbClr val="0070C0"/>
                </a:solidFill>
              </a:rPr>
              <a:t>     7. Pourquoi s’appelle-t-elle la Maison </a:t>
            </a:r>
            <a:r>
              <a:rPr lang="fr-FR" sz="2400" b="1" u="sng" dirty="0" smtClean="0">
                <a:solidFill>
                  <a:srgbClr val="0070C0"/>
                </a:solidFill>
              </a:rPr>
              <a:t>Carrée</a:t>
            </a:r>
            <a:r>
              <a:rPr lang="fr-FR" sz="2400" b="1" dirty="0" smtClean="0">
                <a:solidFill>
                  <a:srgbClr val="0070C0"/>
                </a:solidFill>
              </a:rPr>
              <a:t> depuis le XVIe siècle ?</a:t>
            </a:r>
            <a:endParaRPr lang="fr-FR" dirty="0" smtClean="0"/>
          </a:p>
          <a:p>
            <a:r>
              <a:rPr lang="fr-FR" sz="2400" b="1" dirty="0" smtClean="0">
                <a:solidFill>
                  <a:srgbClr val="0070C0"/>
                </a:solidFill>
              </a:rPr>
              <a:t>        </a:t>
            </a:r>
          </a:p>
        </p:txBody>
      </p:sp>
      <p:graphicFrame>
        <p:nvGraphicFramePr>
          <p:cNvPr id="9" name="Tableau 8"/>
          <p:cNvGraphicFramePr>
            <a:graphicFrameLocks noGrp="1"/>
          </p:cNvGraphicFramePr>
          <p:nvPr>
            <p:extLst>
              <p:ext uri="{D42A27DB-BD31-4B8C-83A1-F6EECF244321}">
                <p14:modId xmlns:p14="http://schemas.microsoft.com/office/powerpoint/2010/main" val="3257033064"/>
              </p:ext>
            </p:extLst>
          </p:nvPr>
        </p:nvGraphicFramePr>
        <p:xfrm>
          <a:off x="1403648" y="2119438"/>
          <a:ext cx="6048672" cy="1920240"/>
        </p:xfrm>
        <a:graphic>
          <a:graphicData uri="http://schemas.openxmlformats.org/drawingml/2006/table">
            <a:tbl>
              <a:tblPr firstRow="1" bandRow="1">
                <a:tableStyleId>{5940675A-B579-460E-94D1-54222C63F5DA}</a:tableStyleId>
              </a:tblPr>
              <a:tblGrid>
                <a:gridCol w="4320480"/>
                <a:gridCol w="864096"/>
                <a:gridCol w="864096"/>
              </a:tblGrid>
              <a:tr h="370840">
                <a:tc>
                  <a:txBody>
                    <a:bodyPr/>
                    <a:lstStyle/>
                    <a:p>
                      <a:r>
                        <a:rPr lang="fr-FR" dirty="0" smtClean="0"/>
                        <a:t>a. A</a:t>
                      </a:r>
                      <a:r>
                        <a:rPr lang="fr-FR" baseline="0" dirty="0" smtClean="0"/>
                        <a:t> cette époque, le rectangle est appelé « carré long ».</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b. A</a:t>
                      </a:r>
                      <a:r>
                        <a:rPr lang="fr-FR" baseline="0" dirty="0" smtClean="0"/>
                        <a:t> cette époque, elle a appartenu à Joseph carré, un bourgeois nîmois.</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c.</a:t>
                      </a:r>
                      <a:r>
                        <a:rPr lang="fr-FR" baseline="0" dirty="0" smtClean="0"/>
                        <a:t> Les hommes du XVIe siècle n’étaient pas très doués en géométrie.</a:t>
                      </a:r>
                      <a:endParaRPr lang="fr-FR" dirty="0"/>
                    </a:p>
                  </a:txBody>
                  <a:tcPr/>
                </a:tc>
                <a:tc>
                  <a:txBody>
                    <a:bodyPr/>
                    <a:lstStyle/>
                    <a:p>
                      <a:endParaRPr lang="fr-FR" dirty="0"/>
                    </a:p>
                  </a:txBody>
                  <a:tcPr/>
                </a:tc>
                <a:tc>
                  <a:txBody>
                    <a:bodyPr/>
                    <a:lstStyle/>
                    <a:p>
                      <a:endParaRPr lang="fr-FR" dirty="0"/>
                    </a:p>
                  </a:txBody>
                  <a:tcPr/>
                </a:tc>
              </a:tr>
            </a:tbl>
          </a:graphicData>
        </a:graphic>
      </p:graphicFrame>
      <p:sp>
        <p:nvSpPr>
          <p:cNvPr id="6" name="ZoneTexte 5"/>
          <p:cNvSpPr txBox="1"/>
          <p:nvPr/>
        </p:nvSpPr>
        <p:spPr>
          <a:xfrm>
            <a:off x="6876256" y="2203123"/>
            <a:ext cx="252028" cy="369332"/>
          </a:xfrm>
          <a:prstGeom prst="rect">
            <a:avLst/>
          </a:prstGeom>
          <a:noFill/>
        </p:spPr>
        <p:txBody>
          <a:bodyPr wrap="square" rtlCol="0">
            <a:spAutoFit/>
          </a:bodyPr>
          <a:lstStyle/>
          <a:p>
            <a:r>
              <a:rPr lang="fr-FR" b="1" dirty="0" smtClean="0">
                <a:solidFill>
                  <a:srgbClr val="0070C0"/>
                </a:solidFill>
              </a:rPr>
              <a:t>X</a:t>
            </a:r>
            <a:endParaRPr lang="fr-FR" b="1" dirty="0">
              <a:solidFill>
                <a:srgbClr val="0070C0"/>
              </a:solidFill>
            </a:endParaRPr>
          </a:p>
        </p:txBody>
      </p:sp>
      <p:sp>
        <p:nvSpPr>
          <p:cNvPr id="7" name="ZoneTexte 6"/>
          <p:cNvSpPr txBox="1"/>
          <p:nvPr/>
        </p:nvSpPr>
        <p:spPr>
          <a:xfrm>
            <a:off x="47248" y="4221088"/>
            <a:ext cx="9144000" cy="2246769"/>
          </a:xfrm>
          <a:prstGeom prst="rect">
            <a:avLst/>
          </a:prstGeom>
          <a:noFill/>
        </p:spPr>
        <p:txBody>
          <a:bodyPr wrap="square" rtlCol="0">
            <a:spAutoFit/>
          </a:bodyPr>
          <a:lstStyle/>
          <a:p>
            <a:pPr marL="457200" indent="-457200">
              <a:buFont typeface="Arial" pitchFamily="34" charset="0"/>
              <a:buChar char="•"/>
            </a:pPr>
            <a:r>
              <a:rPr lang="fr-FR" sz="2800" dirty="0" smtClean="0">
                <a:latin typeface="Comic Sans MS" pitchFamily="66" charset="0"/>
              </a:rPr>
              <a:t>La Maison Carrée mesure 25 m de long et 12 m de large. Elle n’est donc pas carrée, selon la définition actuelle d’un carré en géométrie. Mais au XVIe siècle, le mot « rectangle » n’existe pas ; on parle de « carré long ».</a:t>
            </a:r>
          </a:p>
        </p:txBody>
      </p:sp>
    </p:spTree>
    <p:extLst>
      <p:ext uri="{BB962C8B-B14F-4D97-AF65-F5344CB8AC3E}">
        <p14:creationId xmlns:p14="http://schemas.microsoft.com/office/powerpoint/2010/main" val="265142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20D7C65-261F-427D-942E-9B666105A1D7}" type="slidenum">
              <a:rPr lang="fr-FR" smtClean="0"/>
              <a:pPr/>
              <a:t>21</a:t>
            </a:fld>
            <a:endParaRPr lang="fr-FR"/>
          </a:p>
        </p:txBody>
      </p:sp>
      <p:sp>
        <p:nvSpPr>
          <p:cNvPr id="4" name="ZoneTexte 3"/>
          <p:cNvSpPr txBox="1"/>
          <p:nvPr/>
        </p:nvSpPr>
        <p:spPr>
          <a:xfrm>
            <a:off x="3071667" y="548680"/>
            <a:ext cx="2304256" cy="707886"/>
          </a:xfrm>
          <a:prstGeom prst="rect">
            <a:avLst/>
          </a:prstGeom>
          <a:no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effectLst>
            <a:glow rad="228600">
              <a:srgbClr val="00B0F0">
                <a:alpha val="40000"/>
              </a:srgbClr>
            </a:glow>
            <a:outerShdw blurRad="76200" dir="13500000" sy="23000" kx="1200000" algn="br" rotWithShape="0">
              <a:srgbClr val="00B0F0">
                <a:alpha val="20000"/>
              </a:srgbClr>
            </a:outerShdw>
            <a:softEdge rad="63500"/>
          </a:effectLst>
          <a:scene3d>
            <a:camera prst="orthographicFront"/>
            <a:lightRig rig="threePt" dir="t"/>
          </a:scene3d>
          <a:sp3d extrusionH="76200" contourW="12700">
            <a:bevelT prst="slope"/>
            <a:bevelB/>
            <a:extrusionClr>
              <a:schemeClr val="accent5"/>
            </a:extrusionClr>
            <a:contourClr>
              <a:schemeClr val="accent5">
                <a:lumMod val="75000"/>
              </a:schemeClr>
            </a:contourClr>
          </a:sp3d>
        </p:spPr>
        <p:txBody>
          <a:bodyPr wrap="square" rtlCol="0">
            <a:spAutoFit/>
          </a:bodyPr>
          <a:lstStyle/>
          <a:p>
            <a:pPr algn="ctr"/>
            <a:r>
              <a:rPr lang="fr-FR" sz="4000" b="1" dirty="0" smtClean="0">
                <a:solidFill>
                  <a:srgbClr val="00B0F0"/>
                </a:solidFill>
                <a:effectLst>
                  <a:outerShdw blurRad="38100" dist="38100" dir="2700000" algn="tl">
                    <a:srgbClr val="000000">
                      <a:alpha val="43137"/>
                    </a:srgbClr>
                  </a:outerShdw>
                </a:effectLst>
              </a:rPr>
              <a:t>QUIZZ !</a:t>
            </a:r>
            <a:endParaRPr lang="fr-FR" sz="4000" b="1" dirty="0">
              <a:solidFill>
                <a:srgbClr val="00B0F0"/>
              </a:solidFill>
              <a:effectLst>
                <a:outerShdw blurRad="38100" dist="38100" dir="2700000" algn="tl">
                  <a:srgbClr val="000000">
                    <a:alpha val="43137"/>
                  </a:srgbClr>
                </a:outerShdw>
              </a:effectLst>
            </a:endParaRPr>
          </a:p>
        </p:txBody>
      </p:sp>
      <p:sp>
        <p:nvSpPr>
          <p:cNvPr id="8" name="ZoneTexte 7"/>
          <p:cNvSpPr txBox="1"/>
          <p:nvPr/>
        </p:nvSpPr>
        <p:spPr>
          <a:xfrm>
            <a:off x="47248" y="1556792"/>
            <a:ext cx="9016863" cy="830997"/>
          </a:xfrm>
          <a:prstGeom prst="rect">
            <a:avLst/>
          </a:prstGeom>
          <a:noFill/>
        </p:spPr>
        <p:txBody>
          <a:bodyPr wrap="square" rtlCol="0">
            <a:spAutoFit/>
          </a:bodyPr>
          <a:lstStyle/>
          <a:p>
            <a:r>
              <a:rPr lang="fr-FR" sz="2400" b="1" dirty="0" smtClean="0">
                <a:solidFill>
                  <a:srgbClr val="0070C0"/>
                </a:solidFill>
              </a:rPr>
              <a:t>     8. Pourquoi est-elle très bien conservée aujourd’hui encore ?</a:t>
            </a:r>
            <a:endParaRPr lang="fr-FR" dirty="0" smtClean="0"/>
          </a:p>
          <a:p>
            <a:r>
              <a:rPr lang="fr-FR" sz="2400" b="1" dirty="0" smtClean="0">
                <a:solidFill>
                  <a:srgbClr val="0070C0"/>
                </a:solidFill>
              </a:rPr>
              <a:t>        </a:t>
            </a:r>
          </a:p>
        </p:txBody>
      </p:sp>
      <p:graphicFrame>
        <p:nvGraphicFramePr>
          <p:cNvPr id="9" name="Tableau 8"/>
          <p:cNvGraphicFramePr>
            <a:graphicFrameLocks noGrp="1"/>
          </p:cNvGraphicFramePr>
          <p:nvPr>
            <p:extLst>
              <p:ext uri="{D42A27DB-BD31-4B8C-83A1-F6EECF244321}">
                <p14:modId xmlns:p14="http://schemas.microsoft.com/office/powerpoint/2010/main" val="531065278"/>
              </p:ext>
            </p:extLst>
          </p:nvPr>
        </p:nvGraphicFramePr>
        <p:xfrm>
          <a:off x="1403648" y="2119438"/>
          <a:ext cx="6048672" cy="1651000"/>
        </p:xfrm>
        <a:graphic>
          <a:graphicData uri="http://schemas.openxmlformats.org/drawingml/2006/table">
            <a:tbl>
              <a:tblPr firstRow="1" bandRow="1">
                <a:tableStyleId>{5940675A-B579-460E-94D1-54222C63F5DA}</a:tableStyleId>
              </a:tblPr>
              <a:tblGrid>
                <a:gridCol w="4320480"/>
                <a:gridCol w="864096"/>
                <a:gridCol w="864096"/>
              </a:tblGrid>
              <a:tr h="370840">
                <a:tc>
                  <a:txBody>
                    <a:bodyPr/>
                    <a:lstStyle/>
                    <a:p>
                      <a:r>
                        <a:rPr lang="fr-FR" dirty="0" smtClean="0"/>
                        <a:t>a. Elle</a:t>
                      </a:r>
                      <a:r>
                        <a:rPr lang="fr-FR" baseline="0" dirty="0" smtClean="0"/>
                        <a:t> a été constamment utilisée au cours des siècles.</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b. Elle</a:t>
                      </a:r>
                      <a:r>
                        <a:rPr lang="fr-FR" baseline="0" dirty="0" smtClean="0"/>
                        <a:t> a été entièrement reconstruite à la fin du XXe siècle.</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c.</a:t>
                      </a:r>
                      <a:r>
                        <a:rPr lang="fr-FR" baseline="0" dirty="0" smtClean="0"/>
                        <a:t> Elle est régulièrement restaurée.</a:t>
                      </a:r>
                      <a:endParaRPr lang="fr-FR" dirty="0"/>
                    </a:p>
                  </a:txBody>
                  <a:tcPr/>
                </a:tc>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val="2249139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39624A7-84D3-48ED-B458-0C6E5E4A286F}" type="slidenum">
              <a:rPr lang="fr-FR" smtClean="0"/>
              <a:pPr/>
              <a:t>22</a:t>
            </a:fld>
            <a:endParaRPr lang="fr-FR"/>
          </a:p>
        </p:txBody>
      </p:sp>
      <p:sp>
        <p:nvSpPr>
          <p:cNvPr id="3" name="Rectangle à coins arrondis 2"/>
          <p:cNvSpPr/>
          <p:nvPr/>
        </p:nvSpPr>
        <p:spPr>
          <a:xfrm>
            <a:off x="1115616" y="2132856"/>
            <a:ext cx="7128792" cy="3456384"/>
          </a:xfrm>
          <a:prstGeom prst="roundRect">
            <a:avLst/>
          </a:prstGeom>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rgbClr val="C00000"/>
                </a:solidFill>
              </a:rPr>
              <a:t>La Maison Carrée doit sa bonne conservation à son utilisation continue.</a:t>
            </a:r>
          </a:p>
          <a:p>
            <a:endParaRPr lang="fr-FR" sz="2000" b="1" dirty="0" smtClean="0">
              <a:solidFill>
                <a:srgbClr val="C00000"/>
              </a:solidFill>
            </a:endParaRPr>
          </a:p>
          <a:p>
            <a:r>
              <a:rPr lang="fr-FR" sz="2000" b="1" dirty="0" smtClean="0">
                <a:solidFill>
                  <a:srgbClr val="C00000"/>
                </a:solidFill>
              </a:rPr>
              <a:t>Après avoir été un temple, elle devient une maison consulaire (sorte de mairie), une écurie, une église, une préfecture et un musée.</a:t>
            </a:r>
          </a:p>
          <a:p>
            <a:endParaRPr lang="fr-FR" sz="2000" b="1" dirty="0" smtClean="0">
              <a:solidFill>
                <a:srgbClr val="C00000"/>
              </a:solidFill>
            </a:endParaRPr>
          </a:p>
          <a:p>
            <a:r>
              <a:rPr lang="fr-FR" sz="2000" b="1" dirty="0" smtClean="0">
                <a:solidFill>
                  <a:srgbClr val="C00000"/>
                </a:solidFill>
              </a:rPr>
              <a:t>Aujourd’hui, on y projette un film en 3 dimensions qui permet notamment de voir comment était l’intérieur de la Maison Carrée à l’époque antique.</a:t>
            </a:r>
            <a:endParaRPr lang="fr-FR" sz="2000" b="1" dirty="0">
              <a:solidFill>
                <a:srgbClr val="C00000"/>
              </a:solidFill>
            </a:endParaRPr>
          </a:p>
        </p:txBody>
      </p:sp>
      <p:pic>
        <p:nvPicPr>
          <p:cNvPr id="5122" name="Picture 2" descr="C:\Program Files (x86)\Microsoft Office\MEDIA\CAGCAT10\j030125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397011"/>
            <a:ext cx="1346616" cy="1152128"/>
          </a:xfrm>
          <a:prstGeom prst="rect">
            <a:avLst/>
          </a:prstGeom>
          <a:noFill/>
          <a:extLst>
            <a:ext uri="{909E8E84-426E-40DD-AFC4-6F175D3DCCD1}">
              <a14:hiddenFill xmlns:a14="http://schemas.microsoft.com/office/drawing/2010/main">
                <a:solidFill>
                  <a:srgbClr val="FFFFFF"/>
                </a:solidFill>
              </a14:hiddenFill>
            </a:ext>
          </a:extLst>
        </p:spPr>
      </p:pic>
      <p:sp>
        <p:nvSpPr>
          <p:cNvPr id="4" name="Parchemin horizontal 3"/>
          <p:cNvSpPr/>
          <p:nvPr/>
        </p:nvSpPr>
        <p:spPr>
          <a:xfrm rot="20362300">
            <a:off x="2262044" y="422899"/>
            <a:ext cx="2016224" cy="115212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smtClean="0">
                <a:solidFill>
                  <a:schemeClr val="accent6">
                    <a:lumMod val="50000"/>
                  </a:schemeClr>
                </a:solidFill>
                <a:effectLst>
                  <a:outerShdw blurRad="38100" dist="38100" dir="2700000" algn="tl">
                    <a:srgbClr val="000000">
                      <a:alpha val="43137"/>
                    </a:srgbClr>
                  </a:outerShdw>
                </a:effectLst>
              </a:rPr>
              <a:t>Le savais-tu ?</a:t>
            </a:r>
            <a:endParaRPr lang="fr-FR" b="1" u="sng" dirty="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831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 calcmode="lin" valueType="num">
                                      <p:cBhvr>
                                        <p:cTn id="12" dur="500" fill="hold"/>
                                        <p:tgtEl>
                                          <p:spTgt spid="5122"/>
                                        </p:tgtEl>
                                        <p:attrNameLst>
                                          <p:attrName>ppt_w</p:attrName>
                                        </p:attrNameLst>
                                      </p:cBhvr>
                                      <p:tavLst>
                                        <p:tav tm="0">
                                          <p:val>
                                            <p:fltVal val="0"/>
                                          </p:val>
                                        </p:tav>
                                        <p:tav tm="100000">
                                          <p:val>
                                            <p:strVal val="#ppt_w"/>
                                          </p:val>
                                        </p:tav>
                                      </p:tavLst>
                                    </p:anim>
                                    <p:anim calcmode="lin" valueType="num">
                                      <p:cBhvr>
                                        <p:cTn id="13" dur="500" fill="hold"/>
                                        <p:tgtEl>
                                          <p:spTgt spid="5122"/>
                                        </p:tgtEl>
                                        <p:attrNameLst>
                                          <p:attrName>ppt_h</p:attrName>
                                        </p:attrNameLst>
                                      </p:cBhvr>
                                      <p:tavLst>
                                        <p:tav tm="0">
                                          <p:val>
                                            <p:fltVal val="0"/>
                                          </p:val>
                                        </p:tav>
                                        <p:tav tm="100000">
                                          <p:val>
                                            <p:strVal val="#ppt_h"/>
                                          </p:val>
                                        </p:tav>
                                      </p:tavLst>
                                    </p:anim>
                                    <p:animEffect transition="in" filter="fade">
                                      <p:cBhvr>
                                        <p:cTn id="1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20D7C65-261F-427D-942E-9B666105A1D7}" type="slidenum">
              <a:rPr lang="fr-FR" smtClean="0"/>
              <a:pPr/>
              <a:t>23</a:t>
            </a:fld>
            <a:endParaRPr lang="fr-FR"/>
          </a:p>
        </p:txBody>
      </p:sp>
      <p:sp>
        <p:nvSpPr>
          <p:cNvPr id="4" name="ZoneTexte 3"/>
          <p:cNvSpPr txBox="1"/>
          <p:nvPr/>
        </p:nvSpPr>
        <p:spPr>
          <a:xfrm>
            <a:off x="3071667" y="548680"/>
            <a:ext cx="2304256" cy="707886"/>
          </a:xfrm>
          <a:prstGeom prst="rect">
            <a:avLst/>
          </a:prstGeom>
          <a:no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effectLst>
            <a:glow rad="228600">
              <a:srgbClr val="00B0F0">
                <a:alpha val="40000"/>
              </a:srgbClr>
            </a:glow>
            <a:outerShdw blurRad="76200" dir="13500000" sy="23000" kx="1200000" algn="br" rotWithShape="0">
              <a:srgbClr val="00B0F0">
                <a:alpha val="20000"/>
              </a:srgbClr>
            </a:outerShdw>
            <a:softEdge rad="63500"/>
          </a:effectLst>
          <a:scene3d>
            <a:camera prst="orthographicFront"/>
            <a:lightRig rig="threePt" dir="t"/>
          </a:scene3d>
          <a:sp3d extrusionH="76200" contourW="12700">
            <a:bevelT prst="slope"/>
            <a:bevelB/>
            <a:extrusionClr>
              <a:schemeClr val="accent5"/>
            </a:extrusionClr>
            <a:contourClr>
              <a:schemeClr val="accent5">
                <a:lumMod val="75000"/>
              </a:schemeClr>
            </a:contourClr>
          </a:sp3d>
        </p:spPr>
        <p:txBody>
          <a:bodyPr wrap="square" rtlCol="0">
            <a:spAutoFit/>
          </a:bodyPr>
          <a:lstStyle/>
          <a:p>
            <a:pPr algn="ctr"/>
            <a:r>
              <a:rPr lang="fr-FR" sz="4000" b="1" dirty="0" smtClean="0">
                <a:solidFill>
                  <a:srgbClr val="00B0F0"/>
                </a:solidFill>
                <a:effectLst>
                  <a:outerShdw blurRad="38100" dist="38100" dir="2700000" algn="tl">
                    <a:srgbClr val="000000">
                      <a:alpha val="43137"/>
                    </a:srgbClr>
                  </a:outerShdw>
                </a:effectLst>
              </a:rPr>
              <a:t>QUIZZ !</a:t>
            </a:r>
            <a:endParaRPr lang="fr-FR" sz="4000" b="1" dirty="0">
              <a:solidFill>
                <a:srgbClr val="00B0F0"/>
              </a:solidFill>
              <a:effectLst>
                <a:outerShdw blurRad="38100" dist="38100" dir="2700000" algn="tl">
                  <a:srgbClr val="000000">
                    <a:alpha val="43137"/>
                  </a:srgbClr>
                </a:outerShdw>
              </a:effectLst>
            </a:endParaRPr>
          </a:p>
        </p:txBody>
      </p:sp>
      <p:sp>
        <p:nvSpPr>
          <p:cNvPr id="8" name="ZoneTexte 7"/>
          <p:cNvSpPr txBox="1"/>
          <p:nvPr/>
        </p:nvSpPr>
        <p:spPr>
          <a:xfrm>
            <a:off x="47248" y="1556792"/>
            <a:ext cx="9016863" cy="830997"/>
          </a:xfrm>
          <a:prstGeom prst="rect">
            <a:avLst/>
          </a:prstGeom>
          <a:noFill/>
        </p:spPr>
        <p:txBody>
          <a:bodyPr wrap="square" rtlCol="0">
            <a:spAutoFit/>
          </a:bodyPr>
          <a:lstStyle/>
          <a:p>
            <a:r>
              <a:rPr lang="fr-FR" sz="2400" b="1" dirty="0" smtClean="0">
                <a:solidFill>
                  <a:srgbClr val="0070C0"/>
                </a:solidFill>
              </a:rPr>
              <a:t>     8. Pourquoi est-elle très bien conservée aujourd’hui encore ?</a:t>
            </a:r>
            <a:endParaRPr lang="fr-FR" dirty="0" smtClean="0"/>
          </a:p>
          <a:p>
            <a:r>
              <a:rPr lang="fr-FR" sz="2400" b="1" dirty="0" smtClean="0">
                <a:solidFill>
                  <a:srgbClr val="0070C0"/>
                </a:solidFill>
              </a:rPr>
              <a:t>        </a:t>
            </a:r>
          </a:p>
        </p:txBody>
      </p:sp>
      <p:graphicFrame>
        <p:nvGraphicFramePr>
          <p:cNvPr id="9" name="Tableau 8"/>
          <p:cNvGraphicFramePr>
            <a:graphicFrameLocks noGrp="1"/>
          </p:cNvGraphicFramePr>
          <p:nvPr>
            <p:extLst>
              <p:ext uri="{D42A27DB-BD31-4B8C-83A1-F6EECF244321}">
                <p14:modId xmlns:p14="http://schemas.microsoft.com/office/powerpoint/2010/main" val="4093281386"/>
              </p:ext>
            </p:extLst>
          </p:nvPr>
        </p:nvGraphicFramePr>
        <p:xfrm>
          <a:off x="1403648" y="2119438"/>
          <a:ext cx="6048672" cy="1651000"/>
        </p:xfrm>
        <a:graphic>
          <a:graphicData uri="http://schemas.openxmlformats.org/drawingml/2006/table">
            <a:tbl>
              <a:tblPr firstRow="1" bandRow="1">
                <a:tableStyleId>{5940675A-B579-460E-94D1-54222C63F5DA}</a:tableStyleId>
              </a:tblPr>
              <a:tblGrid>
                <a:gridCol w="4320480"/>
                <a:gridCol w="864096"/>
                <a:gridCol w="864096"/>
              </a:tblGrid>
              <a:tr h="370840">
                <a:tc>
                  <a:txBody>
                    <a:bodyPr/>
                    <a:lstStyle/>
                    <a:p>
                      <a:r>
                        <a:rPr lang="fr-FR" dirty="0" smtClean="0"/>
                        <a:t>a. Elle</a:t>
                      </a:r>
                      <a:r>
                        <a:rPr lang="fr-FR" baseline="0" dirty="0" smtClean="0"/>
                        <a:t> a été constamment utilisée au cours des siècles.</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b. Elle</a:t>
                      </a:r>
                      <a:r>
                        <a:rPr lang="fr-FR" baseline="0" dirty="0" smtClean="0"/>
                        <a:t> a été entièrement reconstruite à la fin du XXe siècle.</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c.</a:t>
                      </a:r>
                      <a:r>
                        <a:rPr lang="fr-FR" baseline="0" dirty="0" smtClean="0"/>
                        <a:t> Elle est régulièrement restaurée.</a:t>
                      </a:r>
                      <a:endParaRPr lang="fr-FR" dirty="0"/>
                    </a:p>
                  </a:txBody>
                  <a:tcPr/>
                </a:tc>
                <a:tc>
                  <a:txBody>
                    <a:bodyPr/>
                    <a:lstStyle/>
                    <a:p>
                      <a:endParaRPr lang="fr-FR" dirty="0"/>
                    </a:p>
                  </a:txBody>
                  <a:tcPr/>
                </a:tc>
                <a:tc>
                  <a:txBody>
                    <a:bodyPr/>
                    <a:lstStyle/>
                    <a:p>
                      <a:endParaRPr lang="fr-FR" dirty="0"/>
                    </a:p>
                  </a:txBody>
                  <a:tcPr/>
                </a:tc>
              </a:tr>
            </a:tbl>
          </a:graphicData>
        </a:graphic>
      </p:graphicFrame>
      <p:sp>
        <p:nvSpPr>
          <p:cNvPr id="6" name="ZoneTexte 5"/>
          <p:cNvSpPr txBox="1"/>
          <p:nvPr/>
        </p:nvSpPr>
        <p:spPr>
          <a:xfrm>
            <a:off x="6876256" y="2203123"/>
            <a:ext cx="252028" cy="369332"/>
          </a:xfrm>
          <a:prstGeom prst="rect">
            <a:avLst/>
          </a:prstGeom>
          <a:noFill/>
        </p:spPr>
        <p:txBody>
          <a:bodyPr wrap="square" rtlCol="0">
            <a:spAutoFit/>
          </a:bodyPr>
          <a:lstStyle/>
          <a:p>
            <a:r>
              <a:rPr lang="fr-FR" b="1" dirty="0" smtClean="0">
                <a:solidFill>
                  <a:srgbClr val="0070C0"/>
                </a:solidFill>
              </a:rPr>
              <a:t>X</a:t>
            </a:r>
            <a:endParaRPr lang="fr-FR" b="1" dirty="0">
              <a:solidFill>
                <a:srgbClr val="0070C0"/>
              </a:solidFill>
            </a:endParaRPr>
          </a:p>
        </p:txBody>
      </p:sp>
      <p:sp>
        <p:nvSpPr>
          <p:cNvPr id="7" name="ZoneTexte 6"/>
          <p:cNvSpPr txBox="1"/>
          <p:nvPr/>
        </p:nvSpPr>
        <p:spPr>
          <a:xfrm>
            <a:off x="47248" y="4005064"/>
            <a:ext cx="9144000" cy="2677656"/>
          </a:xfrm>
          <a:prstGeom prst="rect">
            <a:avLst/>
          </a:prstGeom>
          <a:noFill/>
        </p:spPr>
        <p:txBody>
          <a:bodyPr wrap="square" rtlCol="0">
            <a:spAutoFit/>
          </a:bodyPr>
          <a:lstStyle/>
          <a:p>
            <a:pPr marL="457200" indent="-457200">
              <a:buFont typeface="Arial" pitchFamily="34" charset="0"/>
              <a:buChar char="•"/>
            </a:pPr>
            <a:r>
              <a:rPr lang="fr-FR" sz="2800" dirty="0" smtClean="0">
                <a:latin typeface="Comic Sans MS" pitchFamily="66" charset="0"/>
              </a:rPr>
              <a:t>La Maison Carrée est un des rares temples antiques aussi bien conservé car, d’une part, elle a été utilisée à toutes les époques (temple, maison consulaire, écurie, église, préfecture, musée, salle de cinéma). D’autre part, elle est régulièrement restaurée car on a le souci de bien la conserver.</a:t>
            </a:r>
          </a:p>
        </p:txBody>
      </p:sp>
      <p:sp>
        <p:nvSpPr>
          <p:cNvPr id="10" name="ZoneTexte 9"/>
          <p:cNvSpPr txBox="1"/>
          <p:nvPr/>
        </p:nvSpPr>
        <p:spPr>
          <a:xfrm>
            <a:off x="6930517" y="3356992"/>
            <a:ext cx="252028" cy="369332"/>
          </a:xfrm>
          <a:prstGeom prst="rect">
            <a:avLst/>
          </a:prstGeom>
          <a:noFill/>
        </p:spPr>
        <p:txBody>
          <a:bodyPr wrap="square" rtlCol="0">
            <a:spAutoFit/>
          </a:bodyPr>
          <a:lstStyle/>
          <a:p>
            <a:r>
              <a:rPr lang="fr-FR" b="1" dirty="0" smtClean="0">
                <a:solidFill>
                  <a:srgbClr val="0070C0"/>
                </a:solidFill>
              </a:rPr>
              <a:t>X</a:t>
            </a:r>
            <a:endParaRPr lang="fr-FR" b="1" dirty="0">
              <a:solidFill>
                <a:srgbClr val="0070C0"/>
              </a:solidFill>
            </a:endParaRPr>
          </a:p>
        </p:txBody>
      </p:sp>
    </p:spTree>
    <p:extLst>
      <p:ext uri="{BB962C8B-B14F-4D97-AF65-F5344CB8AC3E}">
        <p14:creationId xmlns:p14="http://schemas.microsoft.com/office/powerpoint/2010/main" val="250580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D39624A7-84D3-48ED-B458-0C6E5E4A286F}" type="slidenum">
              <a:rPr lang="fr-FR" smtClean="0"/>
              <a:pPr/>
              <a:t>24</a:t>
            </a:fld>
            <a:endParaRPr lang="fr-FR"/>
          </a:p>
        </p:txBody>
      </p:sp>
      <p:sp>
        <p:nvSpPr>
          <p:cNvPr id="3" name="ZoneTexte 2"/>
          <p:cNvSpPr txBox="1"/>
          <p:nvPr/>
        </p:nvSpPr>
        <p:spPr>
          <a:xfrm>
            <a:off x="323528" y="548680"/>
            <a:ext cx="8568952" cy="5355312"/>
          </a:xfrm>
          <a:prstGeom prst="rect">
            <a:avLst/>
          </a:prstGeom>
          <a:noFill/>
        </p:spPr>
        <p:txBody>
          <a:bodyPr wrap="square" rtlCol="0">
            <a:spAutoFit/>
          </a:bodyPr>
          <a:lstStyle/>
          <a:p>
            <a:pPr algn="just"/>
            <a:r>
              <a:rPr lang="fr-FR" b="1" u="sng" dirty="0">
                <a:solidFill>
                  <a:srgbClr val="0070C0"/>
                </a:solidFill>
                <a:latin typeface="Comic Sans MS" panose="030F0702030302020204" pitchFamily="66" charset="0"/>
              </a:rPr>
              <a:t>1/</a:t>
            </a:r>
            <a:r>
              <a:rPr lang="fr-FR" dirty="0">
                <a:latin typeface="Comic Sans MS" panose="030F0702030302020204" pitchFamily="66" charset="0"/>
              </a:rPr>
              <a:t> La Maison Carrée est construite à l’époque romaine, entre l’an 10 avant J.-C. et 2-3 après J.-C.</a:t>
            </a:r>
          </a:p>
          <a:p>
            <a:pPr algn="just"/>
            <a:r>
              <a:rPr lang="fr-FR" dirty="0">
                <a:latin typeface="Comic Sans MS" panose="030F0702030302020204" pitchFamily="66" charset="0"/>
              </a:rPr>
              <a:t> </a:t>
            </a:r>
          </a:p>
          <a:p>
            <a:pPr algn="just"/>
            <a:r>
              <a:rPr lang="fr-FR" b="1" u="sng" dirty="0">
                <a:solidFill>
                  <a:srgbClr val="0070C0"/>
                </a:solidFill>
                <a:latin typeface="Comic Sans MS" panose="030F0702030302020204" pitchFamily="66" charset="0"/>
              </a:rPr>
              <a:t>2/ 3/ 4/</a:t>
            </a:r>
            <a:r>
              <a:rPr lang="fr-FR" dirty="0">
                <a:solidFill>
                  <a:srgbClr val="0070C0"/>
                </a:solidFill>
                <a:latin typeface="Comic Sans MS" panose="030F0702030302020204" pitchFamily="66" charset="0"/>
              </a:rPr>
              <a:t> </a:t>
            </a:r>
            <a:r>
              <a:rPr lang="fr-FR" dirty="0">
                <a:latin typeface="Comic Sans MS" panose="030F0702030302020204" pitchFamily="66" charset="0"/>
              </a:rPr>
              <a:t>L’empereur Auguste (27 avant J.-C. – 14 après J.-C.) fait construire ce temple en l’honneur de ses petits-fils, Caius Caesar et Lucius Caesar, juste après leur mort prématurée.</a:t>
            </a:r>
          </a:p>
          <a:p>
            <a:pPr algn="just"/>
            <a:r>
              <a:rPr lang="fr-FR" dirty="0">
                <a:latin typeface="Comic Sans MS" panose="030F0702030302020204" pitchFamily="66" charset="0"/>
              </a:rPr>
              <a:t> </a:t>
            </a:r>
          </a:p>
          <a:p>
            <a:pPr algn="just"/>
            <a:r>
              <a:rPr lang="fr-FR" b="1" u="sng" dirty="0">
                <a:solidFill>
                  <a:srgbClr val="0070C0"/>
                </a:solidFill>
                <a:latin typeface="Comic Sans MS" panose="030F0702030302020204" pitchFamily="66" charset="0"/>
              </a:rPr>
              <a:t>5/</a:t>
            </a:r>
            <a:r>
              <a:rPr lang="fr-FR" dirty="0">
                <a:latin typeface="Comic Sans MS" panose="030F0702030302020204" pitchFamily="66" charset="0"/>
              </a:rPr>
              <a:t> Aujourd’hui, on y projette un film en trois dimensions.</a:t>
            </a:r>
          </a:p>
          <a:p>
            <a:pPr algn="just"/>
            <a:r>
              <a:rPr lang="fr-FR" dirty="0">
                <a:latin typeface="Comic Sans MS" panose="030F0702030302020204" pitchFamily="66" charset="0"/>
              </a:rPr>
              <a:t> </a:t>
            </a:r>
          </a:p>
          <a:p>
            <a:pPr algn="just"/>
            <a:r>
              <a:rPr lang="fr-FR" b="1" u="sng" dirty="0">
                <a:solidFill>
                  <a:srgbClr val="0070C0"/>
                </a:solidFill>
                <a:latin typeface="Comic Sans MS" panose="030F0702030302020204" pitchFamily="66" charset="0"/>
              </a:rPr>
              <a:t>6/ 7/</a:t>
            </a:r>
            <a:r>
              <a:rPr lang="fr-FR" dirty="0">
                <a:solidFill>
                  <a:srgbClr val="0070C0"/>
                </a:solidFill>
                <a:latin typeface="Comic Sans MS" panose="030F0702030302020204" pitchFamily="66" charset="0"/>
              </a:rPr>
              <a:t> </a:t>
            </a:r>
            <a:r>
              <a:rPr lang="fr-FR" dirty="0">
                <a:latin typeface="Comic Sans MS" panose="030F0702030302020204" pitchFamily="66" charset="0"/>
              </a:rPr>
              <a:t>La Maison Carrée mesure 25 mètres de long et 12 mètres de large.</a:t>
            </a:r>
          </a:p>
          <a:p>
            <a:pPr algn="just"/>
            <a:r>
              <a:rPr lang="fr-FR" dirty="0">
                <a:latin typeface="Comic Sans MS" panose="030F0702030302020204" pitchFamily="66" charset="0"/>
              </a:rPr>
              <a:t>Elle n’est pas carrée, selon la définition actuelle d’un carré en géométrie. Mais au XVIe siècle, le mot « rectangle » n’existe pas ; on parle de « carré long ».</a:t>
            </a:r>
          </a:p>
          <a:p>
            <a:pPr algn="just"/>
            <a:r>
              <a:rPr lang="fr-FR" dirty="0">
                <a:latin typeface="Comic Sans MS" panose="030F0702030302020204" pitchFamily="66" charset="0"/>
              </a:rPr>
              <a:t> </a:t>
            </a:r>
          </a:p>
          <a:p>
            <a:pPr algn="just"/>
            <a:r>
              <a:rPr lang="fr-FR" b="1" u="sng" dirty="0">
                <a:solidFill>
                  <a:srgbClr val="0070C0"/>
                </a:solidFill>
                <a:latin typeface="Comic Sans MS" panose="030F0702030302020204" pitchFamily="66" charset="0"/>
              </a:rPr>
              <a:t>8/</a:t>
            </a:r>
            <a:r>
              <a:rPr lang="fr-FR" dirty="0">
                <a:latin typeface="Comic Sans MS" panose="030F0702030302020204" pitchFamily="66" charset="0"/>
              </a:rPr>
              <a:t> La Maison Carrée est un des rares temples antiques aussi bien conservé car, d’une part, elle a été utilisée à toutes les époques (comme temple, comme maison consulaire, comme écurie, comme église au XVIIe siècle, comme préfecture au XIXe siècle puis comme musée, enfin comme salle de cinéma aujourd’hui). D’autre part, elle est régulièrement restaurée car on a le souci de bien la conserver.</a:t>
            </a:r>
            <a:endParaRPr lang="fr-FR" dirty="0">
              <a:effectLst/>
              <a:latin typeface="Comic Sans MS" panose="030F0702030302020204" pitchFamily="66" charset="0"/>
            </a:endParaRPr>
          </a:p>
        </p:txBody>
      </p:sp>
    </p:spTree>
    <p:extLst>
      <p:ext uri="{BB962C8B-B14F-4D97-AF65-F5344CB8AC3E}">
        <p14:creationId xmlns:p14="http://schemas.microsoft.com/office/powerpoint/2010/main" val="840641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20D7C65-261F-427D-942E-9B666105A1D7}" type="slidenum">
              <a:rPr lang="fr-FR" smtClean="0"/>
              <a:pPr/>
              <a:t>3</a:t>
            </a:fld>
            <a:endParaRPr lang="fr-FR"/>
          </a:p>
        </p:txBody>
      </p:sp>
      <p:sp>
        <p:nvSpPr>
          <p:cNvPr id="4" name="ZoneTexte 3"/>
          <p:cNvSpPr txBox="1"/>
          <p:nvPr/>
        </p:nvSpPr>
        <p:spPr>
          <a:xfrm>
            <a:off x="3059832" y="692696"/>
            <a:ext cx="2304256" cy="707886"/>
          </a:xfrm>
          <a:prstGeom prst="rect">
            <a:avLst/>
          </a:prstGeom>
          <a:no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effectLst>
            <a:glow rad="228600">
              <a:srgbClr val="00B0F0">
                <a:alpha val="40000"/>
              </a:srgbClr>
            </a:glow>
            <a:outerShdw blurRad="76200" dir="13500000" sy="23000" kx="1200000" algn="br" rotWithShape="0">
              <a:srgbClr val="00B0F0">
                <a:alpha val="20000"/>
              </a:srgbClr>
            </a:outerShdw>
            <a:softEdge rad="63500"/>
          </a:effectLst>
          <a:scene3d>
            <a:camera prst="orthographicFront"/>
            <a:lightRig rig="threePt" dir="t"/>
          </a:scene3d>
          <a:sp3d extrusionH="76200" contourW="12700">
            <a:bevelT prst="slope"/>
            <a:bevelB/>
            <a:extrusionClr>
              <a:schemeClr val="accent5"/>
            </a:extrusionClr>
            <a:contourClr>
              <a:schemeClr val="accent5">
                <a:lumMod val="75000"/>
              </a:schemeClr>
            </a:contourClr>
          </a:sp3d>
        </p:spPr>
        <p:txBody>
          <a:bodyPr wrap="square" rtlCol="0">
            <a:spAutoFit/>
          </a:bodyPr>
          <a:lstStyle/>
          <a:p>
            <a:pPr algn="ctr"/>
            <a:r>
              <a:rPr lang="fr-FR" sz="4000" b="1" dirty="0" smtClean="0">
                <a:solidFill>
                  <a:srgbClr val="00B0F0"/>
                </a:solidFill>
                <a:effectLst>
                  <a:outerShdw blurRad="38100" dist="38100" dir="2700000" algn="tl">
                    <a:srgbClr val="000000">
                      <a:alpha val="43137"/>
                    </a:srgbClr>
                  </a:outerShdw>
                </a:effectLst>
              </a:rPr>
              <a:t>QUIZZ !</a:t>
            </a:r>
            <a:endParaRPr lang="fr-FR" sz="4000" b="1" dirty="0">
              <a:solidFill>
                <a:srgbClr val="00B0F0"/>
              </a:solidFill>
              <a:effectLst>
                <a:outerShdw blurRad="38100" dist="38100" dir="2700000" algn="tl">
                  <a:srgbClr val="000000">
                    <a:alpha val="43137"/>
                  </a:srgbClr>
                </a:outerShdw>
              </a:effectLst>
            </a:endParaRPr>
          </a:p>
        </p:txBody>
      </p:sp>
      <p:sp>
        <p:nvSpPr>
          <p:cNvPr id="8" name="ZoneTexte 7"/>
          <p:cNvSpPr txBox="1"/>
          <p:nvPr/>
        </p:nvSpPr>
        <p:spPr>
          <a:xfrm>
            <a:off x="19633" y="1772816"/>
            <a:ext cx="9016863" cy="2031325"/>
          </a:xfrm>
          <a:prstGeom prst="rect">
            <a:avLst/>
          </a:prstGeom>
          <a:noFill/>
        </p:spPr>
        <p:txBody>
          <a:bodyPr wrap="square" rtlCol="0">
            <a:spAutoFit/>
          </a:bodyPr>
          <a:lstStyle/>
          <a:p>
            <a:r>
              <a:rPr lang="fr-FR" sz="2400" b="1" dirty="0" smtClean="0">
                <a:solidFill>
                  <a:srgbClr val="0070C0"/>
                </a:solidFill>
              </a:rPr>
              <a:t>        1. Quand la Maison Carrée a-t-elle été construite ?</a:t>
            </a:r>
          </a:p>
          <a:p>
            <a:endParaRPr lang="fr-FR" sz="2400" b="1" dirty="0" smtClean="0">
              <a:solidFill>
                <a:srgbClr val="0070C0"/>
              </a:solidFill>
            </a:endParaRPr>
          </a:p>
          <a:p>
            <a:endParaRPr lang="fr-FR" dirty="0" smtClean="0"/>
          </a:p>
          <a:p>
            <a:endParaRPr lang="fr-FR" dirty="0" smtClean="0"/>
          </a:p>
          <a:p>
            <a:endParaRPr lang="fr-FR" dirty="0" smtClean="0"/>
          </a:p>
          <a:p>
            <a:r>
              <a:rPr lang="fr-FR" sz="2400" b="1" dirty="0" smtClean="0">
                <a:solidFill>
                  <a:srgbClr val="0070C0"/>
                </a:solidFill>
              </a:rPr>
              <a:t>        </a:t>
            </a:r>
          </a:p>
        </p:txBody>
      </p:sp>
      <p:graphicFrame>
        <p:nvGraphicFramePr>
          <p:cNvPr id="9" name="Tableau 8"/>
          <p:cNvGraphicFramePr>
            <a:graphicFrameLocks noGrp="1"/>
          </p:cNvGraphicFramePr>
          <p:nvPr>
            <p:extLst>
              <p:ext uri="{D42A27DB-BD31-4B8C-83A1-F6EECF244321}">
                <p14:modId xmlns:p14="http://schemas.microsoft.com/office/powerpoint/2010/main" val="3636253191"/>
              </p:ext>
            </p:extLst>
          </p:nvPr>
        </p:nvGraphicFramePr>
        <p:xfrm>
          <a:off x="1115616" y="2564904"/>
          <a:ext cx="6048672" cy="1112520"/>
        </p:xfrm>
        <a:graphic>
          <a:graphicData uri="http://schemas.openxmlformats.org/drawingml/2006/table">
            <a:tbl>
              <a:tblPr firstRow="1" bandRow="1">
                <a:tableStyleId>{5940675A-B579-460E-94D1-54222C63F5DA}</a:tableStyleId>
              </a:tblPr>
              <a:tblGrid>
                <a:gridCol w="4320480"/>
                <a:gridCol w="864096"/>
                <a:gridCol w="864096"/>
              </a:tblGrid>
              <a:tr h="370840">
                <a:tc>
                  <a:txBody>
                    <a:bodyPr/>
                    <a:lstStyle/>
                    <a:p>
                      <a:r>
                        <a:rPr lang="fr-FR" dirty="0" smtClean="0"/>
                        <a:t>a. Pendant</a:t>
                      </a:r>
                      <a:r>
                        <a:rPr lang="fr-FR" baseline="0" dirty="0" smtClean="0"/>
                        <a:t> la Préhistoire</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b. Pendant</a:t>
                      </a:r>
                      <a:r>
                        <a:rPr lang="fr-FR" baseline="0" dirty="0" smtClean="0"/>
                        <a:t> l’Antiquité</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c.</a:t>
                      </a:r>
                      <a:r>
                        <a:rPr lang="fr-FR" baseline="0" dirty="0" smtClean="0"/>
                        <a:t> Au début du Moyen Age</a:t>
                      </a:r>
                      <a:endParaRPr lang="fr-FR" dirty="0"/>
                    </a:p>
                  </a:txBody>
                  <a:tcPr/>
                </a:tc>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val="43805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103" y="1484785"/>
            <a:ext cx="8801293" cy="3128364"/>
          </a:xfrm>
          <a:prstGeom prst="rect">
            <a:avLst/>
          </a:prstGeom>
        </p:spPr>
      </p:pic>
      <p:sp>
        <p:nvSpPr>
          <p:cNvPr id="3" name="Rectangle 2"/>
          <p:cNvSpPr/>
          <p:nvPr/>
        </p:nvSpPr>
        <p:spPr>
          <a:xfrm>
            <a:off x="115103" y="3645024"/>
            <a:ext cx="8801293" cy="968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102277" y="1000722"/>
            <a:ext cx="8801293" cy="968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p:cNvCxnSpPr/>
          <p:nvPr/>
        </p:nvCxnSpPr>
        <p:spPr>
          <a:xfrm flipV="1">
            <a:off x="2915816" y="3274987"/>
            <a:ext cx="0" cy="101810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91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20D7C65-261F-427D-942E-9B666105A1D7}" type="slidenum">
              <a:rPr lang="fr-FR" smtClean="0"/>
              <a:pPr/>
              <a:t>5</a:t>
            </a:fld>
            <a:endParaRPr lang="fr-FR"/>
          </a:p>
        </p:txBody>
      </p:sp>
      <p:sp>
        <p:nvSpPr>
          <p:cNvPr id="4" name="ZoneTexte 3"/>
          <p:cNvSpPr txBox="1"/>
          <p:nvPr/>
        </p:nvSpPr>
        <p:spPr>
          <a:xfrm>
            <a:off x="3059832" y="692696"/>
            <a:ext cx="2304256" cy="707886"/>
          </a:xfrm>
          <a:prstGeom prst="rect">
            <a:avLst/>
          </a:prstGeom>
          <a:no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effectLst>
            <a:glow rad="228600">
              <a:srgbClr val="00B0F0">
                <a:alpha val="40000"/>
              </a:srgbClr>
            </a:glow>
            <a:outerShdw blurRad="76200" dir="13500000" sy="23000" kx="1200000" algn="br" rotWithShape="0">
              <a:srgbClr val="00B0F0">
                <a:alpha val="20000"/>
              </a:srgbClr>
            </a:outerShdw>
            <a:softEdge rad="63500"/>
          </a:effectLst>
          <a:scene3d>
            <a:camera prst="orthographicFront"/>
            <a:lightRig rig="threePt" dir="t"/>
          </a:scene3d>
          <a:sp3d extrusionH="76200" contourW="12700">
            <a:bevelT prst="slope"/>
            <a:bevelB/>
            <a:extrusionClr>
              <a:schemeClr val="accent5"/>
            </a:extrusionClr>
            <a:contourClr>
              <a:schemeClr val="accent5">
                <a:lumMod val="75000"/>
              </a:schemeClr>
            </a:contourClr>
          </a:sp3d>
        </p:spPr>
        <p:txBody>
          <a:bodyPr wrap="square" rtlCol="0">
            <a:spAutoFit/>
          </a:bodyPr>
          <a:lstStyle/>
          <a:p>
            <a:pPr algn="ctr"/>
            <a:r>
              <a:rPr lang="fr-FR" sz="4000" b="1" dirty="0" smtClean="0">
                <a:solidFill>
                  <a:srgbClr val="00B0F0"/>
                </a:solidFill>
                <a:effectLst>
                  <a:outerShdw blurRad="38100" dist="38100" dir="2700000" algn="tl">
                    <a:srgbClr val="000000">
                      <a:alpha val="43137"/>
                    </a:srgbClr>
                  </a:outerShdw>
                </a:effectLst>
              </a:rPr>
              <a:t>QUIZZ !</a:t>
            </a:r>
            <a:endParaRPr lang="fr-FR" sz="4000" b="1" dirty="0">
              <a:solidFill>
                <a:srgbClr val="00B0F0"/>
              </a:solidFill>
              <a:effectLst>
                <a:outerShdw blurRad="38100" dist="38100" dir="2700000" algn="tl">
                  <a:srgbClr val="000000">
                    <a:alpha val="43137"/>
                  </a:srgbClr>
                </a:outerShdw>
              </a:effectLst>
            </a:endParaRPr>
          </a:p>
        </p:txBody>
      </p:sp>
      <p:sp>
        <p:nvSpPr>
          <p:cNvPr id="8" name="ZoneTexte 7"/>
          <p:cNvSpPr txBox="1"/>
          <p:nvPr/>
        </p:nvSpPr>
        <p:spPr>
          <a:xfrm>
            <a:off x="19633" y="1772816"/>
            <a:ext cx="9016863" cy="2031325"/>
          </a:xfrm>
          <a:prstGeom prst="rect">
            <a:avLst/>
          </a:prstGeom>
          <a:noFill/>
        </p:spPr>
        <p:txBody>
          <a:bodyPr wrap="square" rtlCol="0">
            <a:spAutoFit/>
          </a:bodyPr>
          <a:lstStyle/>
          <a:p>
            <a:r>
              <a:rPr lang="fr-FR" sz="2400" b="1" dirty="0" smtClean="0">
                <a:solidFill>
                  <a:srgbClr val="0070C0"/>
                </a:solidFill>
              </a:rPr>
              <a:t>        1. Quand la Maison Carrée a-t-elle été construite ?</a:t>
            </a:r>
          </a:p>
          <a:p>
            <a:endParaRPr lang="fr-FR" sz="2400" b="1" dirty="0" smtClean="0">
              <a:solidFill>
                <a:srgbClr val="0070C0"/>
              </a:solidFill>
            </a:endParaRPr>
          </a:p>
          <a:p>
            <a:endParaRPr lang="fr-FR" dirty="0" smtClean="0"/>
          </a:p>
          <a:p>
            <a:endParaRPr lang="fr-FR" dirty="0" smtClean="0"/>
          </a:p>
          <a:p>
            <a:endParaRPr lang="fr-FR" dirty="0" smtClean="0"/>
          </a:p>
          <a:p>
            <a:r>
              <a:rPr lang="fr-FR" sz="2400" b="1" dirty="0" smtClean="0">
                <a:solidFill>
                  <a:srgbClr val="0070C0"/>
                </a:solidFill>
              </a:rPr>
              <a:t>        </a:t>
            </a:r>
          </a:p>
        </p:txBody>
      </p:sp>
      <p:graphicFrame>
        <p:nvGraphicFramePr>
          <p:cNvPr id="9" name="Tableau 8"/>
          <p:cNvGraphicFramePr>
            <a:graphicFrameLocks noGrp="1"/>
          </p:cNvGraphicFramePr>
          <p:nvPr>
            <p:extLst>
              <p:ext uri="{D42A27DB-BD31-4B8C-83A1-F6EECF244321}">
                <p14:modId xmlns:p14="http://schemas.microsoft.com/office/powerpoint/2010/main" val="2395872878"/>
              </p:ext>
            </p:extLst>
          </p:nvPr>
        </p:nvGraphicFramePr>
        <p:xfrm>
          <a:off x="1115616" y="2564904"/>
          <a:ext cx="6048672" cy="1112520"/>
        </p:xfrm>
        <a:graphic>
          <a:graphicData uri="http://schemas.openxmlformats.org/drawingml/2006/table">
            <a:tbl>
              <a:tblPr firstRow="1" bandRow="1">
                <a:tableStyleId>{5940675A-B579-460E-94D1-54222C63F5DA}</a:tableStyleId>
              </a:tblPr>
              <a:tblGrid>
                <a:gridCol w="4320480"/>
                <a:gridCol w="864096"/>
                <a:gridCol w="864096"/>
              </a:tblGrid>
              <a:tr h="370840">
                <a:tc>
                  <a:txBody>
                    <a:bodyPr/>
                    <a:lstStyle/>
                    <a:p>
                      <a:r>
                        <a:rPr lang="fr-FR" dirty="0" smtClean="0"/>
                        <a:t>a. Pendant</a:t>
                      </a:r>
                      <a:r>
                        <a:rPr lang="fr-FR" baseline="0" dirty="0" smtClean="0"/>
                        <a:t> la Préhistoire</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b. Pendant</a:t>
                      </a:r>
                      <a:r>
                        <a:rPr lang="fr-FR" baseline="0" dirty="0" smtClean="0"/>
                        <a:t> l’Antiquité</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c.</a:t>
                      </a:r>
                      <a:r>
                        <a:rPr lang="fr-FR" baseline="0" dirty="0" smtClean="0"/>
                        <a:t> Au début du Moyen Age</a:t>
                      </a:r>
                      <a:endParaRPr lang="fr-FR" dirty="0"/>
                    </a:p>
                  </a:txBody>
                  <a:tcPr/>
                </a:tc>
                <a:tc>
                  <a:txBody>
                    <a:bodyPr/>
                    <a:lstStyle/>
                    <a:p>
                      <a:endParaRPr lang="fr-FR" dirty="0"/>
                    </a:p>
                  </a:txBody>
                  <a:tcPr/>
                </a:tc>
                <a:tc>
                  <a:txBody>
                    <a:bodyPr/>
                    <a:lstStyle/>
                    <a:p>
                      <a:endParaRPr lang="fr-FR" dirty="0"/>
                    </a:p>
                  </a:txBody>
                  <a:tcPr/>
                </a:tc>
              </a:tr>
            </a:tbl>
          </a:graphicData>
        </a:graphic>
      </p:graphicFrame>
      <p:sp>
        <p:nvSpPr>
          <p:cNvPr id="6" name="ZoneTexte 5"/>
          <p:cNvSpPr txBox="1"/>
          <p:nvPr/>
        </p:nvSpPr>
        <p:spPr>
          <a:xfrm>
            <a:off x="6610917" y="2924944"/>
            <a:ext cx="252028" cy="369332"/>
          </a:xfrm>
          <a:prstGeom prst="rect">
            <a:avLst/>
          </a:prstGeom>
          <a:noFill/>
        </p:spPr>
        <p:txBody>
          <a:bodyPr wrap="square" rtlCol="0">
            <a:spAutoFit/>
          </a:bodyPr>
          <a:lstStyle/>
          <a:p>
            <a:r>
              <a:rPr lang="fr-FR" b="1" dirty="0" smtClean="0">
                <a:solidFill>
                  <a:srgbClr val="0070C0"/>
                </a:solidFill>
              </a:rPr>
              <a:t>X</a:t>
            </a:r>
            <a:endParaRPr lang="fr-FR" b="1" dirty="0">
              <a:solidFill>
                <a:srgbClr val="0070C0"/>
              </a:solidFill>
            </a:endParaRPr>
          </a:p>
        </p:txBody>
      </p:sp>
      <p:sp>
        <p:nvSpPr>
          <p:cNvPr id="7" name="ZoneTexte 6"/>
          <p:cNvSpPr txBox="1"/>
          <p:nvPr/>
        </p:nvSpPr>
        <p:spPr>
          <a:xfrm>
            <a:off x="19633" y="4365104"/>
            <a:ext cx="9144000" cy="954107"/>
          </a:xfrm>
          <a:prstGeom prst="rect">
            <a:avLst/>
          </a:prstGeom>
          <a:noFill/>
        </p:spPr>
        <p:txBody>
          <a:bodyPr wrap="square" rtlCol="0">
            <a:spAutoFit/>
          </a:bodyPr>
          <a:lstStyle/>
          <a:p>
            <a:pPr marL="457200" indent="-457200">
              <a:buFont typeface="Arial" pitchFamily="34" charset="0"/>
              <a:buChar char="•"/>
            </a:pPr>
            <a:r>
              <a:rPr lang="fr-FR" sz="2800" dirty="0" smtClean="0">
                <a:latin typeface="Comic Sans MS" pitchFamily="66" charset="0"/>
              </a:rPr>
              <a:t>La Maison Carrée est construite à l’époque romaine, entre l’an 10 avant JC et 2-3 après JC.</a:t>
            </a:r>
          </a:p>
        </p:txBody>
      </p:sp>
    </p:spTree>
    <p:extLst>
      <p:ext uri="{BB962C8B-B14F-4D97-AF65-F5344CB8AC3E}">
        <p14:creationId xmlns:p14="http://schemas.microsoft.com/office/powerpoint/2010/main" val="227866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20D7C65-261F-427D-942E-9B666105A1D7}" type="slidenum">
              <a:rPr lang="fr-FR" smtClean="0"/>
              <a:pPr/>
              <a:t>6</a:t>
            </a:fld>
            <a:endParaRPr lang="fr-FR"/>
          </a:p>
        </p:txBody>
      </p:sp>
      <p:sp>
        <p:nvSpPr>
          <p:cNvPr id="4" name="ZoneTexte 3"/>
          <p:cNvSpPr txBox="1"/>
          <p:nvPr/>
        </p:nvSpPr>
        <p:spPr>
          <a:xfrm>
            <a:off x="3059832" y="692696"/>
            <a:ext cx="2304256" cy="707886"/>
          </a:xfrm>
          <a:prstGeom prst="rect">
            <a:avLst/>
          </a:prstGeom>
          <a:no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effectLst>
            <a:glow rad="228600">
              <a:srgbClr val="00B0F0">
                <a:alpha val="40000"/>
              </a:srgbClr>
            </a:glow>
            <a:outerShdw blurRad="76200" dir="13500000" sy="23000" kx="1200000" algn="br" rotWithShape="0">
              <a:srgbClr val="00B0F0">
                <a:alpha val="20000"/>
              </a:srgbClr>
            </a:outerShdw>
            <a:softEdge rad="63500"/>
          </a:effectLst>
          <a:scene3d>
            <a:camera prst="orthographicFront"/>
            <a:lightRig rig="threePt" dir="t"/>
          </a:scene3d>
          <a:sp3d extrusionH="76200" contourW="12700">
            <a:bevelT prst="slope"/>
            <a:bevelB/>
            <a:extrusionClr>
              <a:schemeClr val="accent5"/>
            </a:extrusionClr>
            <a:contourClr>
              <a:schemeClr val="accent5">
                <a:lumMod val="75000"/>
              </a:schemeClr>
            </a:contourClr>
          </a:sp3d>
        </p:spPr>
        <p:txBody>
          <a:bodyPr wrap="square" rtlCol="0">
            <a:spAutoFit/>
          </a:bodyPr>
          <a:lstStyle/>
          <a:p>
            <a:pPr algn="ctr"/>
            <a:r>
              <a:rPr lang="fr-FR" sz="4000" b="1" dirty="0" smtClean="0">
                <a:solidFill>
                  <a:srgbClr val="00B0F0"/>
                </a:solidFill>
                <a:effectLst>
                  <a:outerShdw blurRad="38100" dist="38100" dir="2700000" algn="tl">
                    <a:srgbClr val="000000">
                      <a:alpha val="43137"/>
                    </a:srgbClr>
                  </a:outerShdw>
                </a:effectLst>
              </a:rPr>
              <a:t>QUIZZ !</a:t>
            </a:r>
            <a:endParaRPr lang="fr-FR" sz="4000" b="1" dirty="0">
              <a:solidFill>
                <a:srgbClr val="00B0F0"/>
              </a:solidFill>
              <a:effectLst>
                <a:outerShdw blurRad="38100" dist="38100" dir="2700000" algn="tl">
                  <a:srgbClr val="000000">
                    <a:alpha val="43137"/>
                  </a:srgbClr>
                </a:outerShdw>
              </a:effectLst>
            </a:endParaRPr>
          </a:p>
        </p:txBody>
      </p:sp>
      <p:sp>
        <p:nvSpPr>
          <p:cNvPr id="8" name="ZoneTexte 7"/>
          <p:cNvSpPr txBox="1"/>
          <p:nvPr/>
        </p:nvSpPr>
        <p:spPr>
          <a:xfrm>
            <a:off x="19633" y="1772816"/>
            <a:ext cx="9016863" cy="2031325"/>
          </a:xfrm>
          <a:prstGeom prst="rect">
            <a:avLst/>
          </a:prstGeom>
          <a:noFill/>
        </p:spPr>
        <p:txBody>
          <a:bodyPr wrap="square" rtlCol="0">
            <a:spAutoFit/>
          </a:bodyPr>
          <a:lstStyle/>
          <a:p>
            <a:r>
              <a:rPr lang="fr-FR" sz="2400" b="1" dirty="0" smtClean="0">
                <a:solidFill>
                  <a:srgbClr val="0070C0"/>
                </a:solidFill>
              </a:rPr>
              <a:t>        2. Par qui a-t-elle été construite ?</a:t>
            </a:r>
          </a:p>
          <a:p>
            <a:endParaRPr lang="fr-FR" sz="2400" b="1" dirty="0" smtClean="0">
              <a:solidFill>
                <a:srgbClr val="0070C0"/>
              </a:solidFill>
            </a:endParaRPr>
          </a:p>
          <a:p>
            <a:endParaRPr lang="fr-FR" dirty="0" smtClean="0"/>
          </a:p>
          <a:p>
            <a:endParaRPr lang="fr-FR" dirty="0" smtClean="0"/>
          </a:p>
          <a:p>
            <a:endParaRPr lang="fr-FR" dirty="0" smtClean="0"/>
          </a:p>
          <a:p>
            <a:r>
              <a:rPr lang="fr-FR" sz="2400" b="1" dirty="0" smtClean="0">
                <a:solidFill>
                  <a:srgbClr val="0070C0"/>
                </a:solidFill>
              </a:rPr>
              <a:t>        </a:t>
            </a:r>
          </a:p>
        </p:txBody>
      </p:sp>
      <p:graphicFrame>
        <p:nvGraphicFramePr>
          <p:cNvPr id="9" name="Tableau 8"/>
          <p:cNvGraphicFramePr>
            <a:graphicFrameLocks noGrp="1"/>
          </p:cNvGraphicFramePr>
          <p:nvPr>
            <p:extLst>
              <p:ext uri="{D42A27DB-BD31-4B8C-83A1-F6EECF244321}">
                <p14:modId xmlns:p14="http://schemas.microsoft.com/office/powerpoint/2010/main" val="2234395689"/>
              </p:ext>
            </p:extLst>
          </p:nvPr>
        </p:nvGraphicFramePr>
        <p:xfrm>
          <a:off x="1115616" y="2564904"/>
          <a:ext cx="6048672" cy="1112520"/>
        </p:xfrm>
        <a:graphic>
          <a:graphicData uri="http://schemas.openxmlformats.org/drawingml/2006/table">
            <a:tbl>
              <a:tblPr firstRow="1" bandRow="1">
                <a:tableStyleId>{5940675A-B579-460E-94D1-54222C63F5DA}</a:tableStyleId>
              </a:tblPr>
              <a:tblGrid>
                <a:gridCol w="4320480"/>
                <a:gridCol w="864096"/>
                <a:gridCol w="864096"/>
              </a:tblGrid>
              <a:tr h="370840">
                <a:tc>
                  <a:txBody>
                    <a:bodyPr/>
                    <a:lstStyle/>
                    <a:p>
                      <a:r>
                        <a:rPr lang="fr-FR" dirty="0" smtClean="0"/>
                        <a:t>a. Jules</a:t>
                      </a:r>
                      <a:r>
                        <a:rPr lang="fr-FR" baseline="0" dirty="0" smtClean="0"/>
                        <a:t> César</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b. Vercingétorix</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c.</a:t>
                      </a:r>
                      <a:r>
                        <a:rPr lang="fr-FR" baseline="0" dirty="0" smtClean="0"/>
                        <a:t> Auguste</a:t>
                      </a:r>
                      <a:endParaRPr lang="fr-FR" dirty="0"/>
                    </a:p>
                  </a:txBody>
                  <a:tcPr/>
                </a:tc>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val="2567705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103" y="1484785"/>
            <a:ext cx="8801293" cy="3128364"/>
          </a:xfrm>
          <a:prstGeom prst="rect">
            <a:avLst/>
          </a:prstGeom>
        </p:spPr>
      </p:pic>
      <p:sp>
        <p:nvSpPr>
          <p:cNvPr id="3" name="Rectangle 2"/>
          <p:cNvSpPr/>
          <p:nvPr/>
        </p:nvSpPr>
        <p:spPr>
          <a:xfrm>
            <a:off x="115103" y="3645024"/>
            <a:ext cx="8801293" cy="968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102277" y="1000722"/>
            <a:ext cx="8801293" cy="968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p:cNvCxnSpPr/>
          <p:nvPr/>
        </p:nvCxnSpPr>
        <p:spPr>
          <a:xfrm flipV="1">
            <a:off x="2915816" y="3274987"/>
            <a:ext cx="0" cy="101810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159732" y="4293096"/>
            <a:ext cx="1512168" cy="57606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Auguste</a:t>
            </a:r>
          </a:p>
          <a:p>
            <a:pPr algn="ctr"/>
            <a:r>
              <a:rPr lang="fr-FR" sz="1200" b="1" dirty="0" smtClean="0">
                <a:solidFill>
                  <a:schemeClr val="bg1"/>
                </a:solidFill>
              </a:rPr>
              <a:t>(27 av. JC – 14 </a:t>
            </a:r>
            <a:r>
              <a:rPr lang="fr-FR" sz="1200" b="1" dirty="0" err="1" smtClean="0">
                <a:solidFill>
                  <a:schemeClr val="bg1"/>
                </a:solidFill>
              </a:rPr>
              <a:t>ap</a:t>
            </a:r>
            <a:r>
              <a:rPr lang="fr-FR" sz="1200" b="1" dirty="0" smtClean="0">
                <a:solidFill>
                  <a:schemeClr val="bg1"/>
                </a:solidFill>
              </a:rPr>
              <a:t>. JC)</a:t>
            </a:r>
            <a:endParaRPr lang="fr-FR" sz="1200" b="1" dirty="0">
              <a:solidFill>
                <a:schemeClr val="bg1"/>
              </a:solidFill>
            </a:endParaRPr>
          </a:p>
        </p:txBody>
      </p:sp>
    </p:spTree>
    <p:extLst>
      <p:ext uri="{BB962C8B-B14F-4D97-AF65-F5344CB8AC3E}">
        <p14:creationId xmlns:p14="http://schemas.microsoft.com/office/powerpoint/2010/main" val="92079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20D7C65-261F-427D-942E-9B666105A1D7}" type="slidenum">
              <a:rPr lang="fr-FR" smtClean="0"/>
              <a:pPr/>
              <a:t>8</a:t>
            </a:fld>
            <a:endParaRPr lang="fr-FR"/>
          </a:p>
        </p:txBody>
      </p:sp>
      <p:sp>
        <p:nvSpPr>
          <p:cNvPr id="4" name="ZoneTexte 3"/>
          <p:cNvSpPr txBox="1"/>
          <p:nvPr/>
        </p:nvSpPr>
        <p:spPr>
          <a:xfrm>
            <a:off x="3059832" y="692696"/>
            <a:ext cx="2304256" cy="707886"/>
          </a:xfrm>
          <a:prstGeom prst="rect">
            <a:avLst/>
          </a:prstGeom>
          <a:no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effectLst>
            <a:glow rad="228600">
              <a:srgbClr val="00B0F0">
                <a:alpha val="40000"/>
              </a:srgbClr>
            </a:glow>
            <a:outerShdw blurRad="76200" dir="13500000" sy="23000" kx="1200000" algn="br" rotWithShape="0">
              <a:srgbClr val="00B0F0">
                <a:alpha val="20000"/>
              </a:srgbClr>
            </a:outerShdw>
            <a:softEdge rad="63500"/>
          </a:effectLst>
          <a:scene3d>
            <a:camera prst="orthographicFront"/>
            <a:lightRig rig="threePt" dir="t"/>
          </a:scene3d>
          <a:sp3d extrusionH="76200" contourW="12700">
            <a:bevelT prst="slope"/>
            <a:bevelB/>
            <a:extrusionClr>
              <a:schemeClr val="accent5"/>
            </a:extrusionClr>
            <a:contourClr>
              <a:schemeClr val="accent5">
                <a:lumMod val="75000"/>
              </a:schemeClr>
            </a:contourClr>
          </a:sp3d>
        </p:spPr>
        <p:txBody>
          <a:bodyPr wrap="square" rtlCol="0">
            <a:spAutoFit/>
          </a:bodyPr>
          <a:lstStyle/>
          <a:p>
            <a:pPr algn="ctr"/>
            <a:r>
              <a:rPr lang="fr-FR" sz="4000" b="1" dirty="0" smtClean="0">
                <a:solidFill>
                  <a:srgbClr val="00B0F0"/>
                </a:solidFill>
                <a:effectLst>
                  <a:outerShdw blurRad="38100" dist="38100" dir="2700000" algn="tl">
                    <a:srgbClr val="000000">
                      <a:alpha val="43137"/>
                    </a:srgbClr>
                  </a:outerShdw>
                </a:effectLst>
              </a:rPr>
              <a:t>QUIZZ !</a:t>
            </a:r>
            <a:endParaRPr lang="fr-FR" sz="4000" b="1" dirty="0">
              <a:solidFill>
                <a:srgbClr val="00B0F0"/>
              </a:solidFill>
              <a:effectLst>
                <a:outerShdw blurRad="38100" dist="38100" dir="2700000" algn="tl">
                  <a:srgbClr val="000000">
                    <a:alpha val="43137"/>
                  </a:srgbClr>
                </a:outerShdw>
              </a:effectLst>
            </a:endParaRPr>
          </a:p>
        </p:txBody>
      </p:sp>
      <p:sp>
        <p:nvSpPr>
          <p:cNvPr id="8" name="ZoneTexte 7"/>
          <p:cNvSpPr txBox="1"/>
          <p:nvPr/>
        </p:nvSpPr>
        <p:spPr>
          <a:xfrm>
            <a:off x="19633" y="1772816"/>
            <a:ext cx="9016863" cy="2031325"/>
          </a:xfrm>
          <a:prstGeom prst="rect">
            <a:avLst/>
          </a:prstGeom>
          <a:noFill/>
        </p:spPr>
        <p:txBody>
          <a:bodyPr wrap="square" rtlCol="0">
            <a:spAutoFit/>
          </a:bodyPr>
          <a:lstStyle/>
          <a:p>
            <a:r>
              <a:rPr lang="fr-FR" sz="2400" b="1" dirty="0" smtClean="0">
                <a:solidFill>
                  <a:srgbClr val="0070C0"/>
                </a:solidFill>
              </a:rPr>
              <a:t>        2. Par qui a-t-elle été construite ?</a:t>
            </a:r>
          </a:p>
          <a:p>
            <a:endParaRPr lang="fr-FR" sz="2400" b="1" dirty="0" smtClean="0">
              <a:solidFill>
                <a:srgbClr val="0070C0"/>
              </a:solidFill>
            </a:endParaRPr>
          </a:p>
          <a:p>
            <a:endParaRPr lang="fr-FR" dirty="0" smtClean="0"/>
          </a:p>
          <a:p>
            <a:endParaRPr lang="fr-FR" dirty="0" smtClean="0"/>
          </a:p>
          <a:p>
            <a:endParaRPr lang="fr-FR" dirty="0" smtClean="0"/>
          </a:p>
          <a:p>
            <a:r>
              <a:rPr lang="fr-FR" sz="2400" b="1" dirty="0" smtClean="0">
                <a:solidFill>
                  <a:srgbClr val="0070C0"/>
                </a:solidFill>
              </a:rPr>
              <a:t>        </a:t>
            </a:r>
          </a:p>
        </p:txBody>
      </p:sp>
      <p:graphicFrame>
        <p:nvGraphicFramePr>
          <p:cNvPr id="9" name="Tableau 8"/>
          <p:cNvGraphicFramePr>
            <a:graphicFrameLocks noGrp="1"/>
          </p:cNvGraphicFramePr>
          <p:nvPr>
            <p:extLst>
              <p:ext uri="{D42A27DB-BD31-4B8C-83A1-F6EECF244321}">
                <p14:modId xmlns:p14="http://schemas.microsoft.com/office/powerpoint/2010/main" val="2251859503"/>
              </p:ext>
            </p:extLst>
          </p:nvPr>
        </p:nvGraphicFramePr>
        <p:xfrm>
          <a:off x="1115616" y="2564904"/>
          <a:ext cx="6048672" cy="1112520"/>
        </p:xfrm>
        <a:graphic>
          <a:graphicData uri="http://schemas.openxmlformats.org/drawingml/2006/table">
            <a:tbl>
              <a:tblPr firstRow="1" bandRow="1">
                <a:tableStyleId>{5940675A-B579-460E-94D1-54222C63F5DA}</a:tableStyleId>
              </a:tblPr>
              <a:tblGrid>
                <a:gridCol w="4320480"/>
                <a:gridCol w="864096"/>
                <a:gridCol w="864096"/>
              </a:tblGrid>
              <a:tr h="370840">
                <a:tc>
                  <a:txBody>
                    <a:bodyPr/>
                    <a:lstStyle/>
                    <a:p>
                      <a:r>
                        <a:rPr lang="fr-FR" dirty="0" smtClean="0"/>
                        <a:t>a. Jules</a:t>
                      </a:r>
                      <a:r>
                        <a:rPr lang="fr-FR" baseline="0" dirty="0" smtClean="0"/>
                        <a:t> César</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b. Vercingétorix</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c.</a:t>
                      </a:r>
                      <a:r>
                        <a:rPr lang="fr-FR" baseline="0" dirty="0" smtClean="0"/>
                        <a:t> Auguste</a:t>
                      </a:r>
                      <a:endParaRPr lang="fr-FR" dirty="0"/>
                    </a:p>
                  </a:txBody>
                  <a:tcPr/>
                </a:tc>
                <a:tc>
                  <a:txBody>
                    <a:bodyPr/>
                    <a:lstStyle/>
                    <a:p>
                      <a:endParaRPr lang="fr-FR" dirty="0"/>
                    </a:p>
                  </a:txBody>
                  <a:tcPr/>
                </a:tc>
                <a:tc>
                  <a:txBody>
                    <a:bodyPr/>
                    <a:lstStyle/>
                    <a:p>
                      <a:endParaRPr lang="fr-FR" dirty="0"/>
                    </a:p>
                  </a:txBody>
                  <a:tcPr/>
                </a:tc>
              </a:tr>
            </a:tbl>
          </a:graphicData>
        </a:graphic>
      </p:graphicFrame>
      <p:sp>
        <p:nvSpPr>
          <p:cNvPr id="6" name="ZoneTexte 5"/>
          <p:cNvSpPr txBox="1"/>
          <p:nvPr/>
        </p:nvSpPr>
        <p:spPr>
          <a:xfrm>
            <a:off x="6610917" y="3294276"/>
            <a:ext cx="252028" cy="369332"/>
          </a:xfrm>
          <a:prstGeom prst="rect">
            <a:avLst/>
          </a:prstGeom>
          <a:noFill/>
        </p:spPr>
        <p:txBody>
          <a:bodyPr wrap="square" rtlCol="0">
            <a:spAutoFit/>
          </a:bodyPr>
          <a:lstStyle/>
          <a:p>
            <a:r>
              <a:rPr lang="fr-FR" b="1" dirty="0" smtClean="0">
                <a:solidFill>
                  <a:srgbClr val="0070C0"/>
                </a:solidFill>
              </a:rPr>
              <a:t>X</a:t>
            </a:r>
            <a:endParaRPr lang="fr-FR" b="1" dirty="0">
              <a:solidFill>
                <a:srgbClr val="0070C0"/>
              </a:solidFill>
            </a:endParaRPr>
          </a:p>
        </p:txBody>
      </p:sp>
    </p:spTree>
    <p:extLst>
      <p:ext uri="{BB962C8B-B14F-4D97-AF65-F5344CB8AC3E}">
        <p14:creationId xmlns:p14="http://schemas.microsoft.com/office/powerpoint/2010/main" val="214018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A20D7C65-261F-427D-942E-9B666105A1D7}" type="slidenum">
              <a:rPr lang="fr-FR" smtClean="0"/>
              <a:pPr/>
              <a:t>9</a:t>
            </a:fld>
            <a:endParaRPr lang="fr-FR"/>
          </a:p>
        </p:txBody>
      </p:sp>
      <p:sp>
        <p:nvSpPr>
          <p:cNvPr id="4" name="ZoneTexte 3"/>
          <p:cNvSpPr txBox="1"/>
          <p:nvPr/>
        </p:nvSpPr>
        <p:spPr>
          <a:xfrm>
            <a:off x="3059832" y="692696"/>
            <a:ext cx="2304256" cy="707886"/>
          </a:xfrm>
          <a:prstGeom prst="rect">
            <a:avLst/>
          </a:prstGeom>
          <a:noFill/>
          <a:ln>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a:effectLst>
            <a:glow rad="228600">
              <a:srgbClr val="00B0F0">
                <a:alpha val="40000"/>
              </a:srgbClr>
            </a:glow>
            <a:outerShdw blurRad="76200" dir="13500000" sy="23000" kx="1200000" algn="br" rotWithShape="0">
              <a:srgbClr val="00B0F0">
                <a:alpha val="20000"/>
              </a:srgbClr>
            </a:outerShdw>
            <a:softEdge rad="63500"/>
          </a:effectLst>
          <a:scene3d>
            <a:camera prst="orthographicFront"/>
            <a:lightRig rig="threePt" dir="t"/>
          </a:scene3d>
          <a:sp3d extrusionH="76200" contourW="12700">
            <a:bevelT prst="slope"/>
            <a:bevelB/>
            <a:extrusionClr>
              <a:schemeClr val="accent5"/>
            </a:extrusionClr>
            <a:contourClr>
              <a:schemeClr val="accent5">
                <a:lumMod val="75000"/>
              </a:schemeClr>
            </a:contourClr>
          </a:sp3d>
        </p:spPr>
        <p:txBody>
          <a:bodyPr wrap="square" rtlCol="0">
            <a:spAutoFit/>
          </a:bodyPr>
          <a:lstStyle/>
          <a:p>
            <a:pPr algn="ctr"/>
            <a:r>
              <a:rPr lang="fr-FR" sz="4000" b="1" dirty="0" smtClean="0">
                <a:solidFill>
                  <a:srgbClr val="00B0F0"/>
                </a:solidFill>
                <a:effectLst>
                  <a:outerShdw blurRad="38100" dist="38100" dir="2700000" algn="tl">
                    <a:srgbClr val="000000">
                      <a:alpha val="43137"/>
                    </a:srgbClr>
                  </a:outerShdw>
                </a:effectLst>
              </a:rPr>
              <a:t>QUIZZ !</a:t>
            </a:r>
            <a:endParaRPr lang="fr-FR" sz="4000" b="1" dirty="0">
              <a:solidFill>
                <a:srgbClr val="00B0F0"/>
              </a:solidFill>
              <a:effectLst>
                <a:outerShdw blurRad="38100" dist="38100" dir="2700000" algn="tl">
                  <a:srgbClr val="000000">
                    <a:alpha val="43137"/>
                  </a:srgbClr>
                </a:outerShdw>
              </a:effectLst>
            </a:endParaRPr>
          </a:p>
        </p:txBody>
      </p:sp>
      <p:sp>
        <p:nvSpPr>
          <p:cNvPr id="8" name="ZoneTexte 7"/>
          <p:cNvSpPr txBox="1"/>
          <p:nvPr/>
        </p:nvSpPr>
        <p:spPr>
          <a:xfrm>
            <a:off x="19633" y="1772816"/>
            <a:ext cx="9016863" cy="2031325"/>
          </a:xfrm>
          <a:prstGeom prst="rect">
            <a:avLst/>
          </a:prstGeom>
          <a:noFill/>
        </p:spPr>
        <p:txBody>
          <a:bodyPr wrap="square" rtlCol="0">
            <a:spAutoFit/>
          </a:bodyPr>
          <a:lstStyle/>
          <a:p>
            <a:r>
              <a:rPr lang="fr-FR" sz="2400" b="1" dirty="0" smtClean="0">
                <a:solidFill>
                  <a:srgbClr val="0070C0"/>
                </a:solidFill>
              </a:rPr>
              <a:t>        3. Pour qui a-t-elle été construite ?</a:t>
            </a:r>
          </a:p>
          <a:p>
            <a:endParaRPr lang="fr-FR" sz="2400" b="1" dirty="0" smtClean="0">
              <a:solidFill>
                <a:srgbClr val="0070C0"/>
              </a:solidFill>
            </a:endParaRPr>
          </a:p>
          <a:p>
            <a:endParaRPr lang="fr-FR" dirty="0" smtClean="0"/>
          </a:p>
          <a:p>
            <a:endParaRPr lang="fr-FR" dirty="0" smtClean="0"/>
          </a:p>
          <a:p>
            <a:endParaRPr lang="fr-FR" dirty="0" smtClean="0"/>
          </a:p>
          <a:p>
            <a:r>
              <a:rPr lang="fr-FR" sz="2400" b="1" dirty="0" smtClean="0">
                <a:solidFill>
                  <a:srgbClr val="0070C0"/>
                </a:solidFill>
              </a:rPr>
              <a:t>        </a:t>
            </a:r>
          </a:p>
        </p:txBody>
      </p:sp>
      <p:graphicFrame>
        <p:nvGraphicFramePr>
          <p:cNvPr id="9" name="Tableau 8"/>
          <p:cNvGraphicFramePr>
            <a:graphicFrameLocks noGrp="1"/>
          </p:cNvGraphicFramePr>
          <p:nvPr>
            <p:extLst>
              <p:ext uri="{D42A27DB-BD31-4B8C-83A1-F6EECF244321}">
                <p14:modId xmlns:p14="http://schemas.microsoft.com/office/powerpoint/2010/main" val="1943131033"/>
              </p:ext>
            </p:extLst>
          </p:nvPr>
        </p:nvGraphicFramePr>
        <p:xfrm>
          <a:off x="1115616" y="2564904"/>
          <a:ext cx="6048672" cy="1112520"/>
        </p:xfrm>
        <a:graphic>
          <a:graphicData uri="http://schemas.openxmlformats.org/drawingml/2006/table">
            <a:tbl>
              <a:tblPr firstRow="1" bandRow="1">
                <a:tableStyleId>{5940675A-B579-460E-94D1-54222C63F5DA}</a:tableStyleId>
              </a:tblPr>
              <a:tblGrid>
                <a:gridCol w="4320480"/>
                <a:gridCol w="864096"/>
                <a:gridCol w="864096"/>
              </a:tblGrid>
              <a:tr h="370840">
                <a:tc>
                  <a:txBody>
                    <a:bodyPr/>
                    <a:lstStyle/>
                    <a:p>
                      <a:r>
                        <a:rPr lang="fr-FR" dirty="0" smtClean="0"/>
                        <a:t>a. Les</a:t>
                      </a:r>
                      <a:r>
                        <a:rPr lang="fr-FR" baseline="0" dirty="0" smtClean="0"/>
                        <a:t> petits-fils de l’empereur</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b. Le</a:t>
                      </a:r>
                      <a:r>
                        <a:rPr lang="fr-FR" baseline="0" dirty="0" smtClean="0"/>
                        <a:t> dieu </a:t>
                      </a:r>
                      <a:r>
                        <a:rPr lang="fr-FR" baseline="0" dirty="0" err="1" smtClean="0"/>
                        <a:t>Nemausus</a:t>
                      </a:r>
                      <a:endParaRPr lang="fr-FR" dirty="0"/>
                    </a:p>
                  </a:txBody>
                  <a:tcPr/>
                </a:tc>
                <a:tc>
                  <a:txBody>
                    <a:bodyPr/>
                    <a:lstStyle/>
                    <a:p>
                      <a:endParaRPr lang="fr-FR" dirty="0"/>
                    </a:p>
                  </a:txBody>
                  <a:tcPr/>
                </a:tc>
                <a:tc>
                  <a:txBody>
                    <a:bodyPr/>
                    <a:lstStyle/>
                    <a:p>
                      <a:endParaRPr lang="fr-FR" dirty="0"/>
                    </a:p>
                  </a:txBody>
                  <a:tcPr/>
                </a:tc>
              </a:tr>
              <a:tr h="370840">
                <a:tc>
                  <a:txBody>
                    <a:bodyPr/>
                    <a:lstStyle/>
                    <a:p>
                      <a:r>
                        <a:rPr lang="fr-FR" dirty="0" smtClean="0"/>
                        <a:t>c.</a:t>
                      </a:r>
                      <a:r>
                        <a:rPr lang="fr-FR" baseline="0" dirty="0" smtClean="0"/>
                        <a:t> L’épouse de l’empereur</a:t>
                      </a:r>
                      <a:endParaRPr lang="fr-FR" dirty="0"/>
                    </a:p>
                  </a:txBody>
                  <a:tcPr/>
                </a:tc>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val="2075979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TotalTime>
  <Words>813</Words>
  <Application>Microsoft Office PowerPoint</Application>
  <PresentationFormat>Affichage à l'écran (4:3)</PresentationFormat>
  <Paragraphs>178</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Projet Romanité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P4-4</dc:creator>
  <cp:lastModifiedBy>charline</cp:lastModifiedBy>
  <cp:revision>39</cp:revision>
  <dcterms:created xsi:type="dcterms:W3CDTF">2011-04-04T12:54:02Z</dcterms:created>
  <dcterms:modified xsi:type="dcterms:W3CDTF">2019-03-17T16:44:56Z</dcterms:modified>
</cp:coreProperties>
</file>