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351" r:id="rId5"/>
    <p:sldId id="391" r:id="rId6"/>
    <p:sldId id="445" r:id="rId7"/>
    <p:sldId id="365" r:id="rId8"/>
    <p:sldId id="409" r:id="rId9"/>
    <p:sldId id="350" r:id="rId10"/>
    <p:sldId id="413" r:id="rId11"/>
    <p:sldId id="410" r:id="rId12"/>
    <p:sldId id="412" r:id="rId13"/>
    <p:sldId id="422" r:id="rId14"/>
    <p:sldId id="443" r:id="rId15"/>
    <p:sldId id="427" r:id="rId16"/>
    <p:sldId id="395" r:id="rId17"/>
    <p:sldId id="420" r:id="rId18"/>
    <p:sldId id="393" r:id="rId19"/>
    <p:sldId id="442" r:id="rId20"/>
    <p:sldId id="415" r:id="rId21"/>
    <p:sldId id="408" r:id="rId22"/>
    <p:sldId id="432" r:id="rId23"/>
    <p:sldId id="399" r:id="rId24"/>
    <p:sldId id="414" r:id="rId25"/>
    <p:sldId id="434" r:id="rId26"/>
    <p:sldId id="433" r:id="rId27"/>
    <p:sldId id="435" r:id="rId28"/>
    <p:sldId id="440" r:id="rId29"/>
    <p:sldId id="441" r:id="rId30"/>
    <p:sldId id="437" r:id="rId31"/>
    <p:sldId id="390" r:id="rId32"/>
    <p:sldId id="436" r:id="rId33"/>
    <p:sldId id="438" r:id="rId34"/>
    <p:sldId id="411" r:id="rId35"/>
    <p:sldId id="439" r:id="rId36"/>
    <p:sldId id="397"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UTIER Erwan (DGSEI DECAMS)" initials="EG" lastIdx="7" clrIdx="0">
    <p:extLst>
      <p:ext uri="{19B8F6BF-5375-455C-9EA6-DF929625EA0E}">
        <p15:presenceInfo xmlns:p15="http://schemas.microsoft.com/office/powerpoint/2012/main" userId="S::Erwan.GAUTIER@banque-france.fr::c5b795e7-feff-4828-a8d6-667c8dfeaf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6E"/>
    <a:srgbClr val="4171D9"/>
    <a:srgbClr val="31429B"/>
    <a:srgbClr val="0EA0BE"/>
    <a:srgbClr val="FAFAFA"/>
    <a:srgbClr val="4A82FA"/>
    <a:srgbClr val="AAC224"/>
    <a:srgbClr val="5A7B9F"/>
    <a:srgbClr val="00998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6FD7C-5C67-4707-9CD8-301C6CE6D846}" v="16" dt="2026-02-10T10:19:26.67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84575" autoAdjust="0"/>
  </p:normalViewPr>
  <p:slideViewPr>
    <p:cSldViewPr snapToGrid="0" snapToObjects="1">
      <p:cViewPr varScale="1">
        <p:scale>
          <a:sx n="62" d="100"/>
          <a:sy n="62" d="100"/>
        </p:scale>
        <p:origin x="876" y="56"/>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74" d="100"/>
          <a:sy n="74" d="100"/>
        </p:scale>
        <p:origin x="352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2-09T15:39:25.272" idx="3">
    <p:pos x="3360" y="1337"/>
    <p:text>et à relier aux evolutions de PIB/productivité?</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D5869-E05D-CB4C-8F5A-8247A0E8C7F3}" type="datetimeFigureOut">
              <a:rPr lang="fr-FR" smtClean="0"/>
              <a:t>11/02/2026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951EE-8CF1-EF4B-97F8-3C962D9870F1}" type="slidenum">
              <a:rPr lang="fr-FR" smtClean="0"/>
              <a:t>‹N°›</a:t>
            </a:fld>
            <a:endParaRPr lang="fr-FR"/>
          </a:p>
        </p:txBody>
      </p:sp>
      <p:pic>
        <p:nvPicPr>
          <p:cNvPr id="8" name="Image 7">
            <a:extLst>
              <a:ext uri="{FF2B5EF4-FFF2-40B4-BE49-F238E27FC236}">
                <a16:creationId xmlns:a16="http://schemas.microsoft.com/office/drawing/2014/main" id="{9302268C-C0C1-8A46-8C24-1EE695769DBF}"/>
              </a:ext>
            </a:extLst>
          </p:cNvPr>
          <p:cNvPicPr>
            <a:picLocks noChangeAspect="1"/>
          </p:cNvPicPr>
          <p:nvPr/>
        </p:nvPicPr>
        <p:blipFill>
          <a:blip r:embed="rId2"/>
          <a:stretch>
            <a:fillRect/>
          </a:stretch>
        </p:blipFill>
        <p:spPr>
          <a:xfrm>
            <a:off x="9501178" y="6386718"/>
            <a:ext cx="789045" cy="394523"/>
          </a:xfrm>
          <a:prstGeom prst="rect">
            <a:avLst/>
          </a:prstGeom>
        </p:spPr>
      </p:pic>
    </p:spTree>
    <p:extLst>
      <p:ext uri="{BB962C8B-B14F-4D97-AF65-F5344CB8AC3E}">
        <p14:creationId xmlns:p14="http://schemas.microsoft.com/office/powerpoint/2010/main" val="1203161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Les unités de consommation sont généralement calculées selon l'échelle d'équivalence dite de l'OCDE modifiée qui attribue 1 UC au premier adulte du ménage, 0,5 UC aux autres personnes de 14 ans ou plus et 0,3 UC aux enfants de moins de 14 ans.</a:t>
            </a:r>
            <a:endParaRPr lang="fr-FR" dirty="0"/>
          </a:p>
        </p:txBody>
      </p:sp>
      <p:sp>
        <p:nvSpPr>
          <p:cNvPr id="4" name="Espace réservé du numéro de diapositive 3"/>
          <p:cNvSpPr>
            <a:spLocks noGrp="1"/>
          </p:cNvSpPr>
          <p:nvPr>
            <p:ph type="sldNum" sz="quarter" idx="5"/>
          </p:nvPr>
        </p:nvSpPr>
        <p:spPr/>
        <p:txBody>
          <a:bodyPr/>
          <a:lstStyle/>
          <a:p>
            <a:fld id="{F07951EE-8CF1-EF4B-97F8-3C962D9870F1}" type="slidenum">
              <a:rPr lang="fr-FR" smtClean="0"/>
              <a:t>4</a:t>
            </a:fld>
            <a:endParaRPr lang="fr-FR"/>
          </a:p>
        </p:txBody>
      </p:sp>
    </p:spTree>
    <p:extLst>
      <p:ext uri="{BB962C8B-B14F-4D97-AF65-F5344CB8AC3E}">
        <p14:creationId xmlns:p14="http://schemas.microsoft.com/office/powerpoint/2010/main" val="158185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07951EE-8CF1-EF4B-97F8-3C962D9870F1}" type="slidenum">
              <a:rPr lang="fr-FR" smtClean="0"/>
              <a:t>6</a:t>
            </a:fld>
            <a:endParaRPr lang="fr-FR"/>
          </a:p>
        </p:txBody>
      </p:sp>
    </p:spTree>
    <p:extLst>
      <p:ext uri="{BB962C8B-B14F-4D97-AF65-F5344CB8AC3E}">
        <p14:creationId xmlns:p14="http://schemas.microsoft.com/office/powerpoint/2010/main" val="297825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07951EE-8CF1-EF4B-97F8-3C962D9870F1}" type="slidenum">
              <a:rPr lang="fr-FR" smtClean="0"/>
              <a:t>7</a:t>
            </a:fld>
            <a:endParaRPr lang="fr-FR"/>
          </a:p>
        </p:txBody>
      </p:sp>
    </p:spTree>
    <p:extLst>
      <p:ext uri="{BB962C8B-B14F-4D97-AF65-F5344CB8AC3E}">
        <p14:creationId xmlns:p14="http://schemas.microsoft.com/office/powerpoint/2010/main" val="350848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4.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image" Target="../media/image7.emf"/><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2" Type="http://schemas.openxmlformats.org/officeDocument/2006/relationships/image" Target="../media/image7.emf"/><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triangle ble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2716063" y="1175215"/>
            <a:ext cx="5753380" cy="2012932"/>
          </a:xfrm>
        </p:spPr>
        <p:txBody>
          <a:bodyPr>
            <a:noAutofit/>
          </a:bodyPr>
          <a:lstStyle>
            <a:lvl1pPr>
              <a:defRPr sz="4500" b="1" i="0" cap="all" baseline="0">
                <a:solidFill>
                  <a:srgbClr val="31429B"/>
                </a:solidFill>
              </a:defRPr>
            </a:lvl1pPr>
          </a:lstStyle>
          <a:p>
            <a:r>
              <a:rPr lang="fr-FR" dirty="0"/>
              <a:t>TITRE DE LA</a:t>
            </a:r>
            <a:br>
              <a:rPr lang="fr-FR" dirty="0"/>
            </a:br>
            <a:r>
              <a:rPr lang="fr-FR" dirty="0"/>
              <a:t>présentation</a:t>
            </a:r>
          </a:p>
        </p:txBody>
      </p:sp>
      <p:sp>
        <p:nvSpPr>
          <p:cNvPr id="3" name="Espace réservé de la date 2">
            <a:extLst>
              <a:ext uri="{FF2B5EF4-FFF2-40B4-BE49-F238E27FC236}">
                <a16:creationId xmlns:a16="http://schemas.microsoft.com/office/drawing/2014/main" id="{02CCD481-49DE-B90A-FE33-2F7EFD3D02CF}"/>
              </a:ext>
            </a:extLst>
          </p:cNvPr>
          <p:cNvSpPr>
            <a:spLocks noGrp="1"/>
          </p:cNvSpPr>
          <p:nvPr>
            <p:ph type="dt" sz="half" idx="10"/>
          </p:nvPr>
        </p:nvSpPr>
        <p:spPr>
          <a:xfrm>
            <a:off x="2716062" y="6275761"/>
            <a:ext cx="2743200" cy="365125"/>
          </a:xfrm>
        </p:spPr>
        <p:txBody>
          <a:bodyPr/>
          <a:lstStyle>
            <a:lvl1pPr>
              <a:defRPr sz="1000" b="1" i="0" cap="all" baseline="0">
                <a:solidFill>
                  <a:srgbClr val="31429B"/>
                </a:solidFill>
                <a:latin typeface="Arial" panose="020B0604020202020204" pitchFamily="34" charset="0"/>
              </a:defRPr>
            </a:lvl1pPr>
          </a:lstStyle>
          <a:p>
            <a:endParaRPr lang="fr-FR" dirty="0"/>
          </a:p>
        </p:txBody>
      </p:sp>
      <p:sp>
        <p:nvSpPr>
          <p:cNvPr id="7" name="Espace réservé du texte 6">
            <a:extLst>
              <a:ext uri="{FF2B5EF4-FFF2-40B4-BE49-F238E27FC236}">
                <a16:creationId xmlns:a16="http://schemas.microsoft.com/office/drawing/2014/main" id="{4861716C-01D8-BEEE-0210-6B12F919CA20}"/>
              </a:ext>
            </a:extLst>
          </p:cNvPr>
          <p:cNvSpPr>
            <a:spLocks noGrp="1"/>
          </p:cNvSpPr>
          <p:nvPr>
            <p:ph type="body" sz="quarter" idx="11" hasCustomPrompt="1"/>
          </p:nvPr>
        </p:nvSpPr>
        <p:spPr>
          <a:xfrm>
            <a:off x="2716063" y="3792334"/>
            <a:ext cx="4832798" cy="232291"/>
          </a:xfrm>
          <a:prstGeom prst="rect">
            <a:avLst/>
          </a:prstGeom>
        </p:spPr>
        <p:txBody>
          <a:bodyPr>
            <a:noAutofit/>
          </a:bodyPr>
          <a:lstStyle>
            <a:lvl1pPr marL="0" indent="0">
              <a:buNone/>
              <a:defRPr lang="fr-FR" sz="1400" b="1" i="0" kern="1200" cap="all" baseline="0" dirty="0" smtClean="0">
                <a:solidFill>
                  <a:srgbClr val="31429B"/>
                </a:solidFill>
                <a:latin typeface="+mj-lt"/>
                <a:ea typeface="+mj-ea"/>
                <a:cs typeface="+mj-cs"/>
              </a:defRPr>
            </a:lvl1pPr>
          </a:lstStyle>
          <a:p>
            <a:pPr lvl="0"/>
            <a:r>
              <a:rPr lang="fr-FR" dirty="0"/>
              <a:t>NOM DE LA PERSONNE</a:t>
            </a:r>
          </a:p>
        </p:txBody>
      </p:sp>
      <p:sp>
        <p:nvSpPr>
          <p:cNvPr id="8" name="Espace réservé du texte 6">
            <a:extLst>
              <a:ext uri="{FF2B5EF4-FFF2-40B4-BE49-F238E27FC236}">
                <a16:creationId xmlns:a16="http://schemas.microsoft.com/office/drawing/2014/main" id="{DE5A4A6C-E4CD-BF69-B103-4A585F7F6D75}"/>
              </a:ext>
            </a:extLst>
          </p:cNvPr>
          <p:cNvSpPr>
            <a:spLocks noGrp="1"/>
          </p:cNvSpPr>
          <p:nvPr>
            <p:ph type="body" sz="quarter" idx="12" hasCustomPrompt="1"/>
          </p:nvPr>
        </p:nvSpPr>
        <p:spPr>
          <a:xfrm>
            <a:off x="2716063" y="4047168"/>
            <a:ext cx="4832798" cy="365124"/>
          </a:xfrm>
          <a:prstGeom prst="rect">
            <a:avLst/>
          </a:prstGeom>
        </p:spPr>
        <p:txBody>
          <a:bodyPr>
            <a:noAutofit/>
          </a:bodyPr>
          <a:lstStyle>
            <a:lvl1pPr marL="0" indent="0">
              <a:buNone/>
              <a:defRPr lang="fr-FR" sz="1400" b="1" i="0" kern="1200" cap="all" baseline="0" dirty="0" smtClean="0">
                <a:solidFill>
                  <a:srgbClr val="4171D9"/>
                </a:solidFill>
                <a:latin typeface="+mj-lt"/>
                <a:ea typeface="+mj-ea"/>
                <a:cs typeface="+mj-cs"/>
              </a:defRPr>
            </a:lvl1pPr>
          </a:lstStyle>
          <a:p>
            <a:pPr lvl="0"/>
            <a:r>
              <a:rPr lang="fr-FR" dirty="0"/>
              <a:t>NOM DU Service</a:t>
            </a:r>
          </a:p>
        </p:txBody>
      </p:sp>
      <p:pic>
        <p:nvPicPr>
          <p:cNvPr id="5" name="Image 4">
            <a:extLst>
              <a:ext uri="{FF2B5EF4-FFF2-40B4-BE49-F238E27FC236}">
                <a16:creationId xmlns:a16="http://schemas.microsoft.com/office/drawing/2014/main" id="{2236829F-F629-CDD0-ADCD-09D591744F9B}"/>
              </a:ext>
            </a:extLst>
          </p:cNvPr>
          <p:cNvPicPr>
            <a:picLocks noChangeAspect="1"/>
          </p:cNvPicPr>
          <p:nvPr userDrawn="1"/>
        </p:nvPicPr>
        <p:blipFill>
          <a:blip r:embed="rId2"/>
          <a:stretch>
            <a:fillRect/>
          </a:stretch>
        </p:blipFill>
        <p:spPr>
          <a:xfrm>
            <a:off x="-367155" y="975588"/>
            <a:ext cx="2882900" cy="3340100"/>
          </a:xfrm>
          <a:prstGeom prst="rect">
            <a:avLst/>
          </a:prstGeom>
        </p:spPr>
      </p:pic>
      <p:sp>
        <p:nvSpPr>
          <p:cNvPr id="12" name="Espace réservé du texte 11">
            <a:extLst>
              <a:ext uri="{FF2B5EF4-FFF2-40B4-BE49-F238E27FC236}">
                <a16:creationId xmlns:a16="http://schemas.microsoft.com/office/drawing/2014/main" id="{0EC744D2-F1DC-3F90-C3EC-F1ACE8E6174F}"/>
              </a:ext>
            </a:extLst>
          </p:cNvPr>
          <p:cNvSpPr>
            <a:spLocks noGrp="1"/>
          </p:cNvSpPr>
          <p:nvPr>
            <p:ph type="body" sz="quarter" idx="13" hasCustomPrompt="1"/>
          </p:nvPr>
        </p:nvSpPr>
        <p:spPr>
          <a:xfrm>
            <a:off x="2716062" y="2923109"/>
            <a:ext cx="8076855" cy="746745"/>
          </a:xfrm>
          <a:prstGeom prst="rect">
            <a:avLst/>
          </a:prstGeom>
        </p:spPr>
        <p:txBody>
          <a:bodyPr lIns="90000">
            <a:noAutofit/>
          </a:bodyPr>
          <a:lstStyle>
            <a:lvl1pPr marL="0" indent="0">
              <a:buNone/>
              <a:defRPr sz="4500" b="1">
                <a:solidFill>
                  <a:srgbClr val="31429B"/>
                </a:solidFill>
                <a:latin typeface="+mj-lt"/>
              </a:defRPr>
            </a:lvl1pPr>
            <a:lvl2pPr marL="457200" indent="0">
              <a:buNone/>
              <a:defRPr lang="fr-FR" sz="4500" b="1" i="0" kern="1200" cap="all" baseline="0" dirty="0">
                <a:solidFill>
                  <a:srgbClr val="31429B"/>
                </a:solidFill>
                <a:latin typeface="+mj-lt"/>
                <a:ea typeface="+mj-ea"/>
                <a:cs typeface="+mj-cs"/>
              </a:defRPr>
            </a:lvl2pPr>
          </a:lstStyle>
          <a:p>
            <a:pPr lvl="0"/>
            <a:r>
              <a:rPr lang="fr-FR" dirty="0"/>
              <a:t>Sous-titre de la présentation</a:t>
            </a:r>
          </a:p>
        </p:txBody>
      </p:sp>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0794" y="5598479"/>
            <a:ext cx="1841152" cy="865707"/>
          </a:xfrm>
          <a:prstGeom prst="rect">
            <a:avLst/>
          </a:prstGeom>
        </p:spPr>
      </p:pic>
    </p:spTree>
    <p:extLst>
      <p:ext uri="{BB962C8B-B14F-4D97-AF65-F5344CB8AC3E}">
        <p14:creationId xmlns:p14="http://schemas.microsoft.com/office/powerpoint/2010/main" val="324744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U_GRAPHIQUE">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9FDF2E29-B48E-317E-0E1D-1126C8435469}"/>
              </a:ext>
            </a:extLst>
          </p:cNvPr>
          <p:cNvPicPr>
            <a:picLocks noChangeAspect="1"/>
          </p:cNvPicPr>
          <p:nvPr userDrawn="1"/>
        </p:nvPicPr>
        <p:blipFill>
          <a:blip r:embed="rId2"/>
          <a:stretch>
            <a:fillRect/>
          </a:stretch>
        </p:blipFill>
        <p:spPr>
          <a:xfrm>
            <a:off x="11152093" y="0"/>
            <a:ext cx="1193800" cy="1371600"/>
          </a:xfrm>
          <a:prstGeom prst="rect">
            <a:avLst/>
          </a:prstGeom>
        </p:spPr>
      </p:pic>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412749" y="454921"/>
            <a:ext cx="10739343"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TITRE DE LA PARTIE UNE, LA BANQUE DE FRANCE ET SA STRATÉGIE</a:t>
            </a:r>
          </a:p>
        </p:txBody>
      </p:sp>
      <p:sp>
        <p:nvSpPr>
          <p:cNvPr id="3" name="Espace réservé du graphique 2">
            <a:extLst>
              <a:ext uri="{FF2B5EF4-FFF2-40B4-BE49-F238E27FC236}">
                <a16:creationId xmlns:a16="http://schemas.microsoft.com/office/drawing/2014/main" id="{C78ACD49-0C8A-908F-25F8-3B582433C70A}"/>
              </a:ext>
            </a:extLst>
          </p:cNvPr>
          <p:cNvSpPr>
            <a:spLocks noGrp="1"/>
          </p:cNvSpPr>
          <p:nvPr>
            <p:ph type="chart" sz="quarter" idx="15"/>
          </p:nvPr>
        </p:nvSpPr>
        <p:spPr>
          <a:xfrm>
            <a:off x="2366683" y="2595282"/>
            <a:ext cx="8785505" cy="2974042"/>
          </a:xfrm>
          <a:prstGeom prst="rect">
            <a:avLst/>
          </a:prstGeom>
        </p:spPr>
        <p:txBody>
          <a:bodyPr>
            <a:normAutofit/>
          </a:bodyPr>
          <a:lstStyle>
            <a:lvl1pPr marL="0" indent="0">
              <a:buFontTx/>
              <a:buNone/>
              <a:defRPr sz="1200" b="1" i="0" cap="all" baseline="0">
                <a:solidFill>
                  <a:srgbClr val="4171D9"/>
                </a:solidFill>
                <a:latin typeface="Arial" panose="020B0604020202020204" pitchFamily="34" charset="0"/>
              </a:defRPr>
            </a:lvl1pPr>
          </a:lstStyle>
          <a:p>
            <a:endParaRPr lang="fr-FR" dirty="0"/>
          </a:p>
        </p:txBody>
      </p:sp>
      <p:sp>
        <p:nvSpPr>
          <p:cNvPr id="6" name="Espace réservé du texte 5">
            <a:extLst>
              <a:ext uri="{FF2B5EF4-FFF2-40B4-BE49-F238E27FC236}">
                <a16:creationId xmlns:a16="http://schemas.microsoft.com/office/drawing/2014/main" id="{43CAE39F-1511-F701-9235-FAE2E08FB7E6}"/>
              </a:ext>
            </a:extLst>
          </p:cNvPr>
          <p:cNvSpPr>
            <a:spLocks noGrp="1"/>
          </p:cNvSpPr>
          <p:nvPr>
            <p:ph type="body" sz="quarter" idx="16" hasCustomPrompt="1"/>
          </p:nvPr>
        </p:nvSpPr>
        <p:spPr>
          <a:xfrm>
            <a:off x="2366963" y="1827213"/>
            <a:ext cx="8785225" cy="754062"/>
          </a:xfrm>
          <a:prstGeom prst="rect">
            <a:avLst/>
          </a:prstGeom>
        </p:spPr>
        <p:txBody>
          <a:bodyPr/>
          <a:lstStyle>
            <a:lvl1pPr marL="0" indent="0">
              <a:buFontTx/>
              <a:buNone/>
              <a:defRPr sz="1200" b="1" i="0" cap="all" baseline="0">
                <a:solidFill>
                  <a:srgbClr val="4171D9"/>
                </a:solidFill>
              </a:defRPr>
            </a:lvl1pPr>
            <a:lvl2pPr marL="0" indent="0">
              <a:buFontTx/>
              <a:buNone/>
              <a:defRPr sz="1200" baseline="0">
                <a:solidFill>
                  <a:srgbClr val="31429B"/>
                </a:solidFill>
                <a:latin typeface="Arial" panose="020B0604020202020204" pitchFamily="34" charset="0"/>
              </a:defRPr>
            </a:lvl2pPr>
          </a:lstStyle>
          <a:p>
            <a:pPr lvl="0"/>
            <a:r>
              <a:rPr lang="fr-FR" dirty="0"/>
              <a:t>Titre graphique</a:t>
            </a:r>
          </a:p>
          <a:p>
            <a:pPr lvl="1"/>
            <a:r>
              <a:rPr lang="fr-FR" dirty="0"/>
              <a:t>Deuxième niveau</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43777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HIFFRES CLE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QUELQUES CHIFFRES</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2"/>
          <a:stretch>
            <a:fillRect/>
          </a:stretch>
        </p:blipFill>
        <p:spPr>
          <a:xfrm>
            <a:off x="-151446" y="0"/>
            <a:ext cx="1193800" cy="1371600"/>
          </a:xfrm>
          <a:prstGeom prst="rect">
            <a:avLst/>
          </a:prstGeom>
        </p:spPr>
      </p:pic>
      <p:sp>
        <p:nvSpPr>
          <p:cNvPr id="3" name="Ellipse 2">
            <a:extLst>
              <a:ext uri="{FF2B5EF4-FFF2-40B4-BE49-F238E27FC236}">
                <a16:creationId xmlns:a16="http://schemas.microsoft.com/office/drawing/2014/main" id="{63F009C4-0B2B-80BE-D5E9-38443B15A057}"/>
              </a:ext>
            </a:extLst>
          </p:cNvPr>
          <p:cNvSpPr/>
          <p:nvPr userDrawn="1"/>
        </p:nvSpPr>
        <p:spPr>
          <a:xfrm>
            <a:off x="8069591" y="1465756"/>
            <a:ext cx="3726312" cy="3726312"/>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21">
            <a:extLst>
              <a:ext uri="{FF2B5EF4-FFF2-40B4-BE49-F238E27FC236}">
                <a16:creationId xmlns:a16="http://schemas.microsoft.com/office/drawing/2014/main" id="{12017D13-0C89-3243-E1FD-AEAC17A4BA8E}"/>
              </a:ext>
            </a:extLst>
          </p:cNvPr>
          <p:cNvSpPr>
            <a:spLocks noGrp="1"/>
          </p:cNvSpPr>
          <p:nvPr>
            <p:ph type="body" sz="quarter" idx="24" hasCustomPrompt="1"/>
          </p:nvPr>
        </p:nvSpPr>
        <p:spPr>
          <a:xfrm>
            <a:off x="7841988" y="2274340"/>
            <a:ext cx="4171421" cy="2309319"/>
          </a:xfrm>
          <a:prstGeom prst="rect">
            <a:avLst/>
          </a:prstGeom>
        </p:spPr>
        <p:txBody>
          <a:bodyPr>
            <a:noAutofit/>
          </a:bodyPr>
          <a:lstStyle>
            <a:lvl1pPr marL="0" algn="ctr">
              <a:buNone/>
              <a:defRPr sz="14000" b="0" i="0" cap="all" baseline="0">
                <a:solidFill>
                  <a:srgbClr val="31429B"/>
                </a:solidFill>
                <a:latin typeface="Arial" panose="020B0604020202020204" pitchFamily="34" charset="0"/>
              </a:defRPr>
            </a:lvl1pPr>
          </a:lstStyle>
          <a:p>
            <a:pPr lvl="0"/>
            <a:r>
              <a:rPr lang="fr-FR" dirty="0"/>
              <a:t>24%</a:t>
            </a:r>
          </a:p>
        </p:txBody>
      </p:sp>
      <p:sp>
        <p:nvSpPr>
          <p:cNvPr id="8" name="Ellipse 7">
            <a:extLst>
              <a:ext uri="{FF2B5EF4-FFF2-40B4-BE49-F238E27FC236}">
                <a16:creationId xmlns:a16="http://schemas.microsoft.com/office/drawing/2014/main" id="{7C23038A-E9AA-84DB-04CD-7CE89201EC5E}"/>
              </a:ext>
            </a:extLst>
          </p:cNvPr>
          <p:cNvSpPr/>
          <p:nvPr userDrawn="1"/>
        </p:nvSpPr>
        <p:spPr>
          <a:xfrm>
            <a:off x="5147437" y="787261"/>
            <a:ext cx="2947691" cy="2947691"/>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21">
            <a:extLst>
              <a:ext uri="{FF2B5EF4-FFF2-40B4-BE49-F238E27FC236}">
                <a16:creationId xmlns:a16="http://schemas.microsoft.com/office/drawing/2014/main" id="{8BF4DB1D-CA4A-C3B9-1417-5FBA37BF4FC2}"/>
              </a:ext>
            </a:extLst>
          </p:cNvPr>
          <p:cNvSpPr>
            <a:spLocks noGrp="1"/>
          </p:cNvSpPr>
          <p:nvPr>
            <p:ph type="body" sz="quarter" idx="17" hasCustomPrompt="1"/>
          </p:nvPr>
        </p:nvSpPr>
        <p:spPr>
          <a:xfrm>
            <a:off x="5296711" y="1630091"/>
            <a:ext cx="2650867" cy="828623"/>
          </a:xfrm>
          <a:prstGeom prst="rect">
            <a:avLst/>
          </a:prstGeom>
        </p:spPr>
        <p:txBody>
          <a:bodyPr>
            <a:noAutofit/>
          </a:bodyPr>
          <a:lstStyle>
            <a:lvl1pPr marL="0" algn="ctr">
              <a:buNone/>
              <a:defRPr sz="5800" b="1" i="0" cap="all" baseline="0">
                <a:solidFill>
                  <a:srgbClr val="31429B"/>
                </a:solidFill>
                <a:latin typeface="Arial" panose="020B0604020202020204" pitchFamily="34" charset="0"/>
              </a:defRPr>
            </a:lvl1pPr>
          </a:lstStyle>
          <a:p>
            <a:pPr lvl="0"/>
            <a:r>
              <a:rPr lang="fr-FR" dirty="0"/>
              <a:t>35 495</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5406739" y="2459584"/>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12" name="Ellipse 11">
            <a:extLst>
              <a:ext uri="{FF2B5EF4-FFF2-40B4-BE49-F238E27FC236}">
                <a16:creationId xmlns:a16="http://schemas.microsoft.com/office/drawing/2014/main" id="{B6F166A5-162B-805B-AC8B-27B02E5982D6}"/>
              </a:ext>
            </a:extLst>
          </p:cNvPr>
          <p:cNvSpPr/>
          <p:nvPr userDrawn="1"/>
        </p:nvSpPr>
        <p:spPr>
          <a:xfrm>
            <a:off x="4183058" y="3543908"/>
            <a:ext cx="2392553" cy="2392553"/>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21">
            <a:extLst>
              <a:ext uri="{FF2B5EF4-FFF2-40B4-BE49-F238E27FC236}">
                <a16:creationId xmlns:a16="http://schemas.microsoft.com/office/drawing/2014/main" id="{625B3774-5C4B-EEC9-1FEC-010C8A5865FD}"/>
              </a:ext>
            </a:extLst>
          </p:cNvPr>
          <p:cNvSpPr>
            <a:spLocks noGrp="1"/>
          </p:cNvSpPr>
          <p:nvPr>
            <p:ph type="body" sz="quarter" idx="25" hasCustomPrompt="1"/>
          </p:nvPr>
        </p:nvSpPr>
        <p:spPr>
          <a:xfrm>
            <a:off x="4276431" y="4386738"/>
            <a:ext cx="2151630" cy="672569"/>
          </a:xfrm>
          <a:prstGeom prst="rect">
            <a:avLst/>
          </a:prstGeom>
        </p:spPr>
        <p:txBody>
          <a:bodyPr>
            <a:noAutofit/>
          </a:bodyPr>
          <a:lstStyle>
            <a:lvl1pPr marL="0" algn="ctr">
              <a:buNone/>
              <a:defRPr sz="3600" b="1" i="0" cap="all" baseline="0">
                <a:solidFill>
                  <a:srgbClr val="31429B"/>
                </a:solidFill>
                <a:latin typeface="Arial" panose="020B0604020202020204" pitchFamily="34" charset="0"/>
              </a:defRPr>
            </a:lvl1pPr>
          </a:lstStyle>
          <a:p>
            <a:pPr lvl="0"/>
            <a:r>
              <a:rPr lang="fr-FR" dirty="0"/>
              <a:t>301 936</a:t>
            </a:r>
          </a:p>
        </p:txBody>
      </p:sp>
      <p:sp>
        <p:nvSpPr>
          <p:cNvPr id="14" name="Espace réservé du texte 25">
            <a:extLst>
              <a:ext uri="{FF2B5EF4-FFF2-40B4-BE49-F238E27FC236}">
                <a16:creationId xmlns:a16="http://schemas.microsoft.com/office/drawing/2014/main" id="{0306DB41-DCE2-E634-3F3D-5981A1DECC6B}"/>
              </a:ext>
            </a:extLst>
          </p:cNvPr>
          <p:cNvSpPr>
            <a:spLocks noGrp="1"/>
          </p:cNvSpPr>
          <p:nvPr>
            <p:ph type="body" sz="quarter" idx="26" hasCustomPrompt="1"/>
          </p:nvPr>
        </p:nvSpPr>
        <p:spPr>
          <a:xfrm>
            <a:off x="4364225" y="5075629"/>
            <a:ext cx="1941964" cy="690119"/>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15" name="Ellipse 14">
            <a:extLst>
              <a:ext uri="{FF2B5EF4-FFF2-40B4-BE49-F238E27FC236}">
                <a16:creationId xmlns:a16="http://schemas.microsoft.com/office/drawing/2014/main" id="{7D176EED-0662-4297-0062-89708A5AC929}"/>
              </a:ext>
            </a:extLst>
          </p:cNvPr>
          <p:cNvSpPr/>
          <p:nvPr userDrawn="1"/>
        </p:nvSpPr>
        <p:spPr>
          <a:xfrm>
            <a:off x="6638936" y="4188935"/>
            <a:ext cx="1941964" cy="1941964"/>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1">
            <a:extLst>
              <a:ext uri="{FF2B5EF4-FFF2-40B4-BE49-F238E27FC236}">
                <a16:creationId xmlns:a16="http://schemas.microsoft.com/office/drawing/2014/main" id="{0CF04675-071B-6A31-1951-A7BB4EE53991}"/>
              </a:ext>
            </a:extLst>
          </p:cNvPr>
          <p:cNvSpPr>
            <a:spLocks noGrp="1"/>
          </p:cNvSpPr>
          <p:nvPr>
            <p:ph type="body" sz="quarter" idx="27" hasCustomPrompt="1"/>
          </p:nvPr>
        </p:nvSpPr>
        <p:spPr>
          <a:xfrm>
            <a:off x="6705414" y="4707841"/>
            <a:ext cx="1746414" cy="484227"/>
          </a:xfrm>
          <a:prstGeom prst="rect">
            <a:avLst/>
          </a:prstGeom>
        </p:spPr>
        <p:txBody>
          <a:bodyPr>
            <a:noAutofit/>
          </a:bodyPr>
          <a:lstStyle>
            <a:lvl1pPr marL="0" algn="ctr">
              <a:buNone/>
              <a:defRPr sz="3000" b="0" i="0" cap="all" baseline="0">
                <a:solidFill>
                  <a:srgbClr val="31429B"/>
                </a:solidFill>
                <a:latin typeface="Arial" panose="020B0604020202020204" pitchFamily="34" charset="0"/>
              </a:defRPr>
            </a:lvl1pPr>
          </a:lstStyle>
          <a:p>
            <a:pPr lvl="0"/>
            <a:r>
              <a:rPr lang="fr-FR" dirty="0"/>
              <a:t>205 765</a:t>
            </a:r>
          </a:p>
        </p:txBody>
      </p:sp>
      <p:sp>
        <p:nvSpPr>
          <p:cNvPr id="17" name="Espace réservé du texte 25">
            <a:extLst>
              <a:ext uri="{FF2B5EF4-FFF2-40B4-BE49-F238E27FC236}">
                <a16:creationId xmlns:a16="http://schemas.microsoft.com/office/drawing/2014/main" id="{481C235F-7291-512D-CDC9-5C5473664092}"/>
              </a:ext>
            </a:extLst>
          </p:cNvPr>
          <p:cNvSpPr>
            <a:spLocks noGrp="1"/>
          </p:cNvSpPr>
          <p:nvPr>
            <p:ph type="body" sz="quarter" idx="28" hasCustomPrompt="1"/>
          </p:nvPr>
        </p:nvSpPr>
        <p:spPr>
          <a:xfrm>
            <a:off x="6783672" y="5201544"/>
            <a:ext cx="1576234" cy="560149"/>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20" name="Espace réservé du texte 19"/>
          <p:cNvSpPr>
            <a:spLocks noGrp="1"/>
          </p:cNvSpPr>
          <p:nvPr>
            <p:ph type="body" sz="quarter" idx="29"/>
          </p:nvPr>
        </p:nvSpPr>
        <p:spPr>
          <a:xfrm>
            <a:off x="687388" y="1262063"/>
            <a:ext cx="2995612" cy="4868862"/>
          </a:xfrm>
        </p:spPr>
        <p:txBody>
          <a:bodyPr/>
          <a:lstStyle>
            <a:lvl1pPr>
              <a:defRPr>
                <a:solidFill>
                  <a:srgbClr val="4171D9"/>
                </a:solidFill>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020042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2CHIFFRES CLE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deux CHIFFRES</a:t>
            </a:r>
          </a:p>
        </p:txBody>
      </p:sp>
      <p:sp>
        <p:nvSpPr>
          <p:cNvPr id="3" name="Ellipse 2">
            <a:extLst>
              <a:ext uri="{FF2B5EF4-FFF2-40B4-BE49-F238E27FC236}">
                <a16:creationId xmlns:a16="http://schemas.microsoft.com/office/drawing/2014/main" id="{63F009C4-0B2B-80BE-D5E9-38443B15A057}"/>
              </a:ext>
            </a:extLst>
          </p:cNvPr>
          <p:cNvSpPr/>
          <p:nvPr userDrawn="1"/>
        </p:nvSpPr>
        <p:spPr>
          <a:xfrm>
            <a:off x="2356820" y="1602648"/>
            <a:ext cx="3726312" cy="3726312"/>
          </a:xfrm>
          <a:prstGeom prst="ellipse">
            <a:avLst/>
          </a:prstGeom>
          <a:noFill/>
          <a:ln w="19050">
            <a:solidFill>
              <a:srgbClr val="009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21">
            <a:extLst>
              <a:ext uri="{FF2B5EF4-FFF2-40B4-BE49-F238E27FC236}">
                <a16:creationId xmlns:a16="http://schemas.microsoft.com/office/drawing/2014/main" id="{12017D13-0C89-3243-E1FD-AEAC17A4BA8E}"/>
              </a:ext>
            </a:extLst>
          </p:cNvPr>
          <p:cNvSpPr>
            <a:spLocks noGrp="1"/>
          </p:cNvSpPr>
          <p:nvPr>
            <p:ph type="body" sz="quarter" idx="24" hasCustomPrompt="1"/>
          </p:nvPr>
        </p:nvSpPr>
        <p:spPr>
          <a:xfrm>
            <a:off x="2154953" y="2672836"/>
            <a:ext cx="4171421" cy="1585935"/>
          </a:xfrm>
          <a:prstGeom prst="rect">
            <a:avLst/>
          </a:prstGeom>
        </p:spPr>
        <p:txBody>
          <a:bodyPr>
            <a:noAutofit/>
          </a:bodyPr>
          <a:lstStyle>
            <a:lvl1pPr marL="0" algn="ctr">
              <a:buNone/>
              <a:defRPr sz="10000" b="0" i="0" cap="all" baseline="0">
                <a:solidFill>
                  <a:srgbClr val="31429B"/>
                </a:solidFill>
                <a:latin typeface="Arial" panose="020B0604020202020204" pitchFamily="34" charset="0"/>
              </a:defRPr>
            </a:lvl1pPr>
          </a:lstStyle>
          <a:p>
            <a:pPr lvl="0"/>
            <a:r>
              <a:rPr lang="fr-FR" dirty="0"/>
              <a:t>24%</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6986099" y="4053592"/>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pic>
        <p:nvPicPr>
          <p:cNvPr id="4" name="Image 3">
            <a:extLst>
              <a:ext uri="{FF2B5EF4-FFF2-40B4-BE49-F238E27FC236}">
                <a16:creationId xmlns:a16="http://schemas.microsoft.com/office/drawing/2014/main" id="{964720B0-3279-5DDC-4A5F-29F87C2CF73F}"/>
              </a:ext>
            </a:extLst>
          </p:cNvPr>
          <p:cNvPicPr>
            <a:picLocks noChangeAspect="1"/>
          </p:cNvPicPr>
          <p:nvPr userDrawn="1"/>
        </p:nvPicPr>
        <p:blipFill>
          <a:blip r:embed="rId2"/>
          <a:stretch>
            <a:fillRect/>
          </a:stretch>
        </p:blipFill>
        <p:spPr>
          <a:xfrm>
            <a:off x="-143787" y="0"/>
            <a:ext cx="1193800" cy="1371600"/>
          </a:xfrm>
          <a:prstGeom prst="rect">
            <a:avLst/>
          </a:prstGeom>
        </p:spPr>
      </p:pic>
      <p:sp>
        <p:nvSpPr>
          <p:cNvPr id="6" name="Ellipse 5">
            <a:extLst>
              <a:ext uri="{FF2B5EF4-FFF2-40B4-BE49-F238E27FC236}">
                <a16:creationId xmlns:a16="http://schemas.microsoft.com/office/drawing/2014/main" id="{D854378F-64F4-0931-84B4-C493ED06751E}"/>
              </a:ext>
            </a:extLst>
          </p:cNvPr>
          <p:cNvSpPr/>
          <p:nvPr userDrawn="1"/>
        </p:nvSpPr>
        <p:spPr>
          <a:xfrm>
            <a:off x="6310735" y="1602648"/>
            <a:ext cx="3726312" cy="3726312"/>
          </a:xfrm>
          <a:prstGeom prst="ellipse">
            <a:avLst/>
          </a:prstGeom>
          <a:noFill/>
          <a:ln w="19050">
            <a:solidFill>
              <a:srgbClr val="009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21">
            <a:extLst>
              <a:ext uri="{FF2B5EF4-FFF2-40B4-BE49-F238E27FC236}">
                <a16:creationId xmlns:a16="http://schemas.microsoft.com/office/drawing/2014/main" id="{B6E7B1DC-88FE-941C-7CF6-BA8EE9C71540}"/>
              </a:ext>
            </a:extLst>
          </p:cNvPr>
          <p:cNvSpPr>
            <a:spLocks noGrp="1"/>
          </p:cNvSpPr>
          <p:nvPr>
            <p:ph type="body" sz="quarter" idx="25" hasCustomPrompt="1"/>
          </p:nvPr>
        </p:nvSpPr>
        <p:spPr>
          <a:xfrm>
            <a:off x="6083132" y="2655904"/>
            <a:ext cx="4171421" cy="1602868"/>
          </a:xfrm>
          <a:prstGeom prst="rect">
            <a:avLst/>
          </a:prstGeom>
        </p:spPr>
        <p:txBody>
          <a:bodyPr>
            <a:noAutofit/>
          </a:bodyPr>
          <a:lstStyle>
            <a:lvl1pPr marL="0" indent="0" algn="ctr">
              <a:buNone/>
              <a:defRPr lang="fr-FR" sz="10000" b="0" i="0" kern="1200" cap="all" baseline="0" dirty="0">
                <a:solidFill>
                  <a:srgbClr val="31429B"/>
                </a:solidFill>
                <a:latin typeface="Arial" panose="020B0604020202020204" pitchFamily="34" charset="0"/>
                <a:ea typeface="+mn-ea"/>
                <a:cs typeface="+mn-cs"/>
              </a:defRPr>
            </a:lvl1pPr>
          </a:lstStyle>
          <a:p>
            <a:pPr marL="0" lvl="0" indent="-228600" algn="ctr" defTabSz="914400" rtl="0" eaLnBrk="1" latinLnBrk="0" hangingPunct="1">
              <a:lnSpc>
                <a:spcPct val="90000"/>
              </a:lnSpc>
              <a:spcBef>
                <a:spcPts val="1000"/>
              </a:spcBef>
              <a:buFont typeface="Arial" panose="020B0604020202020204" pitchFamily="34" charset="0"/>
              <a:buNone/>
            </a:pPr>
            <a:r>
              <a:rPr lang="fr-FR" dirty="0"/>
              <a:t>24%</a:t>
            </a:r>
          </a:p>
        </p:txBody>
      </p:sp>
      <p:sp>
        <p:nvSpPr>
          <p:cNvPr id="19" name="Espace réservé du texte 25">
            <a:extLst>
              <a:ext uri="{FF2B5EF4-FFF2-40B4-BE49-F238E27FC236}">
                <a16:creationId xmlns:a16="http://schemas.microsoft.com/office/drawing/2014/main" id="{76C214AF-E73D-1924-C227-0F1FB9794294}"/>
              </a:ext>
            </a:extLst>
          </p:cNvPr>
          <p:cNvSpPr>
            <a:spLocks noGrp="1"/>
          </p:cNvSpPr>
          <p:nvPr>
            <p:ph type="body" sz="quarter" idx="26" hasCustomPrompt="1"/>
          </p:nvPr>
        </p:nvSpPr>
        <p:spPr>
          <a:xfrm>
            <a:off x="3023699" y="4053592"/>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2709846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3CHIFFRES CLE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TROIS CHIFFRES</a:t>
            </a:r>
          </a:p>
        </p:txBody>
      </p:sp>
      <p:sp>
        <p:nvSpPr>
          <p:cNvPr id="3" name="Ellipse 2">
            <a:extLst>
              <a:ext uri="{FF2B5EF4-FFF2-40B4-BE49-F238E27FC236}">
                <a16:creationId xmlns:a16="http://schemas.microsoft.com/office/drawing/2014/main" id="{63F009C4-0B2B-80BE-D5E9-38443B15A057}"/>
              </a:ext>
            </a:extLst>
          </p:cNvPr>
          <p:cNvSpPr/>
          <p:nvPr userDrawn="1"/>
        </p:nvSpPr>
        <p:spPr>
          <a:xfrm>
            <a:off x="697353" y="1625600"/>
            <a:ext cx="3472312" cy="3472312"/>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21">
            <a:extLst>
              <a:ext uri="{FF2B5EF4-FFF2-40B4-BE49-F238E27FC236}">
                <a16:creationId xmlns:a16="http://schemas.microsoft.com/office/drawing/2014/main" id="{12017D13-0C89-3243-E1FD-AEAC17A4BA8E}"/>
              </a:ext>
            </a:extLst>
          </p:cNvPr>
          <p:cNvSpPr>
            <a:spLocks noGrp="1"/>
          </p:cNvSpPr>
          <p:nvPr>
            <p:ph type="body" sz="quarter" idx="24" hasCustomPrompt="1"/>
          </p:nvPr>
        </p:nvSpPr>
        <p:spPr>
          <a:xfrm>
            <a:off x="495486" y="2549892"/>
            <a:ext cx="3887079" cy="1477831"/>
          </a:xfrm>
          <a:prstGeom prst="rect">
            <a:avLst/>
          </a:prstGeom>
        </p:spPr>
        <p:txBody>
          <a:bodyPr>
            <a:noAutofit/>
          </a:bodyPr>
          <a:lstStyle>
            <a:lvl1pPr marL="0" algn="ctr">
              <a:buNone/>
              <a:defRPr sz="10000" b="0" i="0" cap="all" baseline="0">
                <a:solidFill>
                  <a:srgbClr val="31429B"/>
                </a:solidFill>
                <a:latin typeface="Arial" panose="020B0604020202020204" pitchFamily="34" charset="0"/>
              </a:defRPr>
            </a:lvl1pPr>
          </a:lstStyle>
          <a:p>
            <a:pPr lvl="0"/>
            <a:r>
              <a:rPr lang="fr-FR" dirty="0"/>
              <a:t>24%</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5326632" y="3880500"/>
            <a:ext cx="2229467" cy="792290"/>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6" name="Ellipse 5">
            <a:extLst>
              <a:ext uri="{FF2B5EF4-FFF2-40B4-BE49-F238E27FC236}">
                <a16:creationId xmlns:a16="http://schemas.microsoft.com/office/drawing/2014/main" id="{D854378F-64F4-0931-84B4-C493ED06751E}"/>
              </a:ext>
            </a:extLst>
          </p:cNvPr>
          <p:cNvSpPr/>
          <p:nvPr userDrawn="1"/>
        </p:nvSpPr>
        <p:spPr>
          <a:xfrm>
            <a:off x="4651268" y="1625600"/>
            <a:ext cx="3472312" cy="3472312"/>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21">
            <a:extLst>
              <a:ext uri="{FF2B5EF4-FFF2-40B4-BE49-F238E27FC236}">
                <a16:creationId xmlns:a16="http://schemas.microsoft.com/office/drawing/2014/main" id="{B6E7B1DC-88FE-941C-7CF6-BA8EE9C71540}"/>
              </a:ext>
            </a:extLst>
          </p:cNvPr>
          <p:cNvSpPr>
            <a:spLocks noGrp="1"/>
          </p:cNvSpPr>
          <p:nvPr>
            <p:ph type="body" sz="quarter" idx="25" hasCustomPrompt="1"/>
          </p:nvPr>
        </p:nvSpPr>
        <p:spPr>
          <a:xfrm>
            <a:off x="4423666" y="2534114"/>
            <a:ext cx="3887080" cy="1493610"/>
          </a:xfrm>
          <a:prstGeom prst="rect">
            <a:avLst/>
          </a:prstGeom>
        </p:spPr>
        <p:txBody>
          <a:bodyPr>
            <a:noAutofit/>
          </a:bodyPr>
          <a:lstStyle>
            <a:lvl1pPr marL="0" indent="0" algn="ctr">
              <a:buNone/>
              <a:defRPr lang="fr-FR" sz="10000" b="0" i="0" kern="1200" cap="all" baseline="0" dirty="0">
                <a:solidFill>
                  <a:srgbClr val="31429B"/>
                </a:solidFill>
                <a:latin typeface="Arial" panose="020B0604020202020204" pitchFamily="34" charset="0"/>
                <a:ea typeface="+mn-ea"/>
                <a:cs typeface="+mn-cs"/>
              </a:defRPr>
            </a:lvl1pPr>
          </a:lstStyle>
          <a:p>
            <a:pPr marL="0" lvl="0" indent="-228600" algn="ctr" defTabSz="914400" rtl="0" eaLnBrk="1" latinLnBrk="0" hangingPunct="1">
              <a:lnSpc>
                <a:spcPct val="90000"/>
              </a:lnSpc>
              <a:spcBef>
                <a:spcPts val="1000"/>
              </a:spcBef>
              <a:buFont typeface="Arial" panose="020B0604020202020204" pitchFamily="34" charset="0"/>
              <a:buNone/>
            </a:pPr>
            <a:r>
              <a:rPr lang="fr-FR" dirty="0"/>
              <a:t>24%</a:t>
            </a:r>
          </a:p>
        </p:txBody>
      </p:sp>
      <p:pic>
        <p:nvPicPr>
          <p:cNvPr id="2" name="Image 1">
            <a:extLst>
              <a:ext uri="{FF2B5EF4-FFF2-40B4-BE49-F238E27FC236}">
                <a16:creationId xmlns:a16="http://schemas.microsoft.com/office/drawing/2014/main" id="{7404A17A-C53E-9DD5-5218-8840719C9607}"/>
              </a:ext>
            </a:extLst>
          </p:cNvPr>
          <p:cNvPicPr>
            <a:picLocks noChangeAspect="1"/>
          </p:cNvPicPr>
          <p:nvPr userDrawn="1"/>
        </p:nvPicPr>
        <p:blipFill>
          <a:blip r:embed="rId2"/>
          <a:stretch>
            <a:fillRect/>
          </a:stretch>
        </p:blipFill>
        <p:spPr>
          <a:xfrm>
            <a:off x="-156632" y="0"/>
            <a:ext cx="1193800" cy="1371600"/>
          </a:xfrm>
          <a:prstGeom prst="rect">
            <a:avLst/>
          </a:prstGeom>
        </p:spPr>
      </p:pic>
      <p:sp>
        <p:nvSpPr>
          <p:cNvPr id="10" name="Espace réservé du texte 25">
            <a:extLst>
              <a:ext uri="{FF2B5EF4-FFF2-40B4-BE49-F238E27FC236}">
                <a16:creationId xmlns:a16="http://schemas.microsoft.com/office/drawing/2014/main" id="{EEA074AD-6436-794F-E5CD-68751F0AA9CF}"/>
              </a:ext>
            </a:extLst>
          </p:cNvPr>
          <p:cNvSpPr>
            <a:spLocks noGrp="1"/>
          </p:cNvSpPr>
          <p:nvPr>
            <p:ph type="body" sz="quarter" idx="27" hasCustomPrompt="1"/>
          </p:nvPr>
        </p:nvSpPr>
        <p:spPr>
          <a:xfrm>
            <a:off x="9289032" y="3880500"/>
            <a:ext cx="2229467" cy="792290"/>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12" name="Ellipse 11">
            <a:extLst>
              <a:ext uri="{FF2B5EF4-FFF2-40B4-BE49-F238E27FC236}">
                <a16:creationId xmlns:a16="http://schemas.microsoft.com/office/drawing/2014/main" id="{6EF84162-140F-6CCB-5A99-53E45500E889}"/>
              </a:ext>
            </a:extLst>
          </p:cNvPr>
          <p:cNvSpPr/>
          <p:nvPr userDrawn="1"/>
        </p:nvSpPr>
        <p:spPr>
          <a:xfrm>
            <a:off x="8613668" y="1625600"/>
            <a:ext cx="3472312" cy="3472312"/>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1">
            <a:extLst>
              <a:ext uri="{FF2B5EF4-FFF2-40B4-BE49-F238E27FC236}">
                <a16:creationId xmlns:a16="http://schemas.microsoft.com/office/drawing/2014/main" id="{882B0998-39E7-3E37-698E-156B0509CD0E}"/>
              </a:ext>
            </a:extLst>
          </p:cNvPr>
          <p:cNvSpPr>
            <a:spLocks noGrp="1"/>
          </p:cNvSpPr>
          <p:nvPr>
            <p:ph type="body" sz="quarter" idx="28" hasCustomPrompt="1"/>
          </p:nvPr>
        </p:nvSpPr>
        <p:spPr>
          <a:xfrm>
            <a:off x="8386066" y="2534114"/>
            <a:ext cx="3887080" cy="1493610"/>
          </a:xfrm>
          <a:prstGeom prst="rect">
            <a:avLst/>
          </a:prstGeom>
        </p:spPr>
        <p:txBody>
          <a:bodyPr>
            <a:noAutofit/>
          </a:bodyPr>
          <a:lstStyle>
            <a:lvl1pPr marL="0" indent="0" algn="ctr">
              <a:buNone/>
              <a:defRPr lang="fr-FR" sz="10000" b="0" i="0" kern="1200" cap="all" baseline="0" dirty="0">
                <a:solidFill>
                  <a:srgbClr val="31429B"/>
                </a:solidFill>
                <a:latin typeface="Arial" panose="020B0604020202020204" pitchFamily="34" charset="0"/>
                <a:ea typeface="+mn-ea"/>
                <a:cs typeface="+mn-cs"/>
              </a:defRPr>
            </a:lvl1pPr>
          </a:lstStyle>
          <a:p>
            <a:pPr marL="0" lvl="0" indent="-228600" algn="ctr" defTabSz="914400" rtl="0" eaLnBrk="1" latinLnBrk="0" hangingPunct="1">
              <a:lnSpc>
                <a:spcPct val="90000"/>
              </a:lnSpc>
              <a:spcBef>
                <a:spcPts val="1000"/>
              </a:spcBef>
              <a:buFont typeface="Arial" panose="020B0604020202020204" pitchFamily="34" charset="0"/>
              <a:buNone/>
            </a:pPr>
            <a:r>
              <a:rPr lang="fr-FR" dirty="0"/>
              <a:t>24%</a:t>
            </a:r>
          </a:p>
        </p:txBody>
      </p:sp>
      <p:sp>
        <p:nvSpPr>
          <p:cNvPr id="14" name="Espace réservé du texte 25">
            <a:extLst>
              <a:ext uri="{FF2B5EF4-FFF2-40B4-BE49-F238E27FC236}">
                <a16:creationId xmlns:a16="http://schemas.microsoft.com/office/drawing/2014/main" id="{68A99B21-C2FA-C611-D4DE-73C3750BF7C3}"/>
              </a:ext>
            </a:extLst>
          </p:cNvPr>
          <p:cNvSpPr>
            <a:spLocks noGrp="1"/>
          </p:cNvSpPr>
          <p:nvPr>
            <p:ph type="body" sz="quarter" idx="29" hasCustomPrompt="1"/>
          </p:nvPr>
        </p:nvSpPr>
        <p:spPr>
          <a:xfrm>
            <a:off x="1269408" y="3880500"/>
            <a:ext cx="2229467" cy="792290"/>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pic>
        <p:nvPicPr>
          <p:cNvPr id="19" name="Imag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3718589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4CHIFFRES CLE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quatre CHIFFRES</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2"/>
          <a:stretch>
            <a:fillRect/>
          </a:stretch>
        </p:blipFill>
        <p:spPr>
          <a:xfrm>
            <a:off x="-151446" y="0"/>
            <a:ext cx="1193800" cy="1371600"/>
          </a:xfrm>
          <a:prstGeom prst="rect">
            <a:avLst/>
          </a:prstGeom>
        </p:spPr>
      </p:pic>
      <p:sp>
        <p:nvSpPr>
          <p:cNvPr id="8" name="Ellipse 7">
            <a:extLst>
              <a:ext uri="{FF2B5EF4-FFF2-40B4-BE49-F238E27FC236}">
                <a16:creationId xmlns:a16="http://schemas.microsoft.com/office/drawing/2014/main" id="{7C23038A-E9AA-84DB-04CD-7CE89201EC5E}"/>
              </a:ext>
            </a:extLst>
          </p:cNvPr>
          <p:cNvSpPr/>
          <p:nvPr userDrawn="1"/>
        </p:nvSpPr>
        <p:spPr>
          <a:xfrm>
            <a:off x="587747" y="3089280"/>
            <a:ext cx="2947691" cy="2947691"/>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21">
            <a:extLst>
              <a:ext uri="{FF2B5EF4-FFF2-40B4-BE49-F238E27FC236}">
                <a16:creationId xmlns:a16="http://schemas.microsoft.com/office/drawing/2014/main" id="{8BF4DB1D-CA4A-C3B9-1417-5FBA37BF4FC2}"/>
              </a:ext>
            </a:extLst>
          </p:cNvPr>
          <p:cNvSpPr>
            <a:spLocks noGrp="1"/>
          </p:cNvSpPr>
          <p:nvPr>
            <p:ph type="body" sz="quarter" idx="17" hasCustomPrompt="1"/>
          </p:nvPr>
        </p:nvSpPr>
        <p:spPr>
          <a:xfrm>
            <a:off x="737021" y="3932110"/>
            <a:ext cx="2650867" cy="828623"/>
          </a:xfrm>
          <a:prstGeom prst="rect">
            <a:avLst/>
          </a:prstGeom>
        </p:spPr>
        <p:txBody>
          <a:bodyPr>
            <a:noAutofit/>
          </a:bodyPr>
          <a:lstStyle>
            <a:lvl1pPr marL="0" algn="ctr">
              <a:buNone/>
              <a:defRPr sz="5800" b="1" i="0" cap="all" baseline="0">
                <a:solidFill>
                  <a:srgbClr val="31429B"/>
                </a:solidFill>
                <a:latin typeface="Arial" panose="020B0604020202020204" pitchFamily="34" charset="0"/>
              </a:defRPr>
            </a:lvl1pPr>
          </a:lstStyle>
          <a:p>
            <a:pPr lvl="0"/>
            <a:r>
              <a:rPr lang="fr-FR" dirty="0"/>
              <a:t>35 495</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847049" y="4761603"/>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4" name="Ellipse 3">
            <a:extLst>
              <a:ext uri="{FF2B5EF4-FFF2-40B4-BE49-F238E27FC236}">
                <a16:creationId xmlns:a16="http://schemas.microsoft.com/office/drawing/2014/main" id="{46F8FFFC-050E-8730-F16C-5FEC00B44199}"/>
              </a:ext>
            </a:extLst>
          </p:cNvPr>
          <p:cNvSpPr/>
          <p:nvPr userDrawn="1"/>
        </p:nvSpPr>
        <p:spPr>
          <a:xfrm>
            <a:off x="3246281" y="955680"/>
            <a:ext cx="2947691" cy="2947691"/>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21">
            <a:extLst>
              <a:ext uri="{FF2B5EF4-FFF2-40B4-BE49-F238E27FC236}">
                <a16:creationId xmlns:a16="http://schemas.microsoft.com/office/drawing/2014/main" id="{6F5FD5F5-BB5C-0142-62E3-E60409FF8D18}"/>
              </a:ext>
            </a:extLst>
          </p:cNvPr>
          <p:cNvSpPr>
            <a:spLocks noGrp="1"/>
          </p:cNvSpPr>
          <p:nvPr>
            <p:ph type="body" sz="quarter" idx="29" hasCustomPrompt="1"/>
          </p:nvPr>
        </p:nvSpPr>
        <p:spPr>
          <a:xfrm>
            <a:off x="3395555" y="1798510"/>
            <a:ext cx="2650867" cy="828623"/>
          </a:xfrm>
          <a:prstGeom prst="rect">
            <a:avLst/>
          </a:prstGeom>
        </p:spPr>
        <p:txBody>
          <a:bodyPr>
            <a:noAutofit/>
          </a:bodyPr>
          <a:lstStyle>
            <a:lvl1pPr marL="0" algn="ctr">
              <a:buNone/>
              <a:defRPr sz="5800" b="1" i="0" cap="all" baseline="0">
                <a:solidFill>
                  <a:srgbClr val="31429B"/>
                </a:solidFill>
                <a:latin typeface="Arial" panose="020B0604020202020204" pitchFamily="34" charset="0"/>
              </a:defRPr>
            </a:lvl1pPr>
          </a:lstStyle>
          <a:p>
            <a:pPr lvl="0"/>
            <a:r>
              <a:rPr lang="fr-FR" dirty="0"/>
              <a:t>35 495</a:t>
            </a:r>
          </a:p>
        </p:txBody>
      </p:sp>
      <p:sp>
        <p:nvSpPr>
          <p:cNvPr id="18" name="Espace réservé du texte 25">
            <a:extLst>
              <a:ext uri="{FF2B5EF4-FFF2-40B4-BE49-F238E27FC236}">
                <a16:creationId xmlns:a16="http://schemas.microsoft.com/office/drawing/2014/main" id="{0FE6E3F9-F296-4C60-7786-75F6CB2CD40C}"/>
              </a:ext>
            </a:extLst>
          </p:cNvPr>
          <p:cNvSpPr>
            <a:spLocks noGrp="1"/>
          </p:cNvSpPr>
          <p:nvPr>
            <p:ph type="body" sz="quarter" idx="30" hasCustomPrompt="1"/>
          </p:nvPr>
        </p:nvSpPr>
        <p:spPr>
          <a:xfrm>
            <a:off x="3505583" y="2628003"/>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20" name="Ellipse 19">
            <a:extLst>
              <a:ext uri="{FF2B5EF4-FFF2-40B4-BE49-F238E27FC236}">
                <a16:creationId xmlns:a16="http://schemas.microsoft.com/office/drawing/2014/main" id="{15162285-8D5B-3BC8-9703-6FB0FB7C2BC6}"/>
              </a:ext>
            </a:extLst>
          </p:cNvPr>
          <p:cNvSpPr/>
          <p:nvPr userDrawn="1"/>
        </p:nvSpPr>
        <p:spPr>
          <a:xfrm>
            <a:off x="5837081" y="3106214"/>
            <a:ext cx="2947691" cy="2947691"/>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FA992276-9ADC-897A-D7D2-E5C6E3C49F2B}"/>
              </a:ext>
            </a:extLst>
          </p:cNvPr>
          <p:cNvSpPr>
            <a:spLocks noGrp="1"/>
          </p:cNvSpPr>
          <p:nvPr>
            <p:ph type="body" sz="quarter" idx="31" hasCustomPrompt="1"/>
          </p:nvPr>
        </p:nvSpPr>
        <p:spPr>
          <a:xfrm>
            <a:off x="5986355" y="3949044"/>
            <a:ext cx="2650867" cy="828623"/>
          </a:xfrm>
          <a:prstGeom prst="rect">
            <a:avLst/>
          </a:prstGeom>
        </p:spPr>
        <p:txBody>
          <a:bodyPr>
            <a:noAutofit/>
          </a:bodyPr>
          <a:lstStyle>
            <a:lvl1pPr marL="0" algn="ctr">
              <a:buNone/>
              <a:defRPr sz="5800" b="1" i="0" cap="all" baseline="0">
                <a:solidFill>
                  <a:srgbClr val="31429B"/>
                </a:solidFill>
                <a:latin typeface="Arial" panose="020B0604020202020204" pitchFamily="34" charset="0"/>
              </a:defRPr>
            </a:lvl1pPr>
          </a:lstStyle>
          <a:p>
            <a:pPr lvl="0"/>
            <a:r>
              <a:rPr lang="fr-FR" dirty="0"/>
              <a:t>35 495</a:t>
            </a:r>
          </a:p>
        </p:txBody>
      </p:sp>
      <p:sp>
        <p:nvSpPr>
          <p:cNvPr id="23" name="Espace réservé du texte 25">
            <a:extLst>
              <a:ext uri="{FF2B5EF4-FFF2-40B4-BE49-F238E27FC236}">
                <a16:creationId xmlns:a16="http://schemas.microsoft.com/office/drawing/2014/main" id="{5E2E8772-ED87-DE21-6DD4-F144CC938395}"/>
              </a:ext>
            </a:extLst>
          </p:cNvPr>
          <p:cNvSpPr>
            <a:spLocks noGrp="1"/>
          </p:cNvSpPr>
          <p:nvPr>
            <p:ph type="body" sz="quarter" idx="32" hasCustomPrompt="1"/>
          </p:nvPr>
        </p:nvSpPr>
        <p:spPr>
          <a:xfrm>
            <a:off x="6096383" y="4778537"/>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26" name="Ellipse 25">
            <a:extLst>
              <a:ext uri="{FF2B5EF4-FFF2-40B4-BE49-F238E27FC236}">
                <a16:creationId xmlns:a16="http://schemas.microsoft.com/office/drawing/2014/main" id="{CB130F6A-EEDA-3EF6-948D-33E59CFA40F9}"/>
              </a:ext>
            </a:extLst>
          </p:cNvPr>
          <p:cNvSpPr/>
          <p:nvPr userDrawn="1"/>
        </p:nvSpPr>
        <p:spPr>
          <a:xfrm>
            <a:off x="8563347" y="972614"/>
            <a:ext cx="2947691" cy="2947691"/>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space réservé du texte 21">
            <a:extLst>
              <a:ext uri="{FF2B5EF4-FFF2-40B4-BE49-F238E27FC236}">
                <a16:creationId xmlns:a16="http://schemas.microsoft.com/office/drawing/2014/main" id="{8C2BBA56-267F-46CF-BD97-3283089518AD}"/>
              </a:ext>
            </a:extLst>
          </p:cNvPr>
          <p:cNvSpPr>
            <a:spLocks noGrp="1"/>
          </p:cNvSpPr>
          <p:nvPr>
            <p:ph type="body" sz="quarter" idx="33" hasCustomPrompt="1"/>
          </p:nvPr>
        </p:nvSpPr>
        <p:spPr>
          <a:xfrm>
            <a:off x="8712621" y="1815444"/>
            <a:ext cx="2650867" cy="828623"/>
          </a:xfrm>
          <a:prstGeom prst="rect">
            <a:avLst/>
          </a:prstGeom>
        </p:spPr>
        <p:txBody>
          <a:bodyPr>
            <a:noAutofit/>
          </a:bodyPr>
          <a:lstStyle>
            <a:lvl1pPr marL="0" algn="ctr">
              <a:buNone/>
              <a:defRPr sz="5800" b="1" i="0" cap="all" baseline="0">
                <a:solidFill>
                  <a:srgbClr val="31429B"/>
                </a:solidFill>
                <a:latin typeface="Arial" panose="020B0604020202020204" pitchFamily="34" charset="0"/>
              </a:defRPr>
            </a:lvl1pPr>
          </a:lstStyle>
          <a:p>
            <a:pPr lvl="0"/>
            <a:r>
              <a:rPr lang="fr-FR" dirty="0"/>
              <a:t>35 495</a:t>
            </a:r>
          </a:p>
        </p:txBody>
      </p:sp>
      <p:sp>
        <p:nvSpPr>
          <p:cNvPr id="29" name="Espace réservé du texte 25">
            <a:extLst>
              <a:ext uri="{FF2B5EF4-FFF2-40B4-BE49-F238E27FC236}">
                <a16:creationId xmlns:a16="http://schemas.microsoft.com/office/drawing/2014/main" id="{FFCE5CB5-DF71-6FEC-98B6-41B957147D15}"/>
              </a:ext>
            </a:extLst>
          </p:cNvPr>
          <p:cNvSpPr>
            <a:spLocks noGrp="1"/>
          </p:cNvSpPr>
          <p:nvPr>
            <p:ph type="body" sz="quarter" idx="34" hasCustomPrompt="1"/>
          </p:nvPr>
        </p:nvSpPr>
        <p:spPr>
          <a:xfrm>
            <a:off x="8822649" y="2644937"/>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542503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3CHIFFRES CLES_BI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TROIS CHIFFRES</a:t>
            </a:r>
          </a:p>
        </p:txBody>
      </p:sp>
      <p:sp>
        <p:nvSpPr>
          <p:cNvPr id="3" name="Ellipse 2">
            <a:extLst>
              <a:ext uri="{FF2B5EF4-FFF2-40B4-BE49-F238E27FC236}">
                <a16:creationId xmlns:a16="http://schemas.microsoft.com/office/drawing/2014/main" id="{63F009C4-0B2B-80BE-D5E9-38443B15A057}"/>
              </a:ext>
            </a:extLst>
          </p:cNvPr>
          <p:cNvSpPr/>
          <p:nvPr userDrawn="1"/>
        </p:nvSpPr>
        <p:spPr>
          <a:xfrm>
            <a:off x="697353" y="1625600"/>
            <a:ext cx="3472312" cy="3472312"/>
          </a:xfrm>
          <a:prstGeom prst="ellipse">
            <a:avLst/>
          </a:prstGeom>
          <a:solidFill>
            <a:srgbClr val="004A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21">
            <a:extLst>
              <a:ext uri="{FF2B5EF4-FFF2-40B4-BE49-F238E27FC236}">
                <a16:creationId xmlns:a16="http://schemas.microsoft.com/office/drawing/2014/main" id="{12017D13-0C89-3243-E1FD-AEAC17A4BA8E}"/>
              </a:ext>
            </a:extLst>
          </p:cNvPr>
          <p:cNvSpPr>
            <a:spLocks noGrp="1"/>
          </p:cNvSpPr>
          <p:nvPr>
            <p:ph type="body" sz="quarter" idx="24" hasCustomPrompt="1"/>
          </p:nvPr>
        </p:nvSpPr>
        <p:spPr>
          <a:xfrm>
            <a:off x="495486" y="2549892"/>
            <a:ext cx="3887079" cy="1477831"/>
          </a:xfrm>
          <a:prstGeom prst="rect">
            <a:avLst/>
          </a:prstGeom>
        </p:spPr>
        <p:txBody>
          <a:bodyPr>
            <a:noAutofit/>
          </a:bodyPr>
          <a:lstStyle>
            <a:lvl1pPr marL="0" algn="ctr">
              <a:buNone/>
              <a:defRPr sz="10000" b="0" i="0" cap="all" baseline="0">
                <a:solidFill>
                  <a:schemeClr val="bg1"/>
                </a:solidFill>
                <a:latin typeface="Arial" panose="020B0604020202020204" pitchFamily="34" charset="0"/>
              </a:defRPr>
            </a:lvl1pPr>
          </a:lstStyle>
          <a:p>
            <a:pPr lvl="0"/>
            <a:r>
              <a:rPr lang="fr-FR" dirty="0"/>
              <a:t>24%</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5326632" y="3880500"/>
            <a:ext cx="2229467" cy="792290"/>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6" name="Ellipse 5">
            <a:extLst>
              <a:ext uri="{FF2B5EF4-FFF2-40B4-BE49-F238E27FC236}">
                <a16:creationId xmlns:a16="http://schemas.microsoft.com/office/drawing/2014/main" id="{D854378F-64F4-0931-84B4-C493ED06751E}"/>
              </a:ext>
            </a:extLst>
          </p:cNvPr>
          <p:cNvSpPr/>
          <p:nvPr userDrawn="1"/>
        </p:nvSpPr>
        <p:spPr>
          <a:xfrm>
            <a:off x="4651268" y="1625600"/>
            <a:ext cx="3472312" cy="3472312"/>
          </a:xfrm>
          <a:prstGeom prst="ellipse">
            <a:avLst/>
          </a:prstGeom>
          <a:solidFill>
            <a:srgbClr val="004A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21">
            <a:extLst>
              <a:ext uri="{FF2B5EF4-FFF2-40B4-BE49-F238E27FC236}">
                <a16:creationId xmlns:a16="http://schemas.microsoft.com/office/drawing/2014/main" id="{B6E7B1DC-88FE-941C-7CF6-BA8EE9C71540}"/>
              </a:ext>
            </a:extLst>
          </p:cNvPr>
          <p:cNvSpPr>
            <a:spLocks noGrp="1"/>
          </p:cNvSpPr>
          <p:nvPr>
            <p:ph type="body" sz="quarter" idx="25" hasCustomPrompt="1"/>
          </p:nvPr>
        </p:nvSpPr>
        <p:spPr>
          <a:xfrm>
            <a:off x="4423666" y="2534114"/>
            <a:ext cx="3887080" cy="1493610"/>
          </a:xfrm>
          <a:prstGeom prst="rect">
            <a:avLst/>
          </a:prstGeom>
        </p:spPr>
        <p:txBody>
          <a:bodyPr>
            <a:noAutofit/>
          </a:bodyPr>
          <a:lstStyle>
            <a:lvl1pPr marL="0" indent="0" algn="ctr">
              <a:buNone/>
              <a:defRPr lang="fr-FR" sz="10000" b="0" i="0" kern="1200" cap="all" baseline="0" dirty="0">
                <a:solidFill>
                  <a:schemeClr val="bg1"/>
                </a:solidFill>
                <a:latin typeface="Arial" panose="020B0604020202020204" pitchFamily="34" charset="0"/>
                <a:ea typeface="+mn-ea"/>
                <a:cs typeface="+mn-cs"/>
              </a:defRPr>
            </a:lvl1pPr>
          </a:lstStyle>
          <a:p>
            <a:pPr marL="0" lvl="0" indent="-228600" algn="ctr" defTabSz="914400" rtl="0" eaLnBrk="1" latinLnBrk="0" hangingPunct="1">
              <a:lnSpc>
                <a:spcPct val="90000"/>
              </a:lnSpc>
              <a:spcBef>
                <a:spcPts val="1000"/>
              </a:spcBef>
              <a:buFont typeface="Arial" panose="020B0604020202020204" pitchFamily="34" charset="0"/>
              <a:buNone/>
            </a:pPr>
            <a:r>
              <a:rPr lang="fr-FR" dirty="0"/>
              <a:t>24%</a:t>
            </a:r>
          </a:p>
        </p:txBody>
      </p:sp>
      <p:pic>
        <p:nvPicPr>
          <p:cNvPr id="2" name="Image 1">
            <a:extLst>
              <a:ext uri="{FF2B5EF4-FFF2-40B4-BE49-F238E27FC236}">
                <a16:creationId xmlns:a16="http://schemas.microsoft.com/office/drawing/2014/main" id="{7404A17A-C53E-9DD5-5218-8840719C9607}"/>
              </a:ext>
            </a:extLst>
          </p:cNvPr>
          <p:cNvPicPr>
            <a:picLocks noChangeAspect="1"/>
          </p:cNvPicPr>
          <p:nvPr userDrawn="1"/>
        </p:nvPicPr>
        <p:blipFill>
          <a:blip r:embed="rId2"/>
          <a:stretch>
            <a:fillRect/>
          </a:stretch>
        </p:blipFill>
        <p:spPr>
          <a:xfrm>
            <a:off x="-156632" y="0"/>
            <a:ext cx="1193800" cy="1371600"/>
          </a:xfrm>
          <a:prstGeom prst="rect">
            <a:avLst/>
          </a:prstGeom>
        </p:spPr>
      </p:pic>
      <p:sp>
        <p:nvSpPr>
          <p:cNvPr id="10" name="Espace réservé du texte 25">
            <a:extLst>
              <a:ext uri="{FF2B5EF4-FFF2-40B4-BE49-F238E27FC236}">
                <a16:creationId xmlns:a16="http://schemas.microsoft.com/office/drawing/2014/main" id="{EEA074AD-6436-794F-E5CD-68751F0AA9CF}"/>
              </a:ext>
            </a:extLst>
          </p:cNvPr>
          <p:cNvSpPr>
            <a:spLocks noGrp="1"/>
          </p:cNvSpPr>
          <p:nvPr>
            <p:ph type="body" sz="quarter" idx="27" hasCustomPrompt="1"/>
          </p:nvPr>
        </p:nvSpPr>
        <p:spPr>
          <a:xfrm>
            <a:off x="9289032" y="3880500"/>
            <a:ext cx="2229467" cy="792290"/>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12" name="Ellipse 11">
            <a:extLst>
              <a:ext uri="{FF2B5EF4-FFF2-40B4-BE49-F238E27FC236}">
                <a16:creationId xmlns:a16="http://schemas.microsoft.com/office/drawing/2014/main" id="{6EF84162-140F-6CCB-5A99-53E45500E889}"/>
              </a:ext>
            </a:extLst>
          </p:cNvPr>
          <p:cNvSpPr/>
          <p:nvPr userDrawn="1"/>
        </p:nvSpPr>
        <p:spPr>
          <a:xfrm>
            <a:off x="8613668" y="1625600"/>
            <a:ext cx="3472312" cy="3472312"/>
          </a:xfrm>
          <a:prstGeom prst="ellipse">
            <a:avLst/>
          </a:prstGeom>
          <a:solidFill>
            <a:srgbClr val="004A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1">
            <a:extLst>
              <a:ext uri="{FF2B5EF4-FFF2-40B4-BE49-F238E27FC236}">
                <a16:creationId xmlns:a16="http://schemas.microsoft.com/office/drawing/2014/main" id="{882B0998-39E7-3E37-698E-156B0509CD0E}"/>
              </a:ext>
            </a:extLst>
          </p:cNvPr>
          <p:cNvSpPr>
            <a:spLocks noGrp="1"/>
          </p:cNvSpPr>
          <p:nvPr>
            <p:ph type="body" sz="quarter" idx="28" hasCustomPrompt="1"/>
          </p:nvPr>
        </p:nvSpPr>
        <p:spPr>
          <a:xfrm>
            <a:off x="8386066" y="2534114"/>
            <a:ext cx="3887080" cy="1493610"/>
          </a:xfrm>
          <a:prstGeom prst="rect">
            <a:avLst/>
          </a:prstGeom>
        </p:spPr>
        <p:txBody>
          <a:bodyPr>
            <a:noAutofit/>
          </a:bodyPr>
          <a:lstStyle>
            <a:lvl1pPr marL="0" indent="0" algn="ctr">
              <a:buNone/>
              <a:defRPr lang="fr-FR" sz="10000" b="0" i="0" kern="1200" cap="all" baseline="0" dirty="0">
                <a:solidFill>
                  <a:schemeClr val="bg1"/>
                </a:solidFill>
                <a:latin typeface="Arial" panose="020B0604020202020204" pitchFamily="34" charset="0"/>
                <a:ea typeface="+mn-ea"/>
                <a:cs typeface="+mn-cs"/>
              </a:defRPr>
            </a:lvl1pPr>
          </a:lstStyle>
          <a:p>
            <a:pPr marL="0" lvl="0" indent="-228600" algn="ctr" defTabSz="914400" rtl="0" eaLnBrk="1" latinLnBrk="0" hangingPunct="1">
              <a:lnSpc>
                <a:spcPct val="90000"/>
              </a:lnSpc>
              <a:spcBef>
                <a:spcPts val="1000"/>
              </a:spcBef>
              <a:buFont typeface="Arial" panose="020B0604020202020204" pitchFamily="34" charset="0"/>
              <a:buNone/>
            </a:pPr>
            <a:r>
              <a:rPr lang="fr-FR" dirty="0"/>
              <a:t>24%</a:t>
            </a:r>
          </a:p>
        </p:txBody>
      </p:sp>
      <p:sp>
        <p:nvSpPr>
          <p:cNvPr id="14" name="Espace réservé du texte 25">
            <a:extLst>
              <a:ext uri="{FF2B5EF4-FFF2-40B4-BE49-F238E27FC236}">
                <a16:creationId xmlns:a16="http://schemas.microsoft.com/office/drawing/2014/main" id="{68A99B21-C2FA-C611-D4DE-73C3750BF7C3}"/>
              </a:ext>
            </a:extLst>
          </p:cNvPr>
          <p:cNvSpPr>
            <a:spLocks noGrp="1"/>
          </p:cNvSpPr>
          <p:nvPr>
            <p:ph type="body" sz="quarter" idx="29" hasCustomPrompt="1"/>
          </p:nvPr>
        </p:nvSpPr>
        <p:spPr>
          <a:xfrm>
            <a:off x="1269408" y="3880500"/>
            <a:ext cx="2229467" cy="792290"/>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sp>
        <p:nvSpPr>
          <p:cNvPr id="4" name="Espace réservé du texte 25">
            <a:extLst>
              <a:ext uri="{FF2B5EF4-FFF2-40B4-BE49-F238E27FC236}">
                <a16:creationId xmlns:a16="http://schemas.microsoft.com/office/drawing/2014/main" id="{5D6EC310-F5B3-16A2-81BC-E728234E06FA}"/>
              </a:ext>
            </a:extLst>
          </p:cNvPr>
          <p:cNvSpPr>
            <a:spLocks noGrp="1"/>
          </p:cNvSpPr>
          <p:nvPr>
            <p:ph type="body" sz="quarter" idx="30" hasCustomPrompt="1"/>
          </p:nvPr>
        </p:nvSpPr>
        <p:spPr>
          <a:xfrm>
            <a:off x="5272690" y="3880500"/>
            <a:ext cx="2229467" cy="792290"/>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sp>
        <p:nvSpPr>
          <p:cNvPr id="8" name="Espace réservé du texte 25">
            <a:extLst>
              <a:ext uri="{FF2B5EF4-FFF2-40B4-BE49-F238E27FC236}">
                <a16:creationId xmlns:a16="http://schemas.microsoft.com/office/drawing/2014/main" id="{41642F75-9B8F-8EA6-680D-760C69C4447A}"/>
              </a:ext>
            </a:extLst>
          </p:cNvPr>
          <p:cNvSpPr>
            <a:spLocks noGrp="1"/>
          </p:cNvSpPr>
          <p:nvPr>
            <p:ph type="body" sz="quarter" idx="31" hasCustomPrompt="1"/>
          </p:nvPr>
        </p:nvSpPr>
        <p:spPr>
          <a:xfrm>
            <a:off x="9235090" y="3863566"/>
            <a:ext cx="2229467" cy="792290"/>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518676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HIFFRES CLES_BI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QUELQUES CHIFFRES</a:t>
            </a:r>
          </a:p>
        </p:txBody>
      </p:sp>
      <p:sp>
        <p:nvSpPr>
          <p:cNvPr id="10" name="Espace réservé du texte 9">
            <a:extLst>
              <a:ext uri="{FF2B5EF4-FFF2-40B4-BE49-F238E27FC236}">
                <a16:creationId xmlns:a16="http://schemas.microsoft.com/office/drawing/2014/main" id="{27EFF19A-C80C-4BDD-EAE7-47B15A3A4A98}"/>
              </a:ext>
            </a:extLst>
          </p:cNvPr>
          <p:cNvSpPr>
            <a:spLocks noGrp="1"/>
          </p:cNvSpPr>
          <p:nvPr>
            <p:ph type="body" sz="quarter" idx="16" hasCustomPrompt="1"/>
          </p:nvPr>
        </p:nvSpPr>
        <p:spPr>
          <a:xfrm>
            <a:off x="874059" y="1371599"/>
            <a:ext cx="3200401" cy="4531659"/>
          </a:xfrm>
          <a:prstGeom prst="rect">
            <a:avLst/>
          </a:prstGeom>
        </p:spPr>
        <p:txBody>
          <a:bodyPr/>
          <a:lstStyle>
            <a:lvl1pPr marL="0" indent="0">
              <a:buFontTx/>
              <a:buNone/>
              <a:defRPr sz="2400" b="1" cap="all" baseline="0">
                <a:solidFill>
                  <a:srgbClr val="4A82FA"/>
                </a:solidFill>
              </a:defRPr>
            </a:lvl1pPr>
            <a:lvl2pPr marL="0" indent="0">
              <a:buFontTx/>
              <a:buNone/>
              <a:defRPr sz="2100" b="1">
                <a:solidFill>
                  <a:srgbClr val="009983"/>
                </a:solidFill>
              </a:defRPr>
            </a:lvl2pPr>
            <a:lvl3pPr marL="0" indent="0">
              <a:buFontTx/>
              <a:buNone/>
              <a:defRPr sz="1600" b="1">
                <a:solidFill>
                  <a:srgbClr val="004AED"/>
                </a:solidFill>
              </a:defRPr>
            </a:lvl3pPr>
            <a:lvl4pPr marL="0" indent="0">
              <a:buFontTx/>
              <a:buNone/>
              <a:defRPr sz="1600">
                <a:solidFill>
                  <a:srgbClr val="31429B"/>
                </a:solidFill>
              </a:defRPr>
            </a:lvl4pPr>
            <a:lvl5pPr marL="0" indent="-228600">
              <a:buFontTx/>
              <a:buBlip>
                <a:blip r:embed="rId2"/>
              </a:buBlip>
              <a:defRPr sz="1600">
                <a:solidFill>
                  <a:srgbClr val="31429B"/>
                </a:solidFill>
              </a:defRPr>
            </a:lvl5pPr>
          </a:lstStyle>
          <a:p>
            <a:pPr lvl="4"/>
            <a:r>
              <a:rPr lang="fr-FR" dirty="0"/>
              <a:t>Cinquième niveau</a:t>
            </a:r>
          </a:p>
        </p:txBody>
      </p:sp>
      <p:sp>
        <p:nvSpPr>
          <p:cNvPr id="3" name="Ellipse 2">
            <a:extLst>
              <a:ext uri="{FF2B5EF4-FFF2-40B4-BE49-F238E27FC236}">
                <a16:creationId xmlns:a16="http://schemas.microsoft.com/office/drawing/2014/main" id="{63F009C4-0B2B-80BE-D5E9-38443B15A057}"/>
              </a:ext>
            </a:extLst>
          </p:cNvPr>
          <p:cNvSpPr/>
          <p:nvPr userDrawn="1"/>
        </p:nvSpPr>
        <p:spPr>
          <a:xfrm>
            <a:off x="8069591" y="1465756"/>
            <a:ext cx="3726312" cy="3726312"/>
          </a:xfrm>
          <a:prstGeom prst="ellipse">
            <a:avLst/>
          </a:prstGeom>
          <a:solidFill>
            <a:srgbClr val="0EA0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21">
            <a:extLst>
              <a:ext uri="{FF2B5EF4-FFF2-40B4-BE49-F238E27FC236}">
                <a16:creationId xmlns:a16="http://schemas.microsoft.com/office/drawing/2014/main" id="{12017D13-0C89-3243-E1FD-AEAC17A4BA8E}"/>
              </a:ext>
            </a:extLst>
          </p:cNvPr>
          <p:cNvSpPr>
            <a:spLocks noGrp="1"/>
          </p:cNvSpPr>
          <p:nvPr>
            <p:ph type="body" sz="quarter" idx="24" hasCustomPrompt="1"/>
          </p:nvPr>
        </p:nvSpPr>
        <p:spPr>
          <a:xfrm>
            <a:off x="7841988" y="2274340"/>
            <a:ext cx="4171421" cy="2309319"/>
          </a:xfrm>
          <a:prstGeom prst="rect">
            <a:avLst/>
          </a:prstGeom>
        </p:spPr>
        <p:txBody>
          <a:bodyPr>
            <a:noAutofit/>
          </a:bodyPr>
          <a:lstStyle>
            <a:lvl1pPr marL="0" algn="ctr">
              <a:buNone/>
              <a:defRPr sz="14000" b="0" i="0" cap="all" baseline="0">
                <a:solidFill>
                  <a:schemeClr val="bg1"/>
                </a:solidFill>
                <a:latin typeface="Arial" panose="020B0604020202020204" pitchFamily="34" charset="0"/>
              </a:defRPr>
            </a:lvl1pPr>
          </a:lstStyle>
          <a:p>
            <a:pPr lvl="0"/>
            <a:r>
              <a:rPr lang="fr-FR" dirty="0"/>
              <a:t>24%</a:t>
            </a:r>
          </a:p>
        </p:txBody>
      </p:sp>
      <p:sp>
        <p:nvSpPr>
          <p:cNvPr id="8" name="Ellipse 7">
            <a:extLst>
              <a:ext uri="{FF2B5EF4-FFF2-40B4-BE49-F238E27FC236}">
                <a16:creationId xmlns:a16="http://schemas.microsoft.com/office/drawing/2014/main" id="{7C23038A-E9AA-84DB-04CD-7CE89201EC5E}"/>
              </a:ext>
            </a:extLst>
          </p:cNvPr>
          <p:cNvSpPr/>
          <p:nvPr userDrawn="1"/>
        </p:nvSpPr>
        <p:spPr>
          <a:xfrm>
            <a:off x="5147437" y="787261"/>
            <a:ext cx="2947691" cy="2947691"/>
          </a:xfrm>
          <a:prstGeom prst="ellipse">
            <a:avLst/>
          </a:prstGeom>
          <a:solidFill>
            <a:srgbClr val="0EA0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21">
            <a:extLst>
              <a:ext uri="{FF2B5EF4-FFF2-40B4-BE49-F238E27FC236}">
                <a16:creationId xmlns:a16="http://schemas.microsoft.com/office/drawing/2014/main" id="{8BF4DB1D-CA4A-C3B9-1417-5FBA37BF4FC2}"/>
              </a:ext>
            </a:extLst>
          </p:cNvPr>
          <p:cNvSpPr>
            <a:spLocks noGrp="1"/>
          </p:cNvSpPr>
          <p:nvPr>
            <p:ph type="body" sz="quarter" idx="17" hasCustomPrompt="1"/>
          </p:nvPr>
        </p:nvSpPr>
        <p:spPr>
          <a:xfrm>
            <a:off x="5296711" y="1630091"/>
            <a:ext cx="2650867" cy="828623"/>
          </a:xfrm>
          <a:prstGeom prst="rect">
            <a:avLst/>
          </a:prstGeom>
        </p:spPr>
        <p:txBody>
          <a:bodyPr>
            <a:noAutofit/>
          </a:bodyPr>
          <a:lstStyle>
            <a:lvl1pPr marL="0" algn="ctr">
              <a:buNone/>
              <a:defRPr sz="5800" b="1" i="0" cap="all" baseline="0">
                <a:solidFill>
                  <a:schemeClr val="bg1"/>
                </a:solidFill>
                <a:latin typeface="Arial" panose="020B0604020202020204" pitchFamily="34" charset="0"/>
              </a:defRPr>
            </a:lvl1pPr>
          </a:lstStyle>
          <a:p>
            <a:pPr lvl="0"/>
            <a:r>
              <a:rPr lang="fr-FR" dirty="0"/>
              <a:t>35 495</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5406739" y="2459584"/>
            <a:ext cx="2392553" cy="850246"/>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sp>
        <p:nvSpPr>
          <p:cNvPr id="12" name="Ellipse 11">
            <a:extLst>
              <a:ext uri="{FF2B5EF4-FFF2-40B4-BE49-F238E27FC236}">
                <a16:creationId xmlns:a16="http://schemas.microsoft.com/office/drawing/2014/main" id="{B6F166A5-162B-805B-AC8B-27B02E5982D6}"/>
              </a:ext>
            </a:extLst>
          </p:cNvPr>
          <p:cNvSpPr/>
          <p:nvPr userDrawn="1"/>
        </p:nvSpPr>
        <p:spPr>
          <a:xfrm>
            <a:off x="4183058" y="3543908"/>
            <a:ext cx="2392553" cy="2392553"/>
          </a:xfrm>
          <a:prstGeom prst="ellipse">
            <a:avLst/>
          </a:prstGeom>
          <a:solidFill>
            <a:srgbClr val="0EA0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21">
            <a:extLst>
              <a:ext uri="{FF2B5EF4-FFF2-40B4-BE49-F238E27FC236}">
                <a16:creationId xmlns:a16="http://schemas.microsoft.com/office/drawing/2014/main" id="{625B3774-5C4B-EEC9-1FEC-010C8A5865FD}"/>
              </a:ext>
            </a:extLst>
          </p:cNvPr>
          <p:cNvSpPr>
            <a:spLocks noGrp="1"/>
          </p:cNvSpPr>
          <p:nvPr>
            <p:ph type="body" sz="quarter" idx="25" hasCustomPrompt="1"/>
          </p:nvPr>
        </p:nvSpPr>
        <p:spPr>
          <a:xfrm>
            <a:off x="4276431" y="4386738"/>
            <a:ext cx="2151630" cy="672569"/>
          </a:xfrm>
          <a:prstGeom prst="rect">
            <a:avLst/>
          </a:prstGeom>
        </p:spPr>
        <p:txBody>
          <a:bodyPr>
            <a:noAutofit/>
          </a:bodyPr>
          <a:lstStyle>
            <a:lvl1pPr marL="0" algn="ctr">
              <a:buNone/>
              <a:defRPr sz="3600" b="1" i="0" cap="all" baseline="0">
                <a:solidFill>
                  <a:schemeClr val="bg1"/>
                </a:solidFill>
                <a:latin typeface="Arial" panose="020B0604020202020204" pitchFamily="34" charset="0"/>
              </a:defRPr>
            </a:lvl1pPr>
          </a:lstStyle>
          <a:p>
            <a:pPr lvl="0"/>
            <a:r>
              <a:rPr lang="fr-FR" dirty="0"/>
              <a:t>301 936</a:t>
            </a:r>
          </a:p>
        </p:txBody>
      </p:sp>
      <p:sp>
        <p:nvSpPr>
          <p:cNvPr id="14" name="Espace réservé du texte 25">
            <a:extLst>
              <a:ext uri="{FF2B5EF4-FFF2-40B4-BE49-F238E27FC236}">
                <a16:creationId xmlns:a16="http://schemas.microsoft.com/office/drawing/2014/main" id="{0306DB41-DCE2-E634-3F3D-5981A1DECC6B}"/>
              </a:ext>
            </a:extLst>
          </p:cNvPr>
          <p:cNvSpPr>
            <a:spLocks noGrp="1"/>
          </p:cNvSpPr>
          <p:nvPr>
            <p:ph type="body" sz="quarter" idx="26" hasCustomPrompt="1"/>
          </p:nvPr>
        </p:nvSpPr>
        <p:spPr>
          <a:xfrm>
            <a:off x="4364225" y="5075629"/>
            <a:ext cx="1941964" cy="690119"/>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sp>
        <p:nvSpPr>
          <p:cNvPr id="15" name="Ellipse 14">
            <a:extLst>
              <a:ext uri="{FF2B5EF4-FFF2-40B4-BE49-F238E27FC236}">
                <a16:creationId xmlns:a16="http://schemas.microsoft.com/office/drawing/2014/main" id="{7D176EED-0662-4297-0062-89708A5AC929}"/>
              </a:ext>
            </a:extLst>
          </p:cNvPr>
          <p:cNvSpPr/>
          <p:nvPr userDrawn="1"/>
        </p:nvSpPr>
        <p:spPr>
          <a:xfrm>
            <a:off x="6638936" y="4188935"/>
            <a:ext cx="1941964" cy="1941964"/>
          </a:xfrm>
          <a:prstGeom prst="ellipse">
            <a:avLst/>
          </a:prstGeom>
          <a:solidFill>
            <a:srgbClr val="0EA0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1">
            <a:extLst>
              <a:ext uri="{FF2B5EF4-FFF2-40B4-BE49-F238E27FC236}">
                <a16:creationId xmlns:a16="http://schemas.microsoft.com/office/drawing/2014/main" id="{0CF04675-071B-6A31-1951-A7BB4EE53991}"/>
              </a:ext>
            </a:extLst>
          </p:cNvPr>
          <p:cNvSpPr>
            <a:spLocks noGrp="1"/>
          </p:cNvSpPr>
          <p:nvPr>
            <p:ph type="body" sz="quarter" idx="27" hasCustomPrompt="1"/>
          </p:nvPr>
        </p:nvSpPr>
        <p:spPr>
          <a:xfrm>
            <a:off x="6705414" y="4707841"/>
            <a:ext cx="1746414" cy="484227"/>
          </a:xfrm>
          <a:prstGeom prst="rect">
            <a:avLst/>
          </a:prstGeom>
        </p:spPr>
        <p:txBody>
          <a:bodyPr>
            <a:noAutofit/>
          </a:bodyPr>
          <a:lstStyle>
            <a:lvl1pPr marL="0" algn="ctr">
              <a:buNone/>
              <a:defRPr sz="3000" b="0" i="0" cap="all" baseline="0">
                <a:solidFill>
                  <a:schemeClr val="bg1"/>
                </a:solidFill>
                <a:latin typeface="Arial" panose="020B0604020202020204" pitchFamily="34" charset="0"/>
              </a:defRPr>
            </a:lvl1pPr>
          </a:lstStyle>
          <a:p>
            <a:pPr lvl="0"/>
            <a:r>
              <a:rPr lang="fr-FR" dirty="0"/>
              <a:t>205 765</a:t>
            </a:r>
          </a:p>
        </p:txBody>
      </p:sp>
      <p:sp>
        <p:nvSpPr>
          <p:cNvPr id="17" name="Espace réservé du texte 25">
            <a:extLst>
              <a:ext uri="{FF2B5EF4-FFF2-40B4-BE49-F238E27FC236}">
                <a16:creationId xmlns:a16="http://schemas.microsoft.com/office/drawing/2014/main" id="{481C235F-7291-512D-CDC9-5C5473664092}"/>
              </a:ext>
            </a:extLst>
          </p:cNvPr>
          <p:cNvSpPr>
            <a:spLocks noGrp="1"/>
          </p:cNvSpPr>
          <p:nvPr>
            <p:ph type="body" sz="quarter" idx="28" hasCustomPrompt="1"/>
          </p:nvPr>
        </p:nvSpPr>
        <p:spPr>
          <a:xfrm>
            <a:off x="6783672" y="5201544"/>
            <a:ext cx="1576234" cy="560149"/>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pic>
        <p:nvPicPr>
          <p:cNvPr id="4" name="Image 3">
            <a:extLst>
              <a:ext uri="{FF2B5EF4-FFF2-40B4-BE49-F238E27FC236}">
                <a16:creationId xmlns:a16="http://schemas.microsoft.com/office/drawing/2014/main" id="{EF8769EB-A8C0-4E36-8AC3-7377AFA963CB}"/>
              </a:ext>
            </a:extLst>
          </p:cNvPr>
          <p:cNvPicPr>
            <a:picLocks noChangeAspect="1"/>
          </p:cNvPicPr>
          <p:nvPr userDrawn="1"/>
        </p:nvPicPr>
        <p:blipFill>
          <a:blip r:embed="rId3"/>
          <a:stretch>
            <a:fillRect/>
          </a:stretch>
        </p:blipFill>
        <p:spPr>
          <a:xfrm>
            <a:off x="-154230" y="0"/>
            <a:ext cx="1193800" cy="1371600"/>
          </a:xfrm>
          <a:prstGeom prst="rect">
            <a:avLst/>
          </a:prstGeom>
        </p:spPr>
      </p:pic>
      <p:pic>
        <p:nvPicPr>
          <p:cNvPr id="21" name="Imag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4276366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MOTS CLE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Mots clés</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2"/>
          <a:stretch>
            <a:fillRect/>
          </a:stretch>
        </p:blipFill>
        <p:spPr>
          <a:xfrm>
            <a:off x="-151446" y="0"/>
            <a:ext cx="1193800" cy="1371600"/>
          </a:xfrm>
          <a:prstGeom prst="rect">
            <a:avLst/>
          </a:prstGeom>
        </p:spPr>
      </p:pic>
      <p:sp>
        <p:nvSpPr>
          <p:cNvPr id="9" name="Espace réservé du texte 21">
            <a:extLst>
              <a:ext uri="{FF2B5EF4-FFF2-40B4-BE49-F238E27FC236}">
                <a16:creationId xmlns:a16="http://schemas.microsoft.com/office/drawing/2014/main" id="{8BF4DB1D-CA4A-C3B9-1417-5FBA37BF4FC2}"/>
              </a:ext>
            </a:extLst>
          </p:cNvPr>
          <p:cNvSpPr>
            <a:spLocks noGrp="1"/>
          </p:cNvSpPr>
          <p:nvPr>
            <p:ph type="body" sz="quarter" idx="17" hasCustomPrompt="1"/>
          </p:nvPr>
        </p:nvSpPr>
        <p:spPr>
          <a:xfrm>
            <a:off x="3535250" y="2154746"/>
            <a:ext cx="4302177" cy="828623"/>
          </a:xfrm>
          <a:prstGeom prst="rect">
            <a:avLst/>
          </a:prstGeom>
        </p:spPr>
        <p:txBody>
          <a:bodyPr>
            <a:noAutofit/>
          </a:bodyPr>
          <a:lstStyle>
            <a:lvl1pPr marL="0" algn="ctr">
              <a:buNone/>
              <a:defRPr sz="3600" b="0" i="0" cap="all" baseline="0">
                <a:solidFill>
                  <a:srgbClr val="31429B"/>
                </a:solidFill>
                <a:latin typeface="Arial" panose="020B0604020202020204" pitchFamily="34" charset="0"/>
              </a:defRPr>
            </a:lvl1pPr>
          </a:lstStyle>
          <a:p>
            <a:pPr lvl="0"/>
            <a:r>
              <a:rPr lang="fr-FR" dirty="0"/>
              <a:t>Mot clé un</a:t>
            </a:r>
          </a:p>
        </p:txBody>
      </p:sp>
      <p:cxnSp>
        <p:nvCxnSpPr>
          <p:cNvPr id="6" name="Connecteur droit 5">
            <a:extLst>
              <a:ext uri="{FF2B5EF4-FFF2-40B4-BE49-F238E27FC236}">
                <a16:creationId xmlns:a16="http://schemas.microsoft.com/office/drawing/2014/main" id="{B83331A5-793E-7AB9-7309-D005BE63922C}"/>
              </a:ext>
            </a:extLst>
          </p:cNvPr>
          <p:cNvCxnSpPr/>
          <p:nvPr userDrawn="1"/>
        </p:nvCxnSpPr>
        <p:spPr>
          <a:xfrm>
            <a:off x="0" y="2640169"/>
            <a:ext cx="7070501" cy="0"/>
          </a:xfrm>
          <a:prstGeom prst="line">
            <a:avLst/>
          </a:prstGeom>
          <a:ln w="25400">
            <a:solidFill>
              <a:srgbClr val="4A82FA"/>
            </a:solidFill>
          </a:ln>
        </p:spPr>
        <p:style>
          <a:lnRef idx="1">
            <a:schemeClr val="accent1"/>
          </a:lnRef>
          <a:fillRef idx="0">
            <a:schemeClr val="accent1"/>
          </a:fillRef>
          <a:effectRef idx="0">
            <a:schemeClr val="accent1"/>
          </a:effectRef>
          <a:fontRef idx="minor">
            <a:schemeClr val="tx1"/>
          </a:fontRef>
        </p:style>
      </p:cxnSp>
      <p:sp>
        <p:nvSpPr>
          <p:cNvPr id="18" name="Espace réservé du texte 21">
            <a:extLst>
              <a:ext uri="{FF2B5EF4-FFF2-40B4-BE49-F238E27FC236}">
                <a16:creationId xmlns:a16="http://schemas.microsoft.com/office/drawing/2014/main" id="{D5ED0971-E52D-8D75-90C1-FC2CA4FC1716}"/>
              </a:ext>
            </a:extLst>
          </p:cNvPr>
          <p:cNvSpPr>
            <a:spLocks noGrp="1"/>
          </p:cNvSpPr>
          <p:nvPr>
            <p:ph type="body" sz="quarter" idx="18" hasCustomPrompt="1"/>
          </p:nvPr>
        </p:nvSpPr>
        <p:spPr>
          <a:xfrm>
            <a:off x="5813752" y="2953389"/>
            <a:ext cx="4302177" cy="828623"/>
          </a:xfrm>
          <a:prstGeom prst="rect">
            <a:avLst/>
          </a:prstGeom>
        </p:spPr>
        <p:txBody>
          <a:bodyPr>
            <a:noAutofit/>
          </a:bodyPr>
          <a:lstStyle>
            <a:lvl1pPr marL="0" algn="ctr">
              <a:buNone/>
              <a:defRPr sz="3600" b="0" i="0" cap="all" baseline="0">
                <a:solidFill>
                  <a:srgbClr val="31429B"/>
                </a:solidFill>
                <a:latin typeface="Arial" panose="020B0604020202020204" pitchFamily="34" charset="0"/>
              </a:defRPr>
            </a:lvl1pPr>
          </a:lstStyle>
          <a:p>
            <a:pPr lvl="0"/>
            <a:r>
              <a:rPr lang="fr-FR" dirty="0"/>
              <a:t>Mot clé deux</a:t>
            </a:r>
          </a:p>
        </p:txBody>
      </p:sp>
      <p:cxnSp>
        <p:nvCxnSpPr>
          <p:cNvPr id="19" name="Connecteur droit 18">
            <a:extLst>
              <a:ext uri="{FF2B5EF4-FFF2-40B4-BE49-F238E27FC236}">
                <a16:creationId xmlns:a16="http://schemas.microsoft.com/office/drawing/2014/main" id="{50E4221F-6263-967C-5E79-AAA3FEC38F1E}"/>
              </a:ext>
            </a:extLst>
          </p:cNvPr>
          <p:cNvCxnSpPr>
            <a:cxnSpLocks/>
          </p:cNvCxnSpPr>
          <p:nvPr userDrawn="1"/>
        </p:nvCxnSpPr>
        <p:spPr>
          <a:xfrm>
            <a:off x="6296376" y="3429000"/>
            <a:ext cx="5895624" cy="3308"/>
          </a:xfrm>
          <a:prstGeom prst="line">
            <a:avLst/>
          </a:prstGeom>
          <a:ln w="25400">
            <a:solidFill>
              <a:srgbClr val="4A82FA"/>
            </a:solidFill>
          </a:ln>
        </p:spPr>
        <p:style>
          <a:lnRef idx="1">
            <a:schemeClr val="accent1"/>
          </a:lnRef>
          <a:fillRef idx="0">
            <a:schemeClr val="accent1"/>
          </a:fillRef>
          <a:effectRef idx="0">
            <a:schemeClr val="accent1"/>
          </a:effectRef>
          <a:fontRef idx="minor">
            <a:schemeClr val="tx1"/>
          </a:fontRef>
        </p:style>
      </p:cxnSp>
      <p:sp>
        <p:nvSpPr>
          <p:cNvPr id="22" name="Espace réservé du texte 21">
            <a:extLst>
              <a:ext uri="{FF2B5EF4-FFF2-40B4-BE49-F238E27FC236}">
                <a16:creationId xmlns:a16="http://schemas.microsoft.com/office/drawing/2014/main" id="{0B70BAA2-E936-6A67-1F85-25B470317B41}"/>
              </a:ext>
            </a:extLst>
          </p:cNvPr>
          <p:cNvSpPr>
            <a:spLocks noGrp="1"/>
          </p:cNvSpPr>
          <p:nvPr>
            <p:ph type="body" sz="quarter" idx="19" hasCustomPrompt="1"/>
          </p:nvPr>
        </p:nvSpPr>
        <p:spPr>
          <a:xfrm>
            <a:off x="4374696" y="3813331"/>
            <a:ext cx="4302177" cy="828623"/>
          </a:xfrm>
          <a:prstGeom prst="rect">
            <a:avLst/>
          </a:prstGeom>
        </p:spPr>
        <p:txBody>
          <a:bodyPr>
            <a:noAutofit/>
          </a:bodyPr>
          <a:lstStyle>
            <a:lvl1pPr marL="0" algn="ctr">
              <a:buNone/>
              <a:defRPr sz="3600" b="0" i="0" cap="all" baseline="0">
                <a:solidFill>
                  <a:srgbClr val="31429B"/>
                </a:solidFill>
                <a:latin typeface="Arial" panose="020B0604020202020204" pitchFamily="34" charset="0"/>
              </a:defRPr>
            </a:lvl1pPr>
          </a:lstStyle>
          <a:p>
            <a:pPr lvl="0"/>
            <a:r>
              <a:rPr lang="fr-FR" dirty="0"/>
              <a:t>Mot clé trois</a:t>
            </a:r>
          </a:p>
        </p:txBody>
      </p:sp>
      <p:cxnSp>
        <p:nvCxnSpPr>
          <p:cNvPr id="23" name="Connecteur droit 22">
            <a:extLst>
              <a:ext uri="{FF2B5EF4-FFF2-40B4-BE49-F238E27FC236}">
                <a16:creationId xmlns:a16="http://schemas.microsoft.com/office/drawing/2014/main" id="{E8601D60-2F11-C3E0-12A8-E79CCA6FE96D}"/>
              </a:ext>
            </a:extLst>
          </p:cNvPr>
          <p:cNvCxnSpPr>
            <a:cxnSpLocks/>
          </p:cNvCxnSpPr>
          <p:nvPr userDrawn="1"/>
        </p:nvCxnSpPr>
        <p:spPr>
          <a:xfrm>
            <a:off x="4781862" y="4286747"/>
            <a:ext cx="7425128" cy="0"/>
          </a:xfrm>
          <a:prstGeom prst="line">
            <a:avLst/>
          </a:prstGeom>
          <a:ln w="25400">
            <a:solidFill>
              <a:srgbClr val="4A82FA"/>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02251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MELINE">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timeline</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2"/>
          <a:stretch>
            <a:fillRect/>
          </a:stretch>
        </p:blipFill>
        <p:spPr>
          <a:xfrm>
            <a:off x="-151446" y="0"/>
            <a:ext cx="1193800" cy="1371600"/>
          </a:xfrm>
          <a:prstGeom prst="rect">
            <a:avLst/>
          </a:prstGeom>
        </p:spPr>
      </p:pic>
      <p:cxnSp>
        <p:nvCxnSpPr>
          <p:cNvPr id="19" name="Connecteur droit 18">
            <a:extLst>
              <a:ext uri="{FF2B5EF4-FFF2-40B4-BE49-F238E27FC236}">
                <a16:creationId xmlns:a16="http://schemas.microsoft.com/office/drawing/2014/main" id="{50E4221F-6263-967C-5E79-AAA3FEC38F1E}"/>
              </a:ext>
            </a:extLst>
          </p:cNvPr>
          <p:cNvCxnSpPr>
            <a:cxnSpLocks/>
          </p:cNvCxnSpPr>
          <p:nvPr userDrawn="1"/>
        </p:nvCxnSpPr>
        <p:spPr>
          <a:xfrm>
            <a:off x="0" y="3012584"/>
            <a:ext cx="12206990" cy="0"/>
          </a:xfrm>
          <a:prstGeom prst="line">
            <a:avLst/>
          </a:prstGeom>
          <a:ln w="25400">
            <a:solidFill>
              <a:srgbClr val="5A7B9F"/>
            </a:solidFill>
          </a:ln>
        </p:spPr>
        <p:style>
          <a:lnRef idx="1">
            <a:schemeClr val="accent1"/>
          </a:lnRef>
          <a:fillRef idx="0">
            <a:schemeClr val="accent1"/>
          </a:fillRef>
          <a:effectRef idx="0">
            <a:schemeClr val="accent1"/>
          </a:effectRef>
          <a:fontRef idx="minor">
            <a:schemeClr val="tx1"/>
          </a:fontRef>
        </p:style>
      </p:cxnSp>
      <p:sp>
        <p:nvSpPr>
          <p:cNvPr id="4" name="Espace réservé du texte 9">
            <a:extLst>
              <a:ext uri="{FF2B5EF4-FFF2-40B4-BE49-F238E27FC236}">
                <a16:creationId xmlns:a16="http://schemas.microsoft.com/office/drawing/2014/main" id="{910E495C-D2FE-B768-E6C0-7BCED28AE407}"/>
              </a:ext>
            </a:extLst>
          </p:cNvPr>
          <p:cNvSpPr>
            <a:spLocks noGrp="1"/>
          </p:cNvSpPr>
          <p:nvPr>
            <p:ph type="body" sz="quarter" idx="16" hasCustomPrompt="1"/>
          </p:nvPr>
        </p:nvSpPr>
        <p:spPr>
          <a:xfrm>
            <a:off x="689548" y="1371600"/>
            <a:ext cx="11112487" cy="703272"/>
          </a:xfrm>
          <a:prstGeom prst="rect">
            <a:avLst/>
          </a:prstGeom>
        </p:spPr>
        <p:txBody>
          <a:bodyPr/>
          <a:lstStyle>
            <a:lvl1pPr marL="0" indent="0">
              <a:buFontTx/>
              <a:buNone/>
              <a:defRPr sz="2400" b="1" cap="all" baseline="0">
                <a:solidFill>
                  <a:srgbClr val="4A82FA"/>
                </a:solidFill>
              </a:defRPr>
            </a:lvl1pPr>
            <a:lvl2pPr marL="0" indent="0">
              <a:buFontTx/>
              <a:buNone/>
              <a:defRPr sz="2100" b="1">
                <a:solidFill>
                  <a:srgbClr val="009983"/>
                </a:solidFill>
              </a:defRPr>
            </a:lvl2pPr>
            <a:lvl3pPr marL="0" indent="0">
              <a:buFontTx/>
              <a:buNone/>
              <a:defRPr sz="1600" b="1">
                <a:solidFill>
                  <a:srgbClr val="004AED"/>
                </a:solidFill>
              </a:defRPr>
            </a:lvl3pPr>
            <a:lvl4pPr marL="0" indent="0">
              <a:buFontTx/>
              <a:buNone/>
              <a:defRPr sz="1600">
                <a:solidFill>
                  <a:srgbClr val="31429B"/>
                </a:solidFill>
              </a:defRPr>
            </a:lvl4pPr>
            <a:lvl5pPr marL="0" indent="0">
              <a:buFontTx/>
              <a:buNone/>
              <a:defRPr sz="1600">
                <a:solidFill>
                  <a:srgbClr val="31429B"/>
                </a:solidFill>
              </a:defRPr>
            </a:lvl5pPr>
          </a:lstStyle>
          <a:p>
            <a:pPr lvl="4"/>
            <a:r>
              <a:rPr lang="fr-FR" dirty="0"/>
              <a:t>Texte</a:t>
            </a:r>
          </a:p>
        </p:txBody>
      </p:sp>
      <p:sp>
        <p:nvSpPr>
          <p:cNvPr id="8" name="Ellipse 7">
            <a:extLst>
              <a:ext uri="{FF2B5EF4-FFF2-40B4-BE49-F238E27FC236}">
                <a16:creationId xmlns:a16="http://schemas.microsoft.com/office/drawing/2014/main" id="{AA0A92A0-7632-62E2-10C8-0E734EEB0912}"/>
              </a:ext>
            </a:extLst>
          </p:cNvPr>
          <p:cNvSpPr/>
          <p:nvPr userDrawn="1"/>
        </p:nvSpPr>
        <p:spPr>
          <a:xfrm>
            <a:off x="314793" y="2728210"/>
            <a:ext cx="584616" cy="584616"/>
          </a:xfrm>
          <a:prstGeom prst="ellipse">
            <a:avLst/>
          </a:prstGeom>
          <a:solidFill>
            <a:srgbClr val="314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0E02EADA-0C03-2F50-C665-C9D74899608F}"/>
              </a:ext>
            </a:extLst>
          </p:cNvPr>
          <p:cNvSpPr/>
          <p:nvPr userDrawn="1"/>
        </p:nvSpPr>
        <p:spPr>
          <a:xfrm>
            <a:off x="11332564" y="2758190"/>
            <a:ext cx="584616" cy="584616"/>
          </a:xfrm>
          <a:prstGeom prst="ellipse">
            <a:avLst/>
          </a:prstGeom>
          <a:solidFill>
            <a:srgbClr val="314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E8828BA-F4BC-CD81-F49A-AD61BF1DD3E9}"/>
              </a:ext>
            </a:extLst>
          </p:cNvPr>
          <p:cNvSpPr/>
          <p:nvPr userDrawn="1"/>
        </p:nvSpPr>
        <p:spPr>
          <a:xfrm>
            <a:off x="2623279" y="2728210"/>
            <a:ext cx="584616" cy="584616"/>
          </a:xfrm>
          <a:prstGeom prst="ellipse">
            <a:avLst/>
          </a:prstGeom>
          <a:solidFill>
            <a:schemeClr val="bg1"/>
          </a:solidFill>
          <a:ln w="25400">
            <a:solidFill>
              <a:srgbClr val="417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8402E88C-C22D-EA1E-0648-7327472392D0}"/>
              </a:ext>
            </a:extLst>
          </p:cNvPr>
          <p:cNvSpPr/>
          <p:nvPr userDrawn="1"/>
        </p:nvSpPr>
        <p:spPr>
          <a:xfrm>
            <a:off x="5111646" y="2728210"/>
            <a:ext cx="584616" cy="584616"/>
          </a:xfrm>
          <a:prstGeom prst="ellipse">
            <a:avLst/>
          </a:prstGeom>
          <a:solidFill>
            <a:schemeClr val="bg1"/>
          </a:solidFill>
          <a:ln w="25400">
            <a:solidFill>
              <a:srgbClr val="417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46BC24E6-44DE-BC32-492D-AF72210E618E}"/>
              </a:ext>
            </a:extLst>
          </p:cNvPr>
          <p:cNvSpPr/>
          <p:nvPr userDrawn="1"/>
        </p:nvSpPr>
        <p:spPr>
          <a:xfrm>
            <a:off x="6625652" y="2713220"/>
            <a:ext cx="584616" cy="584616"/>
          </a:xfrm>
          <a:prstGeom prst="ellipse">
            <a:avLst/>
          </a:prstGeom>
          <a:solidFill>
            <a:schemeClr val="bg1"/>
          </a:solidFill>
          <a:ln w="25400">
            <a:solidFill>
              <a:srgbClr val="417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14">
            <a:extLst>
              <a:ext uri="{FF2B5EF4-FFF2-40B4-BE49-F238E27FC236}">
                <a16:creationId xmlns:a16="http://schemas.microsoft.com/office/drawing/2014/main" id="{909C67AE-9C2E-78B3-8D8F-143505F2C1B1}"/>
              </a:ext>
            </a:extLst>
          </p:cNvPr>
          <p:cNvSpPr>
            <a:spLocks noGrp="1"/>
          </p:cNvSpPr>
          <p:nvPr>
            <p:ph sz="quarter" idx="17" hasCustomPrompt="1"/>
          </p:nvPr>
        </p:nvSpPr>
        <p:spPr>
          <a:xfrm>
            <a:off x="11343304" y="2451294"/>
            <a:ext cx="728663" cy="388938"/>
          </a:xfrm>
          <a:prstGeom prst="rect">
            <a:avLst/>
          </a:prstGeom>
        </p:spPr>
        <p:txBody>
          <a:bodyPr>
            <a:normAutofit/>
          </a:bodyPr>
          <a:lstStyle>
            <a:lvl1pPr marL="0" indent="0">
              <a:buNone/>
              <a:defRPr sz="1200" b="1" i="0" baseline="0">
                <a:solidFill>
                  <a:srgbClr val="31429B"/>
                </a:solidFill>
                <a:latin typeface="Arial" panose="020B0604020202020204" pitchFamily="34" charset="0"/>
              </a:defRPr>
            </a:lvl1pPr>
          </a:lstStyle>
          <a:p>
            <a:pPr lvl="0"/>
            <a:r>
              <a:rPr lang="fr-FR" dirty="0"/>
              <a:t>2024</a:t>
            </a:r>
          </a:p>
        </p:txBody>
      </p:sp>
      <p:sp>
        <p:nvSpPr>
          <p:cNvPr id="16" name="Espace réservé du contenu 14">
            <a:extLst>
              <a:ext uri="{FF2B5EF4-FFF2-40B4-BE49-F238E27FC236}">
                <a16:creationId xmlns:a16="http://schemas.microsoft.com/office/drawing/2014/main" id="{AFF843F7-2770-C1C5-5F8A-D8EDF37885A5}"/>
              </a:ext>
            </a:extLst>
          </p:cNvPr>
          <p:cNvSpPr>
            <a:spLocks noGrp="1"/>
          </p:cNvSpPr>
          <p:nvPr>
            <p:ph sz="quarter" idx="18" hasCustomPrompt="1"/>
          </p:nvPr>
        </p:nvSpPr>
        <p:spPr>
          <a:xfrm>
            <a:off x="313691" y="2451294"/>
            <a:ext cx="1761852" cy="388938"/>
          </a:xfrm>
          <a:prstGeom prst="rect">
            <a:avLst/>
          </a:prstGeom>
        </p:spPr>
        <p:txBody>
          <a:bodyPr>
            <a:normAutofit/>
          </a:bodyPr>
          <a:lstStyle>
            <a:lvl1pPr marL="0" indent="0">
              <a:buNone/>
              <a:defRPr sz="1200" b="1" i="0" baseline="0">
                <a:solidFill>
                  <a:srgbClr val="31429B"/>
                </a:solidFill>
                <a:latin typeface="Arial" panose="020B0604020202020204" pitchFamily="34" charset="0"/>
              </a:defRPr>
            </a:lvl1pPr>
          </a:lstStyle>
          <a:p>
            <a:pPr lvl="0"/>
            <a:r>
              <a:rPr lang="fr-FR" dirty="0"/>
              <a:t>2019</a:t>
            </a:r>
          </a:p>
        </p:txBody>
      </p:sp>
      <p:sp>
        <p:nvSpPr>
          <p:cNvPr id="17" name="Espace réservé du contenu 14">
            <a:extLst>
              <a:ext uri="{FF2B5EF4-FFF2-40B4-BE49-F238E27FC236}">
                <a16:creationId xmlns:a16="http://schemas.microsoft.com/office/drawing/2014/main" id="{E771A385-E12A-5BBA-2BB8-240EFDAC22BE}"/>
              </a:ext>
            </a:extLst>
          </p:cNvPr>
          <p:cNvSpPr>
            <a:spLocks noGrp="1"/>
          </p:cNvSpPr>
          <p:nvPr>
            <p:ph sz="quarter" idx="19" hasCustomPrompt="1"/>
          </p:nvPr>
        </p:nvSpPr>
        <p:spPr>
          <a:xfrm>
            <a:off x="306733" y="3456477"/>
            <a:ext cx="1768808" cy="1183367"/>
          </a:xfrm>
          <a:prstGeom prst="rect">
            <a:avLst/>
          </a:prstGeom>
        </p:spPr>
        <p:txBody>
          <a:bodyPr>
            <a:normAutofit/>
          </a:bodyPr>
          <a:lstStyle>
            <a:lvl1pPr marL="0" indent="0">
              <a:buNone/>
              <a:defRPr sz="1200" b="0" i="0" baseline="0">
                <a:solidFill>
                  <a:srgbClr val="31429B"/>
                </a:solidFill>
                <a:latin typeface="Arial" panose="020B0604020202020204" pitchFamily="34" charset="0"/>
              </a:defRPr>
            </a:lvl1pPr>
          </a:lstStyle>
          <a:p>
            <a:pPr lvl="0"/>
            <a:r>
              <a:rPr lang="fr-FR" dirty="0"/>
              <a:t>Lorem ipsum</a:t>
            </a:r>
          </a:p>
        </p:txBody>
      </p:sp>
      <p:cxnSp>
        <p:nvCxnSpPr>
          <p:cNvPr id="26" name="Connecteur droit 25">
            <a:extLst>
              <a:ext uri="{FF2B5EF4-FFF2-40B4-BE49-F238E27FC236}">
                <a16:creationId xmlns:a16="http://schemas.microsoft.com/office/drawing/2014/main" id="{BAF61B91-6170-E9E6-31B4-4CD1F3670B86}"/>
              </a:ext>
            </a:extLst>
          </p:cNvPr>
          <p:cNvCxnSpPr>
            <a:cxnSpLocks/>
            <a:stCxn id="11" idx="4"/>
          </p:cNvCxnSpPr>
          <p:nvPr userDrawn="1"/>
        </p:nvCxnSpPr>
        <p:spPr>
          <a:xfrm>
            <a:off x="2915587" y="3312826"/>
            <a:ext cx="0" cy="754752"/>
          </a:xfrm>
          <a:prstGeom prst="line">
            <a:avLst/>
          </a:prstGeom>
          <a:ln w="12700">
            <a:solidFill>
              <a:srgbClr val="4171D9"/>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4FD61049-BDEF-9496-353F-59699191A11B}"/>
              </a:ext>
            </a:extLst>
          </p:cNvPr>
          <p:cNvCxnSpPr>
            <a:cxnSpLocks/>
          </p:cNvCxnSpPr>
          <p:nvPr userDrawn="1"/>
        </p:nvCxnSpPr>
        <p:spPr>
          <a:xfrm>
            <a:off x="5403954" y="3312826"/>
            <a:ext cx="0" cy="377376"/>
          </a:xfrm>
          <a:prstGeom prst="line">
            <a:avLst/>
          </a:prstGeom>
          <a:ln w="12700">
            <a:solidFill>
              <a:srgbClr val="4171D9"/>
            </a:solidFill>
          </a:ln>
        </p:spPr>
        <p:style>
          <a:lnRef idx="1">
            <a:schemeClr val="accent1"/>
          </a:lnRef>
          <a:fillRef idx="0">
            <a:schemeClr val="accent1"/>
          </a:fillRef>
          <a:effectRef idx="0">
            <a:schemeClr val="accent1"/>
          </a:effectRef>
          <a:fontRef idx="minor">
            <a:schemeClr val="tx1"/>
          </a:fontRef>
        </p:style>
      </p:cxnSp>
      <p:sp>
        <p:nvSpPr>
          <p:cNvPr id="31" name="Espace réservé du contenu 14">
            <a:extLst>
              <a:ext uri="{FF2B5EF4-FFF2-40B4-BE49-F238E27FC236}">
                <a16:creationId xmlns:a16="http://schemas.microsoft.com/office/drawing/2014/main" id="{24E760C5-C633-5338-2092-6872E2CB2594}"/>
              </a:ext>
            </a:extLst>
          </p:cNvPr>
          <p:cNvSpPr>
            <a:spLocks noGrp="1"/>
          </p:cNvSpPr>
          <p:nvPr>
            <p:ph sz="quarter" idx="20" hasCustomPrompt="1"/>
          </p:nvPr>
        </p:nvSpPr>
        <p:spPr>
          <a:xfrm>
            <a:off x="2622175" y="4115202"/>
            <a:ext cx="2009219" cy="388938"/>
          </a:xfrm>
          <a:prstGeom prst="rect">
            <a:avLst/>
          </a:prstGeom>
        </p:spPr>
        <p:txBody>
          <a:bodyPr>
            <a:normAutofit/>
          </a:bodyPr>
          <a:lstStyle>
            <a:lvl1pPr marL="0" indent="0">
              <a:buNone/>
              <a:defRPr sz="1200" b="1" i="0" baseline="0">
                <a:solidFill>
                  <a:srgbClr val="4171D9"/>
                </a:solidFill>
                <a:latin typeface="Arial" panose="020B0604020202020204" pitchFamily="34" charset="0"/>
              </a:defRPr>
            </a:lvl1pPr>
          </a:lstStyle>
          <a:p>
            <a:pPr lvl="0"/>
            <a:r>
              <a:rPr lang="fr-FR" dirty="0"/>
              <a:t>Mai 2019</a:t>
            </a:r>
          </a:p>
        </p:txBody>
      </p:sp>
      <p:sp>
        <p:nvSpPr>
          <p:cNvPr id="32" name="Espace réservé du contenu 14">
            <a:extLst>
              <a:ext uri="{FF2B5EF4-FFF2-40B4-BE49-F238E27FC236}">
                <a16:creationId xmlns:a16="http://schemas.microsoft.com/office/drawing/2014/main" id="{45A39B4E-F326-D1D6-E132-7202644AF104}"/>
              </a:ext>
            </a:extLst>
          </p:cNvPr>
          <p:cNvSpPr>
            <a:spLocks noGrp="1"/>
          </p:cNvSpPr>
          <p:nvPr>
            <p:ph sz="quarter" idx="21" hasCustomPrompt="1"/>
          </p:nvPr>
        </p:nvSpPr>
        <p:spPr>
          <a:xfrm>
            <a:off x="2615218" y="4385867"/>
            <a:ext cx="2023125" cy="1332761"/>
          </a:xfrm>
          <a:prstGeom prst="rect">
            <a:avLst/>
          </a:prstGeom>
        </p:spPr>
        <p:txBody>
          <a:bodyPr>
            <a:normAutofit/>
          </a:bodyPr>
          <a:lstStyle>
            <a:lvl1pPr marL="0" indent="0">
              <a:buNone/>
              <a:defRPr sz="1200" b="0" i="0" baseline="0">
                <a:solidFill>
                  <a:srgbClr val="4171D9"/>
                </a:solidFill>
                <a:latin typeface="Arial" panose="020B0604020202020204" pitchFamily="34" charset="0"/>
              </a:defRPr>
            </a:lvl1pPr>
          </a:lstStyle>
          <a:p>
            <a:pPr lvl="0"/>
            <a:r>
              <a:rPr lang="fr-FR" dirty="0"/>
              <a:t>Lorem ipsum</a:t>
            </a:r>
          </a:p>
        </p:txBody>
      </p:sp>
      <p:sp>
        <p:nvSpPr>
          <p:cNvPr id="33" name="Espace réservé du contenu 14">
            <a:extLst>
              <a:ext uri="{FF2B5EF4-FFF2-40B4-BE49-F238E27FC236}">
                <a16:creationId xmlns:a16="http://schemas.microsoft.com/office/drawing/2014/main" id="{13B90E95-7255-B368-F475-DDC5D7C04D70}"/>
              </a:ext>
            </a:extLst>
          </p:cNvPr>
          <p:cNvSpPr>
            <a:spLocks noGrp="1"/>
          </p:cNvSpPr>
          <p:nvPr>
            <p:ph sz="quarter" idx="22" hasCustomPrompt="1"/>
          </p:nvPr>
        </p:nvSpPr>
        <p:spPr>
          <a:xfrm>
            <a:off x="5110542" y="3740448"/>
            <a:ext cx="1657512" cy="388938"/>
          </a:xfrm>
          <a:prstGeom prst="rect">
            <a:avLst/>
          </a:prstGeom>
        </p:spPr>
        <p:txBody>
          <a:bodyPr>
            <a:normAutofit/>
          </a:bodyPr>
          <a:lstStyle>
            <a:lvl1pPr marL="0" indent="0">
              <a:buNone/>
              <a:defRPr sz="1200" b="1" i="0" baseline="0">
                <a:solidFill>
                  <a:srgbClr val="4171D9"/>
                </a:solidFill>
                <a:latin typeface="Arial" panose="020B0604020202020204" pitchFamily="34" charset="0"/>
              </a:defRPr>
            </a:lvl1pPr>
          </a:lstStyle>
          <a:p>
            <a:pPr lvl="0"/>
            <a:r>
              <a:rPr lang="fr-FR" dirty="0"/>
              <a:t>Mai 2019</a:t>
            </a:r>
          </a:p>
        </p:txBody>
      </p:sp>
      <p:sp>
        <p:nvSpPr>
          <p:cNvPr id="34" name="Espace réservé du contenu 14">
            <a:extLst>
              <a:ext uri="{FF2B5EF4-FFF2-40B4-BE49-F238E27FC236}">
                <a16:creationId xmlns:a16="http://schemas.microsoft.com/office/drawing/2014/main" id="{B73D948A-9C8F-9EA3-3451-06473370E85A}"/>
              </a:ext>
            </a:extLst>
          </p:cNvPr>
          <p:cNvSpPr>
            <a:spLocks noGrp="1"/>
          </p:cNvSpPr>
          <p:nvPr>
            <p:ph sz="quarter" idx="23" hasCustomPrompt="1"/>
          </p:nvPr>
        </p:nvSpPr>
        <p:spPr>
          <a:xfrm>
            <a:off x="5103585" y="4011113"/>
            <a:ext cx="1836313" cy="1183373"/>
          </a:xfrm>
          <a:prstGeom prst="rect">
            <a:avLst/>
          </a:prstGeom>
        </p:spPr>
        <p:txBody>
          <a:bodyPr>
            <a:normAutofit/>
          </a:bodyPr>
          <a:lstStyle>
            <a:lvl1pPr marL="0" indent="0">
              <a:buNone/>
              <a:defRPr sz="1200" b="0" i="0" baseline="0">
                <a:solidFill>
                  <a:srgbClr val="4171D9"/>
                </a:solidFill>
                <a:latin typeface="Arial" panose="020B0604020202020204" pitchFamily="34" charset="0"/>
              </a:defRPr>
            </a:lvl1pPr>
          </a:lstStyle>
          <a:p>
            <a:pPr lvl="0"/>
            <a:r>
              <a:rPr lang="fr-FR" dirty="0"/>
              <a:t>Lorem ipsum</a:t>
            </a:r>
          </a:p>
        </p:txBody>
      </p:sp>
      <p:sp>
        <p:nvSpPr>
          <p:cNvPr id="35" name="Espace réservé du contenu 14">
            <a:extLst>
              <a:ext uri="{FF2B5EF4-FFF2-40B4-BE49-F238E27FC236}">
                <a16:creationId xmlns:a16="http://schemas.microsoft.com/office/drawing/2014/main" id="{68837E4A-0592-6DD1-CCE8-A4AC74BEF78A}"/>
              </a:ext>
            </a:extLst>
          </p:cNvPr>
          <p:cNvSpPr>
            <a:spLocks noGrp="1"/>
          </p:cNvSpPr>
          <p:nvPr>
            <p:ph sz="quarter" idx="24" hasCustomPrompt="1"/>
          </p:nvPr>
        </p:nvSpPr>
        <p:spPr>
          <a:xfrm>
            <a:off x="6624549" y="4639858"/>
            <a:ext cx="1953394" cy="388938"/>
          </a:xfrm>
          <a:prstGeom prst="rect">
            <a:avLst/>
          </a:prstGeom>
        </p:spPr>
        <p:txBody>
          <a:bodyPr>
            <a:normAutofit/>
          </a:bodyPr>
          <a:lstStyle>
            <a:lvl1pPr marL="0" indent="0">
              <a:buNone/>
              <a:defRPr sz="1200" b="1" i="0" baseline="0">
                <a:solidFill>
                  <a:srgbClr val="4171D9"/>
                </a:solidFill>
                <a:latin typeface="Arial" panose="020B0604020202020204" pitchFamily="34" charset="0"/>
              </a:defRPr>
            </a:lvl1pPr>
          </a:lstStyle>
          <a:p>
            <a:pPr lvl="0"/>
            <a:r>
              <a:rPr lang="fr-FR" dirty="0"/>
              <a:t>Mai 2019</a:t>
            </a:r>
          </a:p>
        </p:txBody>
      </p:sp>
      <p:sp>
        <p:nvSpPr>
          <p:cNvPr id="36" name="Espace réservé du contenu 14">
            <a:extLst>
              <a:ext uri="{FF2B5EF4-FFF2-40B4-BE49-F238E27FC236}">
                <a16:creationId xmlns:a16="http://schemas.microsoft.com/office/drawing/2014/main" id="{07044D2D-3C71-3832-47B2-BEAE30D898A1}"/>
              </a:ext>
            </a:extLst>
          </p:cNvPr>
          <p:cNvSpPr>
            <a:spLocks noGrp="1"/>
          </p:cNvSpPr>
          <p:nvPr>
            <p:ph sz="quarter" idx="25" hasCustomPrompt="1"/>
          </p:nvPr>
        </p:nvSpPr>
        <p:spPr>
          <a:xfrm>
            <a:off x="6617592" y="4910523"/>
            <a:ext cx="1960347" cy="1126447"/>
          </a:xfrm>
          <a:prstGeom prst="rect">
            <a:avLst/>
          </a:prstGeom>
        </p:spPr>
        <p:txBody>
          <a:bodyPr>
            <a:normAutofit/>
          </a:bodyPr>
          <a:lstStyle>
            <a:lvl1pPr marL="0" indent="0">
              <a:buNone/>
              <a:defRPr sz="1200" b="0" i="0" baseline="0">
                <a:solidFill>
                  <a:srgbClr val="4171D9"/>
                </a:solidFill>
                <a:latin typeface="Arial" panose="020B0604020202020204" pitchFamily="34" charset="0"/>
              </a:defRPr>
            </a:lvl1pPr>
          </a:lstStyle>
          <a:p>
            <a:pPr lvl="0"/>
            <a:r>
              <a:rPr lang="fr-FR" dirty="0"/>
              <a:t>Lorem ipsum</a:t>
            </a:r>
          </a:p>
        </p:txBody>
      </p:sp>
      <p:cxnSp>
        <p:nvCxnSpPr>
          <p:cNvPr id="37" name="Connecteur droit 36">
            <a:extLst>
              <a:ext uri="{FF2B5EF4-FFF2-40B4-BE49-F238E27FC236}">
                <a16:creationId xmlns:a16="http://schemas.microsoft.com/office/drawing/2014/main" id="{83FB57FA-64AF-0CA0-F46B-8115ACA6ABF1}"/>
              </a:ext>
            </a:extLst>
          </p:cNvPr>
          <p:cNvCxnSpPr>
            <a:cxnSpLocks/>
          </p:cNvCxnSpPr>
          <p:nvPr userDrawn="1"/>
        </p:nvCxnSpPr>
        <p:spPr>
          <a:xfrm>
            <a:off x="6932951" y="3282846"/>
            <a:ext cx="0" cy="1357012"/>
          </a:xfrm>
          <a:prstGeom prst="line">
            <a:avLst/>
          </a:prstGeom>
          <a:ln w="12700">
            <a:solidFill>
              <a:srgbClr val="4171D9"/>
            </a:solidFill>
          </a:ln>
        </p:spPr>
        <p:style>
          <a:lnRef idx="1">
            <a:schemeClr val="accent1"/>
          </a:lnRef>
          <a:fillRef idx="0">
            <a:schemeClr val="accent1"/>
          </a:fillRef>
          <a:effectRef idx="0">
            <a:schemeClr val="accent1"/>
          </a:effectRef>
          <a:fontRef idx="minor">
            <a:schemeClr val="tx1"/>
          </a:fontRef>
        </p:style>
      </p:cxnSp>
      <p:sp>
        <p:nvSpPr>
          <p:cNvPr id="39" name="Espace réservé du contenu 14">
            <a:extLst>
              <a:ext uri="{FF2B5EF4-FFF2-40B4-BE49-F238E27FC236}">
                <a16:creationId xmlns:a16="http://schemas.microsoft.com/office/drawing/2014/main" id="{8CF2C6A8-CC40-5431-1A01-B7C4E0434806}"/>
              </a:ext>
            </a:extLst>
          </p:cNvPr>
          <p:cNvSpPr>
            <a:spLocks noGrp="1"/>
          </p:cNvSpPr>
          <p:nvPr>
            <p:ph sz="quarter" idx="26" hasCustomPrompt="1"/>
          </p:nvPr>
        </p:nvSpPr>
        <p:spPr>
          <a:xfrm>
            <a:off x="10336105" y="3456477"/>
            <a:ext cx="1768808" cy="1183377"/>
          </a:xfrm>
          <a:prstGeom prst="rect">
            <a:avLst/>
          </a:prstGeom>
        </p:spPr>
        <p:txBody>
          <a:bodyPr>
            <a:normAutofit/>
          </a:bodyPr>
          <a:lstStyle>
            <a:lvl1pPr marL="0" indent="0">
              <a:buNone/>
              <a:defRPr sz="1200" b="0" i="0" baseline="0">
                <a:solidFill>
                  <a:srgbClr val="31429B"/>
                </a:solidFill>
                <a:latin typeface="Arial" panose="020B0604020202020204" pitchFamily="34" charset="0"/>
              </a:defRPr>
            </a:lvl1pPr>
          </a:lstStyle>
          <a:p>
            <a:pPr lvl="0"/>
            <a:r>
              <a:rPr lang="fr-FR" dirty="0"/>
              <a:t>Lorem ipsum</a:t>
            </a:r>
          </a:p>
        </p:txBody>
      </p:sp>
      <p:pic>
        <p:nvPicPr>
          <p:cNvPr id="38" name="Imag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4099562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MELINE_BI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timeline</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2"/>
          <a:stretch>
            <a:fillRect/>
          </a:stretch>
        </p:blipFill>
        <p:spPr>
          <a:xfrm>
            <a:off x="-151446" y="0"/>
            <a:ext cx="1193800" cy="1371600"/>
          </a:xfrm>
          <a:prstGeom prst="rect">
            <a:avLst/>
          </a:prstGeom>
        </p:spPr>
      </p:pic>
      <p:cxnSp>
        <p:nvCxnSpPr>
          <p:cNvPr id="19" name="Connecteur droit 18">
            <a:extLst>
              <a:ext uri="{FF2B5EF4-FFF2-40B4-BE49-F238E27FC236}">
                <a16:creationId xmlns:a16="http://schemas.microsoft.com/office/drawing/2014/main" id="{50E4221F-6263-967C-5E79-AAA3FEC38F1E}"/>
              </a:ext>
            </a:extLst>
          </p:cNvPr>
          <p:cNvCxnSpPr>
            <a:cxnSpLocks/>
          </p:cNvCxnSpPr>
          <p:nvPr userDrawn="1"/>
        </p:nvCxnSpPr>
        <p:spPr>
          <a:xfrm>
            <a:off x="0" y="3012584"/>
            <a:ext cx="12206990" cy="0"/>
          </a:xfrm>
          <a:prstGeom prst="line">
            <a:avLst/>
          </a:prstGeom>
          <a:ln w="25400">
            <a:solidFill>
              <a:srgbClr val="5A7B9F"/>
            </a:solidFill>
          </a:ln>
        </p:spPr>
        <p:style>
          <a:lnRef idx="1">
            <a:schemeClr val="accent1"/>
          </a:lnRef>
          <a:fillRef idx="0">
            <a:schemeClr val="accent1"/>
          </a:fillRef>
          <a:effectRef idx="0">
            <a:schemeClr val="accent1"/>
          </a:effectRef>
          <a:fontRef idx="minor">
            <a:schemeClr val="tx1"/>
          </a:fontRef>
        </p:style>
      </p:cxnSp>
      <p:sp>
        <p:nvSpPr>
          <p:cNvPr id="4" name="Espace réservé du texte 9">
            <a:extLst>
              <a:ext uri="{FF2B5EF4-FFF2-40B4-BE49-F238E27FC236}">
                <a16:creationId xmlns:a16="http://schemas.microsoft.com/office/drawing/2014/main" id="{910E495C-D2FE-B768-E6C0-7BCED28AE407}"/>
              </a:ext>
            </a:extLst>
          </p:cNvPr>
          <p:cNvSpPr>
            <a:spLocks noGrp="1"/>
          </p:cNvSpPr>
          <p:nvPr>
            <p:ph type="body" sz="quarter" idx="16" hasCustomPrompt="1"/>
          </p:nvPr>
        </p:nvSpPr>
        <p:spPr>
          <a:xfrm>
            <a:off x="689548" y="1371600"/>
            <a:ext cx="11112487" cy="703272"/>
          </a:xfrm>
          <a:prstGeom prst="rect">
            <a:avLst/>
          </a:prstGeom>
        </p:spPr>
        <p:txBody>
          <a:bodyPr/>
          <a:lstStyle>
            <a:lvl1pPr marL="0" indent="0">
              <a:buFontTx/>
              <a:buNone/>
              <a:defRPr sz="2400" b="1" cap="all" baseline="0">
                <a:solidFill>
                  <a:srgbClr val="4A82FA"/>
                </a:solidFill>
              </a:defRPr>
            </a:lvl1pPr>
            <a:lvl2pPr marL="0" indent="0">
              <a:buFontTx/>
              <a:buNone/>
              <a:defRPr sz="2100" b="1">
                <a:solidFill>
                  <a:srgbClr val="009983"/>
                </a:solidFill>
              </a:defRPr>
            </a:lvl2pPr>
            <a:lvl3pPr marL="0" indent="0">
              <a:buFontTx/>
              <a:buNone/>
              <a:defRPr sz="1600" b="1">
                <a:solidFill>
                  <a:srgbClr val="004AED"/>
                </a:solidFill>
              </a:defRPr>
            </a:lvl3pPr>
            <a:lvl4pPr marL="0" indent="0">
              <a:buFontTx/>
              <a:buNone/>
              <a:defRPr sz="1600">
                <a:solidFill>
                  <a:srgbClr val="31429B"/>
                </a:solidFill>
              </a:defRPr>
            </a:lvl4pPr>
            <a:lvl5pPr marL="0" indent="0">
              <a:buFontTx/>
              <a:buNone/>
              <a:defRPr sz="1600">
                <a:solidFill>
                  <a:srgbClr val="31429B"/>
                </a:solidFill>
              </a:defRPr>
            </a:lvl5pPr>
          </a:lstStyle>
          <a:p>
            <a:pPr lvl="4"/>
            <a:r>
              <a:rPr lang="fr-FR" dirty="0"/>
              <a:t>Texte</a:t>
            </a:r>
          </a:p>
        </p:txBody>
      </p:sp>
      <p:sp>
        <p:nvSpPr>
          <p:cNvPr id="10" name="Ellipse 9">
            <a:extLst>
              <a:ext uri="{FF2B5EF4-FFF2-40B4-BE49-F238E27FC236}">
                <a16:creationId xmlns:a16="http://schemas.microsoft.com/office/drawing/2014/main" id="{0E02EADA-0C03-2F50-C665-C9D74899608F}"/>
              </a:ext>
            </a:extLst>
          </p:cNvPr>
          <p:cNvSpPr/>
          <p:nvPr userDrawn="1"/>
        </p:nvSpPr>
        <p:spPr>
          <a:xfrm>
            <a:off x="11332564" y="2714648"/>
            <a:ext cx="584616" cy="584616"/>
          </a:xfrm>
          <a:prstGeom prst="ellipse">
            <a:avLst/>
          </a:prstGeom>
          <a:solidFill>
            <a:srgbClr val="314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E8828BA-F4BC-CD81-F49A-AD61BF1DD3E9}"/>
              </a:ext>
            </a:extLst>
          </p:cNvPr>
          <p:cNvSpPr/>
          <p:nvPr userDrawn="1"/>
        </p:nvSpPr>
        <p:spPr>
          <a:xfrm>
            <a:off x="2623279" y="2728210"/>
            <a:ext cx="584616" cy="584616"/>
          </a:xfrm>
          <a:prstGeom prst="ellipse">
            <a:avLst/>
          </a:prstGeom>
          <a:solidFill>
            <a:schemeClr val="bg1"/>
          </a:solidFill>
          <a:ln w="25400">
            <a:solidFill>
              <a:srgbClr val="417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8402E88C-C22D-EA1E-0648-7327472392D0}"/>
              </a:ext>
            </a:extLst>
          </p:cNvPr>
          <p:cNvSpPr/>
          <p:nvPr userDrawn="1"/>
        </p:nvSpPr>
        <p:spPr>
          <a:xfrm>
            <a:off x="5111646" y="2728210"/>
            <a:ext cx="584616" cy="584616"/>
          </a:xfrm>
          <a:prstGeom prst="ellipse">
            <a:avLst/>
          </a:prstGeom>
          <a:solidFill>
            <a:schemeClr val="bg1"/>
          </a:solidFill>
          <a:ln w="25400">
            <a:solidFill>
              <a:srgbClr val="417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14">
            <a:extLst>
              <a:ext uri="{FF2B5EF4-FFF2-40B4-BE49-F238E27FC236}">
                <a16:creationId xmlns:a16="http://schemas.microsoft.com/office/drawing/2014/main" id="{909C67AE-9C2E-78B3-8D8F-143505F2C1B1}"/>
              </a:ext>
            </a:extLst>
          </p:cNvPr>
          <p:cNvSpPr>
            <a:spLocks noGrp="1"/>
          </p:cNvSpPr>
          <p:nvPr>
            <p:ph sz="quarter" idx="17" hasCustomPrompt="1"/>
          </p:nvPr>
        </p:nvSpPr>
        <p:spPr>
          <a:xfrm>
            <a:off x="11343304" y="2407752"/>
            <a:ext cx="728663" cy="388938"/>
          </a:xfrm>
          <a:prstGeom prst="rect">
            <a:avLst/>
          </a:prstGeom>
        </p:spPr>
        <p:txBody>
          <a:bodyPr>
            <a:normAutofit/>
          </a:bodyPr>
          <a:lstStyle>
            <a:lvl1pPr marL="0" indent="0">
              <a:buNone/>
              <a:defRPr sz="1200" b="1" i="0" baseline="0">
                <a:solidFill>
                  <a:srgbClr val="31429B"/>
                </a:solidFill>
                <a:latin typeface="Arial" panose="020B0604020202020204" pitchFamily="34" charset="0"/>
              </a:defRPr>
            </a:lvl1pPr>
          </a:lstStyle>
          <a:p>
            <a:pPr lvl="0"/>
            <a:r>
              <a:rPr lang="fr-FR" dirty="0"/>
              <a:t>2024</a:t>
            </a:r>
          </a:p>
        </p:txBody>
      </p:sp>
      <p:sp>
        <p:nvSpPr>
          <p:cNvPr id="16" name="Espace réservé du contenu 14">
            <a:extLst>
              <a:ext uri="{FF2B5EF4-FFF2-40B4-BE49-F238E27FC236}">
                <a16:creationId xmlns:a16="http://schemas.microsoft.com/office/drawing/2014/main" id="{AFF843F7-2770-C1C5-5F8A-D8EDF37885A5}"/>
              </a:ext>
            </a:extLst>
          </p:cNvPr>
          <p:cNvSpPr>
            <a:spLocks noGrp="1"/>
          </p:cNvSpPr>
          <p:nvPr>
            <p:ph sz="quarter" idx="18" hasCustomPrompt="1"/>
          </p:nvPr>
        </p:nvSpPr>
        <p:spPr>
          <a:xfrm>
            <a:off x="313691" y="2451294"/>
            <a:ext cx="1761852" cy="388938"/>
          </a:xfrm>
          <a:prstGeom prst="rect">
            <a:avLst/>
          </a:prstGeom>
        </p:spPr>
        <p:txBody>
          <a:bodyPr>
            <a:normAutofit/>
          </a:bodyPr>
          <a:lstStyle>
            <a:lvl1pPr marL="0" indent="0">
              <a:buNone/>
              <a:defRPr sz="1200" b="1" i="0" baseline="0">
                <a:solidFill>
                  <a:srgbClr val="0EA0BE"/>
                </a:solidFill>
                <a:latin typeface="Arial" panose="020B0604020202020204" pitchFamily="34" charset="0"/>
              </a:defRPr>
            </a:lvl1pPr>
          </a:lstStyle>
          <a:p>
            <a:pPr lvl="0"/>
            <a:r>
              <a:rPr lang="fr-FR" dirty="0"/>
              <a:t>2019</a:t>
            </a:r>
          </a:p>
        </p:txBody>
      </p:sp>
      <p:sp>
        <p:nvSpPr>
          <p:cNvPr id="17" name="Espace réservé du contenu 14">
            <a:extLst>
              <a:ext uri="{FF2B5EF4-FFF2-40B4-BE49-F238E27FC236}">
                <a16:creationId xmlns:a16="http://schemas.microsoft.com/office/drawing/2014/main" id="{E771A385-E12A-5BBA-2BB8-240EFDAC22BE}"/>
              </a:ext>
            </a:extLst>
          </p:cNvPr>
          <p:cNvSpPr>
            <a:spLocks noGrp="1"/>
          </p:cNvSpPr>
          <p:nvPr>
            <p:ph sz="quarter" idx="19" hasCustomPrompt="1"/>
          </p:nvPr>
        </p:nvSpPr>
        <p:spPr>
          <a:xfrm>
            <a:off x="306733" y="3456477"/>
            <a:ext cx="1768808" cy="1183367"/>
          </a:xfrm>
          <a:prstGeom prst="rect">
            <a:avLst/>
          </a:prstGeom>
        </p:spPr>
        <p:txBody>
          <a:bodyPr>
            <a:normAutofit/>
          </a:bodyPr>
          <a:lstStyle>
            <a:lvl1pPr marL="0" indent="0">
              <a:buNone/>
              <a:defRPr sz="1200" b="0" i="0" baseline="0">
                <a:solidFill>
                  <a:srgbClr val="0EA0BE"/>
                </a:solidFill>
                <a:latin typeface="Arial" panose="020B0604020202020204" pitchFamily="34" charset="0"/>
              </a:defRPr>
            </a:lvl1pPr>
          </a:lstStyle>
          <a:p>
            <a:pPr lvl="0"/>
            <a:r>
              <a:rPr lang="fr-FR" dirty="0"/>
              <a:t>Lorem ipsum</a:t>
            </a:r>
          </a:p>
        </p:txBody>
      </p:sp>
      <p:cxnSp>
        <p:nvCxnSpPr>
          <p:cNvPr id="26" name="Connecteur droit 25">
            <a:extLst>
              <a:ext uri="{FF2B5EF4-FFF2-40B4-BE49-F238E27FC236}">
                <a16:creationId xmlns:a16="http://schemas.microsoft.com/office/drawing/2014/main" id="{BAF61B91-6170-E9E6-31B4-4CD1F3670B86}"/>
              </a:ext>
            </a:extLst>
          </p:cNvPr>
          <p:cNvCxnSpPr>
            <a:cxnSpLocks/>
            <a:stCxn id="11" idx="4"/>
          </p:cNvCxnSpPr>
          <p:nvPr userDrawn="1"/>
        </p:nvCxnSpPr>
        <p:spPr>
          <a:xfrm>
            <a:off x="2915587" y="3312826"/>
            <a:ext cx="0" cy="754752"/>
          </a:xfrm>
          <a:prstGeom prst="line">
            <a:avLst/>
          </a:prstGeom>
          <a:ln w="12700">
            <a:solidFill>
              <a:srgbClr val="4171D9"/>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4FD61049-BDEF-9496-353F-59699191A11B}"/>
              </a:ext>
            </a:extLst>
          </p:cNvPr>
          <p:cNvCxnSpPr>
            <a:cxnSpLocks/>
          </p:cNvCxnSpPr>
          <p:nvPr userDrawn="1"/>
        </p:nvCxnSpPr>
        <p:spPr>
          <a:xfrm>
            <a:off x="5403954" y="3312826"/>
            <a:ext cx="0" cy="377376"/>
          </a:xfrm>
          <a:prstGeom prst="line">
            <a:avLst/>
          </a:prstGeom>
          <a:ln w="12700">
            <a:solidFill>
              <a:srgbClr val="4171D9"/>
            </a:solidFill>
          </a:ln>
        </p:spPr>
        <p:style>
          <a:lnRef idx="1">
            <a:schemeClr val="accent1"/>
          </a:lnRef>
          <a:fillRef idx="0">
            <a:schemeClr val="accent1"/>
          </a:fillRef>
          <a:effectRef idx="0">
            <a:schemeClr val="accent1"/>
          </a:effectRef>
          <a:fontRef idx="minor">
            <a:schemeClr val="tx1"/>
          </a:fontRef>
        </p:style>
      </p:cxnSp>
      <p:sp>
        <p:nvSpPr>
          <p:cNvPr id="31" name="Espace réservé du contenu 14">
            <a:extLst>
              <a:ext uri="{FF2B5EF4-FFF2-40B4-BE49-F238E27FC236}">
                <a16:creationId xmlns:a16="http://schemas.microsoft.com/office/drawing/2014/main" id="{24E760C5-C633-5338-2092-6872E2CB2594}"/>
              </a:ext>
            </a:extLst>
          </p:cNvPr>
          <p:cNvSpPr>
            <a:spLocks noGrp="1"/>
          </p:cNvSpPr>
          <p:nvPr>
            <p:ph sz="quarter" idx="20" hasCustomPrompt="1"/>
          </p:nvPr>
        </p:nvSpPr>
        <p:spPr>
          <a:xfrm>
            <a:off x="2622175" y="4115202"/>
            <a:ext cx="2009219" cy="388938"/>
          </a:xfrm>
          <a:prstGeom prst="rect">
            <a:avLst/>
          </a:prstGeom>
        </p:spPr>
        <p:txBody>
          <a:bodyPr>
            <a:normAutofit/>
          </a:bodyPr>
          <a:lstStyle>
            <a:lvl1pPr marL="0" indent="0">
              <a:buNone/>
              <a:defRPr sz="1200" b="1" i="0" baseline="0">
                <a:solidFill>
                  <a:srgbClr val="4171D9"/>
                </a:solidFill>
                <a:latin typeface="Arial" panose="020B0604020202020204" pitchFamily="34" charset="0"/>
              </a:defRPr>
            </a:lvl1pPr>
          </a:lstStyle>
          <a:p>
            <a:pPr lvl="0"/>
            <a:r>
              <a:rPr lang="fr-FR" dirty="0"/>
              <a:t>Mai 2019</a:t>
            </a:r>
          </a:p>
        </p:txBody>
      </p:sp>
      <p:sp>
        <p:nvSpPr>
          <p:cNvPr id="32" name="Espace réservé du contenu 14">
            <a:extLst>
              <a:ext uri="{FF2B5EF4-FFF2-40B4-BE49-F238E27FC236}">
                <a16:creationId xmlns:a16="http://schemas.microsoft.com/office/drawing/2014/main" id="{45A39B4E-F326-D1D6-E132-7202644AF104}"/>
              </a:ext>
            </a:extLst>
          </p:cNvPr>
          <p:cNvSpPr>
            <a:spLocks noGrp="1"/>
          </p:cNvSpPr>
          <p:nvPr>
            <p:ph sz="quarter" idx="21" hasCustomPrompt="1"/>
          </p:nvPr>
        </p:nvSpPr>
        <p:spPr>
          <a:xfrm>
            <a:off x="2615218" y="4385867"/>
            <a:ext cx="2023125" cy="1332761"/>
          </a:xfrm>
          <a:prstGeom prst="rect">
            <a:avLst/>
          </a:prstGeom>
        </p:spPr>
        <p:txBody>
          <a:bodyPr>
            <a:normAutofit/>
          </a:bodyPr>
          <a:lstStyle>
            <a:lvl1pPr marL="0" indent="0">
              <a:buNone/>
              <a:defRPr sz="1200" b="0" i="0" baseline="0">
                <a:solidFill>
                  <a:srgbClr val="4171D9"/>
                </a:solidFill>
                <a:latin typeface="Arial" panose="020B0604020202020204" pitchFamily="34" charset="0"/>
              </a:defRPr>
            </a:lvl1pPr>
          </a:lstStyle>
          <a:p>
            <a:pPr lvl="0"/>
            <a:r>
              <a:rPr lang="fr-FR" dirty="0"/>
              <a:t>Lorem ipsum</a:t>
            </a:r>
          </a:p>
        </p:txBody>
      </p:sp>
      <p:sp>
        <p:nvSpPr>
          <p:cNvPr id="33" name="Espace réservé du contenu 14">
            <a:extLst>
              <a:ext uri="{FF2B5EF4-FFF2-40B4-BE49-F238E27FC236}">
                <a16:creationId xmlns:a16="http://schemas.microsoft.com/office/drawing/2014/main" id="{13B90E95-7255-B368-F475-DDC5D7C04D70}"/>
              </a:ext>
            </a:extLst>
          </p:cNvPr>
          <p:cNvSpPr>
            <a:spLocks noGrp="1"/>
          </p:cNvSpPr>
          <p:nvPr>
            <p:ph sz="quarter" idx="22" hasCustomPrompt="1"/>
          </p:nvPr>
        </p:nvSpPr>
        <p:spPr>
          <a:xfrm>
            <a:off x="5110542" y="3740448"/>
            <a:ext cx="1657512" cy="388938"/>
          </a:xfrm>
          <a:prstGeom prst="rect">
            <a:avLst/>
          </a:prstGeom>
        </p:spPr>
        <p:txBody>
          <a:bodyPr>
            <a:normAutofit/>
          </a:bodyPr>
          <a:lstStyle>
            <a:lvl1pPr marL="0" indent="0">
              <a:buNone/>
              <a:defRPr sz="1200" b="1" i="0" baseline="0">
                <a:solidFill>
                  <a:srgbClr val="4171D9"/>
                </a:solidFill>
                <a:latin typeface="Arial" panose="020B0604020202020204" pitchFamily="34" charset="0"/>
              </a:defRPr>
            </a:lvl1pPr>
          </a:lstStyle>
          <a:p>
            <a:pPr lvl="0"/>
            <a:r>
              <a:rPr lang="fr-FR" dirty="0"/>
              <a:t>Mai 2019</a:t>
            </a:r>
          </a:p>
        </p:txBody>
      </p:sp>
      <p:sp>
        <p:nvSpPr>
          <p:cNvPr id="34" name="Espace réservé du contenu 14">
            <a:extLst>
              <a:ext uri="{FF2B5EF4-FFF2-40B4-BE49-F238E27FC236}">
                <a16:creationId xmlns:a16="http://schemas.microsoft.com/office/drawing/2014/main" id="{B73D948A-9C8F-9EA3-3451-06473370E85A}"/>
              </a:ext>
            </a:extLst>
          </p:cNvPr>
          <p:cNvSpPr>
            <a:spLocks noGrp="1"/>
          </p:cNvSpPr>
          <p:nvPr>
            <p:ph sz="quarter" idx="23" hasCustomPrompt="1"/>
          </p:nvPr>
        </p:nvSpPr>
        <p:spPr>
          <a:xfrm>
            <a:off x="5103585" y="4011113"/>
            <a:ext cx="1836313" cy="1183373"/>
          </a:xfrm>
          <a:prstGeom prst="rect">
            <a:avLst/>
          </a:prstGeom>
        </p:spPr>
        <p:txBody>
          <a:bodyPr>
            <a:normAutofit/>
          </a:bodyPr>
          <a:lstStyle>
            <a:lvl1pPr marL="0" indent="0">
              <a:buNone/>
              <a:defRPr sz="1200" b="0" i="0" baseline="0">
                <a:solidFill>
                  <a:srgbClr val="4171D9"/>
                </a:solidFill>
                <a:latin typeface="Arial" panose="020B0604020202020204" pitchFamily="34" charset="0"/>
              </a:defRPr>
            </a:lvl1pPr>
          </a:lstStyle>
          <a:p>
            <a:pPr lvl="0"/>
            <a:r>
              <a:rPr lang="fr-FR" dirty="0"/>
              <a:t>Lorem ipsum</a:t>
            </a:r>
          </a:p>
        </p:txBody>
      </p:sp>
      <p:sp>
        <p:nvSpPr>
          <p:cNvPr id="35" name="Espace réservé du contenu 14">
            <a:extLst>
              <a:ext uri="{FF2B5EF4-FFF2-40B4-BE49-F238E27FC236}">
                <a16:creationId xmlns:a16="http://schemas.microsoft.com/office/drawing/2014/main" id="{68837E4A-0592-6DD1-CCE8-A4AC74BEF78A}"/>
              </a:ext>
            </a:extLst>
          </p:cNvPr>
          <p:cNvSpPr>
            <a:spLocks noGrp="1"/>
          </p:cNvSpPr>
          <p:nvPr>
            <p:ph sz="quarter" idx="24" hasCustomPrompt="1"/>
          </p:nvPr>
        </p:nvSpPr>
        <p:spPr>
          <a:xfrm>
            <a:off x="6624549" y="4639858"/>
            <a:ext cx="1953394" cy="388938"/>
          </a:xfrm>
          <a:prstGeom prst="rect">
            <a:avLst/>
          </a:prstGeom>
        </p:spPr>
        <p:txBody>
          <a:bodyPr>
            <a:normAutofit/>
          </a:bodyPr>
          <a:lstStyle>
            <a:lvl1pPr marL="0" indent="0">
              <a:buNone/>
              <a:defRPr sz="1200" b="1" i="0" baseline="0">
                <a:solidFill>
                  <a:srgbClr val="0EA0BE"/>
                </a:solidFill>
                <a:latin typeface="Arial" panose="020B0604020202020204" pitchFamily="34" charset="0"/>
              </a:defRPr>
            </a:lvl1pPr>
          </a:lstStyle>
          <a:p>
            <a:pPr lvl="0"/>
            <a:r>
              <a:rPr lang="fr-FR" dirty="0"/>
              <a:t>Mai 2019</a:t>
            </a:r>
          </a:p>
        </p:txBody>
      </p:sp>
      <p:sp>
        <p:nvSpPr>
          <p:cNvPr id="36" name="Espace réservé du contenu 14">
            <a:extLst>
              <a:ext uri="{FF2B5EF4-FFF2-40B4-BE49-F238E27FC236}">
                <a16:creationId xmlns:a16="http://schemas.microsoft.com/office/drawing/2014/main" id="{07044D2D-3C71-3832-47B2-BEAE30D898A1}"/>
              </a:ext>
            </a:extLst>
          </p:cNvPr>
          <p:cNvSpPr>
            <a:spLocks noGrp="1"/>
          </p:cNvSpPr>
          <p:nvPr>
            <p:ph sz="quarter" idx="25" hasCustomPrompt="1"/>
          </p:nvPr>
        </p:nvSpPr>
        <p:spPr>
          <a:xfrm>
            <a:off x="6617592" y="4910523"/>
            <a:ext cx="1960347" cy="1126447"/>
          </a:xfrm>
          <a:prstGeom prst="rect">
            <a:avLst/>
          </a:prstGeom>
        </p:spPr>
        <p:txBody>
          <a:bodyPr>
            <a:normAutofit/>
          </a:bodyPr>
          <a:lstStyle>
            <a:lvl1pPr marL="0" indent="0">
              <a:buNone/>
              <a:defRPr sz="1200" b="0" i="0" baseline="0">
                <a:solidFill>
                  <a:srgbClr val="0EA0BE"/>
                </a:solidFill>
                <a:latin typeface="Arial" panose="020B0604020202020204" pitchFamily="34" charset="0"/>
              </a:defRPr>
            </a:lvl1pPr>
          </a:lstStyle>
          <a:p>
            <a:pPr lvl="0"/>
            <a:r>
              <a:rPr lang="fr-FR" dirty="0"/>
              <a:t>Lorem ipsum</a:t>
            </a:r>
          </a:p>
        </p:txBody>
      </p:sp>
      <p:cxnSp>
        <p:nvCxnSpPr>
          <p:cNvPr id="37" name="Connecteur droit 36">
            <a:extLst>
              <a:ext uri="{FF2B5EF4-FFF2-40B4-BE49-F238E27FC236}">
                <a16:creationId xmlns:a16="http://schemas.microsoft.com/office/drawing/2014/main" id="{83FB57FA-64AF-0CA0-F46B-8115ACA6ABF1}"/>
              </a:ext>
            </a:extLst>
          </p:cNvPr>
          <p:cNvCxnSpPr>
            <a:cxnSpLocks/>
          </p:cNvCxnSpPr>
          <p:nvPr userDrawn="1"/>
        </p:nvCxnSpPr>
        <p:spPr>
          <a:xfrm>
            <a:off x="6932951" y="3205572"/>
            <a:ext cx="0" cy="1357012"/>
          </a:xfrm>
          <a:prstGeom prst="line">
            <a:avLst/>
          </a:prstGeom>
          <a:ln w="12700">
            <a:solidFill>
              <a:srgbClr val="0EA0BE"/>
            </a:solidFill>
          </a:ln>
        </p:spPr>
        <p:style>
          <a:lnRef idx="1">
            <a:schemeClr val="accent1"/>
          </a:lnRef>
          <a:fillRef idx="0">
            <a:schemeClr val="accent1"/>
          </a:fillRef>
          <a:effectRef idx="0">
            <a:schemeClr val="accent1"/>
          </a:effectRef>
          <a:fontRef idx="minor">
            <a:schemeClr val="tx1"/>
          </a:fontRef>
        </p:style>
      </p:cxnSp>
      <p:sp>
        <p:nvSpPr>
          <p:cNvPr id="39" name="Espace réservé du contenu 14">
            <a:extLst>
              <a:ext uri="{FF2B5EF4-FFF2-40B4-BE49-F238E27FC236}">
                <a16:creationId xmlns:a16="http://schemas.microsoft.com/office/drawing/2014/main" id="{8CF2C6A8-CC40-5431-1A01-B7C4E0434806}"/>
              </a:ext>
            </a:extLst>
          </p:cNvPr>
          <p:cNvSpPr>
            <a:spLocks noGrp="1"/>
          </p:cNvSpPr>
          <p:nvPr>
            <p:ph sz="quarter" idx="26" hasCustomPrompt="1"/>
          </p:nvPr>
        </p:nvSpPr>
        <p:spPr>
          <a:xfrm>
            <a:off x="10336105" y="3456477"/>
            <a:ext cx="1768808" cy="1183377"/>
          </a:xfrm>
          <a:prstGeom prst="rect">
            <a:avLst/>
          </a:prstGeom>
        </p:spPr>
        <p:txBody>
          <a:bodyPr>
            <a:normAutofit/>
          </a:bodyPr>
          <a:lstStyle>
            <a:lvl1pPr marL="0" indent="0">
              <a:buNone/>
              <a:defRPr sz="1200" b="0" i="0" baseline="0">
                <a:solidFill>
                  <a:srgbClr val="31429B"/>
                </a:solidFill>
                <a:latin typeface="Arial" panose="020B0604020202020204" pitchFamily="34" charset="0"/>
              </a:defRPr>
            </a:lvl1pPr>
          </a:lstStyle>
          <a:p>
            <a:pPr lvl="0"/>
            <a:r>
              <a:rPr lang="fr-FR" dirty="0"/>
              <a:t>Lorem ipsum</a:t>
            </a:r>
          </a:p>
        </p:txBody>
      </p:sp>
      <p:sp>
        <p:nvSpPr>
          <p:cNvPr id="3" name="Triangle 2">
            <a:extLst>
              <a:ext uri="{FF2B5EF4-FFF2-40B4-BE49-F238E27FC236}">
                <a16:creationId xmlns:a16="http://schemas.microsoft.com/office/drawing/2014/main" id="{217CB023-C523-FCF4-1751-3CF3B21B65CB}"/>
              </a:ext>
            </a:extLst>
          </p:cNvPr>
          <p:cNvSpPr/>
          <p:nvPr userDrawn="1"/>
        </p:nvSpPr>
        <p:spPr>
          <a:xfrm rot="5400000">
            <a:off x="387912" y="2708865"/>
            <a:ext cx="585720" cy="561290"/>
          </a:xfrm>
          <a:prstGeom prst="triangle">
            <a:avLst/>
          </a:prstGeom>
          <a:solidFill>
            <a:srgbClr val="0E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7508D62B-969C-AE76-41E9-7C97CB758573}"/>
              </a:ext>
            </a:extLst>
          </p:cNvPr>
          <p:cNvSpPr/>
          <p:nvPr userDrawn="1"/>
        </p:nvSpPr>
        <p:spPr>
          <a:xfrm>
            <a:off x="8821592" y="2714647"/>
            <a:ext cx="584616" cy="584616"/>
          </a:xfrm>
          <a:prstGeom prst="ellipse">
            <a:avLst/>
          </a:prstGeom>
          <a:solidFill>
            <a:srgbClr val="314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contenu 14">
            <a:extLst>
              <a:ext uri="{FF2B5EF4-FFF2-40B4-BE49-F238E27FC236}">
                <a16:creationId xmlns:a16="http://schemas.microsoft.com/office/drawing/2014/main" id="{C2BD9E06-335B-AD82-E297-F17F1AB64812}"/>
              </a:ext>
            </a:extLst>
          </p:cNvPr>
          <p:cNvSpPr>
            <a:spLocks noGrp="1"/>
          </p:cNvSpPr>
          <p:nvPr>
            <p:ph sz="quarter" idx="27" hasCustomPrompt="1"/>
          </p:nvPr>
        </p:nvSpPr>
        <p:spPr>
          <a:xfrm>
            <a:off x="8596349" y="3456471"/>
            <a:ext cx="1768808" cy="1183377"/>
          </a:xfrm>
          <a:prstGeom prst="rect">
            <a:avLst/>
          </a:prstGeom>
        </p:spPr>
        <p:txBody>
          <a:bodyPr>
            <a:normAutofit/>
          </a:bodyPr>
          <a:lstStyle>
            <a:lvl1pPr marL="0" indent="0">
              <a:buNone/>
              <a:defRPr sz="1200" b="0" i="0" baseline="0">
                <a:solidFill>
                  <a:srgbClr val="31429B"/>
                </a:solidFill>
                <a:latin typeface="Arial" panose="020B0604020202020204" pitchFamily="34" charset="0"/>
              </a:defRPr>
            </a:lvl1pPr>
          </a:lstStyle>
          <a:p>
            <a:pPr lvl="0"/>
            <a:r>
              <a:rPr lang="fr-FR" dirty="0"/>
              <a:t>Lorem ipsum</a:t>
            </a:r>
          </a:p>
        </p:txBody>
      </p:sp>
      <p:sp>
        <p:nvSpPr>
          <p:cNvPr id="18" name="Espace réservé du contenu 14">
            <a:extLst>
              <a:ext uri="{FF2B5EF4-FFF2-40B4-BE49-F238E27FC236}">
                <a16:creationId xmlns:a16="http://schemas.microsoft.com/office/drawing/2014/main" id="{6FB8E4F6-F4F6-37E8-1E6F-C1FB0678838F}"/>
              </a:ext>
            </a:extLst>
          </p:cNvPr>
          <p:cNvSpPr>
            <a:spLocks noGrp="1"/>
          </p:cNvSpPr>
          <p:nvPr>
            <p:ph sz="quarter" idx="28" hasCustomPrompt="1"/>
          </p:nvPr>
        </p:nvSpPr>
        <p:spPr>
          <a:xfrm>
            <a:off x="8861361" y="2436780"/>
            <a:ext cx="728663" cy="388938"/>
          </a:xfrm>
          <a:prstGeom prst="rect">
            <a:avLst/>
          </a:prstGeom>
        </p:spPr>
        <p:txBody>
          <a:bodyPr>
            <a:normAutofit/>
          </a:bodyPr>
          <a:lstStyle>
            <a:lvl1pPr marL="0" indent="0">
              <a:buNone/>
              <a:defRPr sz="1200" b="1" i="0" baseline="0">
                <a:solidFill>
                  <a:srgbClr val="31429B"/>
                </a:solidFill>
                <a:latin typeface="Arial" panose="020B0604020202020204" pitchFamily="34" charset="0"/>
              </a:defRPr>
            </a:lvl1pPr>
          </a:lstStyle>
          <a:p>
            <a:pPr lvl="0"/>
            <a:r>
              <a:rPr lang="fr-FR" dirty="0"/>
              <a:t>2024</a:t>
            </a:r>
          </a:p>
        </p:txBody>
      </p:sp>
      <p:sp>
        <p:nvSpPr>
          <p:cNvPr id="20" name="Triangle 19">
            <a:extLst>
              <a:ext uri="{FF2B5EF4-FFF2-40B4-BE49-F238E27FC236}">
                <a16:creationId xmlns:a16="http://schemas.microsoft.com/office/drawing/2014/main" id="{030CDBBB-E3E5-BBA7-E13C-72799C71EFD0}"/>
              </a:ext>
            </a:extLst>
          </p:cNvPr>
          <p:cNvSpPr/>
          <p:nvPr userDrawn="1"/>
        </p:nvSpPr>
        <p:spPr>
          <a:xfrm rot="5400000">
            <a:off x="6788712" y="2723379"/>
            <a:ext cx="585720" cy="561290"/>
          </a:xfrm>
          <a:prstGeom prst="triangle">
            <a:avLst/>
          </a:prstGeom>
          <a:solidFill>
            <a:srgbClr val="0E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6327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2716063" y="1175215"/>
            <a:ext cx="2410573" cy="1008484"/>
          </a:xfrm>
        </p:spPr>
        <p:txBody>
          <a:bodyPr>
            <a:noAutofit/>
          </a:bodyPr>
          <a:lstStyle>
            <a:lvl1pPr>
              <a:defRPr sz="3000" b="1" i="0" cap="all" baseline="0">
                <a:solidFill>
                  <a:srgbClr val="31429B"/>
                </a:solidFill>
              </a:defRPr>
            </a:lvl1pPr>
          </a:lstStyle>
          <a:p>
            <a:r>
              <a:rPr lang="fr-FR" dirty="0"/>
              <a:t>SOMMAIRE</a:t>
            </a:r>
          </a:p>
        </p:txBody>
      </p:sp>
      <p:pic>
        <p:nvPicPr>
          <p:cNvPr id="5" name="Image 4">
            <a:extLst>
              <a:ext uri="{FF2B5EF4-FFF2-40B4-BE49-F238E27FC236}">
                <a16:creationId xmlns:a16="http://schemas.microsoft.com/office/drawing/2014/main" id="{2236829F-F629-CDD0-ADCD-09D591744F9B}"/>
              </a:ext>
            </a:extLst>
          </p:cNvPr>
          <p:cNvPicPr>
            <a:picLocks noChangeAspect="1"/>
          </p:cNvPicPr>
          <p:nvPr userDrawn="1"/>
        </p:nvPicPr>
        <p:blipFill>
          <a:blip r:embed="rId2"/>
          <a:stretch>
            <a:fillRect/>
          </a:stretch>
        </p:blipFill>
        <p:spPr>
          <a:xfrm>
            <a:off x="-367155" y="-29980"/>
            <a:ext cx="2882900" cy="3340100"/>
          </a:xfrm>
          <a:prstGeom prst="rect">
            <a:avLst/>
          </a:prstGeom>
        </p:spPr>
      </p:pic>
      <p:sp>
        <p:nvSpPr>
          <p:cNvPr id="4" name="Espace réservé du contenu 23">
            <a:extLst>
              <a:ext uri="{FF2B5EF4-FFF2-40B4-BE49-F238E27FC236}">
                <a16:creationId xmlns:a16="http://schemas.microsoft.com/office/drawing/2014/main" id="{D5BE8BE1-B188-6CBC-99FF-8BCD8F53A9DE}"/>
              </a:ext>
            </a:extLst>
          </p:cNvPr>
          <p:cNvSpPr>
            <a:spLocks noGrp="1"/>
          </p:cNvSpPr>
          <p:nvPr>
            <p:ph sz="quarter" idx="13" hasCustomPrompt="1"/>
          </p:nvPr>
        </p:nvSpPr>
        <p:spPr>
          <a:xfrm>
            <a:off x="6172375" y="461030"/>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6" name="Espace réservé du contenu 23">
            <a:extLst>
              <a:ext uri="{FF2B5EF4-FFF2-40B4-BE49-F238E27FC236}">
                <a16:creationId xmlns:a16="http://schemas.microsoft.com/office/drawing/2014/main" id="{B7A0816C-E946-D6FF-C0F1-FF53FE68535A}"/>
              </a:ext>
            </a:extLst>
          </p:cNvPr>
          <p:cNvSpPr>
            <a:spLocks noGrp="1"/>
          </p:cNvSpPr>
          <p:nvPr>
            <p:ph sz="quarter" idx="14" hasCustomPrompt="1"/>
          </p:nvPr>
        </p:nvSpPr>
        <p:spPr>
          <a:xfrm>
            <a:off x="6171085" y="1006583"/>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9" name="Espace réservé du contenu 23">
            <a:extLst>
              <a:ext uri="{FF2B5EF4-FFF2-40B4-BE49-F238E27FC236}">
                <a16:creationId xmlns:a16="http://schemas.microsoft.com/office/drawing/2014/main" id="{78A7AC3C-9E4B-0FFA-614B-112C38568F16}"/>
              </a:ext>
            </a:extLst>
          </p:cNvPr>
          <p:cNvSpPr>
            <a:spLocks noGrp="1"/>
          </p:cNvSpPr>
          <p:nvPr>
            <p:ph sz="quarter" idx="15" hasCustomPrompt="1"/>
          </p:nvPr>
        </p:nvSpPr>
        <p:spPr>
          <a:xfrm>
            <a:off x="6162215" y="1533215"/>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0" name="Espace réservé du contenu 23">
            <a:extLst>
              <a:ext uri="{FF2B5EF4-FFF2-40B4-BE49-F238E27FC236}">
                <a16:creationId xmlns:a16="http://schemas.microsoft.com/office/drawing/2014/main" id="{9F944F0F-050F-84C9-7764-2FDD43FEB486}"/>
              </a:ext>
            </a:extLst>
          </p:cNvPr>
          <p:cNvSpPr>
            <a:spLocks noGrp="1"/>
          </p:cNvSpPr>
          <p:nvPr>
            <p:ph sz="quarter" idx="16" hasCustomPrompt="1"/>
          </p:nvPr>
        </p:nvSpPr>
        <p:spPr>
          <a:xfrm>
            <a:off x="6160925" y="2078768"/>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3" name="Espace réservé du contenu 23">
            <a:extLst>
              <a:ext uri="{FF2B5EF4-FFF2-40B4-BE49-F238E27FC236}">
                <a16:creationId xmlns:a16="http://schemas.microsoft.com/office/drawing/2014/main" id="{105EEDF5-2592-7853-8ABA-597549319C84}"/>
              </a:ext>
            </a:extLst>
          </p:cNvPr>
          <p:cNvSpPr>
            <a:spLocks noGrp="1"/>
          </p:cNvSpPr>
          <p:nvPr>
            <p:ph sz="quarter" idx="17" hasCustomPrompt="1"/>
          </p:nvPr>
        </p:nvSpPr>
        <p:spPr>
          <a:xfrm>
            <a:off x="6157385" y="2619614"/>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4" name="Espace réservé du contenu 23">
            <a:extLst>
              <a:ext uri="{FF2B5EF4-FFF2-40B4-BE49-F238E27FC236}">
                <a16:creationId xmlns:a16="http://schemas.microsoft.com/office/drawing/2014/main" id="{F66419B2-F34D-FEBF-BDC5-62888E164981}"/>
              </a:ext>
            </a:extLst>
          </p:cNvPr>
          <p:cNvSpPr>
            <a:spLocks noGrp="1"/>
          </p:cNvSpPr>
          <p:nvPr>
            <p:ph sz="quarter" idx="18" hasCustomPrompt="1"/>
          </p:nvPr>
        </p:nvSpPr>
        <p:spPr>
          <a:xfrm>
            <a:off x="6156095" y="3165167"/>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5" name="Espace réservé du contenu 23">
            <a:extLst>
              <a:ext uri="{FF2B5EF4-FFF2-40B4-BE49-F238E27FC236}">
                <a16:creationId xmlns:a16="http://schemas.microsoft.com/office/drawing/2014/main" id="{0EEBD430-3417-C686-2EFD-B4E35622710D}"/>
              </a:ext>
            </a:extLst>
          </p:cNvPr>
          <p:cNvSpPr>
            <a:spLocks noGrp="1"/>
          </p:cNvSpPr>
          <p:nvPr>
            <p:ph sz="quarter" idx="19" hasCustomPrompt="1"/>
          </p:nvPr>
        </p:nvSpPr>
        <p:spPr>
          <a:xfrm>
            <a:off x="6157385" y="3691799"/>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6" name="Espace réservé du contenu 23">
            <a:extLst>
              <a:ext uri="{FF2B5EF4-FFF2-40B4-BE49-F238E27FC236}">
                <a16:creationId xmlns:a16="http://schemas.microsoft.com/office/drawing/2014/main" id="{71C0F96E-7E53-166C-3558-79F179BD00EC}"/>
              </a:ext>
            </a:extLst>
          </p:cNvPr>
          <p:cNvSpPr>
            <a:spLocks noGrp="1"/>
          </p:cNvSpPr>
          <p:nvPr>
            <p:ph sz="quarter" idx="20" hasCustomPrompt="1"/>
          </p:nvPr>
        </p:nvSpPr>
        <p:spPr>
          <a:xfrm>
            <a:off x="6145935" y="4227192"/>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8" name="Espace réservé du texte 17">
            <a:extLst>
              <a:ext uri="{FF2B5EF4-FFF2-40B4-BE49-F238E27FC236}">
                <a16:creationId xmlns:a16="http://schemas.microsoft.com/office/drawing/2014/main" id="{0B2838D2-F776-79B6-F2B8-570CBF5DDB22}"/>
              </a:ext>
            </a:extLst>
          </p:cNvPr>
          <p:cNvSpPr>
            <a:spLocks noGrp="1"/>
          </p:cNvSpPr>
          <p:nvPr>
            <p:ph type="body" sz="quarter" idx="21" hasCustomPrompt="1"/>
          </p:nvPr>
        </p:nvSpPr>
        <p:spPr>
          <a:xfrm>
            <a:off x="5723791" y="460570"/>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1</a:t>
            </a:r>
          </a:p>
        </p:txBody>
      </p:sp>
      <p:sp>
        <p:nvSpPr>
          <p:cNvPr id="19" name="Espace réservé du texte 17">
            <a:extLst>
              <a:ext uri="{FF2B5EF4-FFF2-40B4-BE49-F238E27FC236}">
                <a16:creationId xmlns:a16="http://schemas.microsoft.com/office/drawing/2014/main" id="{17F9BE3D-3BEC-DACA-B191-4B536A12A162}"/>
              </a:ext>
            </a:extLst>
          </p:cNvPr>
          <p:cNvSpPr>
            <a:spLocks noGrp="1"/>
          </p:cNvSpPr>
          <p:nvPr>
            <p:ph type="body" sz="quarter" idx="22" hasCustomPrompt="1"/>
          </p:nvPr>
        </p:nvSpPr>
        <p:spPr>
          <a:xfrm>
            <a:off x="5723791" y="1003293"/>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2</a:t>
            </a:r>
          </a:p>
        </p:txBody>
      </p:sp>
      <p:sp>
        <p:nvSpPr>
          <p:cNvPr id="20" name="Espace réservé du texte 17">
            <a:extLst>
              <a:ext uri="{FF2B5EF4-FFF2-40B4-BE49-F238E27FC236}">
                <a16:creationId xmlns:a16="http://schemas.microsoft.com/office/drawing/2014/main" id="{1B00F6C1-FDC3-9EF8-18CD-34EAD550F85C}"/>
              </a:ext>
            </a:extLst>
          </p:cNvPr>
          <p:cNvSpPr>
            <a:spLocks noGrp="1"/>
          </p:cNvSpPr>
          <p:nvPr>
            <p:ph type="body" sz="quarter" idx="23" hasCustomPrompt="1"/>
          </p:nvPr>
        </p:nvSpPr>
        <p:spPr>
          <a:xfrm>
            <a:off x="5723791" y="1532031"/>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3</a:t>
            </a:r>
          </a:p>
        </p:txBody>
      </p:sp>
      <p:sp>
        <p:nvSpPr>
          <p:cNvPr id="21" name="Espace réservé du texte 17">
            <a:extLst>
              <a:ext uri="{FF2B5EF4-FFF2-40B4-BE49-F238E27FC236}">
                <a16:creationId xmlns:a16="http://schemas.microsoft.com/office/drawing/2014/main" id="{3CF45C33-CE8C-2304-E23A-B1ADB953E576}"/>
              </a:ext>
            </a:extLst>
          </p:cNvPr>
          <p:cNvSpPr>
            <a:spLocks noGrp="1"/>
          </p:cNvSpPr>
          <p:nvPr>
            <p:ph type="body" sz="quarter" idx="24" hasCustomPrompt="1"/>
          </p:nvPr>
        </p:nvSpPr>
        <p:spPr>
          <a:xfrm>
            <a:off x="5723791" y="2065610"/>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4</a:t>
            </a:r>
          </a:p>
        </p:txBody>
      </p:sp>
      <p:sp>
        <p:nvSpPr>
          <p:cNvPr id="22" name="Espace réservé du texte 17">
            <a:extLst>
              <a:ext uri="{FF2B5EF4-FFF2-40B4-BE49-F238E27FC236}">
                <a16:creationId xmlns:a16="http://schemas.microsoft.com/office/drawing/2014/main" id="{7A51412D-2073-9115-AFE8-C9F0B6B8381F}"/>
              </a:ext>
            </a:extLst>
          </p:cNvPr>
          <p:cNvSpPr>
            <a:spLocks noGrp="1"/>
          </p:cNvSpPr>
          <p:nvPr>
            <p:ph type="body" sz="quarter" idx="25" hasCustomPrompt="1"/>
          </p:nvPr>
        </p:nvSpPr>
        <p:spPr>
          <a:xfrm>
            <a:off x="5723791" y="2609410"/>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5</a:t>
            </a:r>
          </a:p>
        </p:txBody>
      </p:sp>
      <p:sp>
        <p:nvSpPr>
          <p:cNvPr id="23" name="Espace réservé du texte 17">
            <a:extLst>
              <a:ext uri="{FF2B5EF4-FFF2-40B4-BE49-F238E27FC236}">
                <a16:creationId xmlns:a16="http://schemas.microsoft.com/office/drawing/2014/main" id="{A6CFB0DC-74EC-F97A-1BFE-7DB87D4AEA38}"/>
              </a:ext>
            </a:extLst>
          </p:cNvPr>
          <p:cNvSpPr>
            <a:spLocks noGrp="1"/>
          </p:cNvSpPr>
          <p:nvPr>
            <p:ph type="body" sz="quarter" idx="26" hasCustomPrompt="1"/>
          </p:nvPr>
        </p:nvSpPr>
        <p:spPr>
          <a:xfrm>
            <a:off x="5723791" y="3152133"/>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6</a:t>
            </a:r>
          </a:p>
        </p:txBody>
      </p:sp>
      <p:sp>
        <p:nvSpPr>
          <p:cNvPr id="24" name="Espace réservé du texte 17">
            <a:extLst>
              <a:ext uri="{FF2B5EF4-FFF2-40B4-BE49-F238E27FC236}">
                <a16:creationId xmlns:a16="http://schemas.microsoft.com/office/drawing/2014/main" id="{57BB802C-C380-1A7D-63E4-B7D996A604F8}"/>
              </a:ext>
            </a:extLst>
          </p:cNvPr>
          <p:cNvSpPr>
            <a:spLocks noGrp="1"/>
          </p:cNvSpPr>
          <p:nvPr>
            <p:ph type="body" sz="quarter" idx="27" hasCustomPrompt="1"/>
          </p:nvPr>
        </p:nvSpPr>
        <p:spPr>
          <a:xfrm>
            <a:off x="5723791" y="3680871"/>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7</a:t>
            </a:r>
          </a:p>
        </p:txBody>
      </p:sp>
      <p:sp>
        <p:nvSpPr>
          <p:cNvPr id="25" name="Espace réservé du texte 17">
            <a:extLst>
              <a:ext uri="{FF2B5EF4-FFF2-40B4-BE49-F238E27FC236}">
                <a16:creationId xmlns:a16="http://schemas.microsoft.com/office/drawing/2014/main" id="{F317665B-8145-2375-B3E2-578B9677DF4C}"/>
              </a:ext>
            </a:extLst>
          </p:cNvPr>
          <p:cNvSpPr>
            <a:spLocks noGrp="1"/>
          </p:cNvSpPr>
          <p:nvPr>
            <p:ph type="body" sz="quarter" idx="28" hasCustomPrompt="1"/>
          </p:nvPr>
        </p:nvSpPr>
        <p:spPr>
          <a:xfrm>
            <a:off x="5723791" y="4214450"/>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8</a:t>
            </a:r>
          </a:p>
        </p:txBody>
      </p:sp>
      <p:pic>
        <p:nvPicPr>
          <p:cNvPr id="27" name="Imag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0794" y="5598479"/>
            <a:ext cx="1841152" cy="865707"/>
          </a:xfrm>
          <a:prstGeom prst="rect">
            <a:avLst/>
          </a:prstGeom>
        </p:spPr>
      </p:pic>
    </p:spTree>
    <p:extLst>
      <p:ext uri="{BB962C8B-B14F-4D97-AF65-F5344CB8AC3E}">
        <p14:creationId xmlns:p14="http://schemas.microsoft.com/office/powerpoint/2010/main" val="1537359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OMPARAISON">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2"/>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comparaison</a:t>
            </a:r>
          </a:p>
        </p:txBody>
      </p:sp>
      <p:sp>
        <p:nvSpPr>
          <p:cNvPr id="12" name="Espace réservé du texte 11">
            <a:extLst>
              <a:ext uri="{FF2B5EF4-FFF2-40B4-BE49-F238E27FC236}">
                <a16:creationId xmlns:a16="http://schemas.microsoft.com/office/drawing/2014/main" id="{2C14DD9D-F7E1-22A0-EAEF-9768017CA8F3}"/>
              </a:ext>
            </a:extLst>
          </p:cNvPr>
          <p:cNvSpPr>
            <a:spLocks noGrp="1"/>
          </p:cNvSpPr>
          <p:nvPr>
            <p:ph type="body" sz="quarter" idx="15" hasCustomPrompt="1"/>
          </p:nvPr>
        </p:nvSpPr>
        <p:spPr>
          <a:xfrm>
            <a:off x="649288" y="1800225"/>
            <a:ext cx="5246687" cy="3773488"/>
          </a:xfrm>
          <a:prstGeom prst="rect">
            <a:avLst/>
          </a:prstGeom>
          <a:ln w="25400">
            <a:solidFill>
              <a:srgbClr val="31429B"/>
            </a:solidFill>
          </a:ln>
        </p:spPr>
        <p:txBody>
          <a:bodyPr lIns="180000" tIns="180000" rIns="180000">
            <a:normAutofit/>
          </a:bodyPr>
          <a:lstStyle>
            <a:lvl1pPr>
              <a:defRPr sz="1600" b="1" i="0" baseline="0">
                <a:ln>
                  <a:noFill/>
                </a:ln>
                <a:solidFill>
                  <a:srgbClr val="31429B"/>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b="0" i="0" baseline="0" dirty="0">
                <a:solidFill>
                  <a:srgbClr val="4A82FA"/>
                </a:solidFill>
              </a:rPr>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a:p>
            <a:endParaRPr lang="fr-FR" b="0" i="0" baseline="0" dirty="0">
              <a:solidFill>
                <a:srgbClr val="4A82FA"/>
              </a:solidFill>
            </a:endParaRPr>
          </a:p>
        </p:txBody>
      </p:sp>
      <p:sp>
        <p:nvSpPr>
          <p:cNvPr id="2" name="Espace réservé du texte 11">
            <a:extLst>
              <a:ext uri="{FF2B5EF4-FFF2-40B4-BE49-F238E27FC236}">
                <a16:creationId xmlns:a16="http://schemas.microsoft.com/office/drawing/2014/main" id="{9981301D-F66B-B20D-CA84-4F300C7A79F9}"/>
              </a:ext>
            </a:extLst>
          </p:cNvPr>
          <p:cNvSpPr>
            <a:spLocks noGrp="1"/>
          </p:cNvSpPr>
          <p:nvPr>
            <p:ph type="body" sz="quarter" idx="16" hasCustomPrompt="1"/>
          </p:nvPr>
        </p:nvSpPr>
        <p:spPr>
          <a:xfrm>
            <a:off x="6255609" y="1800225"/>
            <a:ext cx="5246687" cy="3773488"/>
          </a:xfrm>
          <a:prstGeom prst="rect">
            <a:avLst/>
          </a:prstGeom>
          <a:ln w="25400">
            <a:solidFill>
              <a:srgbClr val="4171D9"/>
            </a:solidFill>
          </a:ln>
        </p:spPr>
        <p:txBody>
          <a:bodyPr lIns="180000" tIns="180000" rIns="180000">
            <a:normAutofit/>
          </a:bodyPr>
          <a:lstStyle>
            <a:lvl1pPr>
              <a:defRPr sz="1600" b="1" i="0" baseline="0">
                <a:solidFill>
                  <a:srgbClr val="4171D9"/>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b="0" i="0" baseline="0" dirty="0">
                <a:solidFill>
                  <a:srgbClr val="4A82FA"/>
                </a:solidFill>
              </a:rPr>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a:p>
            <a:endParaRPr lang="fr-FR" b="0" i="0" baseline="0" dirty="0">
              <a:solidFill>
                <a:srgbClr val="4A82FA"/>
              </a:solidFill>
            </a:endParaRP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3883793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ÉQUIPE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9FDF2E29-B48E-317E-0E1D-1126C8435469}"/>
              </a:ext>
            </a:extLst>
          </p:cNvPr>
          <p:cNvPicPr>
            <a:picLocks noChangeAspect="1"/>
          </p:cNvPicPr>
          <p:nvPr userDrawn="1"/>
        </p:nvPicPr>
        <p:blipFill>
          <a:blip r:embed="rId2"/>
          <a:stretch>
            <a:fillRect/>
          </a:stretch>
        </p:blipFill>
        <p:spPr>
          <a:xfrm>
            <a:off x="11152093" y="0"/>
            <a:ext cx="1193800" cy="1371600"/>
          </a:xfrm>
          <a:prstGeom prst="rect">
            <a:avLst/>
          </a:prstGeom>
        </p:spPr>
      </p:pic>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412749" y="454921"/>
            <a:ext cx="10739343"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LES équipes</a:t>
            </a:r>
          </a:p>
        </p:txBody>
      </p:sp>
      <p:sp>
        <p:nvSpPr>
          <p:cNvPr id="5" name="Espace réservé pour une image  4">
            <a:extLst>
              <a:ext uri="{FF2B5EF4-FFF2-40B4-BE49-F238E27FC236}">
                <a16:creationId xmlns:a16="http://schemas.microsoft.com/office/drawing/2014/main" id="{C680C63A-4A41-1E81-3F94-BD400AC0DBFE}"/>
              </a:ext>
            </a:extLst>
          </p:cNvPr>
          <p:cNvSpPr>
            <a:spLocks noGrp="1"/>
          </p:cNvSpPr>
          <p:nvPr>
            <p:ph type="pic" sz="quarter" idx="17"/>
          </p:nvPr>
        </p:nvSpPr>
        <p:spPr>
          <a:xfrm>
            <a:off x="5153574" y="1386114"/>
            <a:ext cx="1938338" cy="2241550"/>
          </a:xfrm>
          <a:prstGeom prst="rect">
            <a:avLst/>
          </a:prstGeom>
        </p:spPr>
        <p:txBody>
          <a:bodyPr>
            <a:normAutofit/>
          </a:bodyPr>
          <a:lstStyle>
            <a:lvl1pPr marL="0" indent="0">
              <a:buFontTx/>
              <a:buNone/>
              <a:defRPr sz="1200" b="1" i="0" cap="all" baseline="0">
                <a:solidFill>
                  <a:srgbClr val="4171D9"/>
                </a:solidFill>
              </a:defRPr>
            </a:lvl1pPr>
          </a:lstStyle>
          <a:p>
            <a:endParaRPr lang="fr-FR" dirty="0"/>
          </a:p>
        </p:txBody>
      </p:sp>
      <p:sp>
        <p:nvSpPr>
          <p:cNvPr id="6" name="Espace réservé pour une image  4">
            <a:extLst>
              <a:ext uri="{FF2B5EF4-FFF2-40B4-BE49-F238E27FC236}">
                <a16:creationId xmlns:a16="http://schemas.microsoft.com/office/drawing/2014/main" id="{FE8792CC-1AE8-52C3-1C28-089AC85BAD47}"/>
              </a:ext>
            </a:extLst>
          </p:cNvPr>
          <p:cNvSpPr>
            <a:spLocks noGrp="1"/>
          </p:cNvSpPr>
          <p:nvPr>
            <p:ph type="pic" sz="quarter" idx="18"/>
          </p:nvPr>
        </p:nvSpPr>
        <p:spPr>
          <a:xfrm>
            <a:off x="7533917" y="1386114"/>
            <a:ext cx="1938338" cy="2241550"/>
          </a:xfrm>
          <a:prstGeom prst="rect">
            <a:avLst/>
          </a:prstGeom>
        </p:spPr>
        <p:txBody>
          <a:bodyPr>
            <a:normAutofit/>
          </a:bodyPr>
          <a:lstStyle>
            <a:lvl1pPr marL="0" indent="0">
              <a:buFontTx/>
              <a:buNone/>
              <a:defRPr sz="1200" b="1" i="0" cap="all" baseline="0">
                <a:solidFill>
                  <a:srgbClr val="4171D9"/>
                </a:solidFill>
              </a:defRPr>
            </a:lvl1pPr>
          </a:lstStyle>
          <a:p>
            <a:endParaRPr lang="fr-FR" dirty="0"/>
          </a:p>
        </p:txBody>
      </p:sp>
      <p:sp>
        <p:nvSpPr>
          <p:cNvPr id="8" name="Espace réservé pour une image  4">
            <a:extLst>
              <a:ext uri="{FF2B5EF4-FFF2-40B4-BE49-F238E27FC236}">
                <a16:creationId xmlns:a16="http://schemas.microsoft.com/office/drawing/2014/main" id="{6324A6BA-9FB6-1C92-3AA1-7F388E40654C}"/>
              </a:ext>
            </a:extLst>
          </p:cNvPr>
          <p:cNvSpPr>
            <a:spLocks noGrp="1"/>
          </p:cNvSpPr>
          <p:nvPr>
            <p:ph type="pic" sz="quarter" idx="19"/>
          </p:nvPr>
        </p:nvSpPr>
        <p:spPr>
          <a:xfrm>
            <a:off x="9905092" y="1386114"/>
            <a:ext cx="1938338" cy="2241550"/>
          </a:xfrm>
          <a:prstGeom prst="rect">
            <a:avLst/>
          </a:prstGeom>
        </p:spPr>
        <p:txBody>
          <a:bodyPr>
            <a:normAutofit/>
          </a:bodyPr>
          <a:lstStyle>
            <a:lvl1pPr marL="0" indent="0">
              <a:buFontTx/>
              <a:buNone/>
              <a:defRPr sz="1200" b="1" i="0" cap="all" baseline="0">
                <a:solidFill>
                  <a:srgbClr val="4171D9"/>
                </a:solidFill>
              </a:defRPr>
            </a:lvl1pPr>
          </a:lstStyle>
          <a:p>
            <a:endParaRPr lang="fr-FR" dirty="0"/>
          </a:p>
        </p:txBody>
      </p:sp>
      <p:sp>
        <p:nvSpPr>
          <p:cNvPr id="13" name="Espace réservé du texte 12">
            <a:extLst>
              <a:ext uri="{FF2B5EF4-FFF2-40B4-BE49-F238E27FC236}">
                <a16:creationId xmlns:a16="http://schemas.microsoft.com/office/drawing/2014/main" id="{99BEB5C9-2217-6BC2-BF2C-6CC24E58D542}"/>
              </a:ext>
            </a:extLst>
          </p:cNvPr>
          <p:cNvSpPr>
            <a:spLocks noGrp="1"/>
          </p:cNvSpPr>
          <p:nvPr>
            <p:ph type="body" sz="quarter" idx="20" hasCustomPrompt="1"/>
          </p:nvPr>
        </p:nvSpPr>
        <p:spPr>
          <a:xfrm>
            <a:off x="412750" y="3744914"/>
            <a:ext cx="1938338" cy="275544"/>
          </a:xfrm>
          <a:prstGeom prst="rect">
            <a:avLst/>
          </a:prstGeom>
        </p:spPr>
        <p:txBody>
          <a:bodyPr>
            <a:normAutofit/>
          </a:bodyPr>
          <a:lstStyle>
            <a:lvl1pPr marL="0" indent="0">
              <a:buNone/>
              <a:defRPr sz="900" b="1" i="0" cap="all" baseline="0">
                <a:solidFill>
                  <a:srgbClr val="4171D9"/>
                </a:solidFill>
              </a:defRPr>
            </a:lvl1pPr>
          </a:lstStyle>
          <a:p>
            <a:pPr lvl="0"/>
            <a:r>
              <a:rPr lang="fr-FR" dirty="0"/>
              <a:t>Nom prénom</a:t>
            </a:r>
          </a:p>
        </p:txBody>
      </p:sp>
      <p:sp>
        <p:nvSpPr>
          <p:cNvPr id="14" name="Espace réservé pour une image  4">
            <a:extLst>
              <a:ext uri="{FF2B5EF4-FFF2-40B4-BE49-F238E27FC236}">
                <a16:creationId xmlns:a16="http://schemas.microsoft.com/office/drawing/2014/main" id="{1339A259-7F05-A060-08CB-43B8382953CB}"/>
              </a:ext>
            </a:extLst>
          </p:cNvPr>
          <p:cNvSpPr>
            <a:spLocks noGrp="1"/>
          </p:cNvSpPr>
          <p:nvPr>
            <p:ph type="pic" sz="quarter" idx="21"/>
          </p:nvPr>
        </p:nvSpPr>
        <p:spPr>
          <a:xfrm>
            <a:off x="412750" y="1393366"/>
            <a:ext cx="1938338" cy="2241550"/>
          </a:xfrm>
          <a:prstGeom prst="rect">
            <a:avLst/>
          </a:prstGeom>
        </p:spPr>
        <p:txBody>
          <a:bodyPr>
            <a:normAutofit/>
          </a:bodyPr>
          <a:lstStyle>
            <a:lvl1pPr marL="0" indent="0">
              <a:buFontTx/>
              <a:buNone/>
              <a:defRPr sz="1200" b="1" i="0" cap="all" baseline="0">
                <a:solidFill>
                  <a:srgbClr val="4171D9"/>
                </a:solidFill>
              </a:defRPr>
            </a:lvl1pPr>
          </a:lstStyle>
          <a:p>
            <a:endParaRPr lang="fr-FR" dirty="0"/>
          </a:p>
        </p:txBody>
      </p:sp>
      <p:sp>
        <p:nvSpPr>
          <p:cNvPr id="15" name="Espace réservé pour une image  4">
            <a:extLst>
              <a:ext uri="{FF2B5EF4-FFF2-40B4-BE49-F238E27FC236}">
                <a16:creationId xmlns:a16="http://schemas.microsoft.com/office/drawing/2014/main" id="{69B9953D-E5AF-50B9-A492-032471376260}"/>
              </a:ext>
            </a:extLst>
          </p:cNvPr>
          <p:cNvSpPr>
            <a:spLocks noGrp="1"/>
          </p:cNvSpPr>
          <p:nvPr>
            <p:ph type="pic" sz="quarter" idx="22"/>
          </p:nvPr>
        </p:nvSpPr>
        <p:spPr>
          <a:xfrm>
            <a:off x="2793093" y="1393366"/>
            <a:ext cx="1938338" cy="2241550"/>
          </a:xfrm>
          <a:prstGeom prst="rect">
            <a:avLst/>
          </a:prstGeom>
        </p:spPr>
        <p:txBody>
          <a:bodyPr>
            <a:normAutofit/>
          </a:bodyPr>
          <a:lstStyle>
            <a:lvl1pPr marL="0" indent="0">
              <a:buFontTx/>
              <a:buNone/>
              <a:defRPr sz="1200" b="1" i="0" cap="all" baseline="0">
                <a:solidFill>
                  <a:srgbClr val="4171D9"/>
                </a:solidFill>
              </a:defRPr>
            </a:lvl1pPr>
          </a:lstStyle>
          <a:p>
            <a:endParaRPr lang="fr-FR" dirty="0"/>
          </a:p>
        </p:txBody>
      </p:sp>
      <p:sp>
        <p:nvSpPr>
          <p:cNvPr id="17" name="Espace réservé du texte 12">
            <a:extLst>
              <a:ext uri="{FF2B5EF4-FFF2-40B4-BE49-F238E27FC236}">
                <a16:creationId xmlns:a16="http://schemas.microsoft.com/office/drawing/2014/main" id="{F35E618A-929C-9A07-645B-2C47446B6C45}"/>
              </a:ext>
            </a:extLst>
          </p:cNvPr>
          <p:cNvSpPr>
            <a:spLocks noGrp="1"/>
          </p:cNvSpPr>
          <p:nvPr>
            <p:ph type="body" sz="quarter" idx="23" hasCustomPrompt="1"/>
          </p:nvPr>
        </p:nvSpPr>
        <p:spPr>
          <a:xfrm>
            <a:off x="412749" y="3904572"/>
            <a:ext cx="1938338" cy="275544"/>
          </a:xfrm>
          <a:prstGeom prst="rect">
            <a:avLst/>
          </a:prstGeom>
        </p:spPr>
        <p:txBody>
          <a:bodyPr>
            <a:normAutofit/>
          </a:bodyPr>
          <a:lstStyle>
            <a:lvl1pPr marL="0" indent="0">
              <a:buNone/>
              <a:defRPr sz="900" b="0" i="0" baseline="0">
                <a:solidFill>
                  <a:srgbClr val="31429B"/>
                </a:solidFill>
              </a:defRPr>
            </a:lvl1pPr>
          </a:lstStyle>
          <a:p>
            <a:pPr lvl="0"/>
            <a:r>
              <a:rPr lang="fr-FR" dirty="0"/>
              <a:t>Fonction</a:t>
            </a:r>
          </a:p>
        </p:txBody>
      </p:sp>
      <p:sp>
        <p:nvSpPr>
          <p:cNvPr id="18" name="Espace réservé du texte 12">
            <a:extLst>
              <a:ext uri="{FF2B5EF4-FFF2-40B4-BE49-F238E27FC236}">
                <a16:creationId xmlns:a16="http://schemas.microsoft.com/office/drawing/2014/main" id="{80B558A9-2196-46D1-D16B-6965BE5D3BAF}"/>
              </a:ext>
            </a:extLst>
          </p:cNvPr>
          <p:cNvSpPr>
            <a:spLocks noGrp="1"/>
          </p:cNvSpPr>
          <p:nvPr>
            <p:ph type="body" sz="quarter" idx="24" hasCustomPrompt="1"/>
          </p:nvPr>
        </p:nvSpPr>
        <p:spPr>
          <a:xfrm>
            <a:off x="412749" y="4339998"/>
            <a:ext cx="1938338" cy="1124635"/>
          </a:xfrm>
          <a:prstGeom prst="rect">
            <a:avLst/>
          </a:prstGeom>
        </p:spPr>
        <p:txBody>
          <a:bodyPr>
            <a:normAutofit/>
          </a:bodyPr>
          <a:lstStyle>
            <a:lvl1pPr marL="0" indent="0">
              <a:buNone/>
              <a:defRPr sz="900" b="0" i="0" baseline="0">
                <a:solidFill>
                  <a:srgbClr val="31429B"/>
                </a:solidFill>
              </a:defRPr>
            </a:lvl1pPr>
          </a:lstStyle>
          <a:p>
            <a:pPr lvl="0"/>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a:t>
            </a:r>
          </a:p>
        </p:txBody>
      </p:sp>
      <p:sp>
        <p:nvSpPr>
          <p:cNvPr id="19" name="Espace réservé du texte 12">
            <a:extLst>
              <a:ext uri="{FF2B5EF4-FFF2-40B4-BE49-F238E27FC236}">
                <a16:creationId xmlns:a16="http://schemas.microsoft.com/office/drawing/2014/main" id="{9C0DDB7E-CCEB-05A1-7FBA-B91D53FA9E0C}"/>
              </a:ext>
            </a:extLst>
          </p:cNvPr>
          <p:cNvSpPr>
            <a:spLocks noGrp="1"/>
          </p:cNvSpPr>
          <p:nvPr>
            <p:ph type="body" sz="quarter" idx="25" hasCustomPrompt="1"/>
          </p:nvPr>
        </p:nvSpPr>
        <p:spPr>
          <a:xfrm>
            <a:off x="2800122" y="3744914"/>
            <a:ext cx="1938338" cy="275544"/>
          </a:xfrm>
          <a:prstGeom prst="rect">
            <a:avLst/>
          </a:prstGeom>
        </p:spPr>
        <p:txBody>
          <a:bodyPr>
            <a:normAutofit/>
          </a:bodyPr>
          <a:lstStyle>
            <a:lvl1pPr marL="0" indent="0">
              <a:buNone/>
              <a:defRPr sz="900" b="1" i="0" cap="all" baseline="0">
                <a:solidFill>
                  <a:srgbClr val="4171D9"/>
                </a:solidFill>
              </a:defRPr>
            </a:lvl1pPr>
          </a:lstStyle>
          <a:p>
            <a:pPr lvl="0"/>
            <a:r>
              <a:rPr lang="fr-FR" dirty="0"/>
              <a:t>NOM PRENOM</a:t>
            </a:r>
          </a:p>
        </p:txBody>
      </p:sp>
      <p:sp>
        <p:nvSpPr>
          <p:cNvPr id="20" name="Espace réservé du texte 12">
            <a:extLst>
              <a:ext uri="{FF2B5EF4-FFF2-40B4-BE49-F238E27FC236}">
                <a16:creationId xmlns:a16="http://schemas.microsoft.com/office/drawing/2014/main" id="{BC78CD32-05CA-D406-FD8A-DB5116D9840D}"/>
              </a:ext>
            </a:extLst>
          </p:cNvPr>
          <p:cNvSpPr>
            <a:spLocks noGrp="1"/>
          </p:cNvSpPr>
          <p:nvPr>
            <p:ph type="body" sz="quarter" idx="26" hasCustomPrompt="1"/>
          </p:nvPr>
        </p:nvSpPr>
        <p:spPr>
          <a:xfrm>
            <a:off x="2800121" y="3904572"/>
            <a:ext cx="1938338" cy="275544"/>
          </a:xfrm>
          <a:prstGeom prst="rect">
            <a:avLst/>
          </a:prstGeom>
        </p:spPr>
        <p:txBody>
          <a:bodyPr>
            <a:normAutofit/>
          </a:bodyPr>
          <a:lstStyle>
            <a:lvl1pPr marL="0" indent="0">
              <a:buNone/>
              <a:defRPr sz="900" b="0" i="0" baseline="0">
                <a:solidFill>
                  <a:srgbClr val="31429B"/>
                </a:solidFill>
              </a:defRPr>
            </a:lvl1pPr>
          </a:lstStyle>
          <a:p>
            <a:pPr lvl="0"/>
            <a:r>
              <a:rPr lang="fr-FR" dirty="0"/>
              <a:t>Fonction</a:t>
            </a:r>
          </a:p>
        </p:txBody>
      </p:sp>
      <p:sp>
        <p:nvSpPr>
          <p:cNvPr id="22" name="Espace réservé du texte 12">
            <a:extLst>
              <a:ext uri="{FF2B5EF4-FFF2-40B4-BE49-F238E27FC236}">
                <a16:creationId xmlns:a16="http://schemas.microsoft.com/office/drawing/2014/main" id="{E02A76BA-7535-DBEB-3D7F-A9E0F0C605EC}"/>
              </a:ext>
            </a:extLst>
          </p:cNvPr>
          <p:cNvSpPr>
            <a:spLocks noGrp="1"/>
          </p:cNvSpPr>
          <p:nvPr>
            <p:ph type="body" sz="quarter" idx="27" hasCustomPrompt="1"/>
          </p:nvPr>
        </p:nvSpPr>
        <p:spPr>
          <a:xfrm>
            <a:off x="2800121" y="4339998"/>
            <a:ext cx="1938338" cy="1124635"/>
          </a:xfrm>
          <a:prstGeom prst="rect">
            <a:avLst/>
          </a:prstGeom>
        </p:spPr>
        <p:txBody>
          <a:bodyPr>
            <a:normAutofit/>
          </a:bodyPr>
          <a:lstStyle>
            <a:lvl1pPr marL="0" indent="0">
              <a:buNone/>
              <a:defRPr sz="900" b="0" i="0" baseline="0">
                <a:solidFill>
                  <a:srgbClr val="31429B"/>
                </a:solidFill>
              </a:defRPr>
            </a:lvl1pPr>
          </a:lstStyle>
          <a:p>
            <a:pPr lvl="0"/>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a:t>
            </a:r>
          </a:p>
        </p:txBody>
      </p:sp>
      <p:sp>
        <p:nvSpPr>
          <p:cNvPr id="23" name="Espace réservé du texte 12">
            <a:extLst>
              <a:ext uri="{FF2B5EF4-FFF2-40B4-BE49-F238E27FC236}">
                <a16:creationId xmlns:a16="http://schemas.microsoft.com/office/drawing/2014/main" id="{E456417B-74BD-AB0E-342D-842BE0052F03}"/>
              </a:ext>
            </a:extLst>
          </p:cNvPr>
          <p:cNvSpPr>
            <a:spLocks noGrp="1"/>
          </p:cNvSpPr>
          <p:nvPr>
            <p:ph type="body" sz="quarter" idx="28" hasCustomPrompt="1"/>
          </p:nvPr>
        </p:nvSpPr>
        <p:spPr>
          <a:xfrm>
            <a:off x="5153575" y="3752167"/>
            <a:ext cx="1938338" cy="275544"/>
          </a:xfrm>
          <a:prstGeom prst="rect">
            <a:avLst/>
          </a:prstGeom>
        </p:spPr>
        <p:txBody>
          <a:bodyPr>
            <a:normAutofit/>
          </a:bodyPr>
          <a:lstStyle>
            <a:lvl1pPr marL="0" indent="0">
              <a:buNone/>
              <a:defRPr sz="900" b="1" i="0" cap="all" baseline="0">
                <a:solidFill>
                  <a:srgbClr val="4171D9"/>
                </a:solidFill>
              </a:defRPr>
            </a:lvl1pPr>
          </a:lstStyle>
          <a:p>
            <a:pPr lvl="0"/>
            <a:r>
              <a:rPr lang="fr-FR" dirty="0"/>
              <a:t>NOM PRENOM</a:t>
            </a:r>
          </a:p>
        </p:txBody>
      </p:sp>
      <p:sp>
        <p:nvSpPr>
          <p:cNvPr id="26" name="Espace réservé du texte 12">
            <a:extLst>
              <a:ext uri="{FF2B5EF4-FFF2-40B4-BE49-F238E27FC236}">
                <a16:creationId xmlns:a16="http://schemas.microsoft.com/office/drawing/2014/main" id="{F5B23B9C-3CE7-DAC7-3CAD-769DD68CCEAF}"/>
              </a:ext>
            </a:extLst>
          </p:cNvPr>
          <p:cNvSpPr>
            <a:spLocks noGrp="1"/>
          </p:cNvSpPr>
          <p:nvPr>
            <p:ph type="body" sz="quarter" idx="29" hasCustomPrompt="1"/>
          </p:nvPr>
        </p:nvSpPr>
        <p:spPr>
          <a:xfrm>
            <a:off x="5153574" y="3911825"/>
            <a:ext cx="1938338" cy="275544"/>
          </a:xfrm>
          <a:prstGeom prst="rect">
            <a:avLst/>
          </a:prstGeom>
        </p:spPr>
        <p:txBody>
          <a:bodyPr>
            <a:normAutofit/>
          </a:bodyPr>
          <a:lstStyle>
            <a:lvl1pPr marL="0" indent="0">
              <a:buNone/>
              <a:defRPr sz="900" b="0" i="0" baseline="0">
                <a:solidFill>
                  <a:srgbClr val="31429B"/>
                </a:solidFill>
              </a:defRPr>
            </a:lvl1pPr>
          </a:lstStyle>
          <a:p>
            <a:pPr lvl="0"/>
            <a:r>
              <a:rPr lang="fr-FR" dirty="0"/>
              <a:t>Fonction</a:t>
            </a:r>
          </a:p>
        </p:txBody>
      </p:sp>
      <p:sp>
        <p:nvSpPr>
          <p:cNvPr id="27" name="Espace réservé du texte 12">
            <a:extLst>
              <a:ext uri="{FF2B5EF4-FFF2-40B4-BE49-F238E27FC236}">
                <a16:creationId xmlns:a16="http://schemas.microsoft.com/office/drawing/2014/main" id="{6925F9DD-DA1B-A963-C266-7CCC08AC4112}"/>
              </a:ext>
            </a:extLst>
          </p:cNvPr>
          <p:cNvSpPr>
            <a:spLocks noGrp="1"/>
          </p:cNvSpPr>
          <p:nvPr>
            <p:ph type="body" sz="quarter" idx="30" hasCustomPrompt="1"/>
          </p:nvPr>
        </p:nvSpPr>
        <p:spPr>
          <a:xfrm>
            <a:off x="5153574" y="4347251"/>
            <a:ext cx="1938338" cy="1124635"/>
          </a:xfrm>
          <a:prstGeom prst="rect">
            <a:avLst/>
          </a:prstGeom>
        </p:spPr>
        <p:txBody>
          <a:bodyPr>
            <a:normAutofit/>
          </a:bodyPr>
          <a:lstStyle>
            <a:lvl1pPr marL="0" indent="0">
              <a:buNone/>
              <a:defRPr sz="900" b="0" i="0" baseline="0">
                <a:solidFill>
                  <a:srgbClr val="31429B"/>
                </a:solidFill>
              </a:defRPr>
            </a:lvl1pPr>
          </a:lstStyle>
          <a:p>
            <a:pPr lvl="0"/>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a:t>
            </a:r>
          </a:p>
        </p:txBody>
      </p:sp>
      <p:sp>
        <p:nvSpPr>
          <p:cNvPr id="29" name="Espace réservé du texte 12">
            <a:extLst>
              <a:ext uri="{FF2B5EF4-FFF2-40B4-BE49-F238E27FC236}">
                <a16:creationId xmlns:a16="http://schemas.microsoft.com/office/drawing/2014/main" id="{673E4E27-A783-A8CC-3519-C104C5BB4B73}"/>
              </a:ext>
            </a:extLst>
          </p:cNvPr>
          <p:cNvSpPr>
            <a:spLocks noGrp="1"/>
          </p:cNvSpPr>
          <p:nvPr>
            <p:ph type="body" sz="quarter" idx="31" hasCustomPrompt="1"/>
          </p:nvPr>
        </p:nvSpPr>
        <p:spPr>
          <a:xfrm>
            <a:off x="7540947" y="3752167"/>
            <a:ext cx="1938338" cy="275544"/>
          </a:xfrm>
          <a:prstGeom prst="rect">
            <a:avLst/>
          </a:prstGeom>
        </p:spPr>
        <p:txBody>
          <a:bodyPr>
            <a:normAutofit/>
          </a:bodyPr>
          <a:lstStyle>
            <a:lvl1pPr marL="0" indent="0">
              <a:buNone/>
              <a:defRPr sz="900" b="1" i="0" cap="all" baseline="0">
                <a:solidFill>
                  <a:srgbClr val="4171D9"/>
                </a:solidFill>
              </a:defRPr>
            </a:lvl1pPr>
          </a:lstStyle>
          <a:p>
            <a:pPr lvl="0"/>
            <a:r>
              <a:rPr lang="fr-FR" dirty="0"/>
              <a:t>NOM PRENOM</a:t>
            </a:r>
          </a:p>
        </p:txBody>
      </p:sp>
      <p:sp>
        <p:nvSpPr>
          <p:cNvPr id="30" name="Espace réservé du texte 12">
            <a:extLst>
              <a:ext uri="{FF2B5EF4-FFF2-40B4-BE49-F238E27FC236}">
                <a16:creationId xmlns:a16="http://schemas.microsoft.com/office/drawing/2014/main" id="{2FD8EFA2-9740-DE76-EBC8-1F45A807D30C}"/>
              </a:ext>
            </a:extLst>
          </p:cNvPr>
          <p:cNvSpPr>
            <a:spLocks noGrp="1"/>
          </p:cNvSpPr>
          <p:nvPr>
            <p:ph type="body" sz="quarter" idx="32" hasCustomPrompt="1"/>
          </p:nvPr>
        </p:nvSpPr>
        <p:spPr>
          <a:xfrm>
            <a:off x="7540946" y="3911825"/>
            <a:ext cx="1938338" cy="275544"/>
          </a:xfrm>
          <a:prstGeom prst="rect">
            <a:avLst/>
          </a:prstGeom>
        </p:spPr>
        <p:txBody>
          <a:bodyPr>
            <a:normAutofit/>
          </a:bodyPr>
          <a:lstStyle>
            <a:lvl1pPr marL="0" indent="0">
              <a:buNone/>
              <a:defRPr sz="900" b="0" i="0" baseline="0">
                <a:solidFill>
                  <a:srgbClr val="31429B"/>
                </a:solidFill>
              </a:defRPr>
            </a:lvl1pPr>
          </a:lstStyle>
          <a:p>
            <a:pPr lvl="0"/>
            <a:r>
              <a:rPr lang="fr-FR" dirty="0"/>
              <a:t>Fonction</a:t>
            </a:r>
          </a:p>
        </p:txBody>
      </p:sp>
      <p:sp>
        <p:nvSpPr>
          <p:cNvPr id="31" name="Espace réservé du texte 12">
            <a:extLst>
              <a:ext uri="{FF2B5EF4-FFF2-40B4-BE49-F238E27FC236}">
                <a16:creationId xmlns:a16="http://schemas.microsoft.com/office/drawing/2014/main" id="{352BA340-D7FA-B047-6599-B25018560449}"/>
              </a:ext>
            </a:extLst>
          </p:cNvPr>
          <p:cNvSpPr>
            <a:spLocks noGrp="1"/>
          </p:cNvSpPr>
          <p:nvPr>
            <p:ph type="body" sz="quarter" idx="33" hasCustomPrompt="1"/>
          </p:nvPr>
        </p:nvSpPr>
        <p:spPr>
          <a:xfrm>
            <a:off x="7540946" y="4347251"/>
            <a:ext cx="1938338" cy="1124635"/>
          </a:xfrm>
          <a:prstGeom prst="rect">
            <a:avLst/>
          </a:prstGeom>
        </p:spPr>
        <p:txBody>
          <a:bodyPr>
            <a:normAutofit/>
          </a:bodyPr>
          <a:lstStyle>
            <a:lvl1pPr marL="0" indent="0">
              <a:buNone/>
              <a:defRPr sz="900" b="0" i="0" baseline="0">
                <a:solidFill>
                  <a:srgbClr val="31429B"/>
                </a:solidFill>
              </a:defRPr>
            </a:lvl1pPr>
          </a:lstStyle>
          <a:p>
            <a:pPr lvl="0"/>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a:t>
            </a:r>
          </a:p>
        </p:txBody>
      </p:sp>
      <p:sp>
        <p:nvSpPr>
          <p:cNvPr id="32" name="Espace réservé du texte 12">
            <a:extLst>
              <a:ext uri="{FF2B5EF4-FFF2-40B4-BE49-F238E27FC236}">
                <a16:creationId xmlns:a16="http://schemas.microsoft.com/office/drawing/2014/main" id="{045D0D84-65C3-B4B3-8315-30E220710159}"/>
              </a:ext>
            </a:extLst>
          </p:cNvPr>
          <p:cNvSpPr>
            <a:spLocks noGrp="1"/>
          </p:cNvSpPr>
          <p:nvPr>
            <p:ph type="body" sz="quarter" idx="34" hasCustomPrompt="1"/>
          </p:nvPr>
        </p:nvSpPr>
        <p:spPr>
          <a:xfrm>
            <a:off x="9905093" y="3744914"/>
            <a:ext cx="1938338" cy="275544"/>
          </a:xfrm>
          <a:prstGeom prst="rect">
            <a:avLst/>
          </a:prstGeom>
        </p:spPr>
        <p:txBody>
          <a:bodyPr>
            <a:normAutofit/>
          </a:bodyPr>
          <a:lstStyle>
            <a:lvl1pPr marL="0" indent="0">
              <a:buNone/>
              <a:defRPr sz="900" b="1" i="0" cap="all" baseline="0">
                <a:solidFill>
                  <a:srgbClr val="4171D9"/>
                </a:solidFill>
              </a:defRPr>
            </a:lvl1pPr>
          </a:lstStyle>
          <a:p>
            <a:pPr lvl="0"/>
            <a:r>
              <a:rPr lang="fr-FR" dirty="0"/>
              <a:t>NOM PRENOM</a:t>
            </a:r>
          </a:p>
        </p:txBody>
      </p:sp>
      <p:sp>
        <p:nvSpPr>
          <p:cNvPr id="33" name="Espace réservé du texte 12">
            <a:extLst>
              <a:ext uri="{FF2B5EF4-FFF2-40B4-BE49-F238E27FC236}">
                <a16:creationId xmlns:a16="http://schemas.microsoft.com/office/drawing/2014/main" id="{6ABC4FCB-93A8-6591-EA69-AC648091E7BB}"/>
              </a:ext>
            </a:extLst>
          </p:cNvPr>
          <p:cNvSpPr>
            <a:spLocks noGrp="1"/>
          </p:cNvSpPr>
          <p:nvPr>
            <p:ph type="body" sz="quarter" idx="35" hasCustomPrompt="1"/>
          </p:nvPr>
        </p:nvSpPr>
        <p:spPr>
          <a:xfrm>
            <a:off x="9905092" y="3904572"/>
            <a:ext cx="1938338" cy="275544"/>
          </a:xfrm>
          <a:prstGeom prst="rect">
            <a:avLst/>
          </a:prstGeom>
        </p:spPr>
        <p:txBody>
          <a:bodyPr>
            <a:normAutofit/>
          </a:bodyPr>
          <a:lstStyle>
            <a:lvl1pPr marL="0" indent="0">
              <a:buNone/>
              <a:defRPr sz="900" b="0" i="0" baseline="0">
                <a:solidFill>
                  <a:srgbClr val="31429B"/>
                </a:solidFill>
              </a:defRPr>
            </a:lvl1pPr>
          </a:lstStyle>
          <a:p>
            <a:pPr lvl="0"/>
            <a:r>
              <a:rPr lang="fr-FR" dirty="0"/>
              <a:t>Fonction</a:t>
            </a:r>
          </a:p>
        </p:txBody>
      </p:sp>
      <p:sp>
        <p:nvSpPr>
          <p:cNvPr id="34" name="Espace réservé du texte 12">
            <a:extLst>
              <a:ext uri="{FF2B5EF4-FFF2-40B4-BE49-F238E27FC236}">
                <a16:creationId xmlns:a16="http://schemas.microsoft.com/office/drawing/2014/main" id="{168AF1CB-5A98-45B3-94CE-C48CC314A643}"/>
              </a:ext>
            </a:extLst>
          </p:cNvPr>
          <p:cNvSpPr>
            <a:spLocks noGrp="1"/>
          </p:cNvSpPr>
          <p:nvPr>
            <p:ph type="body" sz="quarter" idx="36" hasCustomPrompt="1"/>
          </p:nvPr>
        </p:nvSpPr>
        <p:spPr>
          <a:xfrm>
            <a:off x="9905092" y="4339998"/>
            <a:ext cx="1938338" cy="1124635"/>
          </a:xfrm>
          <a:prstGeom prst="rect">
            <a:avLst/>
          </a:prstGeom>
        </p:spPr>
        <p:txBody>
          <a:bodyPr>
            <a:normAutofit/>
          </a:bodyPr>
          <a:lstStyle>
            <a:lvl1pPr marL="0" indent="0">
              <a:buNone/>
              <a:defRPr sz="900" b="0" i="0" baseline="0">
                <a:solidFill>
                  <a:srgbClr val="31429B"/>
                </a:solidFill>
              </a:defRPr>
            </a:lvl1pPr>
          </a:lstStyle>
          <a:p>
            <a:pPr lvl="0"/>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a:t>
            </a:r>
          </a:p>
        </p:txBody>
      </p:sp>
      <p:pic>
        <p:nvPicPr>
          <p:cNvPr id="36" name="Imag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2849407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TABLEAU">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Tableau</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2"/>
          <a:stretch>
            <a:fillRect/>
          </a:stretch>
        </p:blipFill>
        <p:spPr>
          <a:xfrm>
            <a:off x="-151446" y="0"/>
            <a:ext cx="1193800" cy="1371600"/>
          </a:xfrm>
          <a:prstGeom prst="rect">
            <a:avLst/>
          </a:prstGeom>
        </p:spPr>
      </p:pic>
      <p:sp>
        <p:nvSpPr>
          <p:cNvPr id="6" name="Espace réservé du tableau 5">
            <a:extLst>
              <a:ext uri="{FF2B5EF4-FFF2-40B4-BE49-F238E27FC236}">
                <a16:creationId xmlns:a16="http://schemas.microsoft.com/office/drawing/2014/main" id="{78DC37D9-ADAA-6E4A-8259-2A8BC38B9905}"/>
              </a:ext>
            </a:extLst>
          </p:cNvPr>
          <p:cNvSpPr>
            <a:spLocks noGrp="1"/>
          </p:cNvSpPr>
          <p:nvPr>
            <p:ph type="tbl" sz="quarter" idx="15"/>
          </p:nvPr>
        </p:nvSpPr>
        <p:spPr>
          <a:xfrm>
            <a:off x="609600" y="1552575"/>
            <a:ext cx="10987088" cy="3948113"/>
          </a:xfrm>
          <a:prstGeom prst="rect">
            <a:avLst/>
          </a:prstGeom>
        </p:spPr>
        <p:txBody>
          <a:bodyPr>
            <a:normAutofit/>
          </a:bodyPr>
          <a:lstStyle>
            <a:lvl1pPr marL="0" indent="0">
              <a:buFontTx/>
              <a:buNone/>
              <a:defRPr sz="1200" b="1" i="0" cap="all" baseline="0">
                <a:solidFill>
                  <a:srgbClr val="4171D9"/>
                </a:solidFill>
              </a:defRPr>
            </a:lvl1pPr>
          </a:lstStyle>
          <a:p>
            <a:endParaRPr lang="fr-FR" dirty="0"/>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3409981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PIC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071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PICTO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2"/>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PICTOS</a:t>
            </a:r>
          </a:p>
        </p:txBody>
      </p:sp>
      <p:pic>
        <p:nvPicPr>
          <p:cNvPr id="2" name="Image 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49195" y="1442126"/>
            <a:ext cx="660478" cy="720000"/>
          </a:xfrm>
          <a:prstGeom prst="rect">
            <a:avLst/>
          </a:prstGeom>
        </p:spPr>
      </p:pic>
      <p:pic>
        <p:nvPicPr>
          <p:cNvPr id="6" name="Image 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470176" y="1376182"/>
            <a:ext cx="720000" cy="720000"/>
          </a:xfrm>
          <a:prstGeom prst="rect">
            <a:avLst/>
          </a:prstGeom>
        </p:spPr>
      </p:pic>
      <p:pic>
        <p:nvPicPr>
          <p:cNvPr id="7" name="Image 6"/>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4476075" y="1442126"/>
            <a:ext cx="721860" cy="720000"/>
          </a:xfrm>
          <a:prstGeom prst="rect">
            <a:avLst/>
          </a:prstGeom>
        </p:spPr>
      </p:pic>
      <p:pic>
        <p:nvPicPr>
          <p:cNvPr id="8" name="Image 7"/>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6489129" y="1381636"/>
            <a:ext cx="730088" cy="720000"/>
          </a:xfrm>
          <a:prstGeom prst="rect">
            <a:avLst/>
          </a:prstGeom>
        </p:spPr>
      </p:pic>
      <p:pic>
        <p:nvPicPr>
          <p:cNvPr id="9" name="Image 8"/>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8370705" y="1381636"/>
            <a:ext cx="667728" cy="720000"/>
          </a:xfrm>
          <a:prstGeom prst="rect">
            <a:avLst/>
          </a:prstGeom>
        </p:spPr>
      </p:pic>
      <p:pic>
        <p:nvPicPr>
          <p:cNvPr id="10" name="Image 9"/>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259774" y="1381636"/>
            <a:ext cx="824269" cy="720000"/>
          </a:xfrm>
          <a:prstGeom prst="rect">
            <a:avLst/>
          </a:prstGeom>
        </p:spPr>
      </p:pic>
      <p:pic>
        <p:nvPicPr>
          <p:cNvPr id="12" name="Image 11"/>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579585" y="2671438"/>
            <a:ext cx="730088" cy="720000"/>
          </a:xfrm>
          <a:prstGeom prst="rect">
            <a:avLst/>
          </a:prstGeom>
        </p:spPr>
      </p:pic>
      <p:pic>
        <p:nvPicPr>
          <p:cNvPr id="38" name="Image 37"/>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2447752" y="2810727"/>
            <a:ext cx="720000" cy="540759"/>
          </a:xfrm>
          <a:prstGeom prst="rect">
            <a:avLst/>
          </a:prstGeom>
        </p:spPr>
      </p:pic>
      <p:pic>
        <p:nvPicPr>
          <p:cNvPr id="42" name="Image 41"/>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4593014" y="2671438"/>
            <a:ext cx="487981" cy="720000"/>
          </a:xfrm>
          <a:prstGeom prst="rect">
            <a:avLst/>
          </a:prstGeom>
        </p:spPr>
      </p:pic>
      <p:pic>
        <p:nvPicPr>
          <p:cNvPr id="44" name="Image 43"/>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8509120" y="2671438"/>
            <a:ext cx="557789" cy="720000"/>
          </a:xfrm>
          <a:prstGeom prst="rect">
            <a:avLst/>
          </a:prstGeom>
        </p:spPr>
      </p:pic>
      <p:pic>
        <p:nvPicPr>
          <p:cNvPr id="46" name="Image 45"/>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10080226" y="2671438"/>
            <a:ext cx="1183364" cy="720000"/>
          </a:xfrm>
          <a:prstGeom prst="rect">
            <a:avLst/>
          </a:prstGeom>
        </p:spPr>
      </p:pic>
      <p:pic>
        <p:nvPicPr>
          <p:cNvPr id="49" name="Image 48"/>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575935" y="5257583"/>
            <a:ext cx="718317" cy="720000"/>
          </a:xfrm>
          <a:prstGeom prst="rect">
            <a:avLst/>
          </a:prstGeom>
        </p:spPr>
      </p:pic>
      <p:pic>
        <p:nvPicPr>
          <p:cNvPr id="51" name="Image 50"/>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2442547" y="4060577"/>
            <a:ext cx="720000" cy="456202"/>
          </a:xfrm>
          <a:prstGeom prst="rect">
            <a:avLst/>
          </a:prstGeom>
        </p:spPr>
      </p:pic>
      <p:pic>
        <p:nvPicPr>
          <p:cNvPr id="53" name="Image 52"/>
          <p:cNvPicPr>
            <a:picLocks noChangeAspect="1"/>
          </p:cNvPicPr>
          <p:nvPr userDrawn="1"/>
        </p:nvPicPr>
        <p:blipFill>
          <a:blip r:embed="rId15" cstate="screen">
            <a:extLst>
              <a:ext uri="{28A0092B-C50C-407E-A947-70E740481C1C}">
                <a14:useLocalDpi xmlns:a14="http://schemas.microsoft.com/office/drawing/2010/main" val="0"/>
              </a:ext>
            </a:extLst>
          </a:blip>
          <a:stretch>
            <a:fillRect/>
          </a:stretch>
        </p:blipFill>
        <p:spPr>
          <a:xfrm>
            <a:off x="8568271" y="3962395"/>
            <a:ext cx="556941" cy="720000"/>
          </a:xfrm>
          <a:prstGeom prst="rect">
            <a:avLst/>
          </a:prstGeom>
        </p:spPr>
      </p:pic>
      <p:pic>
        <p:nvPicPr>
          <p:cNvPr id="5" name="Image 4"/>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579735" y="3928678"/>
            <a:ext cx="720000" cy="720000"/>
          </a:xfrm>
          <a:prstGeom prst="rect">
            <a:avLst/>
          </a:prstGeom>
        </p:spPr>
      </p:pic>
      <p:pic>
        <p:nvPicPr>
          <p:cNvPr id="11" name="Image 10"/>
          <p:cNvPicPr>
            <a:picLocks noChangeAspect="1"/>
          </p:cNvPicPr>
          <p:nvPr userDrawn="1"/>
        </p:nvPicPr>
        <p:blipFill>
          <a:blip r:embed="rId17" cstate="screen">
            <a:extLst>
              <a:ext uri="{28A0092B-C50C-407E-A947-70E740481C1C}">
                <a14:useLocalDpi xmlns:a14="http://schemas.microsoft.com/office/drawing/2010/main" val="0"/>
              </a:ext>
            </a:extLst>
          </a:blip>
          <a:stretch>
            <a:fillRect/>
          </a:stretch>
        </p:blipFill>
        <p:spPr>
          <a:xfrm>
            <a:off x="10437337" y="3928678"/>
            <a:ext cx="720000" cy="720000"/>
          </a:xfrm>
          <a:prstGeom prst="rect">
            <a:avLst/>
          </a:prstGeom>
        </p:spPr>
      </p:pic>
      <p:pic>
        <p:nvPicPr>
          <p:cNvPr id="13" name="Image 12"/>
          <p:cNvPicPr>
            <a:picLocks noChangeAspect="1"/>
          </p:cNvPicPr>
          <p:nvPr userDrawn="1"/>
        </p:nvPicPr>
        <p:blipFill>
          <a:blip r:embed="rId18" cstate="screen">
            <a:extLst>
              <a:ext uri="{28A0092B-C50C-407E-A947-70E740481C1C}">
                <a14:useLocalDpi xmlns:a14="http://schemas.microsoft.com/office/drawing/2010/main" val="0"/>
              </a:ext>
            </a:extLst>
          </a:blip>
          <a:stretch>
            <a:fillRect/>
          </a:stretch>
        </p:blipFill>
        <p:spPr>
          <a:xfrm>
            <a:off x="6555519" y="2785124"/>
            <a:ext cx="720000" cy="460066"/>
          </a:xfrm>
          <a:prstGeom prst="rect">
            <a:avLst/>
          </a:prstGeom>
        </p:spPr>
      </p:pic>
      <p:pic>
        <p:nvPicPr>
          <p:cNvPr id="14" name="Image 13"/>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6595531" y="5244344"/>
            <a:ext cx="754269" cy="720000"/>
          </a:xfrm>
          <a:prstGeom prst="rect">
            <a:avLst/>
          </a:prstGeom>
        </p:spPr>
      </p:pic>
      <p:pic>
        <p:nvPicPr>
          <p:cNvPr id="15" name="Image 14"/>
          <p:cNvPicPr>
            <a:picLocks noChangeAspect="1"/>
          </p:cNvPicPr>
          <p:nvPr userDrawn="1"/>
        </p:nvPicPr>
        <p:blipFill>
          <a:blip r:embed="rId20" cstate="screen">
            <a:extLst>
              <a:ext uri="{28A0092B-C50C-407E-A947-70E740481C1C}">
                <a14:useLocalDpi xmlns:a14="http://schemas.microsoft.com/office/drawing/2010/main" val="0"/>
              </a:ext>
            </a:extLst>
          </a:blip>
          <a:stretch>
            <a:fillRect/>
          </a:stretch>
        </p:blipFill>
        <p:spPr>
          <a:xfrm>
            <a:off x="4602485" y="5257583"/>
            <a:ext cx="679869" cy="720000"/>
          </a:xfrm>
          <a:prstGeom prst="rect">
            <a:avLst/>
          </a:prstGeom>
        </p:spPr>
      </p:pic>
      <p:pic>
        <p:nvPicPr>
          <p:cNvPr id="16" name="Image 15"/>
          <p:cNvPicPr>
            <a:picLocks noChangeAspect="1"/>
          </p:cNvPicPr>
          <p:nvPr userDrawn="1"/>
        </p:nvPicPr>
        <p:blipFill>
          <a:blip r:embed="rId21" cstate="screen">
            <a:extLst>
              <a:ext uri="{28A0092B-C50C-407E-A947-70E740481C1C}">
                <a14:useLocalDpi xmlns:a14="http://schemas.microsoft.com/office/drawing/2010/main" val="0"/>
              </a:ext>
            </a:extLst>
          </a:blip>
          <a:stretch>
            <a:fillRect/>
          </a:stretch>
        </p:blipFill>
        <p:spPr>
          <a:xfrm>
            <a:off x="8512106" y="5366580"/>
            <a:ext cx="720000" cy="502007"/>
          </a:xfrm>
          <a:prstGeom prst="rect">
            <a:avLst/>
          </a:prstGeom>
        </p:spPr>
      </p:pic>
      <p:pic>
        <p:nvPicPr>
          <p:cNvPr id="18" name="Image 17"/>
          <p:cNvPicPr>
            <a:picLocks noChangeAspect="1"/>
          </p:cNvPicPr>
          <p:nvPr userDrawn="1"/>
        </p:nvPicPr>
        <p:blipFill>
          <a:blip r:embed="rId22" cstate="screen">
            <a:extLst>
              <a:ext uri="{28A0092B-C50C-407E-A947-70E740481C1C}">
                <a14:useLocalDpi xmlns:a14="http://schemas.microsoft.com/office/drawing/2010/main" val="0"/>
              </a:ext>
            </a:extLst>
          </a:blip>
          <a:stretch>
            <a:fillRect/>
          </a:stretch>
        </p:blipFill>
        <p:spPr>
          <a:xfrm>
            <a:off x="4516162" y="4061212"/>
            <a:ext cx="720000" cy="454932"/>
          </a:xfrm>
          <a:prstGeom prst="rect">
            <a:avLst/>
          </a:prstGeom>
        </p:spPr>
      </p:pic>
      <p:pic>
        <p:nvPicPr>
          <p:cNvPr id="19" name="Image 18"/>
          <p:cNvPicPr>
            <a:picLocks noChangeAspect="1"/>
          </p:cNvPicPr>
          <p:nvPr userDrawn="1"/>
        </p:nvPicPr>
        <p:blipFill>
          <a:blip r:embed="rId23" cstate="screen">
            <a:extLst>
              <a:ext uri="{28A0092B-C50C-407E-A947-70E740481C1C}">
                <a14:useLocalDpi xmlns:a14="http://schemas.microsoft.com/office/drawing/2010/main" val="0"/>
              </a:ext>
            </a:extLst>
          </a:blip>
          <a:stretch>
            <a:fillRect/>
          </a:stretch>
        </p:blipFill>
        <p:spPr>
          <a:xfrm>
            <a:off x="10545283" y="5257583"/>
            <a:ext cx="720000" cy="720000"/>
          </a:xfrm>
          <a:prstGeom prst="rect">
            <a:avLst/>
          </a:prstGeom>
        </p:spPr>
      </p:pic>
      <p:pic>
        <p:nvPicPr>
          <p:cNvPr id="20" name="Image 19"/>
          <p:cNvPicPr>
            <a:picLocks noChangeAspect="1"/>
          </p:cNvPicPr>
          <p:nvPr userDrawn="1"/>
        </p:nvPicPr>
        <p:blipFill>
          <a:blip r:embed="rId24" cstate="screen">
            <a:extLst>
              <a:ext uri="{28A0092B-C50C-407E-A947-70E740481C1C}">
                <a14:useLocalDpi xmlns:a14="http://schemas.microsoft.com/office/drawing/2010/main" val="0"/>
              </a:ext>
            </a:extLst>
          </a:blip>
          <a:stretch>
            <a:fillRect/>
          </a:stretch>
        </p:blipFill>
        <p:spPr>
          <a:xfrm>
            <a:off x="6578580" y="3891386"/>
            <a:ext cx="720000" cy="720000"/>
          </a:xfrm>
          <a:prstGeom prst="rect">
            <a:avLst/>
          </a:prstGeom>
        </p:spPr>
      </p:pic>
      <p:pic>
        <p:nvPicPr>
          <p:cNvPr id="36" name="Image 35"/>
          <p:cNvPicPr>
            <a:picLocks noChangeAspect="1"/>
          </p:cNvPicPr>
          <p:nvPr userDrawn="1"/>
        </p:nvPicPr>
        <p:blipFill>
          <a:blip r:embed="rId25" cstate="screen">
            <a:extLst>
              <a:ext uri="{28A0092B-C50C-407E-A947-70E740481C1C}">
                <a14:useLocalDpi xmlns:a14="http://schemas.microsoft.com/office/drawing/2010/main" val="0"/>
              </a:ext>
            </a:extLst>
          </a:blip>
          <a:stretch>
            <a:fillRect/>
          </a:stretch>
        </p:blipFill>
        <p:spPr>
          <a:xfrm>
            <a:off x="2521028" y="5257583"/>
            <a:ext cx="720000" cy="720000"/>
          </a:xfrm>
          <a:prstGeom prst="rect">
            <a:avLst/>
          </a:prstGeom>
        </p:spPr>
      </p:pic>
      <p:pic>
        <p:nvPicPr>
          <p:cNvPr id="33" name="Image 32"/>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2465936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PICTO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2"/>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PICTOS</a:t>
            </a:r>
          </a:p>
        </p:txBody>
      </p:sp>
      <p:pic>
        <p:nvPicPr>
          <p:cNvPr id="2" name="Image 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49195" y="1442126"/>
            <a:ext cx="670159" cy="720000"/>
          </a:xfrm>
          <a:prstGeom prst="rect">
            <a:avLst/>
          </a:prstGeom>
        </p:spPr>
      </p:pic>
      <p:pic>
        <p:nvPicPr>
          <p:cNvPr id="12" name="Image 1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38444" y="2758189"/>
            <a:ext cx="778132" cy="720000"/>
          </a:xfrm>
          <a:prstGeom prst="rect">
            <a:avLst/>
          </a:prstGeom>
        </p:spPr>
      </p:pic>
      <p:pic>
        <p:nvPicPr>
          <p:cNvPr id="13" name="Image 12"/>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531438" y="1447702"/>
            <a:ext cx="720000" cy="720000"/>
          </a:xfrm>
          <a:prstGeom prst="rect">
            <a:avLst/>
          </a:prstGeom>
        </p:spPr>
      </p:pic>
      <p:pic>
        <p:nvPicPr>
          <p:cNvPr id="14" name="Image 13"/>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4463522" y="1445577"/>
            <a:ext cx="720000" cy="720000"/>
          </a:xfrm>
          <a:prstGeom prst="rect">
            <a:avLst/>
          </a:prstGeom>
        </p:spPr>
      </p:pic>
      <p:pic>
        <p:nvPicPr>
          <p:cNvPr id="15" name="Image 14"/>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6395606" y="1442126"/>
            <a:ext cx="720000" cy="720000"/>
          </a:xfrm>
          <a:prstGeom prst="rect">
            <a:avLst/>
          </a:prstGeom>
        </p:spPr>
      </p:pic>
      <p:pic>
        <p:nvPicPr>
          <p:cNvPr id="16" name="Image 15"/>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8327690" y="1449827"/>
            <a:ext cx="720000" cy="720000"/>
          </a:xfrm>
          <a:prstGeom prst="rect">
            <a:avLst/>
          </a:prstGeom>
        </p:spPr>
      </p:pic>
      <p:pic>
        <p:nvPicPr>
          <p:cNvPr id="17" name="Image 16"/>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2531438" y="2758189"/>
            <a:ext cx="720000" cy="720000"/>
          </a:xfrm>
          <a:prstGeom prst="rect">
            <a:avLst/>
          </a:prstGeom>
        </p:spPr>
      </p:pic>
      <p:pic>
        <p:nvPicPr>
          <p:cNvPr id="18" name="Image 17"/>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0300280" y="1504497"/>
            <a:ext cx="720000" cy="720000"/>
          </a:xfrm>
          <a:prstGeom prst="rect">
            <a:avLst/>
          </a:prstGeom>
        </p:spPr>
      </p:pic>
      <p:pic>
        <p:nvPicPr>
          <p:cNvPr id="23" name="Image 22"/>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479520" y="5251042"/>
            <a:ext cx="807990" cy="720000"/>
          </a:xfrm>
          <a:prstGeom prst="rect">
            <a:avLst/>
          </a:prstGeom>
        </p:spPr>
      </p:pic>
      <p:pic>
        <p:nvPicPr>
          <p:cNvPr id="19" name="Image 18"/>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479520" y="3981404"/>
            <a:ext cx="720000" cy="720000"/>
          </a:xfrm>
          <a:prstGeom prst="rect">
            <a:avLst/>
          </a:prstGeom>
        </p:spPr>
      </p:pic>
      <p:pic>
        <p:nvPicPr>
          <p:cNvPr id="20" name="Image 19"/>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4463522" y="2758189"/>
            <a:ext cx="720000" cy="720000"/>
          </a:xfrm>
          <a:prstGeom prst="rect">
            <a:avLst/>
          </a:prstGeom>
        </p:spPr>
      </p:pic>
      <p:pic>
        <p:nvPicPr>
          <p:cNvPr id="22" name="Image 21"/>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6395606" y="2791396"/>
            <a:ext cx="720000" cy="720000"/>
          </a:xfrm>
          <a:prstGeom prst="rect">
            <a:avLst/>
          </a:prstGeom>
        </p:spPr>
      </p:pic>
      <p:pic>
        <p:nvPicPr>
          <p:cNvPr id="26" name="Image 25"/>
          <p:cNvPicPr>
            <a:picLocks noChangeAspect="1"/>
          </p:cNvPicPr>
          <p:nvPr userDrawn="1"/>
        </p:nvPicPr>
        <p:blipFill>
          <a:blip r:embed="rId15" cstate="screen">
            <a:extLst>
              <a:ext uri="{28A0092B-C50C-407E-A947-70E740481C1C}">
                <a14:useLocalDpi xmlns:a14="http://schemas.microsoft.com/office/drawing/2010/main" val="0"/>
              </a:ext>
            </a:extLst>
          </a:blip>
          <a:stretch>
            <a:fillRect/>
          </a:stretch>
        </p:blipFill>
        <p:spPr>
          <a:xfrm>
            <a:off x="8327690" y="2811816"/>
            <a:ext cx="720000" cy="720000"/>
          </a:xfrm>
          <a:prstGeom prst="rect">
            <a:avLst/>
          </a:prstGeom>
        </p:spPr>
      </p:pic>
      <p:pic>
        <p:nvPicPr>
          <p:cNvPr id="27" name="Image 26"/>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10300280" y="2758189"/>
            <a:ext cx="720000" cy="720000"/>
          </a:xfrm>
          <a:prstGeom prst="rect">
            <a:avLst/>
          </a:prstGeom>
        </p:spPr>
      </p:pic>
      <p:pic>
        <p:nvPicPr>
          <p:cNvPr id="29" name="Image 28"/>
          <p:cNvPicPr>
            <a:picLocks noChangeAspect="1"/>
          </p:cNvPicPr>
          <p:nvPr userDrawn="1"/>
        </p:nvPicPr>
        <p:blipFill>
          <a:blip r:embed="rId17" cstate="screen">
            <a:extLst>
              <a:ext uri="{28A0092B-C50C-407E-A947-70E740481C1C}">
                <a14:useLocalDpi xmlns:a14="http://schemas.microsoft.com/office/drawing/2010/main" val="0"/>
              </a:ext>
            </a:extLst>
          </a:blip>
          <a:stretch>
            <a:fillRect/>
          </a:stretch>
        </p:blipFill>
        <p:spPr>
          <a:xfrm>
            <a:off x="2531438" y="3981404"/>
            <a:ext cx="720000" cy="720000"/>
          </a:xfrm>
          <a:prstGeom prst="rect">
            <a:avLst/>
          </a:prstGeom>
        </p:spPr>
      </p:pic>
      <p:pic>
        <p:nvPicPr>
          <p:cNvPr id="30" name="Image 29"/>
          <p:cNvPicPr>
            <a:picLocks noChangeAspect="1"/>
          </p:cNvPicPr>
          <p:nvPr userDrawn="1"/>
        </p:nvPicPr>
        <p:blipFill>
          <a:blip r:embed="rId18" cstate="screen">
            <a:extLst>
              <a:ext uri="{28A0092B-C50C-407E-A947-70E740481C1C}">
                <a14:useLocalDpi xmlns:a14="http://schemas.microsoft.com/office/drawing/2010/main" val="0"/>
              </a:ext>
            </a:extLst>
          </a:blip>
          <a:stretch>
            <a:fillRect/>
          </a:stretch>
        </p:blipFill>
        <p:spPr>
          <a:xfrm>
            <a:off x="4463522" y="3981404"/>
            <a:ext cx="720000" cy="720000"/>
          </a:xfrm>
          <a:prstGeom prst="rect">
            <a:avLst/>
          </a:prstGeom>
        </p:spPr>
      </p:pic>
      <p:pic>
        <p:nvPicPr>
          <p:cNvPr id="31" name="Image 30"/>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6542409" y="3981404"/>
            <a:ext cx="657215" cy="720000"/>
          </a:xfrm>
          <a:prstGeom prst="rect">
            <a:avLst/>
          </a:prstGeom>
        </p:spPr>
      </p:pic>
      <p:pic>
        <p:nvPicPr>
          <p:cNvPr id="32" name="Image 31"/>
          <p:cNvPicPr>
            <a:picLocks noChangeAspect="1"/>
          </p:cNvPicPr>
          <p:nvPr userDrawn="1"/>
        </p:nvPicPr>
        <p:blipFill>
          <a:blip r:embed="rId20" cstate="screen">
            <a:extLst>
              <a:ext uri="{28A0092B-C50C-407E-A947-70E740481C1C}">
                <a14:useLocalDpi xmlns:a14="http://schemas.microsoft.com/office/drawing/2010/main" val="0"/>
              </a:ext>
            </a:extLst>
          </a:blip>
          <a:stretch>
            <a:fillRect/>
          </a:stretch>
        </p:blipFill>
        <p:spPr>
          <a:xfrm>
            <a:off x="2531438" y="5251042"/>
            <a:ext cx="720000" cy="720000"/>
          </a:xfrm>
          <a:prstGeom prst="rect">
            <a:avLst/>
          </a:prstGeom>
        </p:spPr>
      </p:pic>
      <p:pic>
        <p:nvPicPr>
          <p:cNvPr id="33" name="Image 32"/>
          <p:cNvPicPr>
            <a:picLocks noChangeAspect="1"/>
          </p:cNvPicPr>
          <p:nvPr userDrawn="1"/>
        </p:nvPicPr>
        <p:blipFill>
          <a:blip r:embed="rId21" cstate="screen">
            <a:extLst>
              <a:ext uri="{28A0092B-C50C-407E-A947-70E740481C1C}">
                <a14:useLocalDpi xmlns:a14="http://schemas.microsoft.com/office/drawing/2010/main" val="0"/>
              </a:ext>
            </a:extLst>
          </a:blip>
          <a:stretch>
            <a:fillRect/>
          </a:stretch>
        </p:blipFill>
        <p:spPr>
          <a:xfrm>
            <a:off x="4463522" y="5204619"/>
            <a:ext cx="720000" cy="720000"/>
          </a:xfrm>
          <a:prstGeom prst="rect">
            <a:avLst/>
          </a:prstGeom>
        </p:spPr>
      </p:pic>
      <p:pic>
        <p:nvPicPr>
          <p:cNvPr id="34" name="Image 33"/>
          <p:cNvPicPr>
            <a:picLocks noChangeAspect="1"/>
          </p:cNvPicPr>
          <p:nvPr userDrawn="1"/>
        </p:nvPicPr>
        <p:blipFill>
          <a:blip r:embed="rId22" cstate="screen">
            <a:extLst>
              <a:ext uri="{28A0092B-C50C-407E-A947-70E740481C1C}">
                <a14:useLocalDpi xmlns:a14="http://schemas.microsoft.com/office/drawing/2010/main" val="0"/>
              </a:ext>
            </a:extLst>
          </a:blip>
          <a:stretch>
            <a:fillRect/>
          </a:stretch>
        </p:blipFill>
        <p:spPr>
          <a:xfrm>
            <a:off x="6427450" y="5204619"/>
            <a:ext cx="720000" cy="720000"/>
          </a:xfrm>
          <a:prstGeom prst="rect">
            <a:avLst/>
          </a:prstGeom>
        </p:spPr>
      </p:pic>
      <p:pic>
        <p:nvPicPr>
          <p:cNvPr id="35" name="Image 34"/>
          <p:cNvPicPr>
            <a:picLocks noChangeAspect="1"/>
          </p:cNvPicPr>
          <p:nvPr userDrawn="1"/>
        </p:nvPicPr>
        <p:blipFill>
          <a:blip r:embed="rId23" cstate="screen">
            <a:extLst>
              <a:ext uri="{28A0092B-C50C-407E-A947-70E740481C1C}">
                <a14:useLocalDpi xmlns:a14="http://schemas.microsoft.com/office/drawing/2010/main" val="0"/>
              </a:ext>
            </a:extLst>
          </a:blip>
          <a:stretch>
            <a:fillRect/>
          </a:stretch>
        </p:blipFill>
        <p:spPr>
          <a:xfrm>
            <a:off x="10340786" y="5047100"/>
            <a:ext cx="720000" cy="720000"/>
          </a:xfrm>
          <a:prstGeom prst="rect">
            <a:avLst/>
          </a:prstGeom>
        </p:spPr>
      </p:pic>
      <p:pic>
        <p:nvPicPr>
          <p:cNvPr id="36" name="Image 35"/>
          <p:cNvPicPr>
            <a:picLocks noChangeAspect="1"/>
          </p:cNvPicPr>
          <p:nvPr userDrawn="1"/>
        </p:nvPicPr>
        <p:blipFill>
          <a:blip r:embed="rId24" cstate="screen">
            <a:extLst>
              <a:ext uri="{28A0092B-C50C-407E-A947-70E740481C1C}">
                <a14:useLocalDpi xmlns:a14="http://schemas.microsoft.com/office/drawing/2010/main" val="0"/>
              </a:ext>
            </a:extLst>
          </a:blip>
          <a:stretch>
            <a:fillRect/>
          </a:stretch>
        </p:blipFill>
        <p:spPr>
          <a:xfrm>
            <a:off x="10300280" y="3858039"/>
            <a:ext cx="720000" cy="720000"/>
          </a:xfrm>
          <a:prstGeom prst="rect">
            <a:avLst/>
          </a:prstGeom>
        </p:spPr>
      </p:pic>
      <p:pic>
        <p:nvPicPr>
          <p:cNvPr id="37" name="Image 36"/>
          <p:cNvPicPr>
            <a:picLocks noChangeAspect="1"/>
          </p:cNvPicPr>
          <p:nvPr userDrawn="1"/>
        </p:nvPicPr>
        <p:blipFill>
          <a:blip r:embed="rId25" cstate="screen">
            <a:extLst>
              <a:ext uri="{28A0092B-C50C-407E-A947-70E740481C1C}">
                <a14:useLocalDpi xmlns:a14="http://schemas.microsoft.com/office/drawing/2010/main" val="0"/>
              </a:ext>
            </a:extLst>
          </a:blip>
          <a:stretch>
            <a:fillRect/>
          </a:stretch>
        </p:blipFill>
        <p:spPr>
          <a:xfrm>
            <a:off x="8327690" y="3981404"/>
            <a:ext cx="720000" cy="720000"/>
          </a:xfrm>
          <a:prstGeom prst="rect">
            <a:avLst/>
          </a:prstGeom>
        </p:spPr>
      </p:pic>
      <p:pic>
        <p:nvPicPr>
          <p:cNvPr id="39" name="Image 38"/>
          <p:cNvPicPr>
            <a:picLocks noChangeAspect="1"/>
          </p:cNvPicPr>
          <p:nvPr userDrawn="1"/>
        </p:nvPicPr>
        <p:blipFill>
          <a:blip r:embed="rId26" cstate="screen">
            <a:extLst>
              <a:ext uri="{28A0092B-C50C-407E-A947-70E740481C1C}">
                <a14:useLocalDpi xmlns:a14="http://schemas.microsoft.com/office/drawing/2010/main" val="0"/>
              </a:ext>
            </a:extLst>
          </a:blip>
          <a:stretch>
            <a:fillRect/>
          </a:stretch>
        </p:blipFill>
        <p:spPr>
          <a:xfrm>
            <a:off x="8384118" y="5150992"/>
            <a:ext cx="720000" cy="720000"/>
          </a:xfrm>
          <a:prstGeom prst="rect">
            <a:avLst/>
          </a:prstGeom>
        </p:spPr>
      </p:pic>
      <p:pic>
        <p:nvPicPr>
          <p:cNvPr id="40" name="Image 39"/>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4247464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PICTOS_BI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2"/>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PICTOS</a:t>
            </a:r>
          </a:p>
        </p:txBody>
      </p:sp>
      <p:sp>
        <p:nvSpPr>
          <p:cNvPr id="5" name="Espace réservé du texte 4">
            <a:extLst>
              <a:ext uri="{FF2B5EF4-FFF2-40B4-BE49-F238E27FC236}">
                <a16:creationId xmlns:a16="http://schemas.microsoft.com/office/drawing/2014/main" id="{8536FD2A-F1C5-1351-C5F4-C1347C6EB21B}"/>
              </a:ext>
            </a:extLst>
          </p:cNvPr>
          <p:cNvSpPr>
            <a:spLocks noGrp="1"/>
          </p:cNvSpPr>
          <p:nvPr>
            <p:ph type="body" sz="quarter" idx="15" hasCustomPrompt="1"/>
          </p:nvPr>
        </p:nvSpPr>
        <p:spPr>
          <a:xfrm>
            <a:off x="2555761" y="342900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6" name="Espace réservé du texte 4">
            <a:extLst>
              <a:ext uri="{FF2B5EF4-FFF2-40B4-BE49-F238E27FC236}">
                <a16:creationId xmlns:a16="http://schemas.microsoft.com/office/drawing/2014/main" id="{01A3807A-AF2A-F80F-39C9-841F85596927}"/>
              </a:ext>
            </a:extLst>
          </p:cNvPr>
          <p:cNvSpPr>
            <a:spLocks noGrp="1"/>
          </p:cNvSpPr>
          <p:nvPr>
            <p:ph type="body" sz="quarter" idx="16" hasCustomPrompt="1"/>
          </p:nvPr>
        </p:nvSpPr>
        <p:spPr>
          <a:xfrm>
            <a:off x="4064680" y="342900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7" name="Espace réservé du texte 4">
            <a:extLst>
              <a:ext uri="{FF2B5EF4-FFF2-40B4-BE49-F238E27FC236}">
                <a16:creationId xmlns:a16="http://schemas.microsoft.com/office/drawing/2014/main" id="{1C2CD5D6-4996-07E1-8AC7-7506B695A9E6}"/>
              </a:ext>
            </a:extLst>
          </p:cNvPr>
          <p:cNvSpPr>
            <a:spLocks noGrp="1"/>
          </p:cNvSpPr>
          <p:nvPr>
            <p:ph type="body" sz="quarter" idx="17" hasCustomPrompt="1"/>
          </p:nvPr>
        </p:nvSpPr>
        <p:spPr>
          <a:xfrm>
            <a:off x="5610070" y="342900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8" name="Espace réservé du texte 4">
            <a:extLst>
              <a:ext uri="{FF2B5EF4-FFF2-40B4-BE49-F238E27FC236}">
                <a16:creationId xmlns:a16="http://schemas.microsoft.com/office/drawing/2014/main" id="{9D06B306-3019-D7EC-DD92-27ABE1387EE3}"/>
              </a:ext>
            </a:extLst>
          </p:cNvPr>
          <p:cNvSpPr>
            <a:spLocks noGrp="1"/>
          </p:cNvSpPr>
          <p:nvPr>
            <p:ph type="body" sz="quarter" idx="18" hasCustomPrompt="1"/>
          </p:nvPr>
        </p:nvSpPr>
        <p:spPr>
          <a:xfrm>
            <a:off x="7169165" y="342900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9" name="Espace réservé du texte 4">
            <a:extLst>
              <a:ext uri="{FF2B5EF4-FFF2-40B4-BE49-F238E27FC236}">
                <a16:creationId xmlns:a16="http://schemas.microsoft.com/office/drawing/2014/main" id="{78EE3EA3-C321-9EA1-9B3F-3C264F50CFA7}"/>
              </a:ext>
            </a:extLst>
          </p:cNvPr>
          <p:cNvSpPr>
            <a:spLocks noGrp="1"/>
          </p:cNvSpPr>
          <p:nvPr>
            <p:ph type="body" sz="quarter" idx="19" hasCustomPrompt="1"/>
          </p:nvPr>
        </p:nvSpPr>
        <p:spPr>
          <a:xfrm>
            <a:off x="8728260" y="342900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12" name="Espace réservé pour une image  11">
            <a:extLst>
              <a:ext uri="{FF2B5EF4-FFF2-40B4-BE49-F238E27FC236}">
                <a16:creationId xmlns:a16="http://schemas.microsoft.com/office/drawing/2014/main" id="{E9B5B3BE-C4EC-79FE-CB02-61D04A4A3350}"/>
              </a:ext>
            </a:extLst>
          </p:cNvPr>
          <p:cNvSpPr>
            <a:spLocks noGrp="1"/>
          </p:cNvSpPr>
          <p:nvPr>
            <p:ph type="pic" sz="quarter" idx="20"/>
          </p:nvPr>
        </p:nvSpPr>
        <p:spPr>
          <a:xfrm>
            <a:off x="2651125" y="2346325"/>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38" name="Espace réservé pour une image  11">
            <a:extLst>
              <a:ext uri="{FF2B5EF4-FFF2-40B4-BE49-F238E27FC236}">
                <a16:creationId xmlns:a16="http://schemas.microsoft.com/office/drawing/2014/main" id="{20DE8670-201E-C9DF-48E1-FDB0BEA6866F}"/>
              </a:ext>
            </a:extLst>
          </p:cNvPr>
          <p:cNvSpPr>
            <a:spLocks noGrp="1"/>
          </p:cNvSpPr>
          <p:nvPr>
            <p:ph type="pic" sz="quarter" idx="21"/>
          </p:nvPr>
        </p:nvSpPr>
        <p:spPr>
          <a:xfrm>
            <a:off x="4088325" y="2325883"/>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2" name="Espace réservé pour une image  11">
            <a:extLst>
              <a:ext uri="{FF2B5EF4-FFF2-40B4-BE49-F238E27FC236}">
                <a16:creationId xmlns:a16="http://schemas.microsoft.com/office/drawing/2014/main" id="{1954DFC0-5D0C-19E4-5B51-E9AD10F637EF}"/>
              </a:ext>
            </a:extLst>
          </p:cNvPr>
          <p:cNvSpPr>
            <a:spLocks noGrp="1"/>
          </p:cNvSpPr>
          <p:nvPr>
            <p:ph type="pic" sz="quarter" idx="22"/>
          </p:nvPr>
        </p:nvSpPr>
        <p:spPr>
          <a:xfrm>
            <a:off x="5655582" y="2346325"/>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4" name="Espace réservé pour une image  11">
            <a:extLst>
              <a:ext uri="{FF2B5EF4-FFF2-40B4-BE49-F238E27FC236}">
                <a16:creationId xmlns:a16="http://schemas.microsoft.com/office/drawing/2014/main" id="{36848F70-05AE-0457-6857-0316FE61D7C5}"/>
              </a:ext>
            </a:extLst>
          </p:cNvPr>
          <p:cNvSpPr>
            <a:spLocks noGrp="1"/>
          </p:cNvSpPr>
          <p:nvPr>
            <p:ph type="pic" sz="quarter" idx="23"/>
          </p:nvPr>
        </p:nvSpPr>
        <p:spPr>
          <a:xfrm>
            <a:off x="7285362" y="2346267"/>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5" name="Espace réservé pour une image  11">
            <a:extLst>
              <a:ext uri="{FF2B5EF4-FFF2-40B4-BE49-F238E27FC236}">
                <a16:creationId xmlns:a16="http://schemas.microsoft.com/office/drawing/2014/main" id="{6DDBF244-A401-8172-AF37-9673B0B6ECE6}"/>
              </a:ext>
            </a:extLst>
          </p:cNvPr>
          <p:cNvSpPr>
            <a:spLocks noGrp="1"/>
          </p:cNvSpPr>
          <p:nvPr>
            <p:ph type="pic" sz="quarter" idx="24"/>
          </p:nvPr>
        </p:nvSpPr>
        <p:spPr>
          <a:xfrm>
            <a:off x="8765819" y="2317238"/>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pic>
        <p:nvPicPr>
          <p:cNvPr id="19" name="Imag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253465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PICTOS_TER">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PICTOS</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2"/>
          <a:stretch>
            <a:fillRect/>
          </a:stretch>
        </p:blipFill>
        <p:spPr>
          <a:xfrm>
            <a:off x="-151446" y="0"/>
            <a:ext cx="1193800" cy="1371600"/>
          </a:xfrm>
          <a:prstGeom prst="rect">
            <a:avLst/>
          </a:prstGeom>
        </p:spPr>
      </p:pic>
      <p:sp>
        <p:nvSpPr>
          <p:cNvPr id="15" name="Espace réservé du texte 4">
            <a:extLst>
              <a:ext uri="{FF2B5EF4-FFF2-40B4-BE49-F238E27FC236}">
                <a16:creationId xmlns:a16="http://schemas.microsoft.com/office/drawing/2014/main" id="{1B0418A7-C873-38A0-E6E1-1A06449615EC}"/>
              </a:ext>
            </a:extLst>
          </p:cNvPr>
          <p:cNvSpPr>
            <a:spLocks noGrp="1"/>
          </p:cNvSpPr>
          <p:nvPr>
            <p:ph type="body" sz="quarter" idx="15" hasCustomPrompt="1"/>
          </p:nvPr>
        </p:nvSpPr>
        <p:spPr>
          <a:xfrm>
            <a:off x="828656" y="2402083"/>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20" name="Espace réservé pour une image  11">
            <a:extLst>
              <a:ext uri="{FF2B5EF4-FFF2-40B4-BE49-F238E27FC236}">
                <a16:creationId xmlns:a16="http://schemas.microsoft.com/office/drawing/2014/main" id="{F8A630E9-E8BE-F1AE-CEAB-A40F7C467E81}"/>
              </a:ext>
            </a:extLst>
          </p:cNvPr>
          <p:cNvSpPr>
            <a:spLocks noGrp="1"/>
          </p:cNvSpPr>
          <p:nvPr>
            <p:ph type="pic" sz="quarter" idx="20"/>
          </p:nvPr>
        </p:nvSpPr>
        <p:spPr>
          <a:xfrm>
            <a:off x="924020" y="1391978"/>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29" name="Espace réservé du texte 4">
            <a:extLst>
              <a:ext uri="{FF2B5EF4-FFF2-40B4-BE49-F238E27FC236}">
                <a16:creationId xmlns:a16="http://schemas.microsoft.com/office/drawing/2014/main" id="{7492FEA5-6F11-704B-1FE7-62D1F13CA9F9}"/>
              </a:ext>
            </a:extLst>
          </p:cNvPr>
          <p:cNvSpPr>
            <a:spLocks noGrp="1"/>
          </p:cNvSpPr>
          <p:nvPr>
            <p:ph type="body" sz="quarter" idx="21" hasCustomPrompt="1"/>
          </p:nvPr>
        </p:nvSpPr>
        <p:spPr>
          <a:xfrm>
            <a:off x="3542827" y="2373054"/>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30" name="Espace réservé pour une image  11">
            <a:extLst>
              <a:ext uri="{FF2B5EF4-FFF2-40B4-BE49-F238E27FC236}">
                <a16:creationId xmlns:a16="http://schemas.microsoft.com/office/drawing/2014/main" id="{645E4C99-DCE7-AAE3-7295-02C01E11A793}"/>
              </a:ext>
            </a:extLst>
          </p:cNvPr>
          <p:cNvSpPr>
            <a:spLocks noGrp="1"/>
          </p:cNvSpPr>
          <p:nvPr>
            <p:ph type="pic" sz="quarter" idx="22"/>
          </p:nvPr>
        </p:nvSpPr>
        <p:spPr>
          <a:xfrm>
            <a:off x="3638191" y="1362949"/>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31" name="Espace réservé du texte 4">
            <a:extLst>
              <a:ext uri="{FF2B5EF4-FFF2-40B4-BE49-F238E27FC236}">
                <a16:creationId xmlns:a16="http://schemas.microsoft.com/office/drawing/2014/main" id="{295AB246-D5E1-798F-5F76-84DAAC6D440A}"/>
              </a:ext>
            </a:extLst>
          </p:cNvPr>
          <p:cNvSpPr>
            <a:spLocks noGrp="1"/>
          </p:cNvSpPr>
          <p:nvPr>
            <p:ph type="body" sz="quarter" idx="23" hasCustomPrompt="1"/>
          </p:nvPr>
        </p:nvSpPr>
        <p:spPr>
          <a:xfrm>
            <a:off x="6329571" y="235854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32" name="Espace réservé pour une image  11">
            <a:extLst>
              <a:ext uri="{FF2B5EF4-FFF2-40B4-BE49-F238E27FC236}">
                <a16:creationId xmlns:a16="http://schemas.microsoft.com/office/drawing/2014/main" id="{9ECEAA43-C22E-D26E-B832-7A6D18769C4C}"/>
              </a:ext>
            </a:extLst>
          </p:cNvPr>
          <p:cNvSpPr>
            <a:spLocks noGrp="1"/>
          </p:cNvSpPr>
          <p:nvPr>
            <p:ph type="pic" sz="quarter" idx="24"/>
          </p:nvPr>
        </p:nvSpPr>
        <p:spPr>
          <a:xfrm>
            <a:off x="6424935" y="1348435"/>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33" name="Espace réservé du texte 4">
            <a:extLst>
              <a:ext uri="{FF2B5EF4-FFF2-40B4-BE49-F238E27FC236}">
                <a16:creationId xmlns:a16="http://schemas.microsoft.com/office/drawing/2014/main" id="{F37B9511-53ED-CEA1-8AF0-724F7B84A485}"/>
              </a:ext>
            </a:extLst>
          </p:cNvPr>
          <p:cNvSpPr>
            <a:spLocks noGrp="1"/>
          </p:cNvSpPr>
          <p:nvPr>
            <p:ph type="body" sz="quarter" idx="25" hasCustomPrompt="1"/>
          </p:nvPr>
        </p:nvSpPr>
        <p:spPr>
          <a:xfrm>
            <a:off x="9000198" y="2329511"/>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34" name="Espace réservé pour une image  11">
            <a:extLst>
              <a:ext uri="{FF2B5EF4-FFF2-40B4-BE49-F238E27FC236}">
                <a16:creationId xmlns:a16="http://schemas.microsoft.com/office/drawing/2014/main" id="{4750B02D-2839-2C6E-1D15-977C3729E514}"/>
              </a:ext>
            </a:extLst>
          </p:cNvPr>
          <p:cNvSpPr>
            <a:spLocks noGrp="1"/>
          </p:cNvSpPr>
          <p:nvPr>
            <p:ph type="pic" sz="quarter" idx="26"/>
          </p:nvPr>
        </p:nvSpPr>
        <p:spPr>
          <a:xfrm>
            <a:off x="9095562" y="1319406"/>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37" name="Espace réservé du texte 4">
            <a:extLst>
              <a:ext uri="{FF2B5EF4-FFF2-40B4-BE49-F238E27FC236}">
                <a16:creationId xmlns:a16="http://schemas.microsoft.com/office/drawing/2014/main" id="{535D30BE-310C-FF33-14A8-C6621F7FC35E}"/>
              </a:ext>
            </a:extLst>
          </p:cNvPr>
          <p:cNvSpPr>
            <a:spLocks noGrp="1"/>
          </p:cNvSpPr>
          <p:nvPr>
            <p:ph type="body" sz="quarter" idx="27" hasCustomPrompt="1"/>
          </p:nvPr>
        </p:nvSpPr>
        <p:spPr>
          <a:xfrm>
            <a:off x="2338141" y="3606768"/>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38" name="Espace réservé pour une image  11">
            <a:extLst>
              <a:ext uri="{FF2B5EF4-FFF2-40B4-BE49-F238E27FC236}">
                <a16:creationId xmlns:a16="http://schemas.microsoft.com/office/drawing/2014/main" id="{D7829D06-D918-B5CA-6B98-F08AF14FC3C8}"/>
              </a:ext>
            </a:extLst>
          </p:cNvPr>
          <p:cNvSpPr>
            <a:spLocks noGrp="1"/>
          </p:cNvSpPr>
          <p:nvPr>
            <p:ph type="pic" sz="quarter" idx="28"/>
          </p:nvPr>
        </p:nvSpPr>
        <p:spPr>
          <a:xfrm>
            <a:off x="2433505" y="2596663"/>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39" name="Espace réservé du texte 4">
            <a:extLst>
              <a:ext uri="{FF2B5EF4-FFF2-40B4-BE49-F238E27FC236}">
                <a16:creationId xmlns:a16="http://schemas.microsoft.com/office/drawing/2014/main" id="{65A9345F-D70C-575E-7B67-E9CDE824DD29}"/>
              </a:ext>
            </a:extLst>
          </p:cNvPr>
          <p:cNvSpPr>
            <a:spLocks noGrp="1"/>
          </p:cNvSpPr>
          <p:nvPr>
            <p:ph type="body" sz="quarter" idx="29" hasCustomPrompt="1"/>
          </p:nvPr>
        </p:nvSpPr>
        <p:spPr>
          <a:xfrm>
            <a:off x="5052312" y="3577739"/>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40" name="Espace réservé pour une image  11">
            <a:extLst>
              <a:ext uri="{FF2B5EF4-FFF2-40B4-BE49-F238E27FC236}">
                <a16:creationId xmlns:a16="http://schemas.microsoft.com/office/drawing/2014/main" id="{7E4F05DD-9E8E-BB1A-9D2F-94A87C88DCEF}"/>
              </a:ext>
            </a:extLst>
          </p:cNvPr>
          <p:cNvSpPr>
            <a:spLocks noGrp="1"/>
          </p:cNvSpPr>
          <p:nvPr>
            <p:ph type="pic" sz="quarter" idx="30"/>
          </p:nvPr>
        </p:nvSpPr>
        <p:spPr>
          <a:xfrm>
            <a:off x="5147676" y="2567634"/>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1" name="Espace réservé du texte 4">
            <a:extLst>
              <a:ext uri="{FF2B5EF4-FFF2-40B4-BE49-F238E27FC236}">
                <a16:creationId xmlns:a16="http://schemas.microsoft.com/office/drawing/2014/main" id="{5FCBF5FD-3C8B-B517-B094-9A0A62413CA2}"/>
              </a:ext>
            </a:extLst>
          </p:cNvPr>
          <p:cNvSpPr>
            <a:spLocks noGrp="1"/>
          </p:cNvSpPr>
          <p:nvPr>
            <p:ph type="body" sz="quarter" idx="31" hasCustomPrompt="1"/>
          </p:nvPr>
        </p:nvSpPr>
        <p:spPr>
          <a:xfrm>
            <a:off x="7839056" y="3563225"/>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42" name="Espace réservé pour une image  11">
            <a:extLst>
              <a:ext uri="{FF2B5EF4-FFF2-40B4-BE49-F238E27FC236}">
                <a16:creationId xmlns:a16="http://schemas.microsoft.com/office/drawing/2014/main" id="{D0B7593C-B34F-D2EE-6CC6-96C3CDFEF113}"/>
              </a:ext>
            </a:extLst>
          </p:cNvPr>
          <p:cNvSpPr>
            <a:spLocks noGrp="1"/>
          </p:cNvSpPr>
          <p:nvPr>
            <p:ph type="pic" sz="quarter" idx="32"/>
          </p:nvPr>
        </p:nvSpPr>
        <p:spPr>
          <a:xfrm>
            <a:off x="7934420" y="2553120"/>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3" name="Espace réservé du texte 4">
            <a:extLst>
              <a:ext uri="{FF2B5EF4-FFF2-40B4-BE49-F238E27FC236}">
                <a16:creationId xmlns:a16="http://schemas.microsoft.com/office/drawing/2014/main" id="{B0FCBDC6-7628-3811-972D-C78F431BEF10}"/>
              </a:ext>
            </a:extLst>
          </p:cNvPr>
          <p:cNvSpPr>
            <a:spLocks noGrp="1"/>
          </p:cNvSpPr>
          <p:nvPr>
            <p:ph type="body" sz="quarter" idx="33" hasCustomPrompt="1"/>
          </p:nvPr>
        </p:nvSpPr>
        <p:spPr>
          <a:xfrm>
            <a:off x="10509683" y="3534196"/>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44" name="Espace réservé pour une image  11">
            <a:extLst>
              <a:ext uri="{FF2B5EF4-FFF2-40B4-BE49-F238E27FC236}">
                <a16:creationId xmlns:a16="http://schemas.microsoft.com/office/drawing/2014/main" id="{E28A7980-5CC6-8B75-BCB9-23DBB5294A3B}"/>
              </a:ext>
            </a:extLst>
          </p:cNvPr>
          <p:cNvSpPr>
            <a:spLocks noGrp="1"/>
          </p:cNvSpPr>
          <p:nvPr>
            <p:ph type="pic" sz="quarter" idx="34"/>
          </p:nvPr>
        </p:nvSpPr>
        <p:spPr>
          <a:xfrm>
            <a:off x="10605047" y="2524091"/>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5" name="Espace réservé du texte 4">
            <a:extLst>
              <a:ext uri="{FF2B5EF4-FFF2-40B4-BE49-F238E27FC236}">
                <a16:creationId xmlns:a16="http://schemas.microsoft.com/office/drawing/2014/main" id="{C598BE74-7984-EBC6-CA26-713003299BCC}"/>
              </a:ext>
            </a:extLst>
          </p:cNvPr>
          <p:cNvSpPr>
            <a:spLocks noGrp="1"/>
          </p:cNvSpPr>
          <p:nvPr>
            <p:ph type="body" sz="quarter" idx="35" hasCustomPrompt="1"/>
          </p:nvPr>
        </p:nvSpPr>
        <p:spPr>
          <a:xfrm>
            <a:off x="828656" y="4884025"/>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46" name="Espace réservé pour une image  11">
            <a:extLst>
              <a:ext uri="{FF2B5EF4-FFF2-40B4-BE49-F238E27FC236}">
                <a16:creationId xmlns:a16="http://schemas.microsoft.com/office/drawing/2014/main" id="{DE0F3F98-FBC5-1AC2-FE65-CD97739B78FE}"/>
              </a:ext>
            </a:extLst>
          </p:cNvPr>
          <p:cNvSpPr>
            <a:spLocks noGrp="1"/>
          </p:cNvSpPr>
          <p:nvPr>
            <p:ph type="pic" sz="quarter" idx="36"/>
          </p:nvPr>
        </p:nvSpPr>
        <p:spPr>
          <a:xfrm>
            <a:off x="924020" y="3873920"/>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7" name="Espace réservé du texte 4">
            <a:extLst>
              <a:ext uri="{FF2B5EF4-FFF2-40B4-BE49-F238E27FC236}">
                <a16:creationId xmlns:a16="http://schemas.microsoft.com/office/drawing/2014/main" id="{82586696-9664-52BF-983D-33F6C9AFA256}"/>
              </a:ext>
            </a:extLst>
          </p:cNvPr>
          <p:cNvSpPr>
            <a:spLocks noGrp="1"/>
          </p:cNvSpPr>
          <p:nvPr>
            <p:ph type="body" sz="quarter" idx="37" hasCustomPrompt="1"/>
          </p:nvPr>
        </p:nvSpPr>
        <p:spPr>
          <a:xfrm>
            <a:off x="3542827" y="4854996"/>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48" name="Espace réservé pour une image  11">
            <a:extLst>
              <a:ext uri="{FF2B5EF4-FFF2-40B4-BE49-F238E27FC236}">
                <a16:creationId xmlns:a16="http://schemas.microsoft.com/office/drawing/2014/main" id="{ADFB9CE1-5335-F52F-CA90-B804D8839355}"/>
              </a:ext>
            </a:extLst>
          </p:cNvPr>
          <p:cNvSpPr>
            <a:spLocks noGrp="1"/>
          </p:cNvSpPr>
          <p:nvPr>
            <p:ph type="pic" sz="quarter" idx="38"/>
          </p:nvPr>
        </p:nvSpPr>
        <p:spPr>
          <a:xfrm>
            <a:off x="3638191" y="3844891"/>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9" name="Espace réservé du texte 4">
            <a:extLst>
              <a:ext uri="{FF2B5EF4-FFF2-40B4-BE49-F238E27FC236}">
                <a16:creationId xmlns:a16="http://schemas.microsoft.com/office/drawing/2014/main" id="{9969D205-61F1-0458-3AAF-17F1C487C9AC}"/>
              </a:ext>
            </a:extLst>
          </p:cNvPr>
          <p:cNvSpPr>
            <a:spLocks noGrp="1"/>
          </p:cNvSpPr>
          <p:nvPr>
            <p:ph type="body" sz="quarter" idx="39" hasCustomPrompt="1"/>
          </p:nvPr>
        </p:nvSpPr>
        <p:spPr>
          <a:xfrm>
            <a:off x="6329571" y="4840482"/>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50" name="Espace réservé pour une image  11">
            <a:extLst>
              <a:ext uri="{FF2B5EF4-FFF2-40B4-BE49-F238E27FC236}">
                <a16:creationId xmlns:a16="http://schemas.microsoft.com/office/drawing/2014/main" id="{071FB513-D22E-CCF4-F120-783DBEDFDB01}"/>
              </a:ext>
            </a:extLst>
          </p:cNvPr>
          <p:cNvSpPr>
            <a:spLocks noGrp="1"/>
          </p:cNvSpPr>
          <p:nvPr>
            <p:ph type="pic" sz="quarter" idx="40"/>
          </p:nvPr>
        </p:nvSpPr>
        <p:spPr>
          <a:xfrm>
            <a:off x="6424935" y="3830377"/>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51" name="Espace réservé du texte 4">
            <a:extLst>
              <a:ext uri="{FF2B5EF4-FFF2-40B4-BE49-F238E27FC236}">
                <a16:creationId xmlns:a16="http://schemas.microsoft.com/office/drawing/2014/main" id="{C42A6290-B8B2-2521-C504-08A7B289DB25}"/>
              </a:ext>
            </a:extLst>
          </p:cNvPr>
          <p:cNvSpPr>
            <a:spLocks noGrp="1"/>
          </p:cNvSpPr>
          <p:nvPr>
            <p:ph type="body" sz="quarter" idx="41" hasCustomPrompt="1"/>
          </p:nvPr>
        </p:nvSpPr>
        <p:spPr>
          <a:xfrm>
            <a:off x="9000198" y="4811453"/>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52" name="Espace réservé pour une image  11">
            <a:extLst>
              <a:ext uri="{FF2B5EF4-FFF2-40B4-BE49-F238E27FC236}">
                <a16:creationId xmlns:a16="http://schemas.microsoft.com/office/drawing/2014/main" id="{69254771-5A95-2357-F70A-821F46936AE4}"/>
              </a:ext>
            </a:extLst>
          </p:cNvPr>
          <p:cNvSpPr>
            <a:spLocks noGrp="1"/>
          </p:cNvSpPr>
          <p:nvPr>
            <p:ph type="pic" sz="quarter" idx="42"/>
          </p:nvPr>
        </p:nvSpPr>
        <p:spPr>
          <a:xfrm>
            <a:off x="9095562" y="3801348"/>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pic>
        <p:nvPicPr>
          <p:cNvPr id="36" name="Imag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019210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CONCLUSION_B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236829F-F629-CDD0-ADCD-09D591744F9B}"/>
              </a:ext>
            </a:extLst>
          </p:cNvPr>
          <p:cNvPicPr>
            <a:picLocks noChangeAspect="1"/>
          </p:cNvPicPr>
          <p:nvPr userDrawn="1"/>
        </p:nvPicPr>
        <p:blipFill>
          <a:blip r:embed="rId2"/>
          <a:stretch>
            <a:fillRect/>
          </a:stretch>
        </p:blipFill>
        <p:spPr>
          <a:xfrm>
            <a:off x="-381669" y="1626431"/>
            <a:ext cx="2882900" cy="3340100"/>
          </a:xfrm>
          <a:prstGeom prst="rect">
            <a:avLst/>
          </a:prstGeom>
        </p:spPr>
      </p:pic>
      <p:sp>
        <p:nvSpPr>
          <p:cNvPr id="4" name="Espace réservé du contenu 4">
            <a:extLst>
              <a:ext uri="{FF2B5EF4-FFF2-40B4-BE49-F238E27FC236}">
                <a16:creationId xmlns:a16="http://schemas.microsoft.com/office/drawing/2014/main" id="{AEC95CA5-90DD-1B68-63BB-5796673452D5}"/>
              </a:ext>
            </a:extLst>
          </p:cNvPr>
          <p:cNvSpPr>
            <a:spLocks noGrp="1"/>
          </p:cNvSpPr>
          <p:nvPr>
            <p:ph sz="quarter" idx="14" hasCustomPrompt="1"/>
          </p:nvPr>
        </p:nvSpPr>
        <p:spPr>
          <a:xfrm>
            <a:off x="2726659" y="1811689"/>
            <a:ext cx="9242610" cy="365125"/>
          </a:xfrm>
          <a:prstGeom prst="rect">
            <a:avLst/>
          </a:prstGeom>
        </p:spPr>
        <p:txBody>
          <a:bodyPr>
            <a:noAutofit/>
          </a:bodyPr>
          <a:lstStyle>
            <a:lvl1pPr marL="0" indent="0">
              <a:buNone/>
              <a:defRPr sz="30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CONCLUSION</a:t>
            </a:r>
          </a:p>
        </p:txBody>
      </p:sp>
      <p:sp>
        <p:nvSpPr>
          <p:cNvPr id="9" name="Espace réservé du pied de page 4">
            <a:extLst>
              <a:ext uri="{FF2B5EF4-FFF2-40B4-BE49-F238E27FC236}">
                <a16:creationId xmlns:a16="http://schemas.microsoft.com/office/drawing/2014/main" id="{4EB80932-1780-3C04-DB19-928F8BA2B754}"/>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10" name="Espace réservé du numéro de diapositive 5">
            <a:extLst>
              <a:ext uri="{FF2B5EF4-FFF2-40B4-BE49-F238E27FC236}">
                <a16:creationId xmlns:a16="http://schemas.microsoft.com/office/drawing/2014/main" id="{E510366E-2415-0A14-3F86-F23654D9B07E}"/>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13" name="Connecteur droit 12">
            <a:extLst>
              <a:ext uri="{FF2B5EF4-FFF2-40B4-BE49-F238E27FC236}">
                <a16:creationId xmlns:a16="http://schemas.microsoft.com/office/drawing/2014/main" id="{E458EA9F-334D-6F81-6BDD-0894127B2826}"/>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14" name="Titre 1">
            <a:extLst>
              <a:ext uri="{FF2B5EF4-FFF2-40B4-BE49-F238E27FC236}">
                <a16:creationId xmlns:a16="http://schemas.microsoft.com/office/drawing/2014/main" id="{8C99935F-16B8-8410-7392-F8AF401C6332}"/>
              </a:ext>
            </a:extLst>
          </p:cNvPr>
          <p:cNvSpPr>
            <a:spLocks noGrp="1"/>
          </p:cNvSpPr>
          <p:nvPr>
            <p:ph type="title" hasCustomPrompt="1"/>
          </p:nvPr>
        </p:nvSpPr>
        <p:spPr>
          <a:xfrm>
            <a:off x="2726659" y="2454116"/>
            <a:ext cx="9075376" cy="3340100"/>
          </a:xfrm>
        </p:spPr>
        <p:txBody>
          <a:bodyPr anchor="t" anchorCtr="0">
            <a:noAutofit/>
          </a:bodyPr>
          <a:lstStyle>
            <a:lvl1pPr>
              <a:lnSpc>
                <a:spcPct val="100000"/>
              </a:lnSpc>
              <a:defRPr sz="1800" b="0" i="0" cap="none" baseline="0">
                <a:solidFill>
                  <a:srgbClr val="31429B"/>
                </a:solidFill>
              </a:defRPr>
            </a:lvl1pPr>
          </a:lstStyle>
          <a:p>
            <a:r>
              <a:rPr lang="fr-FR" dirty="0"/>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589909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OULEUR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2"/>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LES COULEURS</a:t>
            </a:r>
          </a:p>
        </p:txBody>
      </p:sp>
      <p:pic>
        <p:nvPicPr>
          <p:cNvPr id="5" name="Image 4">
            <a:extLst>
              <a:ext uri="{FF2B5EF4-FFF2-40B4-BE49-F238E27FC236}">
                <a16:creationId xmlns:a16="http://schemas.microsoft.com/office/drawing/2014/main" id="{263E83E5-9AD2-E156-2977-20152ADC96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9661" y="1441922"/>
            <a:ext cx="6810015" cy="4138949"/>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90905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ERCAL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3523357" y="2312950"/>
            <a:ext cx="5753380" cy="2012932"/>
          </a:xfrm>
        </p:spPr>
        <p:txBody>
          <a:bodyPr>
            <a:noAutofit/>
          </a:bodyPr>
          <a:lstStyle>
            <a:lvl1pPr>
              <a:defRPr sz="3000" b="1" i="0" cap="all" baseline="0">
                <a:solidFill>
                  <a:srgbClr val="31429B"/>
                </a:solidFill>
              </a:defRPr>
            </a:lvl1pPr>
          </a:lstStyle>
          <a:p>
            <a:r>
              <a:rPr lang="fr-FR" dirty="0"/>
              <a:t>TITRE DE LA PARTIE UNE,</a:t>
            </a:r>
            <a:br>
              <a:rPr lang="fr-FR" dirty="0"/>
            </a:br>
            <a:r>
              <a:rPr lang="fr-FR" dirty="0"/>
              <a:t>LA BANQUE DE France</a:t>
            </a:r>
            <a:br>
              <a:rPr lang="fr-FR" dirty="0"/>
            </a:br>
            <a:r>
              <a:rPr lang="fr-FR" dirty="0"/>
              <a:t>ET SA STRATÉGIE </a:t>
            </a:r>
          </a:p>
        </p:txBody>
      </p:sp>
      <p:sp>
        <p:nvSpPr>
          <p:cNvPr id="13" name="Espace réservé du texte 3">
            <a:extLst>
              <a:ext uri="{FF2B5EF4-FFF2-40B4-BE49-F238E27FC236}">
                <a16:creationId xmlns:a16="http://schemas.microsoft.com/office/drawing/2014/main" id="{712EDFBA-524E-CEA7-C169-257232F52BDA}"/>
              </a:ext>
            </a:extLst>
          </p:cNvPr>
          <p:cNvSpPr>
            <a:spLocks noGrp="1"/>
          </p:cNvSpPr>
          <p:nvPr>
            <p:ph type="body" sz="quarter" idx="13" hasCustomPrompt="1"/>
          </p:nvPr>
        </p:nvSpPr>
        <p:spPr>
          <a:xfrm>
            <a:off x="780157" y="1092576"/>
            <a:ext cx="2743200" cy="4399890"/>
          </a:xfrm>
          <a:prstGeom prst="rect">
            <a:avLst/>
          </a:prstGeom>
        </p:spPr>
        <p:txBody>
          <a:bodyPr bIns="0" anchor="b" anchorCtr="0">
            <a:noAutofit/>
          </a:bodyPr>
          <a:lstStyle>
            <a:lvl1pPr algn="r">
              <a:buNone/>
              <a:defRPr sz="30000" b="0" i="0" baseline="0">
                <a:solidFill>
                  <a:srgbClr val="4171D9"/>
                </a:solidFill>
                <a:latin typeface="Arial" panose="020B0604020202020204" pitchFamily="34" charset="0"/>
              </a:defRPr>
            </a:lvl1pPr>
          </a:lstStyle>
          <a:p>
            <a:pPr lvl="0"/>
            <a:r>
              <a:rPr lang="fr-FR" dirty="0"/>
              <a:t>1</a:t>
            </a:r>
          </a:p>
        </p:txBody>
      </p:sp>
      <p:pic>
        <p:nvPicPr>
          <p:cNvPr id="20" name="Image 19">
            <a:extLst>
              <a:ext uri="{FF2B5EF4-FFF2-40B4-BE49-F238E27FC236}">
                <a16:creationId xmlns:a16="http://schemas.microsoft.com/office/drawing/2014/main" id="{85768840-E7B8-9F98-5A27-BACCE7664216}"/>
              </a:ext>
            </a:extLst>
          </p:cNvPr>
          <p:cNvPicPr>
            <a:picLocks noChangeAspect="1"/>
          </p:cNvPicPr>
          <p:nvPr userDrawn="1"/>
        </p:nvPicPr>
        <p:blipFill>
          <a:blip r:embed="rId2"/>
          <a:stretch>
            <a:fillRect/>
          </a:stretch>
        </p:blipFill>
        <p:spPr>
          <a:xfrm>
            <a:off x="9683750" y="1261409"/>
            <a:ext cx="2882900" cy="3340100"/>
          </a:xfrm>
          <a:prstGeom prst="rect">
            <a:avLst/>
          </a:prstGeom>
        </p:spPr>
      </p:pic>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
        <p:nvSpPr>
          <p:cNvPr id="9"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Tree>
    <p:extLst>
      <p:ext uri="{BB962C8B-B14F-4D97-AF65-F5344CB8AC3E}">
        <p14:creationId xmlns:p14="http://schemas.microsoft.com/office/powerpoint/2010/main" val="2388159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DERNIERE_PAG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170000" y="2528223"/>
            <a:ext cx="3852000" cy="1801555"/>
          </a:xfrm>
          <a:prstGeom prst="rect">
            <a:avLst/>
          </a:prstGeom>
        </p:spPr>
      </p:pic>
    </p:spTree>
    <p:extLst>
      <p:ext uri="{BB962C8B-B14F-4D97-AF65-F5344CB8AC3E}">
        <p14:creationId xmlns:p14="http://schemas.microsoft.com/office/powerpoint/2010/main" val="241260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NTERCALAIRE triangle hau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3523357" y="2312950"/>
            <a:ext cx="5753380" cy="2012932"/>
          </a:xfrm>
        </p:spPr>
        <p:txBody>
          <a:bodyPr>
            <a:noAutofit/>
          </a:bodyPr>
          <a:lstStyle>
            <a:lvl1pPr>
              <a:defRPr sz="3000" b="1" i="0" cap="all" baseline="0">
                <a:solidFill>
                  <a:srgbClr val="31429B"/>
                </a:solidFill>
              </a:defRPr>
            </a:lvl1pPr>
          </a:lstStyle>
          <a:p>
            <a:r>
              <a:rPr lang="fr-FR" dirty="0"/>
              <a:t>TITRE DE LA PARTIE UNE,</a:t>
            </a:r>
            <a:br>
              <a:rPr lang="fr-FR" dirty="0"/>
            </a:br>
            <a:r>
              <a:rPr lang="fr-FR" dirty="0"/>
              <a:t>LA BANQUE DE France</a:t>
            </a:r>
            <a:br>
              <a:rPr lang="fr-FR" dirty="0"/>
            </a:br>
            <a:r>
              <a:rPr lang="fr-FR" dirty="0"/>
              <a:t>ET SA STRATÉGIE </a:t>
            </a:r>
            <a:br>
              <a:rPr lang="fr-FR" dirty="0"/>
            </a:br>
            <a:r>
              <a:rPr lang="fr-FR" dirty="0"/>
              <a:t>NEQUI ULLORERCIIS AUT </a:t>
            </a:r>
            <a:br>
              <a:rPr lang="fr-FR" dirty="0"/>
            </a:br>
            <a:r>
              <a:rPr lang="fr-FR" dirty="0"/>
              <a:t>DOLUPTATUSAM QUE NE</a:t>
            </a:r>
          </a:p>
        </p:txBody>
      </p:sp>
      <p:sp>
        <p:nvSpPr>
          <p:cNvPr id="13" name="Espace réservé du texte 3">
            <a:extLst>
              <a:ext uri="{FF2B5EF4-FFF2-40B4-BE49-F238E27FC236}">
                <a16:creationId xmlns:a16="http://schemas.microsoft.com/office/drawing/2014/main" id="{712EDFBA-524E-CEA7-C169-257232F52BDA}"/>
              </a:ext>
            </a:extLst>
          </p:cNvPr>
          <p:cNvSpPr>
            <a:spLocks noGrp="1"/>
          </p:cNvSpPr>
          <p:nvPr>
            <p:ph type="body" sz="quarter" idx="13" hasCustomPrompt="1"/>
          </p:nvPr>
        </p:nvSpPr>
        <p:spPr>
          <a:xfrm>
            <a:off x="780157" y="1092576"/>
            <a:ext cx="2743200" cy="4399890"/>
          </a:xfrm>
          <a:prstGeom prst="rect">
            <a:avLst/>
          </a:prstGeom>
        </p:spPr>
        <p:txBody>
          <a:bodyPr bIns="0" anchor="b" anchorCtr="0">
            <a:noAutofit/>
          </a:bodyPr>
          <a:lstStyle>
            <a:lvl1pPr algn="r">
              <a:buNone/>
              <a:defRPr sz="30000" b="0" i="0" baseline="0">
                <a:solidFill>
                  <a:srgbClr val="4171D9"/>
                </a:solidFill>
                <a:latin typeface="Arial" panose="020B0604020202020204" pitchFamily="34" charset="0"/>
              </a:defRPr>
            </a:lvl1pPr>
          </a:lstStyle>
          <a:p>
            <a:pPr lvl="0"/>
            <a:r>
              <a:rPr lang="fr-FR" dirty="0"/>
              <a:t>1</a:t>
            </a:r>
          </a:p>
        </p:txBody>
      </p:sp>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4113350D-97E5-B642-E135-7F86ECEA95BF}"/>
              </a:ext>
            </a:extLst>
          </p:cNvPr>
          <p:cNvPicPr>
            <a:picLocks noChangeAspect="1"/>
          </p:cNvPicPr>
          <p:nvPr userDrawn="1"/>
        </p:nvPicPr>
        <p:blipFill>
          <a:blip r:embed="rId2"/>
          <a:stretch>
            <a:fillRect/>
          </a:stretch>
        </p:blipFill>
        <p:spPr>
          <a:xfrm>
            <a:off x="5270500" y="0"/>
            <a:ext cx="1651000" cy="1257300"/>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26918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INTERCALAIRE triangle haut">
    <p:spTree>
      <p:nvGrpSpPr>
        <p:cNvPr id="1" name=""/>
        <p:cNvGrpSpPr/>
        <p:nvPr/>
      </p:nvGrpSpPr>
      <p:grpSpPr>
        <a:xfrm>
          <a:off x="0" y="0"/>
          <a:ext cx="0" cy="0"/>
          <a:chOff x="0" y="0"/>
          <a:chExt cx="0" cy="0"/>
        </a:xfrm>
      </p:grpSpPr>
      <p:grpSp>
        <p:nvGrpSpPr>
          <p:cNvPr id="7" name="Groupe 6"/>
          <p:cNvGrpSpPr/>
          <p:nvPr userDrawn="1"/>
        </p:nvGrpSpPr>
        <p:grpSpPr>
          <a:xfrm>
            <a:off x="0" y="1658938"/>
            <a:ext cx="2530475" cy="3327400"/>
            <a:chOff x="0" y="1658938"/>
            <a:chExt cx="2530475" cy="3327400"/>
          </a:xfrm>
        </p:grpSpPr>
        <p:sp>
          <p:nvSpPr>
            <p:cNvPr id="5" name="AutoShape 3"/>
            <p:cNvSpPr>
              <a:spLocks noChangeAspect="1" noChangeArrowheads="1" noTextEdit="1"/>
            </p:cNvSpPr>
            <p:nvPr userDrawn="1"/>
          </p:nvSpPr>
          <p:spPr bwMode="auto">
            <a:xfrm>
              <a:off x="0" y="1662113"/>
              <a:ext cx="2514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p:cNvSpPr>
              <a:spLocks/>
            </p:cNvSpPr>
            <p:nvPr userDrawn="1"/>
          </p:nvSpPr>
          <p:spPr bwMode="auto">
            <a:xfrm>
              <a:off x="0" y="1658938"/>
              <a:ext cx="2530475" cy="3327400"/>
            </a:xfrm>
            <a:custGeom>
              <a:avLst/>
              <a:gdLst>
                <a:gd name="T0" fmla="*/ 0 w 2645"/>
                <a:gd name="T1" fmla="*/ 0 h 3477"/>
                <a:gd name="T2" fmla="*/ 0 w 2645"/>
                <a:gd name="T3" fmla="*/ 0 h 3477"/>
                <a:gd name="T4" fmla="*/ 0 w 2645"/>
                <a:gd name="T5" fmla="*/ 3477 h 3477"/>
                <a:gd name="T6" fmla="*/ 2645 w 2645"/>
                <a:gd name="T7" fmla="*/ 1741 h 3477"/>
                <a:gd name="T8" fmla="*/ 2645 w 2645"/>
                <a:gd name="T9" fmla="*/ 1738 h 3477"/>
                <a:gd name="T10" fmla="*/ 0 w 2645"/>
                <a:gd name="T11" fmla="*/ 0 h 3477"/>
              </a:gdLst>
              <a:ahLst/>
              <a:cxnLst>
                <a:cxn ang="0">
                  <a:pos x="T0" y="T1"/>
                </a:cxn>
                <a:cxn ang="0">
                  <a:pos x="T2" y="T3"/>
                </a:cxn>
                <a:cxn ang="0">
                  <a:pos x="T4" y="T5"/>
                </a:cxn>
                <a:cxn ang="0">
                  <a:pos x="T6" y="T7"/>
                </a:cxn>
                <a:cxn ang="0">
                  <a:pos x="T8" y="T9"/>
                </a:cxn>
                <a:cxn ang="0">
                  <a:pos x="T10" y="T11"/>
                </a:cxn>
              </a:cxnLst>
              <a:rect l="0" t="0" r="r" b="b"/>
              <a:pathLst>
                <a:path w="2645" h="3477">
                  <a:moveTo>
                    <a:pt x="0" y="0"/>
                  </a:moveTo>
                  <a:lnTo>
                    <a:pt x="0" y="0"/>
                  </a:lnTo>
                  <a:lnTo>
                    <a:pt x="0" y="3477"/>
                  </a:lnTo>
                  <a:lnTo>
                    <a:pt x="2645" y="1741"/>
                  </a:lnTo>
                  <a:lnTo>
                    <a:pt x="2645" y="1738"/>
                  </a:lnTo>
                  <a:lnTo>
                    <a:pt x="0" y="0"/>
                  </a:lnTo>
                  <a:close/>
                </a:path>
              </a:pathLst>
            </a:custGeom>
            <a:solidFill>
              <a:srgbClr val="4171D9"/>
            </a:solidFill>
            <a:ln w="0">
              <a:solidFill>
                <a:srgbClr val="4171D9"/>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2877898" y="2312950"/>
            <a:ext cx="5753380" cy="2012932"/>
          </a:xfrm>
        </p:spPr>
        <p:txBody>
          <a:bodyPr>
            <a:noAutofit/>
          </a:bodyPr>
          <a:lstStyle>
            <a:lvl1pPr>
              <a:defRPr sz="3000" b="1" i="0" cap="all" baseline="0">
                <a:solidFill>
                  <a:srgbClr val="31429B"/>
                </a:solidFill>
              </a:defRPr>
            </a:lvl1pPr>
          </a:lstStyle>
          <a:p>
            <a:r>
              <a:rPr lang="fr-FR" dirty="0"/>
              <a:t>TITRE DE LA PARTIE UNE,</a:t>
            </a:r>
            <a:br>
              <a:rPr lang="fr-FR" dirty="0"/>
            </a:br>
            <a:r>
              <a:rPr lang="fr-FR" dirty="0"/>
              <a:t>LA BANQUE DE France</a:t>
            </a:r>
            <a:br>
              <a:rPr lang="fr-FR" dirty="0"/>
            </a:br>
            <a:r>
              <a:rPr lang="fr-FR" dirty="0"/>
              <a:t>ET SA STRATÉGIE </a:t>
            </a:r>
            <a:br>
              <a:rPr lang="fr-FR" dirty="0"/>
            </a:br>
            <a:r>
              <a:rPr lang="fr-FR" dirty="0"/>
              <a:t>NEQUI ULLORERCIIS AUT </a:t>
            </a:r>
            <a:br>
              <a:rPr lang="fr-FR" dirty="0"/>
            </a:br>
            <a:r>
              <a:rPr lang="fr-FR" dirty="0"/>
              <a:t>DOLUPTATUSAM QUE NE</a:t>
            </a:r>
          </a:p>
        </p:txBody>
      </p:sp>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13" name="Espace réservé du texte 3">
            <a:extLst>
              <a:ext uri="{FF2B5EF4-FFF2-40B4-BE49-F238E27FC236}">
                <a16:creationId xmlns:a16="http://schemas.microsoft.com/office/drawing/2014/main" id="{712EDFBA-524E-CEA7-C169-257232F52BDA}"/>
              </a:ext>
            </a:extLst>
          </p:cNvPr>
          <p:cNvSpPr>
            <a:spLocks noGrp="1"/>
          </p:cNvSpPr>
          <p:nvPr>
            <p:ph type="body" sz="quarter" idx="13" hasCustomPrompt="1"/>
          </p:nvPr>
        </p:nvSpPr>
        <p:spPr>
          <a:xfrm>
            <a:off x="-1" y="2245715"/>
            <a:ext cx="1385047" cy="1861760"/>
          </a:xfrm>
          <a:prstGeom prst="rect">
            <a:avLst/>
          </a:prstGeom>
        </p:spPr>
        <p:txBody>
          <a:bodyPr bIns="0" anchor="b" anchorCtr="0">
            <a:noAutofit/>
          </a:bodyPr>
          <a:lstStyle>
            <a:lvl1pPr algn="r">
              <a:buNone/>
              <a:defRPr sz="10000" b="1" i="0" baseline="0">
                <a:solidFill>
                  <a:schemeClr val="bg1"/>
                </a:solidFill>
                <a:latin typeface="Arial" panose="020B0604020202020204" pitchFamily="34" charset="0"/>
              </a:defRPr>
            </a:lvl1pPr>
          </a:lstStyle>
          <a:p>
            <a:pPr lvl="0"/>
            <a:r>
              <a:rPr lang="fr-FR" dirty="0"/>
              <a:t>1</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66389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ITATION">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45D5DCC-4D25-6F3D-D69B-EE54844C6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197" y="1163663"/>
            <a:ext cx="2959100" cy="3352800"/>
          </a:xfrm>
          <a:prstGeom prst="rect">
            <a:avLst/>
          </a:prstGeom>
        </p:spPr>
      </p:pic>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3402335" y="998402"/>
            <a:ext cx="8399687" cy="3518062"/>
          </a:xfrm>
        </p:spPr>
        <p:txBody>
          <a:bodyPr>
            <a:noAutofit/>
          </a:bodyPr>
          <a:lstStyle>
            <a:lvl1pPr>
              <a:defRPr sz="3000" b="0" i="0" cap="none" baseline="0">
                <a:solidFill>
                  <a:srgbClr val="31429B"/>
                </a:solidFill>
              </a:defRPr>
            </a:lvl1pPr>
          </a:lstStyle>
          <a:p>
            <a:r>
              <a:rPr lang="fr-FR" dirty="0"/>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p:txBody>
      </p:sp>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5" name="Espace réservé du texte 6">
            <a:extLst>
              <a:ext uri="{FF2B5EF4-FFF2-40B4-BE49-F238E27FC236}">
                <a16:creationId xmlns:a16="http://schemas.microsoft.com/office/drawing/2014/main" id="{DC3D6317-5B2D-EC16-20C4-FBD6783CF3C8}"/>
              </a:ext>
            </a:extLst>
          </p:cNvPr>
          <p:cNvSpPr>
            <a:spLocks noGrp="1"/>
          </p:cNvSpPr>
          <p:nvPr>
            <p:ph type="body" sz="quarter" idx="13" hasCustomPrompt="1"/>
          </p:nvPr>
        </p:nvSpPr>
        <p:spPr>
          <a:xfrm>
            <a:off x="3402335" y="4521780"/>
            <a:ext cx="4832798" cy="365124"/>
          </a:xfrm>
          <a:prstGeom prst="rect">
            <a:avLst/>
          </a:prstGeom>
        </p:spPr>
        <p:txBody>
          <a:bodyPr>
            <a:noAutofit/>
          </a:bodyPr>
          <a:lstStyle>
            <a:lvl1pPr marL="0" indent="0">
              <a:buNone/>
              <a:defRPr lang="fr-FR" sz="1900" b="1" i="0" kern="1200" cap="none" baseline="0" dirty="0" smtClean="0">
                <a:solidFill>
                  <a:srgbClr val="4171D9"/>
                </a:solidFill>
                <a:latin typeface="+mj-lt"/>
                <a:ea typeface="+mj-ea"/>
                <a:cs typeface="+mj-cs"/>
              </a:defRPr>
            </a:lvl1pPr>
          </a:lstStyle>
          <a:p>
            <a:pPr lvl="0"/>
            <a:r>
              <a:rPr lang="fr-FR" dirty="0"/>
              <a:t>François Villeroy de </a:t>
            </a:r>
            <a:r>
              <a:rPr lang="fr-FR" dirty="0" err="1"/>
              <a:t>Galhau</a:t>
            </a:r>
            <a:endParaRPr lang="fr-FR" dirty="0"/>
          </a:p>
        </p:txBody>
      </p:sp>
      <p:sp>
        <p:nvSpPr>
          <p:cNvPr id="6" name="ZoneTexte 5">
            <a:extLst>
              <a:ext uri="{FF2B5EF4-FFF2-40B4-BE49-F238E27FC236}">
                <a16:creationId xmlns:a16="http://schemas.microsoft.com/office/drawing/2014/main" id="{A59BCC54-9066-418B-939B-1C6605F678AE}"/>
              </a:ext>
            </a:extLst>
          </p:cNvPr>
          <p:cNvSpPr txBox="1"/>
          <p:nvPr userDrawn="1"/>
        </p:nvSpPr>
        <p:spPr>
          <a:xfrm>
            <a:off x="2218762" y="192444"/>
            <a:ext cx="1640541" cy="2400657"/>
          </a:xfrm>
          <a:prstGeom prst="rect">
            <a:avLst/>
          </a:prstGeom>
          <a:noFill/>
        </p:spPr>
        <p:txBody>
          <a:bodyPr wrap="square" rtlCol="0">
            <a:spAutoFit/>
          </a:bodyPr>
          <a:lstStyle/>
          <a:p>
            <a:r>
              <a:rPr lang="fr-FR" sz="15000" b="1" i="0" baseline="0" dirty="0">
                <a:solidFill>
                  <a:srgbClr val="31429B"/>
                </a:solidFill>
                <a:latin typeface="Arial" panose="020B0604020202020204" pitchFamily="34" charset="0"/>
              </a:rPr>
              <a:t>«</a:t>
            </a:r>
            <a:r>
              <a:rPr lang="fr-FR" dirty="0"/>
              <a:t> </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75012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ITATION_BI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2191875" y="1337982"/>
            <a:ext cx="9811854" cy="3518062"/>
          </a:xfrm>
        </p:spPr>
        <p:txBody>
          <a:bodyPr>
            <a:noAutofit/>
          </a:bodyPr>
          <a:lstStyle>
            <a:lvl1pPr>
              <a:lnSpc>
                <a:spcPts val="3420"/>
              </a:lnSpc>
              <a:defRPr sz="2600" b="0" i="0" cap="none" baseline="0">
                <a:solidFill>
                  <a:srgbClr val="31429B"/>
                </a:solidFill>
              </a:defRPr>
            </a:lvl1pPr>
          </a:lstStyle>
          <a:p>
            <a:r>
              <a:rPr lang="fr-FR" dirty="0"/>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p:txBody>
      </p:sp>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5" name="Espace réservé du texte 6">
            <a:extLst>
              <a:ext uri="{FF2B5EF4-FFF2-40B4-BE49-F238E27FC236}">
                <a16:creationId xmlns:a16="http://schemas.microsoft.com/office/drawing/2014/main" id="{DC3D6317-5B2D-EC16-20C4-FBD6783CF3C8}"/>
              </a:ext>
            </a:extLst>
          </p:cNvPr>
          <p:cNvSpPr>
            <a:spLocks noGrp="1"/>
          </p:cNvSpPr>
          <p:nvPr>
            <p:ph type="body" sz="quarter" idx="13" hasCustomPrompt="1"/>
          </p:nvPr>
        </p:nvSpPr>
        <p:spPr>
          <a:xfrm>
            <a:off x="2191875" y="4490920"/>
            <a:ext cx="4832798" cy="365124"/>
          </a:xfrm>
          <a:prstGeom prst="rect">
            <a:avLst/>
          </a:prstGeom>
        </p:spPr>
        <p:txBody>
          <a:bodyPr>
            <a:noAutofit/>
          </a:bodyPr>
          <a:lstStyle>
            <a:lvl1pPr marL="0" indent="0">
              <a:buNone/>
              <a:defRPr lang="fr-FR" sz="1900" b="1" i="0" kern="1200" cap="none" baseline="0" dirty="0" smtClean="0">
                <a:solidFill>
                  <a:srgbClr val="4171D9"/>
                </a:solidFill>
                <a:latin typeface="+mj-lt"/>
                <a:ea typeface="+mj-ea"/>
                <a:cs typeface="+mj-cs"/>
              </a:defRPr>
            </a:lvl1pPr>
          </a:lstStyle>
          <a:p>
            <a:pPr lvl="0"/>
            <a:r>
              <a:rPr lang="fr-FR" dirty="0"/>
              <a:t>François Villeroy de </a:t>
            </a:r>
            <a:r>
              <a:rPr lang="fr-FR" dirty="0" err="1"/>
              <a:t>Galhau</a:t>
            </a:r>
            <a:endParaRPr lang="fr-FR" dirty="0"/>
          </a:p>
        </p:txBody>
      </p:sp>
      <p:sp>
        <p:nvSpPr>
          <p:cNvPr id="6" name="ZoneTexte 5">
            <a:extLst>
              <a:ext uri="{FF2B5EF4-FFF2-40B4-BE49-F238E27FC236}">
                <a16:creationId xmlns:a16="http://schemas.microsoft.com/office/drawing/2014/main" id="{A59BCC54-9066-418B-939B-1C6605F678AE}"/>
              </a:ext>
            </a:extLst>
          </p:cNvPr>
          <p:cNvSpPr txBox="1"/>
          <p:nvPr userDrawn="1"/>
        </p:nvSpPr>
        <p:spPr>
          <a:xfrm>
            <a:off x="793373" y="945479"/>
            <a:ext cx="1640541" cy="2400657"/>
          </a:xfrm>
          <a:prstGeom prst="rect">
            <a:avLst/>
          </a:prstGeom>
          <a:noFill/>
        </p:spPr>
        <p:txBody>
          <a:bodyPr wrap="square" rtlCol="0">
            <a:spAutoFit/>
          </a:bodyPr>
          <a:lstStyle/>
          <a:p>
            <a:r>
              <a:rPr lang="fr-FR" sz="15000" b="1" i="0" baseline="0" dirty="0">
                <a:solidFill>
                  <a:srgbClr val="31429B"/>
                </a:solidFill>
                <a:latin typeface="Arial" panose="020B0604020202020204" pitchFamily="34" charset="0"/>
              </a:rPr>
              <a:t>«</a:t>
            </a:r>
            <a:r>
              <a:rPr lang="fr-FR" dirty="0"/>
              <a:t> </a:t>
            </a:r>
          </a:p>
        </p:txBody>
      </p: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2"/>
          <a:stretch>
            <a:fillRect/>
          </a:stretch>
        </p:blipFill>
        <p:spPr>
          <a:xfrm>
            <a:off x="5270500" y="0"/>
            <a:ext cx="1651000" cy="1257300"/>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29942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U_2PARTIE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9FDF2E29-B48E-317E-0E1D-1126C8435469}"/>
              </a:ext>
            </a:extLst>
          </p:cNvPr>
          <p:cNvPicPr>
            <a:picLocks noChangeAspect="1"/>
          </p:cNvPicPr>
          <p:nvPr userDrawn="1"/>
        </p:nvPicPr>
        <p:blipFill>
          <a:blip r:embed="rId2"/>
          <a:stretch>
            <a:fillRect/>
          </a:stretch>
        </p:blipFill>
        <p:spPr>
          <a:xfrm>
            <a:off x="11152093" y="0"/>
            <a:ext cx="1193800" cy="1371600"/>
          </a:xfrm>
          <a:prstGeom prst="rect">
            <a:avLst/>
          </a:prstGeom>
        </p:spPr>
      </p:pic>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412749" y="454921"/>
            <a:ext cx="10739343"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TITRE DE LA PARTIE UNE, LA BANQUE DE FRANCE ET SA STRATÉGIE</a:t>
            </a:r>
          </a:p>
        </p:txBody>
      </p:sp>
      <p:sp>
        <p:nvSpPr>
          <p:cNvPr id="12" name="Espace réservé du graphique 11">
            <a:extLst>
              <a:ext uri="{FF2B5EF4-FFF2-40B4-BE49-F238E27FC236}">
                <a16:creationId xmlns:a16="http://schemas.microsoft.com/office/drawing/2014/main" id="{2809CEA6-CC93-2BB2-371F-25A14550A0B7}"/>
              </a:ext>
            </a:extLst>
          </p:cNvPr>
          <p:cNvSpPr>
            <a:spLocks noGrp="1"/>
          </p:cNvSpPr>
          <p:nvPr>
            <p:ph type="chart" sz="quarter" idx="17"/>
          </p:nvPr>
        </p:nvSpPr>
        <p:spPr>
          <a:xfrm>
            <a:off x="5486400" y="1028700"/>
            <a:ext cx="5665788" cy="3597275"/>
          </a:xfrm>
          <a:prstGeom prst="rect">
            <a:avLst/>
          </a:prstGeom>
        </p:spPr>
        <p:txBody>
          <a:bodyPr>
            <a:normAutofit/>
          </a:bodyPr>
          <a:lstStyle>
            <a:lvl1pPr marL="0" indent="0">
              <a:buFontTx/>
              <a:buNone/>
              <a:defRPr sz="1800" cap="all" baseline="0">
                <a:solidFill>
                  <a:srgbClr val="31429B"/>
                </a:solidFill>
                <a:latin typeface="Arial" panose="020B0604020202020204" pitchFamily="34" charset="0"/>
              </a:defRPr>
            </a:lvl1pPr>
          </a:lstStyle>
          <a:p>
            <a:endParaRPr lang="fr-FR" dirty="0"/>
          </a:p>
        </p:txBody>
      </p:sp>
      <p:sp>
        <p:nvSpPr>
          <p:cNvPr id="3" name="Espace réservé du texte 2"/>
          <p:cNvSpPr>
            <a:spLocks noGrp="1"/>
          </p:cNvSpPr>
          <p:nvPr>
            <p:ph type="body" sz="quarter" idx="18" hasCustomPrompt="1"/>
          </p:nvPr>
        </p:nvSpPr>
        <p:spPr>
          <a:xfrm>
            <a:off x="792163" y="1028700"/>
            <a:ext cx="4250100" cy="3597275"/>
          </a:xfrm>
        </p:spPr>
        <p:txBody>
          <a:bodyPr/>
          <a:lstStyle>
            <a:lvl1pPr>
              <a:defRPr>
                <a:solidFill>
                  <a:srgbClr val="4171D9"/>
                </a:solidFill>
              </a:defRPr>
            </a:lvl1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321802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U_1PARTIE">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9FDF2E29-B48E-317E-0E1D-1126C8435469}"/>
              </a:ext>
            </a:extLst>
          </p:cNvPr>
          <p:cNvPicPr>
            <a:picLocks noChangeAspect="1"/>
          </p:cNvPicPr>
          <p:nvPr userDrawn="1"/>
        </p:nvPicPr>
        <p:blipFill>
          <a:blip r:embed="rId2"/>
          <a:stretch>
            <a:fillRect/>
          </a:stretch>
        </p:blipFill>
        <p:spPr>
          <a:xfrm>
            <a:off x="11152093" y="0"/>
            <a:ext cx="1193800" cy="1371600"/>
          </a:xfrm>
          <a:prstGeom prst="rect">
            <a:avLst/>
          </a:prstGeom>
        </p:spPr>
      </p:pic>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412749" y="454921"/>
            <a:ext cx="10739343"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TITRE DE LA PARTIE UNE, LA BANQUE DE FRANCE ET SA STRATÉGIE</a:t>
            </a:r>
          </a:p>
        </p:txBody>
      </p:sp>
      <p:sp>
        <p:nvSpPr>
          <p:cNvPr id="6" name="Espace réservé du texte 5"/>
          <p:cNvSpPr>
            <a:spLocks noGrp="1"/>
          </p:cNvSpPr>
          <p:nvPr>
            <p:ph type="body" sz="quarter" idx="15" hasCustomPrompt="1"/>
          </p:nvPr>
        </p:nvSpPr>
        <p:spPr>
          <a:xfrm>
            <a:off x="412750" y="1184275"/>
            <a:ext cx="10952163" cy="4711700"/>
          </a:xfrm>
        </p:spPr>
        <p:txBody>
          <a:bodyPr/>
          <a:lstStyle>
            <a:lvl1pPr>
              <a:defRPr baseline="0">
                <a:solidFill>
                  <a:srgbClr val="4171D9"/>
                </a:solidFill>
              </a:defRPr>
            </a:lvl1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2433199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7BDEBC9-33E4-8947-83C3-84CCC25D9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a:extLst>
              <a:ext uri="{FF2B5EF4-FFF2-40B4-BE49-F238E27FC236}">
                <a16:creationId xmlns:a16="http://schemas.microsoft.com/office/drawing/2014/main" id="{205E7581-7A82-8247-9FDD-ACBDDFFFFD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57D371D3-D8CE-8C47-A8AC-AB8AC628D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Titre de la présentation • date</a:t>
            </a:r>
          </a:p>
        </p:txBody>
      </p:sp>
      <p:sp>
        <p:nvSpPr>
          <p:cNvPr id="6" name="Espace réservé du numéro de diapositive 5">
            <a:extLst>
              <a:ext uri="{FF2B5EF4-FFF2-40B4-BE49-F238E27FC236}">
                <a16:creationId xmlns:a16="http://schemas.microsoft.com/office/drawing/2014/main" id="{D19F0A79-7EA9-F446-B89B-80452E7616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F3279-5B66-F94E-B69C-CCB6B1DE2EC0}" type="slidenum">
              <a:rPr lang="fr-FR" smtClean="0"/>
              <a:t>‹N°›</a:t>
            </a:fld>
            <a:endParaRPr lang="fr-FR"/>
          </a:p>
        </p:txBody>
      </p:sp>
      <p:sp>
        <p:nvSpPr>
          <p:cNvPr id="10" name="Espace réservé du texte 9"/>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dirty="0"/>
              <a:t>TITRE DE NIVEAU 1</a:t>
            </a:r>
          </a:p>
          <a:p>
            <a:pPr lvl="1"/>
            <a:r>
              <a:rPr lang="fr-FR" dirty="0"/>
              <a:t>Titre de niveau 2</a:t>
            </a:r>
          </a:p>
          <a:p>
            <a:pPr lvl="2"/>
            <a:r>
              <a:rPr lang="fr-FR" dirty="0"/>
              <a:t>Titre de niveau 3</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05739404"/>
      </p:ext>
    </p:extLst>
  </p:cSld>
  <p:clrMap bg1="lt1" tx1="dk1" bg2="lt2" tx2="dk2" accent1="accent1" accent2="accent2" accent3="accent3" accent4="accent4" accent5="accent5" accent6="accent6" hlink="hlink" folHlink="folHlink"/>
  <p:sldLayoutIdLst>
    <p:sldLayoutId id="2147483737" r:id="rId1"/>
    <p:sldLayoutId id="2147483740" r:id="rId2"/>
    <p:sldLayoutId id="2147483741" r:id="rId3"/>
    <p:sldLayoutId id="2147483744" r:id="rId4"/>
    <p:sldLayoutId id="2147483745" r:id="rId5"/>
    <p:sldLayoutId id="2147483746" r:id="rId6"/>
    <p:sldLayoutId id="2147483751" r:id="rId7"/>
    <p:sldLayoutId id="2147483747" r:id="rId8"/>
    <p:sldLayoutId id="2147483748" r:id="rId9"/>
    <p:sldLayoutId id="2147483749" r:id="rId10"/>
    <p:sldLayoutId id="2147483750" r:id="rId11"/>
    <p:sldLayoutId id="2147483752" r:id="rId12"/>
    <p:sldLayoutId id="2147483753" r:id="rId13"/>
    <p:sldLayoutId id="2147483754" r:id="rId14"/>
    <p:sldLayoutId id="2147483755" r:id="rId15"/>
    <p:sldLayoutId id="2147483758" r:id="rId16"/>
    <p:sldLayoutId id="2147483759" r:id="rId17"/>
    <p:sldLayoutId id="2147483760" r:id="rId18"/>
    <p:sldLayoutId id="2147483761" r:id="rId19"/>
    <p:sldLayoutId id="2147483762" r:id="rId20"/>
    <p:sldLayoutId id="2147483764" r:id="rId21"/>
    <p:sldLayoutId id="2147483765" r:id="rId22"/>
    <p:sldLayoutId id="2147483766" r:id="rId23"/>
    <p:sldLayoutId id="2147483774" r:id="rId24"/>
    <p:sldLayoutId id="2147483769" r:id="rId25"/>
    <p:sldLayoutId id="2147483767" r:id="rId26"/>
    <p:sldLayoutId id="2147483768" r:id="rId27"/>
    <p:sldLayoutId id="2147483771" r:id="rId28"/>
    <p:sldLayoutId id="2147483773" r:id="rId29"/>
    <p:sldLayoutId id="2147483772" r:id="rId3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2400" b="1" kern="1200">
          <a:solidFill>
            <a:srgbClr val="4171D9"/>
          </a:solidFill>
          <a:latin typeface="+mn-lt"/>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2000" kern="1200">
          <a:solidFill>
            <a:srgbClr val="00856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1" kern="1200">
          <a:solidFill>
            <a:srgbClr val="0EA0B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1" kern="1200">
          <a:solidFill>
            <a:srgbClr val="3142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see.fr/fr/statistiques/7941437?sommaire=7941491" TargetMode="External"/><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los-eu.com/fr/economie/y-a-t-il-un-probleme-de-pouvoir-dachat-en-france.html" TargetMode="External"/><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banque-france.fr/fr/publications-et-statistiques/publications/comment-expliquer-le-maintien-dun-taux-depargne-historiquement-eleve-en-france-en-sortie-de-pandemie" TargetMode="External"/><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see.fr/fr/statistiques/8312469?sommaire=8312581" TargetMode="External"/><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see.fr/fr/statistiques/1374588?sommaire=1374593" TargetMode="External"/><Relationship Id="rId2" Type="http://schemas.openxmlformats.org/officeDocument/2006/relationships/image" Target="../media/image72.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www.banque-france.fr/fr/publications-et-statistiques/publications/immobilier-et-endettement-des-menages-en-france-allemagne-espagne-et-italie-une-situation-singuliere" TargetMode="External"/><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www.banque-france.fr/fr/publications-et-statistiques/publications/immobilier-et-endettement-des-menages-en-france-allemagne-espagne-et-italie-une-situation-singuliere"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banque-france.fr/fr/publications-et-statistiques/publications/des-incidents-de-remboursement-de-credit-au-surendettement-analyse-agregee-et-trajectoires" TargetMode="External"/><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banque-france.fr/fr/publications-et-statistiques/bloc-note-eco" TargetMode="External"/><Relationship Id="rId2" Type="http://schemas.openxmlformats.org/officeDocument/2006/relationships/hyperlink" Target="https://www.banque-france.fr/fr/statistiques/stat-info" TargetMode="External"/><Relationship Id="rId1" Type="http://schemas.openxmlformats.org/officeDocument/2006/relationships/slideLayout" Target="../slideLayouts/slideLayout9.xml"/><Relationship Id="rId5" Type="http://schemas.openxmlformats.org/officeDocument/2006/relationships/hyperlink" Target="https://www.brookings.edu/articles/bolstered-balance-sheets-assessing-household-finances-since-2019/" TargetMode="External"/><Relationship Id="rId4" Type="http://schemas.openxmlformats.org/officeDocument/2006/relationships/hyperlink" Target="https://www.banque-france.fr/fr/publications-et-recherche/nos-principales-publications/bulletin-de-la-banque-de-franc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www.insee.fr/fr/statistiques/8684391?sommaire=8684437" TargetMode="External"/><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s://www.insee.fr/fr/statistiques/8672665#onglet-2"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www.insee.fr/fr/statistiques/5432511?sommaire=543542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comments" Target="../comments/comment1.xml"/><Relationship Id="rId4" Type="http://schemas.openxmlformats.org/officeDocument/2006/relationships/hyperlink" Target="https://www.insee.fr/fr/statistiques/7941373?sommaire=794149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blog.insee.fr/pouvoir-dachat-et-inegalites-les-chiffres-et-le-ressenti-sont-ils-aussi-divergents-quon-le-dit/"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9BA9561-26E9-A5FC-4464-3305526B4E8D}"/>
              </a:ext>
            </a:extLst>
          </p:cNvPr>
          <p:cNvSpPr>
            <a:spLocks noGrp="1"/>
          </p:cNvSpPr>
          <p:nvPr>
            <p:ph type="body" sz="quarter" idx="11"/>
          </p:nvPr>
        </p:nvSpPr>
        <p:spPr>
          <a:xfrm>
            <a:off x="2716063" y="4180001"/>
            <a:ext cx="4832798" cy="232291"/>
          </a:xfrm>
        </p:spPr>
        <p:txBody>
          <a:bodyPr/>
          <a:lstStyle/>
          <a:p>
            <a:r>
              <a:rPr lang="fr-FR" dirty="0"/>
              <a:t>Jérémi </a:t>
            </a:r>
            <a:r>
              <a:rPr lang="fr-FR" dirty="0" err="1"/>
              <a:t>montornes</a:t>
            </a:r>
            <a:endParaRPr lang="fr-FR" dirty="0"/>
          </a:p>
          <a:p>
            <a:endParaRPr lang="fr-FR" dirty="0"/>
          </a:p>
        </p:txBody>
      </p:sp>
      <p:sp>
        <p:nvSpPr>
          <p:cNvPr id="5" name="Espace réservé du texte 4">
            <a:extLst>
              <a:ext uri="{FF2B5EF4-FFF2-40B4-BE49-F238E27FC236}">
                <a16:creationId xmlns:a16="http://schemas.microsoft.com/office/drawing/2014/main" id="{9FBBB967-BB39-5F51-E278-75406745130B}"/>
              </a:ext>
            </a:extLst>
          </p:cNvPr>
          <p:cNvSpPr>
            <a:spLocks noGrp="1"/>
          </p:cNvSpPr>
          <p:nvPr>
            <p:ph type="body" sz="quarter" idx="12"/>
          </p:nvPr>
        </p:nvSpPr>
        <p:spPr>
          <a:xfrm>
            <a:off x="2716063" y="5021075"/>
            <a:ext cx="4832798" cy="677593"/>
          </a:xfrm>
        </p:spPr>
        <p:txBody>
          <a:bodyPr/>
          <a:lstStyle/>
          <a:p>
            <a:r>
              <a:rPr lang="fr-FR" dirty="0">
                <a:solidFill>
                  <a:srgbClr val="4171D9"/>
                </a:solidFill>
              </a:rPr>
              <a:t>Banque de France</a:t>
            </a:r>
          </a:p>
          <a:p>
            <a:endParaRPr lang="fr-FR" dirty="0"/>
          </a:p>
          <a:p>
            <a:endParaRPr lang="fr-FR" dirty="0"/>
          </a:p>
          <a:p>
            <a:endParaRPr lang="fr-FR" dirty="0"/>
          </a:p>
          <a:p>
            <a:endParaRPr lang="fr-FR" dirty="0"/>
          </a:p>
          <a:p>
            <a:endParaRPr lang="fr-FR" dirty="0">
              <a:solidFill>
                <a:srgbClr val="4171D9"/>
              </a:solidFill>
            </a:endParaRPr>
          </a:p>
          <a:p>
            <a:endParaRPr lang="fr-FR" dirty="0">
              <a:solidFill>
                <a:srgbClr val="4171D9"/>
              </a:solidFill>
            </a:endParaRPr>
          </a:p>
          <a:p>
            <a:endParaRPr lang="fr-FR" dirty="0">
              <a:solidFill>
                <a:srgbClr val="4171D9"/>
              </a:solidFill>
            </a:endParaRPr>
          </a:p>
          <a:p>
            <a:endParaRPr lang="fr-FR" dirty="0">
              <a:solidFill>
                <a:srgbClr val="4171D9"/>
              </a:solidFill>
            </a:endParaRPr>
          </a:p>
          <a:p>
            <a:endParaRPr lang="fr-FR" dirty="0"/>
          </a:p>
        </p:txBody>
      </p:sp>
      <p:sp>
        <p:nvSpPr>
          <p:cNvPr id="6" name="Espace réservé du texte 5">
            <a:extLst>
              <a:ext uri="{FF2B5EF4-FFF2-40B4-BE49-F238E27FC236}">
                <a16:creationId xmlns:a16="http://schemas.microsoft.com/office/drawing/2014/main" id="{905F5FCB-B092-4DA6-1A83-73709F35D019}"/>
              </a:ext>
            </a:extLst>
          </p:cNvPr>
          <p:cNvSpPr>
            <a:spLocks noGrp="1"/>
          </p:cNvSpPr>
          <p:nvPr>
            <p:ph type="body" sz="quarter" idx="13"/>
          </p:nvPr>
        </p:nvSpPr>
        <p:spPr>
          <a:xfrm>
            <a:off x="3067982" y="1386495"/>
            <a:ext cx="8076855" cy="746745"/>
          </a:xfrm>
        </p:spPr>
        <p:txBody>
          <a:bodyPr/>
          <a:lstStyle/>
          <a:p>
            <a:r>
              <a:rPr lang="fr-FR" dirty="0"/>
              <a:t>Situation financière des ménages</a:t>
            </a:r>
          </a:p>
          <a:p>
            <a:r>
              <a:rPr lang="fr-FR" dirty="0"/>
              <a:t>Mercredi de l’éco </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48843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D2236-B85D-9DFB-E2DD-9ABCAF56E408}"/>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4D91C33-ED11-D1F6-2E71-990A73815E7A}"/>
              </a:ext>
            </a:extLst>
          </p:cNvPr>
          <p:cNvSpPr>
            <a:spLocks noGrp="1"/>
          </p:cNvSpPr>
          <p:nvPr>
            <p:ph type="sldNum" sz="quarter" idx="12"/>
          </p:nvPr>
        </p:nvSpPr>
        <p:spPr/>
        <p:txBody>
          <a:bodyPr/>
          <a:lstStyle/>
          <a:p>
            <a:fld id="{0DFF3279-5B66-F94E-B69C-CCB6B1DE2EC0}" type="slidenum">
              <a:rPr lang="fr-FR" smtClean="0"/>
              <a:pPr/>
              <a:t>10</a:t>
            </a:fld>
            <a:endParaRPr lang="fr-FR" dirty="0"/>
          </a:p>
        </p:txBody>
      </p:sp>
      <p:sp>
        <p:nvSpPr>
          <p:cNvPr id="4" name="Espace réservé du contenu 3">
            <a:extLst>
              <a:ext uri="{FF2B5EF4-FFF2-40B4-BE49-F238E27FC236}">
                <a16:creationId xmlns:a16="http://schemas.microsoft.com/office/drawing/2014/main" id="{26DF1205-48F7-DB42-6150-454AC060C795}"/>
              </a:ext>
            </a:extLst>
          </p:cNvPr>
          <p:cNvSpPr>
            <a:spLocks noGrp="1"/>
          </p:cNvSpPr>
          <p:nvPr>
            <p:ph sz="quarter" idx="14"/>
          </p:nvPr>
        </p:nvSpPr>
        <p:spPr/>
        <p:txBody>
          <a:bodyPr>
            <a:normAutofit fontScale="92500" lnSpcReduction="10000"/>
          </a:bodyPr>
          <a:lstStyle/>
          <a:p>
            <a:r>
              <a:rPr lang="fr-FR" dirty="0"/>
              <a:t>Inégalités de revenus : LE rôle central de la redistribution</a:t>
            </a:r>
          </a:p>
        </p:txBody>
      </p:sp>
      <p:sp>
        <p:nvSpPr>
          <p:cNvPr id="5" name="Espace réservé du texte 4">
            <a:extLst>
              <a:ext uri="{FF2B5EF4-FFF2-40B4-BE49-F238E27FC236}">
                <a16:creationId xmlns:a16="http://schemas.microsoft.com/office/drawing/2014/main" id="{B4D66DF8-9408-EA6B-0B62-F152A5C7832D}"/>
              </a:ext>
            </a:extLst>
          </p:cNvPr>
          <p:cNvSpPr>
            <a:spLocks noGrp="1"/>
          </p:cNvSpPr>
          <p:nvPr>
            <p:ph type="body" sz="quarter" idx="15"/>
          </p:nvPr>
        </p:nvSpPr>
        <p:spPr>
          <a:xfrm>
            <a:off x="412749" y="1456135"/>
            <a:ext cx="5070125" cy="3490942"/>
          </a:xfrm>
        </p:spPr>
        <p:txBody>
          <a:bodyPr>
            <a:normAutofit/>
          </a:bodyPr>
          <a:lstStyle/>
          <a:p>
            <a:r>
              <a:rPr lang="fr-FR" sz="2200" dirty="0"/>
              <a:t>Les inégalités de niveau de vie sont appréhendées avant et après redistribution </a:t>
            </a:r>
          </a:p>
          <a:p>
            <a:r>
              <a:rPr lang="fr-FR" sz="2200" u="sng" dirty="0"/>
              <a:t>Avant redistribution</a:t>
            </a:r>
            <a:r>
              <a:rPr lang="fr-FR" sz="2200" dirty="0"/>
              <a:t>, les inégalités de niveau de vie se sont accrues </a:t>
            </a:r>
          </a:p>
          <a:p>
            <a:r>
              <a:rPr lang="fr-FR" sz="2200" dirty="0"/>
              <a:t>Cette hausse est liée à la dégradation des revenus des ménages modestes, en lien avec la baisse des revenus d’activité</a:t>
            </a:r>
          </a:p>
        </p:txBody>
      </p:sp>
      <p:sp>
        <p:nvSpPr>
          <p:cNvPr id="8" name="ZoneTexte 7">
            <a:extLst>
              <a:ext uri="{FF2B5EF4-FFF2-40B4-BE49-F238E27FC236}">
                <a16:creationId xmlns:a16="http://schemas.microsoft.com/office/drawing/2014/main" id="{081F06A7-AE4D-27B8-026C-87D0DB0C3DD7}"/>
              </a:ext>
            </a:extLst>
          </p:cNvPr>
          <p:cNvSpPr txBox="1"/>
          <p:nvPr/>
        </p:nvSpPr>
        <p:spPr>
          <a:xfrm>
            <a:off x="6017342" y="1439033"/>
            <a:ext cx="6174658" cy="461665"/>
          </a:xfrm>
          <a:prstGeom prst="rect">
            <a:avLst/>
          </a:prstGeom>
          <a:noFill/>
        </p:spPr>
        <p:txBody>
          <a:bodyPr wrap="square">
            <a:spAutoFit/>
          </a:bodyPr>
          <a:lstStyle/>
          <a:p>
            <a:pPr fontAlgn="base">
              <a:spcBef>
                <a:spcPts val="750"/>
              </a:spcBef>
              <a:spcAft>
                <a:spcPts val="1125"/>
              </a:spcAft>
            </a:pPr>
            <a:r>
              <a:rPr lang="fr-FR" sz="1200" b="1" cap="all" dirty="0">
                <a:solidFill>
                  <a:srgbClr val="4171D9"/>
                </a:solidFill>
              </a:rPr>
              <a:t>Inégalités de revenu avant et après redistribution (coefficient de Gini)</a:t>
            </a:r>
          </a:p>
        </p:txBody>
      </p:sp>
      <p:sp>
        <p:nvSpPr>
          <p:cNvPr id="10" name="ZoneTexte 9">
            <a:extLst>
              <a:ext uri="{FF2B5EF4-FFF2-40B4-BE49-F238E27FC236}">
                <a16:creationId xmlns:a16="http://schemas.microsoft.com/office/drawing/2014/main" id="{35C42704-4AF6-0393-10CF-C99B876E9B38}"/>
              </a:ext>
            </a:extLst>
          </p:cNvPr>
          <p:cNvSpPr txBox="1"/>
          <p:nvPr/>
        </p:nvSpPr>
        <p:spPr>
          <a:xfrm>
            <a:off x="7226710" y="5449688"/>
            <a:ext cx="3470787" cy="338554"/>
          </a:xfrm>
          <a:prstGeom prst="rect">
            <a:avLst/>
          </a:prstGeom>
          <a:noFill/>
        </p:spPr>
        <p:txBody>
          <a:bodyPr wrap="square">
            <a:spAutoFit/>
          </a:bodyPr>
          <a:lstStyle/>
          <a:p>
            <a:r>
              <a:rPr lang="fr-FR" sz="1600" b="0" i="0" dirty="0">
                <a:solidFill>
                  <a:srgbClr val="525457"/>
                </a:solidFill>
                <a:effectLst/>
                <a:latin typeface="+mj-lt"/>
              </a:rPr>
              <a:t>Source : Insee</a:t>
            </a:r>
            <a:endParaRPr lang="fr-FR" sz="1600" dirty="0">
              <a:latin typeface="+mj-lt"/>
            </a:endParaRPr>
          </a:p>
        </p:txBody>
      </p:sp>
      <p:pic>
        <p:nvPicPr>
          <p:cNvPr id="11" name="Image 10">
            <a:extLst>
              <a:ext uri="{FF2B5EF4-FFF2-40B4-BE49-F238E27FC236}">
                <a16:creationId xmlns:a16="http://schemas.microsoft.com/office/drawing/2014/main" id="{AD0C05F9-F8D8-D8EA-7C19-7825179F8B3F}"/>
              </a:ext>
            </a:extLst>
          </p:cNvPr>
          <p:cNvPicPr>
            <a:picLocks noChangeAspect="1"/>
          </p:cNvPicPr>
          <p:nvPr/>
        </p:nvPicPr>
        <p:blipFill>
          <a:blip r:embed="rId2"/>
          <a:stretch>
            <a:fillRect/>
          </a:stretch>
        </p:blipFill>
        <p:spPr>
          <a:xfrm>
            <a:off x="6096000" y="2122235"/>
            <a:ext cx="5482874" cy="3237257"/>
          </a:xfrm>
          <a:prstGeom prst="rect">
            <a:avLst/>
          </a:prstGeom>
        </p:spPr>
      </p:pic>
      <p:sp>
        <p:nvSpPr>
          <p:cNvPr id="6" name="ZoneTexte 5">
            <a:extLst>
              <a:ext uri="{FF2B5EF4-FFF2-40B4-BE49-F238E27FC236}">
                <a16:creationId xmlns:a16="http://schemas.microsoft.com/office/drawing/2014/main" id="{4C28638A-DD04-7FFD-8787-1C4FE549BA9B}"/>
              </a:ext>
            </a:extLst>
          </p:cNvPr>
          <p:cNvSpPr txBox="1"/>
          <p:nvPr/>
        </p:nvSpPr>
        <p:spPr>
          <a:xfrm>
            <a:off x="340486" y="5381776"/>
            <a:ext cx="5834172" cy="1077218"/>
          </a:xfrm>
          <a:prstGeom prst="rect">
            <a:avLst/>
          </a:prstGeom>
          <a:noFill/>
        </p:spPr>
        <p:txBody>
          <a:bodyPr wrap="square">
            <a:spAutoFit/>
          </a:bodyPr>
          <a:lstStyle/>
          <a:p>
            <a:r>
              <a:rPr lang="fr-FR" sz="1600" dirty="0">
                <a:hlinkClick r:id="rId3"/>
              </a:rPr>
              <a:t>Depuis le milieu des années 1990, les inégalités de niveau de vie augmentent nettement avant redistribution mais de manière plus limitée après redistribution − Les revenus et le patrimoine des ménages | Insee</a:t>
            </a:r>
            <a:endParaRPr lang="fr-FR" sz="1600" dirty="0"/>
          </a:p>
        </p:txBody>
      </p:sp>
    </p:spTree>
    <p:extLst>
      <p:ext uri="{BB962C8B-B14F-4D97-AF65-F5344CB8AC3E}">
        <p14:creationId xmlns:p14="http://schemas.microsoft.com/office/powerpoint/2010/main" val="3673183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BBA9BCD-6485-ABE6-EA8C-2FC7F1A91E79}"/>
              </a:ext>
            </a:extLst>
          </p:cNvPr>
          <p:cNvSpPr>
            <a:spLocks noGrp="1"/>
          </p:cNvSpPr>
          <p:nvPr>
            <p:ph type="sldNum" sz="quarter" idx="12"/>
          </p:nvPr>
        </p:nvSpPr>
        <p:spPr/>
        <p:txBody>
          <a:bodyPr/>
          <a:lstStyle/>
          <a:p>
            <a:fld id="{0DFF3279-5B66-F94E-B69C-CCB6B1DE2EC0}" type="slidenum">
              <a:rPr lang="fr-FR" smtClean="0"/>
              <a:pPr/>
              <a:t>11</a:t>
            </a:fld>
            <a:endParaRPr lang="fr-FR" dirty="0"/>
          </a:p>
        </p:txBody>
      </p:sp>
      <p:sp>
        <p:nvSpPr>
          <p:cNvPr id="4" name="Espace réservé du contenu 3">
            <a:extLst>
              <a:ext uri="{FF2B5EF4-FFF2-40B4-BE49-F238E27FC236}">
                <a16:creationId xmlns:a16="http://schemas.microsoft.com/office/drawing/2014/main" id="{FFE176FF-0CD1-4B36-B8AD-A804B5F51B54}"/>
              </a:ext>
            </a:extLst>
          </p:cNvPr>
          <p:cNvSpPr>
            <a:spLocks noGrp="1"/>
          </p:cNvSpPr>
          <p:nvPr>
            <p:ph sz="quarter" idx="14"/>
          </p:nvPr>
        </p:nvSpPr>
        <p:spPr/>
        <p:txBody>
          <a:bodyPr>
            <a:normAutofit fontScale="92500" lnSpcReduction="10000"/>
          </a:bodyPr>
          <a:lstStyle/>
          <a:p>
            <a:r>
              <a:rPr lang="fr-FR" dirty="0"/>
              <a:t>persistance de situations de pauvreté</a:t>
            </a:r>
          </a:p>
        </p:txBody>
      </p:sp>
      <p:sp>
        <p:nvSpPr>
          <p:cNvPr id="5" name="Espace réservé du texte 4">
            <a:extLst>
              <a:ext uri="{FF2B5EF4-FFF2-40B4-BE49-F238E27FC236}">
                <a16:creationId xmlns:a16="http://schemas.microsoft.com/office/drawing/2014/main" id="{EE58D73E-B654-BFB1-FAA7-1EECC748AA76}"/>
              </a:ext>
            </a:extLst>
          </p:cNvPr>
          <p:cNvSpPr>
            <a:spLocks noGrp="1"/>
          </p:cNvSpPr>
          <p:nvPr>
            <p:ph type="body" sz="quarter" idx="15"/>
          </p:nvPr>
        </p:nvSpPr>
        <p:spPr>
          <a:xfrm>
            <a:off x="412750" y="1184275"/>
            <a:ext cx="5030107" cy="4711700"/>
          </a:xfrm>
        </p:spPr>
        <p:txBody>
          <a:bodyPr>
            <a:normAutofit/>
          </a:bodyPr>
          <a:lstStyle/>
          <a:p>
            <a:r>
              <a:rPr lang="fr-FR" dirty="0"/>
              <a:t>Environ 10 % des Français vivent avec moins de 1 000 € par mois</a:t>
            </a:r>
          </a:p>
          <a:p>
            <a:r>
              <a:rPr lang="fr-FR" dirty="0"/>
              <a:t>La pauvreté reste fortement liée au chômage, au temps partiel subi et aux configurations familiales (notamment les familles monoparentales)</a:t>
            </a:r>
          </a:p>
          <a:p>
            <a:r>
              <a:rPr lang="fr-FR"/>
              <a:t>Le </a:t>
            </a:r>
            <a:r>
              <a:rPr lang="fr-FR" dirty="0"/>
              <a:t>seuil de pauvreté monétaire (60% du revenu médian) est de 1102 euros par mois et concerne 14,6% des Français (plus de 9 millions de Français)</a:t>
            </a:r>
          </a:p>
          <a:p>
            <a:endParaRPr lang="fr-FR" dirty="0"/>
          </a:p>
        </p:txBody>
      </p:sp>
      <p:pic>
        <p:nvPicPr>
          <p:cNvPr id="6" name="Image 5">
            <a:extLst>
              <a:ext uri="{FF2B5EF4-FFF2-40B4-BE49-F238E27FC236}">
                <a16:creationId xmlns:a16="http://schemas.microsoft.com/office/drawing/2014/main" id="{64091C05-917C-4615-D94E-F863E3E3247C}"/>
              </a:ext>
            </a:extLst>
          </p:cNvPr>
          <p:cNvPicPr>
            <a:picLocks noChangeAspect="1"/>
          </p:cNvPicPr>
          <p:nvPr/>
        </p:nvPicPr>
        <p:blipFill>
          <a:blip r:embed="rId2"/>
          <a:stretch>
            <a:fillRect/>
          </a:stretch>
        </p:blipFill>
        <p:spPr>
          <a:xfrm>
            <a:off x="6296376" y="1805113"/>
            <a:ext cx="5510129" cy="3327765"/>
          </a:xfrm>
          <a:prstGeom prst="rect">
            <a:avLst/>
          </a:prstGeom>
        </p:spPr>
      </p:pic>
      <p:sp>
        <p:nvSpPr>
          <p:cNvPr id="7" name="ZoneTexte 6">
            <a:extLst>
              <a:ext uri="{FF2B5EF4-FFF2-40B4-BE49-F238E27FC236}">
                <a16:creationId xmlns:a16="http://schemas.microsoft.com/office/drawing/2014/main" id="{15922327-4EB4-3CDF-669E-AC0C6811E04D}"/>
              </a:ext>
            </a:extLst>
          </p:cNvPr>
          <p:cNvSpPr txBox="1"/>
          <p:nvPr/>
        </p:nvSpPr>
        <p:spPr>
          <a:xfrm>
            <a:off x="7226710" y="5449688"/>
            <a:ext cx="3470787" cy="338554"/>
          </a:xfrm>
          <a:prstGeom prst="rect">
            <a:avLst/>
          </a:prstGeom>
          <a:noFill/>
        </p:spPr>
        <p:txBody>
          <a:bodyPr wrap="square">
            <a:spAutoFit/>
          </a:bodyPr>
          <a:lstStyle/>
          <a:p>
            <a:r>
              <a:rPr lang="fr-FR" sz="1600" b="0" i="0" dirty="0">
                <a:solidFill>
                  <a:srgbClr val="525457"/>
                </a:solidFill>
                <a:effectLst/>
                <a:latin typeface="+mj-lt"/>
              </a:rPr>
              <a:t>Source : Insee</a:t>
            </a:r>
            <a:endParaRPr lang="fr-FR" sz="1600" dirty="0">
              <a:latin typeface="+mj-lt"/>
            </a:endParaRPr>
          </a:p>
        </p:txBody>
      </p:sp>
      <p:sp>
        <p:nvSpPr>
          <p:cNvPr id="9" name="ZoneTexte 8">
            <a:extLst>
              <a:ext uri="{FF2B5EF4-FFF2-40B4-BE49-F238E27FC236}">
                <a16:creationId xmlns:a16="http://schemas.microsoft.com/office/drawing/2014/main" id="{DEF4C15E-1878-8B91-039F-118C581D8A4C}"/>
              </a:ext>
            </a:extLst>
          </p:cNvPr>
          <p:cNvSpPr txBox="1"/>
          <p:nvPr/>
        </p:nvSpPr>
        <p:spPr>
          <a:xfrm>
            <a:off x="412750" y="5895975"/>
            <a:ext cx="6172200" cy="369332"/>
          </a:xfrm>
          <a:prstGeom prst="rect">
            <a:avLst/>
          </a:prstGeom>
          <a:noFill/>
        </p:spPr>
        <p:txBody>
          <a:bodyPr wrap="square">
            <a:spAutoFit/>
          </a:bodyPr>
          <a:lstStyle/>
          <a:p>
            <a:r>
              <a:rPr lang="fr-FR" dirty="0">
                <a:hlinkClick r:id="rId3"/>
              </a:rPr>
              <a:t>Y a-t-il un problème de pouvoir d’achat en France? - </a:t>
            </a:r>
            <a:r>
              <a:rPr lang="fr-FR" dirty="0" err="1">
                <a:hlinkClick r:id="rId3"/>
              </a:rPr>
              <a:t>Telos</a:t>
            </a:r>
            <a:endParaRPr lang="fr-FR" dirty="0"/>
          </a:p>
        </p:txBody>
      </p:sp>
      <p:sp>
        <p:nvSpPr>
          <p:cNvPr id="11" name="ZoneTexte 10">
            <a:extLst>
              <a:ext uri="{FF2B5EF4-FFF2-40B4-BE49-F238E27FC236}">
                <a16:creationId xmlns:a16="http://schemas.microsoft.com/office/drawing/2014/main" id="{FE8570F3-E0D2-EBD0-6B46-E54C879DB814}"/>
              </a:ext>
            </a:extLst>
          </p:cNvPr>
          <p:cNvSpPr txBox="1"/>
          <p:nvPr/>
        </p:nvSpPr>
        <p:spPr>
          <a:xfrm>
            <a:off x="6979848" y="923249"/>
            <a:ext cx="6172200" cy="646331"/>
          </a:xfrm>
          <a:prstGeom prst="rect">
            <a:avLst/>
          </a:prstGeom>
          <a:noFill/>
        </p:spPr>
        <p:txBody>
          <a:bodyPr wrap="square">
            <a:spAutoFit/>
          </a:bodyPr>
          <a:lstStyle/>
          <a:p>
            <a:pPr fontAlgn="base"/>
            <a:r>
              <a:rPr lang="fr-FR" b="1" dirty="0"/>
              <a:t>Niveau de vie moyen (annuel) par décile </a:t>
            </a:r>
          </a:p>
          <a:p>
            <a:pPr fontAlgn="base"/>
            <a:r>
              <a:rPr lang="fr-FR" b="1" dirty="0"/>
              <a:t>(en euros 2023)  </a:t>
            </a:r>
          </a:p>
        </p:txBody>
      </p:sp>
    </p:spTree>
    <p:extLst>
      <p:ext uri="{BB962C8B-B14F-4D97-AF65-F5344CB8AC3E}">
        <p14:creationId xmlns:p14="http://schemas.microsoft.com/office/powerpoint/2010/main" val="319017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B7CC7-0CBC-62F1-ED99-8BF3D2EBDD3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418AA4A-39F8-3AAB-0E0B-840FE1B90150}"/>
              </a:ext>
            </a:extLst>
          </p:cNvPr>
          <p:cNvSpPr>
            <a:spLocks noGrp="1"/>
          </p:cNvSpPr>
          <p:nvPr>
            <p:ph type="title"/>
          </p:nvPr>
        </p:nvSpPr>
        <p:spPr>
          <a:xfrm>
            <a:off x="2877897" y="2312950"/>
            <a:ext cx="7603289" cy="2012932"/>
          </a:xfrm>
        </p:spPr>
        <p:txBody>
          <a:bodyPr/>
          <a:lstStyle/>
          <a:p>
            <a:r>
              <a:rPr lang="fr-FR" dirty="0"/>
              <a:t>Hausse de l’épargne depuis 2020</a:t>
            </a:r>
            <a:br>
              <a:rPr lang="fr-FR" dirty="0"/>
            </a:br>
            <a:br>
              <a:rPr lang="fr-FR" dirty="0"/>
            </a:br>
            <a:endParaRPr lang="fr-FR" dirty="0"/>
          </a:p>
        </p:txBody>
      </p:sp>
      <p:sp>
        <p:nvSpPr>
          <p:cNvPr id="4" name="Espace réservé du numéro de diapositive 3">
            <a:extLst>
              <a:ext uri="{FF2B5EF4-FFF2-40B4-BE49-F238E27FC236}">
                <a16:creationId xmlns:a16="http://schemas.microsoft.com/office/drawing/2014/main" id="{C60BB362-E2B3-3495-90A5-1651D9150090}"/>
              </a:ext>
            </a:extLst>
          </p:cNvPr>
          <p:cNvSpPr>
            <a:spLocks noGrp="1"/>
          </p:cNvSpPr>
          <p:nvPr>
            <p:ph type="sldNum" sz="quarter" idx="12"/>
          </p:nvPr>
        </p:nvSpPr>
        <p:spPr/>
        <p:txBody>
          <a:bodyPr/>
          <a:lstStyle/>
          <a:p>
            <a:fld id="{0DFF3279-5B66-F94E-B69C-CCB6B1DE2EC0}" type="slidenum">
              <a:rPr lang="fr-FR" smtClean="0"/>
              <a:pPr/>
              <a:t>12</a:t>
            </a:fld>
            <a:endParaRPr lang="fr-FR" dirty="0"/>
          </a:p>
        </p:txBody>
      </p:sp>
      <p:sp>
        <p:nvSpPr>
          <p:cNvPr id="5" name="Espace réservé du texte 4">
            <a:extLst>
              <a:ext uri="{FF2B5EF4-FFF2-40B4-BE49-F238E27FC236}">
                <a16:creationId xmlns:a16="http://schemas.microsoft.com/office/drawing/2014/main" id="{2823D1F7-0801-9926-62BA-D8B03C1D5F4B}"/>
              </a:ext>
            </a:extLst>
          </p:cNvPr>
          <p:cNvSpPr>
            <a:spLocks noGrp="1"/>
          </p:cNvSpPr>
          <p:nvPr>
            <p:ph type="body" sz="quarter" idx="13"/>
          </p:nvPr>
        </p:nvSpPr>
        <p:spPr/>
        <p:txBody>
          <a:bodyPr/>
          <a:lstStyle/>
          <a:p>
            <a:r>
              <a:rPr lang="fr-FR" dirty="0"/>
              <a:t>2</a:t>
            </a:r>
          </a:p>
        </p:txBody>
      </p:sp>
    </p:spTree>
    <p:extLst>
      <p:ext uri="{BB962C8B-B14F-4D97-AF65-F5344CB8AC3E}">
        <p14:creationId xmlns:p14="http://schemas.microsoft.com/office/powerpoint/2010/main" val="2175471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F5AA6-EE4D-9020-47E5-800A27F9DCF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468AA5F-C2D4-AF61-E72C-E817B5E98D97}"/>
              </a:ext>
            </a:extLst>
          </p:cNvPr>
          <p:cNvSpPr>
            <a:spLocks noGrp="1"/>
          </p:cNvSpPr>
          <p:nvPr>
            <p:ph sz="quarter" idx="14"/>
          </p:nvPr>
        </p:nvSpPr>
        <p:spPr/>
        <p:txBody>
          <a:bodyPr>
            <a:normAutofit fontScale="85000" lnSpcReduction="10000"/>
          </a:bodyPr>
          <a:lstStyle/>
          <a:p>
            <a:r>
              <a:rPr lang="fr-FR" dirty="0"/>
              <a:t>Une épargne élevée, reflet de l’incertitude et des chocs récents</a:t>
            </a:r>
          </a:p>
        </p:txBody>
      </p:sp>
      <p:sp>
        <p:nvSpPr>
          <p:cNvPr id="9" name="Espace réservé du numéro de diapositive 8">
            <a:extLst>
              <a:ext uri="{FF2B5EF4-FFF2-40B4-BE49-F238E27FC236}">
                <a16:creationId xmlns:a16="http://schemas.microsoft.com/office/drawing/2014/main" id="{B4D73BA9-053B-0254-7CFE-523B2402B700}"/>
              </a:ext>
            </a:extLst>
          </p:cNvPr>
          <p:cNvSpPr>
            <a:spLocks noGrp="1"/>
          </p:cNvSpPr>
          <p:nvPr>
            <p:ph type="sldNum" sz="quarter" idx="12"/>
          </p:nvPr>
        </p:nvSpPr>
        <p:spPr/>
        <p:txBody>
          <a:bodyPr/>
          <a:lstStyle/>
          <a:p>
            <a:fld id="{0DFF3279-5B66-F94E-B69C-CCB6B1DE2EC0}" type="slidenum">
              <a:rPr lang="fr-FR" smtClean="0"/>
              <a:pPr/>
              <a:t>13</a:t>
            </a:fld>
            <a:endParaRPr lang="fr-FR" dirty="0"/>
          </a:p>
        </p:txBody>
      </p:sp>
      <p:sp>
        <p:nvSpPr>
          <p:cNvPr id="4" name="ZoneTexte 3">
            <a:extLst>
              <a:ext uri="{FF2B5EF4-FFF2-40B4-BE49-F238E27FC236}">
                <a16:creationId xmlns:a16="http://schemas.microsoft.com/office/drawing/2014/main" id="{23D48361-00E0-AFD6-91F2-47A227E183AE}"/>
              </a:ext>
            </a:extLst>
          </p:cNvPr>
          <p:cNvSpPr txBox="1"/>
          <p:nvPr/>
        </p:nvSpPr>
        <p:spPr>
          <a:xfrm>
            <a:off x="447101" y="1270596"/>
            <a:ext cx="5448523" cy="3347583"/>
          </a:xfrm>
          <a:prstGeom prst="rect">
            <a:avLst/>
          </a:prstGeom>
          <a:noFill/>
        </p:spPr>
        <p:txBody>
          <a:bodyPr wrap="square">
            <a:spAutoFit/>
          </a:bodyPr>
          <a:lstStyle/>
          <a:p>
            <a:pPr>
              <a:lnSpc>
                <a:spcPct val="90000"/>
              </a:lnSpc>
              <a:spcBef>
                <a:spcPts val="2000"/>
              </a:spcBef>
              <a:defRPr sz="2000"/>
            </a:pPr>
            <a:r>
              <a:rPr lang="fr-FR" sz="2200" b="1" dirty="0">
                <a:solidFill>
                  <a:srgbClr val="4171D9"/>
                </a:solidFill>
              </a:rPr>
              <a:t>Forte hausse des taux d'épargne des ménages à la suite de la pandémie de Covid-19 dans la zone euro </a:t>
            </a:r>
          </a:p>
          <a:p>
            <a:pPr>
              <a:lnSpc>
                <a:spcPct val="90000"/>
              </a:lnSpc>
              <a:spcBef>
                <a:spcPts val="2000"/>
              </a:spcBef>
              <a:defRPr sz="2000"/>
            </a:pPr>
            <a:r>
              <a:rPr lang="fr-FR" sz="2200" b="1" dirty="0">
                <a:solidFill>
                  <a:srgbClr val="4171D9"/>
                </a:solidFill>
              </a:rPr>
              <a:t>Nouvelle hausse de l'épargne depuis 2022 : inflation, guerre en Ukraine, hausse des taux</a:t>
            </a:r>
          </a:p>
          <a:p>
            <a:pPr>
              <a:lnSpc>
                <a:spcPct val="90000"/>
              </a:lnSpc>
              <a:spcBef>
                <a:spcPts val="2000"/>
              </a:spcBef>
              <a:defRPr sz="2000"/>
            </a:pPr>
            <a:r>
              <a:rPr lang="fr-FR" sz="2200" b="1" dirty="0">
                <a:solidFill>
                  <a:srgbClr val="4171D9"/>
                </a:solidFill>
              </a:rPr>
              <a:t>La dynamique des revenus laisse une partie de l'augmentation de l'épargne inexpliquée</a:t>
            </a:r>
          </a:p>
        </p:txBody>
      </p:sp>
      <p:pic>
        <p:nvPicPr>
          <p:cNvPr id="6" name="Espace réservé du graphique 5">
            <a:extLst>
              <a:ext uri="{FF2B5EF4-FFF2-40B4-BE49-F238E27FC236}">
                <a16:creationId xmlns:a16="http://schemas.microsoft.com/office/drawing/2014/main" id="{81B856B5-6DC9-C1A5-122F-66BC8E72E145}"/>
              </a:ext>
            </a:extLst>
          </p:cNvPr>
          <p:cNvPicPr>
            <a:picLocks noGrp="1" noChangeAspect="1"/>
          </p:cNvPicPr>
          <p:nvPr>
            <p:ph type="chart" sz="quarter" idx="15"/>
          </p:nvPr>
        </p:nvPicPr>
        <p:blipFill>
          <a:blip r:embed="rId2"/>
          <a:stretch>
            <a:fillRect/>
          </a:stretch>
        </p:blipFill>
        <p:spPr>
          <a:xfrm>
            <a:off x="6463524" y="1708949"/>
            <a:ext cx="5281375" cy="3423490"/>
          </a:xfrm>
          <a:prstGeom prst="rect">
            <a:avLst/>
          </a:prstGeom>
        </p:spPr>
      </p:pic>
      <p:sp>
        <p:nvSpPr>
          <p:cNvPr id="7" name="Espace réservé du texte 4">
            <a:extLst>
              <a:ext uri="{FF2B5EF4-FFF2-40B4-BE49-F238E27FC236}">
                <a16:creationId xmlns:a16="http://schemas.microsoft.com/office/drawing/2014/main" id="{AC22098E-1CB6-2D2E-10E7-9EEEB34C74C8}"/>
              </a:ext>
            </a:extLst>
          </p:cNvPr>
          <p:cNvSpPr txBox="1">
            <a:spLocks/>
          </p:cNvSpPr>
          <p:nvPr/>
        </p:nvSpPr>
        <p:spPr>
          <a:xfrm>
            <a:off x="6463524" y="1331918"/>
            <a:ext cx="5448523" cy="7540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2000"/>
              </a:spcBef>
              <a:buFontTx/>
              <a:buNone/>
              <a:defRPr sz="1200" b="1" i="0" kern="1200" cap="all" baseline="0">
                <a:solidFill>
                  <a:srgbClr val="4171D9"/>
                </a:solidFill>
                <a:latin typeface="+mn-lt"/>
                <a:ea typeface="+mn-ea"/>
                <a:cs typeface="+mn-cs"/>
              </a:defRPr>
            </a:lvl1pPr>
            <a:lvl2pPr marL="0" indent="0" algn="l" defTabSz="914400" rtl="0" eaLnBrk="1" latinLnBrk="0" hangingPunct="1">
              <a:lnSpc>
                <a:spcPct val="90000"/>
              </a:lnSpc>
              <a:spcBef>
                <a:spcPts val="500"/>
              </a:spcBef>
              <a:buFontTx/>
              <a:buNone/>
              <a:defRPr sz="1200" kern="1200" baseline="0">
                <a:solidFill>
                  <a:srgbClr val="31429B"/>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1" kern="1200">
                <a:solidFill>
                  <a:srgbClr val="0EA0B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1" kern="1200">
                <a:solidFill>
                  <a:srgbClr val="3142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Taux d’</a:t>
            </a:r>
            <a:r>
              <a:rPr lang="fr-FR" dirty="0" err="1"/>
              <a:t>epargne</a:t>
            </a:r>
            <a:r>
              <a:rPr lang="fr-FR" dirty="0"/>
              <a:t> (en % du </a:t>
            </a:r>
            <a:r>
              <a:rPr lang="fr-FR" dirty="0" err="1"/>
              <a:t>rdb</a:t>
            </a:r>
            <a:r>
              <a:rPr lang="fr-FR" dirty="0"/>
              <a:t>)  </a:t>
            </a:r>
          </a:p>
        </p:txBody>
      </p:sp>
      <p:sp>
        <p:nvSpPr>
          <p:cNvPr id="2" name="ZoneTexte 1">
            <a:extLst>
              <a:ext uri="{FF2B5EF4-FFF2-40B4-BE49-F238E27FC236}">
                <a16:creationId xmlns:a16="http://schemas.microsoft.com/office/drawing/2014/main" id="{3BAA0CB0-7799-7A95-12E8-BE1A243F6FCE}"/>
              </a:ext>
            </a:extLst>
          </p:cNvPr>
          <p:cNvSpPr txBox="1"/>
          <p:nvPr/>
        </p:nvSpPr>
        <p:spPr>
          <a:xfrm>
            <a:off x="6463524" y="5859047"/>
            <a:ext cx="6174658" cy="338554"/>
          </a:xfrm>
          <a:prstGeom prst="rect">
            <a:avLst/>
          </a:prstGeom>
          <a:noFill/>
        </p:spPr>
        <p:txBody>
          <a:bodyPr wrap="square">
            <a:spAutoFit/>
          </a:bodyPr>
          <a:lstStyle/>
          <a:p>
            <a:r>
              <a:rPr lang="fr-FR" sz="1600" b="0" i="0" dirty="0">
                <a:solidFill>
                  <a:srgbClr val="525457"/>
                </a:solidFill>
                <a:effectLst/>
                <a:latin typeface="+mj-lt"/>
              </a:rPr>
              <a:t>Source : Insee</a:t>
            </a:r>
            <a:endParaRPr lang="fr-FR" sz="1600" dirty="0">
              <a:latin typeface="+mj-lt"/>
            </a:endParaRPr>
          </a:p>
        </p:txBody>
      </p:sp>
      <p:sp>
        <p:nvSpPr>
          <p:cNvPr id="10" name="ZoneTexte 9">
            <a:extLst>
              <a:ext uri="{FF2B5EF4-FFF2-40B4-BE49-F238E27FC236}">
                <a16:creationId xmlns:a16="http://schemas.microsoft.com/office/drawing/2014/main" id="{7F7C3F9A-17C6-E9A4-F41B-B63ED4815FEF}"/>
              </a:ext>
            </a:extLst>
          </p:cNvPr>
          <p:cNvSpPr txBox="1"/>
          <p:nvPr/>
        </p:nvSpPr>
        <p:spPr>
          <a:xfrm>
            <a:off x="274865" y="5310968"/>
            <a:ext cx="6319156" cy="923330"/>
          </a:xfrm>
          <a:prstGeom prst="rect">
            <a:avLst/>
          </a:prstGeom>
          <a:noFill/>
        </p:spPr>
        <p:txBody>
          <a:bodyPr wrap="square">
            <a:spAutoFit/>
          </a:bodyPr>
          <a:lstStyle/>
          <a:p>
            <a:r>
              <a:rPr lang="fr-FR" dirty="0">
                <a:hlinkClick r:id="rId3"/>
              </a:rPr>
              <a:t>Comment expliquer le maintien d’un taux d’épargne historiquement élevé en France en sortie de pandémie ? | Banque de France</a:t>
            </a:r>
            <a:endParaRPr lang="fr-FR" dirty="0"/>
          </a:p>
        </p:txBody>
      </p:sp>
    </p:spTree>
    <p:extLst>
      <p:ext uri="{BB962C8B-B14F-4D97-AF65-F5344CB8AC3E}">
        <p14:creationId xmlns:p14="http://schemas.microsoft.com/office/powerpoint/2010/main" val="3295157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EF44779-DF7E-E13C-B401-3B9B196409F5}"/>
              </a:ext>
            </a:extLst>
          </p:cNvPr>
          <p:cNvSpPr>
            <a:spLocks noGrp="1"/>
          </p:cNvSpPr>
          <p:nvPr>
            <p:ph type="sldNum" sz="quarter" idx="12"/>
          </p:nvPr>
        </p:nvSpPr>
        <p:spPr/>
        <p:txBody>
          <a:bodyPr/>
          <a:lstStyle/>
          <a:p>
            <a:fld id="{0DFF3279-5B66-F94E-B69C-CCB6B1DE2EC0}" type="slidenum">
              <a:rPr lang="fr-FR" smtClean="0"/>
              <a:pPr/>
              <a:t>14</a:t>
            </a:fld>
            <a:endParaRPr lang="fr-FR" dirty="0"/>
          </a:p>
        </p:txBody>
      </p:sp>
      <p:sp>
        <p:nvSpPr>
          <p:cNvPr id="6" name="Espace réservé du texte 5">
            <a:extLst>
              <a:ext uri="{FF2B5EF4-FFF2-40B4-BE49-F238E27FC236}">
                <a16:creationId xmlns:a16="http://schemas.microsoft.com/office/drawing/2014/main" id="{12D99970-0F55-E4A5-5087-A6565F473ED5}"/>
              </a:ext>
            </a:extLst>
          </p:cNvPr>
          <p:cNvSpPr>
            <a:spLocks noGrp="1"/>
          </p:cNvSpPr>
          <p:nvPr>
            <p:ph type="body" sz="quarter" idx="18"/>
          </p:nvPr>
        </p:nvSpPr>
        <p:spPr>
          <a:xfrm>
            <a:off x="412749" y="1265392"/>
            <a:ext cx="4814251" cy="4327215"/>
          </a:xfrm>
        </p:spPr>
        <p:txBody>
          <a:bodyPr>
            <a:normAutofit/>
          </a:bodyPr>
          <a:lstStyle/>
          <a:p>
            <a:pPr algn="just"/>
            <a:r>
              <a:rPr lang="fr-FR" sz="2200" dirty="0"/>
              <a:t>Hétérogénéité des taux d’épargne entre les pays</a:t>
            </a:r>
          </a:p>
          <a:p>
            <a:pPr algn="just"/>
            <a:r>
              <a:rPr lang="fr-FR" sz="2200" dirty="0"/>
              <a:t>La crise sanitaire a entraîné une épargne forcée en raison des restrictions sur la consommation</a:t>
            </a:r>
          </a:p>
          <a:p>
            <a:pPr algn="just"/>
            <a:r>
              <a:rPr lang="fr-FR" sz="2200" dirty="0"/>
              <a:t>La hausse récente des taux d’épargne depuis 2023 s’explique par l’inflation, l’incertitude et une composition du revenu plus favorable à l’épargne</a:t>
            </a:r>
          </a:p>
        </p:txBody>
      </p:sp>
      <p:pic>
        <p:nvPicPr>
          <p:cNvPr id="14" name="Image 13">
            <a:extLst>
              <a:ext uri="{FF2B5EF4-FFF2-40B4-BE49-F238E27FC236}">
                <a16:creationId xmlns:a16="http://schemas.microsoft.com/office/drawing/2014/main" id="{E59279DB-ACEB-5FE2-FF91-F49854DB401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984122" y="1424299"/>
            <a:ext cx="5879860" cy="4168307"/>
          </a:xfrm>
          <a:prstGeom prst="rect">
            <a:avLst/>
          </a:prstGeom>
        </p:spPr>
      </p:pic>
      <p:sp>
        <p:nvSpPr>
          <p:cNvPr id="16" name="Espace réservé du contenu 15">
            <a:extLst>
              <a:ext uri="{FF2B5EF4-FFF2-40B4-BE49-F238E27FC236}">
                <a16:creationId xmlns:a16="http://schemas.microsoft.com/office/drawing/2014/main" id="{321D6E1F-ECEB-86E2-18C0-D1C17FC48D17}"/>
              </a:ext>
            </a:extLst>
          </p:cNvPr>
          <p:cNvSpPr>
            <a:spLocks noGrp="1"/>
          </p:cNvSpPr>
          <p:nvPr>
            <p:ph sz="quarter" idx="14"/>
          </p:nvPr>
        </p:nvSpPr>
        <p:spPr>
          <a:xfrm>
            <a:off x="412749" y="454921"/>
            <a:ext cx="11657533" cy="365125"/>
          </a:xfrm>
        </p:spPr>
        <p:txBody>
          <a:bodyPr>
            <a:normAutofit fontScale="25000" lnSpcReduction="20000"/>
          </a:bodyPr>
          <a:lstStyle/>
          <a:p>
            <a:r>
              <a:rPr lang="fr-FR" sz="9600" dirty="0"/>
              <a:t>Des taux d’épargne contrastés entre pays européens</a:t>
            </a:r>
            <a:endParaRPr lang="fr-FR" dirty="0"/>
          </a:p>
        </p:txBody>
      </p:sp>
      <p:sp>
        <p:nvSpPr>
          <p:cNvPr id="18" name="ZoneTexte 17">
            <a:extLst>
              <a:ext uri="{FF2B5EF4-FFF2-40B4-BE49-F238E27FC236}">
                <a16:creationId xmlns:a16="http://schemas.microsoft.com/office/drawing/2014/main" id="{54EBD996-655B-FD0B-1DF4-ED673F2B8F3D}"/>
              </a:ext>
            </a:extLst>
          </p:cNvPr>
          <p:cNvSpPr txBox="1"/>
          <p:nvPr/>
        </p:nvSpPr>
        <p:spPr>
          <a:xfrm>
            <a:off x="5895624" y="1329483"/>
            <a:ext cx="6174658" cy="276999"/>
          </a:xfrm>
          <a:prstGeom prst="rect">
            <a:avLst/>
          </a:prstGeom>
          <a:noFill/>
        </p:spPr>
        <p:txBody>
          <a:bodyPr wrap="square">
            <a:spAutoFit/>
          </a:bodyPr>
          <a:lstStyle/>
          <a:p>
            <a:r>
              <a:rPr lang="fr-FR" sz="1200" b="1" cap="all" dirty="0">
                <a:solidFill>
                  <a:srgbClr val="4171D9"/>
                </a:solidFill>
              </a:rPr>
              <a:t>Taux d'épargne (en % du RDB)</a:t>
            </a:r>
          </a:p>
        </p:txBody>
      </p:sp>
      <p:sp>
        <p:nvSpPr>
          <p:cNvPr id="2" name="ZoneTexte 1">
            <a:extLst>
              <a:ext uri="{FF2B5EF4-FFF2-40B4-BE49-F238E27FC236}">
                <a16:creationId xmlns:a16="http://schemas.microsoft.com/office/drawing/2014/main" id="{1E5FD3CE-B08E-E09A-E26E-C66468BE72B9}"/>
              </a:ext>
            </a:extLst>
          </p:cNvPr>
          <p:cNvSpPr txBox="1"/>
          <p:nvPr/>
        </p:nvSpPr>
        <p:spPr>
          <a:xfrm>
            <a:off x="6186434" y="5859047"/>
            <a:ext cx="6174658" cy="338554"/>
          </a:xfrm>
          <a:prstGeom prst="rect">
            <a:avLst/>
          </a:prstGeom>
          <a:noFill/>
        </p:spPr>
        <p:txBody>
          <a:bodyPr wrap="square">
            <a:spAutoFit/>
          </a:bodyPr>
          <a:lstStyle/>
          <a:p>
            <a:r>
              <a:rPr lang="fr-FR" sz="1600" b="0" i="0" dirty="0">
                <a:solidFill>
                  <a:srgbClr val="525457"/>
                </a:solidFill>
                <a:effectLst/>
                <a:latin typeface="+mj-lt"/>
              </a:rPr>
              <a:t>Source : Eurostat</a:t>
            </a:r>
            <a:endParaRPr lang="fr-FR" sz="1600" dirty="0">
              <a:latin typeface="+mj-lt"/>
            </a:endParaRPr>
          </a:p>
        </p:txBody>
      </p:sp>
      <p:sp>
        <p:nvSpPr>
          <p:cNvPr id="5" name="ZoneTexte 4">
            <a:extLst>
              <a:ext uri="{FF2B5EF4-FFF2-40B4-BE49-F238E27FC236}">
                <a16:creationId xmlns:a16="http://schemas.microsoft.com/office/drawing/2014/main" id="{C08E1B9F-996E-9971-0582-32B8141594F5}"/>
              </a:ext>
            </a:extLst>
          </p:cNvPr>
          <p:cNvSpPr txBox="1"/>
          <p:nvPr/>
        </p:nvSpPr>
        <p:spPr>
          <a:xfrm>
            <a:off x="116802" y="5916671"/>
            <a:ext cx="6179574" cy="646331"/>
          </a:xfrm>
          <a:prstGeom prst="rect">
            <a:avLst/>
          </a:prstGeom>
          <a:noFill/>
        </p:spPr>
        <p:txBody>
          <a:bodyPr wrap="square">
            <a:spAutoFit/>
          </a:bodyPr>
          <a:lstStyle/>
          <a:p>
            <a:r>
              <a:rPr lang="fr-FR" dirty="0">
                <a:hlinkClick r:id="rId3"/>
              </a:rPr>
              <a:t>Éclairage – Les taux d’épargne des ménages européens ont augmenté depuis 2019</a:t>
            </a:r>
            <a:endParaRPr lang="fr-FR" dirty="0"/>
          </a:p>
        </p:txBody>
      </p:sp>
    </p:spTree>
    <p:extLst>
      <p:ext uri="{BB962C8B-B14F-4D97-AF65-F5344CB8AC3E}">
        <p14:creationId xmlns:p14="http://schemas.microsoft.com/office/powerpoint/2010/main" val="249583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B193D-0F2C-8018-23EA-422159D49315}"/>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C59DF23-F1EE-31C2-3320-5ECF8AE9712F}"/>
              </a:ext>
            </a:extLst>
          </p:cNvPr>
          <p:cNvSpPr>
            <a:spLocks noGrp="1"/>
          </p:cNvSpPr>
          <p:nvPr>
            <p:ph sz="quarter" idx="14"/>
          </p:nvPr>
        </p:nvSpPr>
        <p:spPr/>
        <p:txBody>
          <a:bodyPr>
            <a:normAutofit fontScale="92500" lnSpcReduction="10000"/>
          </a:bodyPr>
          <a:lstStyle/>
          <a:p>
            <a:r>
              <a:rPr lang="fr-FR" dirty="0"/>
              <a:t>Une épargne fortement concentrée sur les hauts revenus</a:t>
            </a:r>
          </a:p>
        </p:txBody>
      </p:sp>
      <p:sp>
        <p:nvSpPr>
          <p:cNvPr id="9" name="Espace réservé du numéro de diapositive 8">
            <a:extLst>
              <a:ext uri="{FF2B5EF4-FFF2-40B4-BE49-F238E27FC236}">
                <a16:creationId xmlns:a16="http://schemas.microsoft.com/office/drawing/2014/main" id="{E6A7D60B-3C2D-BA34-40C6-86191BA9469B}"/>
              </a:ext>
            </a:extLst>
          </p:cNvPr>
          <p:cNvSpPr>
            <a:spLocks noGrp="1"/>
          </p:cNvSpPr>
          <p:nvPr>
            <p:ph type="sldNum" sz="quarter" idx="12"/>
          </p:nvPr>
        </p:nvSpPr>
        <p:spPr/>
        <p:txBody>
          <a:bodyPr/>
          <a:lstStyle/>
          <a:p>
            <a:fld id="{0DFF3279-5B66-F94E-B69C-CCB6B1DE2EC0}" type="slidenum">
              <a:rPr lang="fr-FR" smtClean="0"/>
              <a:pPr/>
              <a:t>15</a:t>
            </a:fld>
            <a:endParaRPr lang="fr-FR" dirty="0"/>
          </a:p>
        </p:txBody>
      </p:sp>
      <p:sp>
        <p:nvSpPr>
          <p:cNvPr id="12" name="Espace réservé du texte 4">
            <a:extLst>
              <a:ext uri="{FF2B5EF4-FFF2-40B4-BE49-F238E27FC236}">
                <a16:creationId xmlns:a16="http://schemas.microsoft.com/office/drawing/2014/main" id="{E853AF26-CC36-638C-9819-EDFB68C7CA3E}"/>
              </a:ext>
            </a:extLst>
          </p:cNvPr>
          <p:cNvSpPr>
            <a:spLocks noGrp="1"/>
          </p:cNvSpPr>
          <p:nvPr>
            <p:ph type="body" sz="quarter" idx="16"/>
          </p:nvPr>
        </p:nvSpPr>
        <p:spPr>
          <a:xfrm>
            <a:off x="6483190" y="1166961"/>
            <a:ext cx="5138540" cy="754062"/>
          </a:xfrm>
        </p:spPr>
        <p:txBody>
          <a:bodyPr/>
          <a:lstStyle/>
          <a:p>
            <a:r>
              <a:rPr lang="fr-FR" dirty="0">
                <a:solidFill>
                  <a:srgbClr val="4171D9"/>
                </a:solidFill>
              </a:rPr>
              <a:t>Taux d’</a:t>
            </a:r>
            <a:r>
              <a:rPr lang="fr-FR" dirty="0" err="1">
                <a:solidFill>
                  <a:srgbClr val="4171D9"/>
                </a:solidFill>
              </a:rPr>
              <a:t>epargne</a:t>
            </a:r>
            <a:r>
              <a:rPr lang="fr-FR" dirty="0"/>
              <a:t> E</a:t>
            </a:r>
            <a:r>
              <a:rPr lang="fr-FR" dirty="0">
                <a:solidFill>
                  <a:srgbClr val="4171D9"/>
                </a:solidFill>
              </a:rPr>
              <a:t>n France</a:t>
            </a:r>
            <a:r>
              <a:rPr lang="fr-FR" dirty="0"/>
              <a:t> par quintile de revenu (en %)</a:t>
            </a:r>
            <a:endParaRPr lang="fr-FR" dirty="0">
              <a:solidFill>
                <a:srgbClr val="4171D9"/>
              </a:solidFill>
            </a:endParaRPr>
          </a:p>
        </p:txBody>
      </p:sp>
      <p:sp>
        <p:nvSpPr>
          <p:cNvPr id="4" name="ZoneTexte 3">
            <a:extLst>
              <a:ext uri="{FF2B5EF4-FFF2-40B4-BE49-F238E27FC236}">
                <a16:creationId xmlns:a16="http://schemas.microsoft.com/office/drawing/2014/main" id="{A95EA9D4-AB85-9C4F-A5EF-25275CF2857F}"/>
              </a:ext>
            </a:extLst>
          </p:cNvPr>
          <p:cNvSpPr txBox="1"/>
          <p:nvPr/>
        </p:nvSpPr>
        <p:spPr>
          <a:xfrm>
            <a:off x="412749" y="1166961"/>
            <a:ext cx="5396250" cy="3604064"/>
          </a:xfrm>
          <a:prstGeom prst="rect">
            <a:avLst/>
          </a:prstGeom>
          <a:noFill/>
        </p:spPr>
        <p:txBody>
          <a:bodyPr wrap="square">
            <a:spAutoFit/>
          </a:bodyPr>
          <a:lstStyle/>
          <a:p>
            <a:pPr lvl="0">
              <a:lnSpc>
                <a:spcPct val="90000"/>
              </a:lnSpc>
              <a:spcBef>
                <a:spcPts val="2000"/>
              </a:spcBef>
            </a:pPr>
            <a:r>
              <a:rPr lang="fr-FR" sz="2200" b="1" dirty="0">
                <a:solidFill>
                  <a:srgbClr val="4171D9"/>
                </a:solidFill>
              </a:rPr>
              <a:t>Forte hétérogénéité  de l’épargne selon le revenu, étant négatif pour le Q1 et  concentré sur le Q5</a:t>
            </a:r>
          </a:p>
          <a:p>
            <a:pPr lvl="0">
              <a:lnSpc>
                <a:spcPct val="90000"/>
              </a:lnSpc>
              <a:spcBef>
                <a:spcPts val="2000"/>
              </a:spcBef>
            </a:pPr>
            <a:r>
              <a:rPr lang="fr-FR" sz="2200" b="1" dirty="0">
                <a:solidFill>
                  <a:srgbClr val="4171D9"/>
                </a:solidFill>
              </a:rPr>
              <a:t>Les ménages modestes ont une propension à consommer élevée</a:t>
            </a:r>
          </a:p>
          <a:p>
            <a:pPr lvl="0">
              <a:lnSpc>
                <a:spcPct val="90000"/>
              </a:lnSpc>
              <a:spcBef>
                <a:spcPts val="2000"/>
              </a:spcBef>
            </a:pPr>
            <a:r>
              <a:rPr lang="fr-FR" sz="2200" b="1" dirty="0">
                <a:solidFill>
                  <a:srgbClr val="4171D9"/>
                </a:solidFill>
              </a:rPr>
              <a:t>L’épargne des hauts revenus répond principalement à des motifs de précaution et d’investissement</a:t>
            </a:r>
          </a:p>
          <a:p>
            <a:pPr lvl="0">
              <a:lnSpc>
                <a:spcPct val="90000"/>
              </a:lnSpc>
              <a:spcBef>
                <a:spcPts val="2000"/>
              </a:spcBef>
            </a:pPr>
            <a:endParaRPr lang="fr-FR" sz="2200" dirty="0"/>
          </a:p>
        </p:txBody>
      </p:sp>
      <p:pic>
        <p:nvPicPr>
          <p:cNvPr id="8" name="Image 7">
            <a:extLst>
              <a:ext uri="{FF2B5EF4-FFF2-40B4-BE49-F238E27FC236}">
                <a16:creationId xmlns:a16="http://schemas.microsoft.com/office/drawing/2014/main" id="{1A126933-9031-1F0D-250F-3950989DA8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3002" y="1637482"/>
            <a:ext cx="5808997" cy="3662990"/>
          </a:xfrm>
          <a:prstGeom prst="rect">
            <a:avLst/>
          </a:prstGeom>
          <a:noFill/>
          <a:ln>
            <a:noFill/>
          </a:ln>
        </p:spPr>
      </p:pic>
      <p:sp>
        <p:nvSpPr>
          <p:cNvPr id="2" name="ZoneTexte 1">
            <a:extLst>
              <a:ext uri="{FF2B5EF4-FFF2-40B4-BE49-F238E27FC236}">
                <a16:creationId xmlns:a16="http://schemas.microsoft.com/office/drawing/2014/main" id="{50400646-AF97-C6A4-E15F-31A69356570C}"/>
              </a:ext>
            </a:extLst>
          </p:cNvPr>
          <p:cNvSpPr txBox="1"/>
          <p:nvPr/>
        </p:nvSpPr>
        <p:spPr>
          <a:xfrm>
            <a:off x="6634656" y="5335276"/>
            <a:ext cx="5305687" cy="338554"/>
          </a:xfrm>
          <a:prstGeom prst="rect">
            <a:avLst/>
          </a:prstGeom>
          <a:noFill/>
        </p:spPr>
        <p:txBody>
          <a:bodyPr wrap="square">
            <a:spAutoFit/>
          </a:bodyPr>
          <a:lstStyle/>
          <a:p>
            <a:r>
              <a:rPr lang="fr-FR" sz="1600" dirty="0">
                <a:solidFill>
                  <a:srgbClr val="525457"/>
                </a:solidFill>
                <a:latin typeface="+mj-lt"/>
              </a:rPr>
              <a:t>Sources : BCE, calcul auteur</a:t>
            </a:r>
          </a:p>
        </p:txBody>
      </p:sp>
      <p:sp>
        <p:nvSpPr>
          <p:cNvPr id="6" name="ZoneTexte 5">
            <a:extLst>
              <a:ext uri="{FF2B5EF4-FFF2-40B4-BE49-F238E27FC236}">
                <a16:creationId xmlns:a16="http://schemas.microsoft.com/office/drawing/2014/main" id="{EB9AF032-1D00-5AB2-0BDA-6117FB1F7122}"/>
              </a:ext>
            </a:extLst>
          </p:cNvPr>
          <p:cNvSpPr txBox="1"/>
          <p:nvPr/>
        </p:nvSpPr>
        <p:spPr>
          <a:xfrm>
            <a:off x="412749" y="5381442"/>
            <a:ext cx="5612354" cy="584775"/>
          </a:xfrm>
          <a:prstGeom prst="rect">
            <a:avLst/>
          </a:prstGeom>
          <a:noFill/>
        </p:spPr>
        <p:txBody>
          <a:bodyPr wrap="square">
            <a:spAutoFit/>
          </a:bodyPr>
          <a:lstStyle/>
          <a:p>
            <a:r>
              <a:rPr lang="fr-FR" sz="1600" dirty="0">
                <a:hlinkClick r:id="rId3"/>
              </a:rPr>
              <a:t>Qui épargne ? Qui désépargne ? − Les revenus et le patrimoine des ménages | Insee</a:t>
            </a:r>
            <a:endParaRPr lang="fr-FR" sz="1600" dirty="0"/>
          </a:p>
        </p:txBody>
      </p:sp>
    </p:spTree>
    <p:extLst>
      <p:ext uri="{BB962C8B-B14F-4D97-AF65-F5344CB8AC3E}">
        <p14:creationId xmlns:p14="http://schemas.microsoft.com/office/powerpoint/2010/main" val="1398021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A2A915E-DBEE-BCFC-975E-6DF9A42A5A2B}"/>
              </a:ext>
            </a:extLst>
          </p:cNvPr>
          <p:cNvSpPr>
            <a:spLocks noGrp="1"/>
          </p:cNvSpPr>
          <p:nvPr>
            <p:ph type="sldNum" sz="quarter" idx="12"/>
          </p:nvPr>
        </p:nvSpPr>
        <p:spPr/>
        <p:txBody>
          <a:bodyPr/>
          <a:lstStyle/>
          <a:p>
            <a:fld id="{0DFF3279-5B66-F94E-B69C-CCB6B1DE2EC0}" type="slidenum">
              <a:rPr lang="fr-FR" smtClean="0"/>
              <a:pPr/>
              <a:t>16</a:t>
            </a:fld>
            <a:endParaRPr lang="fr-FR" dirty="0"/>
          </a:p>
        </p:txBody>
      </p:sp>
      <p:sp>
        <p:nvSpPr>
          <p:cNvPr id="4" name="Espace réservé du contenu 3">
            <a:extLst>
              <a:ext uri="{FF2B5EF4-FFF2-40B4-BE49-F238E27FC236}">
                <a16:creationId xmlns:a16="http://schemas.microsoft.com/office/drawing/2014/main" id="{ADAEB77F-F585-6789-A3BE-1F727EFD5DB7}"/>
              </a:ext>
            </a:extLst>
          </p:cNvPr>
          <p:cNvSpPr>
            <a:spLocks noGrp="1"/>
          </p:cNvSpPr>
          <p:nvPr>
            <p:ph sz="quarter" idx="14"/>
          </p:nvPr>
        </p:nvSpPr>
        <p:spPr/>
        <p:txBody>
          <a:bodyPr>
            <a:normAutofit fontScale="92500" lnSpcReduction="10000"/>
          </a:bodyPr>
          <a:lstStyle/>
          <a:p>
            <a:r>
              <a:rPr lang="fr-FR" dirty="0"/>
              <a:t>Les plus jeunes et les plus âgés épargnent moins</a:t>
            </a:r>
          </a:p>
          <a:p>
            <a:endParaRPr lang="fr-FR" dirty="0"/>
          </a:p>
        </p:txBody>
      </p:sp>
      <p:sp>
        <p:nvSpPr>
          <p:cNvPr id="5" name="Espace réservé du texte 4">
            <a:extLst>
              <a:ext uri="{FF2B5EF4-FFF2-40B4-BE49-F238E27FC236}">
                <a16:creationId xmlns:a16="http://schemas.microsoft.com/office/drawing/2014/main" id="{0665A3C1-64DE-3F66-5FA9-07D10400FDEC}"/>
              </a:ext>
            </a:extLst>
          </p:cNvPr>
          <p:cNvSpPr>
            <a:spLocks noGrp="1"/>
          </p:cNvSpPr>
          <p:nvPr>
            <p:ph type="body" sz="quarter" idx="15"/>
          </p:nvPr>
        </p:nvSpPr>
        <p:spPr>
          <a:xfrm>
            <a:off x="412750" y="1184275"/>
            <a:ext cx="5358785" cy="4711700"/>
          </a:xfrm>
        </p:spPr>
        <p:txBody>
          <a:bodyPr/>
          <a:lstStyle/>
          <a:p>
            <a:r>
              <a:rPr lang="fr-FR" dirty="0"/>
              <a:t>L’épargne suit un profil en cloche sur le cycle de vie </a:t>
            </a:r>
          </a:p>
          <a:p>
            <a:r>
              <a:rPr lang="fr-FR" dirty="0"/>
              <a:t>L’accumulation de l'épargne sur le cycle de vie peut avoir pour objet, non seulement de lisser les revenus après la retraite, mais aussi de transmettre un patrimoine à ses descendants</a:t>
            </a:r>
          </a:p>
          <a:p>
            <a:r>
              <a:rPr lang="fr-FR" dirty="0"/>
              <a:t>Une part non négligeable en situation de désépargne même si le taux est positif dans la tranche d’âge (par exemple 18-29 ans)</a:t>
            </a:r>
          </a:p>
        </p:txBody>
      </p:sp>
      <p:pic>
        <p:nvPicPr>
          <p:cNvPr id="6" name="Image 5">
            <a:extLst>
              <a:ext uri="{FF2B5EF4-FFF2-40B4-BE49-F238E27FC236}">
                <a16:creationId xmlns:a16="http://schemas.microsoft.com/office/drawing/2014/main" id="{39A5973E-8BB6-92E3-DA36-23921F593B28}"/>
              </a:ext>
            </a:extLst>
          </p:cNvPr>
          <p:cNvPicPr>
            <a:picLocks noChangeAspect="1"/>
          </p:cNvPicPr>
          <p:nvPr/>
        </p:nvPicPr>
        <p:blipFill>
          <a:blip r:embed="rId2"/>
          <a:stretch>
            <a:fillRect/>
          </a:stretch>
        </p:blipFill>
        <p:spPr>
          <a:xfrm>
            <a:off x="6306188" y="2144094"/>
            <a:ext cx="5092779" cy="3059747"/>
          </a:xfrm>
          <a:prstGeom prst="rect">
            <a:avLst/>
          </a:prstGeom>
        </p:spPr>
      </p:pic>
      <p:sp>
        <p:nvSpPr>
          <p:cNvPr id="7" name="Espace réservé du texte 4">
            <a:extLst>
              <a:ext uri="{FF2B5EF4-FFF2-40B4-BE49-F238E27FC236}">
                <a16:creationId xmlns:a16="http://schemas.microsoft.com/office/drawing/2014/main" id="{E2CD0289-0722-B467-B0F9-7DA1085BB31E}"/>
              </a:ext>
            </a:extLst>
          </p:cNvPr>
          <p:cNvSpPr txBox="1">
            <a:spLocks/>
          </p:cNvSpPr>
          <p:nvPr/>
        </p:nvSpPr>
        <p:spPr>
          <a:xfrm>
            <a:off x="6483190" y="1166961"/>
            <a:ext cx="5138540" cy="754062"/>
          </a:xfrm>
          <a:prstGeom prst="rect">
            <a:avLst/>
          </a:prstGeom>
        </p:spPr>
        <p:txBody>
          <a:bodyPr/>
          <a:lstStyle>
            <a:lvl1pPr marL="0" indent="0" algn="l" defTabSz="914400" rtl="0" eaLnBrk="1" latinLnBrk="0" hangingPunct="1">
              <a:lnSpc>
                <a:spcPct val="90000"/>
              </a:lnSpc>
              <a:spcBef>
                <a:spcPts val="2000"/>
              </a:spcBef>
              <a:buFont typeface="Arial" panose="020B0604020202020204" pitchFamily="34" charset="0"/>
              <a:buNone/>
              <a:defRPr sz="2400" b="1" kern="1200">
                <a:solidFill>
                  <a:srgbClr val="4171D9"/>
                </a:solidFill>
                <a:latin typeface="+mn-lt"/>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2000" kern="1200">
                <a:solidFill>
                  <a:srgbClr val="00856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1" kern="1200">
                <a:solidFill>
                  <a:srgbClr val="0EA0B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1" kern="1200">
                <a:solidFill>
                  <a:srgbClr val="3142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t>Taux d’épargne par âge (2022, en %)</a:t>
            </a:r>
          </a:p>
        </p:txBody>
      </p:sp>
      <p:sp>
        <p:nvSpPr>
          <p:cNvPr id="8" name="ZoneTexte 7">
            <a:extLst>
              <a:ext uri="{FF2B5EF4-FFF2-40B4-BE49-F238E27FC236}">
                <a16:creationId xmlns:a16="http://schemas.microsoft.com/office/drawing/2014/main" id="{AD36523D-7E91-AB8E-4906-6A22FF79CFD3}"/>
              </a:ext>
            </a:extLst>
          </p:cNvPr>
          <p:cNvSpPr txBox="1"/>
          <p:nvPr/>
        </p:nvSpPr>
        <p:spPr>
          <a:xfrm>
            <a:off x="6634656" y="5335276"/>
            <a:ext cx="5305687" cy="338554"/>
          </a:xfrm>
          <a:prstGeom prst="rect">
            <a:avLst/>
          </a:prstGeom>
          <a:noFill/>
        </p:spPr>
        <p:txBody>
          <a:bodyPr wrap="square">
            <a:spAutoFit/>
          </a:bodyPr>
          <a:lstStyle/>
          <a:p>
            <a:r>
              <a:rPr lang="fr-FR" sz="1600" dirty="0">
                <a:solidFill>
                  <a:srgbClr val="525457"/>
                </a:solidFill>
                <a:latin typeface="+mj-lt"/>
              </a:rPr>
              <a:t>Sources : Insee, Comptes augmentés</a:t>
            </a:r>
          </a:p>
        </p:txBody>
      </p:sp>
    </p:spTree>
    <p:extLst>
      <p:ext uri="{BB962C8B-B14F-4D97-AF65-F5344CB8AC3E}">
        <p14:creationId xmlns:p14="http://schemas.microsoft.com/office/powerpoint/2010/main" val="786609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14616-D884-4521-9A5C-C7CA1BA8338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978BAF3-588F-CFCF-5605-FCAF6E5A328A}"/>
              </a:ext>
            </a:extLst>
          </p:cNvPr>
          <p:cNvSpPr>
            <a:spLocks noGrp="1"/>
          </p:cNvSpPr>
          <p:nvPr>
            <p:ph type="title"/>
          </p:nvPr>
        </p:nvSpPr>
        <p:spPr>
          <a:xfrm>
            <a:off x="2877898" y="2312950"/>
            <a:ext cx="7250076" cy="2012932"/>
          </a:xfrm>
        </p:spPr>
        <p:txBody>
          <a:bodyPr/>
          <a:lstStyle/>
          <a:p>
            <a:r>
              <a:rPr lang="fr-FR" dirty="0"/>
              <a:t>Baisse de l’endettement des ménages</a:t>
            </a:r>
            <a:br>
              <a:rPr lang="fr-FR" dirty="0"/>
            </a:br>
            <a:br>
              <a:rPr lang="fr-FR" dirty="0"/>
            </a:br>
            <a:br>
              <a:rPr lang="fr-FR" dirty="0"/>
            </a:br>
            <a:endParaRPr lang="fr-FR" dirty="0"/>
          </a:p>
        </p:txBody>
      </p:sp>
      <p:sp>
        <p:nvSpPr>
          <p:cNvPr id="4" name="Espace réservé du numéro de diapositive 3">
            <a:extLst>
              <a:ext uri="{FF2B5EF4-FFF2-40B4-BE49-F238E27FC236}">
                <a16:creationId xmlns:a16="http://schemas.microsoft.com/office/drawing/2014/main" id="{51CB00C5-B9D8-F14B-68B5-4443D05BAD55}"/>
              </a:ext>
            </a:extLst>
          </p:cNvPr>
          <p:cNvSpPr>
            <a:spLocks noGrp="1"/>
          </p:cNvSpPr>
          <p:nvPr>
            <p:ph type="sldNum" sz="quarter" idx="12"/>
          </p:nvPr>
        </p:nvSpPr>
        <p:spPr/>
        <p:txBody>
          <a:bodyPr/>
          <a:lstStyle/>
          <a:p>
            <a:fld id="{0DFF3279-5B66-F94E-B69C-CCB6B1DE2EC0}" type="slidenum">
              <a:rPr lang="fr-FR" smtClean="0"/>
              <a:pPr/>
              <a:t>17</a:t>
            </a:fld>
            <a:endParaRPr lang="fr-FR" dirty="0"/>
          </a:p>
        </p:txBody>
      </p:sp>
      <p:sp>
        <p:nvSpPr>
          <p:cNvPr id="5" name="Espace réservé du texte 4">
            <a:extLst>
              <a:ext uri="{FF2B5EF4-FFF2-40B4-BE49-F238E27FC236}">
                <a16:creationId xmlns:a16="http://schemas.microsoft.com/office/drawing/2014/main" id="{5763BC93-004F-CC0A-A632-55C0C3898CE5}"/>
              </a:ext>
            </a:extLst>
          </p:cNvPr>
          <p:cNvSpPr>
            <a:spLocks noGrp="1"/>
          </p:cNvSpPr>
          <p:nvPr>
            <p:ph type="body" sz="quarter" idx="13"/>
          </p:nvPr>
        </p:nvSpPr>
        <p:spPr/>
        <p:txBody>
          <a:bodyPr/>
          <a:lstStyle/>
          <a:p>
            <a:r>
              <a:rPr lang="fr-FR" dirty="0"/>
              <a:t>3</a:t>
            </a:r>
          </a:p>
        </p:txBody>
      </p:sp>
    </p:spTree>
    <p:extLst>
      <p:ext uri="{BB962C8B-B14F-4D97-AF65-F5344CB8AC3E}">
        <p14:creationId xmlns:p14="http://schemas.microsoft.com/office/powerpoint/2010/main" val="1181388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B63E700-5D60-E673-5F2D-E86825B3FB91}"/>
              </a:ext>
            </a:extLst>
          </p:cNvPr>
          <p:cNvSpPr>
            <a:spLocks noGrp="1"/>
          </p:cNvSpPr>
          <p:nvPr>
            <p:ph type="sldNum" sz="quarter" idx="12"/>
          </p:nvPr>
        </p:nvSpPr>
        <p:spPr/>
        <p:txBody>
          <a:bodyPr/>
          <a:lstStyle/>
          <a:p>
            <a:fld id="{0DFF3279-5B66-F94E-B69C-CCB6B1DE2EC0}" type="slidenum">
              <a:rPr lang="fr-FR" smtClean="0"/>
              <a:pPr/>
              <a:t>18</a:t>
            </a:fld>
            <a:endParaRPr lang="fr-FR" dirty="0"/>
          </a:p>
        </p:txBody>
      </p:sp>
      <p:sp>
        <p:nvSpPr>
          <p:cNvPr id="4" name="Espace réservé du contenu 3">
            <a:extLst>
              <a:ext uri="{FF2B5EF4-FFF2-40B4-BE49-F238E27FC236}">
                <a16:creationId xmlns:a16="http://schemas.microsoft.com/office/drawing/2014/main" id="{B398284F-22B5-BB36-1120-019ED5231CED}"/>
              </a:ext>
            </a:extLst>
          </p:cNvPr>
          <p:cNvSpPr>
            <a:spLocks noGrp="1"/>
          </p:cNvSpPr>
          <p:nvPr>
            <p:ph sz="quarter" idx="14"/>
          </p:nvPr>
        </p:nvSpPr>
        <p:spPr/>
        <p:txBody>
          <a:bodyPr>
            <a:normAutofit fontScale="92500" lnSpcReduction="10000"/>
          </a:bodyPr>
          <a:lstStyle/>
          <a:p>
            <a:r>
              <a:rPr lang="fr-FR" dirty="0"/>
              <a:t>L’endettement des ménages  </a:t>
            </a:r>
          </a:p>
        </p:txBody>
      </p:sp>
      <p:sp>
        <p:nvSpPr>
          <p:cNvPr id="5" name="Espace réservé du texte 4">
            <a:extLst>
              <a:ext uri="{FF2B5EF4-FFF2-40B4-BE49-F238E27FC236}">
                <a16:creationId xmlns:a16="http://schemas.microsoft.com/office/drawing/2014/main" id="{0E335D68-BC32-916A-8675-797B38389843}"/>
              </a:ext>
            </a:extLst>
          </p:cNvPr>
          <p:cNvSpPr>
            <a:spLocks noGrp="1"/>
          </p:cNvSpPr>
          <p:nvPr>
            <p:ph type="body" sz="quarter" idx="15"/>
          </p:nvPr>
        </p:nvSpPr>
        <p:spPr/>
        <p:txBody>
          <a:bodyPr>
            <a:normAutofit/>
          </a:bodyPr>
          <a:lstStyle/>
          <a:p>
            <a:r>
              <a:rPr lang="fr-FR" dirty="0"/>
              <a:t>L’endettement des ménages regroupe :</a:t>
            </a:r>
          </a:p>
          <a:p>
            <a:r>
              <a:rPr lang="fr-FR" dirty="0"/>
              <a:t>les crédits à la consommation (court / moyen terme)</a:t>
            </a:r>
          </a:p>
          <a:p>
            <a:pPr lvl="1"/>
            <a:r>
              <a:rPr lang="fr-FR" dirty="0"/>
              <a:t>équipements, véhicules</a:t>
            </a:r>
          </a:p>
          <a:p>
            <a:pPr lvl="1"/>
            <a:r>
              <a:rPr lang="fr-FR" dirty="0"/>
              <a:t>études et projets personnels</a:t>
            </a:r>
          </a:p>
          <a:p>
            <a:r>
              <a:rPr lang="fr-FR" dirty="0"/>
              <a:t>les crédits à l’habitat (long terme)</a:t>
            </a:r>
          </a:p>
          <a:p>
            <a:pPr lvl="1"/>
            <a:r>
              <a:rPr lang="fr-FR" dirty="0"/>
              <a:t>achat de logements</a:t>
            </a:r>
          </a:p>
          <a:p>
            <a:pPr lvl="1"/>
            <a:r>
              <a:rPr lang="fr-FR" dirty="0"/>
              <a:t>rénovation et transition énergétique</a:t>
            </a:r>
          </a:p>
          <a:p>
            <a:r>
              <a:rPr lang="fr-FR" dirty="0"/>
              <a:t>Le crédit taux fixe </a:t>
            </a:r>
            <a:r>
              <a:rPr lang="fr-FR"/>
              <a:t>(très majoritaire </a:t>
            </a:r>
            <a:r>
              <a:rPr lang="fr-FR" dirty="0"/>
              <a:t>en France)</a:t>
            </a:r>
          </a:p>
          <a:p>
            <a:r>
              <a:rPr lang="fr-FR" dirty="0"/>
              <a:t>Le taux variable est indexé notamment sur l’Euribor</a:t>
            </a:r>
          </a:p>
        </p:txBody>
      </p:sp>
    </p:spTree>
    <p:extLst>
      <p:ext uri="{BB962C8B-B14F-4D97-AF65-F5344CB8AC3E}">
        <p14:creationId xmlns:p14="http://schemas.microsoft.com/office/powerpoint/2010/main" val="116829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F5F3895-7079-2E17-514A-91F4C4F7349E}"/>
              </a:ext>
            </a:extLst>
          </p:cNvPr>
          <p:cNvSpPr>
            <a:spLocks noGrp="1"/>
          </p:cNvSpPr>
          <p:nvPr>
            <p:ph type="sldNum" sz="quarter" idx="12"/>
          </p:nvPr>
        </p:nvSpPr>
        <p:spPr/>
        <p:txBody>
          <a:bodyPr/>
          <a:lstStyle/>
          <a:p>
            <a:fld id="{0DFF3279-5B66-F94E-B69C-CCB6B1DE2EC0}" type="slidenum">
              <a:rPr lang="fr-FR" smtClean="0"/>
              <a:pPr/>
              <a:t>19</a:t>
            </a:fld>
            <a:endParaRPr lang="fr-FR" dirty="0"/>
          </a:p>
        </p:txBody>
      </p:sp>
      <p:sp>
        <p:nvSpPr>
          <p:cNvPr id="5" name="Espace réservé du texte 4">
            <a:extLst>
              <a:ext uri="{FF2B5EF4-FFF2-40B4-BE49-F238E27FC236}">
                <a16:creationId xmlns:a16="http://schemas.microsoft.com/office/drawing/2014/main" id="{39A32162-EE30-409B-A529-AB39E3868D26}"/>
              </a:ext>
            </a:extLst>
          </p:cNvPr>
          <p:cNvSpPr>
            <a:spLocks noGrp="1"/>
          </p:cNvSpPr>
          <p:nvPr>
            <p:ph type="body" sz="quarter" idx="15"/>
          </p:nvPr>
        </p:nvSpPr>
        <p:spPr>
          <a:xfrm>
            <a:off x="412750" y="1184275"/>
            <a:ext cx="4818011" cy="4711700"/>
          </a:xfrm>
        </p:spPr>
        <p:txBody>
          <a:bodyPr/>
          <a:lstStyle/>
          <a:p>
            <a:r>
              <a:rPr lang="fr-FR" dirty="0"/>
              <a:t>Depuis 2000, augmentation de la taille du bilan des ménages : augmentation de la dette et des placements financiers</a:t>
            </a:r>
          </a:p>
          <a:p>
            <a:r>
              <a:rPr lang="fr-FR" dirty="0"/>
              <a:t>La dette des ménages a fortement augmenté depuis 2010 en lien les taux bas  avant de nettement ralentir depuis 2022 avec la hausse des taux</a:t>
            </a:r>
          </a:p>
          <a:p>
            <a:endParaRPr lang="fr-FR" dirty="0"/>
          </a:p>
        </p:txBody>
      </p:sp>
      <p:pic>
        <p:nvPicPr>
          <p:cNvPr id="11" name="Espace réservé du contenu 10">
            <a:extLst>
              <a:ext uri="{FF2B5EF4-FFF2-40B4-BE49-F238E27FC236}">
                <a16:creationId xmlns:a16="http://schemas.microsoft.com/office/drawing/2014/main" id="{1968837E-2BDC-B2D2-6741-81830DEA7FC6}"/>
              </a:ext>
            </a:extLst>
          </p:cNvPr>
          <p:cNvPicPr>
            <a:picLocks noGrp="1" noChangeAspect="1"/>
          </p:cNvPicPr>
          <p:nvPr>
            <p:ph sz="quarter" idx="14"/>
          </p:nvPr>
        </p:nvPicPr>
        <p:blipFill>
          <a:blip r:embed="rId2" cstate="screen">
            <a:extLst>
              <a:ext uri="{28A0092B-C50C-407E-A947-70E740481C1C}">
                <a14:useLocalDpi xmlns:a14="http://schemas.microsoft.com/office/drawing/2010/main" val="0"/>
              </a:ext>
            </a:extLst>
          </a:blip>
          <a:stretch>
            <a:fillRect/>
          </a:stretch>
        </p:blipFill>
        <p:spPr>
          <a:xfrm>
            <a:off x="5958777" y="1700188"/>
            <a:ext cx="5813741" cy="3870580"/>
          </a:xfrm>
        </p:spPr>
      </p:pic>
      <p:sp>
        <p:nvSpPr>
          <p:cNvPr id="12" name="Espace réservé du contenu 3">
            <a:extLst>
              <a:ext uri="{FF2B5EF4-FFF2-40B4-BE49-F238E27FC236}">
                <a16:creationId xmlns:a16="http://schemas.microsoft.com/office/drawing/2014/main" id="{AEC57949-A894-5E98-0199-13F797292134}"/>
              </a:ext>
            </a:extLst>
          </p:cNvPr>
          <p:cNvSpPr txBox="1">
            <a:spLocks/>
          </p:cNvSpPr>
          <p:nvPr/>
        </p:nvSpPr>
        <p:spPr>
          <a:xfrm>
            <a:off x="412749" y="454921"/>
            <a:ext cx="10739343" cy="365125"/>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2000"/>
              </a:spcBef>
              <a:buFont typeface="Arial" panose="020B0604020202020204" pitchFamily="34" charset="0"/>
              <a:buNone/>
              <a:defRPr sz="2400" b="1" i="0" kern="1200" cap="all" baseline="0">
                <a:solidFill>
                  <a:srgbClr val="31429B"/>
                </a:solidFill>
                <a:latin typeface="Arial" panose="020B0604020202020204" pitchFamily="34" charset="0"/>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lang="fr-FR" sz="1600" b="1" i="0" kern="1200" cap="all" baseline="0" dirty="0" smtClean="0">
                <a:solidFill>
                  <a:srgbClr val="009FDF"/>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lang="fr-FR" sz="1200" b="1" i="0" kern="1200" cap="all" baseline="0" dirty="0" smtClean="0">
                <a:solidFill>
                  <a:srgbClr val="1F2E5B"/>
                </a:solidFill>
                <a:latin typeface="Arial" panose="020B0604020202020204" pitchFamily="34" charset="0"/>
                <a:ea typeface="+mn-ea"/>
                <a:cs typeface="+mn-cs"/>
              </a:defRPr>
            </a:lvl3pPr>
            <a:lvl4pPr marL="57150" indent="-285750" algn="l" defTabSz="914400" rtl="0" eaLnBrk="1" latinLnBrk="0" hangingPunct="1">
              <a:lnSpc>
                <a:spcPct val="90000"/>
              </a:lnSpc>
              <a:spcBef>
                <a:spcPts val="500"/>
              </a:spcBef>
              <a:buFont typeface="Wingdings" panose="05000000000000000000" pitchFamily="2" charset="2"/>
              <a:buChar char="Ø"/>
              <a:defRPr lang="fr-FR" sz="1200" b="1" kern="1200" baseline="0" dirty="0" smtClean="0">
                <a:solidFill>
                  <a:srgbClr val="1F2E5B"/>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200" b="1" i="0" kern="1200" baseline="0" dirty="0" smtClean="0">
                <a:solidFill>
                  <a:srgbClr val="1F2E5B"/>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Une hausse de long terme de l’endettement, portée par l’immobilier</a:t>
            </a:r>
          </a:p>
        </p:txBody>
      </p:sp>
      <p:sp>
        <p:nvSpPr>
          <p:cNvPr id="4" name="Espace réservé du texte 4">
            <a:extLst>
              <a:ext uri="{FF2B5EF4-FFF2-40B4-BE49-F238E27FC236}">
                <a16:creationId xmlns:a16="http://schemas.microsoft.com/office/drawing/2014/main" id="{2CD1E7B5-194F-544C-DF16-E7C0F674AFD7}"/>
              </a:ext>
            </a:extLst>
          </p:cNvPr>
          <p:cNvSpPr txBox="1">
            <a:spLocks/>
          </p:cNvSpPr>
          <p:nvPr/>
        </p:nvSpPr>
        <p:spPr>
          <a:xfrm>
            <a:off x="6233224" y="1116679"/>
            <a:ext cx="5138540" cy="754062"/>
          </a:xfrm>
          <a:prstGeom prst="rect">
            <a:avLst/>
          </a:prstGeom>
        </p:spPr>
        <p:txBody>
          <a:bodyPr/>
          <a:lstStyle>
            <a:lvl1pPr marL="0" indent="0" algn="l" defTabSz="914400" rtl="0" eaLnBrk="1" latinLnBrk="0" hangingPunct="1">
              <a:lnSpc>
                <a:spcPct val="90000"/>
              </a:lnSpc>
              <a:spcBef>
                <a:spcPts val="2000"/>
              </a:spcBef>
              <a:buFont typeface="Arial" panose="020B0604020202020204" pitchFamily="34" charset="0"/>
              <a:buNone/>
              <a:defRPr sz="2400" b="1" kern="1200">
                <a:solidFill>
                  <a:srgbClr val="4171D9"/>
                </a:solidFill>
                <a:latin typeface="+mn-lt"/>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2000" kern="1200">
                <a:solidFill>
                  <a:srgbClr val="00856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1" kern="1200">
                <a:solidFill>
                  <a:srgbClr val="0EA0B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1" kern="1200">
                <a:solidFill>
                  <a:srgbClr val="3142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Dette des ménage (en % du PIB)</a:t>
            </a:r>
          </a:p>
        </p:txBody>
      </p:sp>
      <p:sp>
        <p:nvSpPr>
          <p:cNvPr id="6" name="ZoneTexte 5">
            <a:extLst>
              <a:ext uri="{FF2B5EF4-FFF2-40B4-BE49-F238E27FC236}">
                <a16:creationId xmlns:a16="http://schemas.microsoft.com/office/drawing/2014/main" id="{9069B993-ACF9-B88C-81C9-8A9F966195BC}"/>
              </a:ext>
            </a:extLst>
          </p:cNvPr>
          <p:cNvSpPr txBox="1"/>
          <p:nvPr/>
        </p:nvSpPr>
        <p:spPr>
          <a:xfrm>
            <a:off x="6379018" y="5761603"/>
            <a:ext cx="5305687" cy="338554"/>
          </a:xfrm>
          <a:prstGeom prst="rect">
            <a:avLst/>
          </a:prstGeom>
          <a:noFill/>
        </p:spPr>
        <p:txBody>
          <a:bodyPr wrap="square">
            <a:spAutoFit/>
          </a:bodyPr>
          <a:lstStyle/>
          <a:p>
            <a:r>
              <a:rPr lang="fr-FR" sz="1600" dirty="0">
                <a:solidFill>
                  <a:srgbClr val="525457"/>
                </a:solidFill>
                <a:latin typeface="+mj-lt"/>
              </a:rPr>
              <a:t>Sources : Banque de France</a:t>
            </a:r>
          </a:p>
        </p:txBody>
      </p:sp>
    </p:spTree>
    <p:extLst>
      <p:ext uri="{BB962C8B-B14F-4D97-AF65-F5344CB8AC3E}">
        <p14:creationId xmlns:p14="http://schemas.microsoft.com/office/powerpoint/2010/main" val="229323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F1E0C-BC8F-9E84-11EC-DA35E170365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F84946E-52C6-4D8F-9B13-747F0AAACB69}"/>
              </a:ext>
            </a:extLst>
          </p:cNvPr>
          <p:cNvSpPr>
            <a:spLocks noGrp="1"/>
          </p:cNvSpPr>
          <p:nvPr>
            <p:ph type="sldNum" sz="quarter" idx="12"/>
          </p:nvPr>
        </p:nvSpPr>
        <p:spPr/>
        <p:txBody>
          <a:bodyPr/>
          <a:lstStyle/>
          <a:p>
            <a:fld id="{0DFF3279-5B66-F94E-B69C-CCB6B1DE2EC0}" type="slidenum">
              <a:rPr lang="fr-FR" smtClean="0"/>
              <a:pPr/>
              <a:t>2</a:t>
            </a:fld>
            <a:endParaRPr lang="fr-FR" dirty="0"/>
          </a:p>
        </p:txBody>
      </p:sp>
      <p:sp>
        <p:nvSpPr>
          <p:cNvPr id="4" name="Espace réservé du contenu 3">
            <a:extLst>
              <a:ext uri="{FF2B5EF4-FFF2-40B4-BE49-F238E27FC236}">
                <a16:creationId xmlns:a16="http://schemas.microsoft.com/office/drawing/2014/main" id="{8E28000E-BA7F-579B-5FB6-08715A31D7E0}"/>
              </a:ext>
            </a:extLst>
          </p:cNvPr>
          <p:cNvSpPr>
            <a:spLocks noGrp="1"/>
          </p:cNvSpPr>
          <p:nvPr>
            <p:ph sz="quarter" idx="14"/>
          </p:nvPr>
        </p:nvSpPr>
        <p:spPr/>
        <p:txBody>
          <a:bodyPr>
            <a:noAutofit/>
          </a:bodyPr>
          <a:lstStyle/>
          <a:p>
            <a:r>
              <a:rPr lang="fr-FR" dirty="0"/>
              <a:t>Feuille de route</a:t>
            </a:r>
          </a:p>
        </p:txBody>
      </p:sp>
      <p:sp>
        <p:nvSpPr>
          <p:cNvPr id="5" name="Espace réservé du texte 4">
            <a:extLst>
              <a:ext uri="{FF2B5EF4-FFF2-40B4-BE49-F238E27FC236}">
                <a16:creationId xmlns:a16="http://schemas.microsoft.com/office/drawing/2014/main" id="{E450C4C4-D8A0-2385-C21C-BC3FC2AFADD9}"/>
              </a:ext>
            </a:extLst>
          </p:cNvPr>
          <p:cNvSpPr>
            <a:spLocks noGrp="1"/>
          </p:cNvSpPr>
          <p:nvPr>
            <p:ph type="body" sz="quarter" idx="4294967295"/>
          </p:nvPr>
        </p:nvSpPr>
        <p:spPr>
          <a:xfrm>
            <a:off x="412749" y="1205508"/>
            <a:ext cx="11096171" cy="4466648"/>
          </a:xfrm>
        </p:spPr>
        <p:txBody>
          <a:bodyPr>
            <a:normAutofit/>
          </a:bodyPr>
          <a:lstStyle/>
          <a:p>
            <a:r>
              <a:rPr lang="fr-FR" b="0" dirty="0"/>
              <a:t>La situation financière des ménages désigne l’ensemble des ressources et des contraintes qui conditionnent leurs décisions économiques :  consommation / épargne, épargne / endettement</a:t>
            </a:r>
          </a:p>
          <a:p>
            <a:r>
              <a:rPr lang="fr-FR" b="0" dirty="0"/>
              <a:t>Épargne et crédit sont complémentaires pour financer un projet</a:t>
            </a:r>
          </a:p>
          <a:p>
            <a:r>
              <a:rPr lang="fr-FR" b="0" dirty="0"/>
              <a:t>Principaux faits stylisés sur la période récente en France et dans la zone euro :</a:t>
            </a:r>
          </a:p>
          <a:p>
            <a:pPr marL="685800" indent="-685800">
              <a:buFontTx/>
              <a:buChar char="-"/>
            </a:pPr>
            <a:r>
              <a:rPr lang="fr-FR" b="0" dirty="0">
                <a:solidFill>
                  <a:srgbClr val="00856E"/>
                </a:solidFill>
              </a:rPr>
              <a:t>Écart entre pouvoir d’achat mesuré et ressenti</a:t>
            </a:r>
          </a:p>
          <a:p>
            <a:pPr marL="685800" indent="-685800">
              <a:buFontTx/>
              <a:buChar char="-"/>
            </a:pPr>
            <a:r>
              <a:rPr lang="fr-FR" b="0" dirty="0">
                <a:solidFill>
                  <a:srgbClr val="00856E"/>
                </a:solidFill>
              </a:rPr>
              <a:t>Hausse récente de l’épargne et forte hétérogénéité par tranches de revenu </a:t>
            </a:r>
          </a:p>
          <a:p>
            <a:pPr marL="685800" indent="-685800">
              <a:buFontTx/>
              <a:buChar char="-"/>
            </a:pPr>
            <a:r>
              <a:rPr lang="fr-FR" b="0" dirty="0">
                <a:solidFill>
                  <a:srgbClr val="00856E"/>
                </a:solidFill>
              </a:rPr>
              <a:t>Baisse de la dette des ménages depuis 2020 après une longue période de hausse</a:t>
            </a:r>
          </a:p>
          <a:p>
            <a:pPr marL="685800" indent="-685800">
              <a:buFontTx/>
              <a:buChar char="-"/>
            </a:pPr>
            <a:endParaRPr lang="fr-FR" b="0" dirty="0"/>
          </a:p>
          <a:p>
            <a:pPr lvl="4"/>
            <a:endParaRPr lang="fr-FR" sz="2400" dirty="0"/>
          </a:p>
          <a:p>
            <a:pPr lvl="1"/>
            <a:endParaRPr lang="fr-FR" dirty="0"/>
          </a:p>
        </p:txBody>
      </p:sp>
    </p:spTree>
    <p:extLst>
      <p:ext uri="{BB962C8B-B14F-4D97-AF65-F5344CB8AC3E}">
        <p14:creationId xmlns:p14="http://schemas.microsoft.com/office/powerpoint/2010/main" val="1658278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4177B-4420-5E74-820E-9D469FD3162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89ECE5-04ED-D451-FC5E-F4B294CE90E9}"/>
              </a:ext>
            </a:extLst>
          </p:cNvPr>
          <p:cNvSpPr>
            <a:spLocks noGrp="1"/>
          </p:cNvSpPr>
          <p:nvPr>
            <p:ph sz="quarter" idx="14"/>
          </p:nvPr>
        </p:nvSpPr>
        <p:spPr/>
        <p:txBody>
          <a:bodyPr>
            <a:normAutofit fontScale="92500" lnSpcReduction="10000"/>
          </a:bodyPr>
          <a:lstStyle/>
          <a:p>
            <a:r>
              <a:rPr lang="fr-FR" dirty="0"/>
              <a:t>Endettement des ménages : comparaisons internationales</a:t>
            </a:r>
          </a:p>
        </p:txBody>
      </p:sp>
      <p:sp>
        <p:nvSpPr>
          <p:cNvPr id="9" name="Espace réservé du numéro de diapositive 8">
            <a:extLst>
              <a:ext uri="{FF2B5EF4-FFF2-40B4-BE49-F238E27FC236}">
                <a16:creationId xmlns:a16="http://schemas.microsoft.com/office/drawing/2014/main" id="{4DEA5474-2EA1-5BE5-4468-264355882F1F}"/>
              </a:ext>
            </a:extLst>
          </p:cNvPr>
          <p:cNvSpPr>
            <a:spLocks noGrp="1"/>
          </p:cNvSpPr>
          <p:nvPr>
            <p:ph type="sldNum" sz="quarter" idx="12"/>
          </p:nvPr>
        </p:nvSpPr>
        <p:spPr/>
        <p:txBody>
          <a:bodyPr/>
          <a:lstStyle/>
          <a:p>
            <a:fld id="{0DFF3279-5B66-F94E-B69C-CCB6B1DE2EC0}" type="slidenum">
              <a:rPr lang="fr-FR" smtClean="0"/>
              <a:pPr/>
              <a:t>20</a:t>
            </a:fld>
            <a:endParaRPr lang="fr-FR" dirty="0"/>
          </a:p>
        </p:txBody>
      </p:sp>
      <p:sp>
        <p:nvSpPr>
          <p:cNvPr id="12" name="Espace réservé du texte 4">
            <a:extLst>
              <a:ext uri="{FF2B5EF4-FFF2-40B4-BE49-F238E27FC236}">
                <a16:creationId xmlns:a16="http://schemas.microsoft.com/office/drawing/2014/main" id="{5C5FAB5C-ADD3-2CC0-C6CF-D9529D5A265E}"/>
              </a:ext>
            </a:extLst>
          </p:cNvPr>
          <p:cNvSpPr>
            <a:spLocks noGrp="1"/>
          </p:cNvSpPr>
          <p:nvPr>
            <p:ph type="body" sz="quarter" idx="16"/>
          </p:nvPr>
        </p:nvSpPr>
        <p:spPr>
          <a:xfrm>
            <a:off x="6168556" y="1226156"/>
            <a:ext cx="4615024" cy="374773"/>
          </a:xfrm>
        </p:spPr>
        <p:txBody>
          <a:bodyPr>
            <a:normAutofit/>
          </a:bodyPr>
          <a:lstStyle/>
          <a:p>
            <a:pPr fontAlgn="base"/>
            <a:r>
              <a:rPr lang="fr-FR" dirty="0"/>
              <a:t>Dette des ménages (en % du PIB)</a:t>
            </a:r>
            <a:endParaRPr lang="fr-FR" sz="1400" dirty="0">
              <a:solidFill>
                <a:srgbClr val="4171D9"/>
              </a:solidFill>
            </a:endParaRPr>
          </a:p>
        </p:txBody>
      </p:sp>
      <p:sp>
        <p:nvSpPr>
          <p:cNvPr id="4" name="ZoneTexte 3">
            <a:extLst>
              <a:ext uri="{FF2B5EF4-FFF2-40B4-BE49-F238E27FC236}">
                <a16:creationId xmlns:a16="http://schemas.microsoft.com/office/drawing/2014/main" id="{037AB04F-AC51-C28F-8EEA-9469B00443FD}"/>
              </a:ext>
            </a:extLst>
          </p:cNvPr>
          <p:cNvSpPr txBox="1"/>
          <p:nvPr/>
        </p:nvSpPr>
        <p:spPr>
          <a:xfrm>
            <a:off x="420971" y="1018324"/>
            <a:ext cx="5602473" cy="3652282"/>
          </a:xfrm>
          <a:prstGeom prst="rect">
            <a:avLst/>
          </a:prstGeom>
          <a:noFill/>
        </p:spPr>
        <p:txBody>
          <a:bodyPr wrap="square">
            <a:spAutoFit/>
          </a:bodyPr>
          <a:lstStyle/>
          <a:p>
            <a:pPr>
              <a:lnSpc>
                <a:spcPct val="90000"/>
              </a:lnSpc>
              <a:spcBef>
                <a:spcPts val="2000"/>
              </a:spcBef>
            </a:pPr>
            <a:r>
              <a:rPr lang="fr-FR" sz="2000" b="1" dirty="0">
                <a:solidFill>
                  <a:srgbClr val="4171D9"/>
                </a:solidFill>
              </a:rPr>
              <a:t>Dette des ménages en France supérieure à aux autres pays de la zone euro en lien avec la hausse de l’endettement immobilier</a:t>
            </a:r>
          </a:p>
          <a:p>
            <a:pPr>
              <a:lnSpc>
                <a:spcPct val="90000"/>
              </a:lnSpc>
              <a:spcBef>
                <a:spcPts val="2000"/>
              </a:spcBef>
            </a:pPr>
            <a:r>
              <a:rPr lang="fr-FR" sz="2000" b="1" dirty="0">
                <a:solidFill>
                  <a:srgbClr val="4171D9"/>
                </a:solidFill>
              </a:rPr>
              <a:t>Cette dynamique s’explique par la hausse des prix immobiliers et des taux d’intérêt durablement bas, qui ont soutenu à la fois l’endettement et la valorisation du patrimoine</a:t>
            </a:r>
          </a:p>
          <a:p>
            <a:pPr>
              <a:lnSpc>
                <a:spcPct val="90000"/>
              </a:lnSpc>
              <a:spcBef>
                <a:spcPts val="2000"/>
              </a:spcBef>
            </a:pPr>
            <a:r>
              <a:rPr lang="fr-FR" sz="2000" b="1" dirty="0">
                <a:solidFill>
                  <a:srgbClr val="4171D9"/>
                </a:solidFill>
              </a:rPr>
              <a:t>L’accès à la propriété reste hétérogène entre pays, avec une stabilité en France et en Allemagne, mais un recul en Espagne</a:t>
            </a:r>
            <a:r>
              <a:rPr lang="fr-FR" sz="2000" dirty="0"/>
              <a:t>.</a:t>
            </a:r>
          </a:p>
        </p:txBody>
      </p:sp>
      <p:pic>
        <p:nvPicPr>
          <p:cNvPr id="6" name="Image 5">
            <a:extLst>
              <a:ext uri="{FF2B5EF4-FFF2-40B4-BE49-F238E27FC236}">
                <a16:creationId xmlns:a16="http://schemas.microsoft.com/office/drawing/2014/main" id="{8DDB2897-5042-8A0A-C05A-B5B2D6CF5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556" y="1600930"/>
            <a:ext cx="5675028" cy="3960360"/>
          </a:xfrm>
          <a:prstGeom prst="rect">
            <a:avLst/>
          </a:prstGeom>
        </p:spPr>
      </p:pic>
      <p:sp>
        <p:nvSpPr>
          <p:cNvPr id="8" name="ZoneTexte 7">
            <a:extLst>
              <a:ext uri="{FF2B5EF4-FFF2-40B4-BE49-F238E27FC236}">
                <a16:creationId xmlns:a16="http://schemas.microsoft.com/office/drawing/2014/main" id="{071C7AA6-5B20-DF2E-C84E-D86374E67F9E}"/>
              </a:ext>
            </a:extLst>
          </p:cNvPr>
          <p:cNvSpPr txBox="1"/>
          <p:nvPr/>
        </p:nvSpPr>
        <p:spPr>
          <a:xfrm>
            <a:off x="412749" y="5801493"/>
            <a:ext cx="5602473" cy="830997"/>
          </a:xfrm>
          <a:prstGeom prst="rect">
            <a:avLst/>
          </a:prstGeom>
          <a:noFill/>
        </p:spPr>
        <p:txBody>
          <a:bodyPr wrap="square">
            <a:spAutoFit/>
          </a:bodyPr>
          <a:lstStyle/>
          <a:p>
            <a:r>
              <a:rPr lang="fr-FR" sz="1600" dirty="0">
                <a:hlinkClick r:id="rId3"/>
              </a:rPr>
              <a:t>Immobilier et endettement des ménages en France, Allemagne, Espagne et Italie : une situation singulière de la France | Banque de France</a:t>
            </a:r>
            <a:endParaRPr lang="fr-FR" sz="1600" dirty="0"/>
          </a:p>
        </p:txBody>
      </p:sp>
      <p:sp>
        <p:nvSpPr>
          <p:cNvPr id="2" name="ZoneTexte 1">
            <a:extLst>
              <a:ext uri="{FF2B5EF4-FFF2-40B4-BE49-F238E27FC236}">
                <a16:creationId xmlns:a16="http://schemas.microsoft.com/office/drawing/2014/main" id="{5F0D8F5F-C4EF-5C4E-7E89-6834F836D014}"/>
              </a:ext>
            </a:extLst>
          </p:cNvPr>
          <p:cNvSpPr txBox="1"/>
          <p:nvPr/>
        </p:nvSpPr>
        <p:spPr>
          <a:xfrm>
            <a:off x="6376763" y="5707342"/>
            <a:ext cx="6174658" cy="338554"/>
          </a:xfrm>
          <a:prstGeom prst="rect">
            <a:avLst/>
          </a:prstGeom>
          <a:noFill/>
        </p:spPr>
        <p:txBody>
          <a:bodyPr wrap="square">
            <a:spAutoFit/>
          </a:bodyPr>
          <a:lstStyle/>
          <a:p>
            <a:r>
              <a:rPr lang="fr-FR" sz="1600" b="0" i="0" dirty="0">
                <a:solidFill>
                  <a:srgbClr val="525457"/>
                </a:solidFill>
                <a:effectLst/>
                <a:latin typeface="+mj-lt"/>
              </a:rPr>
              <a:t>Source : Banque de France</a:t>
            </a:r>
            <a:endParaRPr lang="fr-FR" sz="1600" dirty="0">
              <a:latin typeface="+mj-lt"/>
            </a:endParaRPr>
          </a:p>
        </p:txBody>
      </p:sp>
    </p:spTree>
    <p:extLst>
      <p:ext uri="{BB962C8B-B14F-4D97-AF65-F5344CB8AC3E}">
        <p14:creationId xmlns:p14="http://schemas.microsoft.com/office/powerpoint/2010/main" val="2291305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74DC52F-C492-0283-ADE1-5997BC1DD24C}"/>
              </a:ext>
            </a:extLst>
          </p:cNvPr>
          <p:cNvSpPr>
            <a:spLocks noGrp="1"/>
          </p:cNvSpPr>
          <p:nvPr>
            <p:ph type="sldNum" sz="quarter" idx="12"/>
          </p:nvPr>
        </p:nvSpPr>
        <p:spPr/>
        <p:txBody>
          <a:bodyPr/>
          <a:lstStyle/>
          <a:p>
            <a:fld id="{0DFF3279-5B66-F94E-B69C-CCB6B1DE2EC0}" type="slidenum">
              <a:rPr lang="fr-FR" smtClean="0"/>
              <a:pPr/>
              <a:t>21</a:t>
            </a:fld>
            <a:endParaRPr lang="fr-FR" dirty="0"/>
          </a:p>
        </p:txBody>
      </p:sp>
      <p:sp>
        <p:nvSpPr>
          <p:cNvPr id="4" name="Espace réservé du contenu 3">
            <a:extLst>
              <a:ext uri="{FF2B5EF4-FFF2-40B4-BE49-F238E27FC236}">
                <a16:creationId xmlns:a16="http://schemas.microsoft.com/office/drawing/2014/main" id="{2CCB262C-35D3-CC04-798A-11EF579FB6A7}"/>
              </a:ext>
            </a:extLst>
          </p:cNvPr>
          <p:cNvSpPr>
            <a:spLocks noGrp="1"/>
          </p:cNvSpPr>
          <p:nvPr>
            <p:ph sz="quarter" idx="14"/>
          </p:nvPr>
        </p:nvSpPr>
        <p:spPr/>
        <p:txBody>
          <a:bodyPr>
            <a:normAutofit fontScale="70000" lnSpcReduction="20000"/>
          </a:bodyPr>
          <a:lstStyle/>
          <a:p>
            <a:r>
              <a:rPr lang="fr-FR" dirty="0"/>
              <a:t>Immobilier et endettement des ménages en France, Allemagne, Espagne et Italie</a:t>
            </a:r>
          </a:p>
          <a:p>
            <a:endParaRPr lang="fr-FR" dirty="0"/>
          </a:p>
        </p:txBody>
      </p:sp>
      <p:sp>
        <p:nvSpPr>
          <p:cNvPr id="5" name="Espace réservé du texte 4">
            <a:extLst>
              <a:ext uri="{FF2B5EF4-FFF2-40B4-BE49-F238E27FC236}">
                <a16:creationId xmlns:a16="http://schemas.microsoft.com/office/drawing/2014/main" id="{4C07F38F-1B91-5AC1-E77F-0D97927493D4}"/>
              </a:ext>
            </a:extLst>
          </p:cNvPr>
          <p:cNvSpPr>
            <a:spLocks noGrp="1"/>
          </p:cNvSpPr>
          <p:nvPr>
            <p:ph type="body" sz="quarter" idx="15"/>
          </p:nvPr>
        </p:nvSpPr>
        <p:spPr>
          <a:xfrm>
            <a:off x="284929" y="1343491"/>
            <a:ext cx="6174658" cy="3946069"/>
          </a:xfrm>
        </p:spPr>
        <p:txBody>
          <a:bodyPr>
            <a:noAutofit/>
          </a:bodyPr>
          <a:lstStyle/>
          <a:p>
            <a:r>
              <a:rPr lang="fr-FR" dirty="0"/>
              <a:t>La France se distingue par une forte hausse ratio dettes/revenus augmente nettement depuis 2010</a:t>
            </a:r>
          </a:p>
          <a:p>
            <a:r>
              <a:rPr lang="fr-FR" dirty="0"/>
              <a:t>Notamment,  mais pas seulement, pour les ménages à revenus plus élevés</a:t>
            </a:r>
          </a:p>
          <a:p>
            <a:r>
              <a:rPr lang="fr-FR" dirty="0"/>
              <a:t>Ce diagnostic a ouvert la voie aux mesures prises par le Haut Conseil de Stabilité Financière</a:t>
            </a:r>
          </a:p>
          <a:p>
            <a:endParaRPr lang="fr-FR" dirty="0"/>
          </a:p>
          <a:p>
            <a:endParaRPr lang="fr-FR" dirty="0"/>
          </a:p>
        </p:txBody>
      </p:sp>
      <p:sp>
        <p:nvSpPr>
          <p:cNvPr id="7" name="ZoneTexte 6">
            <a:extLst>
              <a:ext uri="{FF2B5EF4-FFF2-40B4-BE49-F238E27FC236}">
                <a16:creationId xmlns:a16="http://schemas.microsoft.com/office/drawing/2014/main" id="{F31F7B32-4F5D-E849-FE93-76568B37412B}"/>
              </a:ext>
            </a:extLst>
          </p:cNvPr>
          <p:cNvSpPr txBox="1"/>
          <p:nvPr/>
        </p:nvSpPr>
        <p:spPr>
          <a:xfrm>
            <a:off x="284929" y="5499288"/>
            <a:ext cx="6174658" cy="830997"/>
          </a:xfrm>
          <a:prstGeom prst="rect">
            <a:avLst/>
          </a:prstGeom>
          <a:noFill/>
        </p:spPr>
        <p:txBody>
          <a:bodyPr wrap="square">
            <a:spAutoFit/>
          </a:bodyPr>
          <a:lstStyle/>
          <a:p>
            <a:r>
              <a:rPr lang="fr-FR" sz="1600" dirty="0">
                <a:hlinkClick r:id="rId2"/>
              </a:rPr>
              <a:t>Immobilier et endettement des ménages en France, Allemagne, Espagne et Italie : une situation singulière de la France | Banque de France</a:t>
            </a:r>
            <a:endParaRPr lang="fr-FR" sz="1600" dirty="0"/>
          </a:p>
        </p:txBody>
      </p:sp>
      <p:pic>
        <p:nvPicPr>
          <p:cNvPr id="2" name="Image 1">
            <a:extLst>
              <a:ext uri="{FF2B5EF4-FFF2-40B4-BE49-F238E27FC236}">
                <a16:creationId xmlns:a16="http://schemas.microsoft.com/office/drawing/2014/main" id="{9A8C8350-7D0C-D9B6-5934-FE4F095B506D}"/>
              </a:ext>
            </a:extLst>
          </p:cNvPr>
          <p:cNvPicPr>
            <a:picLocks noChangeAspect="1"/>
          </p:cNvPicPr>
          <p:nvPr/>
        </p:nvPicPr>
        <p:blipFill>
          <a:blip r:embed="rId3"/>
          <a:stretch>
            <a:fillRect/>
          </a:stretch>
        </p:blipFill>
        <p:spPr>
          <a:xfrm>
            <a:off x="6623998" y="1687391"/>
            <a:ext cx="5568002" cy="3346725"/>
          </a:xfrm>
          <a:prstGeom prst="rect">
            <a:avLst/>
          </a:prstGeom>
        </p:spPr>
      </p:pic>
      <p:sp>
        <p:nvSpPr>
          <p:cNvPr id="6" name="ZoneTexte 5">
            <a:extLst>
              <a:ext uri="{FF2B5EF4-FFF2-40B4-BE49-F238E27FC236}">
                <a16:creationId xmlns:a16="http://schemas.microsoft.com/office/drawing/2014/main" id="{3F5E8C1C-0450-71D8-1BCF-2198C4A44AD8}"/>
              </a:ext>
            </a:extLst>
          </p:cNvPr>
          <p:cNvSpPr txBox="1"/>
          <p:nvPr/>
        </p:nvSpPr>
        <p:spPr>
          <a:xfrm>
            <a:off x="6701227" y="5296922"/>
            <a:ext cx="6174658" cy="338554"/>
          </a:xfrm>
          <a:prstGeom prst="rect">
            <a:avLst/>
          </a:prstGeom>
          <a:noFill/>
        </p:spPr>
        <p:txBody>
          <a:bodyPr wrap="square">
            <a:spAutoFit/>
          </a:bodyPr>
          <a:lstStyle/>
          <a:p>
            <a:r>
              <a:rPr lang="fr-FR" sz="1600" b="0" i="0" dirty="0">
                <a:solidFill>
                  <a:srgbClr val="525457"/>
                </a:solidFill>
                <a:effectLst/>
                <a:latin typeface="+mj-lt"/>
              </a:rPr>
              <a:t>Source : Banque de France</a:t>
            </a:r>
            <a:endParaRPr lang="fr-FR" sz="1600" dirty="0">
              <a:latin typeface="+mj-lt"/>
            </a:endParaRPr>
          </a:p>
        </p:txBody>
      </p:sp>
      <p:sp>
        <p:nvSpPr>
          <p:cNvPr id="8" name="Espace réservé du texte 4">
            <a:extLst>
              <a:ext uri="{FF2B5EF4-FFF2-40B4-BE49-F238E27FC236}">
                <a16:creationId xmlns:a16="http://schemas.microsoft.com/office/drawing/2014/main" id="{9B47B801-3598-B0A1-4A8A-53A1BE540E3A}"/>
              </a:ext>
            </a:extLst>
          </p:cNvPr>
          <p:cNvSpPr txBox="1">
            <a:spLocks/>
          </p:cNvSpPr>
          <p:nvPr/>
        </p:nvSpPr>
        <p:spPr>
          <a:xfrm>
            <a:off x="6537068" y="1246320"/>
            <a:ext cx="4615024" cy="374773"/>
          </a:xfrm>
          <a:prstGeom prst="rect">
            <a:avLst/>
          </a:prstGeom>
        </p:spPr>
        <p:txBody>
          <a:bodyPr>
            <a:normAutofit fontScale="62500" lnSpcReduction="20000"/>
          </a:bodyPr>
          <a:lstStyle>
            <a:lvl1pPr marL="0" indent="0" algn="l" defTabSz="914400" rtl="0" eaLnBrk="1" latinLnBrk="0" hangingPunct="1">
              <a:lnSpc>
                <a:spcPct val="90000"/>
              </a:lnSpc>
              <a:spcBef>
                <a:spcPts val="2000"/>
              </a:spcBef>
              <a:buFont typeface="Arial" panose="020B0604020202020204" pitchFamily="34" charset="0"/>
              <a:buNone/>
              <a:defRPr sz="2400" b="1" kern="1200">
                <a:solidFill>
                  <a:srgbClr val="4171D9"/>
                </a:solidFill>
                <a:latin typeface="+mn-lt"/>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2000" kern="1200">
                <a:solidFill>
                  <a:srgbClr val="00856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1" kern="1200">
                <a:solidFill>
                  <a:srgbClr val="0EA0B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1" kern="1200">
                <a:solidFill>
                  <a:srgbClr val="3142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fr-FR" dirty="0"/>
              <a:t>Ratio dettes/revenus (montant médian, en euros)</a:t>
            </a:r>
            <a:endParaRPr lang="fr-FR" sz="1400" dirty="0"/>
          </a:p>
        </p:txBody>
      </p:sp>
    </p:spTree>
    <p:extLst>
      <p:ext uri="{BB962C8B-B14F-4D97-AF65-F5344CB8AC3E}">
        <p14:creationId xmlns:p14="http://schemas.microsoft.com/office/powerpoint/2010/main" val="1808079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38FEE-719C-CF7B-3E70-D75E20219D2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6E686C-C9DD-C8EE-386E-A7369B86D920}"/>
              </a:ext>
            </a:extLst>
          </p:cNvPr>
          <p:cNvSpPr>
            <a:spLocks noGrp="1"/>
          </p:cNvSpPr>
          <p:nvPr>
            <p:ph type="title"/>
          </p:nvPr>
        </p:nvSpPr>
        <p:spPr>
          <a:xfrm>
            <a:off x="2877898" y="2312950"/>
            <a:ext cx="8694342" cy="3041370"/>
          </a:xfrm>
        </p:spPr>
        <p:txBody>
          <a:bodyPr/>
          <a:lstStyle/>
          <a:p>
            <a:r>
              <a:rPr lang="fr-FR" dirty="0"/>
              <a:t>Prévention de l’endettement excessif et résolution du surendettement des ménages</a:t>
            </a:r>
            <a:br>
              <a:rPr lang="fr-FR" dirty="0"/>
            </a:br>
            <a:br>
              <a:rPr lang="fr-FR" dirty="0"/>
            </a:br>
            <a:br>
              <a:rPr lang="fr-FR" dirty="0"/>
            </a:br>
            <a:endParaRPr lang="fr-FR" dirty="0"/>
          </a:p>
        </p:txBody>
      </p:sp>
      <p:sp>
        <p:nvSpPr>
          <p:cNvPr id="4" name="Espace réservé du numéro de diapositive 3">
            <a:extLst>
              <a:ext uri="{FF2B5EF4-FFF2-40B4-BE49-F238E27FC236}">
                <a16:creationId xmlns:a16="http://schemas.microsoft.com/office/drawing/2014/main" id="{F41083FB-FC26-2F46-5C86-D67DB6867343}"/>
              </a:ext>
            </a:extLst>
          </p:cNvPr>
          <p:cNvSpPr>
            <a:spLocks noGrp="1"/>
          </p:cNvSpPr>
          <p:nvPr>
            <p:ph type="sldNum" sz="quarter" idx="12"/>
          </p:nvPr>
        </p:nvSpPr>
        <p:spPr/>
        <p:txBody>
          <a:bodyPr/>
          <a:lstStyle/>
          <a:p>
            <a:fld id="{0DFF3279-5B66-F94E-B69C-CCB6B1DE2EC0}" type="slidenum">
              <a:rPr lang="fr-FR" smtClean="0"/>
              <a:pPr/>
              <a:t>22</a:t>
            </a:fld>
            <a:endParaRPr lang="fr-FR" dirty="0"/>
          </a:p>
        </p:txBody>
      </p:sp>
      <p:sp>
        <p:nvSpPr>
          <p:cNvPr id="5" name="Espace réservé du texte 4">
            <a:extLst>
              <a:ext uri="{FF2B5EF4-FFF2-40B4-BE49-F238E27FC236}">
                <a16:creationId xmlns:a16="http://schemas.microsoft.com/office/drawing/2014/main" id="{889706B5-103D-9D08-9B32-D1B493DB4A96}"/>
              </a:ext>
            </a:extLst>
          </p:cNvPr>
          <p:cNvSpPr>
            <a:spLocks noGrp="1"/>
          </p:cNvSpPr>
          <p:nvPr>
            <p:ph type="body" sz="quarter" idx="13"/>
          </p:nvPr>
        </p:nvSpPr>
        <p:spPr/>
        <p:txBody>
          <a:bodyPr/>
          <a:lstStyle/>
          <a:p>
            <a:r>
              <a:rPr lang="fr-FR" dirty="0"/>
              <a:t>4</a:t>
            </a:r>
          </a:p>
        </p:txBody>
      </p:sp>
    </p:spTree>
    <p:extLst>
      <p:ext uri="{BB962C8B-B14F-4D97-AF65-F5344CB8AC3E}">
        <p14:creationId xmlns:p14="http://schemas.microsoft.com/office/powerpoint/2010/main" val="1011394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475B0F1-34FB-CAD6-2816-7164EE845DE7}"/>
              </a:ext>
            </a:extLst>
          </p:cNvPr>
          <p:cNvSpPr>
            <a:spLocks noGrp="1"/>
          </p:cNvSpPr>
          <p:nvPr>
            <p:ph type="sldNum" sz="quarter" idx="12"/>
          </p:nvPr>
        </p:nvSpPr>
        <p:spPr/>
        <p:txBody>
          <a:bodyPr/>
          <a:lstStyle/>
          <a:p>
            <a:fld id="{0DFF3279-5B66-F94E-B69C-CCB6B1DE2EC0}" type="slidenum">
              <a:rPr lang="fr-FR" smtClean="0"/>
              <a:pPr/>
              <a:t>23</a:t>
            </a:fld>
            <a:endParaRPr lang="fr-FR" dirty="0"/>
          </a:p>
        </p:txBody>
      </p:sp>
      <p:sp>
        <p:nvSpPr>
          <p:cNvPr id="4" name="Espace réservé du contenu 3">
            <a:extLst>
              <a:ext uri="{FF2B5EF4-FFF2-40B4-BE49-F238E27FC236}">
                <a16:creationId xmlns:a16="http://schemas.microsoft.com/office/drawing/2014/main" id="{51FDB6C2-31D1-9665-8D5C-FF4571CA46A8}"/>
              </a:ext>
            </a:extLst>
          </p:cNvPr>
          <p:cNvSpPr>
            <a:spLocks noGrp="1"/>
          </p:cNvSpPr>
          <p:nvPr>
            <p:ph sz="quarter" idx="14"/>
          </p:nvPr>
        </p:nvSpPr>
        <p:spPr/>
        <p:txBody>
          <a:bodyPr>
            <a:normAutofit fontScale="92500" lnSpcReduction="10000"/>
          </a:bodyPr>
          <a:lstStyle/>
          <a:p>
            <a:r>
              <a:rPr lang="fr-FR" dirty="0"/>
              <a:t>mesures macroprudentielles récentes</a:t>
            </a:r>
          </a:p>
        </p:txBody>
      </p:sp>
      <p:sp>
        <p:nvSpPr>
          <p:cNvPr id="5" name="Espace réservé du texte 4">
            <a:extLst>
              <a:ext uri="{FF2B5EF4-FFF2-40B4-BE49-F238E27FC236}">
                <a16:creationId xmlns:a16="http://schemas.microsoft.com/office/drawing/2014/main" id="{8ECEE9E3-30C1-E8DB-FB1C-C457FDB34E72}"/>
              </a:ext>
            </a:extLst>
          </p:cNvPr>
          <p:cNvSpPr>
            <a:spLocks noGrp="1"/>
          </p:cNvSpPr>
          <p:nvPr>
            <p:ph type="body" sz="quarter" idx="15"/>
          </p:nvPr>
        </p:nvSpPr>
        <p:spPr>
          <a:xfrm>
            <a:off x="412751" y="1184275"/>
            <a:ext cx="5329288" cy="4711700"/>
          </a:xfrm>
        </p:spPr>
        <p:txBody>
          <a:bodyPr>
            <a:normAutofit fontScale="85000" lnSpcReduction="20000"/>
          </a:bodyPr>
          <a:lstStyle/>
          <a:p>
            <a:r>
              <a:rPr lang="fr-FR" dirty="0"/>
              <a:t>Recommandations du HCSF en 2019 </a:t>
            </a:r>
          </a:p>
          <a:p>
            <a:r>
              <a:rPr lang="fr-FR" b="0" dirty="0"/>
              <a:t>Taux d’effort maximal de 33%, maturité plafonnée à 25 ans </a:t>
            </a:r>
          </a:p>
          <a:p>
            <a:r>
              <a:rPr lang="fr-FR" dirty="0"/>
              <a:t>Mesures juridiquement contraignantes en 2021</a:t>
            </a:r>
          </a:p>
          <a:p>
            <a:r>
              <a:rPr lang="fr-FR" b="0" dirty="0"/>
              <a:t>Taux d’effort maximal à 35% pour les prêts à taux fixe.  Prêts à taux variable ou prêts relais, le taux d’effort maximal est resté à 33%</a:t>
            </a:r>
          </a:p>
          <a:p>
            <a:r>
              <a:rPr lang="fr-FR" b="0" dirty="0"/>
              <a:t>Maturité maximale 25 ans</a:t>
            </a:r>
          </a:p>
          <a:p>
            <a:r>
              <a:rPr lang="fr-FR" dirty="0"/>
              <a:t>Effets</a:t>
            </a:r>
          </a:p>
          <a:p>
            <a:r>
              <a:rPr lang="fr-FR" b="0" dirty="0"/>
              <a:t>Exclusion des ménages les plus risqués, stabilisation de la durée moyenne des prêts et du taux d’effort </a:t>
            </a:r>
          </a:p>
        </p:txBody>
      </p:sp>
      <p:pic>
        <p:nvPicPr>
          <p:cNvPr id="11" name="Image 10">
            <a:extLst>
              <a:ext uri="{FF2B5EF4-FFF2-40B4-BE49-F238E27FC236}">
                <a16:creationId xmlns:a16="http://schemas.microsoft.com/office/drawing/2014/main" id="{8BE2809E-4CAE-BA0D-5DD6-60157FEF7490}"/>
              </a:ext>
            </a:extLst>
          </p:cNvPr>
          <p:cNvPicPr>
            <a:picLocks noChangeAspect="1"/>
          </p:cNvPicPr>
          <p:nvPr/>
        </p:nvPicPr>
        <p:blipFill>
          <a:blip r:embed="rId2"/>
          <a:stretch>
            <a:fillRect/>
          </a:stretch>
        </p:blipFill>
        <p:spPr>
          <a:xfrm>
            <a:off x="6096000" y="1844040"/>
            <a:ext cx="5463540" cy="3169920"/>
          </a:xfrm>
          <a:prstGeom prst="rect">
            <a:avLst/>
          </a:prstGeom>
        </p:spPr>
      </p:pic>
      <p:cxnSp>
        <p:nvCxnSpPr>
          <p:cNvPr id="12" name="Connecteur droit 11">
            <a:extLst>
              <a:ext uri="{FF2B5EF4-FFF2-40B4-BE49-F238E27FC236}">
                <a16:creationId xmlns:a16="http://schemas.microsoft.com/office/drawing/2014/main" id="{63D157FC-2F47-6051-75C2-99A3123B7BF0}"/>
              </a:ext>
            </a:extLst>
          </p:cNvPr>
          <p:cNvCxnSpPr/>
          <p:nvPr/>
        </p:nvCxnSpPr>
        <p:spPr>
          <a:xfrm flipV="1">
            <a:off x="10214718" y="1934295"/>
            <a:ext cx="0" cy="2438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2911EF63-FB99-9E7D-097B-FF0A0304990C}"/>
              </a:ext>
            </a:extLst>
          </p:cNvPr>
          <p:cNvCxnSpPr/>
          <p:nvPr/>
        </p:nvCxnSpPr>
        <p:spPr>
          <a:xfrm flipV="1">
            <a:off x="10573595" y="1934295"/>
            <a:ext cx="0" cy="2438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21D2B708-E8D2-2E6F-680E-CAF20B719A1F}"/>
              </a:ext>
            </a:extLst>
          </p:cNvPr>
          <p:cNvSpPr txBox="1"/>
          <p:nvPr/>
        </p:nvSpPr>
        <p:spPr>
          <a:xfrm>
            <a:off x="6198270" y="5451353"/>
            <a:ext cx="6174658" cy="338554"/>
          </a:xfrm>
          <a:prstGeom prst="rect">
            <a:avLst/>
          </a:prstGeom>
          <a:noFill/>
        </p:spPr>
        <p:txBody>
          <a:bodyPr wrap="square">
            <a:spAutoFit/>
          </a:bodyPr>
          <a:lstStyle/>
          <a:p>
            <a:r>
              <a:rPr lang="fr-FR" sz="1600" b="0" i="0" dirty="0">
                <a:solidFill>
                  <a:srgbClr val="525457"/>
                </a:solidFill>
                <a:effectLst/>
                <a:latin typeface="+mj-lt"/>
              </a:rPr>
              <a:t>Source : ACPR</a:t>
            </a:r>
            <a:endParaRPr lang="fr-FR" sz="1600" dirty="0">
              <a:latin typeface="+mj-lt"/>
            </a:endParaRPr>
          </a:p>
        </p:txBody>
      </p:sp>
      <p:sp>
        <p:nvSpPr>
          <p:cNvPr id="2" name="Espace réservé du texte 4">
            <a:extLst>
              <a:ext uri="{FF2B5EF4-FFF2-40B4-BE49-F238E27FC236}">
                <a16:creationId xmlns:a16="http://schemas.microsoft.com/office/drawing/2014/main" id="{8FC8BE3F-8B26-5B1C-B198-5784270029E5}"/>
              </a:ext>
            </a:extLst>
          </p:cNvPr>
          <p:cNvSpPr txBox="1">
            <a:spLocks/>
          </p:cNvSpPr>
          <p:nvPr/>
        </p:nvSpPr>
        <p:spPr>
          <a:xfrm>
            <a:off x="6168556" y="1226156"/>
            <a:ext cx="4615024" cy="374773"/>
          </a:xfrm>
          <a:prstGeom prst="rect">
            <a:avLst/>
          </a:prstGeom>
        </p:spPr>
        <p:txBody>
          <a:bodyPr>
            <a:normAutofit fontScale="55000" lnSpcReduction="20000"/>
          </a:bodyPr>
          <a:lstStyle>
            <a:lvl1pPr marL="0" indent="0" algn="l" defTabSz="914400" rtl="0" eaLnBrk="1" latinLnBrk="0" hangingPunct="1">
              <a:lnSpc>
                <a:spcPct val="90000"/>
              </a:lnSpc>
              <a:spcBef>
                <a:spcPts val="2000"/>
              </a:spcBef>
              <a:buFont typeface="Arial" panose="020B0604020202020204" pitchFamily="34" charset="0"/>
              <a:buNone/>
              <a:defRPr sz="2400" b="1" kern="1200">
                <a:solidFill>
                  <a:srgbClr val="4171D9"/>
                </a:solidFill>
                <a:latin typeface="+mn-lt"/>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2000" kern="1200">
                <a:solidFill>
                  <a:srgbClr val="00856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1" kern="1200">
                <a:solidFill>
                  <a:srgbClr val="0EA0B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1" kern="1200">
                <a:solidFill>
                  <a:srgbClr val="3142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fr-FR" dirty="0"/>
              <a:t>Durée moyenne et taux d’effort (en année et en %)</a:t>
            </a:r>
            <a:endParaRPr lang="fr-FR" sz="1400" dirty="0"/>
          </a:p>
        </p:txBody>
      </p:sp>
    </p:spTree>
    <p:extLst>
      <p:ext uri="{BB962C8B-B14F-4D97-AF65-F5344CB8AC3E}">
        <p14:creationId xmlns:p14="http://schemas.microsoft.com/office/powerpoint/2010/main" val="4041640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DE9DD12-32CF-EAB2-7C1A-E26782AB695F}"/>
              </a:ext>
            </a:extLst>
          </p:cNvPr>
          <p:cNvSpPr>
            <a:spLocks noGrp="1"/>
          </p:cNvSpPr>
          <p:nvPr>
            <p:ph type="sldNum" sz="quarter" idx="12"/>
          </p:nvPr>
        </p:nvSpPr>
        <p:spPr/>
        <p:txBody>
          <a:bodyPr/>
          <a:lstStyle/>
          <a:p>
            <a:fld id="{0DFF3279-5B66-F94E-B69C-CCB6B1DE2EC0}" type="slidenum">
              <a:rPr lang="fr-FR" smtClean="0"/>
              <a:pPr/>
              <a:t>24</a:t>
            </a:fld>
            <a:endParaRPr lang="fr-FR" dirty="0"/>
          </a:p>
        </p:txBody>
      </p:sp>
      <p:sp>
        <p:nvSpPr>
          <p:cNvPr id="4" name="Espace réservé du contenu 3">
            <a:extLst>
              <a:ext uri="{FF2B5EF4-FFF2-40B4-BE49-F238E27FC236}">
                <a16:creationId xmlns:a16="http://schemas.microsoft.com/office/drawing/2014/main" id="{D4DBC159-9B7E-2056-54FA-30E65EA08469}"/>
              </a:ext>
            </a:extLst>
          </p:cNvPr>
          <p:cNvSpPr>
            <a:spLocks noGrp="1"/>
          </p:cNvSpPr>
          <p:nvPr>
            <p:ph sz="quarter" idx="14"/>
          </p:nvPr>
        </p:nvSpPr>
        <p:spPr/>
        <p:txBody>
          <a:bodyPr>
            <a:normAutofit fontScale="70000" lnSpcReduction="20000"/>
          </a:bodyPr>
          <a:lstStyle/>
          <a:p>
            <a:r>
              <a:rPr lang="fr-FR" dirty="0"/>
              <a:t>Dépôts de dossiers de surendettement vs. incidents de remboursement de crédit </a:t>
            </a:r>
          </a:p>
          <a:p>
            <a:endParaRPr lang="fr-FR" dirty="0"/>
          </a:p>
        </p:txBody>
      </p:sp>
      <p:sp>
        <p:nvSpPr>
          <p:cNvPr id="5" name="Espace réservé du texte 4">
            <a:extLst>
              <a:ext uri="{FF2B5EF4-FFF2-40B4-BE49-F238E27FC236}">
                <a16:creationId xmlns:a16="http://schemas.microsoft.com/office/drawing/2014/main" id="{5E73E428-EB19-32C8-057A-E558086326C4}"/>
              </a:ext>
            </a:extLst>
          </p:cNvPr>
          <p:cNvSpPr>
            <a:spLocks noGrp="1"/>
          </p:cNvSpPr>
          <p:nvPr>
            <p:ph type="body" sz="quarter" idx="15"/>
          </p:nvPr>
        </p:nvSpPr>
        <p:spPr>
          <a:xfrm>
            <a:off x="412750" y="1184275"/>
            <a:ext cx="5581178" cy="4711700"/>
          </a:xfrm>
        </p:spPr>
        <p:txBody>
          <a:bodyPr>
            <a:normAutofit/>
          </a:bodyPr>
          <a:lstStyle/>
          <a:p>
            <a:r>
              <a:rPr lang="fr-FR" dirty="0"/>
              <a:t>Déterminants du surendettement :          conjoncturels (accidents de la vie vs. macroéconomiques –inflation-),  structurels (accès au crédit insuffisamment sélectif, procédure du surendettement) (Loi Lagarde)</a:t>
            </a:r>
          </a:p>
          <a:p>
            <a:r>
              <a:rPr lang="fr-FR" dirty="0"/>
              <a:t>Le nombre d’incidents est le facteur principal de la probabilité de de dépôt de dossier d’un surendettement </a:t>
            </a:r>
          </a:p>
          <a:p>
            <a:r>
              <a:rPr lang="fr-FR" dirty="0"/>
              <a:t>Détection en amont, prévention du surendettement</a:t>
            </a:r>
          </a:p>
          <a:p>
            <a:endParaRPr lang="fr-FR" dirty="0"/>
          </a:p>
        </p:txBody>
      </p:sp>
      <p:pic>
        <p:nvPicPr>
          <p:cNvPr id="6" name="Image 5">
            <a:extLst>
              <a:ext uri="{FF2B5EF4-FFF2-40B4-BE49-F238E27FC236}">
                <a16:creationId xmlns:a16="http://schemas.microsoft.com/office/drawing/2014/main" id="{FEDE2A3F-48A1-42B7-BA47-A4C42827CD9F}"/>
              </a:ext>
            </a:extLst>
          </p:cNvPr>
          <p:cNvPicPr>
            <a:picLocks noChangeAspect="1"/>
          </p:cNvPicPr>
          <p:nvPr/>
        </p:nvPicPr>
        <p:blipFill>
          <a:blip r:embed="rId2"/>
          <a:stretch>
            <a:fillRect/>
          </a:stretch>
        </p:blipFill>
        <p:spPr>
          <a:xfrm>
            <a:off x="5993928" y="2010425"/>
            <a:ext cx="5864620" cy="4201156"/>
          </a:xfrm>
          <a:prstGeom prst="rect">
            <a:avLst/>
          </a:prstGeom>
        </p:spPr>
      </p:pic>
      <p:sp>
        <p:nvSpPr>
          <p:cNvPr id="7" name="Espace réservé du texte 4">
            <a:extLst>
              <a:ext uri="{FF2B5EF4-FFF2-40B4-BE49-F238E27FC236}">
                <a16:creationId xmlns:a16="http://schemas.microsoft.com/office/drawing/2014/main" id="{E99F9874-E5CE-5A94-DEC5-7218E128F71D}"/>
              </a:ext>
            </a:extLst>
          </p:cNvPr>
          <p:cNvSpPr txBox="1">
            <a:spLocks/>
          </p:cNvSpPr>
          <p:nvPr/>
        </p:nvSpPr>
        <p:spPr>
          <a:xfrm>
            <a:off x="6095999" y="849752"/>
            <a:ext cx="5864619" cy="532239"/>
          </a:xfrm>
          <a:prstGeom prst="rect">
            <a:avLst/>
          </a:prstGeom>
        </p:spPr>
        <p:txBody>
          <a:bodyPr/>
          <a:lstStyle>
            <a:lvl1pPr marL="0" indent="0" algn="l" defTabSz="914400" rtl="0" eaLnBrk="1" latinLnBrk="0" hangingPunct="1">
              <a:lnSpc>
                <a:spcPct val="90000"/>
              </a:lnSpc>
              <a:spcBef>
                <a:spcPts val="2000"/>
              </a:spcBef>
              <a:buFont typeface="Arial" panose="020B0604020202020204" pitchFamily="34" charset="0"/>
              <a:buNone/>
              <a:defRPr sz="2400" b="1" kern="1200">
                <a:solidFill>
                  <a:srgbClr val="4171D9"/>
                </a:solidFill>
                <a:latin typeface="+mn-lt"/>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2000" kern="1200">
                <a:solidFill>
                  <a:srgbClr val="00856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1" kern="1200">
                <a:solidFill>
                  <a:srgbClr val="0EA0B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1" kern="1200">
                <a:solidFill>
                  <a:srgbClr val="3142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Dépôts des dossiers de surendettement et inscription au FICP (nombre en unité)</a:t>
            </a:r>
          </a:p>
        </p:txBody>
      </p:sp>
      <p:sp>
        <p:nvSpPr>
          <p:cNvPr id="2" name="ZoneTexte 1">
            <a:extLst>
              <a:ext uri="{FF2B5EF4-FFF2-40B4-BE49-F238E27FC236}">
                <a16:creationId xmlns:a16="http://schemas.microsoft.com/office/drawing/2014/main" id="{06BEB506-DBC1-E377-DC05-8ADACD16EAA7}"/>
              </a:ext>
            </a:extLst>
          </p:cNvPr>
          <p:cNvSpPr txBox="1"/>
          <p:nvPr/>
        </p:nvSpPr>
        <p:spPr>
          <a:xfrm>
            <a:off x="6416091" y="6294316"/>
            <a:ext cx="6174658" cy="338554"/>
          </a:xfrm>
          <a:prstGeom prst="rect">
            <a:avLst/>
          </a:prstGeom>
          <a:noFill/>
        </p:spPr>
        <p:txBody>
          <a:bodyPr wrap="square">
            <a:spAutoFit/>
          </a:bodyPr>
          <a:lstStyle/>
          <a:p>
            <a:r>
              <a:rPr lang="fr-FR" sz="1600" b="0" i="0" dirty="0">
                <a:solidFill>
                  <a:srgbClr val="525457"/>
                </a:solidFill>
                <a:effectLst/>
                <a:latin typeface="+mj-lt"/>
              </a:rPr>
              <a:t>Source : Banque de France</a:t>
            </a:r>
            <a:endParaRPr lang="fr-FR" sz="1600" dirty="0">
              <a:latin typeface="+mj-lt"/>
            </a:endParaRPr>
          </a:p>
        </p:txBody>
      </p:sp>
      <p:sp>
        <p:nvSpPr>
          <p:cNvPr id="9" name="ZoneTexte 8">
            <a:extLst>
              <a:ext uri="{FF2B5EF4-FFF2-40B4-BE49-F238E27FC236}">
                <a16:creationId xmlns:a16="http://schemas.microsoft.com/office/drawing/2014/main" id="{45D55CD8-4C6D-A270-1112-692A1C31C6EE}"/>
              </a:ext>
            </a:extLst>
          </p:cNvPr>
          <p:cNvSpPr txBox="1"/>
          <p:nvPr/>
        </p:nvSpPr>
        <p:spPr>
          <a:xfrm>
            <a:off x="440974" y="5798539"/>
            <a:ext cx="6297384" cy="923330"/>
          </a:xfrm>
          <a:prstGeom prst="rect">
            <a:avLst/>
          </a:prstGeom>
          <a:noFill/>
        </p:spPr>
        <p:txBody>
          <a:bodyPr wrap="square">
            <a:spAutoFit/>
          </a:bodyPr>
          <a:lstStyle/>
          <a:p>
            <a:r>
              <a:rPr lang="fr-FR" dirty="0">
                <a:hlinkClick r:id="rId3"/>
              </a:rPr>
              <a:t>Des incidents de remboursement de crédit au surendettement : analyse agrégée et trajectoires individuelles | Banque de France</a:t>
            </a:r>
            <a:endParaRPr lang="fr-FR" dirty="0"/>
          </a:p>
        </p:txBody>
      </p:sp>
    </p:spTree>
    <p:extLst>
      <p:ext uri="{BB962C8B-B14F-4D97-AF65-F5344CB8AC3E}">
        <p14:creationId xmlns:p14="http://schemas.microsoft.com/office/powerpoint/2010/main" val="967072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79F36A6-B3E2-57AB-E802-AC11E6CD9A66}"/>
              </a:ext>
            </a:extLst>
          </p:cNvPr>
          <p:cNvSpPr>
            <a:spLocks noGrp="1"/>
          </p:cNvSpPr>
          <p:nvPr>
            <p:ph type="ftr" sz="quarter" idx="11"/>
          </p:nvPr>
        </p:nvSpPr>
        <p:spPr/>
        <p:txBody>
          <a:bodyPr/>
          <a:lstStyle/>
          <a:p>
            <a:r>
              <a:rPr lang="fr-FR"/>
              <a:t>Titre de la présentation • date</a:t>
            </a:r>
            <a:endParaRPr lang="fr-FR" dirty="0"/>
          </a:p>
        </p:txBody>
      </p:sp>
      <p:sp>
        <p:nvSpPr>
          <p:cNvPr id="3" name="Espace réservé du numéro de diapositive 2">
            <a:extLst>
              <a:ext uri="{FF2B5EF4-FFF2-40B4-BE49-F238E27FC236}">
                <a16:creationId xmlns:a16="http://schemas.microsoft.com/office/drawing/2014/main" id="{BB3292BB-EEF5-E8DA-9BA5-F316CA156C9D}"/>
              </a:ext>
            </a:extLst>
          </p:cNvPr>
          <p:cNvSpPr>
            <a:spLocks noGrp="1"/>
          </p:cNvSpPr>
          <p:nvPr>
            <p:ph type="sldNum" sz="quarter" idx="12"/>
          </p:nvPr>
        </p:nvSpPr>
        <p:spPr/>
        <p:txBody>
          <a:bodyPr/>
          <a:lstStyle/>
          <a:p>
            <a:fld id="{0DFF3279-5B66-F94E-B69C-CCB6B1DE2EC0}" type="slidenum">
              <a:rPr lang="fr-FR" smtClean="0"/>
              <a:pPr/>
              <a:t>25</a:t>
            </a:fld>
            <a:endParaRPr lang="fr-FR" dirty="0"/>
          </a:p>
        </p:txBody>
      </p:sp>
      <p:sp>
        <p:nvSpPr>
          <p:cNvPr id="4" name="Espace réservé du contenu 3">
            <a:extLst>
              <a:ext uri="{FF2B5EF4-FFF2-40B4-BE49-F238E27FC236}">
                <a16:creationId xmlns:a16="http://schemas.microsoft.com/office/drawing/2014/main" id="{08293174-D4A1-8C60-FCE1-98A85B6444FA}"/>
              </a:ext>
            </a:extLst>
          </p:cNvPr>
          <p:cNvSpPr>
            <a:spLocks noGrp="1"/>
          </p:cNvSpPr>
          <p:nvPr>
            <p:ph sz="quarter" idx="14"/>
          </p:nvPr>
        </p:nvSpPr>
        <p:spPr/>
        <p:txBody>
          <a:bodyPr>
            <a:normAutofit fontScale="92500" lnSpcReduction="10000"/>
          </a:bodyPr>
          <a:lstStyle/>
          <a:p>
            <a:r>
              <a:rPr lang="fr-FR" dirty="0"/>
              <a:t>conclusion</a:t>
            </a:r>
          </a:p>
          <a:p>
            <a:endParaRPr lang="fr-FR" dirty="0"/>
          </a:p>
        </p:txBody>
      </p:sp>
      <p:sp>
        <p:nvSpPr>
          <p:cNvPr id="5" name="Espace réservé du texte 4">
            <a:extLst>
              <a:ext uri="{FF2B5EF4-FFF2-40B4-BE49-F238E27FC236}">
                <a16:creationId xmlns:a16="http://schemas.microsoft.com/office/drawing/2014/main" id="{58092FC7-0D57-DB41-AAEC-73948277F46C}"/>
              </a:ext>
            </a:extLst>
          </p:cNvPr>
          <p:cNvSpPr>
            <a:spLocks noGrp="1"/>
          </p:cNvSpPr>
          <p:nvPr>
            <p:ph type="body" sz="quarter" idx="15"/>
          </p:nvPr>
        </p:nvSpPr>
        <p:spPr>
          <a:xfrm>
            <a:off x="412750" y="1184275"/>
            <a:ext cx="9773469" cy="4711700"/>
          </a:xfrm>
        </p:spPr>
        <p:txBody>
          <a:bodyPr>
            <a:normAutofit/>
          </a:bodyPr>
          <a:lstStyle/>
          <a:p>
            <a:r>
              <a:rPr lang="fr-FR" dirty="0"/>
              <a:t>La préservation du pouvoir d’achat a joué un rôle stabilisateur soutenant la consommation et contribuant à une hausse de l’épargne depuis 2020</a:t>
            </a:r>
          </a:p>
          <a:p>
            <a:r>
              <a:rPr lang="fr-FR" dirty="0"/>
              <a:t>L’endettement des ménages demeure globalement soutenable, en lien avec les politiques monétaires et macroprudentielles</a:t>
            </a:r>
          </a:p>
          <a:p>
            <a:r>
              <a:rPr lang="fr-FR" dirty="0"/>
              <a:t>Mais l’hétérogénéité entre ménages s’est accrue, tant en matière d’épargne que d’exposition à l’endettement, avec une vulnérabilité accrue des ménages les plus fragiles et une reprise du surendettement depuis 2022</a:t>
            </a:r>
          </a:p>
        </p:txBody>
      </p:sp>
    </p:spTree>
    <p:extLst>
      <p:ext uri="{BB962C8B-B14F-4D97-AF65-F5344CB8AC3E}">
        <p14:creationId xmlns:p14="http://schemas.microsoft.com/office/powerpoint/2010/main" val="2093067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A1F77-249A-0F27-66C3-1B946C2DDA4A}"/>
            </a:ext>
          </a:extLst>
        </p:cNvPr>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69E8B12-E1F6-99DF-F1BE-CFF185D70E26}"/>
              </a:ext>
            </a:extLst>
          </p:cNvPr>
          <p:cNvSpPr>
            <a:spLocks noGrp="1"/>
          </p:cNvSpPr>
          <p:nvPr>
            <p:ph type="ftr" sz="quarter" idx="11"/>
          </p:nvPr>
        </p:nvSpPr>
        <p:spPr/>
        <p:txBody>
          <a:bodyPr/>
          <a:lstStyle/>
          <a:p>
            <a:r>
              <a:rPr lang="fr-FR"/>
              <a:t>Titre de la présentation • date</a:t>
            </a:r>
            <a:endParaRPr lang="fr-FR" dirty="0"/>
          </a:p>
        </p:txBody>
      </p:sp>
      <p:sp>
        <p:nvSpPr>
          <p:cNvPr id="3" name="Espace réservé du numéro de diapositive 2">
            <a:extLst>
              <a:ext uri="{FF2B5EF4-FFF2-40B4-BE49-F238E27FC236}">
                <a16:creationId xmlns:a16="http://schemas.microsoft.com/office/drawing/2014/main" id="{02F61621-D70E-5701-119F-8A7059735184}"/>
              </a:ext>
            </a:extLst>
          </p:cNvPr>
          <p:cNvSpPr>
            <a:spLocks noGrp="1"/>
          </p:cNvSpPr>
          <p:nvPr>
            <p:ph type="sldNum" sz="quarter" idx="12"/>
          </p:nvPr>
        </p:nvSpPr>
        <p:spPr/>
        <p:txBody>
          <a:bodyPr/>
          <a:lstStyle/>
          <a:p>
            <a:fld id="{0DFF3279-5B66-F94E-B69C-CCB6B1DE2EC0}" type="slidenum">
              <a:rPr lang="fr-FR" smtClean="0"/>
              <a:pPr/>
              <a:t>26</a:t>
            </a:fld>
            <a:endParaRPr lang="fr-FR" dirty="0"/>
          </a:p>
        </p:txBody>
      </p:sp>
      <p:sp>
        <p:nvSpPr>
          <p:cNvPr id="4" name="Espace réservé du contenu 3">
            <a:extLst>
              <a:ext uri="{FF2B5EF4-FFF2-40B4-BE49-F238E27FC236}">
                <a16:creationId xmlns:a16="http://schemas.microsoft.com/office/drawing/2014/main" id="{953A17E3-B51D-8CFF-845E-E2736B8F5D7C}"/>
              </a:ext>
            </a:extLst>
          </p:cNvPr>
          <p:cNvSpPr>
            <a:spLocks noGrp="1"/>
          </p:cNvSpPr>
          <p:nvPr>
            <p:ph sz="quarter" idx="14"/>
          </p:nvPr>
        </p:nvSpPr>
        <p:spPr/>
        <p:txBody>
          <a:bodyPr>
            <a:normAutofit fontScale="92500" lnSpcReduction="10000"/>
          </a:bodyPr>
          <a:lstStyle/>
          <a:p>
            <a:r>
              <a:rPr lang="fr-FR" dirty="0"/>
              <a:t>Quelles implications en termes de politique économique ?</a:t>
            </a:r>
          </a:p>
          <a:p>
            <a:endParaRPr lang="fr-FR" dirty="0"/>
          </a:p>
        </p:txBody>
      </p:sp>
      <p:sp>
        <p:nvSpPr>
          <p:cNvPr id="5" name="Espace réservé du texte 4">
            <a:extLst>
              <a:ext uri="{FF2B5EF4-FFF2-40B4-BE49-F238E27FC236}">
                <a16:creationId xmlns:a16="http://schemas.microsoft.com/office/drawing/2014/main" id="{898C2FDD-3C12-179E-F841-5F9529CFD6C6}"/>
              </a:ext>
            </a:extLst>
          </p:cNvPr>
          <p:cNvSpPr>
            <a:spLocks noGrp="1"/>
          </p:cNvSpPr>
          <p:nvPr>
            <p:ph type="body" sz="quarter" idx="15"/>
          </p:nvPr>
        </p:nvSpPr>
        <p:spPr>
          <a:xfrm>
            <a:off x="412750" y="1184275"/>
            <a:ext cx="11169650" cy="4711700"/>
          </a:xfrm>
        </p:spPr>
        <p:txBody>
          <a:bodyPr>
            <a:normAutofit/>
          </a:bodyPr>
          <a:lstStyle/>
          <a:p>
            <a:r>
              <a:rPr lang="fr-FR" dirty="0"/>
              <a:t>Soutien initial sur les revenus des ménages  large et peu ciblé durant la Crise Covid pour amortir rapidement un choc macroéconomique majeur</a:t>
            </a:r>
          </a:p>
          <a:p>
            <a:r>
              <a:rPr lang="fr-FR" dirty="0"/>
              <a:t>Dégradation des finances publiques repousse les arbitrages budgétaires contraignants</a:t>
            </a:r>
          </a:p>
          <a:p>
            <a:r>
              <a:rPr lang="fr-FR" dirty="0"/>
              <a:t>Orientation de l’épargne vers les activités porteuses de croissance (Développer des produits d’épargne simples, lisibles et labellisés (Draghi), développer l’épargne-retraite (</a:t>
            </a:r>
            <a:r>
              <a:rPr lang="fr-FR" dirty="0" err="1"/>
              <a:t>Letta</a:t>
            </a:r>
            <a:r>
              <a:rPr lang="fr-FR" dirty="0"/>
              <a:t>), marché de capital européen plus intégré)</a:t>
            </a:r>
          </a:p>
        </p:txBody>
      </p:sp>
    </p:spTree>
    <p:extLst>
      <p:ext uri="{BB962C8B-B14F-4D97-AF65-F5344CB8AC3E}">
        <p14:creationId xmlns:p14="http://schemas.microsoft.com/office/powerpoint/2010/main" val="303970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BB10C21-7EF9-6714-E6A0-0FB8A1FBD87C}"/>
              </a:ext>
            </a:extLst>
          </p:cNvPr>
          <p:cNvSpPr>
            <a:spLocks noGrp="1"/>
          </p:cNvSpPr>
          <p:nvPr>
            <p:ph type="ftr" sz="quarter" idx="11"/>
          </p:nvPr>
        </p:nvSpPr>
        <p:spPr/>
        <p:txBody>
          <a:bodyPr/>
          <a:lstStyle/>
          <a:p>
            <a:r>
              <a:rPr lang="fr-FR"/>
              <a:t>Titre de la présentation • date</a:t>
            </a:r>
            <a:endParaRPr lang="fr-FR" dirty="0"/>
          </a:p>
        </p:txBody>
      </p:sp>
      <p:sp>
        <p:nvSpPr>
          <p:cNvPr id="3" name="Espace réservé du numéro de diapositive 2">
            <a:extLst>
              <a:ext uri="{FF2B5EF4-FFF2-40B4-BE49-F238E27FC236}">
                <a16:creationId xmlns:a16="http://schemas.microsoft.com/office/drawing/2014/main" id="{8F96D8B2-75E7-C67A-2D70-910CB91DAFDF}"/>
              </a:ext>
            </a:extLst>
          </p:cNvPr>
          <p:cNvSpPr>
            <a:spLocks noGrp="1"/>
          </p:cNvSpPr>
          <p:nvPr>
            <p:ph type="sldNum" sz="quarter" idx="12"/>
          </p:nvPr>
        </p:nvSpPr>
        <p:spPr/>
        <p:txBody>
          <a:bodyPr/>
          <a:lstStyle/>
          <a:p>
            <a:fld id="{0DFF3279-5B66-F94E-B69C-CCB6B1DE2EC0}" type="slidenum">
              <a:rPr lang="fr-FR" smtClean="0"/>
              <a:pPr/>
              <a:t>27</a:t>
            </a:fld>
            <a:endParaRPr lang="fr-FR" dirty="0"/>
          </a:p>
        </p:txBody>
      </p:sp>
      <p:sp>
        <p:nvSpPr>
          <p:cNvPr id="4" name="Espace réservé du contenu 3">
            <a:extLst>
              <a:ext uri="{FF2B5EF4-FFF2-40B4-BE49-F238E27FC236}">
                <a16:creationId xmlns:a16="http://schemas.microsoft.com/office/drawing/2014/main" id="{6C47BB59-2AEF-D584-78BE-14D5F9C16CBC}"/>
              </a:ext>
            </a:extLst>
          </p:cNvPr>
          <p:cNvSpPr>
            <a:spLocks noGrp="1"/>
          </p:cNvSpPr>
          <p:nvPr>
            <p:ph sz="quarter" idx="14"/>
          </p:nvPr>
        </p:nvSpPr>
        <p:spPr/>
        <p:txBody>
          <a:bodyPr>
            <a:normAutofit fontScale="92500" lnSpcReduction="10000"/>
          </a:bodyPr>
          <a:lstStyle/>
          <a:p>
            <a:r>
              <a:rPr lang="fr-FR" dirty="0" err="1"/>
              <a:t>references</a:t>
            </a:r>
            <a:endParaRPr lang="fr-FR" dirty="0"/>
          </a:p>
        </p:txBody>
      </p:sp>
      <p:sp>
        <p:nvSpPr>
          <p:cNvPr id="5" name="Espace réservé du texte 4">
            <a:extLst>
              <a:ext uri="{FF2B5EF4-FFF2-40B4-BE49-F238E27FC236}">
                <a16:creationId xmlns:a16="http://schemas.microsoft.com/office/drawing/2014/main" id="{71F2012C-2E56-8BE2-C45F-FAE6BF491582}"/>
              </a:ext>
            </a:extLst>
          </p:cNvPr>
          <p:cNvSpPr>
            <a:spLocks noGrp="1"/>
          </p:cNvSpPr>
          <p:nvPr>
            <p:ph type="body" sz="quarter" idx="15"/>
          </p:nvPr>
        </p:nvSpPr>
        <p:spPr/>
        <p:txBody>
          <a:bodyPr>
            <a:normAutofit fontScale="92500" lnSpcReduction="10000"/>
          </a:bodyPr>
          <a:lstStyle/>
          <a:p>
            <a:pPr algn="just"/>
            <a:r>
              <a:rPr lang="fr-FR" sz="2000" dirty="0"/>
              <a:t>La Banque de France produit :</a:t>
            </a:r>
          </a:p>
          <a:p>
            <a:pPr marL="342900" indent="-342900" algn="just">
              <a:buFont typeface="Arial" panose="020B0604020202020204" pitchFamily="34" charset="0"/>
              <a:buChar char="•"/>
            </a:pPr>
            <a:r>
              <a:rPr lang="fr-FR" sz="2000" dirty="0"/>
              <a:t>Des publications statistiques</a:t>
            </a:r>
          </a:p>
          <a:p>
            <a:pPr algn="just"/>
            <a:r>
              <a:rPr lang="fr-FR" sz="2000" dirty="0">
                <a:hlinkClick r:id="rId2"/>
              </a:rPr>
              <a:t>Stat Info | Banque de France</a:t>
            </a:r>
            <a:endParaRPr lang="fr-FR" sz="2000" dirty="0"/>
          </a:p>
          <a:p>
            <a:pPr marL="342900" indent="-342900" algn="just">
              <a:buFont typeface="Arial" panose="020B0604020202020204" pitchFamily="34" charset="0"/>
              <a:buChar char="•"/>
            </a:pPr>
            <a:r>
              <a:rPr lang="fr-FR" sz="2000" dirty="0"/>
              <a:t>Des billets de blogs</a:t>
            </a:r>
          </a:p>
          <a:p>
            <a:pPr algn="just"/>
            <a:r>
              <a:rPr lang="fr-FR" sz="2000" dirty="0">
                <a:hlinkClick r:id="rId3"/>
              </a:rPr>
              <a:t>Bloc-notes Éco page 1 sur 36 | Banque de France</a:t>
            </a:r>
            <a:endParaRPr lang="fr-FR" sz="2000" dirty="0"/>
          </a:p>
          <a:p>
            <a:pPr marL="342900" indent="-342900" algn="just">
              <a:buFont typeface="Arial" panose="020B0604020202020204" pitchFamily="34" charset="0"/>
              <a:buChar char="•"/>
            </a:pPr>
            <a:r>
              <a:rPr lang="fr-FR" sz="2000" dirty="0"/>
              <a:t>Des études thématiques</a:t>
            </a:r>
          </a:p>
          <a:p>
            <a:pPr algn="just"/>
            <a:r>
              <a:rPr lang="fr-FR" sz="2000" dirty="0">
                <a:hlinkClick r:id="rId4"/>
              </a:rPr>
              <a:t>Bulletin de la Banque de France page 1 sur 21 | Banque de France</a:t>
            </a:r>
            <a:endParaRPr lang="fr-FR" sz="2000" dirty="0"/>
          </a:p>
          <a:p>
            <a:pPr marL="342900" indent="-342900">
              <a:buFont typeface="Arial" panose="020B0604020202020204" pitchFamily="34" charset="0"/>
              <a:buChar char="•"/>
            </a:pPr>
            <a:endParaRPr lang="fr-FR" sz="2000" dirty="0"/>
          </a:p>
          <a:p>
            <a:r>
              <a:rPr lang="fr-FR" sz="2000" dirty="0"/>
              <a:t>La situation aux Etats-Unis</a:t>
            </a:r>
          </a:p>
          <a:p>
            <a:r>
              <a:rPr lang="en-US" sz="2000" dirty="0">
                <a:hlinkClick r:id="rId5"/>
              </a:rPr>
              <a:t>Bolstered balance sheets: Assessing household finances since 2019 | Brookings</a:t>
            </a:r>
            <a:endParaRPr lang="fr-FR" sz="2000" dirty="0"/>
          </a:p>
        </p:txBody>
      </p:sp>
    </p:spTree>
    <p:extLst>
      <p:ext uri="{BB962C8B-B14F-4D97-AF65-F5344CB8AC3E}">
        <p14:creationId xmlns:p14="http://schemas.microsoft.com/office/powerpoint/2010/main" val="2055022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868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73006F-17F8-FE89-39FD-85330E307928}"/>
              </a:ext>
            </a:extLst>
          </p:cNvPr>
          <p:cNvSpPr>
            <a:spLocks noGrp="1"/>
          </p:cNvSpPr>
          <p:nvPr>
            <p:ph type="sldNum" sz="quarter" idx="12"/>
          </p:nvPr>
        </p:nvSpPr>
        <p:spPr/>
        <p:txBody>
          <a:bodyPr/>
          <a:lstStyle/>
          <a:p>
            <a:fld id="{0DFF3279-5B66-F94E-B69C-CCB6B1DE2EC0}" type="slidenum">
              <a:rPr lang="fr-FR" smtClean="0"/>
              <a:pPr/>
              <a:t>29</a:t>
            </a:fld>
            <a:endParaRPr lang="fr-FR" dirty="0"/>
          </a:p>
        </p:txBody>
      </p:sp>
      <p:sp>
        <p:nvSpPr>
          <p:cNvPr id="4" name="Espace réservé du contenu 3">
            <a:extLst>
              <a:ext uri="{FF2B5EF4-FFF2-40B4-BE49-F238E27FC236}">
                <a16:creationId xmlns:a16="http://schemas.microsoft.com/office/drawing/2014/main" id="{14FF8403-C132-69E3-E9BA-ADE9685CC455}"/>
              </a:ext>
            </a:extLst>
          </p:cNvPr>
          <p:cNvSpPr>
            <a:spLocks noGrp="1"/>
          </p:cNvSpPr>
          <p:nvPr>
            <p:ph sz="quarter" idx="14"/>
          </p:nvPr>
        </p:nvSpPr>
        <p:spPr/>
        <p:txBody>
          <a:bodyPr>
            <a:normAutofit fontScale="92500" lnSpcReduction="10000"/>
          </a:bodyPr>
          <a:lstStyle/>
          <a:p>
            <a:r>
              <a:rPr lang="fr-FR" dirty="0"/>
              <a:t>Effets d’une variation du taux D’épargne </a:t>
            </a:r>
          </a:p>
        </p:txBody>
      </p:sp>
      <p:sp>
        <p:nvSpPr>
          <p:cNvPr id="5" name="Espace réservé du texte 4">
            <a:extLst>
              <a:ext uri="{FF2B5EF4-FFF2-40B4-BE49-F238E27FC236}">
                <a16:creationId xmlns:a16="http://schemas.microsoft.com/office/drawing/2014/main" id="{59817FD0-E899-70F0-28E4-D1B38E8853AD}"/>
              </a:ext>
            </a:extLst>
          </p:cNvPr>
          <p:cNvSpPr>
            <a:spLocks noGrp="1"/>
          </p:cNvSpPr>
          <p:nvPr>
            <p:ph type="body" sz="quarter" idx="15"/>
          </p:nvPr>
        </p:nvSpPr>
        <p:spPr>
          <a:xfrm>
            <a:off x="412749" y="1073150"/>
            <a:ext cx="10952163" cy="4711700"/>
          </a:xfrm>
        </p:spPr>
        <p:txBody>
          <a:bodyPr>
            <a:normAutofit/>
          </a:bodyPr>
          <a:lstStyle/>
          <a:p>
            <a:r>
              <a:rPr lang="fr-FR" dirty="0"/>
              <a:t>Dans le cadre macro standard, une hausse du taux d’épargne </a:t>
            </a:r>
            <a:r>
              <a:rPr lang="fr-FR" i="1" dirty="0"/>
              <a:t>s</a:t>
            </a:r>
            <a:r>
              <a:rPr lang="fr-FR" dirty="0"/>
              <a:t> réduit la demande à court terme lorsque le revenu est donné, mais accroît le capital et le revenu à moyen et long terme via l’investissement.</a:t>
            </a:r>
          </a:p>
          <a:p>
            <a:r>
              <a:rPr lang="fr-FR" dirty="0"/>
              <a:t>Court terme (à revenu inchangé) :</a:t>
            </a:r>
          </a:p>
          <a:p>
            <a:r>
              <a:rPr lang="fr-FR" dirty="0"/>
              <a:t>s ↑  →  C ↓  → Y ↓</a:t>
            </a:r>
          </a:p>
          <a:p>
            <a:endParaRPr lang="fr-FR" dirty="0"/>
          </a:p>
          <a:p>
            <a:r>
              <a:rPr lang="fr-FR" dirty="0"/>
              <a:t>Moyen / long terme (modèle de Solow) :</a:t>
            </a:r>
          </a:p>
          <a:p>
            <a:r>
              <a:rPr lang="fr-FR" dirty="0"/>
              <a:t>s ↑  →  I  ↑  →  K ↑  →  Y ↑ </a:t>
            </a:r>
          </a:p>
          <a:p>
            <a:r>
              <a:rPr lang="fr-FR" dirty="0"/>
              <a:t>Dans ce cadre, l’endettement a un effet miroir de l’épargne. </a:t>
            </a:r>
          </a:p>
        </p:txBody>
      </p:sp>
    </p:spTree>
    <p:extLst>
      <p:ext uri="{BB962C8B-B14F-4D97-AF65-F5344CB8AC3E}">
        <p14:creationId xmlns:p14="http://schemas.microsoft.com/office/powerpoint/2010/main" val="32741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E64EC7A-9C99-EFE2-F089-518043ABFF2C}"/>
              </a:ext>
            </a:extLst>
          </p:cNvPr>
          <p:cNvSpPr>
            <a:spLocks noGrp="1"/>
          </p:cNvSpPr>
          <p:nvPr>
            <p:ph type="sldNum" sz="quarter" idx="12"/>
          </p:nvPr>
        </p:nvSpPr>
        <p:spPr/>
        <p:txBody>
          <a:bodyPr/>
          <a:lstStyle/>
          <a:p>
            <a:fld id="{0DFF3279-5B66-F94E-B69C-CCB6B1DE2EC0}" type="slidenum">
              <a:rPr lang="fr-FR" smtClean="0"/>
              <a:pPr/>
              <a:t>3</a:t>
            </a:fld>
            <a:endParaRPr lang="fr-FR" dirty="0"/>
          </a:p>
        </p:txBody>
      </p:sp>
      <p:sp>
        <p:nvSpPr>
          <p:cNvPr id="4" name="Espace réservé du contenu 3">
            <a:extLst>
              <a:ext uri="{FF2B5EF4-FFF2-40B4-BE49-F238E27FC236}">
                <a16:creationId xmlns:a16="http://schemas.microsoft.com/office/drawing/2014/main" id="{5AC2C874-6E0C-3E69-1DF2-297779B24240}"/>
              </a:ext>
            </a:extLst>
          </p:cNvPr>
          <p:cNvSpPr>
            <a:spLocks noGrp="1"/>
          </p:cNvSpPr>
          <p:nvPr>
            <p:ph sz="quarter" idx="14"/>
          </p:nvPr>
        </p:nvSpPr>
        <p:spPr>
          <a:xfrm>
            <a:off x="304595" y="1382968"/>
            <a:ext cx="10739343" cy="365125"/>
          </a:xfrm>
        </p:spPr>
        <p:txBody>
          <a:bodyPr>
            <a:normAutofit fontScale="92500" lnSpcReduction="10000"/>
          </a:bodyPr>
          <a:lstStyle/>
          <a:p>
            <a:r>
              <a:rPr lang="fr-FR" dirty="0"/>
              <a:t>sommaire</a:t>
            </a:r>
          </a:p>
        </p:txBody>
      </p:sp>
      <p:sp>
        <p:nvSpPr>
          <p:cNvPr id="5" name="Espace réservé du texte 4">
            <a:extLst>
              <a:ext uri="{FF2B5EF4-FFF2-40B4-BE49-F238E27FC236}">
                <a16:creationId xmlns:a16="http://schemas.microsoft.com/office/drawing/2014/main" id="{911E18EC-87F7-A379-F1A2-1AC261988FFE}"/>
              </a:ext>
            </a:extLst>
          </p:cNvPr>
          <p:cNvSpPr>
            <a:spLocks noGrp="1"/>
          </p:cNvSpPr>
          <p:nvPr>
            <p:ph type="body" sz="quarter" idx="15"/>
          </p:nvPr>
        </p:nvSpPr>
        <p:spPr>
          <a:xfrm>
            <a:off x="304595" y="2553673"/>
            <a:ext cx="10952163" cy="2738796"/>
          </a:xfrm>
        </p:spPr>
        <p:txBody>
          <a:bodyPr/>
          <a:lstStyle/>
          <a:p>
            <a:pPr marL="457200" indent="-457200">
              <a:buAutoNum type="arabicPeriod"/>
            </a:pPr>
            <a:r>
              <a:rPr lang="fr-FR" dirty="0"/>
              <a:t>Préservation des revenus et pouvoir d'achat </a:t>
            </a:r>
          </a:p>
          <a:p>
            <a:pPr marL="457200" indent="-457200">
              <a:buAutoNum type="arabicPeriod"/>
            </a:pPr>
            <a:r>
              <a:rPr lang="fr-FR" dirty="0"/>
              <a:t>Hausse de l’épargne depuis 2020 </a:t>
            </a:r>
          </a:p>
          <a:p>
            <a:pPr marL="457200" indent="-457200">
              <a:buAutoNum type="arabicPeriod"/>
            </a:pPr>
            <a:r>
              <a:rPr lang="fr-FR" dirty="0"/>
              <a:t>Baisse de l’endettement des ménages </a:t>
            </a:r>
          </a:p>
          <a:p>
            <a:pPr marL="457200" indent="-457200">
              <a:buAutoNum type="arabicPeriod"/>
            </a:pPr>
            <a:r>
              <a:rPr lang="fr-FR" dirty="0"/>
              <a:t>Prévention de l’endettement excessif et résolution du surendettement des ménages</a:t>
            </a:r>
          </a:p>
        </p:txBody>
      </p:sp>
    </p:spTree>
    <p:extLst>
      <p:ext uri="{BB962C8B-B14F-4D97-AF65-F5344CB8AC3E}">
        <p14:creationId xmlns:p14="http://schemas.microsoft.com/office/powerpoint/2010/main" val="2815485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AD53C2E-F947-7AD4-0F27-E301767A8948}"/>
              </a:ext>
            </a:extLst>
          </p:cNvPr>
          <p:cNvSpPr>
            <a:spLocks noGrp="1"/>
          </p:cNvSpPr>
          <p:nvPr>
            <p:ph type="sldNum" sz="quarter" idx="12"/>
          </p:nvPr>
        </p:nvSpPr>
        <p:spPr/>
        <p:txBody>
          <a:bodyPr/>
          <a:lstStyle/>
          <a:p>
            <a:fld id="{0DFF3279-5B66-F94E-B69C-CCB6B1DE2EC0}" type="slidenum">
              <a:rPr lang="fr-FR" smtClean="0"/>
              <a:pPr/>
              <a:t>30</a:t>
            </a:fld>
            <a:endParaRPr lang="fr-FR" dirty="0"/>
          </a:p>
        </p:txBody>
      </p:sp>
      <p:sp>
        <p:nvSpPr>
          <p:cNvPr id="4" name="Espace réservé du contenu 3">
            <a:extLst>
              <a:ext uri="{FF2B5EF4-FFF2-40B4-BE49-F238E27FC236}">
                <a16:creationId xmlns:a16="http://schemas.microsoft.com/office/drawing/2014/main" id="{017BC4B7-E58C-BE5C-A650-031D380DFD56}"/>
              </a:ext>
            </a:extLst>
          </p:cNvPr>
          <p:cNvSpPr>
            <a:spLocks noGrp="1"/>
          </p:cNvSpPr>
          <p:nvPr>
            <p:ph sz="quarter" idx="14"/>
          </p:nvPr>
        </p:nvSpPr>
        <p:spPr/>
        <p:txBody>
          <a:bodyPr>
            <a:normAutofit fontScale="92500" lnSpcReduction="10000"/>
          </a:bodyPr>
          <a:lstStyle/>
          <a:p>
            <a:r>
              <a:rPr lang="fr-FR" dirty="0"/>
              <a:t>Répartition du patrimoine entre groupes de ménages</a:t>
            </a:r>
          </a:p>
        </p:txBody>
      </p:sp>
      <p:sp>
        <p:nvSpPr>
          <p:cNvPr id="5" name="Espace réservé du texte 4">
            <a:extLst>
              <a:ext uri="{FF2B5EF4-FFF2-40B4-BE49-F238E27FC236}">
                <a16:creationId xmlns:a16="http://schemas.microsoft.com/office/drawing/2014/main" id="{C0FDAC3C-D22F-ACA4-6744-992ED66596A1}"/>
              </a:ext>
            </a:extLst>
          </p:cNvPr>
          <p:cNvSpPr>
            <a:spLocks noGrp="1"/>
          </p:cNvSpPr>
          <p:nvPr>
            <p:ph type="body" sz="quarter" idx="15"/>
          </p:nvPr>
        </p:nvSpPr>
        <p:spPr>
          <a:xfrm>
            <a:off x="245603" y="977363"/>
            <a:ext cx="10373236" cy="576135"/>
          </a:xfrm>
        </p:spPr>
        <p:txBody>
          <a:bodyPr>
            <a:normAutofit fontScale="92500" lnSpcReduction="20000"/>
          </a:bodyPr>
          <a:lstStyle/>
          <a:p>
            <a:r>
              <a:rPr lang="fr-FR" dirty="0"/>
              <a:t>Taux de détention du patrimoine net au 1er trimestre 2025 (Top 10 %, 40 % au-dessus de la médiane, Bottom 50 %)</a:t>
            </a:r>
          </a:p>
        </p:txBody>
      </p:sp>
      <p:pic>
        <p:nvPicPr>
          <p:cNvPr id="7" name="Image 6">
            <a:extLst>
              <a:ext uri="{FF2B5EF4-FFF2-40B4-BE49-F238E27FC236}">
                <a16:creationId xmlns:a16="http://schemas.microsoft.com/office/drawing/2014/main" id="{1322DE20-C690-A890-44FB-51D3750766BE}"/>
              </a:ext>
            </a:extLst>
          </p:cNvPr>
          <p:cNvPicPr>
            <a:picLocks noChangeAspect="1"/>
          </p:cNvPicPr>
          <p:nvPr/>
        </p:nvPicPr>
        <p:blipFill>
          <a:blip r:embed="rId2"/>
          <a:stretch>
            <a:fillRect/>
          </a:stretch>
        </p:blipFill>
        <p:spPr>
          <a:xfrm>
            <a:off x="953625" y="1781434"/>
            <a:ext cx="9883997" cy="4618120"/>
          </a:xfrm>
          <a:prstGeom prst="rect">
            <a:avLst/>
          </a:prstGeom>
        </p:spPr>
      </p:pic>
      <p:sp>
        <p:nvSpPr>
          <p:cNvPr id="8" name="ZoneTexte 7">
            <a:extLst>
              <a:ext uri="{FF2B5EF4-FFF2-40B4-BE49-F238E27FC236}">
                <a16:creationId xmlns:a16="http://schemas.microsoft.com/office/drawing/2014/main" id="{15749507-EF57-9066-F259-5DACF50153BE}"/>
              </a:ext>
            </a:extLst>
          </p:cNvPr>
          <p:cNvSpPr txBox="1"/>
          <p:nvPr/>
        </p:nvSpPr>
        <p:spPr>
          <a:xfrm>
            <a:off x="1204994" y="6211581"/>
            <a:ext cx="6174658" cy="338554"/>
          </a:xfrm>
          <a:prstGeom prst="rect">
            <a:avLst/>
          </a:prstGeom>
          <a:noFill/>
        </p:spPr>
        <p:txBody>
          <a:bodyPr wrap="square">
            <a:spAutoFit/>
          </a:bodyPr>
          <a:lstStyle/>
          <a:p>
            <a:r>
              <a:rPr lang="fr-FR" sz="1600" b="0" i="0" dirty="0">
                <a:solidFill>
                  <a:srgbClr val="525457"/>
                </a:solidFill>
                <a:effectLst/>
                <a:latin typeface="+mj-lt"/>
              </a:rPr>
              <a:t>Source : Banque de France</a:t>
            </a:r>
            <a:endParaRPr lang="fr-FR" sz="1600" dirty="0">
              <a:latin typeface="+mj-lt"/>
            </a:endParaRPr>
          </a:p>
        </p:txBody>
      </p:sp>
    </p:spTree>
    <p:extLst>
      <p:ext uri="{BB962C8B-B14F-4D97-AF65-F5344CB8AC3E}">
        <p14:creationId xmlns:p14="http://schemas.microsoft.com/office/powerpoint/2010/main" val="3969929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EDB51-BF20-9B38-1709-3A2B30785FD0}"/>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757103A-DE8C-13CC-EE1F-6C4A29884746}"/>
              </a:ext>
            </a:extLst>
          </p:cNvPr>
          <p:cNvSpPr>
            <a:spLocks noGrp="1"/>
          </p:cNvSpPr>
          <p:nvPr>
            <p:ph type="sldNum" sz="quarter" idx="12"/>
          </p:nvPr>
        </p:nvSpPr>
        <p:spPr/>
        <p:txBody>
          <a:bodyPr/>
          <a:lstStyle/>
          <a:p>
            <a:fld id="{0DFF3279-5B66-F94E-B69C-CCB6B1DE2EC0}" type="slidenum">
              <a:rPr lang="fr-FR" smtClean="0"/>
              <a:pPr/>
              <a:t>31</a:t>
            </a:fld>
            <a:endParaRPr lang="fr-FR" dirty="0"/>
          </a:p>
        </p:txBody>
      </p:sp>
      <p:sp>
        <p:nvSpPr>
          <p:cNvPr id="4" name="Espace réservé du contenu 3">
            <a:extLst>
              <a:ext uri="{FF2B5EF4-FFF2-40B4-BE49-F238E27FC236}">
                <a16:creationId xmlns:a16="http://schemas.microsoft.com/office/drawing/2014/main" id="{AA4A9867-3625-F78D-B855-C25AB4FACF84}"/>
              </a:ext>
            </a:extLst>
          </p:cNvPr>
          <p:cNvSpPr>
            <a:spLocks noGrp="1"/>
          </p:cNvSpPr>
          <p:nvPr>
            <p:ph sz="quarter" idx="14"/>
          </p:nvPr>
        </p:nvSpPr>
        <p:spPr/>
        <p:txBody>
          <a:bodyPr>
            <a:normAutofit fontScale="85000" lnSpcReduction="10000"/>
          </a:bodyPr>
          <a:lstStyle/>
          <a:p>
            <a:r>
              <a:rPr lang="fr-FR" dirty="0"/>
              <a:t>hétérogénéité de l’opinion des ménages sur leur situation financière</a:t>
            </a:r>
          </a:p>
        </p:txBody>
      </p:sp>
      <p:sp>
        <p:nvSpPr>
          <p:cNvPr id="5" name="Espace réservé du texte 4">
            <a:extLst>
              <a:ext uri="{FF2B5EF4-FFF2-40B4-BE49-F238E27FC236}">
                <a16:creationId xmlns:a16="http://schemas.microsoft.com/office/drawing/2014/main" id="{F8E6271B-2D9C-3F3F-9DD0-18B0B730F654}"/>
              </a:ext>
            </a:extLst>
          </p:cNvPr>
          <p:cNvSpPr>
            <a:spLocks noGrp="1"/>
          </p:cNvSpPr>
          <p:nvPr>
            <p:ph type="body" sz="quarter" idx="15"/>
          </p:nvPr>
        </p:nvSpPr>
        <p:spPr>
          <a:xfrm>
            <a:off x="491304" y="1392507"/>
            <a:ext cx="5034322" cy="3459425"/>
          </a:xfrm>
        </p:spPr>
        <p:txBody>
          <a:bodyPr>
            <a:normAutofit/>
          </a:bodyPr>
          <a:lstStyle/>
          <a:p>
            <a:r>
              <a:rPr lang="fr-FR" sz="2200" dirty="0"/>
              <a:t>Disparité des réponses entre les ménages modestes et aisés</a:t>
            </a:r>
          </a:p>
          <a:p>
            <a:r>
              <a:rPr lang="fr-FR" sz="2200" dirty="0"/>
              <a:t>La situation financière ressentie est revenue à sa moyenne de long terme (ce n’est pas le cas de l’appréciation de l’économie dans son ensemble)</a:t>
            </a:r>
          </a:p>
          <a:p>
            <a:r>
              <a:rPr lang="fr-FR" sz="2200" dirty="0"/>
              <a:t>Ce pessimisme est associé à une hausse de l’épargne</a:t>
            </a:r>
          </a:p>
        </p:txBody>
      </p:sp>
      <p:pic>
        <p:nvPicPr>
          <p:cNvPr id="7" name="Image 6">
            <a:extLst>
              <a:ext uri="{FF2B5EF4-FFF2-40B4-BE49-F238E27FC236}">
                <a16:creationId xmlns:a16="http://schemas.microsoft.com/office/drawing/2014/main" id="{939DA1AD-AFF8-7F07-DC63-966D7FC39FA9}"/>
              </a:ext>
            </a:extLst>
          </p:cNvPr>
          <p:cNvPicPr>
            <a:picLocks noChangeAspect="1"/>
          </p:cNvPicPr>
          <p:nvPr/>
        </p:nvPicPr>
        <p:blipFill>
          <a:blip r:embed="rId2"/>
          <a:stretch>
            <a:fillRect/>
          </a:stretch>
        </p:blipFill>
        <p:spPr>
          <a:xfrm>
            <a:off x="5895624" y="1662720"/>
            <a:ext cx="5907709" cy="3871335"/>
          </a:xfrm>
          <a:prstGeom prst="rect">
            <a:avLst/>
          </a:prstGeom>
        </p:spPr>
      </p:pic>
      <p:sp>
        <p:nvSpPr>
          <p:cNvPr id="9" name="ZoneTexte 8">
            <a:extLst>
              <a:ext uri="{FF2B5EF4-FFF2-40B4-BE49-F238E27FC236}">
                <a16:creationId xmlns:a16="http://schemas.microsoft.com/office/drawing/2014/main" id="{46C8EAA9-5A78-23FB-DC0D-85BFA8E64173}"/>
              </a:ext>
            </a:extLst>
          </p:cNvPr>
          <p:cNvSpPr txBox="1"/>
          <p:nvPr/>
        </p:nvSpPr>
        <p:spPr>
          <a:xfrm>
            <a:off x="5984091" y="5615734"/>
            <a:ext cx="6207703" cy="646331"/>
          </a:xfrm>
          <a:prstGeom prst="rect">
            <a:avLst/>
          </a:prstGeom>
          <a:noFill/>
        </p:spPr>
        <p:txBody>
          <a:bodyPr wrap="square" rtlCol="0">
            <a:spAutoFit/>
          </a:bodyPr>
          <a:lstStyle/>
          <a:p>
            <a:r>
              <a:rPr lang="fr-FR" sz="1200" dirty="0"/>
              <a:t>Question posée: Au cours des douze derniers mois, la situation financière de votre foyer s’est nettement améliorée, s’est un peu améliorée, est restée stationnaire, s’est un peu dégradée, s’est nettement dégradée ?</a:t>
            </a:r>
          </a:p>
        </p:txBody>
      </p:sp>
      <p:sp>
        <p:nvSpPr>
          <p:cNvPr id="10" name="ZoneTexte 9">
            <a:extLst>
              <a:ext uri="{FF2B5EF4-FFF2-40B4-BE49-F238E27FC236}">
                <a16:creationId xmlns:a16="http://schemas.microsoft.com/office/drawing/2014/main" id="{19230C89-440F-4C54-D5BF-D06CAB4FC148}"/>
              </a:ext>
            </a:extLst>
          </p:cNvPr>
          <p:cNvSpPr txBox="1"/>
          <p:nvPr/>
        </p:nvSpPr>
        <p:spPr>
          <a:xfrm>
            <a:off x="5871543" y="1161675"/>
            <a:ext cx="5907708" cy="461665"/>
          </a:xfrm>
          <a:prstGeom prst="rect">
            <a:avLst/>
          </a:prstGeom>
          <a:noFill/>
        </p:spPr>
        <p:txBody>
          <a:bodyPr wrap="none" rtlCol="0">
            <a:spAutoFit/>
          </a:bodyPr>
          <a:lstStyle/>
          <a:p>
            <a:r>
              <a:rPr lang="fr-FR" sz="1200" b="1" cap="all" dirty="0">
                <a:solidFill>
                  <a:srgbClr val="4171D9"/>
                </a:solidFill>
              </a:rPr>
              <a:t>Solde d'opinion sur la situation financière personnelle passée </a:t>
            </a:r>
          </a:p>
          <a:p>
            <a:r>
              <a:rPr lang="fr-FR" sz="1200" b="1" cap="all" dirty="0">
                <a:solidFill>
                  <a:srgbClr val="4171D9"/>
                </a:solidFill>
              </a:rPr>
              <a:t>par quartiles (en points)</a:t>
            </a:r>
          </a:p>
        </p:txBody>
      </p:sp>
      <p:sp>
        <p:nvSpPr>
          <p:cNvPr id="6" name="ZoneTexte 5">
            <a:extLst>
              <a:ext uri="{FF2B5EF4-FFF2-40B4-BE49-F238E27FC236}">
                <a16:creationId xmlns:a16="http://schemas.microsoft.com/office/drawing/2014/main" id="{97ABD8BE-811D-075D-4B46-B3D5F6A94103}"/>
              </a:ext>
            </a:extLst>
          </p:cNvPr>
          <p:cNvSpPr txBox="1"/>
          <p:nvPr/>
        </p:nvSpPr>
        <p:spPr>
          <a:xfrm>
            <a:off x="412749" y="5475061"/>
            <a:ext cx="5191432" cy="830997"/>
          </a:xfrm>
          <a:prstGeom prst="rect">
            <a:avLst/>
          </a:prstGeom>
          <a:noFill/>
        </p:spPr>
        <p:txBody>
          <a:bodyPr wrap="square">
            <a:spAutoFit/>
          </a:bodyPr>
          <a:lstStyle/>
          <a:p>
            <a:r>
              <a:rPr lang="fr-FR" sz="1600" dirty="0">
                <a:hlinkClick r:id="rId3"/>
              </a:rPr>
              <a:t>Éclairage – En France, les ménages sont nettement plus pessimistes qu’avant la pandémie sur la situation économique</a:t>
            </a:r>
            <a:endParaRPr lang="fr-FR" sz="1600" dirty="0"/>
          </a:p>
        </p:txBody>
      </p:sp>
      <p:sp>
        <p:nvSpPr>
          <p:cNvPr id="2" name="ZoneTexte 1">
            <a:extLst>
              <a:ext uri="{FF2B5EF4-FFF2-40B4-BE49-F238E27FC236}">
                <a16:creationId xmlns:a16="http://schemas.microsoft.com/office/drawing/2014/main" id="{361DBEE2-AEDA-B457-92C9-5B4A6D0A60F9}"/>
              </a:ext>
            </a:extLst>
          </p:cNvPr>
          <p:cNvSpPr txBox="1"/>
          <p:nvPr/>
        </p:nvSpPr>
        <p:spPr>
          <a:xfrm>
            <a:off x="6096000" y="6306058"/>
            <a:ext cx="6174658" cy="338554"/>
          </a:xfrm>
          <a:prstGeom prst="rect">
            <a:avLst/>
          </a:prstGeom>
          <a:noFill/>
        </p:spPr>
        <p:txBody>
          <a:bodyPr wrap="square">
            <a:spAutoFit/>
          </a:bodyPr>
          <a:lstStyle/>
          <a:p>
            <a:r>
              <a:rPr lang="fr-FR" sz="1600" b="0" i="0" dirty="0">
                <a:solidFill>
                  <a:srgbClr val="525457"/>
                </a:solidFill>
                <a:effectLst/>
                <a:latin typeface="+mj-lt"/>
              </a:rPr>
              <a:t>Source : Insee</a:t>
            </a:r>
            <a:endParaRPr lang="fr-FR" sz="1600" dirty="0">
              <a:latin typeface="+mj-lt"/>
            </a:endParaRPr>
          </a:p>
        </p:txBody>
      </p:sp>
    </p:spTree>
    <p:extLst>
      <p:ext uri="{BB962C8B-B14F-4D97-AF65-F5344CB8AC3E}">
        <p14:creationId xmlns:p14="http://schemas.microsoft.com/office/powerpoint/2010/main" val="1910655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3124B8B-95C6-CF07-CB3D-32CB59A801CE}"/>
              </a:ext>
            </a:extLst>
          </p:cNvPr>
          <p:cNvSpPr>
            <a:spLocks noGrp="1"/>
          </p:cNvSpPr>
          <p:nvPr>
            <p:ph type="ftr" sz="quarter" idx="11"/>
          </p:nvPr>
        </p:nvSpPr>
        <p:spPr/>
        <p:txBody>
          <a:bodyPr/>
          <a:lstStyle/>
          <a:p>
            <a:r>
              <a:rPr lang="fr-FR"/>
              <a:t>Titre de la présentation • date</a:t>
            </a:r>
            <a:endParaRPr lang="fr-FR" dirty="0"/>
          </a:p>
        </p:txBody>
      </p:sp>
      <p:sp>
        <p:nvSpPr>
          <p:cNvPr id="3" name="Espace réservé du numéro de diapositive 2">
            <a:extLst>
              <a:ext uri="{FF2B5EF4-FFF2-40B4-BE49-F238E27FC236}">
                <a16:creationId xmlns:a16="http://schemas.microsoft.com/office/drawing/2014/main" id="{7153576B-D044-1A63-0BDC-FF12E9922A0B}"/>
              </a:ext>
            </a:extLst>
          </p:cNvPr>
          <p:cNvSpPr>
            <a:spLocks noGrp="1"/>
          </p:cNvSpPr>
          <p:nvPr>
            <p:ph type="sldNum" sz="quarter" idx="12"/>
          </p:nvPr>
        </p:nvSpPr>
        <p:spPr/>
        <p:txBody>
          <a:bodyPr/>
          <a:lstStyle/>
          <a:p>
            <a:fld id="{0DFF3279-5B66-F94E-B69C-CCB6B1DE2EC0}" type="slidenum">
              <a:rPr lang="fr-FR" smtClean="0"/>
              <a:pPr/>
              <a:t>32</a:t>
            </a:fld>
            <a:endParaRPr lang="fr-FR" dirty="0"/>
          </a:p>
        </p:txBody>
      </p:sp>
      <p:sp>
        <p:nvSpPr>
          <p:cNvPr id="4" name="Espace réservé du contenu 3">
            <a:extLst>
              <a:ext uri="{FF2B5EF4-FFF2-40B4-BE49-F238E27FC236}">
                <a16:creationId xmlns:a16="http://schemas.microsoft.com/office/drawing/2014/main" id="{FCB6C99E-D227-E922-D750-ABD2D63B09BE}"/>
              </a:ext>
            </a:extLst>
          </p:cNvPr>
          <p:cNvSpPr>
            <a:spLocks noGrp="1"/>
          </p:cNvSpPr>
          <p:nvPr>
            <p:ph sz="quarter" idx="14"/>
          </p:nvPr>
        </p:nvSpPr>
        <p:spPr/>
        <p:txBody>
          <a:bodyPr>
            <a:normAutofit fontScale="92500" lnSpcReduction="10000"/>
          </a:bodyPr>
          <a:lstStyle/>
          <a:p>
            <a:r>
              <a:rPr lang="fr-FR" dirty="0"/>
              <a:t>Le paradoxe de Feldstein-</a:t>
            </a:r>
            <a:r>
              <a:rPr lang="fr-FR" dirty="0" err="1"/>
              <a:t>Horioka</a:t>
            </a:r>
            <a:endParaRPr lang="fr-FR" dirty="0"/>
          </a:p>
        </p:txBody>
      </p:sp>
      <p:sp>
        <p:nvSpPr>
          <p:cNvPr id="5" name="Espace réservé du texte 4">
            <a:extLst>
              <a:ext uri="{FF2B5EF4-FFF2-40B4-BE49-F238E27FC236}">
                <a16:creationId xmlns:a16="http://schemas.microsoft.com/office/drawing/2014/main" id="{9EF092D0-176C-B450-1969-EA7EDBF70B78}"/>
              </a:ext>
            </a:extLst>
          </p:cNvPr>
          <p:cNvSpPr>
            <a:spLocks noGrp="1"/>
          </p:cNvSpPr>
          <p:nvPr>
            <p:ph type="body" sz="quarter" idx="15"/>
          </p:nvPr>
        </p:nvSpPr>
        <p:spPr>
          <a:xfrm>
            <a:off x="412750" y="1184275"/>
            <a:ext cx="6106037" cy="4711700"/>
          </a:xfrm>
        </p:spPr>
        <p:txBody>
          <a:bodyPr>
            <a:normAutofit/>
          </a:bodyPr>
          <a:lstStyle/>
          <a:p>
            <a:r>
              <a:rPr lang="fr-FR" dirty="0"/>
              <a:t>Avec une parfaite mobilité du capital, l’investissement national est indépendant de l’épargne nationale.</a:t>
            </a:r>
          </a:p>
          <a:p>
            <a:r>
              <a:rPr lang="fr-FR" dirty="0"/>
              <a:t>Les données de l’UE  montrent une  corrélation positive (0,45 entre épargne et investissement au niveau des pays.</a:t>
            </a:r>
          </a:p>
          <a:p>
            <a:r>
              <a:rPr lang="fr-FR" dirty="0"/>
              <a:t>Persistance de frictions financières, biais domestique, risques pays et intégration financière incomplète.</a:t>
            </a:r>
          </a:p>
        </p:txBody>
      </p:sp>
      <p:pic>
        <p:nvPicPr>
          <p:cNvPr id="8" name="Image 7">
            <a:extLst>
              <a:ext uri="{FF2B5EF4-FFF2-40B4-BE49-F238E27FC236}">
                <a16:creationId xmlns:a16="http://schemas.microsoft.com/office/drawing/2014/main" id="{DAE96A6F-91B4-937C-9EBC-D106B2C28759}"/>
              </a:ext>
            </a:extLst>
          </p:cNvPr>
          <p:cNvPicPr>
            <a:picLocks noChangeAspect="1"/>
          </p:cNvPicPr>
          <p:nvPr/>
        </p:nvPicPr>
        <p:blipFill>
          <a:blip r:embed="rId2"/>
          <a:stretch>
            <a:fillRect/>
          </a:stretch>
        </p:blipFill>
        <p:spPr>
          <a:xfrm>
            <a:off x="6296376" y="1065853"/>
            <a:ext cx="5870176" cy="4164909"/>
          </a:xfrm>
          <a:prstGeom prst="rect">
            <a:avLst/>
          </a:prstGeom>
        </p:spPr>
      </p:pic>
    </p:spTree>
    <p:extLst>
      <p:ext uri="{BB962C8B-B14F-4D97-AF65-F5344CB8AC3E}">
        <p14:creationId xmlns:p14="http://schemas.microsoft.com/office/powerpoint/2010/main" val="142244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0C33D-5BC9-FFF3-A844-BE68E96D536D}"/>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9526D8E-D1BB-A426-34AA-B5AAB704FB64}"/>
              </a:ext>
            </a:extLst>
          </p:cNvPr>
          <p:cNvSpPr>
            <a:spLocks noGrp="1"/>
          </p:cNvSpPr>
          <p:nvPr>
            <p:ph sz="quarter" idx="14"/>
          </p:nvPr>
        </p:nvSpPr>
        <p:spPr>
          <a:xfrm>
            <a:off x="525952" y="466125"/>
            <a:ext cx="10739343" cy="365125"/>
          </a:xfrm>
        </p:spPr>
        <p:txBody>
          <a:bodyPr>
            <a:normAutofit fontScale="92500" lnSpcReduction="10000"/>
          </a:bodyPr>
          <a:lstStyle/>
          <a:p>
            <a:r>
              <a:rPr lang="fr-FR" dirty="0"/>
              <a:t>Inégalités de patrimoine</a:t>
            </a:r>
          </a:p>
        </p:txBody>
      </p:sp>
      <p:sp>
        <p:nvSpPr>
          <p:cNvPr id="9" name="Espace réservé du numéro de diapositive 8">
            <a:extLst>
              <a:ext uri="{FF2B5EF4-FFF2-40B4-BE49-F238E27FC236}">
                <a16:creationId xmlns:a16="http://schemas.microsoft.com/office/drawing/2014/main" id="{5426FC14-4A4E-7D1B-EB00-8CC11FB7D444}"/>
              </a:ext>
            </a:extLst>
          </p:cNvPr>
          <p:cNvSpPr>
            <a:spLocks noGrp="1"/>
          </p:cNvSpPr>
          <p:nvPr>
            <p:ph type="sldNum" sz="quarter" idx="12"/>
          </p:nvPr>
        </p:nvSpPr>
        <p:spPr/>
        <p:txBody>
          <a:bodyPr/>
          <a:lstStyle/>
          <a:p>
            <a:fld id="{0DFF3279-5B66-F94E-B69C-CCB6B1DE2EC0}" type="slidenum">
              <a:rPr lang="fr-FR" smtClean="0"/>
              <a:pPr/>
              <a:t>33</a:t>
            </a:fld>
            <a:endParaRPr lang="fr-FR" dirty="0"/>
          </a:p>
        </p:txBody>
      </p:sp>
      <p:sp>
        <p:nvSpPr>
          <p:cNvPr id="12" name="Espace réservé du texte 4">
            <a:extLst>
              <a:ext uri="{FF2B5EF4-FFF2-40B4-BE49-F238E27FC236}">
                <a16:creationId xmlns:a16="http://schemas.microsoft.com/office/drawing/2014/main" id="{E1714CC5-166A-F8FE-A656-B46A001D125E}"/>
              </a:ext>
            </a:extLst>
          </p:cNvPr>
          <p:cNvSpPr>
            <a:spLocks noGrp="1"/>
          </p:cNvSpPr>
          <p:nvPr>
            <p:ph type="body" sz="quarter" idx="16"/>
          </p:nvPr>
        </p:nvSpPr>
        <p:spPr>
          <a:xfrm>
            <a:off x="6296376" y="818053"/>
            <a:ext cx="8785225" cy="754062"/>
          </a:xfrm>
        </p:spPr>
        <p:txBody>
          <a:bodyPr/>
          <a:lstStyle/>
          <a:p>
            <a:r>
              <a:rPr lang="fr-FR" dirty="0">
                <a:solidFill>
                  <a:srgbClr val="4171D9"/>
                </a:solidFill>
              </a:rPr>
              <a:t>x</a:t>
            </a:r>
          </a:p>
        </p:txBody>
      </p:sp>
      <p:sp>
        <p:nvSpPr>
          <p:cNvPr id="4" name="ZoneTexte 3">
            <a:extLst>
              <a:ext uri="{FF2B5EF4-FFF2-40B4-BE49-F238E27FC236}">
                <a16:creationId xmlns:a16="http://schemas.microsoft.com/office/drawing/2014/main" id="{481E680A-7EB7-D469-D105-5E5F55E54321}"/>
              </a:ext>
            </a:extLst>
          </p:cNvPr>
          <p:cNvSpPr txBox="1"/>
          <p:nvPr/>
        </p:nvSpPr>
        <p:spPr>
          <a:xfrm>
            <a:off x="474031" y="1021846"/>
            <a:ext cx="5621969" cy="4770537"/>
          </a:xfrm>
          <a:prstGeom prst="rect">
            <a:avLst/>
          </a:prstGeom>
          <a:noFill/>
        </p:spPr>
        <p:txBody>
          <a:bodyPr wrap="square">
            <a:spAutoFit/>
          </a:bodyPr>
          <a:lstStyle/>
          <a:p>
            <a:pPr lvl="0"/>
            <a:br>
              <a:rPr lang="fr-FR" dirty="0"/>
            </a:br>
            <a:r>
              <a:rPr lang="fr-FR" sz="2200" b="1" dirty="0">
                <a:solidFill>
                  <a:srgbClr val="4171D9"/>
                </a:solidFill>
              </a:rPr>
              <a:t>Les inégalités de patrimoine sont accrues sur les vingt dernières années.</a:t>
            </a:r>
          </a:p>
          <a:p>
            <a:pPr lvl="0"/>
            <a:endParaRPr lang="fr-FR" sz="2200" b="1" dirty="0">
              <a:solidFill>
                <a:srgbClr val="4171D9"/>
              </a:solidFill>
            </a:endParaRPr>
          </a:p>
          <a:p>
            <a:pPr lvl="0"/>
            <a:r>
              <a:rPr lang="fr-FR" sz="2200" b="1" dirty="0">
                <a:solidFill>
                  <a:srgbClr val="4171D9"/>
                </a:solidFill>
              </a:rPr>
              <a:t>La hausse des prix de l’immobilier constitue le principal moteur, en favorisant les ménages déjà propriétaires</a:t>
            </a:r>
          </a:p>
          <a:p>
            <a:pPr lvl="0"/>
            <a:endParaRPr lang="fr-FR" sz="2200" b="1" dirty="0">
              <a:solidFill>
                <a:srgbClr val="4171D9"/>
              </a:solidFill>
            </a:endParaRPr>
          </a:p>
          <a:p>
            <a:pPr lvl="0"/>
            <a:r>
              <a:rPr lang="fr-FR" sz="2200" b="1" dirty="0">
                <a:solidFill>
                  <a:srgbClr val="4171D9"/>
                </a:solidFill>
              </a:rPr>
              <a:t>La détention et la composition du patrimoine varient fortement, les ménages les plus dotés ayant des patrimoines plus élevés et plus diversifiés</a:t>
            </a:r>
            <a:endParaRPr lang="fr-FR" sz="2200" dirty="0"/>
          </a:p>
        </p:txBody>
      </p:sp>
      <p:sp>
        <p:nvSpPr>
          <p:cNvPr id="7" name="ZoneTexte 6">
            <a:extLst>
              <a:ext uri="{FF2B5EF4-FFF2-40B4-BE49-F238E27FC236}">
                <a16:creationId xmlns:a16="http://schemas.microsoft.com/office/drawing/2014/main" id="{753252D0-CD1C-F252-19B7-C1B2D91EA0CB}"/>
              </a:ext>
            </a:extLst>
          </p:cNvPr>
          <p:cNvSpPr txBox="1"/>
          <p:nvPr/>
        </p:nvSpPr>
        <p:spPr>
          <a:xfrm>
            <a:off x="412749" y="5937250"/>
            <a:ext cx="5649818" cy="584775"/>
          </a:xfrm>
          <a:prstGeom prst="rect">
            <a:avLst/>
          </a:prstGeom>
          <a:noFill/>
        </p:spPr>
        <p:txBody>
          <a:bodyPr wrap="square">
            <a:spAutoFit/>
          </a:bodyPr>
          <a:lstStyle/>
          <a:p>
            <a:r>
              <a:rPr lang="fr-FR" sz="1600" dirty="0">
                <a:hlinkClick r:id="rId2"/>
              </a:rPr>
              <a:t>Les montants de patrimoine détenus par les ménages en 2024 - Insee Focus - 371</a:t>
            </a:r>
            <a:endParaRPr lang="fr-FR" sz="1600" dirty="0"/>
          </a:p>
        </p:txBody>
      </p:sp>
      <p:pic>
        <p:nvPicPr>
          <p:cNvPr id="13" name="Image 12">
            <a:extLst>
              <a:ext uri="{FF2B5EF4-FFF2-40B4-BE49-F238E27FC236}">
                <a16:creationId xmlns:a16="http://schemas.microsoft.com/office/drawing/2014/main" id="{EF37D692-FE45-F7F8-EF9B-0270D99518FC}"/>
              </a:ext>
            </a:extLst>
          </p:cNvPr>
          <p:cNvPicPr>
            <a:picLocks noChangeAspect="1"/>
          </p:cNvPicPr>
          <p:nvPr/>
        </p:nvPicPr>
        <p:blipFill>
          <a:blip r:embed="rId3"/>
          <a:stretch>
            <a:fillRect/>
          </a:stretch>
        </p:blipFill>
        <p:spPr>
          <a:xfrm>
            <a:off x="5715900" y="1773915"/>
            <a:ext cx="6476100" cy="3197062"/>
          </a:xfrm>
          <a:prstGeom prst="rect">
            <a:avLst/>
          </a:prstGeom>
        </p:spPr>
      </p:pic>
      <p:sp>
        <p:nvSpPr>
          <p:cNvPr id="2" name="ZoneTexte 1">
            <a:extLst>
              <a:ext uri="{FF2B5EF4-FFF2-40B4-BE49-F238E27FC236}">
                <a16:creationId xmlns:a16="http://schemas.microsoft.com/office/drawing/2014/main" id="{F6EB4DB7-DCDC-A397-570B-DF5F767C2B45}"/>
              </a:ext>
            </a:extLst>
          </p:cNvPr>
          <p:cNvSpPr txBox="1"/>
          <p:nvPr/>
        </p:nvSpPr>
        <p:spPr>
          <a:xfrm>
            <a:off x="6617109" y="5587561"/>
            <a:ext cx="6174658" cy="338554"/>
          </a:xfrm>
          <a:prstGeom prst="rect">
            <a:avLst/>
          </a:prstGeom>
          <a:noFill/>
        </p:spPr>
        <p:txBody>
          <a:bodyPr wrap="square">
            <a:spAutoFit/>
          </a:bodyPr>
          <a:lstStyle/>
          <a:p>
            <a:r>
              <a:rPr lang="fr-FR" sz="1600" b="0" i="0" dirty="0">
                <a:solidFill>
                  <a:srgbClr val="525457"/>
                </a:solidFill>
                <a:effectLst/>
                <a:latin typeface="+mj-lt"/>
              </a:rPr>
              <a:t>Source : Insee</a:t>
            </a:r>
            <a:endParaRPr lang="fr-FR" sz="1600" dirty="0">
              <a:latin typeface="+mj-lt"/>
            </a:endParaRPr>
          </a:p>
        </p:txBody>
      </p:sp>
    </p:spTree>
    <p:extLst>
      <p:ext uri="{BB962C8B-B14F-4D97-AF65-F5344CB8AC3E}">
        <p14:creationId xmlns:p14="http://schemas.microsoft.com/office/powerpoint/2010/main" val="336356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9F631D-FFE9-B801-F0CC-2D57D7355C6C}"/>
              </a:ext>
            </a:extLst>
          </p:cNvPr>
          <p:cNvSpPr>
            <a:spLocks noGrp="1"/>
          </p:cNvSpPr>
          <p:nvPr>
            <p:ph type="sldNum" sz="quarter" idx="12"/>
          </p:nvPr>
        </p:nvSpPr>
        <p:spPr/>
        <p:txBody>
          <a:bodyPr/>
          <a:lstStyle/>
          <a:p>
            <a:fld id="{0DFF3279-5B66-F94E-B69C-CCB6B1DE2EC0}" type="slidenum">
              <a:rPr lang="fr-FR" smtClean="0"/>
              <a:pPr/>
              <a:t>4</a:t>
            </a:fld>
            <a:endParaRPr lang="fr-FR" dirty="0"/>
          </a:p>
        </p:txBody>
      </p:sp>
      <p:sp>
        <p:nvSpPr>
          <p:cNvPr id="4" name="Espace réservé du contenu 3">
            <a:extLst>
              <a:ext uri="{FF2B5EF4-FFF2-40B4-BE49-F238E27FC236}">
                <a16:creationId xmlns:a16="http://schemas.microsoft.com/office/drawing/2014/main" id="{A3AE8E44-6684-AFC5-D582-D90BB31B6387}"/>
              </a:ext>
            </a:extLst>
          </p:cNvPr>
          <p:cNvSpPr>
            <a:spLocks noGrp="1"/>
          </p:cNvSpPr>
          <p:nvPr>
            <p:ph sz="quarter" idx="14"/>
          </p:nvPr>
        </p:nvSpPr>
        <p:spPr/>
        <p:txBody>
          <a:bodyPr>
            <a:noAutofit/>
          </a:bodyPr>
          <a:lstStyle/>
          <a:p>
            <a:r>
              <a:rPr lang="fr-FR" dirty="0"/>
              <a:t>Comment mesurer la situation financière des ménages ?</a:t>
            </a:r>
          </a:p>
        </p:txBody>
      </p:sp>
      <p:sp>
        <p:nvSpPr>
          <p:cNvPr id="5" name="Espace réservé du texte 4">
            <a:extLst>
              <a:ext uri="{FF2B5EF4-FFF2-40B4-BE49-F238E27FC236}">
                <a16:creationId xmlns:a16="http://schemas.microsoft.com/office/drawing/2014/main" id="{81AF7964-7B11-3622-E183-930A6459921D}"/>
              </a:ext>
            </a:extLst>
          </p:cNvPr>
          <p:cNvSpPr>
            <a:spLocks noGrp="1"/>
          </p:cNvSpPr>
          <p:nvPr>
            <p:ph type="body" sz="quarter" idx="4294967295"/>
          </p:nvPr>
        </p:nvSpPr>
        <p:spPr>
          <a:xfrm>
            <a:off x="432007" y="991545"/>
            <a:ext cx="11350418" cy="4874910"/>
          </a:xfrm>
        </p:spPr>
        <p:txBody>
          <a:bodyPr>
            <a:normAutofit fontScale="77500" lnSpcReduction="20000"/>
          </a:bodyPr>
          <a:lstStyle/>
          <a:p>
            <a:r>
              <a:rPr lang="fr-FR" dirty="0"/>
              <a:t>Budget des ménages :</a:t>
            </a:r>
          </a:p>
          <a:p>
            <a:r>
              <a:rPr lang="fr-FR" b="0" dirty="0"/>
              <a:t>Revenu disponible brut (RDB) = Consommation + Épargne (valeur)</a:t>
            </a:r>
          </a:p>
          <a:p>
            <a:r>
              <a:rPr lang="fr-FR" b="0" dirty="0"/>
              <a:t>Pouvoir d’achat = RDB corrigé de l’inflation (volume)</a:t>
            </a:r>
          </a:p>
          <a:p>
            <a:r>
              <a:rPr lang="fr-FR" b="0" dirty="0"/>
              <a:t>Niveau de vie = RDB divisé par son nombre d’unités de consommation (personnes du ménage)</a:t>
            </a:r>
          </a:p>
          <a:p>
            <a:r>
              <a:rPr lang="fr-FR" dirty="0"/>
              <a:t>Bilan des ménages :</a:t>
            </a:r>
          </a:p>
          <a:p>
            <a:r>
              <a:rPr lang="fr-FR" b="0" dirty="0"/>
              <a:t>Dette des ménages = crédits consommation + crédits habitat (souvent en % de PIB)</a:t>
            </a:r>
          </a:p>
          <a:p>
            <a:r>
              <a:rPr lang="fr-FR" b="0" dirty="0"/>
              <a:t>Patrimoine = actifs immobiliers + actifs financiers</a:t>
            </a:r>
          </a:p>
          <a:p>
            <a:pPr lvl="0"/>
            <a:r>
              <a:rPr lang="fr-FR" dirty="0"/>
              <a:t>Données</a:t>
            </a:r>
          </a:p>
          <a:p>
            <a:pPr lvl="0"/>
            <a:r>
              <a:rPr lang="fr-FR" b="0" dirty="0"/>
              <a:t>Comptabilité nationale</a:t>
            </a:r>
          </a:p>
          <a:p>
            <a:pPr lvl="0"/>
            <a:r>
              <a:rPr lang="fr-FR" b="0" dirty="0"/>
              <a:t>Enquête Revenus fiscaux et sociaux et enquête Patrimoine</a:t>
            </a:r>
          </a:p>
          <a:p>
            <a:pPr lvl="0"/>
            <a:r>
              <a:rPr lang="fr-FR" b="0" dirty="0"/>
              <a:t>« Ressenti » mesuré par des enquête de conjoncture auprès des ménages</a:t>
            </a:r>
          </a:p>
          <a:p>
            <a:endParaRPr lang="fr-FR" dirty="0"/>
          </a:p>
          <a:p>
            <a:pPr lvl="1"/>
            <a:endParaRPr lang="fr-FR" dirty="0"/>
          </a:p>
        </p:txBody>
      </p:sp>
    </p:spTree>
    <p:extLst>
      <p:ext uri="{BB962C8B-B14F-4D97-AF65-F5344CB8AC3E}">
        <p14:creationId xmlns:p14="http://schemas.microsoft.com/office/powerpoint/2010/main" val="48898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23258-F30D-3327-9D4A-E19BBAAF965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8A60FD0-B087-7D1A-3A11-284DAEE5BC13}"/>
              </a:ext>
            </a:extLst>
          </p:cNvPr>
          <p:cNvSpPr>
            <a:spLocks noGrp="1"/>
          </p:cNvSpPr>
          <p:nvPr>
            <p:ph type="title"/>
          </p:nvPr>
        </p:nvSpPr>
        <p:spPr>
          <a:xfrm>
            <a:off x="2877897" y="2312950"/>
            <a:ext cx="7603289" cy="2012932"/>
          </a:xfrm>
        </p:spPr>
        <p:txBody>
          <a:bodyPr/>
          <a:lstStyle/>
          <a:p>
            <a:r>
              <a:rPr lang="fr-FR" dirty="0"/>
              <a:t>Préservation des Revenus et pouvoir d'achat </a:t>
            </a:r>
            <a:br>
              <a:rPr lang="fr-FR" dirty="0"/>
            </a:br>
            <a:endParaRPr lang="fr-FR" dirty="0"/>
          </a:p>
        </p:txBody>
      </p:sp>
      <p:sp>
        <p:nvSpPr>
          <p:cNvPr id="4" name="Espace réservé du numéro de diapositive 3">
            <a:extLst>
              <a:ext uri="{FF2B5EF4-FFF2-40B4-BE49-F238E27FC236}">
                <a16:creationId xmlns:a16="http://schemas.microsoft.com/office/drawing/2014/main" id="{03C08CC2-D403-97B1-AC42-4DABD9974B9A}"/>
              </a:ext>
            </a:extLst>
          </p:cNvPr>
          <p:cNvSpPr>
            <a:spLocks noGrp="1"/>
          </p:cNvSpPr>
          <p:nvPr>
            <p:ph type="sldNum" sz="quarter" idx="12"/>
          </p:nvPr>
        </p:nvSpPr>
        <p:spPr/>
        <p:txBody>
          <a:bodyPr/>
          <a:lstStyle/>
          <a:p>
            <a:fld id="{0DFF3279-5B66-F94E-B69C-CCB6B1DE2EC0}" type="slidenum">
              <a:rPr lang="fr-FR" smtClean="0"/>
              <a:pPr/>
              <a:t>5</a:t>
            </a:fld>
            <a:endParaRPr lang="fr-FR" dirty="0"/>
          </a:p>
        </p:txBody>
      </p:sp>
      <p:sp>
        <p:nvSpPr>
          <p:cNvPr id="5" name="Espace réservé du texte 4">
            <a:extLst>
              <a:ext uri="{FF2B5EF4-FFF2-40B4-BE49-F238E27FC236}">
                <a16:creationId xmlns:a16="http://schemas.microsoft.com/office/drawing/2014/main" id="{5EE4A1C0-AF14-D785-C401-51A9F4797DCD}"/>
              </a:ext>
            </a:extLst>
          </p:cNvPr>
          <p:cNvSpPr>
            <a:spLocks noGrp="1"/>
          </p:cNvSpPr>
          <p:nvPr>
            <p:ph type="body" sz="quarter" idx="13"/>
          </p:nvPr>
        </p:nvSpPr>
        <p:spPr/>
        <p:txBody>
          <a:bodyPr/>
          <a:lstStyle/>
          <a:p>
            <a:r>
              <a:rPr lang="fr-FR" dirty="0"/>
              <a:t>1</a:t>
            </a:r>
          </a:p>
        </p:txBody>
      </p:sp>
    </p:spTree>
    <p:extLst>
      <p:ext uri="{BB962C8B-B14F-4D97-AF65-F5344CB8AC3E}">
        <p14:creationId xmlns:p14="http://schemas.microsoft.com/office/powerpoint/2010/main" val="62836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E97DB98-3C9C-B9D0-70C3-722DAB668ECA}"/>
              </a:ext>
            </a:extLst>
          </p:cNvPr>
          <p:cNvSpPr>
            <a:spLocks noGrp="1"/>
          </p:cNvSpPr>
          <p:nvPr>
            <p:ph sz="quarter" idx="14"/>
          </p:nvPr>
        </p:nvSpPr>
        <p:spPr/>
        <p:txBody>
          <a:bodyPr>
            <a:normAutofit fontScale="92500" lnSpcReduction="10000"/>
          </a:bodyPr>
          <a:lstStyle/>
          <a:p>
            <a:r>
              <a:rPr lang="fr-FR" dirty="0"/>
              <a:t>Le pouvoir d’achat a été préservé en France</a:t>
            </a:r>
          </a:p>
        </p:txBody>
      </p:sp>
      <p:sp>
        <p:nvSpPr>
          <p:cNvPr id="9" name="Espace réservé du numéro de diapositive 8">
            <a:extLst>
              <a:ext uri="{FF2B5EF4-FFF2-40B4-BE49-F238E27FC236}">
                <a16:creationId xmlns:a16="http://schemas.microsoft.com/office/drawing/2014/main" id="{56985404-F860-CA31-D9ED-E1CA6E2F6243}"/>
              </a:ext>
            </a:extLst>
          </p:cNvPr>
          <p:cNvSpPr>
            <a:spLocks noGrp="1"/>
          </p:cNvSpPr>
          <p:nvPr>
            <p:ph type="sldNum" sz="quarter" idx="12"/>
          </p:nvPr>
        </p:nvSpPr>
        <p:spPr/>
        <p:txBody>
          <a:bodyPr/>
          <a:lstStyle/>
          <a:p>
            <a:fld id="{0DFF3279-5B66-F94E-B69C-CCB6B1DE2EC0}" type="slidenum">
              <a:rPr lang="fr-FR" smtClean="0"/>
              <a:pPr/>
              <a:t>6</a:t>
            </a:fld>
            <a:endParaRPr lang="fr-FR" dirty="0"/>
          </a:p>
        </p:txBody>
      </p:sp>
      <p:sp>
        <p:nvSpPr>
          <p:cNvPr id="12" name="Espace réservé du texte 4">
            <a:extLst>
              <a:ext uri="{FF2B5EF4-FFF2-40B4-BE49-F238E27FC236}">
                <a16:creationId xmlns:a16="http://schemas.microsoft.com/office/drawing/2014/main" id="{6F5866FB-1CDB-A103-E01F-0AF5145CEAA9}"/>
              </a:ext>
            </a:extLst>
          </p:cNvPr>
          <p:cNvSpPr>
            <a:spLocks noGrp="1"/>
          </p:cNvSpPr>
          <p:nvPr>
            <p:ph type="body" sz="quarter" idx="16"/>
          </p:nvPr>
        </p:nvSpPr>
        <p:spPr>
          <a:xfrm>
            <a:off x="6055363" y="1204313"/>
            <a:ext cx="5877499" cy="754062"/>
          </a:xfrm>
        </p:spPr>
        <p:txBody>
          <a:bodyPr/>
          <a:lstStyle/>
          <a:p>
            <a:r>
              <a:rPr lang="fr-FR" dirty="0"/>
              <a:t>Évolution du PIB, du pouvoir et du niveau de vie (Indice base 100 en 2020)</a:t>
            </a:r>
          </a:p>
          <a:p>
            <a:endParaRPr lang="fr-FR" dirty="0">
              <a:solidFill>
                <a:srgbClr val="4171D9"/>
              </a:solidFill>
            </a:endParaRPr>
          </a:p>
        </p:txBody>
      </p:sp>
      <p:sp>
        <p:nvSpPr>
          <p:cNvPr id="15" name="ZoneTexte 14">
            <a:extLst>
              <a:ext uri="{FF2B5EF4-FFF2-40B4-BE49-F238E27FC236}">
                <a16:creationId xmlns:a16="http://schemas.microsoft.com/office/drawing/2014/main" id="{1DC25F16-A48C-20B4-C71E-D1A9ABEA07A7}"/>
              </a:ext>
            </a:extLst>
          </p:cNvPr>
          <p:cNvSpPr txBox="1"/>
          <p:nvPr/>
        </p:nvSpPr>
        <p:spPr>
          <a:xfrm>
            <a:off x="428167" y="1093754"/>
            <a:ext cx="5245046" cy="4309898"/>
          </a:xfrm>
          <a:prstGeom prst="rect">
            <a:avLst/>
          </a:prstGeom>
          <a:noFill/>
        </p:spPr>
        <p:txBody>
          <a:bodyPr wrap="square">
            <a:spAutoFit/>
          </a:bodyPr>
          <a:lstStyle/>
          <a:p>
            <a:r>
              <a:rPr lang="fr-FR" sz="2200" b="1" dirty="0">
                <a:solidFill>
                  <a:srgbClr val="4171D9"/>
                </a:solidFill>
              </a:rPr>
              <a:t>Le pouvoir d’achat et le niveau de vie médian des ménages ont été maintenus lors des crises (chômage partiel, aides exceptionnelles Covid)</a:t>
            </a:r>
          </a:p>
          <a:p>
            <a:pPr>
              <a:lnSpc>
                <a:spcPct val="90000"/>
              </a:lnSpc>
              <a:spcBef>
                <a:spcPts val="2000"/>
              </a:spcBef>
            </a:pPr>
            <a:r>
              <a:rPr lang="fr-FR" sz="2200" b="1" dirty="0">
                <a:solidFill>
                  <a:srgbClr val="4171D9"/>
                </a:solidFill>
              </a:rPr>
              <a:t>Le niveau de vie par unité de consommation stagne entre 2007 et 2018 mais pas de recul</a:t>
            </a:r>
          </a:p>
          <a:p>
            <a:pPr algn="just"/>
            <a:endParaRPr lang="fr-FR" sz="2200" b="1" dirty="0">
              <a:solidFill>
                <a:srgbClr val="4171D9"/>
              </a:solidFill>
            </a:endParaRPr>
          </a:p>
          <a:p>
            <a:pPr algn="just"/>
            <a:r>
              <a:rPr lang="fr-FR" sz="2200" b="1" dirty="0">
                <a:solidFill>
                  <a:srgbClr val="4171D9"/>
                </a:solidFill>
              </a:rPr>
              <a:t>La stagnation du revenu est liée au ralentissement des gains de productivité à moyen terme</a:t>
            </a:r>
          </a:p>
          <a:p>
            <a:endParaRPr lang="fr-FR" sz="2200" b="1" dirty="0">
              <a:solidFill>
                <a:srgbClr val="4171D9"/>
              </a:solidFill>
            </a:endParaRPr>
          </a:p>
        </p:txBody>
      </p:sp>
      <p:pic>
        <p:nvPicPr>
          <p:cNvPr id="7" name="Image 6">
            <a:extLst>
              <a:ext uri="{FF2B5EF4-FFF2-40B4-BE49-F238E27FC236}">
                <a16:creationId xmlns:a16="http://schemas.microsoft.com/office/drawing/2014/main" id="{5C123441-B16B-D010-3A3A-0F238DC97475}"/>
              </a:ext>
            </a:extLst>
          </p:cNvPr>
          <p:cNvPicPr>
            <a:picLocks noChangeAspect="1"/>
          </p:cNvPicPr>
          <p:nvPr/>
        </p:nvPicPr>
        <p:blipFill>
          <a:blip r:embed="rId3"/>
          <a:stretch>
            <a:fillRect/>
          </a:stretch>
        </p:blipFill>
        <p:spPr>
          <a:xfrm>
            <a:off x="5895624" y="1764044"/>
            <a:ext cx="5723888" cy="3742266"/>
          </a:xfrm>
          <a:prstGeom prst="rect">
            <a:avLst/>
          </a:prstGeom>
        </p:spPr>
      </p:pic>
      <p:sp>
        <p:nvSpPr>
          <p:cNvPr id="2" name="ZoneTexte 1">
            <a:extLst>
              <a:ext uri="{FF2B5EF4-FFF2-40B4-BE49-F238E27FC236}">
                <a16:creationId xmlns:a16="http://schemas.microsoft.com/office/drawing/2014/main" id="{2BF54C19-FE22-00DD-CA8E-59520745D516}"/>
              </a:ext>
            </a:extLst>
          </p:cNvPr>
          <p:cNvSpPr txBox="1"/>
          <p:nvPr/>
        </p:nvSpPr>
        <p:spPr>
          <a:xfrm>
            <a:off x="6109693" y="5865152"/>
            <a:ext cx="6174658" cy="338554"/>
          </a:xfrm>
          <a:prstGeom prst="rect">
            <a:avLst/>
          </a:prstGeom>
          <a:noFill/>
        </p:spPr>
        <p:txBody>
          <a:bodyPr wrap="square">
            <a:spAutoFit/>
          </a:bodyPr>
          <a:lstStyle/>
          <a:p>
            <a:r>
              <a:rPr lang="fr-FR" sz="1600" b="0" i="0" dirty="0">
                <a:solidFill>
                  <a:srgbClr val="525457"/>
                </a:solidFill>
                <a:effectLst/>
                <a:latin typeface="+mj-lt"/>
              </a:rPr>
              <a:t>Source : Insee</a:t>
            </a:r>
            <a:endParaRPr lang="fr-FR" sz="1600" dirty="0">
              <a:latin typeface="+mj-lt"/>
            </a:endParaRPr>
          </a:p>
        </p:txBody>
      </p:sp>
      <p:sp>
        <p:nvSpPr>
          <p:cNvPr id="6" name="ZoneTexte 5">
            <a:extLst>
              <a:ext uri="{FF2B5EF4-FFF2-40B4-BE49-F238E27FC236}">
                <a16:creationId xmlns:a16="http://schemas.microsoft.com/office/drawing/2014/main" id="{E54723EB-3CFC-ABF7-D8FC-81EC2B3E4B1F}"/>
              </a:ext>
            </a:extLst>
          </p:cNvPr>
          <p:cNvSpPr txBox="1"/>
          <p:nvPr/>
        </p:nvSpPr>
        <p:spPr>
          <a:xfrm>
            <a:off x="412749" y="5430246"/>
            <a:ext cx="6172200" cy="923330"/>
          </a:xfrm>
          <a:prstGeom prst="rect">
            <a:avLst/>
          </a:prstGeom>
          <a:noFill/>
        </p:spPr>
        <p:txBody>
          <a:bodyPr wrap="square">
            <a:spAutoFit/>
          </a:bodyPr>
          <a:lstStyle/>
          <a:p>
            <a:r>
              <a:rPr lang="fr-FR" dirty="0">
                <a:hlinkClick r:id="rId4"/>
              </a:rPr>
              <a:t>En 2020, malgré la crise sanitaire, le pouvoir d’achat des ménages résiste et leur épargne augmente − France, portrait social | Insee</a:t>
            </a:r>
            <a:endParaRPr lang="fr-FR" dirty="0"/>
          </a:p>
        </p:txBody>
      </p:sp>
    </p:spTree>
    <p:extLst>
      <p:ext uri="{BB962C8B-B14F-4D97-AF65-F5344CB8AC3E}">
        <p14:creationId xmlns:p14="http://schemas.microsoft.com/office/powerpoint/2010/main" val="2013159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A786D01-3FB3-CADF-F97C-5E0D83DEC15E}"/>
              </a:ext>
            </a:extLst>
          </p:cNvPr>
          <p:cNvSpPr>
            <a:spLocks noGrp="1"/>
          </p:cNvSpPr>
          <p:nvPr>
            <p:ph type="sldNum" sz="quarter" idx="12"/>
          </p:nvPr>
        </p:nvSpPr>
        <p:spPr/>
        <p:txBody>
          <a:bodyPr/>
          <a:lstStyle/>
          <a:p>
            <a:fld id="{0DFF3279-5B66-F94E-B69C-CCB6B1DE2EC0}" type="slidenum">
              <a:rPr lang="fr-FR" smtClean="0"/>
              <a:pPr/>
              <a:t>7</a:t>
            </a:fld>
            <a:endParaRPr lang="fr-FR" dirty="0"/>
          </a:p>
        </p:txBody>
      </p:sp>
      <p:sp>
        <p:nvSpPr>
          <p:cNvPr id="4" name="Espace réservé du contenu 3">
            <a:extLst>
              <a:ext uri="{FF2B5EF4-FFF2-40B4-BE49-F238E27FC236}">
                <a16:creationId xmlns:a16="http://schemas.microsoft.com/office/drawing/2014/main" id="{24E7B4DE-9418-8F1A-99FA-F5BE8A81B62A}"/>
              </a:ext>
            </a:extLst>
          </p:cNvPr>
          <p:cNvSpPr>
            <a:spLocks noGrp="1"/>
          </p:cNvSpPr>
          <p:nvPr>
            <p:ph sz="quarter" idx="14"/>
          </p:nvPr>
        </p:nvSpPr>
        <p:spPr/>
        <p:txBody>
          <a:bodyPr>
            <a:normAutofit fontScale="92500" lnSpcReduction="10000"/>
          </a:bodyPr>
          <a:lstStyle/>
          <a:p>
            <a:r>
              <a:rPr lang="fr-FR" dirty="0"/>
              <a:t>pouvoir d’achat : comparaisons internationales</a:t>
            </a:r>
          </a:p>
        </p:txBody>
      </p:sp>
      <p:sp>
        <p:nvSpPr>
          <p:cNvPr id="5" name="Espace réservé du texte 4">
            <a:extLst>
              <a:ext uri="{FF2B5EF4-FFF2-40B4-BE49-F238E27FC236}">
                <a16:creationId xmlns:a16="http://schemas.microsoft.com/office/drawing/2014/main" id="{7497206A-E6BC-6AC0-B97C-729E44DD53B7}"/>
              </a:ext>
            </a:extLst>
          </p:cNvPr>
          <p:cNvSpPr>
            <a:spLocks noGrp="1"/>
          </p:cNvSpPr>
          <p:nvPr>
            <p:ph type="body" sz="quarter" idx="15"/>
          </p:nvPr>
        </p:nvSpPr>
        <p:spPr>
          <a:xfrm>
            <a:off x="412749" y="1175250"/>
            <a:ext cx="5034322" cy="4015307"/>
          </a:xfrm>
        </p:spPr>
        <p:txBody>
          <a:bodyPr>
            <a:normAutofit/>
          </a:bodyPr>
          <a:lstStyle/>
          <a:p>
            <a:r>
              <a:rPr lang="fr-FR" sz="2200" dirty="0"/>
              <a:t>Les évolutions du pouvoir d’achat, par habitant et corrigé des parités de pouvoir d’achat sont hétérogènes et fortement marquées par les chocs</a:t>
            </a:r>
          </a:p>
          <a:p>
            <a:r>
              <a:rPr lang="fr-FR" sz="2200" dirty="0"/>
              <a:t>La crise des dettes souveraines a causé des écarts de revenus</a:t>
            </a:r>
          </a:p>
          <a:p>
            <a:r>
              <a:rPr lang="fr-FR" sz="2200" dirty="0"/>
              <a:t>Hausse en Allemagne (rattrapage après les reformes Hartz des années 2000 ?) et en France en lien avec les transferts publics</a:t>
            </a:r>
          </a:p>
        </p:txBody>
      </p:sp>
      <p:pic>
        <p:nvPicPr>
          <p:cNvPr id="6" name="Image 5">
            <a:extLst>
              <a:ext uri="{FF2B5EF4-FFF2-40B4-BE49-F238E27FC236}">
                <a16:creationId xmlns:a16="http://schemas.microsoft.com/office/drawing/2014/main" id="{14C51D21-A5A7-74F1-C219-E8A08779B87C}"/>
              </a:ext>
            </a:extLst>
          </p:cNvPr>
          <p:cNvPicPr>
            <a:picLocks noChangeAspect="1"/>
          </p:cNvPicPr>
          <p:nvPr/>
        </p:nvPicPr>
        <p:blipFill>
          <a:blip r:embed="rId3"/>
          <a:stretch>
            <a:fillRect/>
          </a:stretch>
        </p:blipFill>
        <p:spPr>
          <a:xfrm>
            <a:off x="6096000" y="1667443"/>
            <a:ext cx="5495022" cy="3632538"/>
          </a:xfrm>
          <a:prstGeom prst="rect">
            <a:avLst/>
          </a:prstGeom>
        </p:spPr>
      </p:pic>
      <p:sp>
        <p:nvSpPr>
          <p:cNvPr id="10" name="ZoneTexte 9">
            <a:extLst>
              <a:ext uri="{FF2B5EF4-FFF2-40B4-BE49-F238E27FC236}">
                <a16:creationId xmlns:a16="http://schemas.microsoft.com/office/drawing/2014/main" id="{7B77896D-1EAB-2CCA-44DD-DD63D5ECB24C}"/>
              </a:ext>
            </a:extLst>
          </p:cNvPr>
          <p:cNvSpPr txBox="1"/>
          <p:nvPr/>
        </p:nvSpPr>
        <p:spPr>
          <a:xfrm>
            <a:off x="359857" y="5299981"/>
            <a:ext cx="5751871" cy="830997"/>
          </a:xfrm>
          <a:prstGeom prst="rect">
            <a:avLst/>
          </a:prstGeom>
          <a:noFill/>
        </p:spPr>
        <p:txBody>
          <a:bodyPr wrap="square">
            <a:spAutoFit/>
          </a:bodyPr>
          <a:lstStyle/>
          <a:p>
            <a:r>
              <a:rPr lang="fr-FR" sz="1600" dirty="0">
                <a:hlinkClick r:id="rId4"/>
              </a:rPr>
              <a:t>Revenu disponible brut des ménages – comparaison internationale − Les revenus et le patrimoine des ménages | Insee</a:t>
            </a:r>
            <a:endParaRPr lang="fr-FR" sz="1600" dirty="0"/>
          </a:p>
        </p:txBody>
      </p:sp>
      <p:sp>
        <p:nvSpPr>
          <p:cNvPr id="12" name="ZoneTexte 11">
            <a:extLst>
              <a:ext uri="{FF2B5EF4-FFF2-40B4-BE49-F238E27FC236}">
                <a16:creationId xmlns:a16="http://schemas.microsoft.com/office/drawing/2014/main" id="{FD02AE56-5174-0603-5611-FE70E4417A95}"/>
              </a:ext>
            </a:extLst>
          </p:cNvPr>
          <p:cNvSpPr txBox="1"/>
          <p:nvPr/>
        </p:nvSpPr>
        <p:spPr>
          <a:xfrm>
            <a:off x="6017342" y="1211946"/>
            <a:ext cx="6174658" cy="461665"/>
          </a:xfrm>
          <a:prstGeom prst="rect">
            <a:avLst/>
          </a:prstGeom>
          <a:noFill/>
        </p:spPr>
        <p:txBody>
          <a:bodyPr wrap="square">
            <a:spAutoFit/>
          </a:bodyPr>
          <a:lstStyle/>
          <a:p>
            <a:pPr algn="l" fontAlgn="base">
              <a:spcBef>
                <a:spcPts val="750"/>
              </a:spcBef>
              <a:spcAft>
                <a:spcPts val="1125"/>
              </a:spcAft>
              <a:buNone/>
            </a:pPr>
            <a:r>
              <a:rPr lang="fr-FR" sz="1200" b="1" cap="all" dirty="0">
                <a:solidFill>
                  <a:srgbClr val="4171D9"/>
                </a:solidFill>
              </a:rPr>
              <a:t>Évolution du pouvoir d'achat du revenu disponible brut ajusté   des ménages par habitant</a:t>
            </a:r>
          </a:p>
        </p:txBody>
      </p:sp>
      <p:sp>
        <p:nvSpPr>
          <p:cNvPr id="14" name="ZoneTexte 13">
            <a:extLst>
              <a:ext uri="{FF2B5EF4-FFF2-40B4-BE49-F238E27FC236}">
                <a16:creationId xmlns:a16="http://schemas.microsoft.com/office/drawing/2014/main" id="{4CB3C923-2D47-FE60-F81A-C3DD7E134F4F}"/>
              </a:ext>
            </a:extLst>
          </p:cNvPr>
          <p:cNvSpPr txBox="1"/>
          <p:nvPr/>
        </p:nvSpPr>
        <p:spPr>
          <a:xfrm>
            <a:off x="6109693" y="5865152"/>
            <a:ext cx="6174658" cy="338554"/>
          </a:xfrm>
          <a:prstGeom prst="rect">
            <a:avLst/>
          </a:prstGeom>
          <a:noFill/>
        </p:spPr>
        <p:txBody>
          <a:bodyPr wrap="square">
            <a:spAutoFit/>
          </a:bodyPr>
          <a:lstStyle/>
          <a:p>
            <a:r>
              <a:rPr lang="fr-FR" sz="1600" b="0" i="0" dirty="0">
                <a:solidFill>
                  <a:srgbClr val="525457"/>
                </a:solidFill>
                <a:effectLst/>
                <a:latin typeface="+mj-lt"/>
              </a:rPr>
              <a:t>Source : OCDE</a:t>
            </a:r>
            <a:endParaRPr lang="fr-FR" sz="1600" dirty="0">
              <a:latin typeface="+mj-lt"/>
            </a:endParaRPr>
          </a:p>
        </p:txBody>
      </p:sp>
      <p:sp>
        <p:nvSpPr>
          <p:cNvPr id="16" name="ZoneTexte 15">
            <a:extLst>
              <a:ext uri="{FF2B5EF4-FFF2-40B4-BE49-F238E27FC236}">
                <a16:creationId xmlns:a16="http://schemas.microsoft.com/office/drawing/2014/main" id="{B7DAA35E-A855-5B03-7490-4322423BBB1D}"/>
              </a:ext>
            </a:extLst>
          </p:cNvPr>
          <p:cNvSpPr txBox="1"/>
          <p:nvPr/>
        </p:nvSpPr>
        <p:spPr>
          <a:xfrm>
            <a:off x="6111728" y="5190557"/>
            <a:ext cx="5479294" cy="338554"/>
          </a:xfrm>
          <a:prstGeom prst="rect">
            <a:avLst/>
          </a:prstGeom>
          <a:noFill/>
        </p:spPr>
        <p:txBody>
          <a:bodyPr wrap="square">
            <a:spAutoFit/>
          </a:bodyPr>
          <a:lstStyle/>
          <a:p>
            <a:pPr algn="just"/>
            <a:r>
              <a:rPr lang="fr-FR" sz="1600" dirty="0"/>
              <a:t>La PPA neutralise entre autres l’effet du taux de change.</a:t>
            </a:r>
          </a:p>
        </p:txBody>
      </p:sp>
    </p:spTree>
    <p:extLst>
      <p:ext uri="{BB962C8B-B14F-4D97-AF65-F5344CB8AC3E}">
        <p14:creationId xmlns:p14="http://schemas.microsoft.com/office/powerpoint/2010/main" val="127271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C61AE30-DE64-C7A8-D502-1016BF683482}"/>
              </a:ext>
            </a:extLst>
          </p:cNvPr>
          <p:cNvSpPr>
            <a:spLocks noGrp="1"/>
          </p:cNvSpPr>
          <p:nvPr>
            <p:ph type="sldNum" sz="quarter" idx="12"/>
          </p:nvPr>
        </p:nvSpPr>
        <p:spPr/>
        <p:txBody>
          <a:bodyPr/>
          <a:lstStyle/>
          <a:p>
            <a:fld id="{0DFF3279-5B66-F94E-B69C-CCB6B1DE2EC0}" type="slidenum">
              <a:rPr lang="fr-FR" smtClean="0"/>
              <a:pPr/>
              <a:t>8</a:t>
            </a:fld>
            <a:endParaRPr lang="fr-FR" dirty="0"/>
          </a:p>
        </p:txBody>
      </p:sp>
      <p:sp>
        <p:nvSpPr>
          <p:cNvPr id="4" name="Espace réservé du contenu 3">
            <a:extLst>
              <a:ext uri="{FF2B5EF4-FFF2-40B4-BE49-F238E27FC236}">
                <a16:creationId xmlns:a16="http://schemas.microsoft.com/office/drawing/2014/main" id="{DAC437EC-59CA-1BC8-F88C-6EC76D3E2EBB}"/>
              </a:ext>
            </a:extLst>
          </p:cNvPr>
          <p:cNvSpPr>
            <a:spLocks noGrp="1"/>
          </p:cNvSpPr>
          <p:nvPr>
            <p:ph sz="quarter" idx="14"/>
          </p:nvPr>
        </p:nvSpPr>
        <p:spPr/>
        <p:txBody>
          <a:bodyPr>
            <a:normAutofit fontScale="92500" lnSpcReduction="10000"/>
          </a:bodyPr>
          <a:lstStyle/>
          <a:p>
            <a:r>
              <a:rPr lang="fr-FR" dirty="0"/>
              <a:t>pouvoir d’achat mesuré et ressenti</a:t>
            </a:r>
          </a:p>
        </p:txBody>
      </p:sp>
      <p:sp>
        <p:nvSpPr>
          <p:cNvPr id="5" name="Espace réservé du texte 4">
            <a:extLst>
              <a:ext uri="{FF2B5EF4-FFF2-40B4-BE49-F238E27FC236}">
                <a16:creationId xmlns:a16="http://schemas.microsoft.com/office/drawing/2014/main" id="{8883F502-D671-3287-3F37-E45DC76DB2CC}"/>
              </a:ext>
            </a:extLst>
          </p:cNvPr>
          <p:cNvSpPr>
            <a:spLocks noGrp="1"/>
          </p:cNvSpPr>
          <p:nvPr>
            <p:ph type="body" sz="quarter" idx="15"/>
          </p:nvPr>
        </p:nvSpPr>
        <p:spPr>
          <a:xfrm>
            <a:off x="412749" y="1332591"/>
            <a:ext cx="5497490" cy="3998349"/>
          </a:xfrm>
        </p:spPr>
        <p:txBody>
          <a:bodyPr>
            <a:normAutofit/>
          </a:bodyPr>
          <a:lstStyle/>
          <a:p>
            <a:r>
              <a:rPr lang="fr-FR" sz="2200" dirty="0"/>
              <a:t>La situation financière ressentie est s’écarte fréquemment </a:t>
            </a:r>
            <a:r>
              <a:rPr lang="fr-FR" sz="2200" dirty="0" err="1"/>
              <a:t>dupouvoir</a:t>
            </a:r>
            <a:r>
              <a:rPr lang="fr-FR" sz="2200" dirty="0"/>
              <a:t> d'achat </a:t>
            </a:r>
          </a:p>
          <a:p>
            <a:r>
              <a:rPr lang="fr-FR" sz="2200" dirty="0"/>
              <a:t>Fort écart entre ressenti et mesuré durant la période Covid</a:t>
            </a:r>
          </a:p>
          <a:p>
            <a:r>
              <a:rPr lang="fr-FR" sz="2200" dirty="0"/>
              <a:t>Le décalage entre le pouvoir d’achat mesuré et ressenti s’explique principalement par l’élévation des normes de consommation plutôt que par les inégalités</a:t>
            </a:r>
            <a:endParaRPr lang="fr-FR" dirty="0"/>
          </a:p>
        </p:txBody>
      </p:sp>
      <p:sp>
        <p:nvSpPr>
          <p:cNvPr id="8" name="ZoneTexte 7">
            <a:extLst>
              <a:ext uri="{FF2B5EF4-FFF2-40B4-BE49-F238E27FC236}">
                <a16:creationId xmlns:a16="http://schemas.microsoft.com/office/drawing/2014/main" id="{5FD5B3EC-0F18-0B1A-65CB-AC5C150CDB31}"/>
              </a:ext>
            </a:extLst>
          </p:cNvPr>
          <p:cNvSpPr txBox="1"/>
          <p:nvPr/>
        </p:nvSpPr>
        <p:spPr>
          <a:xfrm>
            <a:off x="6095999" y="1208275"/>
            <a:ext cx="6174658" cy="424732"/>
          </a:xfrm>
          <a:prstGeom prst="rect">
            <a:avLst/>
          </a:prstGeom>
          <a:noFill/>
        </p:spPr>
        <p:txBody>
          <a:bodyPr wrap="square">
            <a:spAutoFit/>
          </a:bodyPr>
          <a:lstStyle/>
          <a:p>
            <a:pPr>
              <a:lnSpc>
                <a:spcPct val="90000"/>
              </a:lnSpc>
              <a:spcBef>
                <a:spcPts val="2000"/>
              </a:spcBef>
            </a:pPr>
            <a:r>
              <a:rPr lang="fr-FR" sz="1200" b="1" cap="all" dirty="0">
                <a:solidFill>
                  <a:srgbClr val="4171D9"/>
                </a:solidFill>
              </a:rPr>
              <a:t>Pouvoir d’achat et situation financière personnelle (gauche : glissement annuel en % ; droite : solde d’opinion en points)</a:t>
            </a:r>
          </a:p>
        </p:txBody>
      </p:sp>
      <p:sp>
        <p:nvSpPr>
          <p:cNvPr id="9" name="ZoneTexte 8">
            <a:extLst>
              <a:ext uri="{FF2B5EF4-FFF2-40B4-BE49-F238E27FC236}">
                <a16:creationId xmlns:a16="http://schemas.microsoft.com/office/drawing/2014/main" id="{61C856E1-CD40-1BDC-82D2-1A663966DC4E}"/>
              </a:ext>
            </a:extLst>
          </p:cNvPr>
          <p:cNvSpPr txBox="1"/>
          <p:nvPr/>
        </p:nvSpPr>
        <p:spPr>
          <a:xfrm>
            <a:off x="6095999" y="5430612"/>
            <a:ext cx="5919020" cy="646331"/>
          </a:xfrm>
          <a:prstGeom prst="rect">
            <a:avLst/>
          </a:prstGeom>
          <a:noFill/>
        </p:spPr>
        <p:txBody>
          <a:bodyPr wrap="square" rtlCol="0">
            <a:spAutoFit/>
          </a:bodyPr>
          <a:lstStyle/>
          <a:p>
            <a:pPr algn="just"/>
            <a:r>
              <a:rPr lang="fr-FR" sz="1200" dirty="0"/>
              <a:t>Question : Au cours des douze derniers mois, la situation financière de votre foyer s’est nettement améliorée, s’est un peu améliorée, est restée stationnaire, s’est un peu dégradée, s’est nettement dégradée ?</a:t>
            </a:r>
          </a:p>
        </p:txBody>
      </p:sp>
      <p:sp>
        <p:nvSpPr>
          <p:cNvPr id="2" name="ZoneTexte 1">
            <a:extLst>
              <a:ext uri="{FF2B5EF4-FFF2-40B4-BE49-F238E27FC236}">
                <a16:creationId xmlns:a16="http://schemas.microsoft.com/office/drawing/2014/main" id="{D92BE4DF-2EA5-9848-0315-E127E724FD48}"/>
              </a:ext>
            </a:extLst>
          </p:cNvPr>
          <p:cNvSpPr txBox="1"/>
          <p:nvPr/>
        </p:nvSpPr>
        <p:spPr>
          <a:xfrm>
            <a:off x="373266" y="5606443"/>
            <a:ext cx="5409154" cy="584775"/>
          </a:xfrm>
          <a:prstGeom prst="rect">
            <a:avLst/>
          </a:prstGeom>
          <a:noFill/>
        </p:spPr>
        <p:txBody>
          <a:bodyPr wrap="square">
            <a:spAutoFit/>
          </a:bodyPr>
          <a:lstStyle/>
          <a:p>
            <a:r>
              <a:rPr lang="fr-FR" sz="1600" dirty="0">
                <a:hlinkClick r:id="rId2"/>
              </a:rPr>
              <a:t>Pouvoir d’achat et inégalités : les chiffres et le ressenti sont-ils aussi divergents qu’on le dit ? - Blog Insee</a:t>
            </a:r>
            <a:endParaRPr lang="fr-FR" sz="1600" dirty="0"/>
          </a:p>
        </p:txBody>
      </p:sp>
      <p:sp>
        <p:nvSpPr>
          <p:cNvPr id="7" name="ZoneTexte 6">
            <a:extLst>
              <a:ext uri="{FF2B5EF4-FFF2-40B4-BE49-F238E27FC236}">
                <a16:creationId xmlns:a16="http://schemas.microsoft.com/office/drawing/2014/main" id="{7184DF41-2CE1-F2CF-6EAF-8DE062F3E19A}"/>
              </a:ext>
            </a:extLst>
          </p:cNvPr>
          <p:cNvSpPr txBox="1"/>
          <p:nvPr/>
        </p:nvSpPr>
        <p:spPr>
          <a:xfrm>
            <a:off x="6186434" y="6028324"/>
            <a:ext cx="6174658" cy="338554"/>
          </a:xfrm>
          <a:prstGeom prst="rect">
            <a:avLst/>
          </a:prstGeom>
          <a:noFill/>
        </p:spPr>
        <p:txBody>
          <a:bodyPr wrap="square">
            <a:spAutoFit/>
          </a:bodyPr>
          <a:lstStyle/>
          <a:p>
            <a:r>
              <a:rPr lang="fr-FR" sz="1600" b="0" i="0" dirty="0">
                <a:solidFill>
                  <a:srgbClr val="525457"/>
                </a:solidFill>
                <a:effectLst/>
                <a:latin typeface="+mj-lt"/>
              </a:rPr>
              <a:t>Source : Insee</a:t>
            </a:r>
            <a:endParaRPr lang="fr-FR" sz="1600" dirty="0">
              <a:latin typeface="+mj-lt"/>
            </a:endParaRPr>
          </a:p>
        </p:txBody>
      </p:sp>
      <p:pic>
        <p:nvPicPr>
          <p:cNvPr id="10" name="Image 9">
            <a:extLst>
              <a:ext uri="{FF2B5EF4-FFF2-40B4-BE49-F238E27FC236}">
                <a16:creationId xmlns:a16="http://schemas.microsoft.com/office/drawing/2014/main" id="{7A493C1A-8E3F-7082-702C-16DF1A7E4BE1}"/>
              </a:ext>
            </a:extLst>
          </p:cNvPr>
          <p:cNvPicPr>
            <a:picLocks noChangeAspect="1"/>
          </p:cNvPicPr>
          <p:nvPr/>
        </p:nvPicPr>
        <p:blipFill>
          <a:blip r:embed="rId3"/>
          <a:stretch>
            <a:fillRect/>
          </a:stretch>
        </p:blipFill>
        <p:spPr>
          <a:xfrm>
            <a:off x="6531614" y="2021235"/>
            <a:ext cx="5532531" cy="3374451"/>
          </a:xfrm>
          <a:prstGeom prst="rect">
            <a:avLst/>
          </a:prstGeom>
        </p:spPr>
      </p:pic>
    </p:spTree>
    <p:extLst>
      <p:ext uri="{BB962C8B-B14F-4D97-AF65-F5344CB8AC3E}">
        <p14:creationId xmlns:p14="http://schemas.microsoft.com/office/powerpoint/2010/main" val="420083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6757C-41F4-88AB-1EE2-82F21D0393CC}"/>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3DBE6AA-220A-BCAB-AB5B-714D0ED6B85F}"/>
              </a:ext>
            </a:extLst>
          </p:cNvPr>
          <p:cNvSpPr>
            <a:spLocks noGrp="1"/>
          </p:cNvSpPr>
          <p:nvPr>
            <p:ph sz="quarter" idx="14"/>
          </p:nvPr>
        </p:nvSpPr>
        <p:spPr/>
        <p:txBody>
          <a:bodyPr>
            <a:normAutofit fontScale="85000" lnSpcReduction="10000"/>
          </a:bodyPr>
          <a:lstStyle/>
          <a:p>
            <a:r>
              <a:rPr lang="fr-FR" dirty="0"/>
              <a:t>Inégalité de revenus inferieures puis dans la moyenne de la zone euro</a:t>
            </a:r>
          </a:p>
        </p:txBody>
      </p:sp>
      <p:sp>
        <p:nvSpPr>
          <p:cNvPr id="9" name="Espace réservé du numéro de diapositive 8">
            <a:extLst>
              <a:ext uri="{FF2B5EF4-FFF2-40B4-BE49-F238E27FC236}">
                <a16:creationId xmlns:a16="http://schemas.microsoft.com/office/drawing/2014/main" id="{98659540-0041-6C44-E3B1-DF4E8584048E}"/>
              </a:ext>
            </a:extLst>
          </p:cNvPr>
          <p:cNvSpPr>
            <a:spLocks noGrp="1"/>
          </p:cNvSpPr>
          <p:nvPr>
            <p:ph type="sldNum" sz="quarter" idx="12"/>
          </p:nvPr>
        </p:nvSpPr>
        <p:spPr/>
        <p:txBody>
          <a:bodyPr/>
          <a:lstStyle/>
          <a:p>
            <a:fld id="{0DFF3279-5B66-F94E-B69C-CCB6B1DE2EC0}" type="slidenum">
              <a:rPr lang="fr-FR" smtClean="0"/>
              <a:pPr/>
              <a:t>9</a:t>
            </a:fld>
            <a:endParaRPr lang="fr-FR" dirty="0"/>
          </a:p>
        </p:txBody>
      </p:sp>
      <p:sp>
        <p:nvSpPr>
          <p:cNvPr id="12" name="Espace réservé du texte 4">
            <a:extLst>
              <a:ext uri="{FF2B5EF4-FFF2-40B4-BE49-F238E27FC236}">
                <a16:creationId xmlns:a16="http://schemas.microsoft.com/office/drawing/2014/main" id="{73B49224-8332-7FF1-B9AF-13133FA1AE97}"/>
              </a:ext>
            </a:extLst>
          </p:cNvPr>
          <p:cNvSpPr>
            <a:spLocks noGrp="1"/>
          </p:cNvSpPr>
          <p:nvPr>
            <p:ph type="body" sz="quarter" idx="16"/>
          </p:nvPr>
        </p:nvSpPr>
        <p:spPr>
          <a:xfrm>
            <a:off x="5997677" y="1121107"/>
            <a:ext cx="6015150" cy="461665"/>
          </a:xfrm>
        </p:spPr>
        <p:txBody>
          <a:bodyPr/>
          <a:lstStyle/>
          <a:p>
            <a:pPr fontAlgn="base"/>
            <a:r>
              <a:rPr lang="fr-FR" dirty="0"/>
              <a:t>Inégalités de revenu dans la zone euro (coefficient de Gini)</a:t>
            </a:r>
          </a:p>
          <a:p>
            <a:pPr fontAlgn="base"/>
            <a:endParaRPr lang="fr-FR" dirty="0"/>
          </a:p>
        </p:txBody>
      </p:sp>
      <p:sp>
        <p:nvSpPr>
          <p:cNvPr id="15" name="ZoneTexte 14">
            <a:extLst>
              <a:ext uri="{FF2B5EF4-FFF2-40B4-BE49-F238E27FC236}">
                <a16:creationId xmlns:a16="http://schemas.microsoft.com/office/drawing/2014/main" id="{3E8ED009-349A-FA1B-BF3A-5F9FEC9ED6AC}"/>
              </a:ext>
            </a:extLst>
          </p:cNvPr>
          <p:cNvSpPr txBox="1"/>
          <p:nvPr/>
        </p:nvSpPr>
        <p:spPr>
          <a:xfrm>
            <a:off x="463740" y="1583002"/>
            <a:ext cx="4962547" cy="2738185"/>
          </a:xfrm>
          <a:prstGeom prst="rect">
            <a:avLst/>
          </a:prstGeom>
          <a:noFill/>
        </p:spPr>
        <p:txBody>
          <a:bodyPr wrap="square">
            <a:spAutoFit/>
          </a:bodyPr>
          <a:lstStyle/>
          <a:p>
            <a:pPr>
              <a:lnSpc>
                <a:spcPct val="90000"/>
              </a:lnSpc>
              <a:spcBef>
                <a:spcPts val="2000"/>
              </a:spcBef>
            </a:pPr>
            <a:r>
              <a:rPr lang="fr-FR" sz="2200" b="1" u="sng" dirty="0">
                <a:solidFill>
                  <a:srgbClr val="4171D9"/>
                </a:solidFill>
              </a:rPr>
              <a:t>Après redistribution</a:t>
            </a:r>
            <a:r>
              <a:rPr lang="fr-FR" sz="2200" b="1" dirty="0">
                <a:solidFill>
                  <a:srgbClr val="4171D9"/>
                </a:solidFill>
              </a:rPr>
              <a:t>, les inégalités sont restées contenues depuis plusieurs décennies en France</a:t>
            </a:r>
          </a:p>
          <a:p>
            <a:pPr>
              <a:lnSpc>
                <a:spcPct val="90000"/>
              </a:lnSpc>
              <a:spcBef>
                <a:spcPts val="2000"/>
              </a:spcBef>
            </a:pPr>
            <a:r>
              <a:rPr lang="fr-FR" sz="2200" b="1" dirty="0">
                <a:solidFill>
                  <a:srgbClr val="4171D9"/>
                </a:solidFill>
              </a:rPr>
              <a:t>Les indicateurs d’inégalités placent la France dans la moyenne de la zone euro en fin de période</a:t>
            </a:r>
          </a:p>
          <a:p>
            <a:pPr>
              <a:lnSpc>
                <a:spcPct val="90000"/>
              </a:lnSpc>
              <a:spcBef>
                <a:spcPts val="2000"/>
              </a:spcBef>
            </a:pPr>
            <a:r>
              <a:rPr lang="fr-FR" sz="2200" b="1" dirty="0">
                <a:solidFill>
                  <a:srgbClr val="4171D9"/>
                </a:solidFill>
              </a:rPr>
              <a:t>ES  : effets de la hausse de l’emploi</a:t>
            </a:r>
          </a:p>
        </p:txBody>
      </p:sp>
      <p:pic>
        <p:nvPicPr>
          <p:cNvPr id="4" name="Image 3">
            <a:extLst>
              <a:ext uri="{FF2B5EF4-FFF2-40B4-BE49-F238E27FC236}">
                <a16:creationId xmlns:a16="http://schemas.microsoft.com/office/drawing/2014/main" id="{4A783AF7-E8CD-E1BF-CD12-6A7EEAA2347C}"/>
              </a:ext>
            </a:extLst>
          </p:cNvPr>
          <p:cNvPicPr>
            <a:picLocks noChangeAspect="1"/>
          </p:cNvPicPr>
          <p:nvPr/>
        </p:nvPicPr>
        <p:blipFill>
          <a:blip r:embed="rId2"/>
          <a:stretch>
            <a:fillRect/>
          </a:stretch>
        </p:blipFill>
        <p:spPr>
          <a:xfrm>
            <a:off x="5895624" y="1553345"/>
            <a:ext cx="5640973" cy="3812271"/>
          </a:xfrm>
          <a:prstGeom prst="rect">
            <a:avLst/>
          </a:prstGeom>
        </p:spPr>
      </p:pic>
      <p:sp>
        <p:nvSpPr>
          <p:cNvPr id="7" name="ZoneTexte 6">
            <a:extLst>
              <a:ext uri="{FF2B5EF4-FFF2-40B4-BE49-F238E27FC236}">
                <a16:creationId xmlns:a16="http://schemas.microsoft.com/office/drawing/2014/main" id="{5C04F93B-58B5-D334-31A0-5863DDE8F39C}"/>
              </a:ext>
            </a:extLst>
          </p:cNvPr>
          <p:cNvSpPr txBox="1"/>
          <p:nvPr/>
        </p:nvSpPr>
        <p:spPr>
          <a:xfrm>
            <a:off x="5997677" y="5536557"/>
            <a:ext cx="2536723" cy="338554"/>
          </a:xfrm>
          <a:prstGeom prst="rect">
            <a:avLst/>
          </a:prstGeom>
          <a:noFill/>
        </p:spPr>
        <p:txBody>
          <a:bodyPr wrap="square">
            <a:spAutoFit/>
          </a:bodyPr>
          <a:lstStyle/>
          <a:p>
            <a:r>
              <a:rPr lang="fr-FR" sz="1600" dirty="0">
                <a:solidFill>
                  <a:srgbClr val="525457"/>
                </a:solidFill>
                <a:latin typeface="+mj-lt"/>
              </a:rPr>
              <a:t>Source : Eurostat</a:t>
            </a:r>
          </a:p>
        </p:txBody>
      </p:sp>
    </p:spTree>
    <p:extLst>
      <p:ext uri="{BB962C8B-B14F-4D97-AF65-F5344CB8AC3E}">
        <p14:creationId xmlns:p14="http://schemas.microsoft.com/office/powerpoint/2010/main" val="78380483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placement xmlns="bdf1cf4f-7695-4430-aedd-de7f34f9bed4">Carrousel</Emplacement>
    <TaxCatchAll xmlns="be45cbd3-9dfe-4228-86ae-352dd11a3075"/>
    <URL xmlns="http://schemas.microsoft.com/sharepoint/v3">
      <Url xsi:nil="true"/>
      <Description xsi:nil="true"/>
    </URL>
    <bdfPublication xmlns="be45cbd3-9dfe-4228-86ae-352dd11a3075" xsi:nil="true"/>
    <bdfExternalLink xmlns="be45cbd3-9dfe-4228-86ae-352dd11a3075">
      <Url xsi:nil="true"/>
      <Description xsi:nil="true"/>
    </bdfExternalLink>
    <gcc0a71eea0f4e48a67b24b36ca45e32 xmlns="93d802d0-8a6c-41b7-a22d-02bb145e9db4">
      <Terms xmlns="http://schemas.microsoft.com/office/infopath/2007/PartnerControls"/>
    </gcc0a71eea0f4e48a67b24b36ca45e32>
    <bdfThumbnail xmlns="be45cbd3-9dfe-4228-86ae-352dd11a3075">
      <Url xsi:nil="true"/>
      <Description xsi:nil="true"/>
    </bdfThumbnail>
    <SharedWithUsers xmlns="be45cbd3-9dfe-4228-86ae-352dd11a3075">
      <UserInfo>
        <DisplayName>SARTIAUX Ludovic (LILLE)</DisplayName>
        <AccountId>4915</AccountId>
        <AccountType/>
      </UserInfo>
      <UserInfo>
        <DisplayName>CHASTAGNER Thomas (SG DA)</DisplayName>
        <AccountId>12514</AccountId>
        <AccountType/>
      </UserInfo>
      <UserInfo>
        <DisplayName>TACHE Elise (DGSEI DIM)</DisplayName>
        <AccountId>9719</AccountId>
        <AccountType/>
      </UserInfo>
      <UserInfo>
        <DisplayName>SIMON Corentin (DGSI DISPO)</DisplayName>
        <AccountId>7221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1AD8D113BBF346B2D312B5120E28C2" ma:contentTypeVersion="9" ma:contentTypeDescription="Crée un document." ma:contentTypeScope="" ma:versionID="dc9889e516318c35c45762f285422c1b">
  <xsd:schema xmlns:xsd="http://www.w3.org/2001/XMLSchema" xmlns:xs="http://www.w3.org/2001/XMLSchema" xmlns:p="http://schemas.microsoft.com/office/2006/metadata/properties" xmlns:ns1="http://schemas.microsoft.com/sharepoint/v3" xmlns:ns2="be45cbd3-9dfe-4228-86ae-352dd11a3075" xmlns:ns3="93d802d0-8a6c-41b7-a22d-02bb145e9db4" xmlns:ns4="bdf1cf4f-7695-4430-aedd-de7f34f9bed4" targetNamespace="http://schemas.microsoft.com/office/2006/metadata/properties" ma:root="true" ma:fieldsID="7477fcaf1cf08dd1e4f20842005aeae6" ns1:_="" ns2:_="" ns3:_="" ns4:_="">
    <xsd:import namespace="http://schemas.microsoft.com/sharepoint/v3"/>
    <xsd:import namespace="be45cbd3-9dfe-4228-86ae-352dd11a3075"/>
    <xsd:import namespace="93d802d0-8a6c-41b7-a22d-02bb145e9db4"/>
    <xsd:import namespace="bdf1cf4f-7695-4430-aedd-de7f34f9bed4"/>
    <xsd:element name="properties">
      <xsd:complexType>
        <xsd:sequence>
          <xsd:element name="documentManagement">
            <xsd:complexType>
              <xsd:all>
                <xsd:element ref="ns1:URL" minOccurs="0"/>
                <xsd:element ref="ns2:bdfPublication" minOccurs="0"/>
                <xsd:element ref="ns3:gcc0a71eea0f4e48a67b24b36ca45e32" minOccurs="0"/>
                <xsd:element ref="ns2:TaxCatchAll" minOccurs="0"/>
                <xsd:element ref="ns2:TaxCatchAllLabel" minOccurs="0"/>
                <xsd:element ref="ns2:bdfThumbnail" minOccurs="0"/>
                <xsd:element ref="ns2:bdfExternalLink" minOccurs="0"/>
                <xsd:element ref="ns2:SharedWithUsers" minOccurs="0"/>
                <xsd:element ref="ns2:SharedWithDetails" minOccurs="0"/>
                <xsd:element ref="ns4:Emplace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description="Agenda des CES (2022)"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e45cbd3-9dfe-4228-86ae-352dd11a3075" elementFormDefault="qualified">
    <xsd:import namespace="http://schemas.microsoft.com/office/2006/documentManagement/types"/>
    <xsd:import namespace="http://schemas.microsoft.com/office/infopath/2007/PartnerControls"/>
    <xsd:element name="bdfPublication" ma:index="9" nillable="true" ma:displayName="Date de publication" ma:description="Date de publication" ma:format="DateTime" ma:internalName="bdfPublication">
      <xsd:simpleType>
        <xsd:restriction base="dms:DateTime"/>
      </xsd:simpleType>
    </xsd:element>
    <xsd:element name="TaxCatchAll" ma:index="11" nillable="true" ma:displayName="Taxonomy Catch All Column" ma:hidden="true" ma:list="{6d37154a-4c03-4801-bf41-27c59eacd87b}" ma:internalName="TaxCatchAll" ma:showField="CatchAllData" ma:web="be45cbd3-9dfe-4228-86ae-352dd11a3075">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d37154a-4c03-4801-bf41-27c59eacd87b}" ma:internalName="TaxCatchAllLabel" ma:readOnly="true" ma:showField="CatchAllDataLabel" ma:web="be45cbd3-9dfe-4228-86ae-352dd11a3075">
      <xsd:complexType>
        <xsd:complexContent>
          <xsd:extension base="dms:MultiChoiceLookup">
            <xsd:sequence>
              <xsd:element name="Value" type="dms:Lookup" maxOccurs="unbounded" minOccurs="0" nillable="true"/>
            </xsd:sequence>
          </xsd:extension>
        </xsd:complexContent>
      </xsd:complexType>
    </xsd:element>
    <xsd:element name="bdfThumbnail" ma:index="14" nillable="true" ma:displayName="Vignette" ma:format="Hyperlink" ma:internalName="bdfThumbnail">
      <xsd:complexType>
        <xsd:complexContent>
          <xsd:extension base="dms:URL">
            <xsd:sequence>
              <xsd:element name="Url" type="dms:ValidUrl" minOccurs="0" nillable="true"/>
              <xsd:element name="Description" type="xsd:string" nillable="true"/>
            </xsd:sequence>
          </xsd:extension>
        </xsd:complexContent>
      </xsd:complexType>
    </xsd:element>
    <xsd:element name="bdfExternalLink" ma:index="15" nillable="true" ma:displayName="Lien externe" ma:format="Hyperlink" ma:internalName="bdfExternalLink">
      <xsd:complexType>
        <xsd:complexContent>
          <xsd:extension base="dms:URL">
            <xsd:sequence>
              <xsd:element name="Url" type="dms:ValidUrl" minOccurs="0" nillable="true"/>
              <xsd:element name="Description" type="xsd:string"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d802d0-8a6c-41b7-a22d-02bb145e9db4" elementFormDefault="qualified">
    <xsd:import namespace="http://schemas.microsoft.com/office/2006/documentManagement/types"/>
    <xsd:import namespace="http://schemas.microsoft.com/office/infopath/2007/PartnerControls"/>
    <xsd:element name="gcc0a71eea0f4e48a67b24b36ca45e32" ma:index="10" nillable="true" ma:taxonomy="true" ma:internalName="gcc0a71eea0f4e48a67b24b36ca45e32" ma:taxonomyFieldName="bdfCategoryMedia" ma:displayName="SG DRM" ma:default="" ma:fieldId="{0cc0a71e-ea0f-4e48-a67b-24b36ca45e32}" ma:taxonomyMulti="true" ma:sspId="7b146ed0-6466-4e48-be71-1546582432b3" ma:termSetId="047c6d33-f9f3-497d-bc71-be70acb25bc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f1cf4f-7695-4430-aedd-de7f34f9bed4" elementFormDefault="qualified">
    <xsd:import namespace="http://schemas.microsoft.com/office/2006/documentManagement/types"/>
    <xsd:import namespace="http://schemas.microsoft.com/office/infopath/2007/PartnerControls"/>
    <xsd:element name="Emplacement" ma:index="18" nillable="true" ma:displayName="Emplacement" ma:default="Carrousel" ma:description="Emplacement du contenu" ma:format="Dropdown" ma:internalName="Emplacement">
      <xsd:simpleType>
        <xsd:restriction base="dms:Choice">
          <xsd:enumeration value="Carrousel"/>
          <xsd:enumeration value="Chiffres clé"/>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3F2576-D4A1-4EB6-B882-16D9CDD7013F}">
  <ds:schemaRefs>
    <ds:schemaRef ds:uri="be45cbd3-9dfe-4228-86ae-352dd11a3075"/>
    <ds:schemaRef ds:uri="http://purl.org/dc/elements/1.1/"/>
    <ds:schemaRef ds:uri="http://www.w3.org/XML/1998/namespace"/>
    <ds:schemaRef ds:uri="http://schemas.microsoft.com/office/2006/metadata/properties"/>
    <ds:schemaRef ds:uri="http://schemas.microsoft.com/sharepoint/v3"/>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bdf1cf4f-7695-4430-aedd-de7f34f9bed4"/>
    <ds:schemaRef ds:uri="93d802d0-8a6c-41b7-a22d-02bb145e9db4"/>
    <ds:schemaRef ds:uri="http://purl.org/dc/dcmitype/"/>
  </ds:schemaRefs>
</ds:datastoreItem>
</file>

<file path=customXml/itemProps2.xml><?xml version="1.0" encoding="utf-8"?>
<ds:datastoreItem xmlns:ds="http://schemas.openxmlformats.org/officeDocument/2006/customXml" ds:itemID="{5465E7BF-CD3A-4EEE-8F76-21985282A2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e45cbd3-9dfe-4228-86ae-352dd11a3075"/>
    <ds:schemaRef ds:uri="93d802d0-8a6c-41b7-a22d-02bb145e9db4"/>
    <ds:schemaRef ds:uri="bdf1cf4f-7695-4430-aedd-de7f34f9b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E2534A-5424-488C-8E62-E062DD9009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23318</TotalTime>
  <Words>2447</Words>
  <Application>Microsoft Office PowerPoint</Application>
  <PresentationFormat>Grand écran</PresentationFormat>
  <Paragraphs>255</Paragraphs>
  <Slides>33</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33</vt:i4>
      </vt:variant>
    </vt:vector>
  </HeadingPairs>
  <TitlesOfParts>
    <vt:vector size="38" baseType="lpstr">
      <vt:lpstr>Arial</vt:lpstr>
      <vt:lpstr>Calibri</vt:lpstr>
      <vt:lpstr>Courier New</vt:lpstr>
      <vt:lpstr>Wingdings</vt:lpstr>
      <vt:lpstr>Thème Office</vt:lpstr>
      <vt:lpstr>Présentation PowerPoint</vt:lpstr>
      <vt:lpstr>Présentation PowerPoint</vt:lpstr>
      <vt:lpstr>Présentation PowerPoint</vt:lpstr>
      <vt:lpstr>Présentation PowerPoint</vt:lpstr>
      <vt:lpstr>Préservation des Revenus et pouvoir d'achat  </vt:lpstr>
      <vt:lpstr>Présentation PowerPoint</vt:lpstr>
      <vt:lpstr>Présentation PowerPoint</vt:lpstr>
      <vt:lpstr>Présentation PowerPoint</vt:lpstr>
      <vt:lpstr>Présentation PowerPoint</vt:lpstr>
      <vt:lpstr>Présentation PowerPoint</vt:lpstr>
      <vt:lpstr>Présentation PowerPoint</vt:lpstr>
      <vt:lpstr>Hausse de l’épargne depuis 2020  </vt:lpstr>
      <vt:lpstr>Présentation PowerPoint</vt:lpstr>
      <vt:lpstr>Présentation PowerPoint</vt:lpstr>
      <vt:lpstr>Présentation PowerPoint</vt:lpstr>
      <vt:lpstr>Présentation PowerPoint</vt:lpstr>
      <vt:lpstr>Baisse de l’endettement des ménages   </vt:lpstr>
      <vt:lpstr>Présentation PowerPoint</vt:lpstr>
      <vt:lpstr>Présentation PowerPoint</vt:lpstr>
      <vt:lpstr>Présentation PowerPoint</vt:lpstr>
      <vt:lpstr>Présentation PowerPoint</vt:lpstr>
      <vt:lpstr>Prévention de l’endettement excessif et résolution du surendettement des ménages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Découvrir la banque de france</dc:title>
  <dc:creator>Microsoft Office User</dc:creator>
  <cp:lastModifiedBy>Laurence REMAUD</cp:lastModifiedBy>
  <cp:revision>127</cp:revision>
  <dcterms:created xsi:type="dcterms:W3CDTF">2022-11-15T07:11:29Z</dcterms:created>
  <dcterms:modified xsi:type="dcterms:W3CDTF">2026-02-11T08:16:32Z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0x010100031AD8D113BBF346B2D312B5120E28C2</vt:lpwstr>
  </property>
  <property fmtid="{D5CDD505-2E9C-101B-9397-08002B2CF9AE}" pid="3" name="bdfCategoryMedia">
    <vt:lpwstr/>
  </property>
  <property fmtid="{D5CDD505-2E9C-101B-9397-08002B2CF9AE}" pid="4" name="MSIP_Label_c08f1332-2cfb-404a-934f-6a2bfd1bd80c_Enabled">
    <vt:lpwstr>true</vt:lpwstr>
  </property>
  <property fmtid="{D5CDD505-2E9C-101B-9397-08002B2CF9AE}" pid="5" name="MSIP_Label_c08f1332-2cfb-404a-934f-6a2bfd1bd80c_SetDate">
    <vt:lpwstr>2026-02-01T20:32:38Z</vt:lpwstr>
  </property>
  <property fmtid="{D5CDD505-2E9C-101B-9397-08002B2CF9AE}" pid="6" name="MSIP_Label_c08f1332-2cfb-404a-934f-6a2bfd1bd80c_Method">
    <vt:lpwstr>Privileged</vt:lpwstr>
  </property>
  <property fmtid="{D5CDD505-2E9C-101B-9397-08002B2CF9AE}" pid="7" name="MSIP_Label_c08f1332-2cfb-404a-934f-6a2bfd1bd80c_Name">
    <vt:lpwstr>BDF-PUBLIC-Sans-Marquage</vt:lpwstr>
  </property>
  <property fmtid="{D5CDD505-2E9C-101B-9397-08002B2CF9AE}" pid="8" name="MSIP_Label_c08f1332-2cfb-404a-934f-6a2bfd1bd80c_SiteId">
    <vt:lpwstr>e6599448-62a0-418e-8930-d00d8d5682c2</vt:lpwstr>
  </property>
  <property fmtid="{D5CDD505-2E9C-101B-9397-08002B2CF9AE}" pid="9" name="MSIP_Label_c08f1332-2cfb-404a-934f-6a2bfd1bd80c_ActionId">
    <vt:lpwstr>d1df908e-88d5-4eff-b182-6eff3784d709</vt:lpwstr>
  </property>
  <property fmtid="{D5CDD505-2E9C-101B-9397-08002B2CF9AE}" pid="10" name="MSIP_Label_c08f1332-2cfb-404a-934f-6a2bfd1bd80c_ContentBits">
    <vt:lpwstr>0</vt:lpwstr>
  </property>
  <property fmtid="{D5CDD505-2E9C-101B-9397-08002B2CF9AE}" pid="11" name="MSIP_Label_c08f1332-2cfb-404a-934f-6a2bfd1bd80c_Tag">
    <vt:lpwstr>10, 0, 1, 1</vt:lpwstr>
  </property>
</Properties>
</file>