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351" r:id="rId5"/>
    <p:sldId id="392" r:id="rId6"/>
    <p:sldId id="437" r:id="rId7"/>
    <p:sldId id="365" r:id="rId8"/>
    <p:sldId id="409" r:id="rId9"/>
    <p:sldId id="421" r:id="rId10"/>
    <p:sldId id="438" r:id="rId11"/>
    <p:sldId id="418" r:id="rId12"/>
    <p:sldId id="431" r:id="rId13"/>
    <p:sldId id="422" r:id="rId14"/>
    <p:sldId id="415" r:id="rId15"/>
    <p:sldId id="426" r:id="rId16"/>
    <p:sldId id="423" r:id="rId17"/>
    <p:sldId id="413" r:id="rId18"/>
    <p:sldId id="416" r:id="rId19"/>
    <p:sldId id="411" r:id="rId20"/>
    <p:sldId id="412" r:id="rId21"/>
    <p:sldId id="417" r:id="rId22"/>
    <p:sldId id="434" r:id="rId23"/>
    <p:sldId id="432" r:id="rId24"/>
    <p:sldId id="427" r:id="rId25"/>
    <p:sldId id="429" r:id="rId26"/>
    <p:sldId id="424" r:id="rId27"/>
    <p:sldId id="430" r:id="rId28"/>
    <p:sldId id="435" r:id="rId29"/>
    <p:sldId id="388" r:id="rId30"/>
    <p:sldId id="433" r:id="rId31"/>
    <p:sldId id="436" r:id="rId32"/>
    <p:sldId id="390" r:id="rId33"/>
    <p:sldId id="256" r:id="rId34"/>
    <p:sldId id="257" r:id="rId35"/>
    <p:sldId id="259" r:id="rId36"/>
    <p:sldId id="261" r:id="rId37"/>
    <p:sldId id="263" r:id="rId38"/>
    <p:sldId id="262" r:id="rId39"/>
    <p:sldId id="260" r:id="rId40"/>
    <p:sldId id="264"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TORNES Jérémi (DGSEI DECAMS)" initials="JM" lastIdx="1" clrIdx="0">
    <p:extLst>
      <p:ext uri="{19B8F6BF-5375-455C-9EA6-DF929625EA0E}">
        <p15:presenceInfo xmlns:p15="http://schemas.microsoft.com/office/powerpoint/2012/main" userId="S::Jeremi.Montornes@banque-france.fr::e15ec685-0933-44ff-a5b0-ca50b94465ec" providerId="AD"/>
      </p:ext>
    </p:extLst>
  </p:cmAuthor>
  <p:cmAuthor id="2" name="LE Mathias (DGSEI DECAMS)" initials="ML" lastIdx="12" clrIdx="1">
    <p:extLst>
      <p:ext uri="{19B8F6BF-5375-455C-9EA6-DF929625EA0E}">
        <p15:presenceInfo xmlns:p15="http://schemas.microsoft.com/office/powerpoint/2012/main" userId="S::Mathias.LE@banque-france.fr::aa429b5a-059a-4bd9-93f2-2bf07a811530" providerId="AD"/>
      </p:ext>
    </p:extLst>
  </p:cmAuthor>
  <p:cmAuthor id="3" name="ZAPHA Chloe (DGSEI DECAMS)" initials="CZ" lastIdx="6" clrIdx="2">
    <p:extLst>
      <p:ext uri="{19B8F6BF-5375-455C-9EA6-DF929625EA0E}">
        <p15:presenceInfo xmlns:p15="http://schemas.microsoft.com/office/powerpoint/2012/main" userId="S::Chloe.ZAPHA@banque-france.fr::ea81f8a4-fc17-4b56-8334-1483b7abb914" providerId="AD"/>
      </p:ext>
    </p:extLst>
  </p:cmAuthor>
  <p:cmAuthor id="4" name="GAUTIER Erwan (DGSEI DECAMS)" initials="EG" lastIdx="3" clrIdx="3">
    <p:extLst>
      <p:ext uri="{19B8F6BF-5375-455C-9EA6-DF929625EA0E}">
        <p15:presenceInfo xmlns:p15="http://schemas.microsoft.com/office/powerpoint/2012/main" userId="S::Erwan.GAUTIER@banque-france.fr::c5b795e7-feff-4828-a8d6-667c8dfeaf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6E"/>
    <a:srgbClr val="4171D9"/>
    <a:srgbClr val="31429B"/>
    <a:srgbClr val="0EA0BE"/>
    <a:srgbClr val="FAFAFA"/>
    <a:srgbClr val="4A82FA"/>
    <a:srgbClr val="AAC224"/>
    <a:srgbClr val="5A7B9F"/>
    <a:srgbClr val="00998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3B514-14E7-4289-956C-3C744BA96751}" v="24" dt="2026-02-10T10:00:44.52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4677"/>
  </p:normalViewPr>
  <p:slideViewPr>
    <p:cSldViewPr snapToGrid="0" snapToObjects="1">
      <p:cViewPr varScale="1">
        <p:scale>
          <a:sx n="70" d="100"/>
          <a:sy n="70" d="100"/>
        </p:scale>
        <p:origin x="452" y="52"/>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snapToObjects="1">
      <p:cViewPr varScale="1">
        <p:scale>
          <a:sx n="74" d="100"/>
          <a:sy n="74" d="100"/>
        </p:scale>
        <p:origin x="35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https://banquefrancefr-my.sharepoint.com/personal/mathias_le_banque-france_fr/Documents/Documents/Operationnel/PE/BdF/Situation%20financi&#232;re%20entreprises%2009%202025/Copie%20de%20WEBSTAT-observations-2025-09-23T10_17_41.361+02_0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banquefrancefr-my.sharepoint.com/personal/mathias_le_banque-france_fr/Documents/Documents/Operationnel/PE/BdF/Situation%20financi&#232;re%20entreprises%2009%202025/Copie%20de%20WEBSTAT-observations-2025-09-24T11_19_34.471+02_00.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banquefrancefr-my.sharepoint.com/personal/mathias_le_banque-france_fr/Documents/Documents/Operationnel/PE/BdF/Situation%20financi&#232;re%20entreprises%2009%202025/Copie%20de%20WEBSTAT-observations-2025-09-24T11_19_34.471+02_00.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https://banquefrancefr-my.sharepoint.com/personal/mathias_le_banque-france_fr/Documents/Documents/Operationnel/PE/BdF/Situation%20financi&#232;re%20entreprises%2009%202025/Copie%20de%20WEBSTAT-observations-2025-09-24T11_19_34.471+02_00.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https://banquefrancefr-my.sharepoint.com/personal/mathias_le_banque-france_fr/Documents/Documents/Operationnel/PE/BdF/Situation%20financi&#232;re%20entreprises%2009%202025/Copie%20de%20WEBSTAT-observations-2025-09-24T11_19_34.471+02_00.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oleObject" Target="https://banquefrancefr-my.sharepoint.com/personal/mathias_le_banque-france_fr/Documents/Documents/Operationnel/PE/BdF/Situation%20financi&#232;re%20entreprises%2009%202025/Copie%20de%20WEBSTAT-observations-2025-09-23T10_17_41.361+02_00.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adbdf.private\applications\AU_AMIC\COE_SEMAP\SORTIES_DEF\MaJ_2025\COE_aout_2025.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Situation</a:t>
            </a:r>
            <a:r>
              <a:rPr lang="fr-FR" baseline="0"/>
              <a:t> de trésorerie : solde d'opinion (2019-2025)</a:t>
            </a:r>
            <a:endParaRPr lang="fr-FR"/>
          </a:p>
        </c:rich>
      </c:tx>
      <c:overlay val="0"/>
      <c:spPr>
        <a:noFill/>
        <a:ln>
          <a:noFill/>
        </a:ln>
        <a:effectLst/>
      </c:spPr>
    </c:title>
    <c:autoTitleDeleted val="0"/>
    <c:plotArea>
      <c:layout/>
      <c:lineChart>
        <c:grouping val="standard"/>
        <c:varyColors val="0"/>
        <c:ser>
          <c:idx val="4"/>
          <c:order val="0"/>
          <c:tx>
            <c:strRef>
              <c:f>'Feuil1 (2)'!$E$2</c:f>
              <c:strCache>
                <c:ptCount val="1"/>
                <c:pt idx="0">
                  <c:v>Industrie manufacturière</c:v>
                </c:pt>
              </c:strCache>
            </c:strRef>
          </c:tx>
          <c:spPr>
            <a:ln w="19050"/>
          </c:spPr>
          <c:marker>
            <c:symbol val="none"/>
          </c:marker>
          <c:cat>
            <c:strRef>
              <c:f>'Feuil1 (2)'!$B$3:$B$94</c:f>
              <c:strCache>
                <c:ptCount val="92"/>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pt idx="65">
                  <c:v>2023-06</c:v>
                </c:pt>
                <c:pt idx="66">
                  <c:v>2023-07</c:v>
                </c:pt>
                <c:pt idx="67">
                  <c:v>2023-08</c:v>
                </c:pt>
                <c:pt idx="68">
                  <c:v>2023-09</c:v>
                </c:pt>
                <c:pt idx="69">
                  <c:v>2023-10</c:v>
                </c:pt>
                <c:pt idx="70">
                  <c:v>2023-11</c:v>
                </c:pt>
                <c:pt idx="71">
                  <c:v>2023-12</c:v>
                </c:pt>
                <c:pt idx="72">
                  <c:v>2024-01</c:v>
                </c:pt>
                <c:pt idx="73">
                  <c:v>2024-02</c:v>
                </c:pt>
                <c:pt idx="74">
                  <c:v>2024-03</c:v>
                </c:pt>
                <c:pt idx="75">
                  <c:v>2024-04</c:v>
                </c:pt>
                <c:pt idx="76">
                  <c:v>2024-05</c:v>
                </c:pt>
                <c:pt idx="77">
                  <c:v>2024-06</c:v>
                </c:pt>
                <c:pt idx="78">
                  <c:v>2024-07</c:v>
                </c:pt>
                <c:pt idx="79">
                  <c:v>2024-08</c:v>
                </c:pt>
                <c:pt idx="80">
                  <c:v>2024-09</c:v>
                </c:pt>
                <c:pt idx="81">
                  <c:v>2024-10</c:v>
                </c:pt>
                <c:pt idx="82">
                  <c:v>2024-11</c:v>
                </c:pt>
                <c:pt idx="83">
                  <c:v>2024-12</c:v>
                </c:pt>
                <c:pt idx="84">
                  <c:v>2025-01</c:v>
                </c:pt>
                <c:pt idx="85">
                  <c:v>2025-02</c:v>
                </c:pt>
                <c:pt idx="86">
                  <c:v>2025-03</c:v>
                </c:pt>
                <c:pt idx="87">
                  <c:v>2025-04</c:v>
                </c:pt>
                <c:pt idx="88">
                  <c:v>2025-05</c:v>
                </c:pt>
                <c:pt idx="89">
                  <c:v>2025-06</c:v>
                </c:pt>
                <c:pt idx="90">
                  <c:v>2025-07</c:v>
                </c:pt>
                <c:pt idx="91">
                  <c:v>2025-08</c:v>
                </c:pt>
              </c:strCache>
            </c:strRef>
          </c:cat>
          <c:val>
            <c:numRef>
              <c:f>'Feuil1 (2)'!$E$3:$E$93</c:f>
              <c:numCache>
                <c:formatCode>General</c:formatCode>
                <c:ptCount val="91"/>
                <c:pt idx="0">
                  <c:v>13.05</c:v>
                </c:pt>
                <c:pt idx="1">
                  <c:v>12.08</c:v>
                </c:pt>
                <c:pt idx="2">
                  <c:v>10.53</c:v>
                </c:pt>
                <c:pt idx="3">
                  <c:v>12.06</c:v>
                </c:pt>
                <c:pt idx="4">
                  <c:v>11.95</c:v>
                </c:pt>
                <c:pt idx="5">
                  <c:v>10.64</c:v>
                </c:pt>
                <c:pt idx="6">
                  <c:v>10.62</c:v>
                </c:pt>
                <c:pt idx="7">
                  <c:v>13.88</c:v>
                </c:pt>
                <c:pt idx="8">
                  <c:v>11.7</c:v>
                </c:pt>
                <c:pt idx="9">
                  <c:v>12.35</c:v>
                </c:pt>
                <c:pt idx="10">
                  <c:v>10.72</c:v>
                </c:pt>
                <c:pt idx="11">
                  <c:v>9.16</c:v>
                </c:pt>
                <c:pt idx="12">
                  <c:v>8.8800000000000008</c:v>
                </c:pt>
                <c:pt idx="13">
                  <c:v>9.19</c:v>
                </c:pt>
                <c:pt idx="14">
                  <c:v>9.3000000000000007</c:v>
                </c:pt>
                <c:pt idx="15">
                  <c:v>8.2799999999999994</c:v>
                </c:pt>
                <c:pt idx="16">
                  <c:v>9.81</c:v>
                </c:pt>
                <c:pt idx="17">
                  <c:v>9.7200000000000006</c:v>
                </c:pt>
                <c:pt idx="18">
                  <c:v>12.32</c:v>
                </c:pt>
                <c:pt idx="19">
                  <c:v>9.67</c:v>
                </c:pt>
                <c:pt idx="20">
                  <c:v>9.82</c:v>
                </c:pt>
                <c:pt idx="21">
                  <c:v>10.97</c:v>
                </c:pt>
                <c:pt idx="22">
                  <c:v>9.0299999999999994</c:v>
                </c:pt>
                <c:pt idx="23">
                  <c:v>7.77</c:v>
                </c:pt>
                <c:pt idx="24">
                  <c:v>9.6</c:v>
                </c:pt>
                <c:pt idx="25">
                  <c:v>7.73</c:v>
                </c:pt>
                <c:pt idx="26">
                  <c:v>-7.84</c:v>
                </c:pt>
                <c:pt idx="27">
                  <c:v>-8.39</c:v>
                </c:pt>
                <c:pt idx="28">
                  <c:v>0.02</c:v>
                </c:pt>
                <c:pt idx="29">
                  <c:v>6.86</c:v>
                </c:pt>
                <c:pt idx="30">
                  <c:v>7.86</c:v>
                </c:pt>
                <c:pt idx="31">
                  <c:v>9.43</c:v>
                </c:pt>
                <c:pt idx="32">
                  <c:v>12.55</c:v>
                </c:pt>
                <c:pt idx="33">
                  <c:v>9.11</c:v>
                </c:pt>
                <c:pt idx="34">
                  <c:v>11.93</c:v>
                </c:pt>
                <c:pt idx="35">
                  <c:v>14.26</c:v>
                </c:pt>
                <c:pt idx="36">
                  <c:v>13.65</c:v>
                </c:pt>
                <c:pt idx="37">
                  <c:v>15.24</c:v>
                </c:pt>
                <c:pt idx="38">
                  <c:v>16.170000000000002</c:v>
                </c:pt>
                <c:pt idx="39">
                  <c:v>18.62</c:v>
                </c:pt>
                <c:pt idx="40">
                  <c:v>17.600000000000001</c:v>
                </c:pt>
                <c:pt idx="41">
                  <c:v>19.66</c:v>
                </c:pt>
                <c:pt idx="42">
                  <c:v>15.72</c:v>
                </c:pt>
                <c:pt idx="43">
                  <c:v>16.75</c:v>
                </c:pt>
                <c:pt idx="44">
                  <c:v>17.170000000000002</c:v>
                </c:pt>
                <c:pt idx="45">
                  <c:v>15.73</c:v>
                </c:pt>
                <c:pt idx="46">
                  <c:v>16.64</c:v>
                </c:pt>
                <c:pt idx="47">
                  <c:v>14.98</c:v>
                </c:pt>
                <c:pt idx="48">
                  <c:v>13.82</c:v>
                </c:pt>
                <c:pt idx="49">
                  <c:v>14.43</c:v>
                </c:pt>
                <c:pt idx="50">
                  <c:v>13.8</c:v>
                </c:pt>
                <c:pt idx="51">
                  <c:v>6.32</c:v>
                </c:pt>
                <c:pt idx="52">
                  <c:v>6</c:v>
                </c:pt>
                <c:pt idx="53">
                  <c:v>5.79</c:v>
                </c:pt>
                <c:pt idx="54">
                  <c:v>5.17</c:v>
                </c:pt>
                <c:pt idx="55">
                  <c:v>4.4400000000000004</c:v>
                </c:pt>
                <c:pt idx="56">
                  <c:v>2.73</c:v>
                </c:pt>
                <c:pt idx="57">
                  <c:v>2.17</c:v>
                </c:pt>
                <c:pt idx="58">
                  <c:v>1.99</c:v>
                </c:pt>
                <c:pt idx="59">
                  <c:v>2.9</c:v>
                </c:pt>
                <c:pt idx="60">
                  <c:v>1.83</c:v>
                </c:pt>
                <c:pt idx="61">
                  <c:v>2.29</c:v>
                </c:pt>
                <c:pt idx="62">
                  <c:v>2.84</c:v>
                </c:pt>
                <c:pt idx="63">
                  <c:v>1.64</c:v>
                </c:pt>
                <c:pt idx="64">
                  <c:v>1.92</c:v>
                </c:pt>
                <c:pt idx="65">
                  <c:v>1.58</c:v>
                </c:pt>
                <c:pt idx="66">
                  <c:v>0.96</c:v>
                </c:pt>
                <c:pt idx="67">
                  <c:v>0.63</c:v>
                </c:pt>
                <c:pt idx="68">
                  <c:v>0.01</c:v>
                </c:pt>
                <c:pt idx="69">
                  <c:v>1.61</c:v>
                </c:pt>
                <c:pt idx="70">
                  <c:v>1.28</c:v>
                </c:pt>
                <c:pt idx="71">
                  <c:v>-0.52</c:v>
                </c:pt>
                <c:pt idx="72">
                  <c:v>-0.52</c:v>
                </c:pt>
                <c:pt idx="73">
                  <c:v>-0.63</c:v>
                </c:pt>
                <c:pt idx="74">
                  <c:v>-0.54</c:v>
                </c:pt>
                <c:pt idx="75">
                  <c:v>0.03</c:v>
                </c:pt>
                <c:pt idx="76">
                  <c:v>-0.06</c:v>
                </c:pt>
                <c:pt idx="77">
                  <c:v>-1.44</c:v>
                </c:pt>
                <c:pt idx="78">
                  <c:v>-1.1100000000000001</c:v>
                </c:pt>
                <c:pt idx="79">
                  <c:v>-0.56000000000000005</c:v>
                </c:pt>
                <c:pt idx="80">
                  <c:v>-0.62</c:v>
                </c:pt>
                <c:pt idx="81">
                  <c:v>-2.13</c:v>
                </c:pt>
                <c:pt idx="82">
                  <c:v>-2.54</c:v>
                </c:pt>
                <c:pt idx="83">
                  <c:v>-2.08</c:v>
                </c:pt>
                <c:pt idx="84">
                  <c:v>-0.66</c:v>
                </c:pt>
                <c:pt idx="85">
                  <c:v>-0.3</c:v>
                </c:pt>
                <c:pt idx="86">
                  <c:v>-2.06</c:v>
                </c:pt>
                <c:pt idx="87">
                  <c:v>-2.0099999999999998</c:v>
                </c:pt>
                <c:pt idx="88">
                  <c:v>-1.68</c:v>
                </c:pt>
                <c:pt idx="89">
                  <c:v>-1.41</c:v>
                </c:pt>
                <c:pt idx="90">
                  <c:v>0.64</c:v>
                </c:pt>
              </c:numCache>
            </c:numRef>
          </c:val>
          <c:smooth val="1"/>
          <c:extLst>
            <c:ext xmlns:c16="http://schemas.microsoft.com/office/drawing/2014/chart" uri="{C3380CC4-5D6E-409C-BE32-E72D297353CC}">
              <c16:uniqueId val="{00000000-6151-4DF1-9CAD-8633CF4FA273}"/>
            </c:ext>
          </c:extLst>
        </c:ser>
        <c:ser>
          <c:idx val="5"/>
          <c:order val="1"/>
          <c:tx>
            <c:strRef>
              <c:f>'Feuil1 (2)'!$F$2</c:f>
              <c:strCache>
                <c:ptCount val="1"/>
                <c:pt idx="0">
                  <c:v>Industrie manufacturière (PME)</c:v>
                </c:pt>
              </c:strCache>
            </c:strRef>
          </c:tx>
          <c:spPr>
            <a:ln w="19050" cap="rnd">
              <a:solidFill>
                <a:schemeClr val="accent5"/>
              </a:solidFill>
              <a:prstDash val="sysDash"/>
              <a:round/>
            </a:ln>
            <a:effectLst/>
          </c:spPr>
          <c:marker>
            <c:symbol val="none"/>
          </c:marker>
          <c:cat>
            <c:strRef>
              <c:f>'Feuil1 (2)'!$B$3:$B$94</c:f>
              <c:strCache>
                <c:ptCount val="92"/>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pt idx="65">
                  <c:v>2023-06</c:v>
                </c:pt>
                <c:pt idx="66">
                  <c:v>2023-07</c:v>
                </c:pt>
                <c:pt idx="67">
                  <c:v>2023-08</c:v>
                </c:pt>
                <c:pt idx="68">
                  <c:v>2023-09</c:v>
                </c:pt>
                <c:pt idx="69">
                  <c:v>2023-10</c:v>
                </c:pt>
                <c:pt idx="70">
                  <c:v>2023-11</c:v>
                </c:pt>
                <c:pt idx="71">
                  <c:v>2023-12</c:v>
                </c:pt>
                <c:pt idx="72">
                  <c:v>2024-01</c:v>
                </c:pt>
                <c:pt idx="73">
                  <c:v>2024-02</c:v>
                </c:pt>
                <c:pt idx="74">
                  <c:v>2024-03</c:v>
                </c:pt>
                <c:pt idx="75">
                  <c:v>2024-04</c:v>
                </c:pt>
                <c:pt idx="76">
                  <c:v>2024-05</c:v>
                </c:pt>
                <c:pt idx="77">
                  <c:v>2024-06</c:v>
                </c:pt>
                <c:pt idx="78">
                  <c:v>2024-07</c:v>
                </c:pt>
                <c:pt idx="79">
                  <c:v>2024-08</c:v>
                </c:pt>
                <c:pt idx="80">
                  <c:v>2024-09</c:v>
                </c:pt>
                <c:pt idx="81">
                  <c:v>2024-10</c:v>
                </c:pt>
                <c:pt idx="82">
                  <c:v>2024-11</c:v>
                </c:pt>
                <c:pt idx="83">
                  <c:v>2024-12</c:v>
                </c:pt>
                <c:pt idx="84">
                  <c:v>2025-01</c:v>
                </c:pt>
                <c:pt idx="85">
                  <c:v>2025-02</c:v>
                </c:pt>
                <c:pt idx="86">
                  <c:v>2025-03</c:v>
                </c:pt>
                <c:pt idx="87">
                  <c:v>2025-04</c:v>
                </c:pt>
                <c:pt idx="88">
                  <c:v>2025-05</c:v>
                </c:pt>
                <c:pt idx="89">
                  <c:v>2025-06</c:v>
                </c:pt>
                <c:pt idx="90">
                  <c:v>2025-07</c:v>
                </c:pt>
                <c:pt idx="91">
                  <c:v>2025-08</c:v>
                </c:pt>
              </c:strCache>
            </c:strRef>
          </c:cat>
          <c:val>
            <c:numRef>
              <c:f>'Feuil1 (2)'!$F$3:$F$93</c:f>
              <c:numCache>
                <c:formatCode>General</c:formatCode>
                <c:ptCount val="91"/>
                <c:pt idx="0">
                  <c:v>5.97</c:v>
                </c:pt>
                <c:pt idx="1">
                  <c:v>5.42</c:v>
                </c:pt>
                <c:pt idx="2">
                  <c:v>6.23</c:v>
                </c:pt>
                <c:pt idx="3">
                  <c:v>5.15</c:v>
                </c:pt>
                <c:pt idx="4">
                  <c:v>9.24</c:v>
                </c:pt>
                <c:pt idx="5">
                  <c:v>5.36</c:v>
                </c:pt>
                <c:pt idx="6">
                  <c:v>8.01</c:v>
                </c:pt>
                <c:pt idx="7">
                  <c:v>5.2</c:v>
                </c:pt>
                <c:pt idx="8">
                  <c:v>6.04</c:v>
                </c:pt>
                <c:pt idx="9">
                  <c:v>10.42</c:v>
                </c:pt>
                <c:pt idx="10">
                  <c:v>4.24</c:v>
                </c:pt>
                <c:pt idx="11">
                  <c:v>-0.85</c:v>
                </c:pt>
                <c:pt idx="12">
                  <c:v>3.89</c:v>
                </c:pt>
                <c:pt idx="13">
                  <c:v>3.25</c:v>
                </c:pt>
                <c:pt idx="14">
                  <c:v>3.29</c:v>
                </c:pt>
                <c:pt idx="15">
                  <c:v>3.04</c:v>
                </c:pt>
                <c:pt idx="16">
                  <c:v>2.2799999999999998</c:v>
                </c:pt>
                <c:pt idx="17">
                  <c:v>2.7</c:v>
                </c:pt>
                <c:pt idx="18">
                  <c:v>3.38</c:v>
                </c:pt>
                <c:pt idx="19">
                  <c:v>3.24</c:v>
                </c:pt>
                <c:pt idx="20">
                  <c:v>3.84</c:v>
                </c:pt>
                <c:pt idx="21">
                  <c:v>5.96</c:v>
                </c:pt>
                <c:pt idx="22">
                  <c:v>5.0199999999999996</c:v>
                </c:pt>
                <c:pt idx="23">
                  <c:v>4.32</c:v>
                </c:pt>
                <c:pt idx="24">
                  <c:v>6.24</c:v>
                </c:pt>
                <c:pt idx="25">
                  <c:v>6.22</c:v>
                </c:pt>
                <c:pt idx="26">
                  <c:v>-18.59</c:v>
                </c:pt>
                <c:pt idx="27">
                  <c:v>-4.51</c:v>
                </c:pt>
                <c:pt idx="28">
                  <c:v>2.4</c:v>
                </c:pt>
                <c:pt idx="29">
                  <c:v>9.49</c:v>
                </c:pt>
                <c:pt idx="30">
                  <c:v>10.51</c:v>
                </c:pt>
                <c:pt idx="31">
                  <c:v>16.34</c:v>
                </c:pt>
                <c:pt idx="32">
                  <c:v>16.48</c:v>
                </c:pt>
                <c:pt idx="33">
                  <c:v>13.1</c:v>
                </c:pt>
                <c:pt idx="34">
                  <c:v>15.69</c:v>
                </c:pt>
                <c:pt idx="35">
                  <c:v>17.34</c:v>
                </c:pt>
                <c:pt idx="36">
                  <c:v>14.83</c:v>
                </c:pt>
                <c:pt idx="37">
                  <c:v>16.510000000000002</c:v>
                </c:pt>
                <c:pt idx="38">
                  <c:v>15.77</c:v>
                </c:pt>
                <c:pt idx="39">
                  <c:v>17.23</c:v>
                </c:pt>
                <c:pt idx="40">
                  <c:v>16.28</c:v>
                </c:pt>
                <c:pt idx="41">
                  <c:v>18.989999999999998</c:v>
                </c:pt>
                <c:pt idx="42">
                  <c:v>15.41</c:v>
                </c:pt>
                <c:pt idx="43">
                  <c:v>13.08</c:v>
                </c:pt>
                <c:pt idx="44">
                  <c:v>13.31</c:v>
                </c:pt>
                <c:pt idx="45">
                  <c:v>12.25</c:v>
                </c:pt>
                <c:pt idx="46">
                  <c:v>14.47</c:v>
                </c:pt>
                <c:pt idx="47">
                  <c:v>16.97</c:v>
                </c:pt>
                <c:pt idx="48">
                  <c:v>12.34</c:v>
                </c:pt>
                <c:pt idx="49">
                  <c:v>8.74</c:v>
                </c:pt>
                <c:pt idx="50">
                  <c:v>7.96</c:v>
                </c:pt>
                <c:pt idx="51">
                  <c:v>2.88</c:v>
                </c:pt>
                <c:pt idx="52">
                  <c:v>4.03</c:v>
                </c:pt>
                <c:pt idx="53">
                  <c:v>2.74</c:v>
                </c:pt>
                <c:pt idx="54">
                  <c:v>-1.34</c:v>
                </c:pt>
                <c:pt idx="55">
                  <c:v>-1.19</c:v>
                </c:pt>
                <c:pt idx="56">
                  <c:v>-2.34</c:v>
                </c:pt>
                <c:pt idx="57">
                  <c:v>-3.29</c:v>
                </c:pt>
                <c:pt idx="58">
                  <c:v>-5.1100000000000003</c:v>
                </c:pt>
                <c:pt idx="59">
                  <c:v>-4.5</c:v>
                </c:pt>
                <c:pt idx="60">
                  <c:v>-4.45</c:v>
                </c:pt>
                <c:pt idx="61">
                  <c:v>-1.72</c:v>
                </c:pt>
                <c:pt idx="62">
                  <c:v>0.22</c:v>
                </c:pt>
                <c:pt idx="63">
                  <c:v>-1.59</c:v>
                </c:pt>
                <c:pt idx="64">
                  <c:v>-4.05</c:v>
                </c:pt>
                <c:pt idx="65">
                  <c:v>-4.99</c:v>
                </c:pt>
                <c:pt idx="66">
                  <c:v>-2.69</c:v>
                </c:pt>
                <c:pt idx="67">
                  <c:v>-2.77</c:v>
                </c:pt>
                <c:pt idx="68">
                  <c:v>-4.49</c:v>
                </c:pt>
                <c:pt idx="69">
                  <c:v>-3.79</c:v>
                </c:pt>
                <c:pt idx="70">
                  <c:v>-3.01</c:v>
                </c:pt>
                <c:pt idx="71">
                  <c:v>-3.4</c:v>
                </c:pt>
                <c:pt idx="72">
                  <c:v>-1.86</c:v>
                </c:pt>
                <c:pt idx="73">
                  <c:v>-2.76</c:v>
                </c:pt>
                <c:pt idx="74">
                  <c:v>-1.84</c:v>
                </c:pt>
                <c:pt idx="75">
                  <c:v>-1.45</c:v>
                </c:pt>
                <c:pt idx="76">
                  <c:v>-1.24</c:v>
                </c:pt>
                <c:pt idx="77">
                  <c:v>-2.08</c:v>
                </c:pt>
                <c:pt idx="78">
                  <c:v>-1.63</c:v>
                </c:pt>
                <c:pt idx="79">
                  <c:v>-2.56</c:v>
                </c:pt>
                <c:pt idx="80">
                  <c:v>-0.76</c:v>
                </c:pt>
                <c:pt idx="81">
                  <c:v>-2.65</c:v>
                </c:pt>
                <c:pt idx="82">
                  <c:v>-4.72</c:v>
                </c:pt>
                <c:pt idx="83">
                  <c:v>-4.43</c:v>
                </c:pt>
                <c:pt idx="84">
                  <c:v>-4.67</c:v>
                </c:pt>
                <c:pt idx="85">
                  <c:v>-4.43</c:v>
                </c:pt>
                <c:pt idx="86">
                  <c:v>-5.63</c:v>
                </c:pt>
                <c:pt idx="87">
                  <c:v>-5.39</c:v>
                </c:pt>
                <c:pt idx="88">
                  <c:v>-4.47</c:v>
                </c:pt>
                <c:pt idx="89">
                  <c:v>-3.27</c:v>
                </c:pt>
                <c:pt idx="90">
                  <c:v>-3.95</c:v>
                </c:pt>
              </c:numCache>
            </c:numRef>
          </c:val>
          <c:smooth val="1"/>
          <c:extLst>
            <c:ext xmlns:c16="http://schemas.microsoft.com/office/drawing/2014/chart" uri="{C3380CC4-5D6E-409C-BE32-E72D297353CC}">
              <c16:uniqueId val="{00000001-6151-4DF1-9CAD-8633CF4FA273}"/>
            </c:ext>
          </c:extLst>
        </c:ser>
        <c:ser>
          <c:idx val="7"/>
          <c:order val="2"/>
          <c:tx>
            <c:strRef>
              <c:f>'Feuil1 (2)'!$G$2</c:f>
              <c:strCache>
                <c:ptCount val="1"/>
                <c:pt idx="0">
                  <c:v>Services marchands</c:v>
                </c:pt>
              </c:strCache>
            </c:strRef>
          </c:tx>
          <c:spPr>
            <a:ln w="19050" cap="rnd">
              <a:solidFill>
                <a:schemeClr val="accent6">
                  <a:lumMod val="75000"/>
                </a:schemeClr>
              </a:solidFill>
              <a:round/>
            </a:ln>
            <a:effectLst/>
          </c:spPr>
          <c:marker>
            <c:symbol val="none"/>
          </c:marker>
          <c:cat>
            <c:strRef>
              <c:f>'Feuil1 (2)'!$B$3:$B$94</c:f>
              <c:strCache>
                <c:ptCount val="92"/>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pt idx="65">
                  <c:v>2023-06</c:v>
                </c:pt>
                <c:pt idx="66">
                  <c:v>2023-07</c:v>
                </c:pt>
                <c:pt idx="67">
                  <c:v>2023-08</c:v>
                </c:pt>
                <c:pt idx="68">
                  <c:v>2023-09</c:v>
                </c:pt>
                <c:pt idx="69">
                  <c:v>2023-10</c:v>
                </c:pt>
                <c:pt idx="70">
                  <c:v>2023-11</c:v>
                </c:pt>
                <c:pt idx="71">
                  <c:v>2023-12</c:v>
                </c:pt>
                <c:pt idx="72">
                  <c:v>2024-01</c:v>
                </c:pt>
                <c:pt idx="73">
                  <c:v>2024-02</c:v>
                </c:pt>
                <c:pt idx="74">
                  <c:v>2024-03</c:v>
                </c:pt>
                <c:pt idx="75">
                  <c:v>2024-04</c:v>
                </c:pt>
                <c:pt idx="76">
                  <c:v>2024-05</c:v>
                </c:pt>
                <c:pt idx="77">
                  <c:v>2024-06</c:v>
                </c:pt>
                <c:pt idx="78">
                  <c:v>2024-07</c:v>
                </c:pt>
                <c:pt idx="79">
                  <c:v>2024-08</c:v>
                </c:pt>
                <c:pt idx="80">
                  <c:v>2024-09</c:v>
                </c:pt>
                <c:pt idx="81">
                  <c:v>2024-10</c:v>
                </c:pt>
                <c:pt idx="82">
                  <c:v>2024-11</c:v>
                </c:pt>
                <c:pt idx="83">
                  <c:v>2024-12</c:v>
                </c:pt>
                <c:pt idx="84">
                  <c:v>2025-01</c:v>
                </c:pt>
                <c:pt idx="85">
                  <c:v>2025-02</c:v>
                </c:pt>
                <c:pt idx="86">
                  <c:v>2025-03</c:v>
                </c:pt>
                <c:pt idx="87">
                  <c:v>2025-04</c:v>
                </c:pt>
                <c:pt idx="88">
                  <c:v>2025-05</c:v>
                </c:pt>
                <c:pt idx="89">
                  <c:v>2025-06</c:v>
                </c:pt>
                <c:pt idx="90">
                  <c:v>2025-07</c:v>
                </c:pt>
                <c:pt idx="91">
                  <c:v>2025-08</c:v>
                </c:pt>
              </c:strCache>
            </c:strRef>
          </c:cat>
          <c:val>
            <c:numRef>
              <c:f>'Feuil1 (2)'!$G$3:$G$93</c:f>
              <c:numCache>
                <c:formatCode>General</c:formatCode>
                <c:ptCount val="91"/>
                <c:pt idx="0">
                  <c:v>19.46</c:v>
                </c:pt>
                <c:pt idx="1">
                  <c:v>14.39</c:v>
                </c:pt>
                <c:pt idx="2">
                  <c:v>17.93</c:v>
                </c:pt>
                <c:pt idx="3">
                  <c:v>16.75</c:v>
                </c:pt>
                <c:pt idx="4">
                  <c:v>16.91</c:v>
                </c:pt>
                <c:pt idx="5">
                  <c:v>16.79</c:v>
                </c:pt>
                <c:pt idx="6">
                  <c:v>17.239999999999998</c:v>
                </c:pt>
                <c:pt idx="7">
                  <c:v>15.36</c:v>
                </c:pt>
                <c:pt idx="8">
                  <c:v>20.68</c:v>
                </c:pt>
                <c:pt idx="9">
                  <c:v>22.12</c:v>
                </c:pt>
                <c:pt idx="10">
                  <c:v>16.04</c:v>
                </c:pt>
                <c:pt idx="11">
                  <c:v>17.489999999999998</c:v>
                </c:pt>
                <c:pt idx="12">
                  <c:v>14.9</c:v>
                </c:pt>
                <c:pt idx="13">
                  <c:v>15.45</c:v>
                </c:pt>
                <c:pt idx="14">
                  <c:v>15.16</c:v>
                </c:pt>
                <c:pt idx="15">
                  <c:v>17.600000000000001</c:v>
                </c:pt>
                <c:pt idx="16">
                  <c:v>17.72</c:v>
                </c:pt>
                <c:pt idx="17">
                  <c:v>16.829999999999998</c:v>
                </c:pt>
                <c:pt idx="18">
                  <c:v>19.75</c:v>
                </c:pt>
                <c:pt idx="19">
                  <c:v>19.100000000000001</c:v>
                </c:pt>
                <c:pt idx="20">
                  <c:v>16.59</c:v>
                </c:pt>
                <c:pt idx="21">
                  <c:v>17.899999999999999</c:v>
                </c:pt>
                <c:pt idx="22">
                  <c:v>17.329999999999998</c:v>
                </c:pt>
                <c:pt idx="23">
                  <c:v>11.14</c:v>
                </c:pt>
                <c:pt idx="24">
                  <c:v>16.059999999999999</c:v>
                </c:pt>
                <c:pt idx="25">
                  <c:v>14.3</c:v>
                </c:pt>
                <c:pt idx="26">
                  <c:v>-19.86</c:v>
                </c:pt>
                <c:pt idx="27">
                  <c:v>-24.56</c:v>
                </c:pt>
                <c:pt idx="28">
                  <c:v>-7.82</c:v>
                </c:pt>
                <c:pt idx="29">
                  <c:v>2.88</c:v>
                </c:pt>
                <c:pt idx="30">
                  <c:v>3.11</c:v>
                </c:pt>
                <c:pt idx="31">
                  <c:v>5.9</c:v>
                </c:pt>
                <c:pt idx="32">
                  <c:v>6.81</c:v>
                </c:pt>
                <c:pt idx="33">
                  <c:v>1.62</c:v>
                </c:pt>
                <c:pt idx="34">
                  <c:v>0.17</c:v>
                </c:pt>
                <c:pt idx="35">
                  <c:v>4.63</c:v>
                </c:pt>
                <c:pt idx="36">
                  <c:v>5.39</c:v>
                </c:pt>
                <c:pt idx="37">
                  <c:v>2.5099999999999998</c:v>
                </c:pt>
                <c:pt idx="38">
                  <c:v>8.84</c:v>
                </c:pt>
                <c:pt idx="39">
                  <c:v>10.51</c:v>
                </c:pt>
                <c:pt idx="40">
                  <c:v>14.96</c:v>
                </c:pt>
                <c:pt idx="41">
                  <c:v>16.16</c:v>
                </c:pt>
                <c:pt idx="42">
                  <c:v>15.66</c:v>
                </c:pt>
                <c:pt idx="43">
                  <c:v>15.92</c:v>
                </c:pt>
                <c:pt idx="44">
                  <c:v>16.73</c:v>
                </c:pt>
                <c:pt idx="45">
                  <c:v>17.170000000000002</c:v>
                </c:pt>
                <c:pt idx="46">
                  <c:v>15.66</c:v>
                </c:pt>
                <c:pt idx="47">
                  <c:v>14.34</c:v>
                </c:pt>
                <c:pt idx="48">
                  <c:v>14.5</c:v>
                </c:pt>
                <c:pt idx="49">
                  <c:v>14.93</c:v>
                </c:pt>
                <c:pt idx="50">
                  <c:v>15.79</c:v>
                </c:pt>
                <c:pt idx="51">
                  <c:v>9.64</c:v>
                </c:pt>
                <c:pt idx="52">
                  <c:v>9.83</c:v>
                </c:pt>
                <c:pt idx="53">
                  <c:v>10.1</c:v>
                </c:pt>
                <c:pt idx="54">
                  <c:v>9.07</c:v>
                </c:pt>
                <c:pt idx="55">
                  <c:v>8.9</c:v>
                </c:pt>
                <c:pt idx="56">
                  <c:v>7.85</c:v>
                </c:pt>
                <c:pt idx="57">
                  <c:v>6.4</c:v>
                </c:pt>
                <c:pt idx="58">
                  <c:v>7.6</c:v>
                </c:pt>
                <c:pt idx="59">
                  <c:v>6.19</c:v>
                </c:pt>
                <c:pt idx="60">
                  <c:v>5.74</c:v>
                </c:pt>
                <c:pt idx="61">
                  <c:v>4.76</c:v>
                </c:pt>
                <c:pt idx="62">
                  <c:v>4.4400000000000004</c:v>
                </c:pt>
                <c:pt idx="63">
                  <c:v>4.87</c:v>
                </c:pt>
                <c:pt idx="64">
                  <c:v>2.12</c:v>
                </c:pt>
                <c:pt idx="65">
                  <c:v>2.4700000000000002</c:v>
                </c:pt>
                <c:pt idx="66">
                  <c:v>1.25</c:v>
                </c:pt>
                <c:pt idx="67">
                  <c:v>0.5</c:v>
                </c:pt>
                <c:pt idx="68">
                  <c:v>1.1399999999999999</c:v>
                </c:pt>
                <c:pt idx="69">
                  <c:v>4.04</c:v>
                </c:pt>
                <c:pt idx="70">
                  <c:v>2.9</c:v>
                </c:pt>
                <c:pt idx="71">
                  <c:v>1.82</c:v>
                </c:pt>
                <c:pt idx="72">
                  <c:v>1.36</c:v>
                </c:pt>
                <c:pt idx="73">
                  <c:v>0.44</c:v>
                </c:pt>
                <c:pt idx="74">
                  <c:v>0.64</c:v>
                </c:pt>
                <c:pt idx="75">
                  <c:v>2.5299999999999998</c:v>
                </c:pt>
                <c:pt idx="76">
                  <c:v>2.37</c:v>
                </c:pt>
                <c:pt idx="77">
                  <c:v>0.74</c:v>
                </c:pt>
                <c:pt idx="78">
                  <c:v>0.08</c:v>
                </c:pt>
                <c:pt idx="79">
                  <c:v>2.39</c:v>
                </c:pt>
                <c:pt idx="80">
                  <c:v>2.5499999999999998</c:v>
                </c:pt>
                <c:pt idx="81">
                  <c:v>0.69</c:v>
                </c:pt>
                <c:pt idx="82">
                  <c:v>0.64</c:v>
                </c:pt>
                <c:pt idx="83">
                  <c:v>-0.88</c:v>
                </c:pt>
                <c:pt idx="84">
                  <c:v>1.56</c:v>
                </c:pt>
                <c:pt idx="85">
                  <c:v>1.71</c:v>
                </c:pt>
                <c:pt idx="86">
                  <c:v>1.23</c:v>
                </c:pt>
                <c:pt idx="87">
                  <c:v>-0.04</c:v>
                </c:pt>
                <c:pt idx="88">
                  <c:v>0.1</c:v>
                </c:pt>
                <c:pt idx="89">
                  <c:v>1.31</c:v>
                </c:pt>
                <c:pt idx="90">
                  <c:v>1.47</c:v>
                </c:pt>
              </c:numCache>
            </c:numRef>
          </c:val>
          <c:smooth val="1"/>
          <c:extLst>
            <c:ext xmlns:c16="http://schemas.microsoft.com/office/drawing/2014/chart" uri="{C3380CC4-5D6E-409C-BE32-E72D297353CC}">
              <c16:uniqueId val="{00000002-6151-4DF1-9CAD-8633CF4FA273}"/>
            </c:ext>
          </c:extLst>
        </c:ser>
        <c:ser>
          <c:idx val="0"/>
          <c:order val="3"/>
          <c:tx>
            <c:strRef>
              <c:f>'Feuil1 (2)'!$H$2</c:f>
              <c:strCache>
                <c:ptCount val="1"/>
                <c:pt idx="0">
                  <c:v>Services marchands(PME)</c:v>
                </c:pt>
              </c:strCache>
            </c:strRef>
          </c:tx>
          <c:spPr>
            <a:ln w="19050" cap="rnd">
              <a:solidFill>
                <a:schemeClr val="accent6">
                  <a:lumMod val="75000"/>
                </a:schemeClr>
              </a:solidFill>
              <a:prstDash val="sysDash"/>
              <a:round/>
            </a:ln>
            <a:effectLst/>
          </c:spPr>
          <c:marker>
            <c:symbol val="none"/>
          </c:marker>
          <c:cat>
            <c:strRef>
              <c:f>'Feuil1 (2)'!$B$3:$B$94</c:f>
              <c:strCache>
                <c:ptCount val="92"/>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2019-01</c:v>
                </c:pt>
                <c:pt idx="13">
                  <c:v>2019-02</c:v>
                </c:pt>
                <c:pt idx="14">
                  <c:v>2019-03</c:v>
                </c:pt>
                <c:pt idx="15">
                  <c:v>2019-04</c:v>
                </c:pt>
                <c:pt idx="16">
                  <c:v>2019-05</c:v>
                </c:pt>
                <c:pt idx="17">
                  <c:v>2019-06</c:v>
                </c:pt>
                <c:pt idx="18">
                  <c:v>2019-07</c:v>
                </c:pt>
                <c:pt idx="19">
                  <c:v>2019-08</c:v>
                </c:pt>
                <c:pt idx="20">
                  <c:v>2019-09</c:v>
                </c:pt>
                <c:pt idx="21">
                  <c:v>2019-10</c:v>
                </c:pt>
                <c:pt idx="22">
                  <c:v>2019-11</c:v>
                </c:pt>
                <c:pt idx="23">
                  <c:v>2019-12</c:v>
                </c:pt>
                <c:pt idx="24">
                  <c:v>2020-01</c:v>
                </c:pt>
                <c:pt idx="25">
                  <c:v>2020-02</c:v>
                </c:pt>
                <c:pt idx="26">
                  <c:v>2020-03</c:v>
                </c:pt>
                <c:pt idx="27">
                  <c:v>2020-04</c:v>
                </c:pt>
                <c:pt idx="28">
                  <c:v>2020-05</c:v>
                </c:pt>
                <c:pt idx="29">
                  <c:v>2020-06</c:v>
                </c:pt>
                <c:pt idx="30">
                  <c:v>2020-07</c:v>
                </c:pt>
                <c:pt idx="31">
                  <c:v>2020-08</c:v>
                </c:pt>
                <c:pt idx="32">
                  <c:v>2020-09</c:v>
                </c:pt>
                <c:pt idx="33">
                  <c:v>2020-10</c:v>
                </c:pt>
                <c:pt idx="34">
                  <c:v>2020-11</c:v>
                </c:pt>
                <c:pt idx="35">
                  <c:v>2020-12</c:v>
                </c:pt>
                <c:pt idx="36">
                  <c:v>2021-01</c:v>
                </c:pt>
                <c:pt idx="37">
                  <c:v>2021-02</c:v>
                </c:pt>
                <c:pt idx="38">
                  <c:v>2021-03</c:v>
                </c:pt>
                <c:pt idx="39">
                  <c:v>2021-04</c:v>
                </c:pt>
                <c:pt idx="40">
                  <c:v>2021-05</c:v>
                </c:pt>
                <c:pt idx="41">
                  <c:v>2021-06</c:v>
                </c:pt>
                <c:pt idx="42">
                  <c:v>2021-07</c:v>
                </c:pt>
                <c:pt idx="43">
                  <c:v>2021-08</c:v>
                </c:pt>
                <c:pt idx="44">
                  <c:v>2021-09</c:v>
                </c:pt>
                <c:pt idx="45">
                  <c:v>2021-10</c:v>
                </c:pt>
                <c:pt idx="46">
                  <c:v>2021-11</c:v>
                </c:pt>
                <c:pt idx="47">
                  <c:v>2021-12</c:v>
                </c:pt>
                <c:pt idx="48">
                  <c:v>2022-01</c:v>
                </c:pt>
                <c:pt idx="49">
                  <c:v>2022-02</c:v>
                </c:pt>
                <c:pt idx="50">
                  <c:v>2022-03</c:v>
                </c:pt>
                <c:pt idx="51">
                  <c:v>2022-04</c:v>
                </c:pt>
                <c:pt idx="52">
                  <c:v>2022-05</c:v>
                </c:pt>
                <c:pt idx="53">
                  <c:v>2022-06</c:v>
                </c:pt>
                <c:pt idx="54">
                  <c:v>2022-07</c:v>
                </c:pt>
                <c:pt idx="55">
                  <c:v>2022-08</c:v>
                </c:pt>
                <c:pt idx="56">
                  <c:v>2022-09</c:v>
                </c:pt>
                <c:pt idx="57">
                  <c:v>2022-10</c:v>
                </c:pt>
                <c:pt idx="58">
                  <c:v>2022-11</c:v>
                </c:pt>
                <c:pt idx="59">
                  <c:v>2022-12</c:v>
                </c:pt>
                <c:pt idx="60">
                  <c:v>2023-01</c:v>
                </c:pt>
                <c:pt idx="61">
                  <c:v>2023-02</c:v>
                </c:pt>
                <c:pt idx="62">
                  <c:v>2023-03</c:v>
                </c:pt>
                <c:pt idx="63">
                  <c:v>2023-04</c:v>
                </c:pt>
                <c:pt idx="64">
                  <c:v>2023-05</c:v>
                </c:pt>
                <c:pt idx="65">
                  <c:v>2023-06</c:v>
                </c:pt>
                <c:pt idx="66">
                  <c:v>2023-07</c:v>
                </c:pt>
                <c:pt idx="67">
                  <c:v>2023-08</c:v>
                </c:pt>
                <c:pt idx="68">
                  <c:v>2023-09</c:v>
                </c:pt>
                <c:pt idx="69">
                  <c:v>2023-10</c:v>
                </c:pt>
                <c:pt idx="70">
                  <c:v>2023-11</c:v>
                </c:pt>
                <c:pt idx="71">
                  <c:v>2023-12</c:v>
                </c:pt>
                <c:pt idx="72">
                  <c:v>2024-01</c:v>
                </c:pt>
                <c:pt idx="73">
                  <c:v>2024-02</c:v>
                </c:pt>
                <c:pt idx="74">
                  <c:v>2024-03</c:v>
                </c:pt>
                <c:pt idx="75">
                  <c:v>2024-04</c:v>
                </c:pt>
                <c:pt idx="76">
                  <c:v>2024-05</c:v>
                </c:pt>
                <c:pt idx="77">
                  <c:v>2024-06</c:v>
                </c:pt>
                <c:pt idx="78">
                  <c:v>2024-07</c:v>
                </c:pt>
                <c:pt idx="79">
                  <c:v>2024-08</c:v>
                </c:pt>
                <c:pt idx="80">
                  <c:v>2024-09</c:v>
                </c:pt>
                <c:pt idx="81">
                  <c:v>2024-10</c:v>
                </c:pt>
                <c:pt idx="82">
                  <c:v>2024-11</c:v>
                </c:pt>
                <c:pt idx="83">
                  <c:v>2024-12</c:v>
                </c:pt>
                <c:pt idx="84">
                  <c:v>2025-01</c:v>
                </c:pt>
                <c:pt idx="85">
                  <c:v>2025-02</c:v>
                </c:pt>
                <c:pt idx="86">
                  <c:v>2025-03</c:v>
                </c:pt>
                <c:pt idx="87">
                  <c:v>2025-04</c:v>
                </c:pt>
                <c:pt idx="88">
                  <c:v>2025-05</c:v>
                </c:pt>
                <c:pt idx="89">
                  <c:v>2025-06</c:v>
                </c:pt>
                <c:pt idx="90">
                  <c:v>2025-07</c:v>
                </c:pt>
                <c:pt idx="91">
                  <c:v>2025-08</c:v>
                </c:pt>
              </c:strCache>
            </c:strRef>
          </c:cat>
          <c:val>
            <c:numRef>
              <c:f>'Feuil1 (2)'!$H$3:$H$93</c:f>
              <c:numCache>
                <c:formatCode>General</c:formatCode>
                <c:ptCount val="91"/>
                <c:pt idx="0">
                  <c:v>16.100000000000001</c:v>
                </c:pt>
                <c:pt idx="1">
                  <c:v>12.19</c:v>
                </c:pt>
                <c:pt idx="2">
                  <c:v>14.11</c:v>
                </c:pt>
                <c:pt idx="3">
                  <c:v>13.62</c:v>
                </c:pt>
                <c:pt idx="4">
                  <c:v>12.89</c:v>
                </c:pt>
                <c:pt idx="5">
                  <c:v>14.22</c:v>
                </c:pt>
                <c:pt idx="6">
                  <c:v>13.37</c:v>
                </c:pt>
                <c:pt idx="7">
                  <c:v>13.53</c:v>
                </c:pt>
                <c:pt idx="8">
                  <c:v>14.03</c:v>
                </c:pt>
                <c:pt idx="9">
                  <c:v>14.74</c:v>
                </c:pt>
                <c:pt idx="10">
                  <c:v>13.37</c:v>
                </c:pt>
                <c:pt idx="11">
                  <c:v>13.13</c:v>
                </c:pt>
                <c:pt idx="12">
                  <c:v>11.13</c:v>
                </c:pt>
                <c:pt idx="13">
                  <c:v>13.1</c:v>
                </c:pt>
                <c:pt idx="14">
                  <c:v>13.54</c:v>
                </c:pt>
                <c:pt idx="15">
                  <c:v>13.8</c:v>
                </c:pt>
                <c:pt idx="16">
                  <c:v>13.63</c:v>
                </c:pt>
                <c:pt idx="17">
                  <c:v>11.94</c:v>
                </c:pt>
                <c:pt idx="18">
                  <c:v>14.62</c:v>
                </c:pt>
                <c:pt idx="19">
                  <c:v>14.41</c:v>
                </c:pt>
                <c:pt idx="20">
                  <c:v>12.69</c:v>
                </c:pt>
                <c:pt idx="21">
                  <c:v>14.14</c:v>
                </c:pt>
                <c:pt idx="22">
                  <c:v>14.25</c:v>
                </c:pt>
                <c:pt idx="23">
                  <c:v>15.09</c:v>
                </c:pt>
                <c:pt idx="24">
                  <c:v>14.66</c:v>
                </c:pt>
                <c:pt idx="25">
                  <c:v>13.9</c:v>
                </c:pt>
                <c:pt idx="26">
                  <c:v>-18.829999999999998</c:v>
                </c:pt>
                <c:pt idx="27">
                  <c:v>-23.37</c:v>
                </c:pt>
                <c:pt idx="28">
                  <c:v>-3.56</c:v>
                </c:pt>
                <c:pt idx="29">
                  <c:v>8.7899999999999991</c:v>
                </c:pt>
                <c:pt idx="30">
                  <c:v>8.93</c:v>
                </c:pt>
                <c:pt idx="31">
                  <c:v>9</c:v>
                </c:pt>
                <c:pt idx="32">
                  <c:v>11.88</c:v>
                </c:pt>
                <c:pt idx="33">
                  <c:v>6.56</c:v>
                </c:pt>
                <c:pt idx="34">
                  <c:v>3.28</c:v>
                </c:pt>
                <c:pt idx="35">
                  <c:v>7.16</c:v>
                </c:pt>
                <c:pt idx="36">
                  <c:v>6.73</c:v>
                </c:pt>
                <c:pt idx="37">
                  <c:v>6.09</c:v>
                </c:pt>
                <c:pt idx="38">
                  <c:v>10.130000000000001</c:v>
                </c:pt>
                <c:pt idx="39">
                  <c:v>13.2</c:v>
                </c:pt>
                <c:pt idx="40">
                  <c:v>14.8</c:v>
                </c:pt>
                <c:pt idx="41">
                  <c:v>15.89</c:v>
                </c:pt>
                <c:pt idx="42">
                  <c:v>15.68</c:v>
                </c:pt>
                <c:pt idx="43">
                  <c:v>16.45</c:v>
                </c:pt>
                <c:pt idx="44">
                  <c:v>16.46</c:v>
                </c:pt>
                <c:pt idx="45">
                  <c:v>17.05</c:v>
                </c:pt>
                <c:pt idx="46">
                  <c:v>17.09</c:v>
                </c:pt>
                <c:pt idx="47">
                  <c:v>15.55</c:v>
                </c:pt>
                <c:pt idx="48">
                  <c:v>14.53</c:v>
                </c:pt>
                <c:pt idx="49">
                  <c:v>14.57</c:v>
                </c:pt>
                <c:pt idx="50">
                  <c:v>14.14</c:v>
                </c:pt>
                <c:pt idx="51">
                  <c:v>11.3</c:v>
                </c:pt>
                <c:pt idx="52">
                  <c:v>11.84</c:v>
                </c:pt>
                <c:pt idx="53">
                  <c:v>11.57</c:v>
                </c:pt>
                <c:pt idx="54">
                  <c:v>9.94</c:v>
                </c:pt>
                <c:pt idx="55">
                  <c:v>9.24</c:v>
                </c:pt>
                <c:pt idx="56">
                  <c:v>7.38</c:v>
                </c:pt>
                <c:pt idx="57">
                  <c:v>6.97</c:v>
                </c:pt>
                <c:pt idx="58">
                  <c:v>6.95</c:v>
                </c:pt>
                <c:pt idx="59">
                  <c:v>5.88</c:v>
                </c:pt>
                <c:pt idx="60">
                  <c:v>6.73</c:v>
                </c:pt>
                <c:pt idx="61">
                  <c:v>5.2</c:v>
                </c:pt>
                <c:pt idx="62">
                  <c:v>4.88</c:v>
                </c:pt>
                <c:pt idx="63">
                  <c:v>4.03</c:v>
                </c:pt>
                <c:pt idx="64">
                  <c:v>0.15</c:v>
                </c:pt>
                <c:pt idx="65">
                  <c:v>2.08</c:v>
                </c:pt>
                <c:pt idx="66">
                  <c:v>2.9</c:v>
                </c:pt>
                <c:pt idx="67">
                  <c:v>2.16</c:v>
                </c:pt>
                <c:pt idx="68">
                  <c:v>3.3</c:v>
                </c:pt>
                <c:pt idx="69">
                  <c:v>2.06</c:v>
                </c:pt>
                <c:pt idx="70">
                  <c:v>2.25</c:v>
                </c:pt>
                <c:pt idx="71">
                  <c:v>2.67</c:v>
                </c:pt>
                <c:pt idx="72">
                  <c:v>3.06</c:v>
                </c:pt>
                <c:pt idx="73">
                  <c:v>3.05</c:v>
                </c:pt>
                <c:pt idx="74">
                  <c:v>1.81</c:v>
                </c:pt>
                <c:pt idx="75">
                  <c:v>1.21</c:v>
                </c:pt>
                <c:pt idx="76">
                  <c:v>1.39</c:v>
                </c:pt>
                <c:pt idx="77">
                  <c:v>0.09</c:v>
                </c:pt>
                <c:pt idx="78">
                  <c:v>0.3</c:v>
                </c:pt>
                <c:pt idx="79">
                  <c:v>2.37</c:v>
                </c:pt>
                <c:pt idx="80">
                  <c:v>1.23</c:v>
                </c:pt>
                <c:pt idx="81">
                  <c:v>1.21</c:v>
                </c:pt>
                <c:pt idx="82">
                  <c:v>1.24</c:v>
                </c:pt>
                <c:pt idx="83">
                  <c:v>0.49</c:v>
                </c:pt>
                <c:pt idx="84">
                  <c:v>-0.22</c:v>
                </c:pt>
                <c:pt idx="85">
                  <c:v>-0.28000000000000003</c:v>
                </c:pt>
                <c:pt idx="86">
                  <c:v>-1.8</c:v>
                </c:pt>
                <c:pt idx="87">
                  <c:v>0.08</c:v>
                </c:pt>
                <c:pt idx="88">
                  <c:v>-0.46</c:v>
                </c:pt>
                <c:pt idx="89">
                  <c:v>-0.26</c:v>
                </c:pt>
                <c:pt idx="90">
                  <c:v>-0.05</c:v>
                </c:pt>
              </c:numCache>
            </c:numRef>
          </c:val>
          <c:smooth val="1"/>
          <c:extLst>
            <c:ext xmlns:c16="http://schemas.microsoft.com/office/drawing/2014/chart" uri="{C3380CC4-5D6E-409C-BE32-E72D297353CC}">
              <c16:uniqueId val="{00000003-6151-4DF1-9CAD-8633CF4FA273}"/>
            </c:ext>
          </c:extLst>
        </c:ser>
        <c:ser>
          <c:idx val="1"/>
          <c:order val="4"/>
          <c:spPr>
            <a:ln w="12700"/>
          </c:spPr>
          <c:marker>
            <c:symbol val="none"/>
          </c:marker>
          <c:val>
            <c:numRef>
              <c:f>'Feuil1 (2)'!$D$3:$D$94</c:f>
              <c:numCache>
                <c:formatCode>General</c:formatCode>
                <c:ptCount val="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numCache>
            </c:numRef>
          </c:val>
          <c:smooth val="0"/>
          <c:extLst>
            <c:ext xmlns:c16="http://schemas.microsoft.com/office/drawing/2014/chart" uri="{C3380CC4-5D6E-409C-BE32-E72D297353CC}">
              <c16:uniqueId val="{00000004-6151-4DF1-9CAD-8633CF4FA273}"/>
            </c:ext>
          </c:extLst>
        </c:ser>
        <c:dLbls>
          <c:showLegendKey val="0"/>
          <c:showVal val="0"/>
          <c:showCatName val="0"/>
          <c:showSerName val="0"/>
          <c:showPercent val="0"/>
          <c:showBubbleSize val="0"/>
        </c:dLbls>
        <c:smooth val="0"/>
        <c:axId val="1577981280"/>
        <c:axId val="1577994720"/>
      </c:lineChart>
      <c:catAx>
        <c:axId val="15779812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77994720"/>
        <c:crosses val="autoZero"/>
        <c:auto val="1"/>
        <c:lblAlgn val="ctr"/>
        <c:lblOffset val="100"/>
        <c:noMultiLvlLbl val="0"/>
      </c:catAx>
      <c:valAx>
        <c:axId val="1577994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77981280"/>
        <c:crosses val="autoZero"/>
        <c:crossBetween val="between"/>
      </c:valAx>
    </c:plotArea>
    <c:legend>
      <c:legendPos val="b"/>
      <c:legendEntry>
        <c:idx val="4"/>
        <c:delete val="1"/>
      </c:legendEntry>
      <c:overlay val="0"/>
      <c:txPr>
        <a:bodyPr/>
        <a:lstStyle/>
        <a:p>
          <a:pPr>
            <a:defRPr sz="1400"/>
          </a:pPr>
          <a:endParaRPr lang="fr-FR"/>
        </a:p>
      </c:txPr>
    </c:legend>
    <c:plotVisOnly val="1"/>
    <c:dispBlanksAs val="gap"/>
    <c:showDLblsOverMax val="0"/>
    <c:extLst/>
  </c:chart>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 (%)</a:t>
            </a:r>
            <a:r>
              <a:rPr lang="en-US" baseline="0"/>
              <a:t> des firmes indiquant une hausse/baisse </a:t>
            </a:r>
            <a:r>
              <a:rPr lang="en-US"/>
              <a:t>du coût global de financement</a:t>
            </a:r>
          </a:p>
        </c:rich>
      </c:tx>
      <c:overlay val="0"/>
      <c:spPr>
        <a:noFill/>
        <a:ln>
          <a:noFill/>
        </a:ln>
        <a:effectLst/>
      </c:spPr>
    </c:title>
    <c:autoTitleDeleted val="0"/>
    <c:plotArea>
      <c:layout/>
      <c:lineChart>
        <c:grouping val="standard"/>
        <c:varyColors val="0"/>
        <c:ser>
          <c:idx val="1"/>
          <c:order val="0"/>
          <c:tx>
            <c:v>Hausse (ETI)</c:v>
          </c:tx>
          <c:spPr>
            <a:ln w="19050"/>
          </c:spPr>
          <c:marker>
            <c:symbol val="none"/>
          </c:marker>
          <c:cat>
            <c:strRef>
              <c:f>Sheet1!$A$2:$A$54</c:f>
              <c:strCache>
                <c:ptCount val="53"/>
                <c:pt idx="0">
                  <c:v>2012-06</c:v>
                </c:pt>
                <c:pt idx="1">
                  <c:v>2012-09</c:v>
                </c:pt>
                <c:pt idx="2">
                  <c:v>2012-12</c:v>
                </c:pt>
                <c:pt idx="3">
                  <c:v>2013-03</c:v>
                </c:pt>
                <c:pt idx="4">
                  <c:v>2013-06</c:v>
                </c:pt>
                <c:pt idx="5">
                  <c:v>2013-09</c:v>
                </c:pt>
                <c:pt idx="6">
                  <c:v>2013-12</c:v>
                </c:pt>
                <c:pt idx="7">
                  <c:v>2014-03</c:v>
                </c:pt>
                <c:pt idx="8">
                  <c:v>2014-06</c:v>
                </c:pt>
                <c:pt idx="9">
                  <c:v>2014-09</c:v>
                </c:pt>
                <c:pt idx="10">
                  <c:v>2014-12</c:v>
                </c:pt>
                <c:pt idx="11">
                  <c:v>2015-03</c:v>
                </c:pt>
                <c:pt idx="12">
                  <c:v>2015-06</c:v>
                </c:pt>
                <c:pt idx="13">
                  <c:v>2015-09</c:v>
                </c:pt>
                <c:pt idx="14">
                  <c:v>2015-12</c:v>
                </c:pt>
                <c:pt idx="15">
                  <c:v>2016-03</c:v>
                </c:pt>
                <c:pt idx="16">
                  <c:v>2016-06</c:v>
                </c:pt>
                <c:pt idx="17">
                  <c:v>2016-09</c:v>
                </c:pt>
                <c:pt idx="18">
                  <c:v>2016-12</c:v>
                </c:pt>
                <c:pt idx="19">
                  <c:v>2017-03</c:v>
                </c:pt>
                <c:pt idx="20">
                  <c:v>2017-06</c:v>
                </c:pt>
                <c:pt idx="21">
                  <c:v>2017-09</c:v>
                </c:pt>
                <c:pt idx="22">
                  <c:v>2017-12</c:v>
                </c:pt>
                <c:pt idx="23">
                  <c:v>2018-03</c:v>
                </c:pt>
                <c:pt idx="24">
                  <c:v>2018-06</c:v>
                </c:pt>
                <c:pt idx="25">
                  <c:v>2018-09</c:v>
                </c:pt>
                <c:pt idx="26">
                  <c:v>2018-12</c:v>
                </c:pt>
                <c:pt idx="27">
                  <c:v>2019-03</c:v>
                </c:pt>
                <c:pt idx="28">
                  <c:v>2019-06</c:v>
                </c:pt>
                <c:pt idx="29">
                  <c:v>2019-09</c:v>
                </c:pt>
                <c:pt idx="30">
                  <c:v>2019-12</c:v>
                </c:pt>
                <c:pt idx="31">
                  <c:v>2020-03</c:v>
                </c:pt>
                <c:pt idx="32">
                  <c:v>2020-06</c:v>
                </c:pt>
                <c:pt idx="33">
                  <c:v>2020-09</c:v>
                </c:pt>
                <c:pt idx="34">
                  <c:v>2020-12</c:v>
                </c:pt>
                <c:pt idx="35">
                  <c:v>2021-03</c:v>
                </c:pt>
                <c:pt idx="36">
                  <c:v>2021-06</c:v>
                </c:pt>
                <c:pt idx="37">
                  <c:v>2021-09</c:v>
                </c:pt>
                <c:pt idx="38">
                  <c:v>2021-12</c:v>
                </c:pt>
                <c:pt idx="39">
                  <c:v>2022-03</c:v>
                </c:pt>
                <c:pt idx="40">
                  <c:v>2022-06</c:v>
                </c:pt>
                <c:pt idx="41">
                  <c:v>2022-09</c:v>
                </c:pt>
                <c:pt idx="42">
                  <c:v>2022-12</c:v>
                </c:pt>
                <c:pt idx="43">
                  <c:v>2023-03</c:v>
                </c:pt>
                <c:pt idx="44">
                  <c:v>2023-06</c:v>
                </c:pt>
                <c:pt idx="45">
                  <c:v>2023-09</c:v>
                </c:pt>
                <c:pt idx="46">
                  <c:v>2023-12</c:v>
                </c:pt>
                <c:pt idx="47">
                  <c:v>2024-03</c:v>
                </c:pt>
                <c:pt idx="48">
                  <c:v>2024-06</c:v>
                </c:pt>
                <c:pt idx="49">
                  <c:v>2024-09</c:v>
                </c:pt>
                <c:pt idx="50">
                  <c:v>2024-12</c:v>
                </c:pt>
                <c:pt idx="51">
                  <c:v>2025-03</c:v>
                </c:pt>
                <c:pt idx="52">
                  <c:v>2025-06</c:v>
                </c:pt>
              </c:strCache>
            </c:strRef>
          </c:cat>
          <c:val>
            <c:numRef>
              <c:f>Sheet1!$C$2:$C$54</c:f>
              <c:numCache>
                <c:formatCode>General</c:formatCode>
                <c:ptCount val="53"/>
                <c:pt idx="0">
                  <c:v>13.12</c:v>
                </c:pt>
                <c:pt idx="1">
                  <c:v>10.33</c:v>
                </c:pt>
                <c:pt idx="2">
                  <c:v>12.55</c:v>
                </c:pt>
                <c:pt idx="3">
                  <c:v>9.5</c:v>
                </c:pt>
                <c:pt idx="4">
                  <c:v>8.51</c:v>
                </c:pt>
                <c:pt idx="5">
                  <c:v>11.07</c:v>
                </c:pt>
                <c:pt idx="6">
                  <c:v>8.5299999999999994</c:v>
                </c:pt>
                <c:pt idx="7">
                  <c:v>7.56</c:v>
                </c:pt>
                <c:pt idx="8">
                  <c:v>5.24</c:v>
                </c:pt>
                <c:pt idx="9">
                  <c:v>3.89</c:v>
                </c:pt>
                <c:pt idx="10">
                  <c:v>2.54</c:v>
                </c:pt>
                <c:pt idx="11">
                  <c:v>1.49</c:v>
                </c:pt>
                <c:pt idx="12">
                  <c:v>2.94</c:v>
                </c:pt>
                <c:pt idx="13">
                  <c:v>2.64</c:v>
                </c:pt>
                <c:pt idx="14">
                  <c:v>2.13</c:v>
                </c:pt>
                <c:pt idx="15">
                  <c:v>2.17</c:v>
                </c:pt>
                <c:pt idx="16">
                  <c:v>1.93</c:v>
                </c:pt>
                <c:pt idx="17">
                  <c:v>1.52</c:v>
                </c:pt>
                <c:pt idx="18">
                  <c:v>4.42</c:v>
                </c:pt>
                <c:pt idx="19">
                  <c:v>3.62</c:v>
                </c:pt>
                <c:pt idx="20">
                  <c:v>3.6</c:v>
                </c:pt>
                <c:pt idx="21">
                  <c:v>1.89</c:v>
                </c:pt>
                <c:pt idx="22">
                  <c:v>2.67</c:v>
                </c:pt>
                <c:pt idx="23">
                  <c:v>4.6900000000000004</c:v>
                </c:pt>
                <c:pt idx="24">
                  <c:v>2.21</c:v>
                </c:pt>
                <c:pt idx="25">
                  <c:v>3.36</c:v>
                </c:pt>
                <c:pt idx="26">
                  <c:v>4.2</c:v>
                </c:pt>
                <c:pt idx="27">
                  <c:v>3.32</c:v>
                </c:pt>
                <c:pt idx="28">
                  <c:v>2.74</c:v>
                </c:pt>
                <c:pt idx="29">
                  <c:v>3.23</c:v>
                </c:pt>
                <c:pt idx="30">
                  <c:v>2.12</c:v>
                </c:pt>
                <c:pt idx="31">
                  <c:v>1.64</c:v>
                </c:pt>
                <c:pt idx="32">
                  <c:v>4.97</c:v>
                </c:pt>
                <c:pt idx="33">
                  <c:v>2.0699999999999998</c:v>
                </c:pt>
                <c:pt idx="34">
                  <c:v>2.4700000000000002</c:v>
                </c:pt>
                <c:pt idx="35">
                  <c:v>1.95</c:v>
                </c:pt>
                <c:pt idx="36">
                  <c:v>3.11</c:v>
                </c:pt>
                <c:pt idx="37">
                  <c:v>2.08</c:v>
                </c:pt>
                <c:pt idx="38">
                  <c:v>5.26</c:v>
                </c:pt>
                <c:pt idx="39">
                  <c:v>16.809999999999999</c:v>
                </c:pt>
                <c:pt idx="40">
                  <c:v>33.979999999999997</c:v>
                </c:pt>
                <c:pt idx="41">
                  <c:v>53.99</c:v>
                </c:pt>
                <c:pt idx="42">
                  <c:v>64.290000000000006</c:v>
                </c:pt>
                <c:pt idx="43">
                  <c:v>72.14</c:v>
                </c:pt>
                <c:pt idx="44">
                  <c:v>73.900000000000006</c:v>
                </c:pt>
                <c:pt idx="45">
                  <c:v>79.599999999999994</c:v>
                </c:pt>
                <c:pt idx="46">
                  <c:v>71.73</c:v>
                </c:pt>
                <c:pt idx="47">
                  <c:v>50.2</c:v>
                </c:pt>
                <c:pt idx="48">
                  <c:v>34.4</c:v>
                </c:pt>
                <c:pt idx="49">
                  <c:v>25.58</c:v>
                </c:pt>
                <c:pt idx="50">
                  <c:v>14.73</c:v>
                </c:pt>
                <c:pt idx="51">
                  <c:v>11.72</c:v>
                </c:pt>
                <c:pt idx="52">
                  <c:v>9.58</c:v>
                </c:pt>
              </c:numCache>
            </c:numRef>
          </c:val>
          <c:smooth val="1"/>
          <c:extLst>
            <c:ext xmlns:c16="http://schemas.microsoft.com/office/drawing/2014/chart" uri="{C3380CC4-5D6E-409C-BE32-E72D297353CC}">
              <c16:uniqueId val="{00000000-45F1-4365-8AF0-8E023B1D8E14}"/>
            </c:ext>
          </c:extLst>
        </c:ser>
        <c:ser>
          <c:idx val="0"/>
          <c:order val="1"/>
          <c:tx>
            <c:v>Hausse (PME)</c:v>
          </c:tx>
          <c:spPr>
            <a:ln w="19050" cap="rnd">
              <a:solidFill>
                <a:schemeClr val="accent1"/>
              </a:solidFill>
              <a:round/>
            </a:ln>
            <a:effectLst/>
          </c:spPr>
          <c:marker>
            <c:symbol val="none"/>
          </c:marker>
          <c:cat>
            <c:strRef>
              <c:f>Sheet1!$A$2:$A$54</c:f>
              <c:strCache>
                <c:ptCount val="53"/>
                <c:pt idx="0">
                  <c:v>2012-06</c:v>
                </c:pt>
                <c:pt idx="1">
                  <c:v>2012-09</c:v>
                </c:pt>
                <c:pt idx="2">
                  <c:v>2012-12</c:v>
                </c:pt>
                <c:pt idx="3">
                  <c:v>2013-03</c:v>
                </c:pt>
                <c:pt idx="4">
                  <c:v>2013-06</c:v>
                </c:pt>
                <c:pt idx="5">
                  <c:v>2013-09</c:v>
                </c:pt>
                <c:pt idx="6">
                  <c:v>2013-12</c:v>
                </c:pt>
                <c:pt idx="7">
                  <c:v>2014-03</c:v>
                </c:pt>
                <c:pt idx="8">
                  <c:v>2014-06</c:v>
                </c:pt>
                <c:pt idx="9">
                  <c:v>2014-09</c:v>
                </c:pt>
                <c:pt idx="10">
                  <c:v>2014-12</c:v>
                </c:pt>
                <c:pt idx="11">
                  <c:v>2015-03</c:v>
                </c:pt>
                <c:pt idx="12">
                  <c:v>2015-06</c:v>
                </c:pt>
                <c:pt idx="13">
                  <c:v>2015-09</c:v>
                </c:pt>
                <c:pt idx="14">
                  <c:v>2015-12</c:v>
                </c:pt>
                <c:pt idx="15">
                  <c:v>2016-03</c:v>
                </c:pt>
                <c:pt idx="16">
                  <c:v>2016-06</c:v>
                </c:pt>
                <c:pt idx="17">
                  <c:v>2016-09</c:v>
                </c:pt>
                <c:pt idx="18">
                  <c:v>2016-12</c:v>
                </c:pt>
                <c:pt idx="19">
                  <c:v>2017-03</c:v>
                </c:pt>
                <c:pt idx="20">
                  <c:v>2017-06</c:v>
                </c:pt>
                <c:pt idx="21">
                  <c:v>2017-09</c:v>
                </c:pt>
                <c:pt idx="22">
                  <c:v>2017-12</c:v>
                </c:pt>
                <c:pt idx="23">
                  <c:v>2018-03</c:v>
                </c:pt>
                <c:pt idx="24">
                  <c:v>2018-06</c:v>
                </c:pt>
                <c:pt idx="25">
                  <c:v>2018-09</c:v>
                </c:pt>
                <c:pt idx="26">
                  <c:v>2018-12</c:v>
                </c:pt>
                <c:pt idx="27">
                  <c:v>2019-03</c:v>
                </c:pt>
                <c:pt idx="28">
                  <c:v>2019-06</c:v>
                </c:pt>
                <c:pt idx="29">
                  <c:v>2019-09</c:v>
                </c:pt>
                <c:pt idx="30">
                  <c:v>2019-12</c:v>
                </c:pt>
                <c:pt idx="31">
                  <c:v>2020-03</c:v>
                </c:pt>
                <c:pt idx="32">
                  <c:v>2020-06</c:v>
                </c:pt>
                <c:pt idx="33">
                  <c:v>2020-09</c:v>
                </c:pt>
                <c:pt idx="34">
                  <c:v>2020-12</c:v>
                </c:pt>
                <c:pt idx="35">
                  <c:v>2021-03</c:v>
                </c:pt>
                <c:pt idx="36">
                  <c:v>2021-06</c:v>
                </c:pt>
                <c:pt idx="37">
                  <c:v>2021-09</c:v>
                </c:pt>
                <c:pt idx="38">
                  <c:v>2021-12</c:v>
                </c:pt>
                <c:pt idx="39">
                  <c:v>2022-03</c:v>
                </c:pt>
                <c:pt idx="40">
                  <c:v>2022-06</c:v>
                </c:pt>
                <c:pt idx="41">
                  <c:v>2022-09</c:v>
                </c:pt>
                <c:pt idx="42">
                  <c:v>2022-12</c:v>
                </c:pt>
                <c:pt idx="43">
                  <c:v>2023-03</c:v>
                </c:pt>
                <c:pt idx="44">
                  <c:v>2023-06</c:v>
                </c:pt>
                <c:pt idx="45">
                  <c:v>2023-09</c:v>
                </c:pt>
                <c:pt idx="46">
                  <c:v>2023-12</c:v>
                </c:pt>
                <c:pt idx="47">
                  <c:v>2024-03</c:v>
                </c:pt>
                <c:pt idx="48">
                  <c:v>2024-06</c:v>
                </c:pt>
                <c:pt idx="49">
                  <c:v>2024-09</c:v>
                </c:pt>
                <c:pt idx="50">
                  <c:v>2024-12</c:v>
                </c:pt>
                <c:pt idx="51">
                  <c:v>2025-03</c:v>
                </c:pt>
                <c:pt idx="52">
                  <c:v>2025-06</c:v>
                </c:pt>
              </c:strCache>
            </c:strRef>
          </c:cat>
          <c:val>
            <c:numRef>
              <c:f>Sheet1!$D$2:$D$54</c:f>
              <c:numCache>
                <c:formatCode>General</c:formatCode>
                <c:ptCount val="53"/>
                <c:pt idx="0">
                  <c:v>8.18</c:v>
                </c:pt>
                <c:pt idx="1">
                  <c:v>6.67</c:v>
                </c:pt>
                <c:pt idx="2">
                  <c:v>4.97</c:v>
                </c:pt>
                <c:pt idx="3">
                  <c:v>4.67</c:v>
                </c:pt>
                <c:pt idx="4">
                  <c:v>3.72</c:v>
                </c:pt>
                <c:pt idx="5">
                  <c:v>5.95</c:v>
                </c:pt>
                <c:pt idx="6">
                  <c:v>4.92</c:v>
                </c:pt>
                <c:pt idx="7">
                  <c:v>4.53</c:v>
                </c:pt>
                <c:pt idx="8">
                  <c:v>2.71</c:v>
                </c:pt>
                <c:pt idx="9">
                  <c:v>3.59</c:v>
                </c:pt>
                <c:pt idx="10">
                  <c:v>2.66</c:v>
                </c:pt>
                <c:pt idx="11">
                  <c:v>2.83</c:v>
                </c:pt>
                <c:pt idx="12">
                  <c:v>2.4900000000000002</c:v>
                </c:pt>
                <c:pt idx="13">
                  <c:v>2.91</c:v>
                </c:pt>
                <c:pt idx="14">
                  <c:v>3.62</c:v>
                </c:pt>
                <c:pt idx="15">
                  <c:v>2.96</c:v>
                </c:pt>
                <c:pt idx="16">
                  <c:v>2.19</c:v>
                </c:pt>
                <c:pt idx="17">
                  <c:v>2.04</c:v>
                </c:pt>
                <c:pt idx="18">
                  <c:v>3.21</c:v>
                </c:pt>
                <c:pt idx="19">
                  <c:v>4.25</c:v>
                </c:pt>
                <c:pt idx="20">
                  <c:v>3.23</c:v>
                </c:pt>
                <c:pt idx="21">
                  <c:v>3.47</c:v>
                </c:pt>
                <c:pt idx="22">
                  <c:v>3.44</c:v>
                </c:pt>
                <c:pt idx="23">
                  <c:v>4.3899999999999997</c:v>
                </c:pt>
                <c:pt idx="24">
                  <c:v>3.7</c:v>
                </c:pt>
                <c:pt idx="25">
                  <c:v>3.46</c:v>
                </c:pt>
                <c:pt idx="26">
                  <c:v>4.08</c:v>
                </c:pt>
                <c:pt idx="27">
                  <c:v>3.52</c:v>
                </c:pt>
                <c:pt idx="28">
                  <c:v>2.41</c:v>
                </c:pt>
                <c:pt idx="29">
                  <c:v>1.73</c:v>
                </c:pt>
                <c:pt idx="30">
                  <c:v>2.82</c:v>
                </c:pt>
                <c:pt idx="31">
                  <c:v>1.74</c:v>
                </c:pt>
                <c:pt idx="32">
                  <c:v>3.06</c:v>
                </c:pt>
                <c:pt idx="33">
                  <c:v>2.2999999999999998</c:v>
                </c:pt>
                <c:pt idx="34">
                  <c:v>2.4900000000000002</c:v>
                </c:pt>
                <c:pt idx="35">
                  <c:v>2.5499999999999998</c:v>
                </c:pt>
                <c:pt idx="36">
                  <c:v>2.62</c:v>
                </c:pt>
                <c:pt idx="37">
                  <c:v>2.89</c:v>
                </c:pt>
                <c:pt idx="38">
                  <c:v>4.09</c:v>
                </c:pt>
                <c:pt idx="39">
                  <c:v>10.86</c:v>
                </c:pt>
                <c:pt idx="40">
                  <c:v>24.64</c:v>
                </c:pt>
                <c:pt idx="41">
                  <c:v>36.5</c:v>
                </c:pt>
                <c:pt idx="42">
                  <c:v>47.35</c:v>
                </c:pt>
                <c:pt idx="43">
                  <c:v>59.1</c:v>
                </c:pt>
                <c:pt idx="44">
                  <c:v>62.74</c:v>
                </c:pt>
                <c:pt idx="45">
                  <c:v>62.94</c:v>
                </c:pt>
                <c:pt idx="46">
                  <c:v>59.96</c:v>
                </c:pt>
                <c:pt idx="47">
                  <c:v>46.47</c:v>
                </c:pt>
                <c:pt idx="48">
                  <c:v>33.31</c:v>
                </c:pt>
                <c:pt idx="49">
                  <c:v>24.85</c:v>
                </c:pt>
                <c:pt idx="50">
                  <c:v>19.600000000000001</c:v>
                </c:pt>
                <c:pt idx="51">
                  <c:v>16.190000000000001</c:v>
                </c:pt>
                <c:pt idx="52">
                  <c:v>12.39</c:v>
                </c:pt>
              </c:numCache>
            </c:numRef>
          </c:val>
          <c:smooth val="1"/>
          <c:extLst>
            <c:ext xmlns:c16="http://schemas.microsoft.com/office/drawing/2014/chart" uri="{C3380CC4-5D6E-409C-BE32-E72D297353CC}">
              <c16:uniqueId val="{00000001-45F1-4365-8AF0-8E023B1D8E14}"/>
            </c:ext>
          </c:extLst>
        </c:ser>
        <c:ser>
          <c:idx val="2"/>
          <c:order val="2"/>
          <c:tx>
            <c:v>Baisse (ETI)</c:v>
          </c:tx>
          <c:spPr>
            <a:ln w="19050">
              <a:solidFill>
                <a:schemeClr val="accent2"/>
              </a:solidFill>
              <a:prstDash val="lgDash"/>
            </a:ln>
          </c:spPr>
          <c:marker>
            <c:symbol val="none"/>
          </c:marker>
          <c:cat>
            <c:strRef>
              <c:f>Sheet1!$A$2:$A$54</c:f>
              <c:strCache>
                <c:ptCount val="53"/>
                <c:pt idx="0">
                  <c:v>2012-06</c:v>
                </c:pt>
                <c:pt idx="1">
                  <c:v>2012-09</c:v>
                </c:pt>
                <c:pt idx="2">
                  <c:v>2012-12</c:v>
                </c:pt>
                <c:pt idx="3">
                  <c:v>2013-03</c:v>
                </c:pt>
                <c:pt idx="4">
                  <c:v>2013-06</c:v>
                </c:pt>
                <c:pt idx="5">
                  <c:v>2013-09</c:v>
                </c:pt>
                <c:pt idx="6">
                  <c:v>2013-12</c:v>
                </c:pt>
                <c:pt idx="7">
                  <c:v>2014-03</c:v>
                </c:pt>
                <c:pt idx="8">
                  <c:v>2014-06</c:v>
                </c:pt>
                <c:pt idx="9">
                  <c:v>2014-09</c:v>
                </c:pt>
                <c:pt idx="10">
                  <c:v>2014-12</c:v>
                </c:pt>
                <c:pt idx="11">
                  <c:v>2015-03</c:v>
                </c:pt>
                <c:pt idx="12">
                  <c:v>2015-06</c:v>
                </c:pt>
                <c:pt idx="13">
                  <c:v>2015-09</c:v>
                </c:pt>
                <c:pt idx="14">
                  <c:v>2015-12</c:v>
                </c:pt>
                <c:pt idx="15">
                  <c:v>2016-03</c:v>
                </c:pt>
                <c:pt idx="16">
                  <c:v>2016-06</c:v>
                </c:pt>
                <c:pt idx="17">
                  <c:v>2016-09</c:v>
                </c:pt>
                <c:pt idx="18">
                  <c:v>2016-12</c:v>
                </c:pt>
                <c:pt idx="19">
                  <c:v>2017-03</c:v>
                </c:pt>
                <c:pt idx="20">
                  <c:v>2017-06</c:v>
                </c:pt>
                <c:pt idx="21">
                  <c:v>2017-09</c:v>
                </c:pt>
                <c:pt idx="22">
                  <c:v>2017-12</c:v>
                </c:pt>
                <c:pt idx="23">
                  <c:v>2018-03</c:v>
                </c:pt>
                <c:pt idx="24">
                  <c:v>2018-06</c:v>
                </c:pt>
                <c:pt idx="25">
                  <c:v>2018-09</c:v>
                </c:pt>
                <c:pt idx="26">
                  <c:v>2018-12</c:v>
                </c:pt>
                <c:pt idx="27">
                  <c:v>2019-03</c:v>
                </c:pt>
                <c:pt idx="28">
                  <c:v>2019-06</c:v>
                </c:pt>
                <c:pt idx="29">
                  <c:v>2019-09</c:v>
                </c:pt>
                <c:pt idx="30">
                  <c:v>2019-12</c:v>
                </c:pt>
                <c:pt idx="31">
                  <c:v>2020-03</c:v>
                </c:pt>
                <c:pt idx="32">
                  <c:v>2020-06</c:v>
                </c:pt>
                <c:pt idx="33">
                  <c:v>2020-09</c:v>
                </c:pt>
                <c:pt idx="34">
                  <c:v>2020-12</c:v>
                </c:pt>
                <c:pt idx="35">
                  <c:v>2021-03</c:v>
                </c:pt>
                <c:pt idx="36">
                  <c:v>2021-06</c:v>
                </c:pt>
                <c:pt idx="37">
                  <c:v>2021-09</c:v>
                </c:pt>
                <c:pt idx="38">
                  <c:v>2021-12</c:v>
                </c:pt>
                <c:pt idx="39">
                  <c:v>2022-03</c:v>
                </c:pt>
                <c:pt idx="40">
                  <c:v>2022-06</c:v>
                </c:pt>
                <c:pt idx="41">
                  <c:v>2022-09</c:v>
                </c:pt>
                <c:pt idx="42">
                  <c:v>2022-12</c:v>
                </c:pt>
                <c:pt idx="43">
                  <c:v>2023-03</c:v>
                </c:pt>
                <c:pt idx="44">
                  <c:v>2023-06</c:v>
                </c:pt>
                <c:pt idx="45">
                  <c:v>2023-09</c:v>
                </c:pt>
                <c:pt idx="46">
                  <c:v>2023-12</c:v>
                </c:pt>
                <c:pt idx="47">
                  <c:v>2024-03</c:v>
                </c:pt>
                <c:pt idx="48">
                  <c:v>2024-06</c:v>
                </c:pt>
                <c:pt idx="49">
                  <c:v>2024-09</c:v>
                </c:pt>
                <c:pt idx="50">
                  <c:v>2024-12</c:v>
                </c:pt>
                <c:pt idx="51">
                  <c:v>2025-03</c:v>
                </c:pt>
                <c:pt idx="52">
                  <c:v>2025-06</c:v>
                </c:pt>
              </c:strCache>
            </c:strRef>
          </c:cat>
          <c:val>
            <c:numRef>
              <c:f>Sheet1!$E$2:$E$54</c:f>
              <c:numCache>
                <c:formatCode>General</c:formatCode>
                <c:ptCount val="53"/>
                <c:pt idx="0">
                  <c:v>12.3</c:v>
                </c:pt>
                <c:pt idx="1">
                  <c:v>25.62</c:v>
                </c:pt>
                <c:pt idx="2">
                  <c:v>14.72</c:v>
                </c:pt>
                <c:pt idx="3">
                  <c:v>14.48</c:v>
                </c:pt>
                <c:pt idx="4">
                  <c:v>19.57</c:v>
                </c:pt>
                <c:pt idx="5">
                  <c:v>10.67</c:v>
                </c:pt>
                <c:pt idx="6">
                  <c:v>11.63</c:v>
                </c:pt>
                <c:pt idx="7">
                  <c:v>16.39</c:v>
                </c:pt>
                <c:pt idx="8">
                  <c:v>20.97</c:v>
                </c:pt>
                <c:pt idx="9">
                  <c:v>33.85</c:v>
                </c:pt>
                <c:pt idx="10">
                  <c:v>34.909999999999997</c:v>
                </c:pt>
                <c:pt idx="11">
                  <c:v>36.94</c:v>
                </c:pt>
                <c:pt idx="12">
                  <c:v>34.56</c:v>
                </c:pt>
                <c:pt idx="13">
                  <c:v>30.57</c:v>
                </c:pt>
                <c:pt idx="14">
                  <c:v>31.21</c:v>
                </c:pt>
                <c:pt idx="15">
                  <c:v>34.659999999999997</c:v>
                </c:pt>
                <c:pt idx="16">
                  <c:v>35.520000000000003</c:v>
                </c:pt>
                <c:pt idx="17">
                  <c:v>36.119999999999997</c:v>
                </c:pt>
                <c:pt idx="18">
                  <c:v>29.25</c:v>
                </c:pt>
                <c:pt idx="19">
                  <c:v>24.64</c:v>
                </c:pt>
                <c:pt idx="20">
                  <c:v>20.399999999999999</c:v>
                </c:pt>
                <c:pt idx="21">
                  <c:v>19.62</c:v>
                </c:pt>
                <c:pt idx="22">
                  <c:v>17.18</c:v>
                </c:pt>
                <c:pt idx="23">
                  <c:v>13.67</c:v>
                </c:pt>
                <c:pt idx="24">
                  <c:v>16.18</c:v>
                </c:pt>
                <c:pt idx="25">
                  <c:v>16.420000000000002</c:v>
                </c:pt>
                <c:pt idx="26">
                  <c:v>10.84</c:v>
                </c:pt>
                <c:pt idx="27">
                  <c:v>13.28</c:v>
                </c:pt>
                <c:pt idx="28">
                  <c:v>25.34</c:v>
                </c:pt>
                <c:pt idx="29">
                  <c:v>28.32</c:v>
                </c:pt>
                <c:pt idx="30">
                  <c:v>20.85</c:v>
                </c:pt>
                <c:pt idx="31">
                  <c:v>14.75</c:v>
                </c:pt>
                <c:pt idx="32">
                  <c:v>16.46</c:v>
                </c:pt>
                <c:pt idx="33">
                  <c:v>12.41</c:v>
                </c:pt>
                <c:pt idx="34">
                  <c:v>14.13</c:v>
                </c:pt>
                <c:pt idx="35">
                  <c:v>12.89</c:v>
                </c:pt>
                <c:pt idx="36">
                  <c:v>16</c:v>
                </c:pt>
                <c:pt idx="37">
                  <c:v>11.67</c:v>
                </c:pt>
                <c:pt idx="38">
                  <c:v>11.34</c:v>
                </c:pt>
                <c:pt idx="39">
                  <c:v>6.2</c:v>
                </c:pt>
                <c:pt idx="40">
                  <c:v>2.73</c:v>
                </c:pt>
                <c:pt idx="41">
                  <c:v>1.52</c:v>
                </c:pt>
                <c:pt idx="42">
                  <c:v>0.75</c:v>
                </c:pt>
                <c:pt idx="43">
                  <c:v>0.76</c:v>
                </c:pt>
                <c:pt idx="44">
                  <c:v>1.2</c:v>
                </c:pt>
                <c:pt idx="45">
                  <c:v>0.8</c:v>
                </c:pt>
                <c:pt idx="46">
                  <c:v>1.77</c:v>
                </c:pt>
                <c:pt idx="47">
                  <c:v>6.67</c:v>
                </c:pt>
                <c:pt idx="48">
                  <c:v>14.4</c:v>
                </c:pt>
                <c:pt idx="49">
                  <c:v>27.91</c:v>
                </c:pt>
                <c:pt idx="50">
                  <c:v>37.21</c:v>
                </c:pt>
                <c:pt idx="51">
                  <c:v>36.33</c:v>
                </c:pt>
                <c:pt idx="52">
                  <c:v>36.020000000000003</c:v>
                </c:pt>
              </c:numCache>
            </c:numRef>
          </c:val>
          <c:smooth val="1"/>
          <c:extLst>
            <c:ext xmlns:c16="http://schemas.microsoft.com/office/drawing/2014/chart" uri="{C3380CC4-5D6E-409C-BE32-E72D297353CC}">
              <c16:uniqueId val="{00000002-45F1-4365-8AF0-8E023B1D8E14}"/>
            </c:ext>
          </c:extLst>
        </c:ser>
        <c:ser>
          <c:idx val="3"/>
          <c:order val="3"/>
          <c:tx>
            <c:v>Baisse (PME)</c:v>
          </c:tx>
          <c:spPr>
            <a:ln w="19050">
              <a:solidFill>
                <a:schemeClr val="accent1"/>
              </a:solidFill>
              <a:prstDash val="lgDash"/>
            </a:ln>
          </c:spPr>
          <c:marker>
            <c:symbol val="none"/>
          </c:marker>
          <c:cat>
            <c:strRef>
              <c:f>Sheet1!$A$2:$A$54</c:f>
              <c:strCache>
                <c:ptCount val="53"/>
                <c:pt idx="0">
                  <c:v>2012-06</c:v>
                </c:pt>
                <c:pt idx="1">
                  <c:v>2012-09</c:v>
                </c:pt>
                <c:pt idx="2">
                  <c:v>2012-12</c:v>
                </c:pt>
                <c:pt idx="3">
                  <c:v>2013-03</c:v>
                </c:pt>
                <c:pt idx="4">
                  <c:v>2013-06</c:v>
                </c:pt>
                <c:pt idx="5">
                  <c:v>2013-09</c:v>
                </c:pt>
                <c:pt idx="6">
                  <c:v>2013-12</c:v>
                </c:pt>
                <c:pt idx="7">
                  <c:v>2014-03</c:v>
                </c:pt>
                <c:pt idx="8">
                  <c:v>2014-06</c:v>
                </c:pt>
                <c:pt idx="9">
                  <c:v>2014-09</c:v>
                </c:pt>
                <c:pt idx="10">
                  <c:v>2014-12</c:v>
                </c:pt>
                <c:pt idx="11">
                  <c:v>2015-03</c:v>
                </c:pt>
                <c:pt idx="12">
                  <c:v>2015-06</c:v>
                </c:pt>
                <c:pt idx="13">
                  <c:v>2015-09</c:v>
                </c:pt>
                <c:pt idx="14">
                  <c:v>2015-12</c:v>
                </c:pt>
                <c:pt idx="15">
                  <c:v>2016-03</c:v>
                </c:pt>
                <c:pt idx="16">
                  <c:v>2016-06</c:v>
                </c:pt>
                <c:pt idx="17">
                  <c:v>2016-09</c:v>
                </c:pt>
                <c:pt idx="18">
                  <c:v>2016-12</c:v>
                </c:pt>
                <c:pt idx="19">
                  <c:v>2017-03</c:v>
                </c:pt>
                <c:pt idx="20">
                  <c:v>2017-06</c:v>
                </c:pt>
                <c:pt idx="21">
                  <c:v>2017-09</c:v>
                </c:pt>
                <c:pt idx="22">
                  <c:v>2017-12</c:v>
                </c:pt>
                <c:pt idx="23">
                  <c:v>2018-03</c:v>
                </c:pt>
                <c:pt idx="24">
                  <c:v>2018-06</c:v>
                </c:pt>
                <c:pt idx="25">
                  <c:v>2018-09</c:v>
                </c:pt>
                <c:pt idx="26">
                  <c:v>2018-12</c:v>
                </c:pt>
                <c:pt idx="27">
                  <c:v>2019-03</c:v>
                </c:pt>
                <c:pt idx="28">
                  <c:v>2019-06</c:v>
                </c:pt>
                <c:pt idx="29">
                  <c:v>2019-09</c:v>
                </c:pt>
                <c:pt idx="30">
                  <c:v>2019-12</c:v>
                </c:pt>
                <c:pt idx="31">
                  <c:v>2020-03</c:v>
                </c:pt>
                <c:pt idx="32">
                  <c:v>2020-06</c:v>
                </c:pt>
                <c:pt idx="33">
                  <c:v>2020-09</c:v>
                </c:pt>
                <c:pt idx="34">
                  <c:v>2020-12</c:v>
                </c:pt>
                <c:pt idx="35">
                  <c:v>2021-03</c:v>
                </c:pt>
                <c:pt idx="36">
                  <c:v>2021-06</c:v>
                </c:pt>
                <c:pt idx="37">
                  <c:v>2021-09</c:v>
                </c:pt>
                <c:pt idx="38">
                  <c:v>2021-12</c:v>
                </c:pt>
                <c:pt idx="39">
                  <c:v>2022-03</c:v>
                </c:pt>
                <c:pt idx="40">
                  <c:v>2022-06</c:v>
                </c:pt>
                <c:pt idx="41">
                  <c:v>2022-09</c:v>
                </c:pt>
                <c:pt idx="42">
                  <c:v>2022-12</c:v>
                </c:pt>
                <c:pt idx="43">
                  <c:v>2023-03</c:v>
                </c:pt>
                <c:pt idx="44">
                  <c:v>2023-06</c:v>
                </c:pt>
                <c:pt idx="45">
                  <c:v>2023-09</c:v>
                </c:pt>
                <c:pt idx="46">
                  <c:v>2023-12</c:v>
                </c:pt>
                <c:pt idx="47">
                  <c:v>2024-03</c:v>
                </c:pt>
                <c:pt idx="48">
                  <c:v>2024-06</c:v>
                </c:pt>
                <c:pt idx="49">
                  <c:v>2024-09</c:v>
                </c:pt>
                <c:pt idx="50">
                  <c:v>2024-12</c:v>
                </c:pt>
                <c:pt idx="51">
                  <c:v>2025-03</c:v>
                </c:pt>
                <c:pt idx="52">
                  <c:v>2025-06</c:v>
                </c:pt>
              </c:strCache>
            </c:strRef>
          </c:cat>
          <c:val>
            <c:numRef>
              <c:f>Sheet1!$F$2:$F$54</c:f>
              <c:numCache>
                <c:formatCode>General</c:formatCode>
                <c:ptCount val="53"/>
                <c:pt idx="0">
                  <c:v>13.73</c:v>
                </c:pt>
                <c:pt idx="1">
                  <c:v>16.68</c:v>
                </c:pt>
                <c:pt idx="2">
                  <c:v>20.76</c:v>
                </c:pt>
                <c:pt idx="3">
                  <c:v>22.94</c:v>
                </c:pt>
                <c:pt idx="4">
                  <c:v>22.19</c:v>
                </c:pt>
                <c:pt idx="5">
                  <c:v>14.43</c:v>
                </c:pt>
                <c:pt idx="6">
                  <c:v>13.63</c:v>
                </c:pt>
                <c:pt idx="7">
                  <c:v>14.2</c:v>
                </c:pt>
                <c:pt idx="8">
                  <c:v>17.850000000000001</c:v>
                </c:pt>
                <c:pt idx="9">
                  <c:v>26.92</c:v>
                </c:pt>
                <c:pt idx="10">
                  <c:v>28.82</c:v>
                </c:pt>
                <c:pt idx="11">
                  <c:v>33.799999999999997</c:v>
                </c:pt>
                <c:pt idx="12">
                  <c:v>29.09</c:v>
                </c:pt>
                <c:pt idx="13">
                  <c:v>23.88</c:v>
                </c:pt>
                <c:pt idx="14">
                  <c:v>24.28</c:v>
                </c:pt>
                <c:pt idx="15">
                  <c:v>31.35</c:v>
                </c:pt>
                <c:pt idx="16">
                  <c:v>34.03</c:v>
                </c:pt>
                <c:pt idx="17">
                  <c:v>36.21</c:v>
                </c:pt>
                <c:pt idx="18">
                  <c:v>27.3</c:v>
                </c:pt>
                <c:pt idx="19">
                  <c:v>21.94</c:v>
                </c:pt>
                <c:pt idx="20">
                  <c:v>17.13</c:v>
                </c:pt>
                <c:pt idx="21">
                  <c:v>17.96</c:v>
                </c:pt>
                <c:pt idx="22">
                  <c:v>15.44</c:v>
                </c:pt>
                <c:pt idx="23">
                  <c:v>12.48</c:v>
                </c:pt>
                <c:pt idx="24">
                  <c:v>13.09</c:v>
                </c:pt>
                <c:pt idx="25">
                  <c:v>12.96</c:v>
                </c:pt>
                <c:pt idx="26">
                  <c:v>10.28</c:v>
                </c:pt>
                <c:pt idx="27">
                  <c:v>13.43</c:v>
                </c:pt>
                <c:pt idx="28">
                  <c:v>19.579999999999998</c:v>
                </c:pt>
                <c:pt idx="29">
                  <c:v>22.6</c:v>
                </c:pt>
                <c:pt idx="30">
                  <c:v>17.82</c:v>
                </c:pt>
                <c:pt idx="31">
                  <c:v>10.59</c:v>
                </c:pt>
                <c:pt idx="32">
                  <c:v>19.78</c:v>
                </c:pt>
                <c:pt idx="33">
                  <c:v>12.13</c:v>
                </c:pt>
                <c:pt idx="34">
                  <c:v>10.49</c:v>
                </c:pt>
                <c:pt idx="35">
                  <c:v>9.9</c:v>
                </c:pt>
                <c:pt idx="36">
                  <c:v>10.130000000000001</c:v>
                </c:pt>
                <c:pt idx="37">
                  <c:v>10.15</c:v>
                </c:pt>
                <c:pt idx="38">
                  <c:v>10.039999999999999</c:v>
                </c:pt>
                <c:pt idx="39">
                  <c:v>4.63</c:v>
                </c:pt>
                <c:pt idx="40">
                  <c:v>2.78</c:v>
                </c:pt>
                <c:pt idx="41">
                  <c:v>1.47</c:v>
                </c:pt>
                <c:pt idx="42">
                  <c:v>1.07</c:v>
                </c:pt>
                <c:pt idx="43">
                  <c:v>0.62</c:v>
                </c:pt>
                <c:pt idx="44">
                  <c:v>0.56000000000000005</c:v>
                </c:pt>
                <c:pt idx="45">
                  <c:v>0.56999999999999995</c:v>
                </c:pt>
                <c:pt idx="46">
                  <c:v>1.34</c:v>
                </c:pt>
                <c:pt idx="47">
                  <c:v>6.41</c:v>
                </c:pt>
                <c:pt idx="48">
                  <c:v>9.58</c:v>
                </c:pt>
                <c:pt idx="49">
                  <c:v>16.489999999999998</c:v>
                </c:pt>
                <c:pt idx="50">
                  <c:v>21.78</c:v>
                </c:pt>
                <c:pt idx="51">
                  <c:v>20.78</c:v>
                </c:pt>
                <c:pt idx="52">
                  <c:v>23.64</c:v>
                </c:pt>
              </c:numCache>
            </c:numRef>
          </c:val>
          <c:smooth val="1"/>
          <c:extLst>
            <c:ext xmlns:c16="http://schemas.microsoft.com/office/drawing/2014/chart" uri="{C3380CC4-5D6E-409C-BE32-E72D297353CC}">
              <c16:uniqueId val="{00000003-45F1-4365-8AF0-8E023B1D8E14}"/>
            </c:ext>
          </c:extLst>
        </c:ser>
        <c:dLbls>
          <c:showLegendKey val="0"/>
          <c:showVal val="0"/>
          <c:showCatName val="0"/>
          <c:showSerName val="0"/>
          <c:showPercent val="0"/>
          <c:showBubbleSize val="0"/>
        </c:dLbls>
        <c:smooth val="0"/>
        <c:axId val="1685482512"/>
        <c:axId val="1685480112"/>
      </c:lineChart>
      <c:catAx>
        <c:axId val="168548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5480112"/>
        <c:crosses val="autoZero"/>
        <c:auto val="1"/>
        <c:lblAlgn val="ctr"/>
        <c:lblOffset val="100"/>
        <c:noMultiLvlLbl val="0"/>
      </c:catAx>
      <c:valAx>
        <c:axId val="1685480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85482512"/>
        <c:crosses val="autoZero"/>
        <c:crossBetween val="between"/>
      </c:valAx>
    </c:plotArea>
    <c:legend>
      <c:legendPos val="b"/>
      <c:overlay val="0"/>
      <c:txPr>
        <a:bodyPr/>
        <a:lstStyle/>
        <a:p>
          <a:pPr>
            <a:defRPr sz="1400"/>
          </a:pPr>
          <a:endParaRPr lang="fr-FR"/>
        </a:p>
      </c:txPr>
    </c:legend>
    <c:plotVisOnly val="1"/>
    <c:dispBlanksAs val="gap"/>
    <c:showDLblsOverMax val="0"/>
    <c:extLst/>
  </c:chart>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Part (% )</a:t>
            </a:r>
            <a:r>
              <a:rPr lang="fr-FR" baseline="0"/>
              <a:t> des firmes demandant de nouveaux crédits</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v>Crédit d'investissement (ETI)</c:v>
          </c:tx>
          <c:spPr>
            <a:ln w="19050" cap="rnd">
              <a:solidFill>
                <a:schemeClr val="accent1"/>
              </a:solidFill>
              <a:round/>
            </a:ln>
            <a:effectLst/>
          </c:spPr>
          <c:marker>
            <c:symbol val="none"/>
          </c:marker>
          <c:cat>
            <c:strRef>
              <c:f>Sheet1!$A$2:$A$54</c:f>
              <c:strCache>
                <c:ptCount val="53"/>
                <c:pt idx="0">
                  <c:v>2012-06</c:v>
                </c:pt>
                <c:pt idx="1">
                  <c:v>2012-09</c:v>
                </c:pt>
                <c:pt idx="2">
                  <c:v>2012-12</c:v>
                </c:pt>
                <c:pt idx="3">
                  <c:v>2013-03</c:v>
                </c:pt>
                <c:pt idx="4">
                  <c:v>2013-06</c:v>
                </c:pt>
                <c:pt idx="5">
                  <c:v>2013-09</c:v>
                </c:pt>
                <c:pt idx="6">
                  <c:v>2013-12</c:v>
                </c:pt>
                <c:pt idx="7">
                  <c:v>2014-03</c:v>
                </c:pt>
                <c:pt idx="8">
                  <c:v>2014-06</c:v>
                </c:pt>
                <c:pt idx="9">
                  <c:v>2014-09</c:v>
                </c:pt>
                <c:pt idx="10">
                  <c:v>2014-12</c:v>
                </c:pt>
                <c:pt idx="11">
                  <c:v>2015-03</c:v>
                </c:pt>
                <c:pt idx="12">
                  <c:v>2015-06</c:v>
                </c:pt>
                <c:pt idx="13">
                  <c:v>2015-09</c:v>
                </c:pt>
                <c:pt idx="14">
                  <c:v>2015-12</c:v>
                </c:pt>
                <c:pt idx="15">
                  <c:v>2016-03</c:v>
                </c:pt>
                <c:pt idx="16">
                  <c:v>2016-06</c:v>
                </c:pt>
                <c:pt idx="17">
                  <c:v>2016-09</c:v>
                </c:pt>
                <c:pt idx="18">
                  <c:v>2016-12</c:v>
                </c:pt>
                <c:pt idx="19">
                  <c:v>2017-03</c:v>
                </c:pt>
                <c:pt idx="20">
                  <c:v>2017-06</c:v>
                </c:pt>
                <c:pt idx="21">
                  <c:v>2017-09</c:v>
                </c:pt>
                <c:pt idx="22">
                  <c:v>2017-12</c:v>
                </c:pt>
                <c:pt idx="23">
                  <c:v>2018-03</c:v>
                </c:pt>
                <c:pt idx="24">
                  <c:v>2018-06</c:v>
                </c:pt>
                <c:pt idx="25">
                  <c:v>2018-09</c:v>
                </c:pt>
                <c:pt idx="26">
                  <c:v>2018-12</c:v>
                </c:pt>
                <c:pt idx="27">
                  <c:v>2019-03</c:v>
                </c:pt>
                <c:pt idx="28">
                  <c:v>2019-06</c:v>
                </c:pt>
                <c:pt idx="29">
                  <c:v>2019-09</c:v>
                </c:pt>
                <c:pt idx="30">
                  <c:v>2019-12</c:v>
                </c:pt>
                <c:pt idx="31">
                  <c:v>2020-03</c:v>
                </c:pt>
                <c:pt idx="32">
                  <c:v>2020-06</c:v>
                </c:pt>
                <c:pt idx="33">
                  <c:v>2020-09</c:v>
                </c:pt>
                <c:pt idx="34">
                  <c:v>2020-12</c:v>
                </c:pt>
                <c:pt idx="35">
                  <c:v>2021-03</c:v>
                </c:pt>
                <c:pt idx="36">
                  <c:v>2021-06</c:v>
                </c:pt>
                <c:pt idx="37">
                  <c:v>2021-09</c:v>
                </c:pt>
                <c:pt idx="38">
                  <c:v>2021-12</c:v>
                </c:pt>
                <c:pt idx="39">
                  <c:v>2022-03</c:v>
                </c:pt>
                <c:pt idx="40">
                  <c:v>2022-06</c:v>
                </c:pt>
                <c:pt idx="41">
                  <c:v>2022-09</c:v>
                </c:pt>
                <c:pt idx="42">
                  <c:v>2022-12</c:v>
                </c:pt>
                <c:pt idx="43">
                  <c:v>2023-03</c:v>
                </c:pt>
                <c:pt idx="44">
                  <c:v>2023-06</c:v>
                </c:pt>
                <c:pt idx="45">
                  <c:v>2023-09</c:v>
                </c:pt>
                <c:pt idx="46">
                  <c:v>2023-12</c:v>
                </c:pt>
                <c:pt idx="47">
                  <c:v>2024-03</c:v>
                </c:pt>
                <c:pt idx="48">
                  <c:v>2024-06</c:v>
                </c:pt>
                <c:pt idx="49">
                  <c:v>2024-09</c:v>
                </c:pt>
                <c:pt idx="50">
                  <c:v>2024-12</c:v>
                </c:pt>
                <c:pt idx="51">
                  <c:v>2025-03</c:v>
                </c:pt>
                <c:pt idx="52">
                  <c:v>2025-06</c:v>
                </c:pt>
              </c:strCache>
            </c:strRef>
          </c:cat>
          <c:val>
            <c:numRef>
              <c:f>Sheet1!$G$2:$G$54</c:f>
              <c:numCache>
                <c:formatCode>General</c:formatCode>
                <c:ptCount val="53"/>
                <c:pt idx="0">
                  <c:v>27.75</c:v>
                </c:pt>
                <c:pt idx="1">
                  <c:v>26</c:v>
                </c:pt>
                <c:pt idx="2">
                  <c:v>20.85</c:v>
                </c:pt>
                <c:pt idx="3">
                  <c:v>20.36</c:v>
                </c:pt>
                <c:pt idx="4">
                  <c:v>23.08</c:v>
                </c:pt>
                <c:pt idx="5">
                  <c:v>23.82</c:v>
                </c:pt>
                <c:pt idx="6">
                  <c:v>20.62</c:v>
                </c:pt>
                <c:pt idx="7">
                  <c:v>23.84</c:v>
                </c:pt>
                <c:pt idx="8">
                  <c:v>25.11</c:v>
                </c:pt>
                <c:pt idx="9">
                  <c:v>30.92</c:v>
                </c:pt>
                <c:pt idx="10">
                  <c:v>27.86</c:v>
                </c:pt>
                <c:pt idx="11">
                  <c:v>24.68</c:v>
                </c:pt>
                <c:pt idx="12">
                  <c:v>29.81</c:v>
                </c:pt>
                <c:pt idx="13">
                  <c:v>27.39</c:v>
                </c:pt>
                <c:pt idx="14">
                  <c:v>26.1</c:v>
                </c:pt>
                <c:pt idx="15">
                  <c:v>24.27</c:v>
                </c:pt>
                <c:pt idx="16">
                  <c:v>27.62</c:v>
                </c:pt>
                <c:pt idx="17">
                  <c:v>27.46</c:v>
                </c:pt>
                <c:pt idx="18">
                  <c:v>31.59</c:v>
                </c:pt>
                <c:pt idx="19">
                  <c:v>28.99</c:v>
                </c:pt>
                <c:pt idx="20">
                  <c:v>25.62</c:v>
                </c:pt>
                <c:pt idx="21">
                  <c:v>30.24</c:v>
                </c:pt>
                <c:pt idx="22">
                  <c:v>27.87</c:v>
                </c:pt>
                <c:pt idx="23">
                  <c:v>27.56</c:v>
                </c:pt>
                <c:pt idx="24">
                  <c:v>31.36</c:v>
                </c:pt>
                <c:pt idx="25">
                  <c:v>28.2</c:v>
                </c:pt>
                <c:pt idx="26">
                  <c:v>31.05</c:v>
                </c:pt>
                <c:pt idx="27">
                  <c:v>28.37</c:v>
                </c:pt>
                <c:pt idx="28">
                  <c:v>32.090000000000003</c:v>
                </c:pt>
                <c:pt idx="29">
                  <c:v>29.74</c:v>
                </c:pt>
                <c:pt idx="30">
                  <c:v>29.77</c:v>
                </c:pt>
                <c:pt idx="31">
                  <c:v>17.670000000000002</c:v>
                </c:pt>
                <c:pt idx="32">
                  <c:v>18.489999999999998</c:v>
                </c:pt>
                <c:pt idx="33">
                  <c:v>21.07</c:v>
                </c:pt>
                <c:pt idx="34">
                  <c:v>20.99</c:v>
                </c:pt>
                <c:pt idx="35">
                  <c:v>21.69</c:v>
                </c:pt>
                <c:pt idx="36">
                  <c:v>22.82</c:v>
                </c:pt>
                <c:pt idx="37">
                  <c:v>23.37</c:v>
                </c:pt>
                <c:pt idx="38">
                  <c:v>24.4</c:v>
                </c:pt>
                <c:pt idx="39">
                  <c:v>24.54</c:v>
                </c:pt>
                <c:pt idx="40">
                  <c:v>26.94</c:v>
                </c:pt>
                <c:pt idx="41">
                  <c:v>25.97</c:v>
                </c:pt>
                <c:pt idx="42">
                  <c:v>28.79</c:v>
                </c:pt>
                <c:pt idx="43">
                  <c:v>30.02</c:v>
                </c:pt>
                <c:pt idx="44">
                  <c:v>25</c:v>
                </c:pt>
                <c:pt idx="45">
                  <c:v>26.4</c:v>
                </c:pt>
                <c:pt idx="46">
                  <c:v>28.12</c:v>
                </c:pt>
                <c:pt idx="47">
                  <c:v>22.13</c:v>
                </c:pt>
                <c:pt idx="48">
                  <c:v>26.89</c:v>
                </c:pt>
                <c:pt idx="49">
                  <c:v>21.75</c:v>
                </c:pt>
                <c:pt idx="50">
                  <c:v>25.81</c:v>
                </c:pt>
                <c:pt idx="51">
                  <c:v>26.05</c:v>
                </c:pt>
                <c:pt idx="52">
                  <c:v>24.46</c:v>
                </c:pt>
              </c:numCache>
            </c:numRef>
          </c:val>
          <c:smooth val="1"/>
          <c:extLst>
            <c:ext xmlns:c16="http://schemas.microsoft.com/office/drawing/2014/chart" uri="{C3380CC4-5D6E-409C-BE32-E72D297353CC}">
              <c16:uniqueId val="{00000000-80E9-43FC-84EF-BF9CB2005A25}"/>
            </c:ext>
          </c:extLst>
        </c:ser>
        <c:ser>
          <c:idx val="1"/>
          <c:order val="1"/>
          <c:tx>
            <c:v>Crédit d'investissement (PME)</c:v>
          </c:tx>
          <c:spPr>
            <a:ln w="19050" cap="rnd">
              <a:solidFill>
                <a:schemeClr val="accent2"/>
              </a:solidFill>
              <a:prstDash val="solid"/>
              <a:round/>
            </a:ln>
            <a:effectLst/>
          </c:spPr>
          <c:marker>
            <c:symbol val="none"/>
          </c:marker>
          <c:cat>
            <c:strRef>
              <c:f>Sheet1!$A$2:$A$54</c:f>
              <c:strCache>
                <c:ptCount val="53"/>
                <c:pt idx="0">
                  <c:v>2012-06</c:v>
                </c:pt>
                <c:pt idx="1">
                  <c:v>2012-09</c:v>
                </c:pt>
                <c:pt idx="2">
                  <c:v>2012-12</c:v>
                </c:pt>
                <c:pt idx="3">
                  <c:v>2013-03</c:v>
                </c:pt>
                <c:pt idx="4">
                  <c:v>2013-06</c:v>
                </c:pt>
                <c:pt idx="5">
                  <c:v>2013-09</c:v>
                </c:pt>
                <c:pt idx="6">
                  <c:v>2013-12</c:v>
                </c:pt>
                <c:pt idx="7">
                  <c:v>2014-03</c:v>
                </c:pt>
                <c:pt idx="8">
                  <c:v>2014-06</c:v>
                </c:pt>
                <c:pt idx="9">
                  <c:v>2014-09</c:v>
                </c:pt>
                <c:pt idx="10">
                  <c:v>2014-12</c:v>
                </c:pt>
                <c:pt idx="11">
                  <c:v>2015-03</c:v>
                </c:pt>
                <c:pt idx="12">
                  <c:v>2015-06</c:v>
                </c:pt>
                <c:pt idx="13">
                  <c:v>2015-09</c:v>
                </c:pt>
                <c:pt idx="14">
                  <c:v>2015-12</c:v>
                </c:pt>
                <c:pt idx="15">
                  <c:v>2016-03</c:v>
                </c:pt>
                <c:pt idx="16">
                  <c:v>2016-06</c:v>
                </c:pt>
                <c:pt idx="17">
                  <c:v>2016-09</c:v>
                </c:pt>
                <c:pt idx="18">
                  <c:v>2016-12</c:v>
                </c:pt>
                <c:pt idx="19">
                  <c:v>2017-03</c:v>
                </c:pt>
                <c:pt idx="20">
                  <c:v>2017-06</c:v>
                </c:pt>
                <c:pt idx="21">
                  <c:v>2017-09</c:v>
                </c:pt>
                <c:pt idx="22">
                  <c:v>2017-12</c:v>
                </c:pt>
                <c:pt idx="23">
                  <c:v>2018-03</c:v>
                </c:pt>
                <c:pt idx="24">
                  <c:v>2018-06</c:v>
                </c:pt>
                <c:pt idx="25">
                  <c:v>2018-09</c:v>
                </c:pt>
                <c:pt idx="26">
                  <c:v>2018-12</c:v>
                </c:pt>
                <c:pt idx="27">
                  <c:v>2019-03</c:v>
                </c:pt>
                <c:pt idx="28">
                  <c:v>2019-06</c:v>
                </c:pt>
                <c:pt idx="29">
                  <c:v>2019-09</c:v>
                </c:pt>
                <c:pt idx="30">
                  <c:v>2019-12</c:v>
                </c:pt>
                <c:pt idx="31">
                  <c:v>2020-03</c:v>
                </c:pt>
                <c:pt idx="32">
                  <c:v>2020-06</c:v>
                </c:pt>
                <c:pt idx="33">
                  <c:v>2020-09</c:v>
                </c:pt>
                <c:pt idx="34">
                  <c:v>2020-12</c:v>
                </c:pt>
                <c:pt idx="35">
                  <c:v>2021-03</c:v>
                </c:pt>
                <c:pt idx="36">
                  <c:v>2021-06</c:v>
                </c:pt>
                <c:pt idx="37">
                  <c:v>2021-09</c:v>
                </c:pt>
                <c:pt idx="38">
                  <c:v>2021-12</c:v>
                </c:pt>
                <c:pt idx="39">
                  <c:v>2022-03</c:v>
                </c:pt>
                <c:pt idx="40">
                  <c:v>2022-06</c:v>
                </c:pt>
                <c:pt idx="41">
                  <c:v>2022-09</c:v>
                </c:pt>
                <c:pt idx="42">
                  <c:v>2022-12</c:v>
                </c:pt>
                <c:pt idx="43">
                  <c:v>2023-03</c:v>
                </c:pt>
                <c:pt idx="44">
                  <c:v>2023-06</c:v>
                </c:pt>
                <c:pt idx="45">
                  <c:v>2023-09</c:v>
                </c:pt>
                <c:pt idx="46">
                  <c:v>2023-12</c:v>
                </c:pt>
                <c:pt idx="47">
                  <c:v>2024-03</c:v>
                </c:pt>
                <c:pt idx="48">
                  <c:v>2024-06</c:v>
                </c:pt>
                <c:pt idx="49">
                  <c:v>2024-09</c:v>
                </c:pt>
                <c:pt idx="50">
                  <c:v>2024-12</c:v>
                </c:pt>
                <c:pt idx="51">
                  <c:v>2025-03</c:v>
                </c:pt>
                <c:pt idx="52">
                  <c:v>2025-06</c:v>
                </c:pt>
              </c:strCache>
            </c:strRef>
          </c:cat>
          <c:val>
            <c:numRef>
              <c:f>Sheet1!$H$2:$H$54</c:f>
              <c:numCache>
                <c:formatCode>General</c:formatCode>
                <c:ptCount val="53"/>
                <c:pt idx="0">
                  <c:v>22.3</c:v>
                </c:pt>
                <c:pt idx="1">
                  <c:v>19.71</c:v>
                </c:pt>
                <c:pt idx="2">
                  <c:v>18.64</c:v>
                </c:pt>
                <c:pt idx="3">
                  <c:v>18.95</c:v>
                </c:pt>
                <c:pt idx="4">
                  <c:v>19.920000000000002</c:v>
                </c:pt>
                <c:pt idx="5">
                  <c:v>19.14</c:v>
                </c:pt>
                <c:pt idx="6">
                  <c:v>19.12</c:v>
                </c:pt>
                <c:pt idx="7">
                  <c:v>19.079999999999998</c:v>
                </c:pt>
                <c:pt idx="8">
                  <c:v>20.079999999999998</c:v>
                </c:pt>
                <c:pt idx="9">
                  <c:v>20.149999999999999</c:v>
                </c:pt>
                <c:pt idx="10">
                  <c:v>20.97</c:v>
                </c:pt>
                <c:pt idx="11">
                  <c:v>21.1</c:v>
                </c:pt>
                <c:pt idx="12">
                  <c:v>24.12</c:v>
                </c:pt>
                <c:pt idx="13">
                  <c:v>22.18</c:v>
                </c:pt>
                <c:pt idx="14">
                  <c:v>22.82</c:v>
                </c:pt>
                <c:pt idx="15">
                  <c:v>23.33</c:v>
                </c:pt>
                <c:pt idx="16">
                  <c:v>24.42</c:v>
                </c:pt>
                <c:pt idx="17">
                  <c:v>23.5</c:v>
                </c:pt>
                <c:pt idx="18">
                  <c:v>23.75</c:v>
                </c:pt>
                <c:pt idx="19">
                  <c:v>23.92</c:v>
                </c:pt>
                <c:pt idx="20">
                  <c:v>25.05</c:v>
                </c:pt>
                <c:pt idx="21">
                  <c:v>22.32</c:v>
                </c:pt>
                <c:pt idx="22">
                  <c:v>23.99</c:v>
                </c:pt>
                <c:pt idx="23">
                  <c:v>23.31</c:v>
                </c:pt>
                <c:pt idx="24">
                  <c:v>23.71</c:v>
                </c:pt>
                <c:pt idx="25">
                  <c:v>22.86</c:v>
                </c:pt>
                <c:pt idx="26">
                  <c:v>24.59</c:v>
                </c:pt>
                <c:pt idx="27">
                  <c:v>23.57</c:v>
                </c:pt>
                <c:pt idx="28">
                  <c:v>24.16</c:v>
                </c:pt>
                <c:pt idx="29">
                  <c:v>21.04</c:v>
                </c:pt>
                <c:pt idx="30">
                  <c:v>22.26</c:v>
                </c:pt>
                <c:pt idx="31">
                  <c:v>16.079999999999998</c:v>
                </c:pt>
                <c:pt idx="32">
                  <c:v>13.46</c:v>
                </c:pt>
                <c:pt idx="33">
                  <c:v>14.52</c:v>
                </c:pt>
                <c:pt idx="34">
                  <c:v>15.41</c:v>
                </c:pt>
                <c:pt idx="35">
                  <c:v>15.87</c:v>
                </c:pt>
                <c:pt idx="36">
                  <c:v>17.8</c:v>
                </c:pt>
                <c:pt idx="37">
                  <c:v>16.82</c:v>
                </c:pt>
                <c:pt idx="38">
                  <c:v>17.86</c:v>
                </c:pt>
                <c:pt idx="39">
                  <c:v>17.88</c:v>
                </c:pt>
                <c:pt idx="40">
                  <c:v>21.2</c:v>
                </c:pt>
                <c:pt idx="41">
                  <c:v>20.46</c:v>
                </c:pt>
                <c:pt idx="42">
                  <c:v>21.1</c:v>
                </c:pt>
                <c:pt idx="43">
                  <c:v>20.3</c:v>
                </c:pt>
                <c:pt idx="44">
                  <c:v>20.92</c:v>
                </c:pt>
                <c:pt idx="45">
                  <c:v>19.260000000000002</c:v>
                </c:pt>
                <c:pt idx="46">
                  <c:v>19.13</c:v>
                </c:pt>
                <c:pt idx="47">
                  <c:v>18.989999999999998</c:v>
                </c:pt>
                <c:pt idx="48">
                  <c:v>18.59</c:v>
                </c:pt>
                <c:pt idx="49">
                  <c:v>18.27</c:v>
                </c:pt>
                <c:pt idx="50">
                  <c:v>18.38</c:v>
                </c:pt>
                <c:pt idx="51">
                  <c:v>19.09</c:v>
                </c:pt>
                <c:pt idx="52">
                  <c:v>19.440000000000001</c:v>
                </c:pt>
              </c:numCache>
            </c:numRef>
          </c:val>
          <c:smooth val="1"/>
          <c:extLst>
            <c:ext xmlns:c16="http://schemas.microsoft.com/office/drawing/2014/chart" uri="{C3380CC4-5D6E-409C-BE32-E72D297353CC}">
              <c16:uniqueId val="{00000001-80E9-43FC-84EF-BF9CB2005A25}"/>
            </c:ext>
          </c:extLst>
        </c:ser>
        <c:ser>
          <c:idx val="2"/>
          <c:order val="2"/>
          <c:tx>
            <c:v>Crédit de trésorerie (ETI)</c:v>
          </c:tx>
          <c:spPr>
            <a:ln w="19050" cap="rnd">
              <a:solidFill>
                <a:schemeClr val="accent1"/>
              </a:solidFill>
              <a:prstDash val="sysDash"/>
              <a:round/>
            </a:ln>
            <a:effectLst/>
          </c:spPr>
          <c:marker>
            <c:symbol val="none"/>
          </c:marker>
          <c:cat>
            <c:strRef>
              <c:f>Sheet1!$A$2:$A$54</c:f>
              <c:strCache>
                <c:ptCount val="53"/>
                <c:pt idx="0">
                  <c:v>2012-06</c:v>
                </c:pt>
                <c:pt idx="1">
                  <c:v>2012-09</c:v>
                </c:pt>
                <c:pt idx="2">
                  <c:v>2012-12</c:v>
                </c:pt>
                <c:pt idx="3">
                  <c:v>2013-03</c:v>
                </c:pt>
                <c:pt idx="4">
                  <c:v>2013-06</c:v>
                </c:pt>
                <c:pt idx="5">
                  <c:v>2013-09</c:v>
                </c:pt>
                <c:pt idx="6">
                  <c:v>2013-12</c:v>
                </c:pt>
                <c:pt idx="7">
                  <c:v>2014-03</c:v>
                </c:pt>
                <c:pt idx="8">
                  <c:v>2014-06</c:v>
                </c:pt>
                <c:pt idx="9">
                  <c:v>2014-09</c:v>
                </c:pt>
                <c:pt idx="10">
                  <c:v>2014-12</c:v>
                </c:pt>
                <c:pt idx="11">
                  <c:v>2015-03</c:v>
                </c:pt>
                <c:pt idx="12">
                  <c:v>2015-06</c:v>
                </c:pt>
                <c:pt idx="13">
                  <c:v>2015-09</c:v>
                </c:pt>
                <c:pt idx="14">
                  <c:v>2015-12</c:v>
                </c:pt>
                <c:pt idx="15">
                  <c:v>2016-03</c:v>
                </c:pt>
                <c:pt idx="16">
                  <c:v>2016-06</c:v>
                </c:pt>
                <c:pt idx="17">
                  <c:v>2016-09</c:v>
                </c:pt>
                <c:pt idx="18">
                  <c:v>2016-12</c:v>
                </c:pt>
                <c:pt idx="19">
                  <c:v>2017-03</c:v>
                </c:pt>
                <c:pt idx="20">
                  <c:v>2017-06</c:v>
                </c:pt>
                <c:pt idx="21">
                  <c:v>2017-09</c:v>
                </c:pt>
                <c:pt idx="22">
                  <c:v>2017-12</c:v>
                </c:pt>
                <c:pt idx="23">
                  <c:v>2018-03</c:v>
                </c:pt>
                <c:pt idx="24">
                  <c:v>2018-06</c:v>
                </c:pt>
                <c:pt idx="25">
                  <c:v>2018-09</c:v>
                </c:pt>
                <c:pt idx="26">
                  <c:v>2018-12</c:v>
                </c:pt>
                <c:pt idx="27">
                  <c:v>2019-03</c:v>
                </c:pt>
                <c:pt idx="28">
                  <c:v>2019-06</c:v>
                </c:pt>
                <c:pt idx="29">
                  <c:v>2019-09</c:v>
                </c:pt>
                <c:pt idx="30">
                  <c:v>2019-12</c:v>
                </c:pt>
                <c:pt idx="31">
                  <c:v>2020-03</c:v>
                </c:pt>
                <c:pt idx="32">
                  <c:v>2020-06</c:v>
                </c:pt>
                <c:pt idx="33">
                  <c:v>2020-09</c:v>
                </c:pt>
                <c:pt idx="34">
                  <c:v>2020-12</c:v>
                </c:pt>
                <c:pt idx="35">
                  <c:v>2021-03</c:v>
                </c:pt>
                <c:pt idx="36">
                  <c:v>2021-06</c:v>
                </c:pt>
                <c:pt idx="37">
                  <c:v>2021-09</c:v>
                </c:pt>
                <c:pt idx="38">
                  <c:v>2021-12</c:v>
                </c:pt>
                <c:pt idx="39">
                  <c:v>2022-03</c:v>
                </c:pt>
                <c:pt idx="40">
                  <c:v>2022-06</c:v>
                </c:pt>
                <c:pt idx="41">
                  <c:v>2022-09</c:v>
                </c:pt>
                <c:pt idx="42">
                  <c:v>2022-12</c:v>
                </c:pt>
                <c:pt idx="43">
                  <c:v>2023-03</c:v>
                </c:pt>
                <c:pt idx="44">
                  <c:v>2023-06</c:v>
                </c:pt>
                <c:pt idx="45">
                  <c:v>2023-09</c:v>
                </c:pt>
                <c:pt idx="46">
                  <c:v>2023-12</c:v>
                </c:pt>
                <c:pt idx="47">
                  <c:v>2024-03</c:v>
                </c:pt>
                <c:pt idx="48">
                  <c:v>2024-06</c:v>
                </c:pt>
                <c:pt idx="49">
                  <c:v>2024-09</c:v>
                </c:pt>
                <c:pt idx="50">
                  <c:v>2024-12</c:v>
                </c:pt>
                <c:pt idx="51">
                  <c:v>2025-03</c:v>
                </c:pt>
                <c:pt idx="52">
                  <c:v>2025-06</c:v>
                </c:pt>
              </c:strCache>
            </c:strRef>
          </c:cat>
          <c:val>
            <c:numRef>
              <c:f>Sheet1!$I$2:$I$54</c:f>
              <c:numCache>
                <c:formatCode>General</c:formatCode>
                <c:ptCount val="53"/>
                <c:pt idx="0">
                  <c:v>9.81</c:v>
                </c:pt>
                <c:pt idx="1">
                  <c:v>10.77</c:v>
                </c:pt>
                <c:pt idx="2">
                  <c:v>7.58</c:v>
                </c:pt>
                <c:pt idx="3">
                  <c:v>6.79</c:v>
                </c:pt>
                <c:pt idx="4">
                  <c:v>8.86</c:v>
                </c:pt>
                <c:pt idx="5">
                  <c:v>9.23</c:v>
                </c:pt>
                <c:pt idx="6">
                  <c:v>7.32</c:v>
                </c:pt>
                <c:pt idx="7">
                  <c:v>7.51</c:v>
                </c:pt>
                <c:pt idx="8">
                  <c:v>7.78</c:v>
                </c:pt>
                <c:pt idx="9">
                  <c:v>9.2100000000000009</c:v>
                </c:pt>
                <c:pt idx="10">
                  <c:v>8.42</c:v>
                </c:pt>
                <c:pt idx="11">
                  <c:v>9.74</c:v>
                </c:pt>
                <c:pt idx="12">
                  <c:v>9.94</c:v>
                </c:pt>
                <c:pt idx="13">
                  <c:v>10</c:v>
                </c:pt>
                <c:pt idx="14">
                  <c:v>8.14</c:v>
                </c:pt>
                <c:pt idx="15">
                  <c:v>8.3000000000000007</c:v>
                </c:pt>
                <c:pt idx="16">
                  <c:v>10.88</c:v>
                </c:pt>
                <c:pt idx="17">
                  <c:v>11.27</c:v>
                </c:pt>
                <c:pt idx="18">
                  <c:v>10.67</c:v>
                </c:pt>
                <c:pt idx="19">
                  <c:v>8.9</c:v>
                </c:pt>
                <c:pt idx="20">
                  <c:v>9.92</c:v>
                </c:pt>
                <c:pt idx="21">
                  <c:v>11.02</c:v>
                </c:pt>
                <c:pt idx="22">
                  <c:v>10.210000000000001</c:v>
                </c:pt>
                <c:pt idx="23">
                  <c:v>8.5500000000000007</c:v>
                </c:pt>
                <c:pt idx="24">
                  <c:v>9.57</c:v>
                </c:pt>
                <c:pt idx="25">
                  <c:v>11.16</c:v>
                </c:pt>
                <c:pt idx="26">
                  <c:v>12.9</c:v>
                </c:pt>
                <c:pt idx="27">
                  <c:v>9.26</c:v>
                </c:pt>
                <c:pt idx="28">
                  <c:v>8.07</c:v>
                </c:pt>
                <c:pt idx="29">
                  <c:v>8.58</c:v>
                </c:pt>
                <c:pt idx="30">
                  <c:v>10.47</c:v>
                </c:pt>
                <c:pt idx="31">
                  <c:v>21.92</c:v>
                </c:pt>
                <c:pt idx="32">
                  <c:v>40.130000000000003</c:v>
                </c:pt>
                <c:pt idx="33">
                  <c:v>14.51</c:v>
                </c:pt>
                <c:pt idx="34">
                  <c:v>10.29</c:v>
                </c:pt>
                <c:pt idx="35">
                  <c:v>7.23</c:v>
                </c:pt>
                <c:pt idx="36">
                  <c:v>7.05</c:v>
                </c:pt>
                <c:pt idx="37">
                  <c:v>6.1</c:v>
                </c:pt>
                <c:pt idx="38">
                  <c:v>6.6</c:v>
                </c:pt>
                <c:pt idx="39">
                  <c:v>6.14</c:v>
                </c:pt>
                <c:pt idx="40">
                  <c:v>10.130000000000001</c:v>
                </c:pt>
                <c:pt idx="41">
                  <c:v>8.8000000000000007</c:v>
                </c:pt>
                <c:pt idx="42">
                  <c:v>7.58</c:v>
                </c:pt>
                <c:pt idx="43">
                  <c:v>6.34</c:v>
                </c:pt>
                <c:pt idx="44">
                  <c:v>6.09</c:v>
                </c:pt>
                <c:pt idx="45">
                  <c:v>8.58</c:v>
                </c:pt>
                <c:pt idx="46">
                  <c:v>6.25</c:v>
                </c:pt>
                <c:pt idx="47">
                  <c:v>4.8</c:v>
                </c:pt>
                <c:pt idx="48">
                  <c:v>8.89</c:v>
                </c:pt>
                <c:pt idx="49">
                  <c:v>5.97</c:v>
                </c:pt>
                <c:pt idx="50">
                  <c:v>5.86</c:v>
                </c:pt>
                <c:pt idx="51">
                  <c:v>4.62</c:v>
                </c:pt>
                <c:pt idx="52">
                  <c:v>4.54</c:v>
                </c:pt>
              </c:numCache>
            </c:numRef>
          </c:val>
          <c:smooth val="1"/>
          <c:extLst>
            <c:ext xmlns:c16="http://schemas.microsoft.com/office/drawing/2014/chart" uri="{C3380CC4-5D6E-409C-BE32-E72D297353CC}">
              <c16:uniqueId val="{00000002-80E9-43FC-84EF-BF9CB2005A25}"/>
            </c:ext>
          </c:extLst>
        </c:ser>
        <c:ser>
          <c:idx val="3"/>
          <c:order val="3"/>
          <c:tx>
            <c:v>Crédit de trésorerie (PME)</c:v>
          </c:tx>
          <c:spPr>
            <a:ln w="19050" cap="rnd">
              <a:solidFill>
                <a:schemeClr val="accent2"/>
              </a:solidFill>
              <a:prstDash val="sysDash"/>
              <a:round/>
            </a:ln>
            <a:effectLst/>
          </c:spPr>
          <c:marker>
            <c:symbol val="none"/>
          </c:marker>
          <c:cat>
            <c:strRef>
              <c:f>Sheet1!$A$2:$A$54</c:f>
              <c:strCache>
                <c:ptCount val="53"/>
                <c:pt idx="0">
                  <c:v>2012-06</c:v>
                </c:pt>
                <c:pt idx="1">
                  <c:v>2012-09</c:v>
                </c:pt>
                <c:pt idx="2">
                  <c:v>2012-12</c:v>
                </c:pt>
                <c:pt idx="3">
                  <c:v>2013-03</c:v>
                </c:pt>
                <c:pt idx="4">
                  <c:v>2013-06</c:v>
                </c:pt>
                <c:pt idx="5">
                  <c:v>2013-09</c:v>
                </c:pt>
                <c:pt idx="6">
                  <c:v>2013-12</c:v>
                </c:pt>
                <c:pt idx="7">
                  <c:v>2014-03</c:v>
                </c:pt>
                <c:pt idx="8">
                  <c:v>2014-06</c:v>
                </c:pt>
                <c:pt idx="9">
                  <c:v>2014-09</c:v>
                </c:pt>
                <c:pt idx="10">
                  <c:v>2014-12</c:v>
                </c:pt>
                <c:pt idx="11">
                  <c:v>2015-03</c:v>
                </c:pt>
                <c:pt idx="12">
                  <c:v>2015-06</c:v>
                </c:pt>
                <c:pt idx="13">
                  <c:v>2015-09</c:v>
                </c:pt>
                <c:pt idx="14">
                  <c:v>2015-12</c:v>
                </c:pt>
                <c:pt idx="15">
                  <c:v>2016-03</c:v>
                </c:pt>
                <c:pt idx="16">
                  <c:v>2016-06</c:v>
                </c:pt>
                <c:pt idx="17">
                  <c:v>2016-09</c:v>
                </c:pt>
                <c:pt idx="18">
                  <c:v>2016-12</c:v>
                </c:pt>
                <c:pt idx="19">
                  <c:v>2017-03</c:v>
                </c:pt>
                <c:pt idx="20">
                  <c:v>2017-06</c:v>
                </c:pt>
                <c:pt idx="21">
                  <c:v>2017-09</c:v>
                </c:pt>
                <c:pt idx="22">
                  <c:v>2017-12</c:v>
                </c:pt>
                <c:pt idx="23">
                  <c:v>2018-03</c:v>
                </c:pt>
                <c:pt idx="24">
                  <c:v>2018-06</c:v>
                </c:pt>
                <c:pt idx="25">
                  <c:v>2018-09</c:v>
                </c:pt>
                <c:pt idx="26">
                  <c:v>2018-12</c:v>
                </c:pt>
                <c:pt idx="27">
                  <c:v>2019-03</c:v>
                </c:pt>
                <c:pt idx="28">
                  <c:v>2019-06</c:v>
                </c:pt>
                <c:pt idx="29">
                  <c:v>2019-09</c:v>
                </c:pt>
                <c:pt idx="30">
                  <c:v>2019-12</c:v>
                </c:pt>
                <c:pt idx="31">
                  <c:v>2020-03</c:v>
                </c:pt>
                <c:pt idx="32">
                  <c:v>2020-06</c:v>
                </c:pt>
                <c:pt idx="33">
                  <c:v>2020-09</c:v>
                </c:pt>
                <c:pt idx="34">
                  <c:v>2020-12</c:v>
                </c:pt>
                <c:pt idx="35">
                  <c:v>2021-03</c:v>
                </c:pt>
                <c:pt idx="36">
                  <c:v>2021-06</c:v>
                </c:pt>
                <c:pt idx="37">
                  <c:v>2021-09</c:v>
                </c:pt>
                <c:pt idx="38">
                  <c:v>2021-12</c:v>
                </c:pt>
                <c:pt idx="39">
                  <c:v>2022-03</c:v>
                </c:pt>
                <c:pt idx="40">
                  <c:v>2022-06</c:v>
                </c:pt>
                <c:pt idx="41">
                  <c:v>2022-09</c:v>
                </c:pt>
                <c:pt idx="42">
                  <c:v>2022-12</c:v>
                </c:pt>
                <c:pt idx="43">
                  <c:v>2023-03</c:v>
                </c:pt>
                <c:pt idx="44">
                  <c:v>2023-06</c:v>
                </c:pt>
                <c:pt idx="45">
                  <c:v>2023-09</c:v>
                </c:pt>
                <c:pt idx="46">
                  <c:v>2023-12</c:v>
                </c:pt>
                <c:pt idx="47">
                  <c:v>2024-03</c:v>
                </c:pt>
                <c:pt idx="48">
                  <c:v>2024-06</c:v>
                </c:pt>
                <c:pt idx="49">
                  <c:v>2024-09</c:v>
                </c:pt>
                <c:pt idx="50">
                  <c:v>2024-12</c:v>
                </c:pt>
                <c:pt idx="51">
                  <c:v>2025-03</c:v>
                </c:pt>
                <c:pt idx="52">
                  <c:v>2025-06</c:v>
                </c:pt>
              </c:strCache>
            </c:strRef>
          </c:cat>
          <c:val>
            <c:numRef>
              <c:f>Sheet1!$J$2:$J$54</c:f>
              <c:numCache>
                <c:formatCode>General</c:formatCode>
                <c:ptCount val="53"/>
                <c:pt idx="0">
                  <c:v>8.6300000000000008</c:v>
                </c:pt>
                <c:pt idx="1">
                  <c:v>6.71</c:v>
                </c:pt>
                <c:pt idx="2">
                  <c:v>6.09</c:v>
                </c:pt>
                <c:pt idx="3">
                  <c:v>6.62</c:v>
                </c:pt>
                <c:pt idx="4">
                  <c:v>8.0399999999999991</c:v>
                </c:pt>
                <c:pt idx="5">
                  <c:v>7.32</c:v>
                </c:pt>
                <c:pt idx="6">
                  <c:v>6.18</c:v>
                </c:pt>
                <c:pt idx="7">
                  <c:v>5.81</c:v>
                </c:pt>
                <c:pt idx="8">
                  <c:v>6.79</c:v>
                </c:pt>
                <c:pt idx="9">
                  <c:v>6.72</c:v>
                </c:pt>
                <c:pt idx="10">
                  <c:v>5.98</c:v>
                </c:pt>
                <c:pt idx="11">
                  <c:v>6.72</c:v>
                </c:pt>
                <c:pt idx="12">
                  <c:v>8.6199999999999992</c:v>
                </c:pt>
                <c:pt idx="13">
                  <c:v>7.19</c:v>
                </c:pt>
                <c:pt idx="14">
                  <c:v>6.66</c:v>
                </c:pt>
                <c:pt idx="15">
                  <c:v>6.74</c:v>
                </c:pt>
                <c:pt idx="16">
                  <c:v>7.72</c:v>
                </c:pt>
                <c:pt idx="17">
                  <c:v>6.64</c:v>
                </c:pt>
                <c:pt idx="18">
                  <c:v>6.81</c:v>
                </c:pt>
                <c:pt idx="19">
                  <c:v>6.12</c:v>
                </c:pt>
                <c:pt idx="20">
                  <c:v>6.14</c:v>
                </c:pt>
                <c:pt idx="21">
                  <c:v>5.77</c:v>
                </c:pt>
                <c:pt idx="22">
                  <c:v>6.78</c:v>
                </c:pt>
                <c:pt idx="23">
                  <c:v>6.99</c:v>
                </c:pt>
                <c:pt idx="24">
                  <c:v>7.73</c:v>
                </c:pt>
                <c:pt idx="25">
                  <c:v>6.28</c:v>
                </c:pt>
                <c:pt idx="26">
                  <c:v>6.82</c:v>
                </c:pt>
                <c:pt idx="27">
                  <c:v>7.08</c:v>
                </c:pt>
                <c:pt idx="28">
                  <c:v>6.3</c:v>
                </c:pt>
                <c:pt idx="29">
                  <c:v>6.1</c:v>
                </c:pt>
                <c:pt idx="30">
                  <c:v>6.42</c:v>
                </c:pt>
                <c:pt idx="31">
                  <c:v>16.59</c:v>
                </c:pt>
                <c:pt idx="32">
                  <c:v>42.17</c:v>
                </c:pt>
                <c:pt idx="33">
                  <c:v>16.989999999999998</c:v>
                </c:pt>
                <c:pt idx="34">
                  <c:v>11.68</c:v>
                </c:pt>
                <c:pt idx="35">
                  <c:v>7.67</c:v>
                </c:pt>
                <c:pt idx="36">
                  <c:v>5.97</c:v>
                </c:pt>
                <c:pt idx="37">
                  <c:v>4.5999999999999996</c:v>
                </c:pt>
                <c:pt idx="38">
                  <c:v>4.8600000000000003</c:v>
                </c:pt>
                <c:pt idx="39">
                  <c:v>4.37</c:v>
                </c:pt>
                <c:pt idx="40">
                  <c:v>6.9</c:v>
                </c:pt>
                <c:pt idx="41">
                  <c:v>4.8099999999999996</c:v>
                </c:pt>
                <c:pt idx="42">
                  <c:v>5.64</c:v>
                </c:pt>
                <c:pt idx="43">
                  <c:v>4.79</c:v>
                </c:pt>
                <c:pt idx="44">
                  <c:v>5.47</c:v>
                </c:pt>
                <c:pt idx="45">
                  <c:v>5.45</c:v>
                </c:pt>
                <c:pt idx="46">
                  <c:v>5.76</c:v>
                </c:pt>
                <c:pt idx="47">
                  <c:v>5.19</c:v>
                </c:pt>
                <c:pt idx="48">
                  <c:v>5.92</c:v>
                </c:pt>
                <c:pt idx="49">
                  <c:v>5.59</c:v>
                </c:pt>
                <c:pt idx="50">
                  <c:v>6.04</c:v>
                </c:pt>
                <c:pt idx="51">
                  <c:v>5.37</c:v>
                </c:pt>
                <c:pt idx="52">
                  <c:v>5.68</c:v>
                </c:pt>
              </c:numCache>
            </c:numRef>
          </c:val>
          <c:smooth val="1"/>
          <c:extLst>
            <c:ext xmlns:c16="http://schemas.microsoft.com/office/drawing/2014/chart" uri="{C3380CC4-5D6E-409C-BE32-E72D297353CC}">
              <c16:uniqueId val="{00000003-80E9-43FC-84EF-BF9CB2005A25}"/>
            </c:ext>
          </c:extLst>
        </c:ser>
        <c:dLbls>
          <c:showLegendKey val="0"/>
          <c:showVal val="0"/>
          <c:showCatName val="0"/>
          <c:showSerName val="0"/>
          <c:showPercent val="0"/>
          <c:showBubbleSize val="0"/>
        </c:dLbls>
        <c:smooth val="0"/>
        <c:axId val="1833261472"/>
        <c:axId val="1300637328"/>
      </c:lineChart>
      <c:catAx>
        <c:axId val="183326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00637328"/>
        <c:crosses val="autoZero"/>
        <c:auto val="1"/>
        <c:lblAlgn val="ctr"/>
        <c:lblOffset val="100"/>
        <c:noMultiLvlLbl val="0"/>
      </c:catAx>
      <c:valAx>
        <c:axId val="1300637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33261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Raison (en %) de la non-demande de crédit d'investissement (ETI)</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areaChart>
        <c:grouping val="stacked"/>
        <c:varyColors val="0"/>
        <c:ser>
          <c:idx val="0"/>
          <c:order val="0"/>
          <c:tx>
            <c:strRef>
              <c:f>Feuil1!$C$1</c:f>
              <c:strCache>
                <c:ptCount val="1"/>
                <c:pt idx="0">
                  <c:v>Pas de besoin</c:v>
                </c:pt>
              </c:strCache>
            </c:strRef>
          </c:tx>
          <c:spPr>
            <a:solidFill>
              <a:schemeClr val="accent1">
                <a:lumMod val="40000"/>
                <a:lumOff val="60000"/>
              </a:schemeClr>
            </a:solidFill>
            <a:ln>
              <a:noFill/>
            </a:ln>
            <a:effectLst/>
          </c:spPr>
          <c:cat>
            <c:strRef>
              <c:f>Feuil1!$A$2:$A$22</c:f>
              <c:strCache>
                <c:ptCount val="21"/>
                <c:pt idx="0">
                  <c:v>2015-06</c:v>
                </c:pt>
                <c:pt idx="1">
                  <c:v>2015-12</c:v>
                </c:pt>
                <c:pt idx="2">
                  <c:v>2016-06</c:v>
                </c:pt>
                <c:pt idx="3">
                  <c:v>2016-12</c:v>
                </c:pt>
                <c:pt idx="4">
                  <c:v>2017-06</c:v>
                </c:pt>
                <c:pt idx="5">
                  <c:v>2017-12</c:v>
                </c:pt>
                <c:pt idx="6">
                  <c:v>2018-06</c:v>
                </c:pt>
                <c:pt idx="7">
                  <c:v>2018-12</c:v>
                </c:pt>
                <c:pt idx="8">
                  <c:v>2019-06</c:v>
                </c:pt>
                <c:pt idx="9">
                  <c:v>2019-12</c:v>
                </c:pt>
                <c:pt idx="10">
                  <c:v>2020-06</c:v>
                </c:pt>
                <c:pt idx="11">
                  <c:v>2020-12</c:v>
                </c:pt>
                <c:pt idx="12">
                  <c:v>2021-06</c:v>
                </c:pt>
                <c:pt idx="13">
                  <c:v>2021-12</c:v>
                </c:pt>
                <c:pt idx="14">
                  <c:v>2022-06</c:v>
                </c:pt>
                <c:pt idx="15">
                  <c:v>2022-12</c:v>
                </c:pt>
                <c:pt idx="16">
                  <c:v>2023-06</c:v>
                </c:pt>
                <c:pt idx="17">
                  <c:v>2023-12</c:v>
                </c:pt>
                <c:pt idx="18">
                  <c:v>2024-06</c:v>
                </c:pt>
                <c:pt idx="19">
                  <c:v>2024-12</c:v>
                </c:pt>
                <c:pt idx="20">
                  <c:v>2025-06</c:v>
                </c:pt>
              </c:strCache>
            </c:strRef>
          </c:cat>
          <c:val>
            <c:numRef>
              <c:f>Feuil1!$C$2:$C$22</c:f>
              <c:numCache>
                <c:formatCode>General</c:formatCode>
                <c:ptCount val="21"/>
                <c:pt idx="0">
                  <c:v>66.77</c:v>
                </c:pt>
                <c:pt idx="1">
                  <c:v>66.86</c:v>
                </c:pt>
                <c:pt idx="2">
                  <c:v>66.77</c:v>
                </c:pt>
                <c:pt idx="3">
                  <c:v>69.5</c:v>
                </c:pt>
                <c:pt idx="4">
                  <c:v>66.180000000000007</c:v>
                </c:pt>
                <c:pt idx="5">
                  <c:v>76.319999999999993</c:v>
                </c:pt>
                <c:pt idx="6">
                  <c:v>77.92</c:v>
                </c:pt>
                <c:pt idx="7">
                  <c:v>92.62</c:v>
                </c:pt>
                <c:pt idx="8">
                  <c:v>89.33</c:v>
                </c:pt>
                <c:pt idx="9">
                  <c:v>89.88</c:v>
                </c:pt>
                <c:pt idx="10">
                  <c:v>85.98</c:v>
                </c:pt>
                <c:pt idx="11">
                  <c:v>90.69</c:v>
                </c:pt>
                <c:pt idx="12">
                  <c:v>88.7</c:v>
                </c:pt>
                <c:pt idx="13">
                  <c:v>87.47</c:v>
                </c:pt>
                <c:pt idx="14">
                  <c:v>93.79</c:v>
                </c:pt>
                <c:pt idx="15">
                  <c:v>92.1</c:v>
                </c:pt>
                <c:pt idx="16">
                  <c:v>92.75</c:v>
                </c:pt>
                <c:pt idx="17">
                  <c:v>91.01</c:v>
                </c:pt>
                <c:pt idx="18">
                  <c:v>89.97</c:v>
                </c:pt>
                <c:pt idx="19">
                  <c:v>88.89</c:v>
                </c:pt>
                <c:pt idx="20">
                  <c:v>89.97</c:v>
                </c:pt>
              </c:numCache>
            </c:numRef>
          </c:val>
          <c:extLst>
            <c:ext xmlns:c16="http://schemas.microsoft.com/office/drawing/2014/chart" uri="{C3380CC4-5D6E-409C-BE32-E72D297353CC}">
              <c16:uniqueId val="{00000000-AA6F-47D9-ADBC-1B92F1250288}"/>
            </c:ext>
          </c:extLst>
        </c:ser>
        <c:ser>
          <c:idx val="1"/>
          <c:order val="1"/>
          <c:tx>
            <c:strRef>
              <c:f>Feuil1!$D$1</c:f>
              <c:strCache>
                <c:ptCount val="1"/>
                <c:pt idx="0">
                  <c:v>Volonté de ne pas s'endetter</c:v>
                </c:pt>
              </c:strCache>
            </c:strRef>
          </c:tx>
          <c:spPr>
            <a:solidFill>
              <a:schemeClr val="accent2">
                <a:lumMod val="60000"/>
                <a:lumOff val="40000"/>
              </a:schemeClr>
            </a:solidFill>
            <a:ln>
              <a:noFill/>
            </a:ln>
            <a:effectLst/>
          </c:spPr>
          <c:cat>
            <c:strRef>
              <c:f>Feuil1!$A$2:$A$22</c:f>
              <c:strCache>
                <c:ptCount val="21"/>
                <c:pt idx="0">
                  <c:v>2015-06</c:v>
                </c:pt>
                <c:pt idx="1">
                  <c:v>2015-12</c:v>
                </c:pt>
                <c:pt idx="2">
                  <c:v>2016-06</c:v>
                </c:pt>
                <c:pt idx="3">
                  <c:v>2016-12</c:v>
                </c:pt>
                <c:pt idx="4">
                  <c:v>2017-06</c:v>
                </c:pt>
                <c:pt idx="5">
                  <c:v>2017-12</c:v>
                </c:pt>
                <c:pt idx="6">
                  <c:v>2018-06</c:v>
                </c:pt>
                <c:pt idx="7">
                  <c:v>2018-12</c:v>
                </c:pt>
                <c:pt idx="8">
                  <c:v>2019-06</c:v>
                </c:pt>
                <c:pt idx="9">
                  <c:v>2019-12</c:v>
                </c:pt>
                <c:pt idx="10">
                  <c:v>2020-06</c:v>
                </c:pt>
                <c:pt idx="11">
                  <c:v>2020-12</c:v>
                </c:pt>
                <c:pt idx="12">
                  <c:v>2021-06</c:v>
                </c:pt>
                <c:pt idx="13">
                  <c:v>2021-12</c:v>
                </c:pt>
                <c:pt idx="14">
                  <c:v>2022-06</c:v>
                </c:pt>
                <c:pt idx="15">
                  <c:v>2022-12</c:v>
                </c:pt>
                <c:pt idx="16">
                  <c:v>2023-06</c:v>
                </c:pt>
                <c:pt idx="17">
                  <c:v>2023-12</c:v>
                </c:pt>
                <c:pt idx="18">
                  <c:v>2024-06</c:v>
                </c:pt>
                <c:pt idx="19">
                  <c:v>2024-12</c:v>
                </c:pt>
                <c:pt idx="20">
                  <c:v>2025-06</c:v>
                </c:pt>
              </c:strCache>
            </c:strRef>
          </c:cat>
          <c:val>
            <c:numRef>
              <c:f>Feuil1!$D$2:$D$22</c:f>
              <c:numCache>
                <c:formatCode>General</c:formatCode>
                <c:ptCount val="21"/>
                <c:pt idx="0">
                  <c:v>4.2699999999999996</c:v>
                </c:pt>
                <c:pt idx="1">
                  <c:v>3.52</c:v>
                </c:pt>
                <c:pt idx="2">
                  <c:v>2.48</c:v>
                </c:pt>
                <c:pt idx="3">
                  <c:v>2.2000000000000002</c:v>
                </c:pt>
                <c:pt idx="4">
                  <c:v>3.18</c:v>
                </c:pt>
                <c:pt idx="5">
                  <c:v>1.87</c:v>
                </c:pt>
                <c:pt idx="6">
                  <c:v>4.42</c:v>
                </c:pt>
                <c:pt idx="7">
                  <c:v>3.08</c:v>
                </c:pt>
                <c:pt idx="8">
                  <c:v>3.05</c:v>
                </c:pt>
                <c:pt idx="9">
                  <c:v>2.98</c:v>
                </c:pt>
                <c:pt idx="10">
                  <c:v>2.91</c:v>
                </c:pt>
                <c:pt idx="11">
                  <c:v>0.53</c:v>
                </c:pt>
                <c:pt idx="12">
                  <c:v>2.48</c:v>
                </c:pt>
                <c:pt idx="13">
                  <c:v>2.4500000000000002</c:v>
                </c:pt>
                <c:pt idx="14">
                  <c:v>2.96</c:v>
                </c:pt>
                <c:pt idx="15">
                  <c:v>3.95</c:v>
                </c:pt>
                <c:pt idx="16">
                  <c:v>4.6399999999999997</c:v>
                </c:pt>
                <c:pt idx="17">
                  <c:v>3.77</c:v>
                </c:pt>
                <c:pt idx="18">
                  <c:v>5.17</c:v>
                </c:pt>
                <c:pt idx="19">
                  <c:v>6.43</c:v>
                </c:pt>
                <c:pt idx="20">
                  <c:v>4.3</c:v>
                </c:pt>
              </c:numCache>
            </c:numRef>
          </c:val>
          <c:extLst>
            <c:ext xmlns:c16="http://schemas.microsoft.com/office/drawing/2014/chart" uri="{C3380CC4-5D6E-409C-BE32-E72D297353CC}">
              <c16:uniqueId val="{00000001-AA6F-47D9-ADBC-1B92F1250288}"/>
            </c:ext>
          </c:extLst>
        </c:ser>
        <c:ser>
          <c:idx val="2"/>
          <c:order val="2"/>
          <c:tx>
            <c:strRef>
              <c:f>Feuil1!$E$1</c:f>
              <c:strCache>
                <c:ptCount val="1"/>
                <c:pt idx="0">
                  <c:v>Situation de l'entreprise jugée non propice</c:v>
                </c:pt>
              </c:strCache>
            </c:strRef>
          </c:tx>
          <c:spPr>
            <a:solidFill>
              <a:srgbClr val="C00000"/>
            </a:solidFill>
            <a:ln>
              <a:noFill/>
            </a:ln>
            <a:effectLst/>
          </c:spPr>
          <c:cat>
            <c:strRef>
              <c:f>Feuil1!$A$2:$A$22</c:f>
              <c:strCache>
                <c:ptCount val="21"/>
                <c:pt idx="0">
                  <c:v>2015-06</c:v>
                </c:pt>
                <c:pt idx="1">
                  <c:v>2015-12</c:v>
                </c:pt>
                <c:pt idx="2">
                  <c:v>2016-06</c:v>
                </c:pt>
                <c:pt idx="3">
                  <c:v>2016-12</c:v>
                </c:pt>
                <c:pt idx="4">
                  <c:v>2017-06</c:v>
                </c:pt>
                <c:pt idx="5">
                  <c:v>2017-12</c:v>
                </c:pt>
                <c:pt idx="6">
                  <c:v>2018-06</c:v>
                </c:pt>
                <c:pt idx="7">
                  <c:v>2018-12</c:v>
                </c:pt>
                <c:pt idx="8">
                  <c:v>2019-06</c:v>
                </c:pt>
                <c:pt idx="9">
                  <c:v>2019-12</c:v>
                </c:pt>
                <c:pt idx="10">
                  <c:v>2020-06</c:v>
                </c:pt>
                <c:pt idx="11">
                  <c:v>2020-12</c:v>
                </c:pt>
                <c:pt idx="12">
                  <c:v>2021-06</c:v>
                </c:pt>
                <c:pt idx="13">
                  <c:v>2021-12</c:v>
                </c:pt>
                <c:pt idx="14">
                  <c:v>2022-06</c:v>
                </c:pt>
                <c:pt idx="15">
                  <c:v>2022-12</c:v>
                </c:pt>
                <c:pt idx="16">
                  <c:v>2023-06</c:v>
                </c:pt>
                <c:pt idx="17">
                  <c:v>2023-12</c:v>
                </c:pt>
                <c:pt idx="18">
                  <c:v>2024-06</c:v>
                </c:pt>
                <c:pt idx="19">
                  <c:v>2024-12</c:v>
                </c:pt>
                <c:pt idx="20">
                  <c:v>2025-06</c:v>
                </c:pt>
              </c:strCache>
            </c:strRef>
          </c:cat>
          <c:val>
            <c:numRef>
              <c:f>Feuil1!$E$2:$E$22</c:f>
              <c:numCache>
                <c:formatCode>General</c:formatCode>
                <c:ptCount val="21"/>
                <c:pt idx="0">
                  <c:v>3.35</c:v>
                </c:pt>
                <c:pt idx="1">
                  <c:v>2.0499999999999998</c:v>
                </c:pt>
                <c:pt idx="2">
                  <c:v>1.24</c:v>
                </c:pt>
                <c:pt idx="3">
                  <c:v>1.57</c:v>
                </c:pt>
                <c:pt idx="4">
                  <c:v>1.1599999999999999</c:v>
                </c:pt>
                <c:pt idx="5">
                  <c:v>0.94</c:v>
                </c:pt>
                <c:pt idx="6">
                  <c:v>2.21</c:v>
                </c:pt>
                <c:pt idx="7">
                  <c:v>2.46</c:v>
                </c:pt>
                <c:pt idx="8">
                  <c:v>2.13</c:v>
                </c:pt>
                <c:pt idx="9">
                  <c:v>1.49</c:v>
                </c:pt>
                <c:pt idx="10">
                  <c:v>1.85</c:v>
                </c:pt>
                <c:pt idx="11">
                  <c:v>2.66</c:v>
                </c:pt>
                <c:pt idx="12">
                  <c:v>1.38</c:v>
                </c:pt>
                <c:pt idx="13">
                  <c:v>0.27</c:v>
                </c:pt>
                <c:pt idx="14">
                  <c:v>2.96</c:v>
                </c:pt>
                <c:pt idx="15">
                  <c:v>2.4300000000000002</c:v>
                </c:pt>
                <c:pt idx="16">
                  <c:v>2.61</c:v>
                </c:pt>
                <c:pt idx="17">
                  <c:v>4.0599999999999996</c:v>
                </c:pt>
                <c:pt idx="18">
                  <c:v>4.26</c:v>
                </c:pt>
                <c:pt idx="19">
                  <c:v>4.3899999999999997</c:v>
                </c:pt>
                <c:pt idx="20">
                  <c:v>5.16</c:v>
                </c:pt>
              </c:numCache>
            </c:numRef>
          </c:val>
          <c:extLst>
            <c:ext xmlns:c16="http://schemas.microsoft.com/office/drawing/2014/chart" uri="{C3380CC4-5D6E-409C-BE32-E72D297353CC}">
              <c16:uniqueId val="{00000002-AA6F-47D9-ADBC-1B92F1250288}"/>
            </c:ext>
          </c:extLst>
        </c:ser>
        <c:ser>
          <c:idx val="3"/>
          <c:order val="3"/>
          <c:tx>
            <c:strRef>
              <c:f>Feuil1!$F$1</c:f>
              <c:strCache>
                <c:ptCount val="1"/>
                <c:pt idx="0">
                  <c:v>Critères du prêteur anticipés comme trop sévères</c:v>
                </c:pt>
              </c:strCache>
            </c:strRef>
          </c:tx>
          <c:spPr>
            <a:solidFill>
              <a:schemeClr val="accent6"/>
            </a:solidFill>
            <a:ln>
              <a:solidFill>
                <a:schemeClr val="accent6"/>
              </a:solidFill>
            </a:ln>
            <a:effectLst/>
          </c:spPr>
          <c:cat>
            <c:strRef>
              <c:f>Feuil1!$A$2:$A$22</c:f>
              <c:strCache>
                <c:ptCount val="21"/>
                <c:pt idx="0">
                  <c:v>2015-06</c:v>
                </c:pt>
                <c:pt idx="1">
                  <c:v>2015-12</c:v>
                </c:pt>
                <c:pt idx="2">
                  <c:v>2016-06</c:v>
                </c:pt>
                <c:pt idx="3">
                  <c:v>2016-12</c:v>
                </c:pt>
                <c:pt idx="4">
                  <c:v>2017-06</c:v>
                </c:pt>
                <c:pt idx="5">
                  <c:v>2017-12</c:v>
                </c:pt>
                <c:pt idx="6">
                  <c:v>2018-06</c:v>
                </c:pt>
                <c:pt idx="7">
                  <c:v>2018-12</c:v>
                </c:pt>
                <c:pt idx="8">
                  <c:v>2019-06</c:v>
                </c:pt>
                <c:pt idx="9">
                  <c:v>2019-12</c:v>
                </c:pt>
                <c:pt idx="10">
                  <c:v>2020-06</c:v>
                </c:pt>
                <c:pt idx="11">
                  <c:v>2020-12</c:v>
                </c:pt>
                <c:pt idx="12">
                  <c:v>2021-06</c:v>
                </c:pt>
                <c:pt idx="13">
                  <c:v>2021-12</c:v>
                </c:pt>
                <c:pt idx="14">
                  <c:v>2022-06</c:v>
                </c:pt>
                <c:pt idx="15">
                  <c:v>2022-12</c:v>
                </c:pt>
                <c:pt idx="16">
                  <c:v>2023-06</c:v>
                </c:pt>
                <c:pt idx="17">
                  <c:v>2023-12</c:v>
                </c:pt>
                <c:pt idx="18">
                  <c:v>2024-06</c:v>
                </c:pt>
                <c:pt idx="19">
                  <c:v>2024-12</c:v>
                </c:pt>
                <c:pt idx="20">
                  <c:v>2025-06</c:v>
                </c:pt>
              </c:strCache>
            </c:strRef>
          </c:cat>
          <c:val>
            <c:numRef>
              <c:f>Feuil1!$F$2:$F$22</c:f>
              <c:numCache>
                <c:formatCode>General</c:formatCode>
                <c:ptCount val="21"/>
                <c:pt idx="0">
                  <c:v>2.13</c:v>
                </c:pt>
                <c:pt idx="1">
                  <c:v>1.17</c:v>
                </c:pt>
                <c:pt idx="2">
                  <c:v>0.62</c:v>
                </c:pt>
                <c:pt idx="3">
                  <c:v>1.26</c:v>
                </c:pt>
                <c:pt idx="4">
                  <c:v>0.28999999999999998</c:v>
                </c:pt>
                <c:pt idx="5">
                  <c:v>1.87</c:v>
                </c:pt>
                <c:pt idx="6">
                  <c:v>1.58</c:v>
                </c:pt>
                <c:pt idx="7">
                  <c:v>0.62</c:v>
                </c:pt>
                <c:pt idx="8">
                  <c:v>0.61</c:v>
                </c:pt>
                <c:pt idx="9">
                  <c:v>1.19</c:v>
                </c:pt>
                <c:pt idx="10">
                  <c:v>1.06</c:v>
                </c:pt>
                <c:pt idx="11">
                  <c:v>1.33</c:v>
                </c:pt>
                <c:pt idx="12">
                  <c:v>0.83</c:v>
                </c:pt>
                <c:pt idx="13">
                  <c:v>0.54</c:v>
                </c:pt>
                <c:pt idx="14">
                  <c:v>0.3</c:v>
                </c:pt>
                <c:pt idx="15">
                  <c:v>1.52</c:v>
                </c:pt>
                <c:pt idx="16">
                  <c:v>0</c:v>
                </c:pt>
                <c:pt idx="17">
                  <c:v>1.1599999999999999</c:v>
                </c:pt>
                <c:pt idx="18">
                  <c:v>0.61</c:v>
                </c:pt>
                <c:pt idx="19">
                  <c:v>0.28999999999999998</c:v>
                </c:pt>
                <c:pt idx="20">
                  <c:v>0.56999999999999995</c:v>
                </c:pt>
              </c:numCache>
            </c:numRef>
          </c:val>
          <c:extLst>
            <c:ext xmlns:c16="http://schemas.microsoft.com/office/drawing/2014/chart" uri="{C3380CC4-5D6E-409C-BE32-E72D297353CC}">
              <c16:uniqueId val="{00000003-AA6F-47D9-ADBC-1B92F1250288}"/>
            </c:ext>
          </c:extLst>
        </c:ser>
        <c:dLbls>
          <c:showLegendKey val="0"/>
          <c:showVal val="0"/>
          <c:showCatName val="0"/>
          <c:showSerName val="0"/>
          <c:showPercent val="0"/>
          <c:showBubbleSize val="0"/>
        </c:dLbls>
        <c:axId val="1763311952"/>
        <c:axId val="1763310512"/>
      </c:areaChart>
      <c:catAx>
        <c:axId val="1763311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63310512"/>
        <c:crosses val="autoZero"/>
        <c:auto val="1"/>
        <c:lblAlgn val="ctr"/>
        <c:lblOffset val="100"/>
        <c:noMultiLvlLbl val="0"/>
      </c:catAx>
      <c:valAx>
        <c:axId val="1763310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633119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Raison (en %) de la non-demande de crédit d'investissement (PME)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areaChart>
        <c:grouping val="stacked"/>
        <c:varyColors val="0"/>
        <c:ser>
          <c:idx val="0"/>
          <c:order val="0"/>
          <c:tx>
            <c:strRef>
              <c:f>Feuil1!$G$1</c:f>
              <c:strCache>
                <c:ptCount val="1"/>
                <c:pt idx="0">
                  <c:v>Pas de besoin</c:v>
                </c:pt>
              </c:strCache>
            </c:strRef>
          </c:tx>
          <c:spPr>
            <a:solidFill>
              <a:schemeClr val="accent1">
                <a:lumMod val="40000"/>
                <a:lumOff val="60000"/>
              </a:schemeClr>
            </a:solidFill>
            <a:ln>
              <a:noFill/>
            </a:ln>
            <a:effectLst/>
          </c:spPr>
          <c:cat>
            <c:strRef>
              <c:f>Feuil1!$A$2:$A$22</c:f>
              <c:strCache>
                <c:ptCount val="21"/>
                <c:pt idx="0">
                  <c:v>2015-06</c:v>
                </c:pt>
                <c:pt idx="1">
                  <c:v>2015-12</c:v>
                </c:pt>
                <c:pt idx="2">
                  <c:v>2016-06</c:v>
                </c:pt>
                <c:pt idx="3">
                  <c:v>2016-12</c:v>
                </c:pt>
                <c:pt idx="4">
                  <c:v>2017-06</c:v>
                </c:pt>
                <c:pt idx="5">
                  <c:v>2017-12</c:v>
                </c:pt>
                <c:pt idx="6">
                  <c:v>2018-06</c:v>
                </c:pt>
                <c:pt idx="7">
                  <c:v>2018-12</c:v>
                </c:pt>
                <c:pt idx="8">
                  <c:v>2019-06</c:v>
                </c:pt>
                <c:pt idx="9">
                  <c:v>2019-12</c:v>
                </c:pt>
                <c:pt idx="10">
                  <c:v>2020-06</c:v>
                </c:pt>
                <c:pt idx="11">
                  <c:v>2020-12</c:v>
                </c:pt>
                <c:pt idx="12">
                  <c:v>2021-06</c:v>
                </c:pt>
                <c:pt idx="13">
                  <c:v>2021-12</c:v>
                </c:pt>
                <c:pt idx="14">
                  <c:v>2022-06</c:v>
                </c:pt>
                <c:pt idx="15">
                  <c:v>2022-12</c:v>
                </c:pt>
                <c:pt idx="16">
                  <c:v>2023-06</c:v>
                </c:pt>
                <c:pt idx="17">
                  <c:v>2023-12</c:v>
                </c:pt>
                <c:pt idx="18">
                  <c:v>2024-06</c:v>
                </c:pt>
                <c:pt idx="19">
                  <c:v>2024-12</c:v>
                </c:pt>
                <c:pt idx="20">
                  <c:v>2025-06</c:v>
                </c:pt>
              </c:strCache>
            </c:strRef>
          </c:cat>
          <c:val>
            <c:numRef>
              <c:f>Feuil1!$G$2:$G$22</c:f>
              <c:numCache>
                <c:formatCode>General</c:formatCode>
                <c:ptCount val="21"/>
                <c:pt idx="0">
                  <c:v>65.459999999999994</c:v>
                </c:pt>
                <c:pt idx="1">
                  <c:v>62.65</c:v>
                </c:pt>
                <c:pt idx="2">
                  <c:v>64.819999999999993</c:v>
                </c:pt>
                <c:pt idx="3">
                  <c:v>67.06</c:v>
                </c:pt>
                <c:pt idx="4">
                  <c:v>69.569999999999993</c:v>
                </c:pt>
                <c:pt idx="5">
                  <c:v>74.08</c:v>
                </c:pt>
                <c:pt idx="6">
                  <c:v>79.28</c:v>
                </c:pt>
                <c:pt idx="7">
                  <c:v>87.37</c:v>
                </c:pt>
                <c:pt idx="8">
                  <c:v>87.31</c:v>
                </c:pt>
                <c:pt idx="9">
                  <c:v>88.86</c:v>
                </c:pt>
                <c:pt idx="10">
                  <c:v>84.83</c:v>
                </c:pt>
                <c:pt idx="11">
                  <c:v>86.58</c:v>
                </c:pt>
                <c:pt idx="12">
                  <c:v>86.08</c:v>
                </c:pt>
                <c:pt idx="13">
                  <c:v>86.08</c:v>
                </c:pt>
                <c:pt idx="14">
                  <c:v>92.11</c:v>
                </c:pt>
                <c:pt idx="15">
                  <c:v>90.31</c:v>
                </c:pt>
                <c:pt idx="16">
                  <c:v>89.07</c:v>
                </c:pt>
                <c:pt idx="17">
                  <c:v>88.14</c:v>
                </c:pt>
                <c:pt idx="18">
                  <c:v>87.49</c:v>
                </c:pt>
                <c:pt idx="19">
                  <c:v>85.75</c:v>
                </c:pt>
                <c:pt idx="20">
                  <c:v>86.27</c:v>
                </c:pt>
              </c:numCache>
            </c:numRef>
          </c:val>
          <c:extLst>
            <c:ext xmlns:c16="http://schemas.microsoft.com/office/drawing/2014/chart" uri="{C3380CC4-5D6E-409C-BE32-E72D297353CC}">
              <c16:uniqueId val="{00000000-507C-4938-9CDB-E7A9FC040082}"/>
            </c:ext>
          </c:extLst>
        </c:ser>
        <c:ser>
          <c:idx val="1"/>
          <c:order val="1"/>
          <c:tx>
            <c:strRef>
              <c:f>Feuil1!$H$1</c:f>
              <c:strCache>
                <c:ptCount val="1"/>
                <c:pt idx="0">
                  <c:v>Volonté de ne pas s'endetter</c:v>
                </c:pt>
              </c:strCache>
            </c:strRef>
          </c:tx>
          <c:spPr>
            <a:solidFill>
              <a:schemeClr val="accent2">
                <a:lumMod val="60000"/>
                <a:lumOff val="40000"/>
              </a:schemeClr>
            </a:solidFill>
            <a:ln>
              <a:noFill/>
            </a:ln>
            <a:effectLst/>
          </c:spPr>
          <c:cat>
            <c:strRef>
              <c:f>Feuil1!$A$2:$A$22</c:f>
              <c:strCache>
                <c:ptCount val="21"/>
                <c:pt idx="0">
                  <c:v>2015-06</c:v>
                </c:pt>
                <c:pt idx="1">
                  <c:v>2015-12</c:v>
                </c:pt>
                <c:pt idx="2">
                  <c:v>2016-06</c:v>
                </c:pt>
                <c:pt idx="3">
                  <c:v>2016-12</c:v>
                </c:pt>
                <c:pt idx="4">
                  <c:v>2017-06</c:v>
                </c:pt>
                <c:pt idx="5">
                  <c:v>2017-12</c:v>
                </c:pt>
                <c:pt idx="6">
                  <c:v>2018-06</c:v>
                </c:pt>
                <c:pt idx="7">
                  <c:v>2018-12</c:v>
                </c:pt>
                <c:pt idx="8">
                  <c:v>2019-06</c:v>
                </c:pt>
                <c:pt idx="9">
                  <c:v>2019-12</c:v>
                </c:pt>
                <c:pt idx="10">
                  <c:v>2020-06</c:v>
                </c:pt>
                <c:pt idx="11">
                  <c:v>2020-12</c:v>
                </c:pt>
                <c:pt idx="12">
                  <c:v>2021-06</c:v>
                </c:pt>
                <c:pt idx="13">
                  <c:v>2021-12</c:v>
                </c:pt>
                <c:pt idx="14">
                  <c:v>2022-06</c:v>
                </c:pt>
                <c:pt idx="15">
                  <c:v>2022-12</c:v>
                </c:pt>
                <c:pt idx="16">
                  <c:v>2023-06</c:v>
                </c:pt>
                <c:pt idx="17">
                  <c:v>2023-12</c:v>
                </c:pt>
                <c:pt idx="18">
                  <c:v>2024-06</c:v>
                </c:pt>
                <c:pt idx="19">
                  <c:v>2024-12</c:v>
                </c:pt>
                <c:pt idx="20">
                  <c:v>2025-06</c:v>
                </c:pt>
              </c:strCache>
            </c:strRef>
          </c:cat>
          <c:val>
            <c:numRef>
              <c:f>Feuil1!$H$2:$H$22</c:f>
              <c:numCache>
                <c:formatCode>General</c:formatCode>
                <c:ptCount val="21"/>
                <c:pt idx="0">
                  <c:v>5.3</c:v>
                </c:pt>
                <c:pt idx="1">
                  <c:v>3.85</c:v>
                </c:pt>
                <c:pt idx="2">
                  <c:v>3.47</c:v>
                </c:pt>
                <c:pt idx="3">
                  <c:v>3.22</c:v>
                </c:pt>
                <c:pt idx="4">
                  <c:v>3.89</c:v>
                </c:pt>
                <c:pt idx="5">
                  <c:v>3.32</c:v>
                </c:pt>
                <c:pt idx="6">
                  <c:v>3.36</c:v>
                </c:pt>
                <c:pt idx="7">
                  <c:v>3.58</c:v>
                </c:pt>
                <c:pt idx="8">
                  <c:v>2.91</c:v>
                </c:pt>
                <c:pt idx="9">
                  <c:v>3.14</c:v>
                </c:pt>
                <c:pt idx="10">
                  <c:v>2.96</c:v>
                </c:pt>
                <c:pt idx="11">
                  <c:v>3.07</c:v>
                </c:pt>
                <c:pt idx="12">
                  <c:v>3.01</c:v>
                </c:pt>
                <c:pt idx="13">
                  <c:v>2.81</c:v>
                </c:pt>
                <c:pt idx="14">
                  <c:v>4.41</c:v>
                </c:pt>
                <c:pt idx="15">
                  <c:v>5.33</c:v>
                </c:pt>
                <c:pt idx="16">
                  <c:v>5.9</c:v>
                </c:pt>
                <c:pt idx="17">
                  <c:v>6.41</c:v>
                </c:pt>
                <c:pt idx="18">
                  <c:v>6.36</c:v>
                </c:pt>
                <c:pt idx="19">
                  <c:v>6.77</c:v>
                </c:pt>
                <c:pt idx="20">
                  <c:v>6.87</c:v>
                </c:pt>
              </c:numCache>
            </c:numRef>
          </c:val>
          <c:extLst>
            <c:ext xmlns:c16="http://schemas.microsoft.com/office/drawing/2014/chart" uri="{C3380CC4-5D6E-409C-BE32-E72D297353CC}">
              <c16:uniqueId val="{00000001-507C-4938-9CDB-E7A9FC040082}"/>
            </c:ext>
          </c:extLst>
        </c:ser>
        <c:ser>
          <c:idx val="2"/>
          <c:order val="2"/>
          <c:tx>
            <c:strRef>
              <c:f>Feuil1!$I$1</c:f>
              <c:strCache>
                <c:ptCount val="1"/>
                <c:pt idx="0">
                  <c:v>Situation de l'entreprise jugée non propice</c:v>
                </c:pt>
              </c:strCache>
            </c:strRef>
          </c:tx>
          <c:spPr>
            <a:solidFill>
              <a:srgbClr val="C00000"/>
            </a:solidFill>
            <a:ln>
              <a:noFill/>
            </a:ln>
            <a:effectLst/>
          </c:spPr>
          <c:cat>
            <c:strRef>
              <c:f>Feuil1!$A$2:$A$22</c:f>
              <c:strCache>
                <c:ptCount val="21"/>
                <c:pt idx="0">
                  <c:v>2015-06</c:v>
                </c:pt>
                <c:pt idx="1">
                  <c:v>2015-12</c:v>
                </c:pt>
                <c:pt idx="2">
                  <c:v>2016-06</c:v>
                </c:pt>
                <c:pt idx="3">
                  <c:v>2016-12</c:v>
                </c:pt>
                <c:pt idx="4">
                  <c:v>2017-06</c:v>
                </c:pt>
                <c:pt idx="5">
                  <c:v>2017-12</c:v>
                </c:pt>
                <c:pt idx="6">
                  <c:v>2018-06</c:v>
                </c:pt>
                <c:pt idx="7">
                  <c:v>2018-12</c:v>
                </c:pt>
                <c:pt idx="8">
                  <c:v>2019-06</c:v>
                </c:pt>
                <c:pt idx="9">
                  <c:v>2019-12</c:v>
                </c:pt>
                <c:pt idx="10">
                  <c:v>2020-06</c:v>
                </c:pt>
                <c:pt idx="11">
                  <c:v>2020-12</c:v>
                </c:pt>
                <c:pt idx="12">
                  <c:v>2021-06</c:v>
                </c:pt>
                <c:pt idx="13">
                  <c:v>2021-12</c:v>
                </c:pt>
                <c:pt idx="14">
                  <c:v>2022-06</c:v>
                </c:pt>
                <c:pt idx="15">
                  <c:v>2022-12</c:v>
                </c:pt>
                <c:pt idx="16">
                  <c:v>2023-06</c:v>
                </c:pt>
                <c:pt idx="17">
                  <c:v>2023-12</c:v>
                </c:pt>
                <c:pt idx="18">
                  <c:v>2024-06</c:v>
                </c:pt>
                <c:pt idx="19">
                  <c:v>2024-12</c:v>
                </c:pt>
                <c:pt idx="20">
                  <c:v>2025-06</c:v>
                </c:pt>
              </c:strCache>
            </c:strRef>
          </c:cat>
          <c:val>
            <c:numRef>
              <c:f>Feuil1!$I$2:$I$22</c:f>
              <c:numCache>
                <c:formatCode>General</c:formatCode>
                <c:ptCount val="21"/>
                <c:pt idx="0">
                  <c:v>4.3899999999999997</c:v>
                </c:pt>
                <c:pt idx="1">
                  <c:v>2.8</c:v>
                </c:pt>
                <c:pt idx="2">
                  <c:v>2.48</c:v>
                </c:pt>
                <c:pt idx="3">
                  <c:v>2.42</c:v>
                </c:pt>
                <c:pt idx="4">
                  <c:v>2.27</c:v>
                </c:pt>
                <c:pt idx="5">
                  <c:v>1.81</c:v>
                </c:pt>
                <c:pt idx="6">
                  <c:v>2.15</c:v>
                </c:pt>
                <c:pt idx="7">
                  <c:v>2.7</c:v>
                </c:pt>
                <c:pt idx="8">
                  <c:v>2.46</c:v>
                </c:pt>
                <c:pt idx="9">
                  <c:v>2.4500000000000002</c:v>
                </c:pt>
                <c:pt idx="10">
                  <c:v>2.38</c:v>
                </c:pt>
                <c:pt idx="11">
                  <c:v>2.2000000000000002</c:v>
                </c:pt>
                <c:pt idx="12">
                  <c:v>1.48</c:v>
                </c:pt>
                <c:pt idx="13">
                  <c:v>1.64</c:v>
                </c:pt>
                <c:pt idx="14">
                  <c:v>3.12</c:v>
                </c:pt>
                <c:pt idx="15">
                  <c:v>3.9</c:v>
                </c:pt>
                <c:pt idx="16">
                  <c:v>4.2</c:v>
                </c:pt>
                <c:pt idx="17">
                  <c:v>4.75</c:v>
                </c:pt>
                <c:pt idx="18">
                  <c:v>5.56</c:v>
                </c:pt>
                <c:pt idx="19">
                  <c:v>6.92</c:v>
                </c:pt>
                <c:pt idx="20">
                  <c:v>6.59</c:v>
                </c:pt>
              </c:numCache>
            </c:numRef>
          </c:val>
          <c:extLst>
            <c:ext xmlns:c16="http://schemas.microsoft.com/office/drawing/2014/chart" uri="{C3380CC4-5D6E-409C-BE32-E72D297353CC}">
              <c16:uniqueId val="{00000002-507C-4938-9CDB-E7A9FC040082}"/>
            </c:ext>
          </c:extLst>
        </c:ser>
        <c:ser>
          <c:idx val="3"/>
          <c:order val="3"/>
          <c:tx>
            <c:strRef>
              <c:f>Feuil1!$J$1</c:f>
              <c:strCache>
                <c:ptCount val="1"/>
                <c:pt idx="0">
                  <c:v>Critères du prêteur anticipés comme trop sévères</c:v>
                </c:pt>
              </c:strCache>
            </c:strRef>
          </c:tx>
          <c:spPr>
            <a:solidFill>
              <a:schemeClr val="accent6"/>
            </a:solidFill>
            <a:ln>
              <a:noFill/>
            </a:ln>
            <a:effectLst/>
          </c:spPr>
          <c:cat>
            <c:strRef>
              <c:f>Feuil1!$A$2:$A$22</c:f>
              <c:strCache>
                <c:ptCount val="21"/>
                <c:pt idx="0">
                  <c:v>2015-06</c:v>
                </c:pt>
                <c:pt idx="1">
                  <c:v>2015-12</c:v>
                </c:pt>
                <c:pt idx="2">
                  <c:v>2016-06</c:v>
                </c:pt>
                <c:pt idx="3">
                  <c:v>2016-12</c:v>
                </c:pt>
                <c:pt idx="4">
                  <c:v>2017-06</c:v>
                </c:pt>
                <c:pt idx="5">
                  <c:v>2017-12</c:v>
                </c:pt>
                <c:pt idx="6">
                  <c:v>2018-06</c:v>
                </c:pt>
                <c:pt idx="7">
                  <c:v>2018-12</c:v>
                </c:pt>
                <c:pt idx="8">
                  <c:v>2019-06</c:v>
                </c:pt>
                <c:pt idx="9">
                  <c:v>2019-12</c:v>
                </c:pt>
                <c:pt idx="10">
                  <c:v>2020-06</c:v>
                </c:pt>
                <c:pt idx="11">
                  <c:v>2020-12</c:v>
                </c:pt>
                <c:pt idx="12">
                  <c:v>2021-06</c:v>
                </c:pt>
                <c:pt idx="13">
                  <c:v>2021-12</c:v>
                </c:pt>
                <c:pt idx="14">
                  <c:v>2022-06</c:v>
                </c:pt>
                <c:pt idx="15">
                  <c:v>2022-12</c:v>
                </c:pt>
                <c:pt idx="16">
                  <c:v>2023-06</c:v>
                </c:pt>
                <c:pt idx="17">
                  <c:v>2023-12</c:v>
                </c:pt>
                <c:pt idx="18">
                  <c:v>2024-06</c:v>
                </c:pt>
                <c:pt idx="19">
                  <c:v>2024-12</c:v>
                </c:pt>
                <c:pt idx="20">
                  <c:v>2025-06</c:v>
                </c:pt>
              </c:strCache>
            </c:strRef>
          </c:cat>
          <c:val>
            <c:numRef>
              <c:f>Feuil1!$J$2:$J$22</c:f>
              <c:numCache>
                <c:formatCode>General</c:formatCode>
                <c:ptCount val="21"/>
                <c:pt idx="0">
                  <c:v>1.88</c:v>
                </c:pt>
                <c:pt idx="1">
                  <c:v>1.38</c:v>
                </c:pt>
                <c:pt idx="2">
                  <c:v>1.77</c:v>
                </c:pt>
                <c:pt idx="3">
                  <c:v>2.08</c:v>
                </c:pt>
                <c:pt idx="4">
                  <c:v>1.1499999999999999</c:v>
                </c:pt>
                <c:pt idx="5">
                  <c:v>1.28</c:v>
                </c:pt>
                <c:pt idx="6">
                  <c:v>1.79</c:v>
                </c:pt>
                <c:pt idx="7">
                  <c:v>1.53</c:v>
                </c:pt>
                <c:pt idx="8">
                  <c:v>1.1599999999999999</c:v>
                </c:pt>
                <c:pt idx="9">
                  <c:v>1.34</c:v>
                </c:pt>
                <c:pt idx="10">
                  <c:v>1.65</c:v>
                </c:pt>
                <c:pt idx="11">
                  <c:v>1.22</c:v>
                </c:pt>
                <c:pt idx="12">
                  <c:v>1.03</c:v>
                </c:pt>
                <c:pt idx="13">
                  <c:v>0.96</c:v>
                </c:pt>
                <c:pt idx="14">
                  <c:v>0.35</c:v>
                </c:pt>
                <c:pt idx="15">
                  <c:v>0.46</c:v>
                </c:pt>
                <c:pt idx="16">
                  <c:v>0.83</c:v>
                </c:pt>
                <c:pt idx="17">
                  <c:v>0.71</c:v>
                </c:pt>
                <c:pt idx="18">
                  <c:v>0.59</c:v>
                </c:pt>
                <c:pt idx="19">
                  <c:v>0.55000000000000004</c:v>
                </c:pt>
                <c:pt idx="20">
                  <c:v>0.28000000000000003</c:v>
                </c:pt>
              </c:numCache>
            </c:numRef>
          </c:val>
          <c:extLst>
            <c:ext xmlns:c16="http://schemas.microsoft.com/office/drawing/2014/chart" uri="{C3380CC4-5D6E-409C-BE32-E72D297353CC}">
              <c16:uniqueId val="{00000003-507C-4938-9CDB-E7A9FC040082}"/>
            </c:ext>
          </c:extLst>
        </c:ser>
        <c:dLbls>
          <c:showLegendKey val="0"/>
          <c:showVal val="0"/>
          <c:showCatName val="0"/>
          <c:showSerName val="0"/>
          <c:showPercent val="0"/>
          <c:showBubbleSize val="0"/>
        </c:dLbls>
        <c:axId val="1763311952"/>
        <c:axId val="1763310512"/>
      </c:areaChart>
      <c:catAx>
        <c:axId val="1763311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63310512"/>
        <c:crosses val="autoZero"/>
        <c:auto val="1"/>
        <c:lblAlgn val="ctr"/>
        <c:lblOffset val="100"/>
        <c:noMultiLvlLbl val="0"/>
      </c:catAx>
      <c:valAx>
        <c:axId val="1763310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633119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lumMod val="65000"/>
                    <a:lumOff val="35000"/>
                  </a:sysClr>
                </a:solidFill>
              </a:rPr>
              <a:t>Situation de trésorerie : solde d'opinion (2003-2025)</a:t>
            </a:r>
          </a:p>
        </c:rich>
      </c:tx>
      <c:overlay val="0"/>
      <c:spPr>
        <a:noFill/>
        <a:ln>
          <a:noFill/>
        </a:ln>
        <a:effectLst/>
      </c:spPr>
    </c:title>
    <c:autoTitleDeleted val="0"/>
    <c:plotArea>
      <c:layout/>
      <c:lineChart>
        <c:grouping val="standard"/>
        <c:varyColors val="0"/>
        <c:ser>
          <c:idx val="4"/>
          <c:order val="0"/>
          <c:tx>
            <c:strRef>
              <c:f>Feuil1!$E$2</c:f>
              <c:strCache>
                <c:ptCount val="1"/>
                <c:pt idx="0">
                  <c:v>Industrie manufacturière</c:v>
                </c:pt>
              </c:strCache>
            </c:strRef>
          </c:tx>
          <c:spPr>
            <a:ln w="19050"/>
          </c:spPr>
          <c:marker>
            <c:symbol val="none"/>
          </c:marker>
          <c:cat>
            <c:strRef>
              <c:f>Feuil1!$B$3:$B$272</c:f>
              <c:strCache>
                <c:ptCount val="270"/>
                <c:pt idx="0">
                  <c:v>2003-03</c:v>
                </c:pt>
                <c:pt idx="1">
                  <c:v>2003-04</c:v>
                </c:pt>
                <c:pt idx="2">
                  <c:v>2003-05</c:v>
                </c:pt>
                <c:pt idx="3">
                  <c:v>2003-06</c:v>
                </c:pt>
                <c:pt idx="4">
                  <c:v>2003-07</c:v>
                </c:pt>
                <c:pt idx="5">
                  <c:v>2003-08</c:v>
                </c:pt>
                <c:pt idx="6">
                  <c:v>2003-09</c:v>
                </c:pt>
                <c:pt idx="7">
                  <c:v>2003-10</c:v>
                </c:pt>
                <c:pt idx="8">
                  <c:v>2003-11</c:v>
                </c:pt>
                <c:pt idx="9">
                  <c:v>2003-12</c:v>
                </c:pt>
                <c:pt idx="10">
                  <c:v>2004-01</c:v>
                </c:pt>
                <c:pt idx="11">
                  <c:v>2004-02</c:v>
                </c:pt>
                <c:pt idx="12">
                  <c:v>2004-03</c:v>
                </c:pt>
                <c:pt idx="13">
                  <c:v>2004-04</c:v>
                </c:pt>
                <c:pt idx="14">
                  <c:v>2004-05</c:v>
                </c:pt>
                <c:pt idx="15">
                  <c:v>2004-06</c:v>
                </c:pt>
                <c:pt idx="16">
                  <c:v>2004-07</c:v>
                </c:pt>
                <c:pt idx="17">
                  <c:v>2004-08</c:v>
                </c:pt>
                <c:pt idx="18">
                  <c:v>2004-09</c:v>
                </c:pt>
                <c:pt idx="19">
                  <c:v>2004-10</c:v>
                </c:pt>
                <c:pt idx="20">
                  <c:v>2004-11</c:v>
                </c:pt>
                <c:pt idx="21">
                  <c:v>2004-12</c:v>
                </c:pt>
                <c:pt idx="22">
                  <c:v>2005-01</c:v>
                </c:pt>
                <c:pt idx="23">
                  <c:v>2005-02</c:v>
                </c:pt>
                <c:pt idx="24">
                  <c:v>2005-03</c:v>
                </c:pt>
                <c:pt idx="25">
                  <c:v>2005-04</c:v>
                </c:pt>
                <c:pt idx="26">
                  <c:v>2005-05</c:v>
                </c:pt>
                <c:pt idx="27">
                  <c:v>2005-06</c:v>
                </c:pt>
                <c:pt idx="28">
                  <c:v>2005-07</c:v>
                </c:pt>
                <c:pt idx="29">
                  <c:v>2005-08</c:v>
                </c:pt>
                <c:pt idx="30">
                  <c:v>2005-09</c:v>
                </c:pt>
                <c:pt idx="31">
                  <c:v>2005-10</c:v>
                </c:pt>
                <c:pt idx="32">
                  <c:v>2005-11</c:v>
                </c:pt>
                <c:pt idx="33">
                  <c:v>2005-12</c:v>
                </c:pt>
                <c:pt idx="34">
                  <c:v>2006-01</c:v>
                </c:pt>
                <c:pt idx="35">
                  <c:v>2006-02</c:v>
                </c:pt>
                <c:pt idx="36">
                  <c:v>2006-03</c:v>
                </c:pt>
                <c:pt idx="37">
                  <c:v>2006-04</c:v>
                </c:pt>
                <c:pt idx="38">
                  <c:v>2006-05</c:v>
                </c:pt>
                <c:pt idx="39">
                  <c:v>2006-06</c:v>
                </c:pt>
                <c:pt idx="40">
                  <c:v>2006-07</c:v>
                </c:pt>
                <c:pt idx="41">
                  <c:v>2006-08</c:v>
                </c:pt>
                <c:pt idx="42">
                  <c:v>2006-09</c:v>
                </c:pt>
                <c:pt idx="43">
                  <c:v>2006-10</c:v>
                </c:pt>
                <c:pt idx="44">
                  <c:v>2006-11</c:v>
                </c:pt>
                <c:pt idx="45">
                  <c:v>2006-12</c:v>
                </c:pt>
                <c:pt idx="46">
                  <c:v>2007-01</c:v>
                </c:pt>
                <c:pt idx="47">
                  <c:v>2007-02</c:v>
                </c:pt>
                <c:pt idx="48">
                  <c:v>2007-03</c:v>
                </c:pt>
                <c:pt idx="49">
                  <c:v>2007-04</c:v>
                </c:pt>
                <c:pt idx="50">
                  <c:v>2007-05</c:v>
                </c:pt>
                <c:pt idx="51">
                  <c:v>2007-06</c:v>
                </c:pt>
                <c:pt idx="52">
                  <c:v>2007-07</c:v>
                </c:pt>
                <c:pt idx="53">
                  <c:v>2007-08</c:v>
                </c:pt>
                <c:pt idx="54">
                  <c:v>2007-09</c:v>
                </c:pt>
                <c:pt idx="55">
                  <c:v>2007-10</c:v>
                </c:pt>
                <c:pt idx="56">
                  <c:v>2007-11</c:v>
                </c:pt>
                <c:pt idx="57">
                  <c:v>2007-12</c:v>
                </c:pt>
                <c:pt idx="58">
                  <c:v>2008-01</c:v>
                </c:pt>
                <c:pt idx="59">
                  <c:v>2008-02</c:v>
                </c:pt>
                <c:pt idx="60">
                  <c:v>2008-03</c:v>
                </c:pt>
                <c:pt idx="61">
                  <c:v>2008-04</c:v>
                </c:pt>
                <c:pt idx="62">
                  <c:v>2008-05</c:v>
                </c:pt>
                <c:pt idx="63">
                  <c:v>2008-06</c:v>
                </c:pt>
                <c:pt idx="64">
                  <c:v>2008-07</c:v>
                </c:pt>
                <c:pt idx="65">
                  <c:v>2008-08</c:v>
                </c:pt>
                <c:pt idx="66">
                  <c:v>2008-09</c:v>
                </c:pt>
                <c:pt idx="67">
                  <c:v>2008-10</c:v>
                </c:pt>
                <c:pt idx="68">
                  <c:v>2008-11</c:v>
                </c:pt>
                <c:pt idx="69">
                  <c:v>2008-12</c:v>
                </c:pt>
                <c:pt idx="70">
                  <c:v>2009-01</c:v>
                </c:pt>
                <c:pt idx="71">
                  <c:v>2009-02</c:v>
                </c:pt>
                <c:pt idx="72">
                  <c:v>2009-03</c:v>
                </c:pt>
                <c:pt idx="73">
                  <c:v>2009-04</c:v>
                </c:pt>
                <c:pt idx="74">
                  <c:v>2009-05</c:v>
                </c:pt>
                <c:pt idx="75">
                  <c:v>2009-06</c:v>
                </c:pt>
                <c:pt idx="76">
                  <c:v>2009-07</c:v>
                </c:pt>
                <c:pt idx="77">
                  <c:v>2009-08</c:v>
                </c:pt>
                <c:pt idx="78">
                  <c:v>2009-09</c:v>
                </c:pt>
                <c:pt idx="79">
                  <c:v>2009-10</c:v>
                </c:pt>
                <c:pt idx="80">
                  <c:v>2009-11</c:v>
                </c:pt>
                <c:pt idx="81">
                  <c:v>2009-12</c:v>
                </c:pt>
                <c:pt idx="82">
                  <c:v>2010-01</c:v>
                </c:pt>
                <c:pt idx="83">
                  <c:v>2010-02</c:v>
                </c:pt>
                <c:pt idx="84">
                  <c:v>2010-03</c:v>
                </c:pt>
                <c:pt idx="85">
                  <c:v>2010-04</c:v>
                </c:pt>
                <c:pt idx="86">
                  <c:v>2010-05</c:v>
                </c:pt>
                <c:pt idx="87">
                  <c:v>2010-06</c:v>
                </c:pt>
                <c:pt idx="88">
                  <c:v>2010-07</c:v>
                </c:pt>
                <c:pt idx="89">
                  <c:v>2010-08</c:v>
                </c:pt>
                <c:pt idx="90">
                  <c:v>2010-09</c:v>
                </c:pt>
                <c:pt idx="91">
                  <c:v>2010-10</c:v>
                </c:pt>
                <c:pt idx="92">
                  <c:v>2010-11</c:v>
                </c:pt>
                <c:pt idx="93">
                  <c:v>2010-12</c:v>
                </c:pt>
                <c:pt idx="94">
                  <c:v>2011-01</c:v>
                </c:pt>
                <c:pt idx="95">
                  <c:v>2011-02</c:v>
                </c:pt>
                <c:pt idx="96">
                  <c:v>2011-03</c:v>
                </c:pt>
                <c:pt idx="97">
                  <c:v>2011-04</c:v>
                </c:pt>
                <c:pt idx="98">
                  <c:v>2011-05</c:v>
                </c:pt>
                <c:pt idx="99">
                  <c:v>2011-06</c:v>
                </c:pt>
                <c:pt idx="100">
                  <c:v>2011-07</c:v>
                </c:pt>
                <c:pt idx="101">
                  <c:v>2011-08</c:v>
                </c:pt>
                <c:pt idx="102">
                  <c:v>2011-09</c:v>
                </c:pt>
                <c:pt idx="103">
                  <c:v>2011-10</c:v>
                </c:pt>
                <c:pt idx="104">
                  <c:v>2011-11</c:v>
                </c:pt>
                <c:pt idx="105">
                  <c:v>2011-12</c:v>
                </c:pt>
                <c:pt idx="106">
                  <c:v>2012-01</c:v>
                </c:pt>
                <c:pt idx="107">
                  <c:v>2012-02</c:v>
                </c:pt>
                <c:pt idx="108">
                  <c:v>2012-03</c:v>
                </c:pt>
                <c:pt idx="109">
                  <c:v>2012-04</c:v>
                </c:pt>
                <c:pt idx="110">
                  <c:v>2012-05</c:v>
                </c:pt>
                <c:pt idx="111">
                  <c:v>2012-06</c:v>
                </c:pt>
                <c:pt idx="112">
                  <c:v>2012-07</c:v>
                </c:pt>
                <c:pt idx="113">
                  <c:v>2012-08</c:v>
                </c:pt>
                <c:pt idx="114">
                  <c:v>2012-09</c:v>
                </c:pt>
                <c:pt idx="115">
                  <c:v>2012-10</c:v>
                </c:pt>
                <c:pt idx="116">
                  <c:v>2012-11</c:v>
                </c:pt>
                <c:pt idx="117">
                  <c:v>2012-12</c:v>
                </c:pt>
                <c:pt idx="118">
                  <c:v>2013-01</c:v>
                </c:pt>
                <c:pt idx="119">
                  <c:v>2013-02</c:v>
                </c:pt>
                <c:pt idx="120">
                  <c:v>2013-03</c:v>
                </c:pt>
                <c:pt idx="121">
                  <c:v>2013-04</c:v>
                </c:pt>
                <c:pt idx="122">
                  <c:v>2013-05</c:v>
                </c:pt>
                <c:pt idx="123">
                  <c:v>2013-06</c:v>
                </c:pt>
                <c:pt idx="124">
                  <c:v>2013-07</c:v>
                </c:pt>
                <c:pt idx="125">
                  <c:v>2013-08</c:v>
                </c:pt>
                <c:pt idx="126">
                  <c:v>2013-09</c:v>
                </c:pt>
                <c:pt idx="127">
                  <c:v>2013-10</c:v>
                </c:pt>
                <c:pt idx="128">
                  <c:v>2013-11</c:v>
                </c:pt>
                <c:pt idx="129">
                  <c:v>2013-12</c:v>
                </c:pt>
                <c:pt idx="130">
                  <c:v>2014-01</c:v>
                </c:pt>
                <c:pt idx="131">
                  <c:v>2014-02</c:v>
                </c:pt>
                <c:pt idx="132">
                  <c:v>2014-03</c:v>
                </c:pt>
                <c:pt idx="133">
                  <c:v>2014-04</c:v>
                </c:pt>
                <c:pt idx="134">
                  <c:v>2014-05</c:v>
                </c:pt>
                <c:pt idx="135">
                  <c:v>2014-06</c:v>
                </c:pt>
                <c:pt idx="136">
                  <c:v>2014-07</c:v>
                </c:pt>
                <c:pt idx="137">
                  <c:v>2014-08</c:v>
                </c:pt>
                <c:pt idx="138">
                  <c:v>2014-09</c:v>
                </c:pt>
                <c:pt idx="139">
                  <c:v>2014-10</c:v>
                </c:pt>
                <c:pt idx="140">
                  <c:v>2014-11</c:v>
                </c:pt>
                <c:pt idx="141">
                  <c:v>2014-12</c:v>
                </c:pt>
                <c:pt idx="142">
                  <c:v>2015-01</c:v>
                </c:pt>
                <c:pt idx="143">
                  <c:v>2015-02</c:v>
                </c:pt>
                <c:pt idx="144">
                  <c:v>2015-03</c:v>
                </c:pt>
                <c:pt idx="145">
                  <c:v>2015-04</c:v>
                </c:pt>
                <c:pt idx="146">
                  <c:v>2015-05</c:v>
                </c:pt>
                <c:pt idx="147">
                  <c:v>2015-06</c:v>
                </c:pt>
                <c:pt idx="148">
                  <c:v>2015-07</c:v>
                </c:pt>
                <c:pt idx="149">
                  <c:v>2015-08</c:v>
                </c:pt>
                <c:pt idx="150">
                  <c:v>2015-09</c:v>
                </c:pt>
                <c:pt idx="151">
                  <c:v>2015-10</c:v>
                </c:pt>
                <c:pt idx="152">
                  <c:v>2015-11</c:v>
                </c:pt>
                <c:pt idx="153">
                  <c:v>2015-12</c:v>
                </c:pt>
                <c:pt idx="154">
                  <c:v>2016-01</c:v>
                </c:pt>
                <c:pt idx="155">
                  <c:v>2016-02</c:v>
                </c:pt>
                <c:pt idx="156">
                  <c:v>2016-03</c:v>
                </c:pt>
                <c:pt idx="157">
                  <c:v>2016-04</c:v>
                </c:pt>
                <c:pt idx="158">
                  <c:v>2016-05</c:v>
                </c:pt>
                <c:pt idx="159">
                  <c:v>2016-06</c:v>
                </c:pt>
                <c:pt idx="160">
                  <c:v>2016-07</c:v>
                </c:pt>
                <c:pt idx="161">
                  <c:v>2016-08</c:v>
                </c:pt>
                <c:pt idx="162">
                  <c:v>2016-09</c:v>
                </c:pt>
                <c:pt idx="163">
                  <c:v>2016-10</c:v>
                </c:pt>
                <c:pt idx="164">
                  <c:v>2016-11</c:v>
                </c:pt>
                <c:pt idx="165">
                  <c:v>2016-12</c:v>
                </c:pt>
                <c:pt idx="166">
                  <c:v>2017-01</c:v>
                </c:pt>
                <c:pt idx="167">
                  <c:v>2017-02</c:v>
                </c:pt>
                <c:pt idx="168">
                  <c:v>2017-03</c:v>
                </c:pt>
                <c:pt idx="169">
                  <c:v>2017-04</c:v>
                </c:pt>
                <c:pt idx="170">
                  <c:v>2017-05</c:v>
                </c:pt>
                <c:pt idx="171">
                  <c:v>2017-06</c:v>
                </c:pt>
                <c:pt idx="172">
                  <c:v>2017-07</c:v>
                </c:pt>
                <c:pt idx="173">
                  <c:v>2017-08</c:v>
                </c:pt>
                <c:pt idx="174">
                  <c:v>2017-09</c:v>
                </c:pt>
                <c:pt idx="175">
                  <c:v>2017-10</c:v>
                </c:pt>
                <c:pt idx="176">
                  <c:v>2017-11</c:v>
                </c:pt>
                <c:pt idx="177">
                  <c:v>2017-12</c:v>
                </c:pt>
                <c:pt idx="178">
                  <c:v>2018-01</c:v>
                </c:pt>
                <c:pt idx="179">
                  <c:v>2018-02</c:v>
                </c:pt>
                <c:pt idx="180">
                  <c:v>2018-03</c:v>
                </c:pt>
                <c:pt idx="181">
                  <c:v>2018-04</c:v>
                </c:pt>
                <c:pt idx="182">
                  <c:v>2018-05</c:v>
                </c:pt>
                <c:pt idx="183">
                  <c:v>2018-06</c:v>
                </c:pt>
                <c:pt idx="184">
                  <c:v>2018-07</c:v>
                </c:pt>
                <c:pt idx="185">
                  <c:v>2018-08</c:v>
                </c:pt>
                <c:pt idx="186">
                  <c:v>2018-09</c:v>
                </c:pt>
                <c:pt idx="187">
                  <c:v>2018-10</c:v>
                </c:pt>
                <c:pt idx="188">
                  <c:v>2018-11</c:v>
                </c:pt>
                <c:pt idx="189">
                  <c:v>2018-12</c:v>
                </c:pt>
                <c:pt idx="190">
                  <c:v>2019-01</c:v>
                </c:pt>
                <c:pt idx="191">
                  <c:v>2019-02</c:v>
                </c:pt>
                <c:pt idx="192">
                  <c:v>2019-03</c:v>
                </c:pt>
                <c:pt idx="193">
                  <c:v>2019-04</c:v>
                </c:pt>
                <c:pt idx="194">
                  <c:v>2019-05</c:v>
                </c:pt>
                <c:pt idx="195">
                  <c:v>2019-06</c:v>
                </c:pt>
                <c:pt idx="196">
                  <c:v>2019-07</c:v>
                </c:pt>
                <c:pt idx="197">
                  <c:v>2019-08</c:v>
                </c:pt>
                <c:pt idx="198">
                  <c:v>2019-09</c:v>
                </c:pt>
                <c:pt idx="199">
                  <c:v>2019-10</c:v>
                </c:pt>
                <c:pt idx="200">
                  <c:v>2019-11</c:v>
                </c:pt>
                <c:pt idx="201">
                  <c:v>2019-12</c:v>
                </c:pt>
                <c:pt idx="202">
                  <c:v>2020-01</c:v>
                </c:pt>
                <c:pt idx="203">
                  <c:v>2020-02</c:v>
                </c:pt>
                <c:pt idx="204">
                  <c:v>2020-03</c:v>
                </c:pt>
                <c:pt idx="205">
                  <c:v>2020-04</c:v>
                </c:pt>
                <c:pt idx="206">
                  <c:v>2020-05</c:v>
                </c:pt>
                <c:pt idx="207">
                  <c:v>2020-06</c:v>
                </c:pt>
                <c:pt idx="208">
                  <c:v>2020-07</c:v>
                </c:pt>
                <c:pt idx="209">
                  <c:v>2020-08</c:v>
                </c:pt>
                <c:pt idx="210">
                  <c:v>2020-09</c:v>
                </c:pt>
                <c:pt idx="211">
                  <c:v>2020-10</c:v>
                </c:pt>
                <c:pt idx="212">
                  <c:v>2020-11</c:v>
                </c:pt>
                <c:pt idx="213">
                  <c:v>2020-12</c:v>
                </c:pt>
                <c:pt idx="214">
                  <c:v>2021-01</c:v>
                </c:pt>
                <c:pt idx="215">
                  <c:v>2021-02</c:v>
                </c:pt>
                <c:pt idx="216">
                  <c:v>2021-03</c:v>
                </c:pt>
                <c:pt idx="217">
                  <c:v>2021-04</c:v>
                </c:pt>
                <c:pt idx="218">
                  <c:v>2021-05</c:v>
                </c:pt>
                <c:pt idx="219">
                  <c:v>2021-06</c:v>
                </c:pt>
                <c:pt idx="220">
                  <c:v>2021-07</c:v>
                </c:pt>
                <c:pt idx="221">
                  <c:v>2021-08</c:v>
                </c:pt>
                <c:pt idx="222">
                  <c:v>2021-09</c:v>
                </c:pt>
                <c:pt idx="223">
                  <c:v>2021-10</c:v>
                </c:pt>
                <c:pt idx="224">
                  <c:v>2021-11</c:v>
                </c:pt>
                <c:pt idx="225">
                  <c:v>2021-12</c:v>
                </c:pt>
                <c:pt idx="226">
                  <c:v>2022-01</c:v>
                </c:pt>
                <c:pt idx="227">
                  <c:v>2022-02</c:v>
                </c:pt>
                <c:pt idx="228">
                  <c:v>2022-03</c:v>
                </c:pt>
                <c:pt idx="229">
                  <c:v>2022-04</c:v>
                </c:pt>
                <c:pt idx="230">
                  <c:v>2022-05</c:v>
                </c:pt>
                <c:pt idx="231">
                  <c:v>2022-06</c:v>
                </c:pt>
                <c:pt idx="232">
                  <c:v>2022-07</c:v>
                </c:pt>
                <c:pt idx="233">
                  <c:v>2022-08</c:v>
                </c:pt>
                <c:pt idx="234">
                  <c:v>2022-09</c:v>
                </c:pt>
                <c:pt idx="235">
                  <c:v>2022-10</c:v>
                </c:pt>
                <c:pt idx="236">
                  <c:v>2022-11</c:v>
                </c:pt>
                <c:pt idx="237">
                  <c:v>2022-12</c:v>
                </c:pt>
                <c:pt idx="238">
                  <c:v>2023-01</c:v>
                </c:pt>
                <c:pt idx="239">
                  <c:v>2023-02</c:v>
                </c:pt>
                <c:pt idx="240">
                  <c:v>2023-03</c:v>
                </c:pt>
                <c:pt idx="241">
                  <c:v>2023-04</c:v>
                </c:pt>
                <c:pt idx="242">
                  <c:v>2023-05</c:v>
                </c:pt>
                <c:pt idx="243">
                  <c:v>2023-06</c:v>
                </c:pt>
                <c:pt idx="244">
                  <c:v>2023-07</c:v>
                </c:pt>
                <c:pt idx="245">
                  <c:v>2023-08</c:v>
                </c:pt>
                <c:pt idx="246">
                  <c:v>2023-09</c:v>
                </c:pt>
                <c:pt idx="247">
                  <c:v>2023-10</c:v>
                </c:pt>
                <c:pt idx="248">
                  <c:v>2023-11</c:v>
                </c:pt>
                <c:pt idx="249">
                  <c:v>2023-12</c:v>
                </c:pt>
                <c:pt idx="250">
                  <c:v>2024-01</c:v>
                </c:pt>
                <c:pt idx="251">
                  <c:v>2024-02</c:v>
                </c:pt>
                <c:pt idx="252">
                  <c:v>2024-03</c:v>
                </c:pt>
                <c:pt idx="253">
                  <c:v>2024-04</c:v>
                </c:pt>
                <c:pt idx="254">
                  <c:v>2024-05</c:v>
                </c:pt>
                <c:pt idx="255">
                  <c:v>2024-06</c:v>
                </c:pt>
                <c:pt idx="256">
                  <c:v>2024-07</c:v>
                </c:pt>
                <c:pt idx="257">
                  <c:v>2024-08</c:v>
                </c:pt>
                <c:pt idx="258">
                  <c:v>2024-09</c:v>
                </c:pt>
                <c:pt idx="259">
                  <c:v>2024-10</c:v>
                </c:pt>
                <c:pt idx="260">
                  <c:v>2024-11</c:v>
                </c:pt>
                <c:pt idx="261">
                  <c:v>2024-12</c:v>
                </c:pt>
                <c:pt idx="262">
                  <c:v>2025-01</c:v>
                </c:pt>
                <c:pt idx="263">
                  <c:v>2025-02</c:v>
                </c:pt>
                <c:pt idx="264">
                  <c:v>2025-03</c:v>
                </c:pt>
                <c:pt idx="265">
                  <c:v>2025-04</c:v>
                </c:pt>
                <c:pt idx="266">
                  <c:v>2025-05</c:v>
                </c:pt>
                <c:pt idx="267">
                  <c:v>2025-06</c:v>
                </c:pt>
                <c:pt idx="268">
                  <c:v>2025-07</c:v>
                </c:pt>
                <c:pt idx="269">
                  <c:v>2025-08</c:v>
                </c:pt>
              </c:strCache>
            </c:strRef>
          </c:cat>
          <c:val>
            <c:numRef>
              <c:f>Feuil1!$E$3:$E$271</c:f>
              <c:numCache>
                <c:formatCode>General</c:formatCode>
                <c:ptCount val="269"/>
                <c:pt idx="0">
                  <c:v>12.58</c:v>
                </c:pt>
                <c:pt idx="1">
                  <c:v>11.7</c:v>
                </c:pt>
                <c:pt idx="2">
                  <c:v>11.06</c:v>
                </c:pt>
                <c:pt idx="3">
                  <c:v>10.58</c:v>
                </c:pt>
                <c:pt idx="4">
                  <c:v>9.74</c:v>
                </c:pt>
                <c:pt idx="5">
                  <c:v>8.27</c:v>
                </c:pt>
                <c:pt idx="6">
                  <c:v>7.04</c:v>
                </c:pt>
                <c:pt idx="7">
                  <c:v>6.04</c:v>
                </c:pt>
                <c:pt idx="8">
                  <c:v>5.41</c:v>
                </c:pt>
                <c:pt idx="9">
                  <c:v>5.47</c:v>
                </c:pt>
                <c:pt idx="10">
                  <c:v>6.33</c:v>
                </c:pt>
                <c:pt idx="11">
                  <c:v>7.62</c:v>
                </c:pt>
                <c:pt idx="12">
                  <c:v>10.23</c:v>
                </c:pt>
                <c:pt idx="13">
                  <c:v>13.58</c:v>
                </c:pt>
                <c:pt idx="14">
                  <c:v>16.61</c:v>
                </c:pt>
                <c:pt idx="15">
                  <c:v>19.309999999999999</c:v>
                </c:pt>
                <c:pt idx="16">
                  <c:v>20.38</c:v>
                </c:pt>
                <c:pt idx="17">
                  <c:v>20.21</c:v>
                </c:pt>
                <c:pt idx="18">
                  <c:v>19.829999999999998</c:v>
                </c:pt>
                <c:pt idx="19">
                  <c:v>19.41</c:v>
                </c:pt>
                <c:pt idx="20">
                  <c:v>18.940000000000001</c:v>
                </c:pt>
                <c:pt idx="21">
                  <c:v>18.260000000000002</c:v>
                </c:pt>
                <c:pt idx="22">
                  <c:v>17.18</c:v>
                </c:pt>
                <c:pt idx="23">
                  <c:v>15.67</c:v>
                </c:pt>
                <c:pt idx="24">
                  <c:v>14.21</c:v>
                </c:pt>
                <c:pt idx="25">
                  <c:v>12.28</c:v>
                </c:pt>
                <c:pt idx="26">
                  <c:v>10.76</c:v>
                </c:pt>
                <c:pt idx="27">
                  <c:v>9.91</c:v>
                </c:pt>
                <c:pt idx="28">
                  <c:v>9.75</c:v>
                </c:pt>
                <c:pt idx="29">
                  <c:v>9.98</c:v>
                </c:pt>
                <c:pt idx="30">
                  <c:v>10.42</c:v>
                </c:pt>
                <c:pt idx="31">
                  <c:v>10.53</c:v>
                </c:pt>
                <c:pt idx="32">
                  <c:v>10.42</c:v>
                </c:pt>
                <c:pt idx="33">
                  <c:v>10.34</c:v>
                </c:pt>
                <c:pt idx="34">
                  <c:v>10.5</c:v>
                </c:pt>
                <c:pt idx="35">
                  <c:v>10.9</c:v>
                </c:pt>
                <c:pt idx="36">
                  <c:v>11.92</c:v>
                </c:pt>
                <c:pt idx="37">
                  <c:v>12.39</c:v>
                </c:pt>
                <c:pt idx="38">
                  <c:v>12.97</c:v>
                </c:pt>
                <c:pt idx="39">
                  <c:v>13.38</c:v>
                </c:pt>
                <c:pt idx="40">
                  <c:v>13.2</c:v>
                </c:pt>
                <c:pt idx="41">
                  <c:v>12.82</c:v>
                </c:pt>
                <c:pt idx="42">
                  <c:v>12.92</c:v>
                </c:pt>
                <c:pt idx="43">
                  <c:v>13.81</c:v>
                </c:pt>
                <c:pt idx="44">
                  <c:v>15.23</c:v>
                </c:pt>
                <c:pt idx="45">
                  <c:v>16.72</c:v>
                </c:pt>
                <c:pt idx="46">
                  <c:v>18.68</c:v>
                </c:pt>
                <c:pt idx="47">
                  <c:v>20.28</c:v>
                </c:pt>
                <c:pt idx="48">
                  <c:v>20.82</c:v>
                </c:pt>
                <c:pt idx="49">
                  <c:v>18.55</c:v>
                </c:pt>
                <c:pt idx="50">
                  <c:v>16.28</c:v>
                </c:pt>
                <c:pt idx="51">
                  <c:v>14.53</c:v>
                </c:pt>
                <c:pt idx="52">
                  <c:v>14.27</c:v>
                </c:pt>
                <c:pt idx="53">
                  <c:v>15</c:v>
                </c:pt>
                <c:pt idx="54">
                  <c:v>15.82</c:v>
                </c:pt>
                <c:pt idx="55">
                  <c:v>15.88</c:v>
                </c:pt>
                <c:pt idx="56">
                  <c:v>15.05</c:v>
                </c:pt>
                <c:pt idx="57">
                  <c:v>13.13</c:v>
                </c:pt>
                <c:pt idx="58">
                  <c:v>11.89</c:v>
                </c:pt>
                <c:pt idx="59">
                  <c:v>11.29</c:v>
                </c:pt>
                <c:pt idx="60">
                  <c:v>11.37</c:v>
                </c:pt>
                <c:pt idx="61">
                  <c:v>11.66</c:v>
                </c:pt>
                <c:pt idx="62">
                  <c:v>12.2</c:v>
                </c:pt>
                <c:pt idx="63">
                  <c:v>11.67</c:v>
                </c:pt>
                <c:pt idx="64">
                  <c:v>9.69</c:v>
                </c:pt>
                <c:pt idx="65">
                  <c:v>6.18</c:v>
                </c:pt>
                <c:pt idx="66">
                  <c:v>2.06</c:v>
                </c:pt>
                <c:pt idx="67">
                  <c:v>-2.0299999999999998</c:v>
                </c:pt>
                <c:pt idx="68">
                  <c:v>-4.66</c:v>
                </c:pt>
                <c:pt idx="69">
                  <c:v>-4.9800000000000004</c:v>
                </c:pt>
                <c:pt idx="70">
                  <c:v>-6.14</c:v>
                </c:pt>
                <c:pt idx="71">
                  <c:v>-7.86</c:v>
                </c:pt>
                <c:pt idx="72">
                  <c:v>-7.83</c:v>
                </c:pt>
                <c:pt idx="73">
                  <c:v>-7.43</c:v>
                </c:pt>
                <c:pt idx="74">
                  <c:v>-6.54</c:v>
                </c:pt>
                <c:pt idx="75">
                  <c:v>-8.24</c:v>
                </c:pt>
                <c:pt idx="76">
                  <c:v>-7.56</c:v>
                </c:pt>
                <c:pt idx="77">
                  <c:v>-2.37</c:v>
                </c:pt>
                <c:pt idx="78">
                  <c:v>1.99</c:v>
                </c:pt>
                <c:pt idx="79">
                  <c:v>2.09</c:v>
                </c:pt>
                <c:pt idx="80">
                  <c:v>1.42</c:v>
                </c:pt>
                <c:pt idx="81">
                  <c:v>10.220000000000001</c:v>
                </c:pt>
                <c:pt idx="82">
                  <c:v>9.58</c:v>
                </c:pt>
                <c:pt idx="83">
                  <c:v>8.84</c:v>
                </c:pt>
                <c:pt idx="84">
                  <c:v>12.82</c:v>
                </c:pt>
                <c:pt idx="85">
                  <c:v>8.7799999999999994</c:v>
                </c:pt>
                <c:pt idx="86">
                  <c:v>9.3000000000000007</c:v>
                </c:pt>
                <c:pt idx="87">
                  <c:v>11.08</c:v>
                </c:pt>
                <c:pt idx="88">
                  <c:v>11.54</c:v>
                </c:pt>
                <c:pt idx="89">
                  <c:v>13.2</c:v>
                </c:pt>
                <c:pt idx="90">
                  <c:v>14.3</c:v>
                </c:pt>
                <c:pt idx="91">
                  <c:v>15.2</c:v>
                </c:pt>
                <c:pt idx="92">
                  <c:v>13.58</c:v>
                </c:pt>
                <c:pt idx="93">
                  <c:v>17.809999999999999</c:v>
                </c:pt>
                <c:pt idx="94">
                  <c:v>17.14</c:v>
                </c:pt>
                <c:pt idx="95">
                  <c:v>16.36</c:v>
                </c:pt>
                <c:pt idx="96">
                  <c:v>20.260000000000002</c:v>
                </c:pt>
                <c:pt idx="97">
                  <c:v>16.8</c:v>
                </c:pt>
                <c:pt idx="98">
                  <c:v>16.579999999999998</c:v>
                </c:pt>
                <c:pt idx="99">
                  <c:v>16.149999999999999</c:v>
                </c:pt>
                <c:pt idx="100">
                  <c:v>15.92</c:v>
                </c:pt>
                <c:pt idx="101">
                  <c:v>13.86</c:v>
                </c:pt>
                <c:pt idx="102">
                  <c:v>13.52</c:v>
                </c:pt>
                <c:pt idx="103">
                  <c:v>12.9</c:v>
                </c:pt>
                <c:pt idx="104">
                  <c:v>11.86</c:v>
                </c:pt>
                <c:pt idx="105">
                  <c:v>11.45</c:v>
                </c:pt>
                <c:pt idx="106">
                  <c:v>10.48</c:v>
                </c:pt>
                <c:pt idx="107">
                  <c:v>10.45</c:v>
                </c:pt>
                <c:pt idx="108">
                  <c:v>12.23</c:v>
                </c:pt>
                <c:pt idx="109">
                  <c:v>9.69</c:v>
                </c:pt>
                <c:pt idx="110">
                  <c:v>8.77</c:v>
                </c:pt>
                <c:pt idx="111">
                  <c:v>9.52</c:v>
                </c:pt>
                <c:pt idx="112">
                  <c:v>8.15</c:v>
                </c:pt>
                <c:pt idx="113">
                  <c:v>6.81</c:v>
                </c:pt>
                <c:pt idx="114">
                  <c:v>6.96</c:v>
                </c:pt>
                <c:pt idx="115">
                  <c:v>7.46</c:v>
                </c:pt>
                <c:pt idx="116">
                  <c:v>5.75</c:v>
                </c:pt>
                <c:pt idx="117">
                  <c:v>7.45</c:v>
                </c:pt>
                <c:pt idx="118">
                  <c:v>5.93</c:v>
                </c:pt>
                <c:pt idx="119">
                  <c:v>5.79</c:v>
                </c:pt>
                <c:pt idx="120">
                  <c:v>5.13</c:v>
                </c:pt>
                <c:pt idx="121">
                  <c:v>4.34</c:v>
                </c:pt>
                <c:pt idx="122">
                  <c:v>4.84</c:v>
                </c:pt>
                <c:pt idx="123">
                  <c:v>5.25</c:v>
                </c:pt>
                <c:pt idx="124">
                  <c:v>5.89</c:v>
                </c:pt>
                <c:pt idx="125">
                  <c:v>6.25</c:v>
                </c:pt>
                <c:pt idx="126">
                  <c:v>4</c:v>
                </c:pt>
                <c:pt idx="127">
                  <c:v>5.26</c:v>
                </c:pt>
                <c:pt idx="128">
                  <c:v>5.18</c:v>
                </c:pt>
                <c:pt idx="129">
                  <c:v>7.35</c:v>
                </c:pt>
                <c:pt idx="130">
                  <c:v>6.89</c:v>
                </c:pt>
                <c:pt idx="131">
                  <c:v>6.68</c:v>
                </c:pt>
                <c:pt idx="132">
                  <c:v>4.99</c:v>
                </c:pt>
                <c:pt idx="133">
                  <c:v>7.42</c:v>
                </c:pt>
                <c:pt idx="134">
                  <c:v>8.4700000000000006</c:v>
                </c:pt>
                <c:pt idx="135">
                  <c:v>4.83</c:v>
                </c:pt>
                <c:pt idx="136">
                  <c:v>7.15</c:v>
                </c:pt>
                <c:pt idx="137">
                  <c:v>8.17</c:v>
                </c:pt>
                <c:pt idx="138">
                  <c:v>7.88</c:v>
                </c:pt>
                <c:pt idx="139">
                  <c:v>6.46</c:v>
                </c:pt>
                <c:pt idx="140">
                  <c:v>6.3</c:v>
                </c:pt>
                <c:pt idx="141">
                  <c:v>6.68</c:v>
                </c:pt>
                <c:pt idx="142">
                  <c:v>6.88</c:v>
                </c:pt>
                <c:pt idx="143">
                  <c:v>5.7</c:v>
                </c:pt>
                <c:pt idx="144">
                  <c:v>10.52</c:v>
                </c:pt>
                <c:pt idx="145">
                  <c:v>11.12</c:v>
                </c:pt>
                <c:pt idx="146">
                  <c:v>9.85</c:v>
                </c:pt>
                <c:pt idx="147">
                  <c:v>9.32</c:v>
                </c:pt>
                <c:pt idx="148">
                  <c:v>9.7200000000000006</c:v>
                </c:pt>
                <c:pt idx="149">
                  <c:v>9.31</c:v>
                </c:pt>
                <c:pt idx="150">
                  <c:v>9.25</c:v>
                </c:pt>
                <c:pt idx="151">
                  <c:v>9.92</c:v>
                </c:pt>
                <c:pt idx="152">
                  <c:v>9.94</c:v>
                </c:pt>
                <c:pt idx="153">
                  <c:v>10.79</c:v>
                </c:pt>
                <c:pt idx="154">
                  <c:v>10.46</c:v>
                </c:pt>
                <c:pt idx="155">
                  <c:v>10.029999999999999</c:v>
                </c:pt>
                <c:pt idx="156">
                  <c:v>9.26</c:v>
                </c:pt>
                <c:pt idx="157">
                  <c:v>9.4700000000000006</c:v>
                </c:pt>
                <c:pt idx="158">
                  <c:v>9.64</c:v>
                </c:pt>
                <c:pt idx="159">
                  <c:v>13.03</c:v>
                </c:pt>
                <c:pt idx="160">
                  <c:v>10.64</c:v>
                </c:pt>
                <c:pt idx="161">
                  <c:v>11.88</c:v>
                </c:pt>
                <c:pt idx="162">
                  <c:v>16.52</c:v>
                </c:pt>
                <c:pt idx="163">
                  <c:v>14.04</c:v>
                </c:pt>
                <c:pt idx="164">
                  <c:v>13.61</c:v>
                </c:pt>
                <c:pt idx="165">
                  <c:v>11.58</c:v>
                </c:pt>
                <c:pt idx="166">
                  <c:v>13.88</c:v>
                </c:pt>
                <c:pt idx="167">
                  <c:v>13.96</c:v>
                </c:pt>
                <c:pt idx="168">
                  <c:v>15.9</c:v>
                </c:pt>
                <c:pt idx="169">
                  <c:v>12.76</c:v>
                </c:pt>
                <c:pt idx="170">
                  <c:v>15.23</c:v>
                </c:pt>
                <c:pt idx="171">
                  <c:v>15.33</c:v>
                </c:pt>
                <c:pt idx="172">
                  <c:v>14.52</c:v>
                </c:pt>
                <c:pt idx="173">
                  <c:v>13.15</c:v>
                </c:pt>
                <c:pt idx="174">
                  <c:v>13.43</c:v>
                </c:pt>
                <c:pt idx="175">
                  <c:v>12.42</c:v>
                </c:pt>
                <c:pt idx="176">
                  <c:v>13</c:v>
                </c:pt>
                <c:pt idx="177">
                  <c:v>14.11</c:v>
                </c:pt>
                <c:pt idx="178">
                  <c:v>13.05</c:v>
                </c:pt>
                <c:pt idx="179">
                  <c:v>12.08</c:v>
                </c:pt>
                <c:pt idx="180">
                  <c:v>10.53</c:v>
                </c:pt>
                <c:pt idx="181">
                  <c:v>12.06</c:v>
                </c:pt>
                <c:pt idx="182">
                  <c:v>11.95</c:v>
                </c:pt>
                <c:pt idx="183">
                  <c:v>10.64</c:v>
                </c:pt>
                <c:pt idx="184">
                  <c:v>10.62</c:v>
                </c:pt>
                <c:pt idx="185">
                  <c:v>13.88</c:v>
                </c:pt>
                <c:pt idx="186">
                  <c:v>11.7</c:v>
                </c:pt>
                <c:pt idx="187">
                  <c:v>12.35</c:v>
                </c:pt>
                <c:pt idx="188">
                  <c:v>10.72</c:v>
                </c:pt>
                <c:pt idx="189">
                  <c:v>9.16</c:v>
                </c:pt>
                <c:pt idx="190">
                  <c:v>8.8800000000000008</c:v>
                </c:pt>
                <c:pt idx="191">
                  <c:v>9.19</c:v>
                </c:pt>
                <c:pt idx="192">
                  <c:v>9.3000000000000007</c:v>
                </c:pt>
                <c:pt idx="193">
                  <c:v>8.2799999999999994</c:v>
                </c:pt>
                <c:pt idx="194">
                  <c:v>9.81</c:v>
                </c:pt>
                <c:pt idx="195">
                  <c:v>9.7200000000000006</c:v>
                </c:pt>
                <c:pt idx="196">
                  <c:v>12.32</c:v>
                </c:pt>
                <c:pt idx="197">
                  <c:v>9.67</c:v>
                </c:pt>
                <c:pt idx="198">
                  <c:v>9.82</c:v>
                </c:pt>
                <c:pt idx="199">
                  <c:v>10.97</c:v>
                </c:pt>
                <c:pt idx="200">
                  <c:v>9.0299999999999994</c:v>
                </c:pt>
                <c:pt idx="201">
                  <c:v>7.77</c:v>
                </c:pt>
                <c:pt idx="202">
                  <c:v>9.6</c:v>
                </c:pt>
                <c:pt idx="203">
                  <c:v>7.73</c:v>
                </c:pt>
                <c:pt idx="204">
                  <c:v>-7.84</c:v>
                </c:pt>
                <c:pt idx="205">
                  <c:v>-8.39</c:v>
                </c:pt>
                <c:pt idx="206">
                  <c:v>0.02</c:v>
                </c:pt>
                <c:pt idx="207">
                  <c:v>6.86</c:v>
                </c:pt>
                <c:pt idx="208">
                  <c:v>7.86</c:v>
                </c:pt>
                <c:pt idx="209">
                  <c:v>9.43</c:v>
                </c:pt>
                <c:pt idx="210">
                  <c:v>12.55</c:v>
                </c:pt>
                <c:pt idx="211">
                  <c:v>9.11</c:v>
                </c:pt>
                <c:pt idx="212">
                  <c:v>11.93</c:v>
                </c:pt>
                <c:pt idx="213">
                  <c:v>14.26</c:v>
                </c:pt>
                <c:pt idx="214">
                  <c:v>13.65</c:v>
                </c:pt>
                <c:pt idx="215">
                  <c:v>15.24</c:v>
                </c:pt>
                <c:pt idx="216">
                  <c:v>16.170000000000002</c:v>
                </c:pt>
                <c:pt idx="217">
                  <c:v>18.62</c:v>
                </c:pt>
                <c:pt idx="218">
                  <c:v>17.600000000000001</c:v>
                </c:pt>
                <c:pt idx="219">
                  <c:v>19.66</c:v>
                </c:pt>
                <c:pt idx="220">
                  <c:v>15.72</c:v>
                </c:pt>
                <c:pt idx="221">
                  <c:v>16.75</c:v>
                </c:pt>
                <c:pt idx="222">
                  <c:v>17.170000000000002</c:v>
                </c:pt>
                <c:pt idx="223">
                  <c:v>15.73</c:v>
                </c:pt>
                <c:pt idx="224">
                  <c:v>16.64</c:v>
                </c:pt>
                <c:pt idx="225">
                  <c:v>14.98</c:v>
                </c:pt>
                <c:pt idx="226">
                  <c:v>13.82</c:v>
                </c:pt>
                <c:pt idx="227">
                  <c:v>14.43</c:v>
                </c:pt>
                <c:pt idx="228">
                  <c:v>13.8</c:v>
                </c:pt>
                <c:pt idx="229">
                  <c:v>6.32</c:v>
                </c:pt>
                <c:pt idx="230">
                  <c:v>6</c:v>
                </c:pt>
                <c:pt idx="231">
                  <c:v>5.79</c:v>
                </c:pt>
                <c:pt idx="232">
                  <c:v>5.17</c:v>
                </c:pt>
                <c:pt idx="233">
                  <c:v>4.4400000000000004</c:v>
                </c:pt>
                <c:pt idx="234">
                  <c:v>2.73</c:v>
                </c:pt>
                <c:pt idx="235">
                  <c:v>2.17</c:v>
                </c:pt>
                <c:pt idx="236">
                  <c:v>1.99</c:v>
                </c:pt>
                <c:pt idx="237">
                  <c:v>2.9</c:v>
                </c:pt>
                <c:pt idx="238">
                  <c:v>1.83</c:v>
                </c:pt>
                <c:pt idx="239">
                  <c:v>2.29</c:v>
                </c:pt>
                <c:pt idx="240">
                  <c:v>2.84</c:v>
                </c:pt>
                <c:pt idx="241">
                  <c:v>1.64</c:v>
                </c:pt>
                <c:pt idx="242">
                  <c:v>1.92</c:v>
                </c:pt>
                <c:pt idx="243">
                  <c:v>1.58</c:v>
                </c:pt>
                <c:pt idx="244">
                  <c:v>0.96</c:v>
                </c:pt>
                <c:pt idx="245">
                  <c:v>0.63</c:v>
                </c:pt>
                <c:pt idx="246">
                  <c:v>0.01</c:v>
                </c:pt>
                <c:pt idx="247">
                  <c:v>1.61</c:v>
                </c:pt>
                <c:pt idx="248">
                  <c:v>1.28</c:v>
                </c:pt>
                <c:pt idx="249">
                  <c:v>-0.52</c:v>
                </c:pt>
                <c:pt idx="250">
                  <c:v>-0.52</c:v>
                </c:pt>
                <c:pt idx="251">
                  <c:v>-0.63</c:v>
                </c:pt>
                <c:pt idx="252">
                  <c:v>-0.54</c:v>
                </c:pt>
                <c:pt idx="253">
                  <c:v>0.03</c:v>
                </c:pt>
                <c:pt idx="254">
                  <c:v>-0.06</c:v>
                </c:pt>
                <c:pt idx="255">
                  <c:v>-1.44</c:v>
                </c:pt>
                <c:pt idx="256">
                  <c:v>-1.1100000000000001</c:v>
                </c:pt>
                <c:pt idx="257">
                  <c:v>-0.56000000000000005</c:v>
                </c:pt>
                <c:pt idx="258">
                  <c:v>-0.62</c:v>
                </c:pt>
                <c:pt idx="259">
                  <c:v>-2.13</c:v>
                </c:pt>
                <c:pt idx="260">
                  <c:v>-2.54</c:v>
                </c:pt>
                <c:pt idx="261">
                  <c:v>-2.08</c:v>
                </c:pt>
                <c:pt idx="262">
                  <c:v>-0.66</c:v>
                </c:pt>
                <c:pt idx="263">
                  <c:v>-0.3</c:v>
                </c:pt>
                <c:pt idx="264">
                  <c:v>-2.06</c:v>
                </c:pt>
                <c:pt idx="265">
                  <c:v>-2.0099999999999998</c:v>
                </c:pt>
                <c:pt idx="266">
                  <c:v>-1.68</c:v>
                </c:pt>
                <c:pt idx="267">
                  <c:v>-1.41</c:v>
                </c:pt>
                <c:pt idx="268">
                  <c:v>0.64</c:v>
                </c:pt>
              </c:numCache>
            </c:numRef>
          </c:val>
          <c:smooth val="1"/>
          <c:extLst>
            <c:ext xmlns:c16="http://schemas.microsoft.com/office/drawing/2014/chart" uri="{C3380CC4-5D6E-409C-BE32-E72D297353CC}">
              <c16:uniqueId val="{00000000-1607-43DC-8B41-6BB21159C7CB}"/>
            </c:ext>
          </c:extLst>
        </c:ser>
        <c:ser>
          <c:idx val="5"/>
          <c:order val="1"/>
          <c:tx>
            <c:strRef>
              <c:f>Feuil1!$F$2</c:f>
              <c:strCache>
                <c:ptCount val="1"/>
                <c:pt idx="0">
                  <c:v>Industrie manufacturière (PME)</c:v>
                </c:pt>
              </c:strCache>
            </c:strRef>
          </c:tx>
          <c:spPr>
            <a:ln w="19050" cap="rnd">
              <a:solidFill>
                <a:schemeClr val="accent5"/>
              </a:solidFill>
              <a:prstDash val="sysDash"/>
              <a:round/>
            </a:ln>
            <a:effectLst/>
          </c:spPr>
          <c:marker>
            <c:symbol val="none"/>
          </c:marker>
          <c:cat>
            <c:strRef>
              <c:f>Feuil1!$B$3:$B$272</c:f>
              <c:strCache>
                <c:ptCount val="270"/>
                <c:pt idx="0">
                  <c:v>2003-03</c:v>
                </c:pt>
                <c:pt idx="1">
                  <c:v>2003-04</c:v>
                </c:pt>
                <c:pt idx="2">
                  <c:v>2003-05</c:v>
                </c:pt>
                <c:pt idx="3">
                  <c:v>2003-06</c:v>
                </c:pt>
                <c:pt idx="4">
                  <c:v>2003-07</c:v>
                </c:pt>
                <c:pt idx="5">
                  <c:v>2003-08</c:v>
                </c:pt>
                <c:pt idx="6">
                  <c:v>2003-09</c:v>
                </c:pt>
                <c:pt idx="7">
                  <c:v>2003-10</c:v>
                </c:pt>
                <c:pt idx="8">
                  <c:v>2003-11</c:v>
                </c:pt>
                <c:pt idx="9">
                  <c:v>2003-12</c:v>
                </c:pt>
                <c:pt idx="10">
                  <c:v>2004-01</c:v>
                </c:pt>
                <c:pt idx="11">
                  <c:v>2004-02</c:v>
                </c:pt>
                <c:pt idx="12">
                  <c:v>2004-03</c:v>
                </c:pt>
                <c:pt idx="13">
                  <c:v>2004-04</c:v>
                </c:pt>
                <c:pt idx="14">
                  <c:v>2004-05</c:v>
                </c:pt>
                <c:pt idx="15">
                  <c:v>2004-06</c:v>
                </c:pt>
                <c:pt idx="16">
                  <c:v>2004-07</c:v>
                </c:pt>
                <c:pt idx="17">
                  <c:v>2004-08</c:v>
                </c:pt>
                <c:pt idx="18">
                  <c:v>2004-09</c:v>
                </c:pt>
                <c:pt idx="19">
                  <c:v>2004-10</c:v>
                </c:pt>
                <c:pt idx="20">
                  <c:v>2004-11</c:v>
                </c:pt>
                <c:pt idx="21">
                  <c:v>2004-12</c:v>
                </c:pt>
                <c:pt idx="22">
                  <c:v>2005-01</c:v>
                </c:pt>
                <c:pt idx="23">
                  <c:v>2005-02</c:v>
                </c:pt>
                <c:pt idx="24">
                  <c:v>2005-03</c:v>
                </c:pt>
                <c:pt idx="25">
                  <c:v>2005-04</c:v>
                </c:pt>
                <c:pt idx="26">
                  <c:v>2005-05</c:v>
                </c:pt>
                <c:pt idx="27">
                  <c:v>2005-06</c:v>
                </c:pt>
                <c:pt idx="28">
                  <c:v>2005-07</c:v>
                </c:pt>
                <c:pt idx="29">
                  <c:v>2005-08</c:v>
                </c:pt>
                <c:pt idx="30">
                  <c:v>2005-09</c:v>
                </c:pt>
                <c:pt idx="31">
                  <c:v>2005-10</c:v>
                </c:pt>
                <c:pt idx="32">
                  <c:v>2005-11</c:v>
                </c:pt>
                <c:pt idx="33">
                  <c:v>2005-12</c:v>
                </c:pt>
                <c:pt idx="34">
                  <c:v>2006-01</c:v>
                </c:pt>
                <c:pt idx="35">
                  <c:v>2006-02</c:v>
                </c:pt>
                <c:pt idx="36">
                  <c:v>2006-03</c:v>
                </c:pt>
                <c:pt idx="37">
                  <c:v>2006-04</c:v>
                </c:pt>
                <c:pt idx="38">
                  <c:v>2006-05</c:v>
                </c:pt>
                <c:pt idx="39">
                  <c:v>2006-06</c:v>
                </c:pt>
                <c:pt idx="40">
                  <c:v>2006-07</c:v>
                </c:pt>
                <c:pt idx="41">
                  <c:v>2006-08</c:v>
                </c:pt>
                <c:pt idx="42">
                  <c:v>2006-09</c:v>
                </c:pt>
                <c:pt idx="43">
                  <c:v>2006-10</c:v>
                </c:pt>
                <c:pt idx="44">
                  <c:v>2006-11</c:v>
                </c:pt>
                <c:pt idx="45">
                  <c:v>2006-12</c:v>
                </c:pt>
                <c:pt idx="46">
                  <c:v>2007-01</c:v>
                </c:pt>
                <c:pt idx="47">
                  <c:v>2007-02</c:v>
                </c:pt>
                <c:pt idx="48">
                  <c:v>2007-03</c:v>
                </c:pt>
                <c:pt idx="49">
                  <c:v>2007-04</c:v>
                </c:pt>
                <c:pt idx="50">
                  <c:v>2007-05</c:v>
                </c:pt>
                <c:pt idx="51">
                  <c:v>2007-06</c:v>
                </c:pt>
                <c:pt idx="52">
                  <c:v>2007-07</c:v>
                </c:pt>
                <c:pt idx="53">
                  <c:v>2007-08</c:v>
                </c:pt>
                <c:pt idx="54">
                  <c:v>2007-09</c:v>
                </c:pt>
                <c:pt idx="55">
                  <c:v>2007-10</c:v>
                </c:pt>
                <c:pt idx="56">
                  <c:v>2007-11</c:v>
                </c:pt>
                <c:pt idx="57">
                  <c:v>2007-12</c:v>
                </c:pt>
                <c:pt idx="58">
                  <c:v>2008-01</c:v>
                </c:pt>
                <c:pt idx="59">
                  <c:v>2008-02</c:v>
                </c:pt>
                <c:pt idx="60">
                  <c:v>2008-03</c:v>
                </c:pt>
                <c:pt idx="61">
                  <c:v>2008-04</c:v>
                </c:pt>
                <c:pt idx="62">
                  <c:v>2008-05</c:v>
                </c:pt>
                <c:pt idx="63">
                  <c:v>2008-06</c:v>
                </c:pt>
                <c:pt idx="64">
                  <c:v>2008-07</c:v>
                </c:pt>
                <c:pt idx="65">
                  <c:v>2008-08</c:v>
                </c:pt>
                <c:pt idx="66">
                  <c:v>2008-09</c:v>
                </c:pt>
                <c:pt idx="67">
                  <c:v>2008-10</c:v>
                </c:pt>
                <c:pt idx="68">
                  <c:v>2008-11</c:v>
                </c:pt>
                <c:pt idx="69">
                  <c:v>2008-12</c:v>
                </c:pt>
                <c:pt idx="70">
                  <c:v>2009-01</c:v>
                </c:pt>
                <c:pt idx="71">
                  <c:v>2009-02</c:v>
                </c:pt>
                <c:pt idx="72">
                  <c:v>2009-03</c:v>
                </c:pt>
                <c:pt idx="73">
                  <c:v>2009-04</c:v>
                </c:pt>
                <c:pt idx="74">
                  <c:v>2009-05</c:v>
                </c:pt>
                <c:pt idx="75">
                  <c:v>2009-06</c:v>
                </c:pt>
                <c:pt idx="76">
                  <c:v>2009-07</c:v>
                </c:pt>
                <c:pt idx="77">
                  <c:v>2009-08</c:v>
                </c:pt>
                <c:pt idx="78">
                  <c:v>2009-09</c:v>
                </c:pt>
                <c:pt idx="79">
                  <c:v>2009-10</c:v>
                </c:pt>
                <c:pt idx="80">
                  <c:v>2009-11</c:v>
                </c:pt>
                <c:pt idx="81">
                  <c:v>2009-12</c:v>
                </c:pt>
                <c:pt idx="82">
                  <c:v>2010-01</c:v>
                </c:pt>
                <c:pt idx="83">
                  <c:v>2010-02</c:v>
                </c:pt>
                <c:pt idx="84">
                  <c:v>2010-03</c:v>
                </c:pt>
                <c:pt idx="85">
                  <c:v>2010-04</c:v>
                </c:pt>
                <c:pt idx="86">
                  <c:v>2010-05</c:v>
                </c:pt>
                <c:pt idx="87">
                  <c:v>2010-06</c:v>
                </c:pt>
                <c:pt idx="88">
                  <c:v>2010-07</c:v>
                </c:pt>
                <c:pt idx="89">
                  <c:v>2010-08</c:v>
                </c:pt>
                <c:pt idx="90">
                  <c:v>2010-09</c:v>
                </c:pt>
                <c:pt idx="91">
                  <c:v>2010-10</c:v>
                </c:pt>
                <c:pt idx="92">
                  <c:v>2010-11</c:v>
                </c:pt>
                <c:pt idx="93">
                  <c:v>2010-12</c:v>
                </c:pt>
                <c:pt idx="94">
                  <c:v>2011-01</c:v>
                </c:pt>
                <c:pt idx="95">
                  <c:v>2011-02</c:v>
                </c:pt>
                <c:pt idx="96">
                  <c:v>2011-03</c:v>
                </c:pt>
                <c:pt idx="97">
                  <c:v>2011-04</c:v>
                </c:pt>
                <c:pt idx="98">
                  <c:v>2011-05</c:v>
                </c:pt>
                <c:pt idx="99">
                  <c:v>2011-06</c:v>
                </c:pt>
                <c:pt idx="100">
                  <c:v>2011-07</c:v>
                </c:pt>
                <c:pt idx="101">
                  <c:v>2011-08</c:v>
                </c:pt>
                <c:pt idx="102">
                  <c:v>2011-09</c:v>
                </c:pt>
                <c:pt idx="103">
                  <c:v>2011-10</c:v>
                </c:pt>
                <c:pt idx="104">
                  <c:v>2011-11</c:v>
                </c:pt>
                <c:pt idx="105">
                  <c:v>2011-12</c:v>
                </c:pt>
                <c:pt idx="106">
                  <c:v>2012-01</c:v>
                </c:pt>
                <c:pt idx="107">
                  <c:v>2012-02</c:v>
                </c:pt>
                <c:pt idx="108">
                  <c:v>2012-03</c:v>
                </c:pt>
                <c:pt idx="109">
                  <c:v>2012-04</c:v>
                </c:pt>
                <c:pt idx="110">
                  <c:v>2012-05</c:v>
                </c:pt>
                <c:pt idx="111">
                  <c:v>2012-06</c:v>
                </c:pt>
                <c:pt idx="112">
                  <c:v>2012-07</c:v>
                </c:pt>
                <c:pt idx="113">
                  <c:v>2012-08</c:v>
                </c:pt>
                <c:pt idx="114">
                  <c:v>2012-09</c:v>
                </c:pt>
                <c:pt idx="115">
                  <c:v>2012-10</c:v>
                </c:pt>
                <c:pt idx="116">
                  <c:v>2012-11</c:v>
                </c:pt>
                <c:pt idx="117">
                  <c:v>2012-12</c:v>
                </c:pt>
                <c:pt idx="118">
                  <c:v>2013-01</c:v>
                </c:pt>
                <c:pt idx="119">
                  <c:v>2013-02</c:v>
                </c:pt>
                <c:pt idx="120">
                  <c:v>2013-03</c:v>
                </c:pt>
                <c:pt idx="121">
                  <c:v>2013-04</c:v>
                </c:pt>
                <c:pt idx="122">
                  <c:v>2013-05</c:v>
                </c:pt>
                <c:pt idx="123">
                  <c:v>2013-06</c:v>
                </c:pt>
                <c:pt idx="124">
                  <c:v>2013-07</c:v>
                </c:pt>
                <c:pt idx="125">
                  <c:v>2013-08</c:v>
                </c:pt>
                <c:pt idx="126">
                  <c:v>2013-09</c:v>
                </c:pt>
                <c:pt idx="127">
                  <c:v>2013-10</c:v>
                </c:pt>
                <c:pt idx="128">
                  <c:v>2013-11</c:v>
                </c:pt>
                <c:pt idx="129">
                  <c:v>2013-12</c:v>
                </c:pt>
                <c:pt idx="130">
                  <c:v>2014-01</c:v>
                </c:pt>
                <c:pt idx="131">
                  <c:v>2014-02</c:v>
                </c:pt>
                <c:pt idx="132">
                  <c:v>2014-03</c:v>
                </c:pt>
                <c:pt idx="133">
                  <c:v>2014-04</c:v>
                </c:pt>
                <c:pt idx="134">
                  <c:v>2014-05</c:v>
                </c:pt>
                <c:pt idx="135">
                  <c:v>2014-06</c:v>
                </c:pt>
                <c:pt idx="136">
                  <c:v>2014-07</c:v>
                </c:pt>
                <c:pt idx="137">
                  <c:v>2014-08</c:v>
                </c:pt>
                <c:pt idx="138">
                  <c:v>2014-09</c:v>
                </c:pt>
                <c:pt idx="139">
                  <c:v>2014-10</c:v>
                </c:pt>
                <c:pt idx="140">
                  <c:v>2014-11</c:v>
                </c:pt>
                <c:pt idx="141">
                  <c:v>2014-12</c:v>
                </c:pt>
                <c:pt idx="142">
                  <c:v>2015-01</c:v>
                </c:pt>
                <c:pt idx="143">
                  <c:v>2015-02</c:v>
                </c:pt>
                <c:pt idx="144">
                  <c:v>2015-03</c:v>
                </c:pt>
                <c:pt idx="145">
                  <c:v>2015-04</c:v>
                </c:pt>
                <c:pt idx="146">
                  <c:v>2015-05</c:v>
                </c:pt>
                <c:pt idx="147">
                  <c:v>2015-06</c:v>
                </c:pt>
                <c:pt idx="148">
                  <c:v>2015-07</c:v>
                </c:pt>
                <c:pt idx="149">
                  <c:v>2015-08</c:v>
                </c:pt>
                <c:pt idx="150">
                  <c:v>2015-09</c:v>
                </c:pt>
                <c:pt idx="151">
                  <c:v>2015-10</c:v>
                </c:pt>
                <c:pt idx="152">
                  <c:v>2015-11</c:v>
                </c:pt>
                <c:pt idx="153">
                  <c:v>2015-12</c:v>
                </c:pt>
                <c:pt idx="154">
                  <c:v>2016-01</c:v>
                </c:pt>
                <c:pt idx="155">
                  <c:v>2016-02</c:v>
                </c:pt>
                <c:pt idx="156">
                  <c:v>2016-03</c:v>
                </c:pt>
                <c:pt idx="157">
                  <c:v>2016-04</c:v>
                </c:pt>
                <c:pt idx="158">
                  <c:v>2016-05</c:v>
                </c:pt>
                <c:pt idx="159">
                  <c:v>2016-06</c:v>
                </c:pt>
                <c:pt idx="160">
                  <c:v>2016-07</c:v>
                </c:pt>
                <c:pt idx="161">
                  <c:v>2016-08</c:v>
                </c:pt>
                <c:pt idx="162">
                  <c:v>2016-09</c:v>
                </c:pt>
                <c:pt idx="163">
                  <c:v>2016-10</c:v>
                </c:pt>
                <c:pt idx="164">
                  <c:v>2016-11</c:v>
                </c:pt>
                <c:pt idx="165">
                  <c:v>2016-12</c:v>
                </c:pt>
                <c:pt idx="166">
                  <c:v>2017-01</c:v>
                </c:pt>
                <c:pt idx="167">
                  <c:v>2017-02</c:v>
                </c:pt>
                <c:pt idx="168">
                  <c:v>2017-03</c:v>
                </c:pt>
                <c:pt idx="169">
                  <c:v>2017-04</c:v>
                </c:pt>
                <c:pt idx="170">
                  <c:v>2017-05</c:v>
                </c:pt>
                <c:pt idx="171">
                  <c:v>2017-06</c:v>
                </c:pt>
                <c:pt idx="172">
                  <c:v>2017-07</c:v>
                </c:pt>
                <c:pt idx="173">
                  <c:v>2017-08</c:v>
                </c:pt>
                <c:pt idx="174">
                  <c:v>2017-09</c:v>
                </c:pt>
                <c:pt idx="175">
                  <c:v>2017-10</c:v>
                </c:pt>
                <c:pt idx="176">
                  <c:v>2017-11</c:v>
                </c:pt>
                <c:pt idx="177">
                  <c:v>2017-12</c:v>
                </c:pt>
                <c:pt idx="178">
                  <c:v>2018-01</c:v>
                </c:pt>
                <c:pt idx="179">
                  <c:v>2018-02</c:v>
                </c:pt>
                <c:pt idx="180">
                  <c:v>2018-03</c:v>
                </c:pt>
                <c:pt idx="181">
                  <c:v>2018-04</c:v>
                </c:pt>
                <c:pt idx="182">
                  <c:v>2018-05</c:v>
                </c:pt>
                <c:pt idx="183">
                  <c:v>2018-06</c:v>
                </c:pt>
                <c:pt idx="184">
                  <c:v>2018-07</c:v>
                </c:pt>
                <c:pt idx="185">
                  <c:v>2018-08</c:v>
                </c:pt>
                <c:pt idx="186">
                  <c:v>2018-09</c:v>
                </c:pt>
                <c:pt idx="187">
                  <c:v>2018-10</c:v>
                </c:pt>
                <c:pt idx="188">
                  <c:v>2018-11</c:v>
                </c:pt>
                <c:pt idx="189">
                  <c:v>2018-12</c:v>
                </c:pt>
                <c:pt idx="190">
                  <c:v>2019-01</c:v>
                </c:pt>
                <c:pt idx="191">
                  <c:v>2019-02</c:v>
                </c:pt>
                <c:pt idx="192">
                  <c:v>2019-03</c:v>
                </c:pt>
                <c:pt idx="193">
                  <c:v>2019-04</c:v>
                </c:pt>
                <c:pt idx="194">
                  <c:v>2019-05</c:v>
                </c:pt>
                <c:pt idx="195">
                  <c:v>2019-06</c:v>
                </c:pt>
                <c:pt idx="196">
                  <c:v>2019-07</c:v>
                </c:pt>
                <c:pt idx="197">
                  <c:v>2019-08</c:v>
                </c:pt>
                <c:pt idx="198">
                  <c:v>2019-09</c:v>
                </c:pt>
                <c:pt idx="199">
                  <c:v>2019-10</c:v>
                </c:pt>
                <c:pt idx="200">
                  <c:v>2019-11</c:v>
                </c:pt>
                <c:pt idx="201">
                  <c:v>2019-12</c:v>
                </c:pt>
                <c:pt idx="202">
                  <c:v>2020-01</c:v>
                </c:pt>
                <c:pt idx="203">
                  <c:v>2020-02</c:v>
                </c:pt>
                <c:pt idx="204">
                  <c:v>2020-03</c:v>
                </c:pt>
                <c:pt idx="205">
                  <c:v>2020-04</c:v>
                </c:pt>
                <c:pt idx="206">
                  <c:v>2020-05</c:v>
                </c:pt>
                <c:pt idx="207">
                  <c:v>2020-06</c:v>
                </c:pt>
                <c:pt idx="208">
                  <c:v>2020-07</c:v>
                </c:pt>
                <c:pt idx="209">
                  <c:v>2020-08</c:v>
                </c:pt>
                <c:pt idx="210">
                  <c:v>2020-09</c:v>
                </c:pt>
                <c:pt idx="211">
                  <c:v>2020-10</c:v>
                </c:pt>
                <c:pt idx="212">
                  <c:v>2020-11</c:v>
                </c:pt>
                <c:pt idx="213">
                  <c:v>2020-12</c:v>
                </c:pt>
                <c:pt idx="214">
                  <c:v>2021-01</c:v>
                </c:pt>
                <c:pt idx="215">
                  <c:v>2021-02</c:v>
                </c:pt>
                <c:pt idx="216">
                  <c:v>2021-03</c:v>
                </c:pt>
                <c:pt idx="217">
                  <c:v>2021-04</c:v>
                </c:pt>
                <c:pt idx="218">
                  <c:v>2021-05</c:v>
                </c:pt>
                <c:pt idx="219">
                  <c:v>2021-06</c:v>
                </c:pt>
                <c:pt idx="220">
                  <c:v>2021-07</c:v>
                </c:pt>
                <c:pt idx="221">
                  <c:v>2021-08</c:v>
                </c:pt>
                <c:pt idx="222">
                  <c:v>2021-09</c:v>
                </c:pt>
                <c:pt idx="223">
                  <c:v>2021-10</c:v>
                </c:pt>
                <c:pt idx="224">
                  <c:v>2021-11</c:v>
                </c:pt>
                <c:pt idx="225">
                  <c:v>2021-12</c:v>
                </c:pt>
                <c:pt idx="226">
                  <c:v>2022-01</c:v>
                </c:pt>
                <c:pt idx="227">
                  <c:v>2022-02</c:v>
                </c:pt>
                <c:pt idx="228">
                  <c:v>2022-03</c:v>
                </c:pt>
                <c:pt idx="229">
                  <c:v>2022-04</c:v>
                </c:pt>
                <c:pt idx="230">
                  <c:v>2022-05</c:v>
                </c:pt>
                <c:pt idx="231">
                  <c:v>2022-06</c:v>
                </c:pt>
                <c:pt idx="232">
                  <c:v>2022-07</c:v>
                </c:pt>
                <c:pt idx="233">
                  <c:v>2022-08</c:v>
                </c:pt>
                <c:pt idx="234">
                  <c:v>2022-09</c:v>
                </c:pt>
                <c:pt idx="235">
                  <c:v>2022-10</c:v>
                </c:pt>
                <c:pt idx="236">
                  <c:v>2022-11</c:v>
                </c:pt>
                <c:pt idx="237">
                  <c:v>2022-12</c:v>
                </c:pt>
                <c:pt idx="238">
                  <c:v>2023-01</c:v>
                </c:pt>
                <c:pt idx="239">
                  <c:v>2023-02</c:v>
                </c:pt>
                <c:pt idx="240">
                  <c:v>2023-03</c:v>
                </c:pt>
                <c:pt idx="241">
                  <c:v>2023-04</c:v>
                </c:pt>
                <c:pt idx="242">
                  <c:v>2023-05</c:v>
                </c:pt>
                <c:pt idx="243">
                  <c:v>2023-06</c:v>
                </c:pt>
                <c:pt idx="244">
                  <c:v>2023-07</c:v>
                </c:pt>
                <c:pt idx="245">
                  <c:v>2023-08</c:v>
                </c:pt>
                <c:pt idx="246">
                  <c:v>2023-09</c:v>
                </c:pt>
                <c:pt idx="247">
                  <c:v>2023-10</c:v>
                </c:pt>
                <c:pt idx="248">
                  <c:v>2023-11</c:v>
                </c:pt>
                <c:pt idx="249">
                  <c:v>2023-12</c:v>
                </c:pt>
                <c:pt idx="250">
                  <c:v>2024-01</c:v>
                </c:pt>
                <c:pt idx="251">
                  <c:v>2024-02</c:v>
                </c:pt>
                <c:pt idx="252">
                  <c:v>2024-03</c:v>
                </c:pt>
                <c:pt idx="253">
                  <c:v>2024-04</c:v>
                </c:pt>
                <c:pt idx="254">
                  <c:v>2024-05</c:v>
                </c:pt>
                <c:pt idx="255">
                  <c:v>2024-06</c:v>
                </c:pt>
                <c:pt idx="256">
                  <c:v>2024-07</c:v>
                </c:pt>
                <c:pt idx="257">
                  <c:v>2024-08</c:v>
                </c:pt>
                <c:pt idx="258">
                  <c:v>2024-09</c:v>
                </c:pt>
                <c:pt idx="259">
                  <c:v>2024-10</c:v>
                </c:pt>
                <c:pt idx="260">
                  <c:v>2024-11</c:v>
                </c:pt>
                <c:pt idx="261">
                  <c:v>2024-12</c:v>
                </c:pt>
                <c:pt idx="262">
                  <c:v>2025-01</c:v>
                </c:pt>
                <c:pt idx="263">
                  <c:v>2025-02</c:v>
                </c:pt>
                <c:pt idx="264">
                  <c:v>2025-03</c:v>
                </c:pt>
                <c:pt idx="265">
                  <c:v>2025-04</c:v>
                </c:pt>
                <c:pt idx="266">
                  <c:v>2025-05</c:v>
                </c:pt>
                <c:pt idx="267">
                  <c:v>2025-06</c:v>
                </c:pt>
                <c:pt idx="268">
                  <c:v>2025-07</c:v>
                </c:pt>
                <c:pt idx="269">
                  <c:v>2025-08</c:v>
                </c:pt>
              </c:strCache>
            </c:strRef>
          </c:cat>
          <c:val>
            <c:numRef>
              <c:f>Feuil1!$F$3:$F$271</c:f>
              <c:numCache>
                <c:formatCode>General</c:formatCode>
                <c:ptCount val="269"/>
                <c:pt idx="0">
                  <c:v>7.08</c:v>
                </c:pt>
                <c:pt idx="1">
                  <c:v>3.17</c:v>
                </c:pt>
                <c:pt idx="2">
                  <c:v>1.66</c:v>
                </c:pt>
                <c:pt idx="3">
                  <c:v>0.16</c:v>
                </c:pt>
                <c:pt idx="4">
                  <c:v>0.8</c:v>
                </c:pt>
                <c:pt idx="5">
                  <c:v>1.64</c:v>
                </c:pt>
                <c:pt idx="6">
                  <c:v>2.67</c:v>
                </c:pt>
                <c:pt idx="7">
                  <c:v>3.55</c:v>
                </c:pt>
                <c:pt idx="8">
                  <c:v>3.08</c:v>
                </c:pt>
                <c:pt idx="9">
                  <c:v>3.47</c:v>
                </c:pt>
                <c:pt idx="10">
                  <c:v>3.94</c:v>
                </c:pt>
                <c:pt idx="11">
                  <c:v>4.96</c:v>
                </c:pt>
                <c:pt idx="12">
                  <c:v>5.81</c:v>
                </c:pt>
                <c:pt idx="13">
                  <c:v>7.81</c:v>
                </c:pt>
                <c:pt idx="14">
                  <c:v>9.98</c:v>
                </c:pt>
                <c:pt idx="15">
                  <c:v>9.68</c:v>
                </c:pt>
                <c:pt idx="16">
                  <c:v>7.94</c:v>
                </c:pt>
                <c:pt idx="17">
                  <c:v>4.63</c:v>
                </c:pt>
                <c:pt idx="18">
                  <c:v>1.86</c:v>
                </c:pt>
                <c:pt idx="19">
                  <c:v>1.19</c:v>
                </c:pt>
                <c:pt idx="20">
                  <c:v>1.18</c:v>
                </c:pt>
                <c:pt idx="21">
                  <c:v>2.88</c:v>
                </c:pt>
                <c:pt idx="22">
                  <c:v>4.76</c:v>
                </c:pt>
                <c:pt idx="23">
                  <c:v>6.11</c:v>
                </c:pt>
                <c:pt idx="24">
                  <c:v>5.4</c:v>
                </c:pt>
                <c:pt idx="25">
                  <c:v>3.12</c:v>
                </c:pt>
                <c:pt idx="26">
                  <c:v>1.34</c:v>
                </c:pt>
                <c:pt idx="27">
                  <c:v>0.55000000000000004</c:v>
                </c:pt>
                <c:pt idx="28">
                  <c:v>4</c:v>
                </c:pt>
                <c:pt idx="29">
                  <c:v>8.51</c:v>
                </c:pt>
                <c:pt idx="30">
                  <c:v>11.38</c:v>
                </c:pt>
                <c:pt idx="31">
                  <c:v>12.99</c:v>
                </c:pt>
                <c:pt idx="32">
                  <c:v>10.11</c:v>
                </c:pt>
                <c:pt idx="33">
                  <c:v>7.28</c:v>
                </c:pt>
                <c:pt idx="34">
                  <c:v>5.15</c:v>
                </c:pt>
                <c:pt idx="35">
                  <c:v>4.09</c:v>
                </c:pt>
                <c:pt idx="36">
                  <c:v>3.71</c:v>
                </c:pt>
                <c:pt idx="37">
                  <c:v>5.01</c:v>
                </c:pt>
                <c:pt idx="38">
                  <c:v>6.42</c:v>
                </c:pt>
                <c:pt idx="39">
                  <c:v>6.78</c:v>
                </c:pt>
                <c:pt idx="40">
                  <c:v>7.09</c:v>
                </c:pt>
                <c:pt idx="41">
                  <c:v>6.78</c:v>
                </c:pt>
                <c:pt idx="42">
                  <c:v>5.9</c:v>
                </c:pt>
                <c:pt idx="43">
                  <c:v>8.94</c:v>
                </c:pt>
                <c:pt idx="44">
                  <c:v>10</c:v>
                </c:pt>
                <c:pt idx="45">
                  <c:v>10.7</c:v>
                </c:pt>
                <c:pt idx="46">
                  <c:v>10.95</c:v>
                </c:pt>
                <c:pt idx="47">
                  <c:v>9.73</c:v>
                </c:pt>
                <c:pt idx="48">
                  <c:v>7.96</c:v>
                </c:pt>
                <c:pt idx="49">
                  <c:v>8.16</c:v>
                </c:pt>
                <c:pt idx="50">
                  <c:v>7.99</c:v>
                </c:pt>
                <c:pt idx="51">
                  <c:v>6.38</c:v>
                </c:pt>
                <c:pt idx="52">
                  <c:v>4.9800000000000004</c:v>
                </c:pt>
                <c:pt idx="53">
                  <c:v>3.46</c:v>
                </c:pt>
                <c:pt idx="54">
                  <c:v>-0.03</c:v>
                </c:pt>
                <c:pt idx="55">
                  <c:v>1.55</c:v>
                </c:pt>
                <c:pt idx="56">
                  <c:v>1.22</c:v>
                </c:pt>
                <c:pt idx="57">
                  <c:v>1.1100000000000001</c:v>
                </c:pt>
                <c:pt idx="58">
                  <c:v>3.89</c:v>
                </c:pt>
                <c:pt idx="59">
                  <c:v>4.7699999999999996</c:v>
                </c:pt>
                <c:pt idx="60">
                  <c:v>3.49</c:v>
                </c:pt>
                <c:pt idx="61">
                  <c:v>3.79</c:v>
                </c:pt>
                <c:pt idx="62">
                  <c:v>1.72</c:v>
                </c:pt>
                <c:pt idx="63">
                  <c:v>0.35</c:v>
                </c:pt>
                <c:pt idx="64">
                  <c:v>0.46</c:v>
                </c:pt>
                <c:pt idx="65">
                  <c:v>-0.99</c:v>
                </c:pt>
                <c:pt idx="66">
                  <c:v>-0.5</c:v>
                </c:pt>
                <c:pt idx="67">
                  <c:v>-1.81</c:v>
                </c:pt>
                <c:pt idx="68">
                  <c:v>-4.46</c:v>
                </c:pt>
                <c:pt idx="69">
                  <c:v>-7.35</c:v>
                </c:pt>
                <c:pt idx="70">
                  <c:v>-11.79</c:v>
                </c:pt>
                <c:pt idx="71">
                  <c:v>-9.1300000000000008</c:v>
                </c:pt>
                <c:pt idx="72">
                  <c:v>-11.18</c:v>
                </c:pt>
                <c:pt idx="73">
                  <c:v>-8.9700000000000006</c:v>
                </c:pt>
                <c:pt idx="74">
                  <c:v>-5.77</c:v>
                </c:pt>
                <c:pt idx="75">
                  <c:v>-2.65</c:v>
                </c:pt>
                <c:pt idx="76">
                  <c:v>-2.38</c:v>
                </c:pt>
                <c:pt idx="77">
                  <c:v>-0.62</c:v>
                </c:pt>
                <c:pt idx="78">
                  <c:v>1.37</c:v>
                </c:pt>
                <c:pt idx="79">
                  <c:v>1.05</c:v>
                </c:pt>
                <c:pt idx="80">
                  <c:v>2.0699999999999998</c:v>
                </c:pt>
                <c:pt idx="81">
                  <c:v>4.4800000000000004</c:v>
                </c:pt>
                <c:pt idx="82">
                  <c:v>4.1399999999999997</c:v>
                </c:pt>
                <c:pt idx="83">
                  <c:v>3.8</c:v>
                </c:pt>
                <c:pt idx="84">
                  <c:v>2.54</c:v>
                </c:pt>
                <c:pt idx="85">
                  <c:v>3.97</c:v>
                </c:pt>
                <c:pt idx="86">
                  <c:v>3.67</c:v>
                </c:pt>
                <c:pt idx="87">
                  <c:v>5.15</c:v>
                </c:pt>
                <c:pt idx="88">
                  <c:v>5.82</c:v>
                </c:pt>
                <c:pt idx="89">
                  <c:v>5.69</c:v>
                </c:pt>
                <c:pt idx="90">
                  <c:v>5.79</c:v>
                </c:pt>
                <c:pt idx="91">
                  <c:v>5.23</c:v>
                </c:pt>
                <c:pt idx="92">
                  <c:v>4.03</c:v>
                </c:pt>
                <c:pt idx="93">
                  <c:v>5.86</c:v>
                </c:pt>
                <c:pt idx="94">
                  <c:v>4.46</c:v>
                </c:pt>
                <c:pt idx="95">
                  <c:v>3.02</c:v>
                </c:pt>
                <c:pt idx="96">
                  <c:v>8.24</c:v>
                </c:pt>
                <c:pt idx="97">
                  <c:v>7.14</c:v>
                </c:pt>
                <c:pt idx="98">
                  <c:v>6.88</c:v>
                </c:pt>
                <c:pt idx="99">
                  <c:v>7.21</c:v>
                </c:pt>
                <c:pt idx="100">
                  <c:v>4.4800000000000004</c:v>
                </c:pt>
                <c:pt idx="101">
                  <c:v>1.33</c:v>
                </c:pt>
                <c:pt idx="102">
                  <c:v>5.32</c:v>
                </c:pt>
                <c:pt idx="103">
                  <c:v>7.18</c:v>
                </c:pt>
                <c:pt idx="104">
                  <c:v>4.09</c:v>
                </c:pt>
                <c:pt idx="105">
                  <c:v>1.68</c:v>
                </c:pt>
                <c:pt idx="106">
                  <c:v>1.1599999999999999</c:v>
                </c:pt>
                <c:pt idx="107">
                  <c:v>1.31</c:v>
                </c:pt>
                <c:pt idx="108">
                  <c:v>1.22</c:v>
                </c:pt>
                <c:pt idx="109">
                  <c:v>-2.14</c:v>
                </c:pt>
                <c:pt idx="110">
                  <c:v>-1.7</c:v>
                </c:pt>
                <c:pt idx="111">
                  <c:v>-4.46</c:v>
                </c:pt>
                <c:pt idx="112">
                  <c:v>-2.4700000000000002</c:v>
                </c:pt>
                <c:pt idx="113">
                  <c:v>-3.36</c:v>
                </c:pt>
                <c:pt idx="114">
                  <c:v>-6.25</c:v>
                </c:pt>
                <c:pt idx="115">
                  <c:v>-3.92</c:v>
                </c:pt>
                <c:pt idx="116">
                  <c:v>-1.22</c:v>
                </c:pt>
                <c:pt idx="117">
                  <c:v>-4.54</c:v>
                </c:pt>
                <c:pt idx="118">
                  <c:v>-1.61</c:v>
                </c:pt>
                <c:pt idx="119">
                  <c:v>-4.8899999999999997</c:v>
                </c:pt>
                <c:pt idx="120">
                  <c:v>-3.44</c:v>
                </c:pt>
                <c:pt idx="121">
                  <c:v>-1.93</c:v>
                </c:pt>
                <c:pt idx="122">
                  <c:v>-5.63</c:v>
                </c:pt>
                <c:pt idx="123">
                  <c:v>-2.0499999999999998</c:v>
                </c:pt>
                <c:pt idx="124">
                  <c:v>-0.49</c:v>
                </c:pt>
                <c:pt idx="125">
                  <c:v>-0.73</c:v>
                </c:pt>
                <c:pt idx="126">
                  <c:v>0.37</c:v>
                </c:pt>
                <c:pt idx="127">
                  <c:v>0.79</c:v>
                </c:pt>
                <c:pt idx="128">
                  <c:v>2.42</c:v>
                </c:pt>
                <c:pt idx="129">
                  <c:v>2.4900000000000002</c:v>
                </c:pt>
                <c:pt idx="130">
                  <c:v>1.54</c:v>
                </c:pt>
                <c:pt idx="131">
                  <c:v>3.54</c:v>
                </c:pt>
                <c:pt idx="132">
                  <c:v>2.85</c:v>
                </c:pt>
                <c:pt idx="133">
                  <c:v>3.14</c:v>
                </c:pt>
                <c:pt idx="134">
                  <c:v>3.08</c:v>
                </c:pt>
                <c:pt idx="135">
                  <c:v>0.7</c:v>
                </c:pt>
                <c:pt idx="136">
                  <c:v>1.57</c:v>
                </c:pt>
                <c:pt idx="137">
                  <c:v>1.45</c:v>
                </c:pt>
                <c:pt idx="138">
                  <c:v>1.33</c:v>
                </c:pt>
                <c:pt idx="139">
                  <c:v>4.0599999999999996</c:v>
                </c:pt>
                <c:pt idx="140">
                  <c:v>0.71</c:v>
                </c:pt>
                <c:pt idx="141">
                  <c:v>1.42</c:v>
                </c:pt>
                <c:pt idx="142">
                  <c:v>3.34</c:v>
                </c:pt>
                <c:pt idx="143">
                  <c:v>2.23</c:v>
                </c:pt>
                <c:pt idx="144">
                  <c:v>3.22</c:v>
                </c:pt>
                <c:pt idx="145">
                  <c:v>4.0199999999999996</c:v>
                </c:pt>
                <c:pt idx="146">
                  <c:v>3.18</c:v>
                </c:pt>
                <c:pt idx="147">
                  <c:v>4.1900000000000004</c:v>
                </c:pt>
                <c:pt idx="148">
                  <c:v>4.1900000000000004</c:v>
                </c:pt>
                <c:pt idx="149">
                  <c:v>3.9</c:v>
                </c:pt>
                <c:pt idx="150">
                  <c:v>3.12</c:v>
                </c:pt>
                <c:pt idx="151">
                  <c:v>2.2999999999999998</c:v>
                </c:pt>
                <c:pt idx="152">
                  <c:v>1.45</c:v>
                </c:pt>
                <c:pt idx="153">
                  <c:v>3.49</c:v>
                </c:pt>
                <c:pt idx="154">
                  <c:v>3.14</c:v>
                </c:pt>
                <c:pt idx="155">
                  <c:v>2.69</c:v>
                </c:pt>
                <c:pt idx="156">
                  <c:v>0.59</c:v>
                </c:pt>
                <c:pt idx="157">
                  <c:v>3.01</c:v>
                </c:pt>
                <c:pt idx="158">
                  <c:v>0.57999999999999996</c:v>
                </c:pt>
                <c:pt idx="159">
                  <c:v>4.91</c:v>
                </c:pt>
                <c:pt idx="160">
                  <c:v>3.78</c:v>
                </c:pt>
                <c:pt idx="161">
                  <c:v>8.4700000000000006</c:v>
                </c:pt>
                <c:pt idx="162">
                  <c:v>6.69</c:v>
                </c:pt>
                <c:pt idx="163">
                  <c:v>6.37</c:v>
                </c:pt>
                <c:pt idx="164">
                  <c:v>9.67</c:v>
                </c:pt>
                <c:pt idx="165">
                  <c:v>7.06</c:v>
                </c:pt>
                <c:pt idx="166">
                  <c:v>7.41</c:v>
                </c:pt>
                <c:pt idx="167">
                  <c:v>9.75</c:v>
                </c:pt>
                <c:pt idx="168">
                  <c:v>9.1300000000000008</c:v>
                </c:pt>
                <c:pt idx="169">
                  <c:v>7.28</c:v>
                </c:pt>
                <c:pt idx="170">
                  <c:v>10.09</c:v>
                </c:pt>
                <c:pt idx="171">
                  <c:v>9.77</c:v>
                </c:pt>
                <c:pt idx="172">
                  <c:v>7.87</c:v>
                </c:pt>
                <c:pt idx="173">
                  <c:v>7.69</c:v>
                </c:pt>
                <c:pt idx="174">
                  <c:v>5.78</c:v>
                </c:pt>
                <c:pt idx="175">
                  <c:v>7.4</c:v>
                </c:pt>
                <c:pt idx="176">
                  <c:v>7.18</c:v>
                </c:pt>
                <c:pt idx="177">
                  <c:v>7.56</c:v>
                </c:pt>
                <c:pt idx="178">
                  <c:v>5.97</c:v>
                </c:pt>
                <c:pt idx="179">
                  <c:v>5.42</c:v>
                </c:pt>
                <c:pt idx="180">
                  <c:v>6.23</c:v>
                </c:pt>
                <c:pt idx="181">
                  <c:v>5.15</c:v>
                </c:pt>
                <c:pt idx="182">
                  <c:v>9.24</c:v>
                </c:pt>
                <c:pt idx="183">
                  <c:v>5.36</c:v>
                </c:pt>
                <c:pt idx="184">
                  <c:v>8.01</c:v>
                </c:pt>
                <c:pt idx="185">
                  <c:v>5.2</c:v>
                </c:pt>
                <c:pt idx="186">
                  <c:v>6.04</c:v>
                </c:pt>
                <c:pt idx="187">
                  <c:v>10.42</c:v>
                </c:pt>
                <c:pt idx="188">
                  <c:v>4.24</c:v>
                </c:pt>
                <c:pt idx="189">
                  <c:v>-0.85</c:v>
                </c:pt>
                <c:pt idx="190">
                  <c:v>3.89</c:v>
                </c:pt>
                <c:pt idx="191">
                  <c:v>3.25</c:v>
                </c:pt>
                <c:pt idx="192">
                  <c:v>3.29</c:v>
                </c:pt>
                <c:pt idx="193">
                  <c:v>3.04</c:v>
                </c:pt>
                <c:pt idx="194">
                  <c:v>2.2799999999999998</c:v>
                </c:pt>
                <c:pt idx="195">
                  <c:v>2.7</c:v>
                </c:pt>
                <c:pt idx="196">
                  <c:v>3.38</c:v>
                </c:pt>
                <c:pt idx="197">
                  <c:v>3.24</c:v>
                </c:pt>
                <c:pt idx="198">
                  <c:v>3.84</c:v>
                </c:pt>
                <c:pt idx="199">
                  <c:v>5.96</c:v>
                </c:pt>
                <c:pt idx="200">
                  <c:v>5.0199999999999996</c:v>
                </c:pt>
                <c:pt idx="201">
                  <c:v>4.32</c:v>
                </c:pt>
                <c:pt idx="202">
                  <c:v>6.24</c:v>
                </c:pt>
                <c:pt idx="203">
                  <c:v>6.22</c:v>
                </c:pt>
                <c:pt idx="204">
                  <c:v>-18.59</c:v>
                </c:pt>
                <c:pt idx="205">
                  <c:v>-4.51</c:v>
                </c:pt>
                <c:pt idx="206">
                  <c:v>2.4</c:v>
                </c:pt>
                <c:pt idx="207">
                  <c:v>9.49</c:v>
                </c:pt>
                <c:pt idx="208">
                  <c:v>10.51</c:v>
                </c:pt>
                <c:pt idx="209">
                  <c:v>16.34</c:v>
                </c:pt>
                <c:pt idx="210">
                  <c:v>16.48</c:v>
                </c:pt>
                <c:pt idx="211">
                  <c:v>13.1</c:v>
                </c:pt>
                <c:pt idx="212">
                  <c:v>15.69</c:v>
                </c:pt>
                <c:pt idx="213">
                  <c:v>17.34</c:v>
                </c:pt>
                <c:pt idx="214">
                  <c:v>14.83</c:v>
                </c:pt>
                <c:pt idx="215">
                  <c:v>16.510000000000002</c:v>
                </c:pt>
                <c:pt idx="216">
                  <c:v>15.77</c:v>
                </c:pt>
                <c:pt idx="217">
                  <c:v>17.23</c:v>
                </c:pt>
                <c:pt idx="218">
                  <c:v>16.28</c:v>
                </c:pt>
                <c:pt idx="219">
                  <c:v>18.989999999999998</c:v>
                </c:pt>
                <c:pt idx="220">
                  <c:v>15.41</c:v>
                </c:pt>
                <c:pt idx="221">
                  <c:v>13.08</c:v>
                </c:pt>
                <c:pt idx="222">
                  <c:v>13.31</c:v>
                </c:pt>
                <c:pt idx="223">
                  <c:v>12.25</c:v>
                </c:pt>
                <c:pt idx="224">
                  <c:v>14.47</c:v>
                </c:pt>
                <c:pt idx="225">
                  <c:v>16.97</c:v>
                </c:pt>
                <c:pt idx="226">
                  <c:v>12.34</c:v>
                </c:pt>
                <c:pt idx="227">
                  <c:v>8.74</c:v>
                </c:pt>
                <c:pt idx="228">
                  <c:v>7.96</c:v>
                </c:pt>
                <c:pt idx="229">
                  <c:v>2.88</c:v>
                </c:pt>
                <c:pt idx="230">
                  <c:v>4.03</c:v>
                </c:pt>
                <c:pt idx="231">
                  <c:v>2.74</c:v>
                </c:pt>
                <c:pt idx="232">
                  <c:v>-1.34</c:v>
                </c:pt>
                <c:pt idx="233">
                  <c:v>-1.19</c:v>
                </c:pt>
                <c:pt idx="234">
                  <c:v>-2.34</c:v>
                </c:pt>
                <c:pt idx="235">
                  <c:v>-3.29</c:v>
                </c:pt>
                <c:pt idx="236">
                  <c:v>-5.1100000000000003</c:v>
                </c:pt>
                <c:pt idx="237">
                  <c:v>-4.5</c:v>
                </c:pt>
                <c:pt idx="238">
                  <c:v>-4.45</c:v>
                </c:pt>
                <c:pt idx="239">
                  <c:v>-1.72</c:v>
                </c:pt>
                <c:pt idx="240">
                  <c:v>0.22</c:v>
                </c:pt>
                <c:pt idx="241">
                  <c:v>-1.59</c:v>
                </c:pt>
                <c:pt idx="242">
                  <c:v>-4.05</c:v>
                </c:pt>
                <c:pt idx="243">
                  <c:v>-4.99</c:v>
                </c:pt>
                <c:pt idx="244">
                  <c:v>-2.69</c:v>
                </c:pt>
                <c:pt idx="245">
                  <c:v>-2.77</c:v>
                </c:pt>
                <c:pt idx="246">
                  <c:v>-4.49</c:v>
                </c:pt>
                <c:pt idx="247">
                  <c:v>-3.79</c:v>
                </c:pt>
                <c:pt idx="248">
                  <c:v>-3.01</c:v>
                </c:pt>
                <c:pt idx="249">
                  <c:v>-3.4</c:v>
                </c:pt>
                <c:pt idx="250">
                  <c:v>-1.86</c:v>
                </c:pt>
                <c:pt idx="251">
                  <c:v>-2.76</c:v>
                </c:pt>
                <c:pt idx="252">
                  <c:v>-1.84</c:v>
                </c:pt>
                <c:pt idx="253">
                  <c:v>-1.45</c:v>
                </c:pt>
                <c:pt idx="254">
                  <c:v>-1.24</c:v>
                </c:pt>
                <c:pt idx="255">
                  <c:v>-2.08</c:v>
                </c:pt>
                <c:pt idx="256">
                  <c:v>-1.63</c:v>
                </c:pt>
                <c:pt idx="257">
                  <c:v>-2.56</c:v>
                </c:pt>
                <c:pt idx="258">
                  <c:v>-0.76</c:v>
                </c:pt>
                <c:pt idx="259">
                  <c:v>-2.65</c:v>
                </c:pt>
                <c:pt idx="260">
                  <c:v>-4.72</c:v>
                </c:pt>
                <c:pt idx="261">
                  <c:v>-4.43</c:v>
                </c:pt>
                <c:pt idx="262">
                  <c:v>-4.67</c:v>
                </c:pt>
                <c:pt idx="263">
                  <c:v>-4.43</c:v>
                </c:pt>
                <c:pt idx="264">
                  <c:v>-5.63</c:v>
                </c:pt>
                <c:pt idx="265">
                  <c:v>-5.39</c:v>
                </c:pt>
                <c:pt idx="266">
                  <c:v>-4.47</c:v>
                </c:pt>
                <c:pt idx="267">
                  <c:v>-3.27</c:v>
                </c:pt>
                <c:pt idx="268">
                  <c:v>-3.95</c:v>
                </c:pt>
              </c:numCache>
            </c:numRef>
          </c:val>
          <c:smooth val="1"/>
          <c:extLst>
            <c:ext xmlns:c16="http://schemas.microsoft.com/office/drawing/2014/chart" uri="{C3380CC4-5D6E-409C-BE32-E72D297353CC}">
              <c16:uniqueId val="{00000001-1607-43DC-8B41-6BB21159C7CB}"/>
            </c:ext>
          </c:extLst>
        </c:ser>
        <c:ser>
          <c:idx val="7"/>
          <c:order val="2"/>
          <c:tx>
            <c:strRef>
              <c:f>Feuil1!$G$2</c:f>
              <c:strCache>
                <c:ptCount val="1"/>
                <c:pt idx="0">
                  <c:v>Services marchands</c:v>
                </c:pt>
              </c:strCache>
            </c:strRef>
          </c:tx>
          <c:spPr>
            <a:ln w="19050" cap="rnd">
              <a:solidFill>
                <a:schemeClr val="accent6"/>
              </a:solidFill>
              <a:round/>
            </a:ln>
            <a:effectLst/>
          </c:spPr>
          <c:marker>
            <c:symbol val="none"/>
          </c:marker>
          <c:cat>
            <c:strRef>
              <c:f>Feuil1!$B$3:$B$272</c:f>
              <c:strCache>
                <c:ptCount val="270"/>
                <c:pt idx="0">
                  <c:v>2003-03</c:v>
                </c:pt>
                <c:pt idx="1">
                  <c:v>2003-04</c:v>
                </c:pt>
                <c:pt idx="2">
                  <c:v>2003-05</c:v>
                </c:pt>
                <c:pt idx="3">
                  <c:v>2003-06</c:v>
                </c:pt>
                <c:pt idx="4">
                  <c:v>2003-07</c:v>
                </c:pt>
                <c:pt idx="5">
                  <c:v>2003-08</c:v>
                </c:pt>
                <c:pt idx="6">
                  <c:v>2003-09</c:v>
                </c:pt>
                <c:pt idx="7">
                  <c:v>2003-10</c:v>
                </c:pt>
                <c:pt idx="8">
                  <c:v>2003-11</c:v>
                </c:pt>
                <c:pt idx="9">
                  <c:v>2003-12</c:v>
                </c:pt>
                <c:pt idx="10">
                  <c:v>2004-01</c:v>
                </c:pt>
                <c:pt idx="11">
                  <c:v>2004-02</c:v>
                </c:pt>
                <c:pt idx="12">
                  <c:v>2004-03</c:v>
                </c:pt>
                <c:pt idx="13">
                  <c:v>2004-04</c:v>
                </c:pt>
                <c:pt idx="14">
                  <c:v>2004-05</c:v>
                </c:pt>
                <c:pt idx="15">
                  <c:v>2004-06</c:v>
                </c:pt>
                <c:pt idx="16">
                  <c:v>2004-07</c:v>
                </c:pt>
                <c:pt idx="17">
                  <c:v>2004-08</c:v>
                </c:pt>
                <c:pt idx="18">
                  <c:v>2004-09</c:v>
                </c:pt>
                <c:pt idx="19">
                  <c:v>2004-10</c:v>
                </c:pt>
                <c:pt idx="20">
                  <c:v>2004-11</c:v>
                </c:pt>
                <c:pt idx="21">
                  <c:v>2004-12</c:v>
                </c:pt>
                <c:pt idx="22">
                  <c:v>2005-01</c:v>
                </c:pt>
                <c:pt idx="23">
                  <c:v>2005-02</c:v>
                </c:pt>
                <c:pt idx="24">
                  <c:v>2005-03</c:v>
                </c:pt>
                <c:pt idx="25">
                  <c:v>2005-04</c:v>
                </c:pt>
                <c:pt idx="26">
                  <c:v>2005-05</c:v>
                </c:pt>
                <c:pt idx="27">
                  <c:v>2005-06</c:v>
                </c:pt>
                <c:pt idx="28">
                  <c:v>2005-07</c:v>
                </c:pt>
                <c:pt idx="29">
                  <c:v>2005-08</c:v>
                </c:pt>
                <c:pt idx="30">
                  <c:v>2005-09</c:v>
                </c:pt>
                <c:pt idx="31">
                  <c:v>2005-10</c:v>
                </c:pt>
                <c:pt idx="32">
                  <c:v>2005-11</c:v>
                </c:pt>
                <c:pt idx="33">
                  <c:v>2005-12</c:v>
                </c:pt>
                <c:pt idx="34">
                  <c:v>2006-01</c:v>
                </c:pt>
                <c:pt idx="35">
                  <c:v>2006-02</c:v>
                </c:pt>
                <c:pt idx="36">
                  <c:v>2006-03</c:v>
                </c:pt>
                <c:pt idx="37">
                  <c:v>2006-04</c:v>
                </c:pt>
                <c:pt idx="38">
                  <c:v>2006-05</c:v>
                </c:pt>
                <c:pt idx="39">
                  <c:v>2006-06</c:v>
                </c:pt>
                <c:pt idx="40">
                  <c:v>2006-07</c:v>
                </c:pt>
                <c:pt idx="41">
                  <c:v>2006-08</c:v>
                </c:pt>
                <c:pt idx="42">
                  <c:v>2006-09</c:v>
                </c:pt>
                <c:pt idx="43">
                  <c:v>2006-10</c:v>
                </c:pt>
                <c:pt idx="44">
                  <c:v>2006-11</c:v>
                </c:pt>
                <c:pt idx="45">
                  <c:v>2006-12</c:v>
                </c:pt>
                <c:pt idx="46">
                  <c:v>2007-01</c:v>
                </c:pt>
                <c:pt idx="47">
                  <c:v>2007-02</c:v>
                </c:pt>
                <c:pt idx="48">
                  <c:v>2007-03</c:v>
                </c:pt>
                <c:pt idx="49">
                  <c:v>2007-04</c:v>
                </c:pt>
                <c:pt idx="50">
                  <c:v>2007-05</c:v>
                </c:pt>
                <c:pt idx="51">
                  <c:v>2007-06</c:v>
                </c:pt>
                <c:pt idx="52">
                  <c:v>2007-07</c:v>
                </c:pt>
                <c:pt idx="53">
                  <c:v>2007-08</c:v>
                </c:pt>
                <c:pt idx="54">
                  <c:v>2007-09</c:v>
                </c:pt>
                <c:pt idx="55">
                  <c:v>2007-10</c:v>
                </c:pt>
                <c:pt idx="56">
                  <c:v>2007-11</c:v>
                </c:pt>
                <c:pt idx="57">
                  <c:v>2007-12</c:v>
                </c:pt>
                <c:pt idx="58">
                  <c:v>2008-01</c:v>
                </c:pt>
                <c:pt idx="59">
                  <c:v>2008-02</c:v>
                </c:pt>
                <c:pt idx="60">
                  <c:v>2008-03</c:v>
                </c:pt>
                <c:pt idx="61">
                  <c:v>2008-04</c:v>
                </c:pt>
                <c:pt idx="62">
                  <c:v>2008-05</c:v>
                </c:pt>
                <c:pt idx="63">
                  <c:v>2008-06</c:v>
                </c:pt>
                <c:pt idx="64">
                  <c:v>2008-07</c:v>
                </c:pt>
                <c:pt idx="65">
                  <c:v>2008-08</c:v>
                </c:pt>
                <c:pt idx="66">
                  <c:v>2008-09</c:v>
                </c:pt>
                <c:pt idx="67">
                  <c:v>2008-10</c:v>
                </c:pt>
                <c:pt idx="68">
                  <c:v>2008-11</c:v>
                </c:pt>
                <c:pt idx="69">
                  <c:v>2008-12</c:v>
                </c:pt>
                <c:pt idx="70">
                  <c:v>2009-01</c:v>
                </c:pt>
                <c:pt idx="71">
                  <c:v>2009-02</c:v>
                </c:pt>
                <c:pt idx="72">
                  <c:v>2009-03</c:v>
                </c:pt>
                <c:pt idx="73">
                  <c:v>2009-04</c:v>
                </c:pt>
                <c:pt idx="74">
                  <c:v>2009-05</c:v>
                </c:pt>
                <c:pt idx="75">
                  <c:v>2009-06</c:v>
                </c:pt>
                <c:pt idx="76">
                  <c:v>2009-07</c:v>
                </c:pt>
                <c:pt idx="77">
                  <c:v>2009-08</c:v>
                </c:pt>
                <c:pt idx="78">
                  <c:v>2009-09</c:v>
                </c:pt>
                <c:pt idx="79">
                  <c:v>2009-10</c:v>
                </c:pt>
                <c:pt idx="80">
                  <c:v>2009-11</c:v>
                </c:pt>
                <c:pt idx="81">
                  <c:v>2009-12</c:v>
                </c:pt>
                <c:pt idx="82">
                  <c:v>2010-01</c:v>
                </c:pt>
                <c:pt idx="83">
                  <c:v>2010-02</c:v>
                </c:pt>
                <c:pt idx="84">
                  <c:v>2010-03</c:v>
                </c:pt>
                <c:pt idx="85">
                  <c:v>2010-04</c:v>
                </c:pt>
                <c:pt idx="86">
                  <c:v>2010-05</c:v>
                </c:pt>
                <c:pt idx="87">
                  <c:v>2010-06</c:v>
                </c:pt>
                <c:pt idx="88">
                  <c:v>2010-07</c:v>
                </c:pt>
                <c:pt idx="89">
                  <c:v>2010-08</c:v>
                </c:pt>
                <c:pt idx="90">
                  <c:v>2010-09</c:v>
                </c:pt>
                <c:pt idx="91">
                  <c:v>2010-10</c:v>
                </c:pt>
                <c:pt idx="92">
                  <c:v>2010-11</c:v>
                </c:pt>
                <c:pt idx="93">
                  <c:v>2010-12</c:v>
                </c:pt>
                <c:pt idx="94">
                  <c:v>2011-01</c:v>
                </c:pt>
                <c:pt idx="95">
                  <c:v>2011-02</c:v>
                </c:pt>
                <c:pt idx="96">
                  <c:v>2011-03</c:v>
                </c:pt>
                <c:pt idx="97">
                  <c:v>2011-04</c:v>
                </c:pt>
                <c:pt idx="98">
                  <c:v>2011-05</c:v>
                </c:pt>
                <c:pt idx="99">
                  <c:v>2011-06</c:v>
                </c:pt>
                <c:pt idx="100">
                  <c:v>2011-07</c:v>
                </c:pt>
                <c:pt idx="101">
                  <c:v>2011-08</c:v>
                </c:pt>
                <c:pt idx="102">
                  <c:v>2011-09</c:v>
                </c:pt>
                <c:pt idx="103">
                  <c:v>2011-10</c:v>
                </c:pt>
                <c:pt idx="104">
                  <c:v>2011-11</c:v>
                </c:pt>
                <c:pt idx="105">
                  <c:v>2011-12</c:v>
                </c:pt>
                <c:pt idx="106">
                  <c:v>2012-01</c:v>
                </c:pt>
                <c:pt idx="107">
                  <c:v>2012-02</c:v>
                </c:pt>
                <c:pt idx="108">
                  <c:v>2012-03</c:v>
                </c:pt>
                <c:pt idx="109">
                  <c:v>2012-04</c:v>
                </c:pt>
                <c:pt idx="110">
                  <c:v>2012-05</c:v>
                </c:pt>
                <c:pt idx="111">
                  <c:v>2012-06</c:v>
                </c:pt>
                <c:pt idx="112">
                  <c:v>2012-07</c:v>
                </c:pt>
                <c:pt idx="113">
                  <c:v>2012-08</c:v>
                </c:pt>
                <c:pt idx="114">
                  <c:v>2012-09</c:v>
                </c:pt>
                <c:pt idx="115">
                  <c:v>2012-10</c:v>
                </c:pt>
                <c:pt idx="116">
                  <c:v>2012-11</c:v>
                </c:pt>
                <c:pt idx="117">
                  <c:v>2012-12</c:v>
                </c:pt>
                <c:pt idx="118">
                  <c:v>2013-01</c:v>
                </c:pt>
                <c:pt idx="119">
                  <c:v>2013-02</c:v>
                </c:pt>
                <c:pt idx="120">
                  <c:v>2013-03</c:v>
                </c:pt>
                <c:pt idx="121">
                  <c:v>2013-04</c:v>
                </c:pt>
                <c:pt idx="122">
                  <c:v>2013-05</c:v>
                </c:pt>
                <c:pt idx="123">
                  <c:v>2013-06</c:v>
                </c:pt>
                <c:pt idx="124">
                  <c:v>2013-07</c:v>
                </c:pt>
                <c:pt idx="125">
                  <c:v>2013-08</c:v>
                </c:pt>
                <c:pt idx="126">
                  <c:v>2013-09</c:v>
                </c:pt>
                <c:pt idx="127">
                  <c:v>2013-10</c:v>
                </c:pt>
                <c:pt idx="128">
                  <c:v>2013-11</c:v>
                </c:pt>
                <c:pt idx="129">
                  <c:v>2013-12</c:v>
                </c:pt>
                <c:pt idx="130">
                  <c:v>2014-01</c:v>
                </c:pt>
                <c:pt idx="131">
                  <c:v>2014-02</c:v>
                </c:pt>
                <c:pt idx="132">
                  <c:v>2014-03</c:v>
                </c:pt>
                <c:pt idx="133">
                  <c:v>2014-04</c:v>
                </c:pt>
                <c:pt idx="134">
                  <c:v>2014-05</c:v>
                </c:pt>
                <c:pt idx="135">
                  <c:v>2014-06</c:v>
                </c:pt>
                <c:pt idx="136">
                  <c:v>2014-07</c:v>
                </c:pt>
                <c:pt idx="137">
                  <c:v>2014-08</c:v>
                </c:pt>
                <c:pt idx="138">
                  <c:v>2014-09</c:v>
                </c:pt>
                <c:pt idx="139">
                  <c:v>2014-10</c:v>
                </c:pt>
                <c:pt idx="140">
                  <c:v>2014-11</c:v>
                </c:pt>
                <c:pt idx="141">
                  <c:v>2014-12</c:v>
                </c:pt>
                <c:pt idx="142">
                  <c:v>2015-01</c:v>
                </c:pt>
                <c:pt idx="143">
                  <c:v>2015-02</c:v>
                </c:pt>
                <c:pt idx="144">
                  <c:v>2015-03</c:v>
                </c:pt>
                <c:pt idx="145">
                  <c:v>2015-04</c:v>
                </c:pt>
                <c:pt idx="146">
                  <c:v>2015-05</c:v>
                </c:pt>
                <c:pt idx="147">
                  <c:v>2015-06</c:v>
                </c:pt>
                <c:pt idx="148">
                  <c:v>2015-07</c:v>
                </c:pt>
                <c:pt idx="149">
                  <c:v>2015-08</c:v>
                </c:pt>
                <c:pt idx="150">
                  <c:v>2015-09</c:v>
                </c:pt>
                <c:pt idx="151">
                  <c:v>2015-10</c:v>
                </c:pt>
                <c:pt idx="152">
                  <c:v>2015-11</c:v>
                </c:pt>
                <c:pt idx="153">
                  <c:v>2015-12</c:v>
                </c:pt>
                <c:pt idx="154">
                  <c:v>2016-01</c:v>
                </c:pt>
                <c:pt idx="155">
                  <c:v>2016-02</c:v>
                </c:pt>
                <c:pt idx="156">
                  <c:v>2016-03</c:v>
                </c:pt>
                <c:pt idx="157">
                  <c:v>2016-04</c:v>
                </c:pt>
                <c:pt idx="158">
                  <c:v>2016-05</c:v>
                </c:pt>
                <c:pt idx="159">
                  <c:v>2016-06</c:v>
                </c:pt>
                <c:pt idx="160">
                  <c:v>2016-07</c:v>
                </c:pt>
                <c:pt idx="161">
                  <c:v>2016-08</c:v>
                </c:pt>
                <c:pt idx="162">
                  <c:v>2016-09</c:v>
                </c:pt>
                <c:pt idx="163">
                  <c:v>2016-10</c:v>
                </c:pt>
                <c:pt idx="164">
                  <c:v>2016-11</c:v>
                </c:pt>
                <c:pt idx="165">
                  <c:v>2016-12</c:v>
                </c:pt>
                <c:pt idx="166">
                  <c:v>2017-01</c:v>
                </c:pt>
                <c:pt idx="167">
                  <c:v>2017-02</c:v>
                </c:pt>
                <c:pt idx="168">
                  <c:v>2017-03</c:v>
                </c:pt>
                <c:pt idx="169">
                  <c:v>2017-04</c:v>
                </c:pt>
                <c:pt idx="170">
                  <c:v>2017-05</c:v>
                </c:pt>
                <c:pt idx="171">
                  <c:v>2017-06</c:v>
                </c:pt>
                <c:pt idx="172">
                  <c:v>2017-07</c:v>
                </c:pt>
                <c:pt idx="173">
                  <c:v>2017-08</c:v>
                </c:pt>
                <c:pt idx="174">
                  <c:v>2017-09</c:v>
                </c:pt>
                <c:pt idx="175">
                  <c:v>2017-10</c:v>
                </c:pt>
                <c:pt idx="176">
                  <c:v>2017-11</c:v>
                </c:pt>
                <c:pt idx="177">
                  <c:v>2017-12</c:v>
                </c:pt>
                <c:pt idx="178">
                  <c:v>2018-01</c:v>
                </c:pt>
                <c:pt idx="179">
                  <c:v>2018-02</c:v>
                </c:pt>
                <c:pt idx="180">
                  <c:v>2018-03</c:v>
                </c:pt>
                <c:pt idx="181">
                  <c:v>2018-04</c:v>
                </c:pt>
                <c:pt idx="182">
                  <c:v>2018-05</c:v>
                </c:pt>
                <c:pt idx="183">
                  <c:v>2018-06</c:v>
                </c:pt>
                <c:pt idx="184">
                  <c:v>2018-07</c:v>
                </c:pt>
                <c:pt idx="185">
                  <c:v>2018-08</c:v>
                </c:pt>
                <c:pt idx="186">
                  <c:v>2018-09</c:v>
                </c:pt>
                <c:pt idx="187">
                  <c:v>2018-10</c:v>
                </c:pt>
                <c:pt idx="188">
                  <c:v>2018-11</c:v>
                </c:pt>
                <c:pt idx="189">
                  <c:v>2018-12</c:v>
                </c:pt>
                <c:pt idx="190">
                  <c:v>2019-01</c:v>
                </c:pt>
                <c:pt idx="191">
                  <c:v>2019-02</c:v>
                </c:pt>
                <c:pt idx="192">
                  <c:v>2019-03</c:v>
                </c:pt>
                <c:pt idx="193">
                  <c:v>2019-04</c:v>
                </c:pt>
                <c:pt idx="194">
                  <c:v>2019-05</c:v>
                </c:pt>
                <c:pt idx="195">
                  <c:v>2019-06</c:v>
                </c:pt>
                <c:pt idx="196">
                  <c:v>2019-07</c:v>
                </c:pt>
                <c:pt idx="197">
                  <c:v>2019-08</c:v>
                </c:pt>
                <c:pt idx="198">
                  <c:v>2019-09</c:v>
                </c:pt>
                <c:pt idx="199">
                  <c:v>2019-10</c:v>
                </c:pt>
                <c:pt idx="200">
                  <c:v>2019-11</c:v>
                </c:pt>
                <c:pt idx="201">
                  <c:v>2019-12</c:v>
                </c:pt>
                <c:pt idx="202">
                  <c:v>2020-01</c:v>
                </c:pt>
                <c:pt idx="203">
                  <c:v>2020-02</c:v>
                </c:pt>
                <c:pt idx="204">
                  <c:v>2020-03</c:v>
                </c:pt>
                <c:pt idx="205">
                  <c:v>2020-04</c:v>
                </c:pt>
                <c:pt idx="206">
                  <c:v>2020-05</c:v>
                </c:pt>
                <c:pt idx="207">
                  <c:v>2020-06</c:v>
                </c:pt>
                <c:pt idx="208">
                  <c:v>2020-07</c:v>
                </c:pt>
                <c:pt idx="209">
                  <c:v>2020-08</c:v>
                </c:pt>
                <c:pt idx="210">
                  <c:v>2020-09</c:v>
                </c:pt>
                <c:pt idx="211">
                  <c:v>2020-10</c:v>
                </c:pt>
                <c:pt idx="212">
                  <c:v>2020-11</c:v>
                </c:pt>
                <c:pt idx="213">
                  <c:v>2020-12</c:v>
                </c:pt>
                <c:pt idx="214">
                  <c:v>2021-01</c:v>
                </c:pt>
                <c:pt idx="215">
                  <c:v>2021-02</c:v>
                </c:pt>
                <c:pt idx="216">
                  <c:v>2021-03</c:v>
                </c:pt>
                <c:pt idx="217">
                  <c:v>2021-04</c:v>
                </c:pt>
                <c:pt idx="218">
                  <c:v>2021-05</c:v>
                </c:pt>
                <c:pt idx="219">
                  <c:v>2021-06</c:v>
                </c:pt>
                <c:pt idx="220">
                  <c:v>2021-07</c:v>
                </c:pt>
                <c:pt idx="221">
                  <c:v>2021-08</c:v>
                </c:pt>
                <c:pt idx="222">
                  <c:v>2021-09</c:v>
                </c:pt>
                <c:pt idx="223">
                  <c:v>2021-10</c:v>
                </c:pt>
                <c:pt idx="224">
                  <c:v>2021-11</c:v>
                </c:pt>
                <c:pt idx="225">
                  <c:v>2021-12</c:v>
                </c:pt>
                <c:pt idx="226">
                  <c:v>2022-01</c:v>
                </c:pt>
                <c:pt idx="227">
                  <c:v>2022-02</c:v>
                </c:pt>
                <c:pt idx="228">
                  <c:v>2022-03</c:v>
                </c:pt>
                <c:pt idx="229">
                  <c:v>2022-04</c:v>
                </c:pt>
                <c:pt idx="230">
                  <c:v>2022-05</c:v>
                </c:pt>
                <c:pt idx="231">
                  <c:v>2022-06</c:v>
                </c:pt>
                <c:pt idx="232">
                  <c:v>2022-07</c:v>
                </c:pt>
                <c:pt idx="233">
                  <c:v>2022-08</c:v>
                </c:pt>
                <c:pt idx="234">
                  <c:v>2022-09</c:v>
                </c:pt>
                <c:pt idx="235">
                  <c:v>2022-10</c:v>
                </c:pt>
                <c:pt idx="236">
                  <c:v>2022-11</c:v>
                </c:pt>
                <c:pt idx="237">
                  <c:v>2022-12</c:v>
                </c:pt>
                <c:pt idx="238">
                  <c:v>2023-01</c:v>
                </c:pt>
                <c:pt idx="239">
                  <c:v>2023-02</c:v>
                </c:pt>
                <c:pt idx="240">
                  <c:v>2023-03</c:v>
                </c:pt>
                <c:pt idx="241">
                  <c:v>2023-04</c:v>
                </c:pt>
                <c:pt idx="242">
                  <c:v>2023-05</c:v>
                </c:pt>
                <c:pt idx="243">
                  <c:v>2023-06</c:v>
                </c:pt>
                <c:pt idx="244">
                  <c:v>2023-07</c:v>
                </c:pt>
                <c:pt idx="245">
                  <c:v>2023-08</c:v>
                </c:pt>
                <c:pt idx="246">
                  <c:v>2023-09</c:v>
                </c:pt>
                <c:pt idx="247">
                  <c:v>2023-10</c:v>
                </c:pt>
                <c:pt idx="248">
                  <c:v>2023-11</c:v>
                </c:pt>
                <c:pt idx="249">
                  <c:v>2023-12</c:v>
                </c:pt>
                <c:pt idx="250">
                  <c:v>2024-01</c:v>
                </c:pt>
                <c:pt idx="251">
                  <c:v>2024-02</c:v>
                </c:pt>
                <c:pt idx="252">
                  <c:v>2024-03</c:v>
                </c:pt>
                <c:pt idx="253">
                  <c:v>2024-04</c:v>
                </c:pt>
                <c:pt idx="254">
                  <c:v>2024-05</c:v>
                </c:pt>
                <c:pt idx="255">
                  <c:v>2024-06</c:v>
                </c:pt>
                <c:pt idx="256">
                  <c:v>2024-07</c:v>
                </c:pt>
                <c:pt idx="257">
                  <c:v>2024-08</c:v>
                </c:pt>
                <c:pt idx="258">
                  <c:v>2024-09</c:v>
                </c:pt>
                <c:pt idx="259">
                  <c:v>2024-10</c:v>
                </c:pt>
                <c:pt idx="260">
                  <c:v>2024-11</c:v>
                </c:pt>
                <c:pt idx="261">
                  <c:v>2024-12</c:v>
                </c:pt>
                <c:pt idx="262">
                  <c:v>2025-01</c:v>
                </c:pt>
                <c:pt idx="263">
                  <c:v>2025-02</c:v>
                </c:pt>
                <c:pt idx="264">
                  <c:v>2025-03</c:v>
                </c:pt>
                <c:pt idx="265">
                  <c:v>2025-04</c:v>
                </c:pt>
                <c:pt idx="266">
                  <c:v>2025-05</c:v>
                </c:pt>
                <c:pt idx="267">
                  <c:v>2025-06</c:v>
                </c:pt>
                <c:pt idx="268">
                  <c:v>2025-07</c:v>
                </c:pt>
                <c:pt idx="269">
                  <c:v>2025-08</c:v>
                </c:pt>
              </c:strCache>
            </c:strRef>
          </c:cat>
          <c:val>
            <c:numRef>
              <c:f>Feuil1!$G$3:$G$271</c:f>
              <c:numCache>
                <c:formatCode>General</c:formatCode>
                <c:ptCount val="269"/>
                <c:pt idx="0">
                  <c:v>9.36</c:v>
                </c:pt>
                <c:pt idx="1">
                  <c:v>3.71</c:v>
                </c:pt>
                <c:pt idx="2">
                  <c:v>2.87</c:v>
                </c:pt>
                <c:pt idx="3">
                  <c:v>4.5</c:v>
                </c:pt>
                <c:pt idx="4">
                  <c:v>17.05</c:v>
                </c:pt>
                <c:pt idx="5">
                  <c:v>17.89</c:v>
                </c:pt>
                <c:pt idx="6">
                  <c:v>12.09</c:v>
                </c:pt>
                <c:pt idx="7">
                  <c:v>14.21</c:v>
                </c:pt>
                <c:pt idx="8">
                  <c:v>11.05</c:v>
                </c:pt>
                <c:pt idx="9">
                  <c:v>9.27</c:v>
                </c:pt>
                <c:pt idx="10">
                  <c:v>8.43</c:v>
                </c:pt>
                <c:pt idx="11">
                  <c:v>9.26</c:v>
                </c:pt>
                <c:pt idx="12">
                  <c:v>7.51</c:v>
                </c:pt>
                <c:pt idx="13">
                  <c:v>10.48</c:v>
                </c:pt>
                <c:pt idx="14">
                  <c:v>12.77</c:v>
                </c:pt>
                <c:pt idx="15">
                  <c:v>12.89</c:v>
                </c:pt>
                <c:pt idx="16">
                  <c:v>11.21</c:v>
                </c:pt>
                <c:pt idx="17">
                  <c:v>13.39</c:v>
                </c:pt>
                <c:pt idx="18">
                  <c:v>12.35</c:v>
                </c:pt>
                <c:pt idx="19">
                  <c:v>12.4</c:v>
                </c:pt>
                <c:pt idx="20">
                  <c:v>13.13</c:v>
                </c:pt>
                <c:pt idx="21">
                  <c:v>15.83</c:v>
                </c:pt>
                <c:pt idx="22">
                  <c:v>17.54</c:v>
                </c:pt>
                <c:pt idx="23">
                  <c:v>16.510000000000002</c:v>
                </c:pt>
                <c:pt idx="24">
                  <c:v>15.91</c:v>
                </c:pt>
                <c:pt idx="25">
                  <c:v>13.95</c:v>
                </c:pt>
                <c:pt idx="26">
                  <c:v>13.98</c:v>
                </c:pt>
                <c:pt idx="27">
                  <c:v>11.93</c:v>
                </c:pt>
                <c:pt idx="28">
                  <c:v>12</c:v>
                </c:pt>
                <c:pt idx="29">
                  <c:v>12.34</c:v>
                </c:pt>
                <c:pt idx="30">
                  <c:v>15.32</c:v>
                </c:pt>
                <c:pt idx="31">
                  <c:v>14.7</c:v>
                </c:pt>
                <c:pt idx="32">
                  <c:v>15.45</c:v>
                </c:pt>
                <c:pt idx="33">
                  <c:v>16.64</c:v>
                </c:pt>
                <c:pt idx="34">
                  <c:v>15.26</c:v>
                </c:pt>
                <c:pt idx="35">
                  <c:v>15.72</c:v>
                </c:pt>
                <c:pt idx="36">
                  <c:v>16.989999999999998</c:v>
                </c:pt>
                <c:pt idx="37">
                  <c:v>18.61</c:v>
                </c:pt>
                <c:pt idx="38">
                  <c:v>14.11</c:v>
                </c:pt>
                <c:pt idx="39">
                  <c:v>15.36</c:v>
                </c:pt>
                <c:pt idx="40">
                  <c:v>16.57</c:v>
                </c:pt>
                <c:pt idx="41">
                  <c:v>13.45</c:v>
                </c:pt>
                <c:pt idx="42">
                  <c:v>12.9</c:v>
                </c:pt>
                <c:pt idx="43">
                  <c:v>14.95</c:v>
                </c:pt>
                <c:pt idx="44">
                  <c:v>18.25</c:v>
                </c:pt>
                <c:pt idx="45">
                  <c:v>9.2100000000000009</c:v>
                </c:pt>
                <c:pt idx="46">
                  <c:v>13.82</c:v>
                </c:pt>
                <c:pt idx="47">
                  <c:v>15.43</c:v>
                </c:pt>
                <c:pt idx="48">
                  <c:v>15.88</c:v>
                </c:pt>
                <c:pt idx="49">
                  <c:v>21.43</c:v>
                </c:pt>
                <c:pt idx="50">
                  <c:v>19.97</c:v>
                </c:pt>
                <c:pt idx="51">
                  <c:v>20.86</c:v>
                </c:pt>
                <c:pt idx="52">
                  <c:v>20.54</c:v>
                </c:pt>
                <c:pt idx="53">
                  <c:v>12.46</c:v>
                </c:pt>
                <c:pt idx="54">
                  <c:v>22.02</c:v>
                </c:pt>
                <c:pt idx="55">
                  <c:v>20.420000000000002</c:v>
                </c:pt>
                <c:pt idx="56">
                  <c:v>22.13</c:v>
                </c:pt>
                <c:pt idx="57">
                  <c:v>16.39</c:v>
                </c:pt>
                <c:pt idx="58">
                  <c:v>21.34</c:v>
                </c:pt>
                <c:pt idx="59">
                  <c:v>21.92</c:v>
                </c:pt>
                <c:pt idx="60">
                  <c:v>20.399999999999999</c:v>
                </c:pt>
                <c:pt idx="61">
                  <c:v>18.559999999999999</c:v>
                </c:pt>
                <c:pt idx="62">
                  <c:v>15.22</c:v>
                </c:pt>
                <c:pt idx="63">
                  <c:v>15.36</c:v>
                </c:pt>
                <c:pt idx="64">
                  <c:v>13.5</c:v>
                </c:pt>
                <c:pt idx="65">
                  <c:v>9.56</c:v>
                </c:pt>
                <c:pt idx="66">
                  <c:v>9.5</c:v>
                </c:pt>
                <c:pt idx="67">
                  <c:v>6.77</c:v>
                </c:pt>
                <c:pt idx="68">
                  <c:v>7.22</c:v>
                </c:pt>
                <c:pt idx="69">
                  <c:v>7.33</c:v>
                </c:pt>
                <c:pt idx="70">
                  <c:v>8.36</c:v>
                </c:pt>
                <c:pt idx="71">
                  <c:v>9.2200000000000006</c:v>
                </c:pt>
                <c:pt idx="72">
                  <c:v>5.82</c:v>
                </c:pt>
                <c:pt idx="73">
                  <c:v>2.86</c:v>
                </c:pt>
                <c:pt idx="74">
                  <c:v>4.41</c:v>
                </c:pt>
                <c:pt idx="75">
                  <c:v>5.15</c:v>
                </c:pt>
                <c:pt idx="76">
                  <c:v>4.12</c:v>
                </c:pt>
                <c:pt idx="77">
                  <c:v>6.64</c:v>
                </c:pt>
                <c:pt idx="78">
                  <c:v>4.62</c:v>
                </c:pt>
                <c:pt idx="79">
                  <c:v>5.62</c:v>
                </c:pt>
                <c:pt idx="80">
                  <c:v>5.24</c:v>
                </c:pt>
                <c:pt idx="81">
                  <c:v>5.0599999999999996</c:v>
                </c:pt>
                <c:pt idx="82">
                  <c:v>4.2300000000000004</c:v>
                </c:pt>
                <c:pt idx="83">
                  <c:v>3.76</c:v>
                </c:pt>
                <c:pt idx="84">
                  <c:v>7.07</c:v>
                </c:pt>
                <c:pt idx="85">
                  <c:v>9.24</c:v>
                </c:pt>
                <c:pt idx="86">
                  <c:v>11.07</c:v>
                </c:pt>
                <c:pt idx="87">
                  <c:v>9.41</c:v>
                </c:pt>
                <c:pt idx="88">
                  <c:v>11.56</c:v>
                </c:pt>
                <c:pt idx="89">
                  <c:v>13.4</c:v>
                </c:pt>
                <c:pt idx="90">
                  <c:v>12.56</c:v>
                </c:pt>
                <c:pt idx="91">
                  <c:v>9.31</c:v>
                </c:pt>
                <c:pt idx="92">
                  <c:v>14.88</c:v>
                </c:pt>
                <c:pt idx="93">
                  <c:v>13.17</c:v>
                </c:pt>
                <c:pt idx="94">
                  <c:v>14.32</c:v>
                </c:pt>
                <c:pt idx="95">
                  <c:v>10.93</c:v>
                </c:pt>
                <c:pt idx="96">
                  <c:v>15.31</c:v>
                </c:pt>
                <c:pt idx="97">
                  <c:v>13.47</c:v>
                </c:pt>
                <c:pt idx="98">
                  <c:v>16.46</c:v>
                </c:pt>
                <c:pt idx="99">
                  <c:v>20.48</c:v>
                </c:pt>
                <c:pt idx="100">
                  <c:v>13.48</c:v>
                </c:pt>
                <c:pt idx="101">
                  <c:v>12.38</c:v>
                </c:pt>
                <c:pt idx="102">
                  <c:v>12.75</c:v>
                </c:pt>
                <c:pt idx="103">
                  <c:v>15.25</c:v>
                </c:pt>
                <c:pt idx="104">
                  <c:v>11.15</c:v>
                </c:pt>
                <c:pt idx="105">
                  <c:v>13.84</c:v>
                </c:pt>
                <c:pt idx="106">
                  <c:v>11.47</c:v>
                </c:pt>
                <c:pt idx="107">
                  <c:v>13.27</c:v>
                </c:pt>
                <c:pt idx="108">
                  <c:v>9.4600000000000009</c:v>
                </c:pt>
                <c:pt idx="109">
                  <c:v>8.73</c:v>
                </c:pt>
                <c:pt idx="110">
                  <c:v>4.18</c:v>
                </c:pt>
                <c:pt idx="111">
                  <c:v>3.83</c:v>
                </c:pt>
                <c:pt idx="112">
                  <c:v>4.68</c:v>
                </c:pt>
                <c:pt idx="113">
                  <c:v>4.2300000000000004</c:v>
                </c:pt>
                <c:pt idx="114">
                  <c:v>6.12</c:v>
                </c:pt>
                <c:pt idx="115">
                  <c:v>5.4</c:v>
                </c:pt>
                <c:pt idx="116">
                  <c:v>6.51</c:v>
                </c:pt>
                <c:pt idx="117">
                  <c:v>2.76</c:v>
                </c:pt>
                <c:pt idx="118">
                  <c:v>1.46</c:v>
                </c:pt>
                <c:pt idx="119">
                  <c:v>1.51</c:v>
                </c:pt>
                <c:pt idx="120">
                  <c:v>1.64</c:v>
                </c:pt>
                <c:pt idx="121">
                  <c:v>2.75</c:v>
                </c:pt>
                <c:pt idx="122">
                  <c:v>4.26</c:v>
                </c:pt>
                <c:pt idx="123">
                  <c:v>4.63</c:v>
                </c:pt>
                <c:pt idx="124">
                  <c:v>7.15</c:v>
                </c:pt>
                <c:pt idx="125">
                  <c:v>7.21</c:v>
                </c:pt>
                <c:pt idx="126">
                  <c:v>7.96</c:v>
                </c:pt>
                <c:pt idx="127">
                  <c:v>7.11</c:v>
                </c:pt>
                <c:pt idx="128">
                  <c:v>6.13</c:v>
                </c:pt>
                <c:pt idx="129">
                  <c:v>8.41</c:v>
                </c:pt>
                <c:pt idx="130">
                  <c:v>11.3</c:v>
                </c:pt>
                <c:pt idx="131">
                  <c:v>13.13</c:v>
                </c:pt>
                <c:pt idx="132">
                  <c:v>10.58</c:v>
                </c:pt>
                <c:pt idx="133">
                  <c:v>13.22</c:v>
                </c:pt>
                <c:pt idx="134">
                  <c:v>10.64</c:v>
                </c:pt>
                <c:pt idx="135">
                  <c:v>11.95</c:v>
                </c:pt>
                <c:pt idx="136">
                  <c:v>9.83</c:v>
                </c:pt>
                <c:pt idx="137">
                  <c:v>10.5</c:v>
                </c:pt>
                <c:pt idx="138">
                  <c:v>9.57</c:v>
                </c:pt>
                <c:pt idx="139">
                  <c:v>9.5500000000000007</c:v>
                </c:pt>
                <c:pt idx="140">
                  <c:v>9.98</c:v>
                </c:pt>
                <c:pt idx="141">
                  <c:v>11.47</c:v>
                </c:pt>
                <c:pt idx="142">
                  <c:v>11.34</c:v>
                </c:pt>
                <c:pt idx="143">
                  <c:v>8.93</c:v>
                </c:pt>
                <c:pt idx="144">
                  <c:v>16.010000000000002</c:v>
                </c:pt>
                <c:pt idx="145">
                  <c:v>13.48</c:v>
                </c:pt>
                <c:pt idx="146">
                  <c:v>12.81</c:v>
                </c:pt>
                <c:pt idx="147">
                  <c:v>13.11</c:v>
                </c:pt>
                <c:pt idx="148">
                  <c:v>12.96</c:v>
                </c:pt>
                <c:pt idx="149">
                  <c:v>14.25</c:v>
                </c:pt>
                <c:pt idx="150">
                  <c:v>13.38</c:v>
                </c:pt>
                <c:pt idx="151">
                  <c:v>13.93</c:v>
                </c:pt>
                <c:pt idx="152">
                  <c:v>13.75</c:v>
                </c:pt>
                <c:pt idx="153">
                  <c:v>7.7</c:v>
                </c:pt>
                <c:pt idx="154">
                  <c:v>14.66</c:v>
                </c:pt>
                <c:pt idx="155">
                  <c:v>13.99</c:v>
                </c:pt>
                <c:pt idx="156">
                  <c:v>19.239999999999998</c:v>
                </c:pt>
                <c:pt idx="157">
                  <c:v>15.67</c:v>
                </c:pt>
                <c:pt idx="158">
                  <c:v>18.32</c:v>
                </c:pt>
                <c:pt idx="159">
                  <c:v>17.14</c:v>
                </c:pt>
                <c:pt idx="160">
                  <c:v>14.5</c:v>
                </c:pt>
                <c:pt idx="161">
                  <c:v>13.16</c:v>
                </c:pt>
                <c:pt idx="162">
                  <c:v>14.01</c:v>
                </c:pt>
                <c:pt idx="163">
                  <c:v>14.81</c:v>
                </c:pt>
                <c:pt idx="164">
                  <c:v>14.35</c:v>
                </c:pt>
                <c:pt idx="165">
                  <c:v>14.08</c:v>
                </c:pt>
                <c:pt idx="166">
                  <c:v>14.2</c:v>
                </c:pt>
                <c:pt idx="167">
                  <c:v>16.12</c:v>
                </c:pt>
                <c:pt idx="168">
                  <c:v>16.23</c:v>
                </c:pt>
                <c:pt idx="169">
                  <c:v>14.99</c:v>
                </c:pt>
                <c:pt idx="170">
                  <c:v>16.329999999999998</c:v>
                </c:pt>
                <c:pt idx="171">
                  <c:v>18.739999999999998</c:v>
                </c:pt>
                <c:pt idx="172">
                  <c:v>19.649999999999999</c:v>
                </c:pt>
                <c:pt idx="173">
                  <c:v>20.47</c:v>
                </c:pt>
                <c:pt idx="174">
                  <c:v>17.7</c:v>
                </c:pt>
                <c:pt idx="175">
                  <c:v>19.38</c:v>
                </c:pt>
                <c:pt idx="176">
                  <c:v>21.29</c:v>
                </c:pt>
                <c:pt idx="177">
                  <c:v>19.559999999999999</c:v>
                </c:pt>
                <c:pt idx="178">
                  <c:v>19.46</c:v>
                </c:pt>
                <c:pt idx="179">
                  <c:v>14.39</c:v>
                </c:pt>
                <c:pt idx="180">
                  <c:v>17.93</c:v>
                </c:pt>
                <c:pt idx="181">
                  <c:v>16.75</c:v>
                </c:pt>
                <c:pt idx="182">
                  <c:v>16.91</c:v>
                </c:pt>
                <c:pt idx="183">
                  <c:v>16.79</c:v>
                </c:pt>
                <c:pt idx="184">
                  <c:v>17.239999999999998</c:v>
                </c:pt>
                <c:pt idx="185">
                  <c:v>15.36</c:v>
                </c:pt>
                <c:pt idx="186">
                  <c:v>20.68</c:v>
                </c:pt>
                <c:pt idx="187">
                  <c:v>22.12</c:v>
                </c:pt>
                <c:pt idx="188">
                  <c:v>16.04</c:v>
                </c:pt>
                <c:pt idx="189">
                  <c:v>17.489999999999998</c:v>
                </c:pt>
                <c:pt idx="190">
                  <c:v>14.9</c:v>
                </c:pt>
                <c:pt idx="191">
                  <c:v>15.45</c:v>
                </c:pt>
                <c:pt idx="192">
                  <c:v>15.16</c:v>
                </c:pt>
                <c:pt idx="193">
                  <c:v>17.600000000000001</c:v>
                </c:pt>
                <c:pt idx="194">
                  <c:v>17.72</c:v>
                </c:pt>
                <c:pt idx="195">
                  <c:v>16.829999999999998</c:v>
                </c:pt>
                <c:pt idx="196">
                  <c:v>19.75</c:v>
                </c:pt>
                <c:pt idx="197">
                  <c:v>19.100000000000001</c:v>
                </c:pt>
                <c:pt idx="198">
                  <c:v>16.59</c:v>
                </c:pt>
                <c:pt idx="199">
                  <c:v>17.899999999999999</c:v>
                </c:pt>
                <c:pt idx="200">
                  <c:v>17.329999999999998</c:v>
                </c:pt>
                <c:pt idx="201">
                  <c:v>11.14</c:v>
                </c:pt>
                <c:pt idx="202">
                  <c:v>16.059999999999999</c:v>
                </c:pt>
                <c:pt idx="203">
                  <c:v>14.3</c:v>
                </c:pt>
                <c:pt idx="204">
                  <c:v>-19.86</c:v>
                </c:pt>
                <c:pt idx="205">
                  <c:v>-24.56</c:v>
                </c:pt>
                <c:pt idx="206">
                  <c:v>-7.82</c:v>
                </c:pt>
                <c:pt idx="207">
                  <c:v>2.88</c:v>
                </c:pt>
                <c:pt idx="208">
                  <c:v>3.11</c:v>
                </c:pt>
                <c:pt idx="209">
                  <c:v>5.9</c:v>
                </c:pt>
                <c:pt idx="210">
                  <c:v>6.81</c:v>
                </c:pt>
                <c:pt idx="211">
                  <c:v>1.62</c:v>
                </c:pt>
                <c:pt idx="212">
                  <c:v>0.17</c:v>
                </c:pt>
                <c:pt idx="213">
                  <c:v>4.63</c:v>
                </c:pt>
                <c:pt idx="214">
                  <c:v>5.39</c:v>
                </c:pt>
                <c:pt idx="215">
                  <c:v>2.5099999999999998</c:v>
                </c:pt>
                <c:pt idx="216">
                  <c:v>8.84</c:v>
                </c:pt>
                <c:pt idx="217">
                  <c:v>10.51</c:v>
                </c:pt>
                <c:pt idx="218">
                  <c:v>14.96</c:v>
                </c:pt>
                <c:pt idx="219">
                  <c:v>16.16</c:v>
                </c:pt>
                <c:pt idx="220">
                  <c:v>15.66</c:v>
                </c:pt>
                <c:pt idx="221">
                  <c:v>15.92</c:v>
                </c:pt>
                <c:pt idx="222">
                  <c:v>16.73</c:v>
                </c:pt>
                <c:pt idx="223">
                  <c:v>17.170000000000002</c:v>
                </c:pt>
                <c:pt idx="224">
                  <c:v>15.66</c:v>
                </c:pt>
                <c:pt idx="225">
                  <c:v>14.34</c:v>
                </c:pt>
                <c:pt idx="226">
                  <c:v>14.5</c:v>
                </c:pt>
                <c:pt idx="227">
                  <c:v>14.93</c:v>
                </c:pt>
                <c:pt idx="228">
                  <c:v>15.79</c:v>
                </c:pt>
                <c:pt idx="229">
                  <c:v>9.64</c:v>
                </c:pt>
                <c:pt idx="230">
                  <c:v>9.83</c:v>
                </c:pt>
                <c:pt idx="231">
                  <c:v>10.1</c:v>
                </c:pt>
                <c:pt idx="232">
                  <c:v>9.07</c:v>
                </c:pt>
                <c:pt idx="233">
                  <c:v>8.9</c:v>
                </c:pt>
                <c:pt idx="234">
                  <c:v>7.85</c:v>
                </c:pt>
                <c:pt idx="235">
                  <c:v>6.4</c:v>
                </c:pt>
                <c:pt idx="236">
                  <c:v>7.6</c:v>
                </c:pt>
                <c:pt idx="237">
                  <c:v>6.19</c:v>
                </c:pt>
                <c:pt idx="238">
                  <c:v>5.74</c:v>
                </c:pt>
                <c:pt idx="239">
                  <c:v>4.76</c:v>
                </c:pt>
                <c:pt idx="240">
                  <c:v>4.4400000000000004</c:v>
                </c:pt>
                <c:pt idx="241">
                  <c:v>4.87</c:v>
                </c:pt>
                <c:pt idx="242">
                  <c:v>2.12</c:v>
                </c:pt>
                <c:pt idx="243">
                  <c:v>2.4700000000000002</c:v>
                </c:pt>
                <c:pt idx="244">
                  <c:v>1.25</c:v>
                </c:pt>
                <c:pt idx="245">
                  <c:v>0.5</c:v>
                </c:pt>
                <c:pt idx="246">
                  <c:v>1.1399999999999999</c:v>
                </c:pt>
                <c:pt idx="247">
                  <c:v>4.04</c:v>
                </c:pt>
                <c:pt idx="248">
                  <c:v>2.9</c:v>
                </c:pt>
                <c:pt idx="249">
                  <c:v>1.82</c:v>
                </c:pt>
                <c:pt idx="250">
                  <c:v>1.36</c:v>
                </c:pt>
                <c:pt idx="251">
                  <c:v>0.44</c:v>
                </c:pt>
                <c:pt idx="252">
                  <c:v>0.64</c:v>
                </c:pt>
                <c:pt idx="253">
                  <c:v>2.5299999999999998</c:v>
                </c:pt>
                <c:pt idx="254">
                  <c:v>2.37</c:v>
                </c:pt>
                <c:pt idx="255">
                  <c:v>0.74</c:v>
                </c:pt>
                <c:pt idx="256">
                  <c:v>0.08</c:v>
                </c:pt>
                <c:pt idx="257">
                  <c:v>2.39</c:v>
                </c:pt>
                <c:pt idx="258">
                  <c:v>2.5499999999999998</c:v>
                </c:pt>
                <c:pt idx="259">
                  <c:v>0.69</c:v>
                </c:pt>
                <c:pt idx="260">
                  <c:v>0.64</c:v>
                </c:pt>
                <c:pt idx="261">
                  <c:v>-0.88</c:v>
                </c:pt>
                <c:pt idx="262">
                  <c:v>1.56</c:v>
                </c:pt>
                <c:pt idx="263">
                  <c:v>1.71</c:v>
                </c:pt>
                <c:pt idx="264">
                  <c:v>1.23</c:v>
                </c:pt>
                <c:pt idx="265">
                  <c:v>-0.04</c:v>
                </c:pt>
                <c:pt idx="266">
                  <c:v>0.1</c:v>
                </c:pt>
                <c:pt idx="267">
                  <c:v>1.31</c:v>
                </c:pt>
                <c:pt idx="268">
                  <c:v>1.47</c:v>
                </c:pt>
              </c:numCache>
            </c:numRef>
          </c:val>
          <c:smooth val="1"/>
          <c:extLst>
            <c:ext xmlns:c16="http://schemas.microsoft.com/office/drawing/2014/chart" uri="{C3380CC4-5D6E-409C-BE32-E72D297353CC}">
              <c16:uniqueId val="{00000002-1607-43DC-8B41-6BB21159C7CB}"/>
            </c:ext>
          </c:extLst>
        </c:ser>
        <c:ser>
          <c:idx val="0"/>
          <c:order val="3"/>
          <c:tx>
            <c:strRef>
              <c:f>Feuil1!$H$2</c:f>
              <c:strCache>
                <c:ptCount val="1"/>
                <c:pt idx="0">
                  <c:v>Services marchands (PME)</c:v>
                </c:pt>
              </c:strCache>
            </c:strRef>
          </c:tx>
          <c:spPr>
            <a:ln w="19050" cap="rnd">
              <a:solidFill>
                <a:schemeClr val="accent6"/>
              </a:solidFill>
              <a:prstDash val="sysDash"/>
              <a:round/>
            </a:ln>
            <a:effectLst/>
          </c:spPr>
          <c:marker>
            <c:symbol val="none"/>
          </c:marker>
          <c:cat>
            <c:strRef>
              <c:f>Feuil1!$B$3:$B$272</c:f>
              <c:strCache>
                <c:ptCount val="270"/>
                <c:pt idx="0">
                  <c:v>2003-03</c:v>
                </c:pt>
                <c:pt idx="1">
                  <c:v>2003-04</c:v>
                </c:pt>
                <c:pt idx="2">
                  <c:v>2003-05</c:v>
                </c:pt>
                <c:pt idx="3">
                  <c:v>2003-06</c:v>
                </c:pt>
                <c:pt idx="4">
                  <c:v>2003-07</c:v>
                </c:pt>
                <c:pt idx="5">
                  <c:v>2003-08</c:v>
                </c:pt>
                <c:pt idx="6">
                  <c:v>2003-09</c:v>
                </c:pt>
                <c:pt idx="7">
                  <c:v>2003-10</c:v>
                </c:pt>
                <c:pt idx="8">
                  <c:v>2003-11</c:v>
                </c:pt>
                <c:pt idx="9">
                  <c:v>2003-12</c:v>
                </c:pt>
                <c:pt idx="10">
                  <c:v>2004-01</c:v>
                </c:pt>
                <c:pt idx="11">
                  <c:v>2004-02</c:v>
                </c:pt>
                <c:pt idx="12">
                  <c:v>2004-03</c:v>
                </c:pt>
                <c:pt idx="13">
                  <c:v>2004-04</c:v>
                </c:pt>
                <c:pt idx="14">
                  <c:v>2004-05</c:v>
                </c:pt>
                <c:pt idx="15">
                  <c:v>2004-06</c:v>
                </c:pt>
                <c:pt idx="16">
                  <c:v>2004-07</c:v>
                </c:pt>
                <c:pt idx="17">
                  <c:v>2004-08</c:v>
                </c:pt>
                <c:pt idx="18">
                  <c:v>2004-09</c:v>
                </c:pt>
                <c:pt idx="19">
                  <c:v>2004-10</c:v>
                </c:pt>
                <c:pt idx="20">
                  <c:v>2004-11</c:v>
                </c:pt>
                <c:pt idx="21">
                  <c:v>2004-12</c:v>
                </c:pt>
                <c:pt idx="22">
                  <c:v>2005-01</c:v>
                </c:pt>
                <c:pt idx="23">
                  <c:v>2005-02</c:v>
                </c:pt>
                <c:pt idx="24">
                  <c:v>2005-03</c:v>
                </c:pt>
                <c:pt idx="25">
                  <c:v>2005-04</c:v>
                </c:pt>
                <c:pt idx="26">
                  <c:v>2005-05</c:v>
                </c:pt>
                <c:pt idx="27">
                  <c:v>2005-06</c:v>
                </c:pt>
                <c:pt idx="28">
                  <c:v>2005-07</c:v>
                </c:pt>
                <c:pt idx="29">
                  <c:v>2005-08</c:v>
                </c:pt>
                <c:pt idx="30">
                  <c:v>2005-09</c:v>
                </c:pt>
                <c:pt idx="31">
                  <c:v>2005-10</c:v>
                </c:pt>
                <c:pt idx="32">
                  <c:v>2005-11</c:v>
                </c:pt>
                <c:pt idx="33">
                  <c:v>2005-12</c:v>
                </c:pt>
                <c:pt idx="34">
                  <c:v>2006-01</c:v>
                </c:pt>
                <c:pt idx="35">
                  <c:v>2006-02</c:v>
                </c:pt>
                <c:pt idx="36">
                  <c:v>2006-03</c:v>
                </c:pt>
                <c:pt idx="37">
                  <c:v>2006-04</c:v>
                </c:pt>
                <c:pt idx="38">
                  <c:v>2006-05</c:v>
                </c:pt>
                <c:pt idx="39">
                  <c:v>2006-06</c:v>
                </c:pt>
                <c:pt idx="40">
                  <c:v>2006-07</c:v>
                </c:pt>
                <c:pt idx="41">
                  <c:v>2006-08</c:v>
                </c:pt>
                <c:pt idx="42">
                  <c:v>2006-09</c:v>
                </c:pt>
                <c:pt idx="43">
                  <c:v>2006-10</c:v>
                </c:pt>
                <c:pt idx="44">
                  <c:v>2006-11</c:v>
                </c:pt>
                <c:pt idx="45">
                  <c:v>2006-12</c:v>
                </c:pt>
                <c:pt idx="46">
                  <c:v>2007-01</c:v>
                </c:pt>
                <c:pt idx="47">
                  <c:v>2007-02</c:v>
                </c:pt>
                <c:pt idx="48">
                  <c:v>2007-03</c:v>
                </c:pt>
                <c:pt idx="49">
                  <c:v>2007-04</c:v>
                </c:pt>
                <c:pt idx="50">
                  <c:v>2007-05</c:v>
                </c:pt>
                <c:pt idx="51">
                  <c:v>2007-06</c:v>
                </c:pt>
                <c:pt idx="52">
                  <c:v>2007-07</c:v>
                </c:pt>
                <c:pt idx="53">
                  <c:v>2007-08</c:v>
                </c:pt>
                <c:pt idx="54">
                  <c:v>2007-09</c:v>
                </c:pt>
                <c:pt idx="55">
                  <c:v>2007-10</c:v>
                </c:pt>
                <c:pt idx="56">
                  <c:v>2007-11</c:v>
                </c:pt>
                <c:pt idx="57">
                  <c:v>2007-12</c:v>
                </c:pt>
                <c:pt idx="58">
                  <c:v>2008-01</c:v>
                </c:pt>
                <c:pt idx="59">
                  <c:v>2008-02</c:v>
                </c:pt>
                <c:pt idx="60">
                  <c:v>2008-03</c:v>
                </c:pt>
                <c:pt idx="61">
                  <c:v>2008-04</c:v>
                </c:pt>
                <c:pt idx="62">
                  <c:v>2008-05</c:v>
                </c:pt>
                <c:pt idx="63">
                  <c:v>2008-06</c:v>
                </c:pt>
                <c:pt idx="64">
                  <c:v>2008-07</c:v>
                </c:pt>
                <c:pt idx="65">
                  <c:v>2008-08</c:v>
                </c:pt>
                <c:pt idx="66">
                  <c:v>2008-09</c:v>
                </c:pt>
                <c:pt idx="67">
                  <c:v>2008-10</c:v>
                </c:pt>
                <c:pt idx="68">
                  <c:v>2008-11</c:v>
                </c:pt>
                <c:pt idx="69">
                  <c:v>2008-12</c:v>
                </c:pt>
                <c:pt idx="70">
                  <c:v>2009-01</c:v>
                </c:pt>
                <c:pt idx="71">
                  <c:v>2009-02</c:v>
                </c:pt>
                <c:pt idx="72">
                  <c:v>2009-03</c:v>
                </c:pt>
                <c:pt idx="73">
                  <c:v>2009-04</c:v>
                </c:pt>
                <c:pt idx="74">
                  <c:v>2009-05</c:v>
                </c:pt>
                <c:pt idx="75">
                  <c:v>2009-06</c:v>
                </c:pt>
                <c:pt idx="76">
                  <c:v>2009-07</c:v>
                </c:pt>
                <c:pt idx="77">
                  <c:v>2009-08</c:v>
                </c:pt>
                <c:pt idx="78">
                  <c:v>2009-09</c:v>
                </c:pt>
                <c:pt idx="79">
                  <c:v>2009-10</c:v>
                </c:pt>
                <c:pt idx="80">
                  <c:v>2009-11</c:v>
                </c:pt>
                <c:pt idx="81">
                  <c:v>2009-12</c:v>
                </c:pt>
                <c:pt idx="82">
                  <c:v>2010-01</c:v>
                </c:pt>
                <c:pt idx="83">
                  <c:v>2010-02</c:v>
                </c:pt>
                <c:pt idx="84">
                  <c:v>2010-03</c:v>
                </c:pt>
                <c:pt idx="85">
                  <c:v>2010-04</c:v>
                </c:pt>
                <c:pt idx="86">
                  <c:v>2010-05</c:v>
                </c:pt>
                <c:pt idx="87">
                  <c:v>2010-06</c:v>
                </c:pt>
                <c:pt idx="88">
                  <c:v>2010-07</c:v>
                </c:pt>
                <c:pt idx="89">
                  <c:v>2010-08</c:v>
                </c:pt>
                <c:pt idx="90">
                  <c:v>2010-09</c:v>
                </c:pt>
                <c:pt idx="91">
                  <c:v>2010-10</c:v>
                </c:pt>
                <c:pt idx="92">
                  <c:v>2010-11</c:v>
                </c:pt>
                <c:pt idx="93">
                  <c:v>2010-12</c:v>
                </c:pt>
                <c:pt idx="94">
                  <c:v>2011-01</c:v>
                </c:pt>
                <c:pt idx="95">
                  <c:v>2011-02</c:v>
                </c:pt>
                <c:pt idx="96">
                  <c:v>2011-03</c:v>
                </c:pt>
                <c:pt idx="97">
                  <c:v>2011-04</c:v>
                </c:pt>
                <c:pt idx="98">
                  <c:v>2011-05</c:v>
                </c:pt>
                <c:pt idx="99">
                  <c:v>2011-06</c:v>
                </c:pt>
                <c:pt idx="100">
                  <c:v>2011-07</c:v>
                </c:pt>
                <c:pt idx="101">
                  <c:v>2011-08</c:v>
                </c:pt>
                <c:pt idx="102">
                  <c:v>2011-09</c:v>
                </c:pt>
                <c:pt idx="103">
                  <c:v>2011-10</c:v>
                </c:pt>
                <c:pt idx="104">
                  <c:v>2011-11</c:v>
                </c:pt>
                <c:pt idx="105">
                  <c:v>2011-12</c:v>
                </c:pt>
                <c:pt idx="106">
                  <c:v>2012-01</c:v>
                </c:pt>
                <c:pt idx="107">
                  <c:v>2012-02</c:v>
                </c:pt>
                <c:pt idx="108">
                  <c:v>2012-03</c:v>
                </c:pt>
                <c:pt idx="109">
                  <c:v>2012-04</c:v>
                </c:pt>
                <c:pt idx="110">
                  <c:v>2012-05</c:v>
                </c:pt>
                <c:pt idx="111">
                  <c:v>2012-06</c:v>
                </c:pt>
                <c:pt idx="112">
                  <c:v>2012-07</c:v>
                </c:pt>
                <c:pt idx="113">
                  <c:v>2012-08</c:v>
                </c:pt>
                <c:pt idx="114">
                  <c:v>2012-09</c:v>
                </c:pt>
                <c:pt idx="115">
                  <c:v>2012-10</c:v>
                </c:pt>
                <c:pt idx="116">
                  <c:v>2012-11</c:v>
                </c:pt>
                <c:pt idx="117">
                  <c:v>2012-12</c:v>
                </c:pt>
                <c:pt idx="118">
                  <c:v>2013-01</c:v>
                </c:pt>
                <c:pt idx="119">
                  <c:v>2013-02</c:v>
                </c:pt>
                <c:pt idx="120">
                  <c:v>2013-03</c:v>
                </c:pt>
                <c:pt idx="121">
                  <c:v>2013-04</c:v>
                </c:pt>
                <c:pt idx="122">
                  <c:v>2013-05</c:v>
                </c:pt>
                <c:pt idx="123">
                  <c:v>2013-06</c:v>
                </c:pt>
                <c:pt idx="124">
                  <c:v>2013-07</c:v>
                </c:pt>
                <c:pt idx="125">
                  <c:v>2013-08</c:v>
                </c:pt>
                <c:pt idx="126">
                  <c:v>2013-09</c:v>
                </c:pt>
                <c:pt idx="127">
                  <c:v>2013-10</c:v>
                </c:pt>
                <c:pt idx="128">
                  <c:v>2013-11</c:v>
                </c:pt>
                <c:pt idx="129">
                  <c:v>2013-12</c:v>
                </c:pt>
                <c:pt idx="130">
                  <c:v>2014-01</c:v>
                </c:pt>
                <c:pt idx="131">
                  <c:v>2014-02</c:v>
                </c:pt>
                <c:pt idx="132">
                  <c:v>2014-03</c:v>
                </c:pt>
                <c:pt idx="133">
                  <c:v>2014-04</c:v>
                </c:pt>
                <c:pt idx="134">
                  <c:v>2014-05</c:v>
                </c:pt>
                <c:pt idx="135">
                  <c:v>2014-06</c:v>
                </c:pt>
                <c:pt idx="136">
                  <c:v>2014-07</c:v>
                </c:pt>
                <c:pt idx="137">
                  <c:v>2014-08</c:v>
                </c:pt>
                <c:pt idx="138">
                  <c:v>2014-09</c:v>
                </c:pt>
                <c:pt idx="139">
                  <c:v>2014-10</c:v>
                </c:pt>
                <c:pt idx="140">
                  <c:v>2014-11</c:v>
                </c:pt>
                <c:pt idx="141">
                  <c:v>2014-12</c:v>
                </c:pt>
                <c:pt idx="142">
                  <c:v>2015-01</c:v>
                </c:pt>
                <c:pt idx="143">
                  <c:v>2015-02</c:v>
                </c:pt>
                <c:pt idx="144">
                  <c:v>2015-03</c:v>
                </c:pt>
                <c:pt idx="145">
                  <c:v>2015-04</c:v>
                </c:pt>
                <c:pt idx="146">
                  <c:v>2015-05</c:v>
                </c:pt>
                <c:pt idx="147">
                  <c:v>2015-06</c:v>
                </c:pt>
                <c:pt idx="148">
                  <c:v>2015-07</c:v>
                </c:pt>
                <c:pt idx="149">
                  <c:v>2015-08</c:v>
                </c:pt>
                <c:pt idx="150">
                  <c:v>2015-09</c:v>
                </c:pt>
                <c:pt idx="151">
                  <c:v>2015-10</c:v>
                </c:pt>
                <c:pt idx="152">
                  <c:v>2015-11</c:v>
                </c:pt>
                <c:pt idx="153">
                  <c:v>2015-12</c:v>
                </c:pt>
                <c:pt idx="154">
                  <c:v>2016-01</c:v>
                </c:pt>
                <c:pt idx="155">
                  <c:v>2016-02</c:v>
                </c:pt>
                <c:pt idx="156">
                  <c:v>2016-03</c:v>
                </c:pt>
                <c:pt idx="157">
                  <c:v>2016-04</c:v>
                </c:pt>
                <c:pt idx="158">
                  <c:v>2016-05</c:v>
                </c:pt>
                <c:pt idx="159">
                  <c:v>2016-06</c:v>
                </c:pt>
                <c:pt idx="160">
                  <c:v>2016-07</c:v>
                </c:pt>
                <c:pt idx="161">
                  <c:v>2016-08</c:v>
                </c:pt>
                <c:pt idx="162">
                  <c:v>2016-09</c:v>
                </c:pt>
                <c:pt idx="163">
                  <c:v>2016-10</c:v>
                </c:pt>
                <c:pt idx="164">
                  <c:v>2016-11</c:v>
                </c:pt>
                <c:pt idx="165">
                  <c:v>2016-12</c:v>
                </c:pt>
                <c:pt idx="166">
                  <c:v>2017-01</c:v>
                </c:pt>
                <c:pt idx="167">
                  <c:v>2017-02</c:v>
                </c:pt>
                <c:pt idx="168">
                  <c:v>2017-03</c:v>
                </c:pt>
                <c:pt idx="169">
                  <c:v>2017-04</c:v>
                </c:pt>
                <c:pt idx="170">
                  <c:v>2017-05</c:v>
                </c:pt>
                <c:pt idx="171">
                  <c:v>2017-06</c:v>
                </c:pt>
                <c:pt idx="172">
                  <c:v>2017-07</c:v>
                </c:pt>
                <c:pt idx="173">
                  <c:v>2017-08</c:v>
                </c:pt>
                <c:pt idx="174">
                  <c:v>2017-09</c:v>
                </c:pt>
                <c:pt idx="175">
                  <c:v>2017-10</c:v>
                </c:pt>
                <c:pt idx="176">
                  <c:v>2017-11</c:v>
                </c:pt>
                <c:pt idx="177">
                  <c:v>2017-12</c:v>
                </c:pt>
                <c:pt idx="178">
                  <c:v>2018-01</c:v>
                </c:pt>
                <c:pt idx="179">
                  <c:v>2018-02</c:v>
                </c:pt>
                <c:pt idx="180">
                  <c:v>2018-03</c:v>
                </c:pt>
                <c:pt idx="181">
                  <c:v>2018-04</c:v>
                </c:pt>
                <c:pt idx="182">
                  <c:v>2018-05</c:v>
                </c:pt>
                <c:pt idx="183">
                  <c:v>2018-06</c:v>
                </c:pt>
                <c:pt idx="184">
                  <c:v>2018-07</c:v>
                </c:pt>
                <c:pt idx="185">
                  <c:v>2018-08</c:v>
                </c:pt>
                <c:pt idx="186">
                  <c:v>2018-09</c:v>
                </c:pt>
                <c:pt idx="187">
                  <c:v>2018-10</c:v>
                </c:pt>
                <c:pt idx="188">
                  <c:v>2018-11</c:v>
                </c:pt>
                <c:pt idx="189">
                  <c:v>2018-12</c:v>
                </c:pt>
                <c:pt idx="190">
                  <c:v>2019-01</c:v>
                </c:pt>
                <c:pt idx="191">
                  <c:v>2019-02</c:v>
                </c:pt>
                <c:pt idx="192">
                  <c:v>2019-03</c:v>
                </c:pt>
                <c:pt idx="193">
                  <c:v>2019-04</c:v>
                </c:pt>
                <c:pt idx="194">
                  <c:v>2019-05</c:v>
                </c:pt>
                <c:pt idx="195">
                  <c:v>2019-06</c:v>
                </c:pt>
                <c:pt idx="196">
                  <c:v>2019-07</c:v>
                </c:pt>
                <c:pt idx="197">
                  <c:v>2019-08</c:v>
                </c:pt>
                <c:pt idx="198">
                  <c:v>2019-09</c:v>
                </c:pt>
                <c:pt idx="199">
                  <c:v>2019-10</c:v>
                </c:pt>
                <c:pt idx="200">
                  <c:v>2019-11</c:v>
                </c:pt>
                <c:pt idx="201">
                  <c:v>2019-12</c:v>
                </c:pt>
                <c:pt idx="202">
                  <c:v>2020-01</c:v>
                </c:pt>
                <c:pt idx="203">
                  <c:v>2020-02</c:v>
                </c:pt>
                <c:pt idx="204">
                  <c:v>2020-03</c:v>
                </c:pt>
                <c:pt idx="205">
                  <c:v>2020-04</c:v>
                </c:pt>
                <c:pt idx="206">
                  <c:v>2020-05</c:v>
                </c:pt>
                <c:pt idx="207">
                  <c:v>2020-06</c:v>
                </c:pt>
                <c:pt idx="208">
                  <c:v>2020-07</c:v>
                </c:pt>
                <c:pt idx="209">
                  <c:v>2020-08</c:v>
                </c:pt>
                <c:pt idx="210">
                  <c:v>2020-09</c:v>
                </c:pt>
                <c:pt idx="211">
                  <c:v>2020-10</c:v>
                </c:pt>
                <c:pt idx="212">
                  <c:v>2020-11</c:v>
                </c:pt>
                <c:pt idx="213">
                  <c:v>2020-12</c:v>
                </c:pt>
                <c:pt idx="214">
                  <c:v>2021-01</c:v>
                </c:pt>
                <c:pt idx="215">
                  <c:v>2021-02</c:v>
                </c:pt>
                <c:pt idx="216">
                  <c:v>2021-03</c:v>
                </c:pt>
                <c:pt idx="217">
                  <c:v>2021-04</c:v>
                </c:pt>
                <c:pt idx="218">
                  <c:v>2021-05</c:v>
                </c:pt>
                <c:pt idx="219">
                  <c:v>2021-06</c:v>
                </c:pt>
                <c:pt idx="220">
                  <c:v>2021-07</c:v>
                </c:pt>
                <c:pt idx="221">
                  <c:v>2021-08</c:v>
                </c:pt>
                <c:pt idx="222">
                  <c:v>2021-09</c:v>
                </c:pt>
                <c:pt idx="223">
                  <c:v>2021-10</c:v>
                </c:pt>
                <c:pt idx="224">
                  <c:v>2021-11</c:v>
                </c:pt>
                <c:pt idx="225">
                  <c:v>2021-12</c:v>
                </c:pt>
                <c:pt idx="226">
                  <c:v>2022-01</c:v>
                </c:pt>
                <c:pt idx="227">
                  <c:v>2022-02</c:v>
                </c:pt>
                <c:pt idx="228">
                  <c:v>2022-03</c:v>
                </c:pt>
                <c:pt idx="229">
                  <c:v>2022-04</c:v>
                </c:pt>
                <c:pt idx="230">
                  <c:v>2022-05</c:v>
                </c:pt>
                <c:pt idx="231">
                  <c:v>2022-06</c:v>
                </c:pt>
                <c:pt idx="232">
                  <c:v>2022-07</c:v>
                </c:pt>
                <c:pt idx="233">
                  <c:v>2022-08</c:v>
                </c:pt>
                <c:pt idx="234">
                  <c:v>2022-09</c:v>
                </c:pt>
                <c:pt idx="235">
                  <c:v>2022-10</c:v>
                </c:pt>
                <c:pt idx="236">
                  <c:v>2022-11</c:v>
                </c:pt>
                <c:pt idx="237">
                  <c:v>2022-12</c:v>
                </c:pt>
                <c:pt idx="238">
                  <c:v>2023-01</c:v>
                </c:pt>
                <c:pt idx="239">
                  <c:v>2023-02</c:v>
                </c:pt>
                <c:pt idx="240">
                  <c:v>2023-03</c:v>
                </c:pt>
                <c:pt idx="241">
                  <c:v>2023-04</c:v>
                </c:pt>
                <c:pt idx="242">
                  <c:v>2023-05</c:v>
                </c:pt>
                <c:pt idx="243">
                  <c:v>2023-06</c:v>
                </c:pt>
                <c:pt idx="244">
                  <c:v>2023-07</c:v>
                </c:pt>
                <c:pt idx="245">
                  <c:v>2023-08</c:v>
                </c:pt>
                <c:pt idx="246">
                  <c:v>2023-09</c:v>
                </c:pt>
                <c:pt idx="247">
                  <c:v>2023-10</c:v>
                </c:pt>
                <c:pt idx="248">
                  <c:v>2023-11</c:v>
                </c:pt>
                <c:pt idx="249">
                  <c:v>2023-12</c:v>
                </c:pt>
                <c:pt idx="250">
                  <c:v>2024-01</c:v>
                </c:pt>
                <c:pt idx="251">
                  <c:v>2024-02</c:v>
                </c:pt>
                <c:pt idx="252">
                  <c:v>2024-03</c:v>
                </c:pt>
                <c:pt idx="253">
                  <c:v>2024-04</c:v>
                </c:pt>
                <c:pt idx="254">
                  <c:v>2024-05</c:v>
                </c:pt>
                <c:pt idx="255">
                  <c:v>2024-06</c:v>
                </c:pt>
                <c:pt idx="256">
                  <c:v>2024-07</c:v>
                </c:pt>
                <c:pt idx="257">
                  <c:v>2024-08</c:v>
                </c:pt>
                <c:pt idx="258">
                  <c:v>2024-09</c:v>
                </c:pt>
                <c:pt idx="259">
                  <c:v>2024-10</c:v>
                </c:pt>
                <c:pt idx="260">
                  <c:v>2024-11</c:v>
                </c:pt>
                <c:pt idx="261">
                  <c:v>2024-12</c:v>
                </c:pt>
                <c:pt idx="262">
                  <c:v>2025-01</c:v>
                </c:pt>
                <c:pt idx="263">
                  <c:v>2025-02</c:v>
                </c:pt>
                <c:pt idx="264">
                  <c:v>2025-03</c:v>
                </c:pt>
                <c:pt idx="265">
                  <c:v>2025-04</c:v>
                </c:pt>
                <c:pt idx="266">
                  <c:v>2025-05</c:v>
                </c:pt>
                <c:pt idx="267">
                  <c:v>2025-06</c:v>
                </c:pt>
                <c:pt idx="268">
                  <c:v>2025-07</c:v>
                </c:pt>
                <c:pt idx="269">
                  <c:v>2025-08</c:v>
                </c:pt>
              </c:strCache>
            </c:strRef>
          </c:cat>
          <c:val>
            <c:numRef>
              <c:f>Feuil1!$H$3:$H$271</c:f>
              <c:numCache>
                <c:formatCode>General</c:formatCode>
                <c:ptCount val="269"/>
                <c:pt idx="0">
                  <c:v>11.52</c:v>
                </c:pt>
                <c:pt idx="1">
                  <c:v>3.38</c:v>
                </c:pt>
                <c:pt idx="2">
                  <c:v>4.9400000000000004</c:v>
                </c:pt>
                <c:pt idx="3">
                  <c:v>0.28000000000000003</c:v>
                </c:pt>
                <c:pt idx="4">
                  <c:v>9.76</c:v>
                </c:pt>
                <c:pt idx="5">
                  <c:v>7.38</c:v>
                </c:pt>
                <c:pt idx="6">
                  <c:v>6.02</c:v>
                </c:pt>
                <c:pt idx="7">
                  <c:v>5.69</c:v>
                </c:pt>
                <c:pt idx="8">
                  <c:v>9.15</c:v>
                </c:pt>
                <c:pt idx="9">
                  <c:v>4.79</c:v>
                </c:pt>
                <c:pt idx="10">
                  <c:v>4.95</c:v>
                </c:pt>
                <c:pt idx="11">
                  <c:v>4.34</c:v>
                </c:pt>
                <c:pt idx="12">
                  <c:v>6.54</c:v>
                </c:pt>
                <c:pt idx="13">
                  <c:v>5.13</c:v>
                </c:pt>
                <c:pt idx="14">
                  <c:v>7.69</c:v>
                </c:pt>
                <c:pt idx="15">
                  <c:v>7.07</c:v>
                </c:pt>
                <c:pt idx="16">
                  <c:v>6.45</c:v>
                </c:pt>
                <c:pt idx="17">
                  <c:v>7.05</c:v>
                </c:pt>
                <c:pt idx="18">
                  <c:v>9.35</c:v>
                </c:pt>
                <c:pt idx="19">
                  <c:v>9.86</c:v>
                </c:pt>
                <c:pt idx="20">
                  <c:v>9.7200000000000006</c:v>
                </c:pt>
                <c:pt idx="21">
                  <c:v>12.69</c:v>
                </c:pt>
                <c:pt idx="22">
                  <c:v>11.89</c:v>
                </c:pt>
                <c:pt idx="23">
                  <c:v>10.52</c:v>
                </c:pt>
                <c:pt idx="24">
                  <c:v>6.96</c:v>
                </c:pt>
                <c:pt idx="25">
                  <c:v>2.52</c:v>
                </c:pt>
                <c:pt idx="26">
                  <c:v>5.85</c:v>
                </c:pt>
                <c:pt idx="27">
                  <c:v>5.95</c:v>
                </c:pt>
                <c:pt idx="28">
                  <c:v>3.31</c:v>
                </c:pt>
                <c:pt idx="29">
                  <c:v>2.62</c:v>
                </c:pt>
                <c:pt idx="30">
                  <c:v>1.59</c:v>
                </c:pt>
                <c:pt idx="31">
                  <c:v>-0.87</c:v>
                </c:pt>
                <c:pt idx="32">
                  <c:v>3.81</c:v>
                </c:pt>
                <c:pt idx="33">
                  <c:v>3.05</c:v>
                </c:pt>
                <c:pt idx="34">
                  <c:v>1.69</c:v>
                </c:pt>
                <c:pt idx="35">
                  <c:v>7.81</c:v>
                </c:pt>
                <c:pt idx="36">
                  <c:v>8.4</c:v>
                </c:pt>
                <c:pt idx="37">
                  <c:v>10.11</c:v>
                </c:pt>
                <c:pt idx="38">
                  <c:v>10.99</c:v>
                </c:pt>
                <c:pt idx="39">
                  <c:v>10.42</c:v>
                </c:pt>
                <c:pt idx="40">
                  <c:v>12.49</c:v>
                </c:pt>
                <c:pt idx="41">
                  <c:v>8.74</c:v>
                </c:pt>
                <c:pt idx="42">
                  <c:v>12.58</c:v>
                </c:pt>
                <c:pt idx="43">
                  <c:v>13.86</c:v>
                </c:pt>
                <c:pt idx="44">
                  <c:v>11.93</c:v>
                </c:pt>
                <c:pt idx="45">
                  <c:v>12.88</c:v>
                </c:pt>
                <c:pt idx="46">
                  <c:v>13.48</c:v>
                </c:pt>
                <c:pt idx="47">
                  <c:v>11.56</c:v>
                </c:pt>
                <c:pt idx="48">
                  <c:v>12.86</c:v>
                </c:pt>
                <c:pt idx="49">
                  <c:v>13.26</c:v>
                </c:pt>
                <c:pt idx="50">
                  <c:v>11.75</c:v>
                </c:pt>
                <c:pt idx="51">
                  <c:v>12.25</c:v>
                </c:pt>
                <c:pt idx="52">
                  <c:v>11.46</c:v>
                </c:pt>
                <c:pt idx="53">
                  <c:v>12.41</c:v>
                </c:pt>
                <c:pt idx="54">
                  <c:v>13.25</c:v>
                </c:pt>
                <c:pt idx="55">
                  <c:v>14.15</c:v>
                </c:pt>
                <c:pt idx="56">
                  <c:v>13.02</c:v>
                </c:pt>
                <c:pt idx="57">
                  <c:v>10.88</c:v>
                </c:pt>
                <c:pt idx="58">
                  <c:v>11.23</c:v>
                </c:pt>
                <c:pt idx="59">
                  <c:v>11.43</c:v>
                </c:pt>
                <c:pt idx="60">
                  <c:v>10.42</c:v>
                </c:pt>
                <c:pt idx="61">
                  <c:v>11.12</c:v>
                </c:pt>
                <c:pt idx="62">
                  <c:v>9.02</c:v>
                </c:pt>
                <c:pt idx="63">
                  <c:v>4.0199999999999996</c:v>
                </c:pt>
                <c:pt idx="64">
                  <c:v>7.88</c:v>
                </c:pt>
                <c:pt idx="65">
                  <c:v>7</c:v>
                </c:pt>
                <c:pt idx="66">
                  <c:v>4.0599999999999996</c:v>
                </c:pt>
                <c:pt idx="67">
                  <c:v>-1.2</c:v>
                </c:pt>
                <c:pt idx="68">
                  <c:v>0.05</c:v>
                </c:pt>
                <c:pt idx="69">
                  <c:v>1.7</c:v>
                </c:pt>
                <c:pt idx="70">
                  <c:v>0.88</c:v>
                </c:pt>
                <c:pt idx="71">
                  <c:v>-1.49</c:v>
                </c:pt>
                <c:pt idx="72">
                  <c:v>2.5099999999999998</c:v>
                </c:pt>
                <c:pt idx="73">
                  <c:v>4.26</c:v>
                </c:pt>
                <c:pt idx="74">
                  <c:v>2.36</c:v>
                </c:pt>
                <c:pt idx="75">
                  <c:v>4.72</c:v>
                </c:pt>
                <c:pt idx="76">
                  <c:v>4.17</c:v>
                </c:pt>
                <c:pt idx="77">
                  <c:v>5.03</c:v>
                </c:pt>
                <c:pt idx="78">
                  <c:v>6.67</c:v>
                </c:pt>
                <c:pt idx="79">
                  <c:v>6.38</c:v>
                </c:pt>
                <c:pt idx="80">
                  <c:v>6.09</c:v>
                </c:pt>
                <c:pt idx="81">
                  <c:v>7.16</c:v>
                </c:pt>
                <c:pt idx="82">
                  <c:v>4.88</c:v>
                </c:pt>
                <c:pt idx="83">
                  <c:v>7.09</c:v>
                </c:pt>
                <c:pt idx="84">
                  <c:v>6.56</c:v>
                </c:pt>
                <c:pt idx="85">
                  <c:v>6.96</c:v>
                </c:pt>
                <c:pt idx="86">
                  <c:v>8.08</c:v>
                </c:pt>
                <c:pt idx="87">
                  <c:v>8.19</c:v>
                </c:pt>
                <c:pt idx="88">
                  <c:v>9.92</c:v>
                </c:pt>
                <c:pt idx="89">
                  <c:v>11.12</c:v>
                </c:pt>
                <c:pt idx="90">
                  <c:v>9.5299999999999994</c:v>
                </c:pt>
                <c:pt idx="91">
                  <c:v>9.31</c:v>
                </c:pt>
                <c:pt idx="92">
                  <c:v>12.14</c:v>
                </c:pt>
                <c:pt idx="93">
                  <c:v>11.52</c:v>
                </c:pt>
                <c:pt idx="94">
                  <c:v>10.32</c:v>
                </c:pt>
                <c:pt idx="95">
                  <c:v>9.9700000000000006</c:v>
                </c:pt>
                <c:pt idx="96">
                  <c:v>12.25</c:v>
                </c:pt>
                <c:pt idx="97">
                  <c:v>12</c:v>
                </c:pt>
                <c:pt idx="98">
                  <c:v>13.3</c:v>
                </c:pt>
                <c:pt idx="99">
                  <c:v>12.5</c:v>
                </c:pt>
                <c:pt idx="100">
                  <c:v>10.43</c:v>
                </c:pt>
                <c:pt idx="101">
                  <c:v>8.69</c:v>
                </c:pt>
                <c:pt idx="102">
                  <c:v>5.22</c:v>
                </c:pt>
                <c:pt idx="103">
                  <c:v>6.61</c:v>
                </c:pt>
                <c:pt idx="104">
                  <c:v>6.42</c:v>
                </c:pt>
                <c:pt idx="105">
                  <c:v>9.68</c:v>
                </c:pt>
                <c:pt idx="106">
                  <c:v>8.76</c:v>
                </c:pt>
                <c:pt idx="107">
                  <c:v>9.84</c:v>
                </c:pt>
                <c:pt idx="108">
                  <c:v>7.33</c:v>
                </c:pt>
                <c:pt idx="109">
                  <c:v>4.47</c:v>
                </c:pt>
                <c:pt idx="110">
                  <c:v>3.17</c:v>
                </c:pt>
                <c:pt idx="111">
                  <c:v>2.11</c:v>
                </c:pt>
                <c:pt idx="112">
                  <c:v>2.17</c:v>
                </c:pt>
                <c:pt idx="113">
                  <c:v>2.54</c:v>
                </c:pt>
                <c:pt idx="114">
                  <c:v>4.08</c:v>
                </c:pt>
                <c:pt idx="115">
                  <c:v>4</c:v>
                </c:pt>
                <c:pt idx="116">
                  <c:v>5.1100000000000003</c:v>
                </c:pt>
                <c:pt idx="117">
                  <c:v>-0.2</c:v>
                </c:pt>
                <c:pt idx="118">
                  <c:v>2.97</c:v>
                </c:pt>
                <c:pt idx="119">
                  <c:v>0.14000000000000001</c:v>
                </c:pt>
                <c:pt idx="120">
                  <c:v>0.86</c:v>
                </c:pt>
                <c:pt idx="121">
                  <c:v>6.48</c:v>
                </c:pt>
                <c:pt idx="122">
                  <c:v>3.2</c:v>
                </c:pt>
                <c:pt idx="123">
                  <c:v>2.69</c:v>
                </c:pt>
                <c:pt idx="124">
                  <c:v>2.81</c:v>
                </c:pt>
                <c:pt idx="125">
                  <c:v>3.83</c:v>
                </c:pt>
                <c:pt idx="126">
                  <c:v>8.4600000000000009</c:v>
                </c:pt>
                <c:pt idx="127">
                  <c:v>7.49</c:v>
                </c:pt>
                <c:pt idx="128">
                  <c:v>4.66</c:v>
                </c:pt>
                <c:pt idx="129">
                  <c:v>4.75</c:v>
                </c:pt>
                <c:pt idx="130">
                  <c:v>7.65</c:v>
                </c:pt>
                <c:pt idx="131">
                  <c:v>8.01</c:v>
                </c:pt>
                <c:pt idx="132">
                  <c:v>8.0500000000000007</c:v>
                </c:pt>
                <c:pt idx="133">
                  <c:v>8.81</c:v>
                </c:pt>
                <c:pt idx="134">
                  <c:v>8.18</c:v>
                </c:pt>
                <c:pt idx="135">
                  <c:v>7.96</c:v>
                </c:pt>
                <c:pt idx="136">
                  <c:v>10.58</c:v>
                </c:pt>
                <c:pt idx="137">
                  <c:v>12.03</c:v>
                </c:pt>
                <c:pt idx="138">
                  <c:v>9.56</c:v>
                </c:pt>
                <c:pt idx="139">
                  <c:v>9.35</c:v>
                </c:pt>
                <c:pt idx="140">
                  <c:v>10.199999999999999</c:v>
                </c:pt>
                <c:pt idx="141">
                  <c:v>12.57</c:v>
                </c:pt>
                <c:pt idx="142">
                  <c:v>8.17</c:v>
                </c:pt>
                <c:pt idx="143">
                  <c:v>5.47</c:v>
                </c:pt>
                <c:pt idx="144">
                  <c:v>8.14</c:v>
                </c:pt>
                <c:pt idx="145">
                  <c:v>9.16</c:v>
                </c:pt>
                <c:pt idx="146">
                  <c:v>8.31</c:v>
                </c:pt>
                <c:pt idx="147">
                  <c:v>11.47</c:v>
                </c:pt>
                <c:pt idx="148">
                  <c:v>11.01</c:v>
                </c:pt>
                <c:pt idx="149">
                  <c:v>9.73</c:v>
                </c:pt>
                <c:pt idx="150">
                  <c:v>10.96</c:v>
                </c:pt>
                <c:pt idx="151">
                  <c:v>10.74</c:v>
                </c:pt>
                <c:pt idx="152">
                  <c:v>10.86</c:v>
                </c:pt>
                <c:pt idx="153">
                  <c:v>11.05</c:v>
                </c:pt>
                <c:pt idx="154">
                  <c:v>12.48</c:v>
                </c:pt>
                <c:pt idx="155">
                  <c:v>15.61</c:v>
                </c:pt>
                <c:pt idx="156">
                  <c:v>15.9</c:v>
                </c:pt>
                <c:pt idx="157">
                  <c:v>13.08</c:v>
                </c:pt>
                <c:pt idx="158">
                  <c:v>15.59</c:v>
                </c:pt>
                <c:pt idx="159">
                  <c:v>14.86</c:v>
                </c:pt>
                <c:pt idx="160">
                  <c:v>13.94</c:v>
                </c:pt>
                <c:pt idx="161">
                  <c:v>13.02</c:v>
                </c:pt>
                <c:pt idx="162">
                  <c:v>13.95</c:v>
                </c:pt>
                <c:pt idx="163">
                  <c:v>14.16</c:v>
                </c:pt>
                <c:pt idx="164">
                  <c:v>13.51</c:v>
                </c:pt>
                <c:pt idx="165">
                  <c:v>14.53</c:v>
                </c:pt>
                <c:pt idx="166">
                  <c:v>15.21</c:v>
                </c:pt>
                <c:pt idx="167">
                  <c:v>14.55</c:v>
                </c:pt>
                <c:pt idx="168">
                  <c:v>14.8</c:v>
                </c:pt>
                <c:pt idx="169">
                  <c:v>16.829999999999998</c:v>
                </c:pt>
                <c:pt idx="170">
                  <c:v>18.03</c:v>
                </c:pt>
                <c:pt idx="171">
                  <c:v>17.420000000000002</c:v>
                </c:pt>
                <c:pt idx="172">
                  <c:v>16.7</c:v>
                </c:pt>
                <c:pt idx="173">
                  <c:v>16.559999999999999</c:v>
                </c:pt>
                <c:pt idx="174">
                  <c:v>17.579999999999998</c:v>
                </c:pt>
                <c:pt idx="175">
                  <c:v>16.59</c:v>
                </c:pt>
                <c:pt idx="176">
                  <c:v>17.850000000000001</c:v>
                </c:pt>
                <c:pt idx="177">
                  <c:v>18.739999999999998</c:v>
                </c:pt>
                <c:pt idx="178">
                  <c:v>16.100000000000001</c:v>
                </c:pt>
                <c:pt idx="179">
                  <c:v>12.19</c:v>
                </c:pt>
                <c:pt idx="180">
                  <c:v>14.11</c:v>
                </c:pt>
                <c:pt idx="181">
                  <c:v>13.62</c:v>
                </c:pt>
                <c:pt idx="182">
                  <c:v>12.89</c:v>
                </c:pt>
                <c:pt idx="183">
                  <c:v>14.22</c:v>
                </c:pt>
                <c:pt idx="184">
                  <c:v>13.37</c:v>
                </c:pt>
                <c:pt idx="185">
                  <c:v>13.53</c:v>
                </c:pt>
                <c:pt idx="186">
                  <c:v>14.03</c:v>
                </c:pt>
                <c:pt idx="187">
                  <c:v>14.74</c:v>
                </c:pt>
                <c:pt idx="188">
                  <c:v>13.37</c:v>
                </c:pt>
                <c:pt idx="189">
                  <c:v>13.13</c:v>
                </c:pt>
                <c:pt idx="190">
                  <c:v>11.13</c:v>
                </c:pt>
                <c:pt idx="191">
                  <c:v>13.1</c:v>
                </c:pt>
                <c:pt idx="192">
                  <c:v>13.54</c:v>
                </c:pt>
                <c:pt idx="193">
                  <c:v>13.8</c:v>
                </c:pt>
                <c:pt idx="194">
                  <c:v>13.63</c:v>
                </c:pt>
                <c:pt idx="195">
                  <c:v>11.94</c:v>
                </c:pt>
                <c:pt idx="196">
                  <c:v>14.62</c:v>
                </c:pt>
                <c:pt idx="197">
                  <c:v>14.41</c:v>
                </c:pt>
                <c:pt idx="198">
                  <c:v>12.69</c:v>
                </c:pt>
                <c:pt idx="199">
                  <c:v>14.14</c:v>
                </c:pt>
                <c:pt idx="200">
                  <c:v>14.25</c:v>
                </c:pt>
                <c:pt idx="201">
                  <c:v>15.09</c:v>
                </c:pt>
                <c:pt idx="202">
                  <c:v>14.66</c:v>
                </c:pt>
                <c:pt idx="203">
                  <c:v>13.9</c:v>
                </c:pt>
                <c:pt idx="204">
                  <c:v>-18.829999999999998</c:v>
                </c:pt>
                <c:pt idx="205">
                  <c:v>-23.37</c:v>
                </c:pt>
                <c:pt idx="206">
                  <c:v>-3.56</c:v>
                </c:pt>
                <c:pt idx="207">
                  <c:v>8.7899999999999991</c:v>
                </c:pt>
                <c:pt idx="208">
                  <c:v>8.93</c:v>
                </c:pt>
                <c:pt idx="209">
                  <c:v>9</c:v>
                </c:pt>
                <c:pt idx="210">
                  <c:v>11.88</c:v>
                </c:pt>
                <c:pt idx="211">
                  <c:v>6.56</c:v>
                </c:pt>
                <c:pt idx="212">
                  <c:v>3.28</c:v>
                </c:pt>
                <c:pt idx="213">
                  <c:v>7.16</c:v>
                </c:pt>
                <c:pt idx="214">
                  <c:v>6.73</c:v>
                </c:pt>
                <c:pt idx="215">
                  <c:v>6.09</c:v>
                </c:pt>
                <c:pt idx="216">
                  <c:v>10.130000000000001</c:v>
                </c:pt>
                <c:pt idx="217">
                  <c:v>13.2</c:v>
                </c:pt>
                <c:pt idx="218">
                  <c:v>14.8</c:v>
                </c:pt>
                <c:pt idx="219">
                  <c:v>15.89</c:v>
                </c:pt>
                <c:pt idx="220">
                  <c:v>15.68</c:v>
                </c:pt>
                <c:pt idx="221">
                  <c:v>16.45</c:v>
                </c:pt>
                <c:pt idx="222">
                  <c:v>16.46</c:v>
                </c:pt>
                <c:pt idx="223">
                  <c:v>17.05</c:v>
                </c:pt>
                <c:pt idx="224">
                  <c:v>17.09</c:v>
                </c:pt>
                <c:pt idx="225">
                  <c:v>15.55</c:v>
                </c:pt>
                <c:pt idx="226">
                  <c:v>14.53</c:v>
                </c:pt>
                <c:pt idx="227">
                  <c:v>14.57</c:v>
                </c:pt>
                <c:pt idx="228">
                  <c:v>14.14</c:v>
                </c:pt>
                <c:pt idx="229">
                  <c:v>11.3</c:v>
                </c:pt>
                <c:pt idx="230">
                  <c:v>11.84</c:v>
                </c:pt>
                <c:pt idx="231">
                  <c:v>11.57</c:v>
                </c:pt>
                <c:pt idx="232">
                  <c:v>9.94</c:v>
                </c:pt>
                <c:pt idx="233">
                  <c:v>9.24</c:v>
                </c:pt>
                <c:pt idx="234">
                  <c:v>7.38</c:v>
                </c:pt>
                <c:pt idx="235">
                  <c:v>6.97</c:v>
                </c:pt>
                <c:pt idx="236">
                  <c:v>6.95</c:v>
                </c:pt>
                <c:pt idx="237">
                  <c:v>5.88</c:v>
                </c:pt>
                <c:pt idx="238">
                  <c:v>6.73</c:v>
                </c:pt>
                <c:pt idx="239">
                  <c:v>5.2</c:v>
                </c:pt>
                <c:pt idx="240">
                  <c:v>4.88</c:v>
                </c:pt>
                <c:pt idx="241">
                  <c:v>4.03</c:v>
                </c:pt>
                <c:pt idx="242">
                  <c:v>0.15</c:v>
                </c:pt>
                <c:pt idx="243">
                  <c:v>2.08</c:v>
                </c:pt>
                <c:pt idx="244">
                  <c:v>2.9</c:v>
                </c:pt>
                <c:pt idx="245">
                  <c:v>2.16</c:v>
                </c:pt>
                <c:pt idx="246">
                  <c:v>3.3</c:v>
                </c:pt>
                <c:pt idx="247">
                  <c:v>2.06</c:v>
                </c:pt>
                <c:pt idx="248">
                  <c:v>2.25</c:v>
                </c:pt>
                <c:pt idx="249">
                  <c:v>2.67</c:v>
                </c:pt>
                <c:pt idx="250">
                  <c:v>3.06</c:v>
                </c:pt>
                <c:pt idx="251">
                  <c:v>3.05</c:v>
                </c:pt>
                <c:pt idx="252">
                  <c:v>1.81</c:v>
                </c:pt>
                <c:pt idx="253">
                  <c:v>1.21</c:v>
                </c:pt>
                <c:pt idx="254">
                  <c:v>1.39</c:v>
                </c:pt>
                <c:pt idx="255">
                  <c:v>0.09</c:v>
                </c:pt>
                <c:pt idx="256">
                  <c:v>0.3</c:v>
                </c:pt>
                <c:pt idx="257">
                  <c:v>2.37</c:v>
                </c:pt>
                <c:pt idx="258">
                  <c:v>1.23</c:v>
                </c:pt>
                <c:pt idx="259">
                  <c:v>1.21</c:v>
                </c:pt>
                <c:pt idx="260">
                  <c:v>1.24</c:v>
                </c:pt>
                <c:pt idx="261">
                  <c:v>0.49</c:v>
                </c:pt>
                <c:pt idx="262">
                  <c:v>-0.22</c:v>
                </c:pt>
                <c:pt idx="263">
                  <c:v>-0.28000000000000003</c:v>
                </c:pt>
                <c:pt idx="264">
                  <c:v>-1.8</c:v>
                </c:pt>
                <c:pt idx="265">
                  <c:v>0.08</c:v>
                </c:pt>
                <c:pt idx="266">
                  <c:v>-0.46</c:v>
                </c:pt>
                <c:pt idx="267">
                  <c:v>-0.26</c:v>
                </c:pt>
                <c:pt idx="268">
                  <c:v>-0.05</c:v>
                </c:pt>
              </c:numCache>
            </c:numRef>
          </c:val>
          <c:smooth val="1"/>
          <c:extLst>
            <c:ext xmlns:c16="http://schemas.microsoft.com/office/drawing/2014/chart" uri="{C3380CC4-5D6E-409C-BE32-E72D297353CC}">
              <c16:uniqueId val="{00000003-1607-43DC-8B41-6BB21159C7CB}"/>
            </c:ext>
          </c:extLst>
        </c:ser>
        <c:ser>
          <c:idx val="1"/>
          <c:order val="4"/>
          <c:spPr>
            <a:ln w="19050"/>
          </c:spPr>
          <c:marker>
            <c:symbol val="none"/>
          </c:marker>
          <c:cat>
            <c:strRef>
              <c:f>Feuil1!$B$3:$B$272</c:f>
              <c:strCache>
                <c:ptCount val="270"/>
                <c:pt idx="0">
                  <c:v>2003-03</c:v>
                </c:pt>
                <c:pt idx="1">
                  <c:v>2003-04</c:v>
                </c:pt>
                <c:pt idx="2">
                  <c:v>2003-05</c:v>
                </c:pt>
                <c:pt idx="3">
                  <c:v>2003-06</c:v>
                </c:pt>
                <c:pt idx="4">
                  <c:v>2003-07</c:v>
                </c:pt>
                <c:pt idx="5">
                  <c:v>2003-08</c:v>
                </c:pt>
                <c:pt idx="6">
                  <c:v>2003-09</c:v>
                </c:pt>
                <c:pt idx="7">
                  <c:v>2003-10</c:v>
                </c:pt>
                <c:pt idx="8">
                  <c:v>2003-11</c:v>
                </c:pt>
                <c:pt idx="9">
                  <c:v>2003-12</c:v>
                </c:pt>
                <c:pt idx="10">
                  <c:v>2004-01</c:v>
                </c:pt>
                <c:pt idx="11">
                  <c:v>2004-02</c:v>
                </c:pt>
                <c:pt idx="12">
                  <c:v>2004-03</c:v>
                </c:pt>
                <c:pt idx="13">
                  <c:v>2004-04</c:v>
                </c:pt>
                <c:pt idx="14">
                  <c:v>2004-05</c:v>
                </c:pt>
                <c:pt idx="15">
                  <c:v>2004-06</c:v>
                </c:pt>
                <c:pt idx="16">
                  <c:v>2004-07</c:v>
                </c:pt>
                <c:pt idx="17">
                  <c:v>2004-08</c:v>
                </c:pt>
                <c:pt idx="18">
                  <c:v>2004-09</c:v>
                </c:pt>
                <c:pt idx="19">
                  <c:v>2004-10</c:v>
                </c:pt>
                <c:pt idx="20">
                  <c:v>2004-11</c:v>
                </c:pt>
                <c:pt idx="21">
                  <c:v>2004-12</c:v>
                </c:pt>
                <c:pt idx="22">
                  <c:v>2005-01</c:v>
                </c:pt>
                <c:pt idx="23">
                  <c:v>2005-02</c:v>
                </c:pt>
                <c:pt idx="24">
                  <c:v>2005-03</c:v>
                </c:pt>
                <c:pt idx="25">
                  <c:v>2005-04</c:v>
                </c:pt>
                <c:pt idx="26">
                  <c:v>2005-05</c:v>
                </c:pt>
                <c:pt idx="27">
                  <c:v>2005-06</c:v>
                </c:pt>
                <c:pt idx="28">
                  <c:v>2005-07</c:v>
                </c:pt>
                <c:pt idx="29">
                  <c:v>2005-08</c:v>
                </c:pt>
                <c:pt idx="30">
                  <c:v>2005-09</c:v>
                </c:pt>
                <c:pt idx="31">
                  <c:v>2005-10</c:v>
                </c:pt>
                <c:pt idx="32">
                  <c:v>2005-11</c:v>
                </c:pt>
                <c:pt idx="33">
                  <c:v>2005-12</c:v>
                </c:pt>
                <c:pt idx="34">
                  <c:v>2006-01</c:v>
                </c:pt>
                <c:pt idx="35">
                  <c:v>2006-02</c:v>
                </c:pt>
                <c:pt idx="36">
                  <c:v>2006-03</c:v>
                </c:pt>
                <c:pt idx="37">
                  <c:v>2006-04</c:v>
                </c:pt>
                <c:pt idx="38">
                  <c:v>2006-05</c:v>
                </c:pt>
                <c:pt idx="39">
                  <c:v>2006-06</c:v>
                </c:pt>
                <c:pt idx="40">
                  <c:v>2006-07</c:v>
                </c:pt>
                <c:pt idx="41">
                  <c:v>2006-08</c:v>
                </c:pt>
                <c:pt idx="42">
                  <c:v>2006-09</c:v>
                </c:pt>
                <c:pt idx="43">
                  <c:v>2006-10</c:v>
                </c:pt>
                <c:pt idx="44">
                  <c:v>2006-11</c:v>
                </c:pt>
                <c:pt idx="45">
                  <c:v>2006-12</c:v>
                </c:pt>
                <c:pt idx="46">
                  <c:v>2007-01</c:v>
                </c:pt>
                <c:pt idx="47">
                  <c:v>2007-02</c:v>
                </c:pt>
                <c:pt idx="48">
                  <c:v>2007-03</c:v>
                </c:pt>
                <c:pt idx="49">
                  <c:v>2007-04</c:v>
                </c:pt>
                <c:pt idx="50">
                  <c:v>2007-05</c:v>
                </c:pt>
                <c:pt idx="51">
                  <c:v>2007-06</c:v>
                </c:pt>
                <c:pt idx="52">
                  <c:v>2007-07</c:v>
                </c:pt>
                <c:pt idx="53">
                  <c:v>2007-08</c:v>
                </c:pt>
                <c:pt idx="54">
                  <c:v>2007-09</c:v>
                </c:pt>
                <c:pt idx="55">
                  <c:v>2007-10</c:v>
                </c:pt>
                <c:pt idx="56">
                  <c:v>2007-11</c:v>
                </c:pt>
                <c:pt idx="57">
                  <c:v>2007-12</c:v>
                </c:pt>
                <c:pt idx="58">
                  <c:v>2008-01</c:v>
                </c:pt>
                <c:pt idx="59">
                  <c:v>2008-02</c:v>
                </c:pt>
                <c:pt idx="60">
                  <c:v>2008-03</c:v>
                </c:pt>
                <c:pt idx="61">
                  <c:v>2008-04</c:v>
                </c:pt>
                <c:pt idx="62">
                  <c:v>2008-05</c:v>
                </c:pt>
                <c:pt idx="63">
                  <c:v>2008-06</c:v>
                </c:pt>
                <c:pt idx="64">
                  <c:v>2008-07</c:v>
                </c:pt>
                <c:pt idx="65">
                  <c:v>2008-08</c:v>
                </c:pt>
                <c:pt idx="66">
                  <c:v>2008-09</c:v>
                </c:pt>
                <c:pt idx="67">
                  <c:v>2008-10</c:v>
                </c:pt>
                <c:pt idx="68">
                  <c:v>2008-11</c:v>
                </c:pt>
                <c:pt idx="69">
                  <c:v>2008-12</c:v>
                </c:pt>
                <c:pt idx="70">
                  <c:v>2009-01</c:v>
                </c:pt>
                <c:pt idx="71">
                  <c:v>2009-02</c:v>
                </c:pt>
                <c:pt idx="72">
                  <c:v>2009-03</c:v>
                </c:pt>
                <c:pt idx="73">
                  <c:v>2009-04</c:v>
                </c:pt>
                <c:pt idx="74">
                  <c:v>2009-05</c:v>
                </c:pt>
                <c:pt idx="75">
                  <c:v>2009-06</c:v>
                </c:pt>
                <c:pt idx="76">
                  <c:v>2009-07</c:v>
                </c:pt>
                <c:pt idx="77">
                  <c:v>2009-08</c:v>
                </c:pt>
                <c:pt idx="78">
                  <c:v>2009-09</c:v>
                </c:pt>
                <c:pt idx="79">
                  <c:v>2009-10</c:v>
                </c:pt>
                <c:pt idx="80">
                  <c:v>2009-11</c:v>
                </c:pt>
                <c:pt idx="81">
                  <c:v>2009-12</c:v>
                </c:pt>
                <c:pt idx="82">
                  <c:v>2010-01</c:v>
                </c:pt>
                <c:pt idx="83">
                  <c:v>2010-02</c:v>
                </c:pt>
                <c:pt idx="84">
                  <c:v>2010-03</c:v>
                </c:pt>
                <c:pt idx="85">
                  <c:v>2010-04</c:v>
                </c:pt>
                <c:pt idx="86">
                  <c:v>2010-05</c:v>
                </c:pt>
                <c:pt idx="87">
                  <c:v>2010-06</c:v>
                </c:pt>
                <c:pt idx="88">
                  <c:v>2010-07</c:v>
                </c:pt>
                <c:pt idx="89">
                  <c:v>2010-08</c:v>
                </c:pt>
                <c:pt idx="90">
                  <c:v>2010-09</c:v>
                </c:pt>
                <c:pt idx="91">
                  <c:v>2010-10</c:v>
                </c:pt>
                <c:pt idx="92">
                  <c:v>2010-11</c:v>
                </c:pt>
                <c:pt idx="93">
                  <c:v>2010-12</c:v>
                </c:pt>
                <c:pt idx="94">
                  <c:v>2011-01</c:v>
                </c:pt>
                <c:pt idx="95">
                  <c:v>2011-02</c:v>
                </c:pt>
                <c:pt idx="96">
                  <c:v>2011-03</c:v>
                </c:pt>
                <c:pt idx="97">
                  <c:v>2011-04</c:v>
                </c:pt>
                <c:pt idx="98">
                  <c:v>2011-05</c:v>
                </c:pt>
                <c:pt idx="99">
                  <c:v>2011-06</c:v>
                </c:pt>
                <c:pt idx="100">
                  <c:v>2011-07</c:v>
                </c:pt>
                <c:pt idx="101">
                  <c:v>2011-08</c:v>
                </c:pt>
                <c:pt idx="102">
                  <c:v>2011-09</c:v>
                </c:pt>
                <c:pt idx="103">
                  <c:v>2011-10</c:v>
                </c:pt>
                <c:pt idx="104">
                  <c:v>2011-11</c:v>
                </c:pt>
                <c:pt idx="105">
                  <c:v>2011-12</c:v>
                </c:pt>
                <c:pt idx="106">
                  <c:v>2012-01</c:v>
                </c:pt>
                <c:pt idx="107">
                  <c:v>2012-02</c:v>
                </c:pt>
                <c:pt idx="108">
                  <c:v>2012-03</c:v>
                </c:pt>
                <c:pt idx="109">
                  <c:v>2012-04</c:v>
                </c:pt>
                <c:pt idx="110">
                  <c:v>2012-05</c:v>
                </c:pt>
                <c:pt idx="111">
                  <c:v>2012-06</c:v>
                </c:pt>
                <c:pt idx="112">
                  <c:v>2012-07</c:v>
                </c:pt>
                <c:pt idx="113">
                  <c:v>2012-08</c:v>
                </c:pt>
                <c:pt idx="114">
                  <c:v>2012-09</c:v>
                </c:pt>
                <c:pt idx="115">
                  <c:v>2012-10</c:v>
                </c:pt>
                <c:pt idx="116">
                  <c:v>2012-11</c:v>
                </c:pt>
                <c:pt idx="117">
                  <c:v>2012-12</c:v>
                </c:pt>
                <c:pt idx="118">
                  <c:v>2013-01</c:v>
                </c:pt>
                <c:pt idx="119">
                  <c:v>2013-02</c:v>
                </c:pt>
                <c:pt idx="120">
                  <c:v>2013-03</c:v>
                </c:pt>
                <c:pt idx="121">
                  <c:v>2013-04</c:v>
                </c:pt>
                <c:pt idx="122">
                  <c:v>2013-05</c:v>
                </c:pt>
                <c:pt idx="123">
                  <c:v>2013-06</c:v>
                </c:pt>
                <c:pt idx="124">
                  <c:v>2013-07</c:v>
                </c:pt>
                <c:pt idx="125">
                  <c:v>2013-08</c:v>
                </c:pt>
                <c:pt idx="126">
                  <c:v>2013-09</c:v>
                </c:pt>
                <c:pt idx="127">
                  <c:v>2013-10</c:v>
                </c:pt>
                <c:pt idx="128">
                  <c:v>2013-11</c:v>
                </c:pt>
                <c:pt idx="129">
                  <c:v>2013-12</c:v>
                </c:pt>
                <c:pt idx="130">
                  <c:v>2014-01</c:v>
                </c:pt>
                <c:pt idx="131">
                  <c:v>2014-02</c:v>
                </c:pt>
                <c:pt idx="132">
                  <c:v>2014-03</c:v>
                </c:pt>
                <c:pt idx="133">
                  <c:v>2014-04</c:v>
                </c:pt>
                <c:pt idx="134">
                  <c:v>2014-05</c:v>
                </c:pt>
                <c:pt idx="135">
                  <c:v>2014-06</c:v>
                </c:pt>
                <c:pt idx="136">
                  <c:v>2014-07</c:v>
                </c:pt>
                <c:pt idx="137">
                  <c:v>2014-08</c:v>
                </c:pt>
                <c:pt idx="138">
                  <c:v>2014-09</c:v>
                </c:pt>
                <c:pt idx="139">
                  <c:v>2014-10</c:v>
                </c:pt>
                <c:pt idx="140">
                  <c:v>2014-11</c:v>
                </c:pt>
                <c:pt idx="141">
                  <c:v>2014-12</c:v>
                </c:pt>
                <c:pt idx="142">
                  <c:v>2015-01</c:v>
                </c:pt>
                <c:pt idx="143">
                  <c:v>2015-02</c:v>
                </c:pt>
                <c:pt idx="144">
                  <c:v>2015-03</c:v>
                </c:pt>
                <c:pt idx="145">
                  <c:v>2015-04</c:v>
                </c:pt>
                <c:pt idx="146">
                  <c:v>2015-05</c:v>
                </c:pt>
                <c:pt idx="147">
                  <c:v>2015-06</c:v>
                </c:pt>
                <c:pt idx="148">
                  <c:v>2015-07</c:v>
                </c:pt>
                <c:pt idx="149">
                  <c:v>2015-08</c:v>
                </c:pt>
                <c:pt idx="150">
                  <c:v>2015-09</c:v>
                </c:pt>
                <c:pt idx="151">
                  <c:v>2015-10</c:v>
                </c:pt>
                <c:pt idx="152">
                  <c:v>2015-11</c:v>
                </c:pt>
                <c:pt idx="153">
                  <c:v>2015-12</c:v>
                </c:pt>
                <c:pt idx="154">
                  <c:v>2016-01</c:v>
                </c:pt>
                <c:pt idx="155">
                  <c:v>2016-02</c:v>
                </c:pt>
                <c:pt idx="156">
                  <c:v>2016-03</c:v>
                </c:pt>
                <c:pt idx="157">
                  <c:v>2016-04</c:v>
                </c:pt>
                <c:pt idx="158">
                  <c:v>2016-05</c:v>
                </c:pt>
                <c:pt idx="159">
                  <c:v>2016-06</c:v>
                </c:pt>
                <c:pt idx="160">
                  <c:v>2016-07</c:v>
                </c:pt>
                <c:pt idx="161">
                  <c:v>2016-08</c:v>
                </c:pt>
                <c:pt idx="162">
                  <c:v>2016-09</c:v>
                </c:pt>
                <c:pt idx="163">
                  <c:v>2016-10</c:v>
                </c:pt>
                <c:pt idx="164">
                  <c:v>2016-11</c:v>
                </c:pt>
                <c:pt idx="165">
                  <c:v>2016-12</c:v>
                </c:pt>
                <c:pt idx="166">
                  <c:v>2017-01</c:v>
                </c:pt>
                <c:pt idx="167">
                  <c:v>2017-02</c:v>
                </c:pt>
                <c:pt idx="168">
                  <c:v>2017-03</c:v>
                </c:pt>
                <c:pt idx="169">
                  <c:v>2017-04</c:v>
                </c:pt>
                <c:pt idx="170">
                  <c:v>2017-05</c:v>
                </c:pt>
                <c:pt idx="171">
                  <c:v>2017-06</c:v>
                </c:pt>
                <c:pt idx="172">
                  <c:v>2017-07</c:v>
                </c:pt>
                <c:pt idx="173">
                  <c:v>2017-08</c:v>
                </c:pt>
                <c:pt idx="174">
                  <c:v>2017-09</c:v>
                </c:pt>
                <c:pt idx="175">
                  <c:v>2017-10</c:v>
                </c:pt>
                <c:pt idx="176">
                  <c:v>2017-11</c:v>
                </c:pt>
                <c:pt idx="177">
                  <c:v>2017-12</c:v>
                </c:pt>
                <c:pt idx="178">
                  <c:v>2018-01</c:v>
                </c:pt>
                <c:pt idx="179">
                  <c:v>2018-02</c:v>
                </c:pt>
                <c:pt idx="180">
                  <c:v>2018-03</c:v>
                </c:pt>
                <c:pt idx="181">
                  <c:v>2018-04</c:v>
                </c:pt>
                <c:pt idx="182">
                  <c:v>2018-05</c:v>
                </c:pt>
                <c:pt idx="183">
                  <c:v>2018-06</c:v>
                </c:pt>
                <c:pt idx="184">
                  <c:v>2018-07</c:v>
                </c:pt>
                <c:pt idx="185">
                  <c:v>2018-08</c:v>
                </c:pt>
                <c:pt idx="186">
                  <c:v>2018-09</c:v>
                </c:pt>
                <c:pt idx="187">
                  <c:v>2018-10</c:v>
                </c:pt>
                <c:pt idx="188">
                  <c:v>2018-11</c:v>
                </c:pt>
                <c:pt idx="189">
                  <c:v>2018-12</c:v>
                </c:pt>
                <c:pt idx="190">
                  <c:v>2019-01</c:v>
                </c:pt>
                <c:pt idx="191">
                  <c:v>2019-02</c:v>
                </c:pt>
                <c:pt idx="192">
                  <c:v>2019-03</c:v>
                </c:pt>
                <c:pt idx="193">
                  <c:v>2019-04</c:v>
                </c:pt>
                <c:pt idx="194">
                  <c:v>2019-05</c:v>
                </c:pt>
                <c:pt idx="195">
                  <c:v>2019-06</c:v>
                </c:pt>
                <c:pt idx="196">
                  <c:v>2019-07</c:v>
                </c:pt>
                <c:pt idx="197">
                  <c:v>2019-08</c:v>
                </c:pt>
                <c:pt idx="198">
                  <c:v>2019-09</c:v>
                </c:pt>
                <c:pt idx="199">
                  <c:v>2019-10</c:v>
                </c:pt>
                <c:pt idx="200">
                  <c:v>2019-11</c:v>
                </c:pt>
                <c:pt idx="201">
                  <c:v>2019-12</c:v>
                </c:pt>
                <c:pt idx="202">
                  <c:v>2020-01</c:v>
                </c:pt>
                <c:pt idx="203">
                  <c:v>2020-02</c:v>
                </c:pt>
                <c:pt idx="204">
                  <c:v>2020-03</c:v>
                </c:pt>
                <c:pt idx="205">
                  <c:v>2020-04</c:v>
                </c:pt>
                <c:pt idx="206">
                  <c:v>2020-05</c:v>
                </c:pt>
                <c:pt idx="207">
                  <c:v>2020-06</c:v>
                </c:pt>
                <c:pt idx="208">
                  <c:v>2020-07</c:v>
                </c:pt>
                <c:pt idx="209">
                  <c:v>2020-08</c:v>
                </c:pt>
                <c:pt idx="210">
                  <c:v>2020-09</c:v>
                </c:pt>
                <c:pt idx="211">
                  <c:v>2020-10</c:v>
                </c:pt>
                <c:pt idx="212">
                  <c:v>2020-11</c:v>
                </c:pt>
                <c:pt idx="213">
                  <c:v>2020-12</c:v>
                </c:pt>
                <c:pt idx="214">
                  <c:v>2021-01</c:v>
                </c:pt>
                <c:pt idx="215">
                  <c:v>2021-02</c:v>
                </c:pt>
                <c:pt idx="216">
                  <c:v>2021-03</c:v>
                </c:pt>
                <c:pt idx="217">
                  <c:v>2021-04</c:v>
                </c:pt>
                <c:pt idx="218">
                  <c:v>2021-05</c:v>
                </c:pt>
                <c:pt idx="219">
                  <c:v>2021-06</c:v>
                </c:pt>
                <c:pt idx="220">
                  <c:v>2021-07</c:v>
                </c:pt>
                <c:pt idx="221">
                  <c:v>2021-08</c:v>
                </c:pt>
                <c:pt idx="222">
                  <c:v>2021-09</c:v>
                </c:pt>
                <c:pt idx="223">
                  <c:v>2021-10</c:v>
                </c:pt>
                <c:pt idx="224">
                  <c:v>2021-11</c:v>
                </c:pt>
                <c:pt idx="225">
                  <c:v>2021-12</c:v>
                </c:pt>
                <c:pt idx="226">
                  <c:v>2022-01</c:v>
                </c:pt>
                <c:pt idx="227">
                  <c:v>2022-02</c:v>
                </c:pt>
                <c:pt idx="228">
                  <c:v>2022-03</c:v>
                </c:pt>
                <c:pt idx="229">
                  <c:v>2022-04</c:v>
                </c:pt>
                <c:pt idx="230">
                  <c:v>2022-05</c:v>
                </c:pt>
                <c:pt idx="231">
                  <c:v>2022-06</c:v>
                </c:pt>
                <c:pt idx="232">
                  <c:v>2022-07</c:v>
                </c:pt>
                <c:pt idx="233">
                  <c:v>2022-08</c:v>
                </c:pt>
                <c:pt idx="234">
                  <c:v>2022-09</c:v>
                </c:pt>
                <c:pt idx="235">
                  <c:v>2022-10</c:v>
                </c:pt>
                <c:pt idx="236">
                  <c:v>2022-11</c:v>
                </c:pt>
                <c:pt idx="237">
                  <c:v>2022-12</c:v>
                </c:pt>
                <c:pt idx="238">
                  <c:v>2023-01</c:v>
                </c:pt>
                <c:pt idx="239">
                  <c:v>2023-02</c:v>
                </c:pt>
                <c:pt idx="240">
                  <c:v>2023-03</c:v>
                </c:pt>
                <c:pt idx="241">
                  <c:v>2023-04</c:v>
                </c:pt>
                <c:pt idx="242">
                  <c:v>2023-05</c:v>
                </c:pt>
                <c:pt idx="243">
                  <c:v>2023-06</c:v>
                </c:pt>
                <c:pt idx="244">
                  <c:v>2023-07</c:v>
                </c:pt>
                <c:pt idx="245">
                  <c:v>2023-08</c:v>
                </c:pt>
                <c:pt idx="246">
                  <c:v>2023-09</c:v>
                </c:pt>
                <c:pt idx="247">
                  <c:v>2023-10</c:v>
                </c:pt>
                <c:pt idx="248">
                  <c:v>2023-11</c:v>
                </c:pt>
                <c:pt idx="249">
                  <c:v>2023-12</c:v>
                </c:pt>
                <c:pt idx="250">
                  <c:v>2024-01</c:v>
                </c:pt>
                <c:pt idx="251">
                  <c:v>2024-02</c:v>
                </c:pt>
                <c:pt idx="252">
                  <c:v>2024-03</c:v>
                </c:pt>
                <c:pt idx="253">
                  <c:v>2024-04</c:v>
                </c:pt>
                <c:pt idx="254">
                  <c:v>2024-05</c:v>
                </c:pt>
                <c:pt idx="255">
                  <c:v>2024-06</c:v>
                </c:pt>
                <c:pt idx="256">
                  <c:v>2024-07</c:v>
                </c:pt>
                <c:pt idx="257">
                  <c:v>2024-08</c:v>
                </c:pt>
                <c:pt idx="258">
                  <c:v>2024-09</c:v>
                </c:pt>
                <c:pt idx="259">
                  <c:v>2024-10</c:v>
                </c:pt>
                <c:pt idx="260">
                  <c:v>2024-11</c:v>
                </c:pt>
                <c:pt idx="261">
                  <c:v>2024-12</c:v>
                </c:pt>
                <c:pt idx="262">
                  <c:v>2025-01</c:v>
                </c:pt>
                <c:pt idx="263">
                  <c:v>2025-02</c:v>
                </c:pt>
                <c:pt idx="264">
                  <c:v>2025-03</c:v>
                </c:pt>
                <c:pt idx="265">
                  <c:v>2025-04</c:v>
                </c:pt>
                <c:pt idx="266">
                  <c:v>2025-05</c:v>
                </c:pt>
                <c:pt idx="267">
                  <c:v>2025-06</c:v>
                </c:pt>
                <c:pt idx="268">
                  <c:v>2025-07</c:v>
                </c:pt>
                <c:pt idx="269">
                  <c:v>2025-08</c:v>
                </c:pt>
              </c:strCache>
            </c:strRef>
          </c:cat>
          <c:val>
            <c:numRef>
              <c:f>Feuil1!$D$3:$D$272</c:f>
              <c:numCache>
                <c:formatCode>General</c:formatCode>
                <c:ptCount val="27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numCache>
            </c:numRef>
          </c:val>
          <c:smooth val="0"/>
          <c:extLst>
            <c:ext xmlns:c16="http://schemas.microsoft.com/office/drawing/2014/chart" uri="{C3380CC4-5D6E-409C-BE32-E72D297353CC}">
              <c16:uniqueId val="{00000004-1607-43DC-8B41-6BB21159C7CB}"/>
            </c:ext>
          </c:extLst>
        </c:ser>
        <c:dLbls>
          <c:showLegendKey val="0"/>
          <c:showVal val="0"/>
          <c:showCatName val="0"/>
          <c:showSerName val="0"/>
          <c:showPercent val="0"/>
          <c:showBubbleSize val="0"/>
        </c:dLbls>
        <c:smooth val="0"/>
        <c:axId val="1577981280"/>
        <c:axId val="1577994720"/>
      </c:lineChart>
      <c:catAx>
        <c:axId val="15779812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577994720"/>
        <c:crosses val="autoZero"/>
        <c:auto val="1"/>
        <c:lblAlgn val="ctr"/>
        <c:lblOffset val="100"/>
        <c:noMultiLvlLbl val="0"/>
      </c:catAx>
      <c:valAx>
        <c:axId val="1577994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77981280"/>
        <c:crosses val="autoZero"/>
        <c:crossBetween val="between"/>
      </c:valAx>
    </c:plotArea>
    <c:legend>
      <c:legendPos val="b"/>
      <c:legendEntry>
        <c:idx val="4"/>
        <c:delete val="1"/>
      </c:legendEntry>
      <c:overlay val="0"/>
    </c:legend>
    <c:plotVisOnly val="1"/>
    <c:dispBlanksAs val="gap"/>
    <c:showDLblsOverMax val="0"/>
    <c:extLst/>
  </c:chart>
  <c:txPr>
    <a:bodyPr/>
    <a:lstStyle/>
    <a:p>
      <a:pPr>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noProof="0" dirty="0"/>
              <a:t>Coût</a:t>
            </a:r>
            <a:r>
              <a:rPr lang="fr-FR" baseline="0" noProof="0" dirty="0"/>
              <a:t> des fonds propres estimé pour le CAC40</a:t>
            </a:r>
            <a:endParaRPr lang="fr-FR" noProof="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'DATA SEMAP'!$B$1</c:f>
              <c:strCache>
                <c:ptCount val="1"/>
                <c:pt idx="0">
                  <c:v>coe_FR</c:v>
                </c:pt>
              </c:strCache>
            </c:strRef>
          </c:tx>
          <c:spPr>
            <a:ln w="28575" cap="rnd">
              <a:solidFill>
                <a:schemeClr val="accent1"/>
              </a:solidFill>
              <a:round/>
            </a:ln>
            <a:effectLst/>
          </c:spPr>
          <c:marker>
            <c:symbol val="none"/>
          </c:marker>
          <c:cat>
            <c:numRef>
              <c:f>'DATA SEMAP'!$A$2:$A$285</c:f>
              <c:numCache>
                <c:formatCode>[$-40C]mmm\-yy;@</c:formatCode>
                <c:ptCount val="284"/>
                <c:pt idx="0">
                  <c:v>37287</c:v>
                </c:pt>
                <c:pt idx="1">
                  <c:v>37315</c:v>
                </c:pt>
                <c:pt idx="2">
                  <c:v>37344</c:v>
                </c:pt>
                <c:pt idx="3">
                  <c:v>37376</c:v>
                </c:pt>
                <c:pt idx="4">
                  <c:v>37407</c:v>
                </c:pt>
                <c:pt idx="5">
                  <c:v>37435</c:v>
                </c:pt>
                <c:pt idx="6">
                  <c:v>37468</c:v>
                </c:pt>
                <c:pt idx="7">
                  <c:v>37498</c:v>
                </c:pt>
                <c:pt idx="8">
                  <c:v>37529</c:v>
                </c:pt>
                <c:pt idx="9">
                  <c:v>37560</c:v>
                </c:pt>
                <c:pt idx="10">
                  <c:v>37589</c:v>
                </c:pt>
                <c:pt idx="11">
                  <c:v>37621</c:v>
                </c:pt>
                <c:pt idx="12">
                  <c:v>37652</c:v>
                </c:pt>
                <c:pt idx="13">
                  <c:v>37680</c:v>
                </c:pt>
                <c:pt idx="14">
                  <c:v>37711</c:v>
                </c:pt>
                <c:pt idx="15">
                  <c:v>37741</c:v>
                </c:pt>
                <c:pt idx="16">
                  <c:v>37771</c:v>
                </c:pt>
                <c:pt idx="17">
                  <c:v>37802</c:v>
                </c:pt>
                <c:pt idx="18">
                  <c:v>37833</c:v>
                </c:pt>
                <c:pt idx="19">
                  <c:v>37862</c:v>
                </c:pt>
                <c:pt idx="20">
                  <c:v>37894</c:v>
                </c:pt>
                <c:pt idx="21">
                  <c:v>37925</c:v>
                </c:pt>
                <c:pt idx="22">
                  <c:v>37953</c:v>
                </c:pt>
                <c:pt idx="23">
                  <c:v>37986</c:v>
                </c:pt>
                <c:pt idx="24">
                  <c:v>38016</c:v>
                </c:pt>
                <c:pt idx="25">
                  <c:v>38044</c:v>
                </c:pt>
                <c:pt idx="26">
                  <c:v>38077</c:v>
                </c:pt>
                <c:pt idx="27">
                  <c:v>38107</c:v>
                </c:pt>
                <c:pt idx="28">
                  <c:v>38138</c:v>
                </c:pt>
                <c:pt idx="29">
                  <c:v>38168</c:v>
                </c:pt>
                <c:pt idx="30">
                  <c:v>38198</c:v>
                </c:pt>
                <c:pt idx="31">
                  <c:v>38230</c:v>
                </c:pt>
                <c:pt idx="32">
                  <c:v>38260</c:v>
                </c:pt>
                <c:pt idx="33">
                  <c:v>38289</c:v>
                </c:pt>
                <c:pt idx="34">
                  <c:v>38321</c:v>
                </c:pt>
                <c:pt idx="35">
                  <c:v>38352</c:v>
                </c:pt>
                <c:pt idx="36">
                  <c:v>38383</c:v>
                </c:pt>
                <c:pt idx="37">
                  <c:v>38411</c:v>
                </c:pt>
                <c:pt idx="38">
                  <c:v>38442</c:v>
                </c:pt>
                <c:pt idx="39">
                  <c:v>38471</c:v>
                </c:pt>
                <c:pt idx="40">
                  <c:v>38503</c:v>
                </c:pt>
                <c:pt idx="41">
                  <c:v>38533</c:v>
                </c:pt>
                <c:pt idx="42">
                  <c:v>38562</c:v>
                </c:pt>
                <c:pt idx="43">
                  <c:v>38595</c:v>
                </c:pt>
                <c:pt idx="44">
                  <c:v>38625</c:v>
                </c:pt>
                <c:pt idx="45">
                  <c:v>38656</c:v>
                </c:pt>
                <c:pt idx="46">
                  <c:v>38686</c:v>
                </c:pt>
                <c:pt idx="47">
                  <c:v>38716</c:v>
                </c:pt>
                <c:pt idx="48">
                  <c:v>38748</c:v>
                </c:pt>
                <c:pt idx="49">
                  <c:v>38776</c:v>
                </c:pt>
                <c:pt idx="50">
                  <c:v>38807</c:v>
                </c:pt>
                <c:pt idx="51">
                  <c:v>38835</c:v>
                </c:pt>
                <c:pt idx="52">
                  <c:v>38868</c:v>
                </c:pt>
                <c:pt idx="53">
                  <c:v>38898</c:v>
                </c:pt>
                <c:pt idx="54">
                  <c:v>38929</c:v>
                </c:pt>
                <c:pt idx="55">
                  <c:v>38960</c:v>
                </c:pt>
                <c:pt idx="56">
                  <c:v>38989</c:v>
                </c:pt>
                <c:pt idx="57">
                  <c:v>39021</c:v>
                </c:pt>
                <c:pt idx="58">
                  <c:v>39051</c:v>
                </c:pt>
                <c:pt idx="59">
                  <c:v>39080</c:v>
                </c:pt>
                <c:pt idx="60">
                  <c:v>39113</c:v>
                </c:pt>
                <c:pt idx="61">
                  <c:v>39141</c:v>
                </c:pt>
                <c:pt idx="62">
                  <c:v>39171</c:v>
                </c:pt>
                <c:pt idx="63">
                  <c:v>39202</c:v>
                </c:pt>
                <c:pt idx="64">
                  <c:v>39233</c:v>
                </c:pt>
                <c:pt idx="65">
                  <c:v>39262</c:v>
                </c:pt>
                <c:pt idx="66">
                  <c:v>39294</c:v>
                </c:pt>
                <c:pt idx="67">
                  <c:v>39325</c:v>
                </c:pt>
                <c:pt idx="68">
                  <c:v>39353</c:v>
                </c:pt>
                <c:pt idx="69">
                  <c:v>39386</c:v>
                </c:pt>
                <c:pt idx="70">
                  <c:v>39416</c:v>
                </c:pt>
                <c:pt idx="71">
                  <c:v>39447</c:v>
                </c:pt>
                <c:pt idx="72">
                  <c:v>39478</c:v>
                </c:pt>
                <c:pt idx="73">
                  <c:v>39507</c:v>
                </c:pt>
                <c:pt idx="74">
                  <c:v>39538</c:v>
                </c:pt>
                <c:pt idx="75">
                  <c:v>39568</c:v>
                </c:pt>
                <c:pt idx="76">
                  <c:v>39598</c:v>
                </c:pt>
                <c:pt idx="77">
                  <c:v>39629</c:v>
                </c:pt>
                <c:pt idx="78">
                  <c:v>39660</c:v>
                </c:pt>
                <c:pt idx="79">
                  <c:v>39689</c:v>
                </c:pt>
                <c:pt idx="80">
                  <c:v>39721</c:v>
                </c:pt>
                <c:pt idx="81">
                  <c:v>39752</c:v>
                </c:pt>
                <c:pt idx="82">
                  <c:v>39780</c:v>
                </c:pt>
                <c:pt idx="83">
                  <c:v>39813</c:v>
                </c:pt>
                <c:pt idx="84">
                  <c:v>39843</c:v>
                </c:pt>
                <c:pt idx="85">
                  <c:v>39871</c:v>
                </c:pt>
                <c:pt idx="86">
                  <c:v>39903</c:v>
                </c:pt>
                <c:pt idx="87">
                  <c:v>39933</c:v>
                </c:pt>
                <c:pt idx="88">
                  <c:v>39962</c:v>
                </c:pt>
                <c:pt idx="89">
                  <c:v>39994</c:v>
                </c:pt>
                <c:pt idx="90">
                  <c:v>40025</c:v>
                </c:pt>
                <c:pt idx="91">
                  <c:v>40056</c:v>
                </c:pt>
                <c:pt idx="92">
                  <c:v>40086</c:v>
                </c:pt>
                <c:pt idx="93">
                  <c:v>40116</c:v>
                </c:pt>
                <c:pt idx="94">
                  <c:v>40147</c:v>
                </c:pt>
                <c:pt idx="95">
                  <c:v>40178</c:v>
                </c:pt>
                <c:pt idx="96">
                  <c:v>40207</c:v>
                </c:pt>
                <c:pt idx="97">
                  <c:v>40235</c:v>
                </c:pt>
                <c:pt idx="98">
                  <c:v>40268</c:v>
                </c:pt>
                <c:pt idx="99">
                  <c:v>40298</c:v>
                </c:pt>
                <c:pt idx="100">
                  <c:v>40329</c:v>
                </c:pt>
                <c:pt idx="101">
                  <c:v>40359</c:v>
                </c:pt>
                <c:pt idx="102">
                  <c:v>40389</c:v>
                </c:pt>
                <c:pt idx="103">
                  <c:v>40421</c:v>
                </c:pt>
                <c:pt idx="104">
                  <c:v>40451</c:v>
                </c:pt>
                <c:pt idx="105">
                  <c:v>40480</c:v>
                </c:pt>
                <c:pt idx="106">
                  <c:v>40512</c:v>
                </c:pt>
                <c:pt idx="107">
                  <c:v>40543</c:v>
                </c:pt>
                <c:pt idx="108">
                  <c:v>40574</c:v>
                </c:pt>
                <c:pt idx="109">
                  <c:v>40602</c:v>
                </c:pt>
                <c:pt idx="110">
                  <c:v>40633</c:v>
                </c:pt>
                <c:pt idx="111">
                  <c:v>40662</c:v>
                </c:pt>
                <c:pt idx="112">
                  <c:v>40694</c:v>
                </c:pt>
                <c:pt idx="113">
                  <c:v>40724</c:v>
                </c:pt>
                <c:pt idx="114">
                  <c:v>40753</c:v>
                </c:pt>
                <c:pt idx="115">
                  <c:v>40786</c:v>
                </c:pt>
                <c:pt idx="116">
                  <c:v>40816</c:v>
                </c:pt>
                <c:pt idx="117">
                  <c:v>40847</c:v>
                </c:pt>
                <c:pt idx="118">
                  <c:v>40877</c:v>
                </c:pt>
                <c:pt idx="119">
                  <c:v>40907</c:v>
                </c:pt>
                <c:pt idx="120">
                  <c:v>40939</c:v>
                </c:pt>
                <c:pt idx="121">
                  <c:v>40968</c:v>
                </c:pt>
                <c:pt idx="122">
                  <c:v>40998</c:v>
                </c:pt>
                <c:pt idx="123">
                  <c:v>41029</c:v>
                </c:pt>
                <c:pt idx="124">
                  <c:v>41060</c:v>
                </c:pt>
                <c:pt idx="125">
                  <c:v>41089</c:v>
                </c:pt>
                <c:pt idx="126">
                  <c:v>41121</c:v>
                </c:pt>
                <c:pt idx="127">
                  <c:v>41152</c:v>
                </c:pt>
                <c:pt idx="128">
                  <c:v>41180</c:v>
                </c:pt>
                <c:pt idx="129">
                  <c:v>41213</c:v>
                </c:pt>
                <c:pt idx="130">
                  <c:v>41243</c:v>
                </c:pt>
                <c:pt idx="131">
                  <c:v>41274</c:v>
                </c:pt>
                <c:pt idx="132">
                  <c:v>41305</c:v>
                </c:pt>
                <c:pt idx="133">
                  <c:v>41333</c:v>
                </c:pt>
                <c:pt idx="134">
                  <c:v>41362</c:v>
                </c:pt>
                <c:pt idx="135">
                  <c:v>41394</c:v>
                </c:pt>
                <c:pt idx="136">
                  <c:v>41425</c:v>
                </c:pt>
                <c:pt idx="137">
                  <c:v>41453</c:v>
                </c:pt>
                <c:pt idx="138">
                  <c:v>41486</c:v>
                </c:pt>
                <c:pt idx="139">
                  <c:v>41516</c:v>
                </c:pt>
                <c:pt idx="140">
                  <c:v>41547</c:v>
                </c:pt>
                <c:pt idx="141">
                  <c:v>41578</c:v>
                </c:pt>
                <c:pt idx="142">
                  <c:v>41607</c:v>
                </c:pt>
                <c:pt idx="143">
                  <c:v>41639</c:v>
                </c:pt>
                <c:pt idx="144">
                  <c:v>41670</c:v>
                </c:pt>
                <c:pt idx="145">
                  <c:v>41698</c:v>
                </c:pt>
                <c:pt idx="146">
                  <c:v>41729</c:v>
                </c:pt>
                <c:pt idx="147">
                  <c:v>41759</c:v>
                </c:pt>
                <c:pt idx="148">
                  <c:v>41789</c:v>
                </c:pt>
                <c:pt idx="149">
                  <c:v>41820</c:v>
                </c:pt>
                <c:pt idx="150">
                  <c:v>41851</c:v>
                </c:pt>
                <c:pt idx="151">
                  <c:v>41880</c:v>
                </c:pt>
                <c:pt idx="152">
                  <c:v>41912</c:v>
                </c:pt>
                <c:pt idx="153">
                  <c:v>41943</c:v>
                </c:pt>
                <c:pt idx="154">
                  <c:v>41971</c:v>
                </c:pt>
                <c:pt idx="155">
                  <c:v>42004</c:v>
                </c:pt>
                <c:pt idx="156">
                  <c:v>42034</c:v>
                </c:pt>
                <c:pt idx="157">
                  <c:v>42062</c:v>
                </c:pt>
                <c:pt idx="158">
                  <c:v>42094</c:v>
                </c:pt>
                <c:pt idx="159">
                  <c:v>42124</c:v>
                </c:pt>
                <c:pt idx="160">
                  <c:v>42153</c:v>
                </c:pt>
                <c:pt idx="161">
                  <c:v>42185</c:v>
                </c:pt>
                <c:pt idx="162">
                  <c:v>42216</c:v>
                </c:pt>
                <c:pt idx="163">
                  <c:v>42247</c:v>
                </c:pt>
                <c:pt idx="164">
                  <c:v>42277</c:v>
                </c:pt>
                <c:pt idx="165">
                  <c:v>42307</c:v>
                </c:pt>
                <c:pt idx="166">
                  <c:v>42338</c:v>
                </c:pt>
                <c:pt idx="167">
                  <c:v>42369</c:v>
                </c:pt>
                <c:pt idx="168">
                  <c:v>42398</c:v>
                </c:pt>
                <c:pt idx="169">
                  <c:v>42429</c:v>
                </c:pt>
                <c:pt idx="170">
                  <c:v>42460</c:v>
                </c:pt>
                <c:pt idx="171">
                  <c:v>42489</c:v>
                </c:pt>
                <c:pt idx="172">
                  <c:v>42521</c:v>
                </c:pt>
                <c:pt idx="173">
                  <c:v>42551</c:v>
                </c:pt>
                <c:pt idx="174">
                  <c:v>42580</c:v>
                </c:pt>
                <c:pt idx="175">
                  <c:v>42613</c:v>
                </c:pt>
                <c:pt idx="176">
                  <c:v>42643</c:v>
                </c:pt>
                <c:pt idx="177">
                  <c:v>42674</c:v>
                </c:pt>
                <c:pt idx="178">
                  <c:v>42704</c:v>
                </c:pt>
                <c:pt idx="179">
                  <c:v>42734</c:v>
                </c:pt>
                <c:pt idx="180">
                  <c:v>42766</c:v>
                </c:pt>
                <c:pt idx="181">
                  <c:v>42794</c:v>
                </c:pt>
                <c:pt idx="182">
                  <c:v>42825</c:v>
                </c:pt>
                <c:pt idx="183">
                  <c:v>42853</c:v>
                </c:pt>
                <c:pt idx="184">
                  <c:v>42886</c:v>
                </c:pt>
                <c:pt idx="185">
                  <c:v>42916</c:v>
                </c:pt>
                <c:pt idx="186">
                  <c:v>42947</c:v>
                </c:pt>
                <c:pt idx="187">
                  <c:v>42978</c:v>
                </c:pt>
                <c:pt idx="188">
                  <c:v>43007</c:v>
                </c:pt>
                <c:pt idx="189">
                  <c:v>43039</c:v>
                </c:pt>
                <c:pt idx="190">
                  <c:v>43069</c:v>
                </c:pt>
                <c:pt idx="191">
                  <c:v>43098</c:v>
                </c:pt>
                <c:pt idx="192">
                  <c:v>43131</c:v>
                </c:pt>
                <c:pt idx="193">
                  <c:v>43159</c:v>
                </c:pt>
                <c:pt idx="194">
                  <c:v>43189</c:v>
                </c:pt>
                <c:pt idx="195">
                  <c:v>43220</c:v>
                </c:pt>
                <c:pt idx="196">
                  <c:v>43251</c:v>
                </c:pt>
                <c:pt idx="197">
                  <c:v>43280</c:v>
                </c:pt>
                <c:pt idx="198">
                  <c:v>43312</c:v>
                </c:pt>
                <c:pt idx="199">
                  <c:v>43343</c:v>
                </c:pt>
                <c:pt idx="200">
                  <c:v>43371</c:v>
                </c:pt>
                <c:pt idx="201">
                  <c:v>43404</c:v>
                </c:pt>
                <c:pt idx="202">
                  <c:v>43434</c:v>
                </c:pt>
                <c:pt idx="203">
                  <c:v>43465</c:v>
                </c:pt>
                <c:pt idx="204">
                  <c:v>43496</c:v>
                </c:pt>
                <c:pt idx="205">
                  <c:v>43524</c:v>
                </c:pt>
                <c:pt idx="206">
                  <c:v>43553</c:v>
                </c:pt>
                <c:pt idx="207">
                  <c:v>43585</c:v>
                </c:pt>
                <c:pt idx="208">
                  <c:v>43616</c:v>
                </c:pt>
                <c:pt idx="209">
                  <c:v>43644</c:v>
                </c:pt>
                <c:pt idx="210">
                  <c:v>43677</c:v>
                </c:pt>
                <c:pt idx="211">
                  <c:v>43707</c:v>
                </c:pt>
                <c:pt idx="212">
                  <c:v>43738</c:v>
                </c:pt>
                <c:pt idx="213">
                  <c:v>43769</c:v>
                </c:pt>
                <c:pt idx="214">
                  <c:v>43798</c:v>
                </c:pt>
                <c:pt idx="215">
                  <c:v>43830</c:v>
                </c:pt>
                <c:pt idx="216">
                  <c:v>43861</c:v>
                </c:pt>
                <c:pt idx="217">
                  <c:v>43889</c:v>
                </c:pt>
                <c:pt idx="218">
                  <c:v>43921</c:v>
                </c:pt>
                <c:pt idx="219">
                  <c:v>43951</c:v>
                </c:pt>
                <c:pt idx="220">
                  <c:v>43980</c:v>
                </c:pt>
                <c:pt idx="221">
                  <c:v>44012</c:v>
                </c:pt>
                <c:pt idx="222">
                  <c:v>44043</c:v>
                </c:pt>
                <c:pt idx="223">
                  <c:v>44074</c:v>
                </c:pt>
                <c:pt idx="224">
                  <c:v>44104</c:v>
                </c:pt>
                <c:pt idx="225">
                  <c:v>44134</c:v>
                </c:pt>
                <c:pt idx="226">
                  <c:v>44165</c:v>
                </c:pt>
                <c:pt idx="227">
                  <c:v>44196</c:v>
                </c:pt>
                <c:pt idx="228">
                  <c:v>44225</c:v>
                </c:pt>
                <c:pt idx="229">
                  <c:v>44253</c:v>
                </c:pt>
                <c:pt idx="230">
                  <c:v>44286</c:v>
                </c:pt>
                <c:pt idx="231">
                  <c:v>44316</c:v>
                </c:pt>
                <c:pt idx="232">
                  <c:v>44347</c:v>
                </c:pt>
                <c:pt idx="233">
                  <c:v>44377</c:v>
                </c:pt>
                <c:pt idx="234">
                  <c:v>44407</c:v>
                </c:pt>
                <c:pt idx="235">
                  <c:v>44439</c:v>
                </c:pt>
                <c:pt idx="236">
                  <c:v>44469</c:v>
                </c:pt>
                <c:pt idx="237">
                  <c:v>44498</c:v>
                </c:pt>
                <c:pt idx="238">
                  <c:v>44530</c:v>
                </c:pt>
                <c:pt idx="239">
                  <c:v>44561</c:v>
                </c:pt>
                <c:pt idx="240">
                  <c:v>44592</c:v>
                </c:pt>
                <c:pt idx="241">
                  <c:v>44620</c:v>
                </c:pt>
                <c:pt idx="242">
                  <c:v>44651</c:v>
                </c:pt>
                <c:pt idx="243">
                  <c:v>44680</c:v>
                </c:pt>
                <c:pt idx="244">
                  <c:v>44712</c:v>
                </c:pt>
                <c:pt idx="245">
                  <c:v>44742</c:v>
                </c:pt>
                <c:pt idx="246">
                  <c:v>44771</c:v>
                </c:pt>
                <c:pt idx="247">
                  <c:v>44804</c:v>
                </c:pt>
                <c:pt idx="248">
                  <c:v>44834</c:v>
                </c:pt>
                <c:pt idx="249">
                  <c:v>44865</c:v>
                </c:pt>
                <c:pt idx="250">
                  <c:v>44895</c:v>
                </c:pt>
                <c:pt idx="251">
                  <c:v>44925</c:v>
                </c:pt>
                <c:pt idx="252">
                  <c:v>44957</c:v>
                </c:pt>
                <c:pt idx="253">
                  <c:v>44985</c:v>
                </c:pt>
                <c:pt idx="254">
                  <c:v>45016</c:v>
                </c:pt>
                <c:pt idx="255">
                  <c:v>45044</c:v>
                </c:pt>
                <c:pt idx="256">
                  <c:v>45077</c:v>
                </c:pt>
                <c:pt idx="257">
                  <c:v>45107</c:v>
                </c:pt>
                <c:pt idx="258">
                  <c:v>45138</c:v>
                </c:pt>
                <c:pt idx="259">
                  <c:v>45169</c:v>
                </c:pt>
                <c:pt idx="260">
                  <c:v>45198</c:v>
                </c:pt>
                <c:pt idx="261">
                  <c:v>45230</c:v>
                </c:pt>
                <c:pt idx="262">
                  <c:v>45260</c:v>
                </c:pt>
                <c:pt idx="263">
                  <c:v>45289</c:v>
                </c:pt>
                <c:pt idx="264">
                  <c:v>45322</c:v>
                </c:pt>
                <c:pt idx="265">
                  <c:v>45351</c:v>
                </c:pt>
                <c:pt idx="266">
                  <c:v>45380</c:v>
                </c:pt>
                <c:pt idx="267">
                  <c:v>45412</c:v>
                </c:pt>
                <c:pt idx="268">
                  <c:v>45443</c:v>
                </c:pt>
                <c:pt idx="269">
                  <c:v>45471</c:v>
                </c:pt>
                <c:pt idx="270">
                  <c:v>45504</c:v>
                </c:pt>
                <c:pt idx="271">
                  <c:v>45534</c:v>
                </c:pt>
                <c:pt idx="272">
                  <c:v>45565</c:v>
                </c:pt>
                <c:pt idx="273">
                  <c:v>45596</c:v>
                </c:pt>
                <c:pt idx="274">
                  <c:v>45625</c:v>
                </c:pt>
                <c:pt idx="275">
                  <c:v>45657</c:v>
                </c:pt>
                <c:pt idx="276">
                  <c:v>45688</c:v>
                </c:pt>
                <c:pt idx="277">
                  <c:v>45716</c:v>
                </c:pt>
                <c:pt idx="278">
                  <c:v>45747</c:v>
                </c:pt>
                <c:pt idx="279">
                  <c:v>45777</c:v>
                </c:pt>
                <c:pt idx="280">
                  <c:v>45807</c:v>
                </c:pt>
                <c:pt idx="281">
                  <c:v>45838</c:v>
                </c:pt>
                <c:pt idx="282">
                  <c:v>45869</c:v>
                </c:pt>
                <c:pt idx="283">
                  <c:v>45898</c:v>
                </c:pt>
              </c:numCache>
            </c:numRef>
          </c:cat>
          <c:val>
            <c:numRef>
              <c:f>'DATA SEMAP'!$B$2:$B$285</c:f>
              <c:numCache>
                <c:formatCode>General</c:formatCode>
                <c:ptCount val="284"/>
                <c:pt idx="0">
                  <c:v>7.079404354095459</c:v>
                </c:pt>
                <c:pt idx="1">
                  <c:v>7.1401400566101074</c:v>
                </c:pt>
                <c:pt idx="2">
                  <c:v>7.0978860855102539</c:v>
                </c:pt>
                <c:pt idx="3">
                  <c:v>7.3216981887817383</c:v>
                </c:pt>
                <c:pt idx="4">
                  <c:v>7.2460718154907227</c:v>
                </c:pt>
                <c:pt idx="5">
                  <c:v>7.4984579086303711</c:v>
                </c:pt>
                <c:pt idx="6">
                  <c:v>7.9309473037719727</c:v>
                </c:pt>
                <c:pt idx="7">
                  <c:v>7.8282651901245117</c:v>
                </c:pt>
                <c:pt idx="8">
                  <c:v>8.3639650344848633</c:v>
                </c:pt>
                <c:pt idx="9">
                  <c:v>8.0238704681396484</c:v>
                </c:pt>
                <c:pt idx="10">
                  <c:v>7.830202579498291</c:v>
                </c:pt>
                <c:pt idx="11">
                  <c:v>8.0938568115234375</c:v>
                </c:pt>
                <c:pt idx="12">
                  <c:v>8.3781061172485352</c:v>
                </c:pt>
                <c:pt idx="13">
                  <c:v>8.3515033721923828</c:v>
                </c:pt>
                <c:pt idx="14">
                  <c:v>8.7129182815551758</c:v>
                </c:pt>
                <c:pt idx="15">
                  <c:v>8.2569217681884766</c:v>
                </c:pt>
                <c:pt idx="16">
                  <c:v>8.058659553527832</c:v>
                </c:pt>
                <c:pt idx="17">
                  <c:v>7.9636335372924805</c:v>
                </c:pt>
                <c:pt idx="18">
                  <c:v>7.8446440696716309</c:v>
                </c:pt>
                <c:pt idx="19">
                  <c:v>7.8374338150024414</c:v>
                </c:pt>
                <c:pt idx="20">
                  <c:v>8.0200414657592773</c:v>
                </c:pt>
                <c:pt idx="21">
                  <c:v>7.7426638603210449</c:v>
                </c:pt>
                <c:pt idx="22">
                  <c:v>7.6449198722839355</c:v>
                </c:pt>
                <c:pt idx="23">
                  <c:v>7.5946669578552246</c:v>
                </c:pt>
                <c:pt idx="24">
                  <c:v>7.5496149063110352</c:v>
                </c:pt>
                <c:pt idx="25">
                  <c:v>7.663886547088623</c:v>
                </c:pt>
                <c:pt idx="26">
                  <c:v>7.7473106384277344</c:v>
                </c:pt>
                <c:pt idx="27">
                  <c:v>7.6651277542114258</c:v>
                </c:pt>
                <c:pt idx="28">
                  <c:v>7.8087120056152344</c:v>
                </c:pt>
                <c:pt idx="29">
                  <c:v>7.8380398750305176</c:v>
                </c:pt>
                <c:pt idx="30">
                  <c:v>7.918269157409668</c:v>
                </c:pt>
                <c:pt idx="31">
                  <c:v>7.9831714630126953</c:v>
                </c:pt>
                <c:pt idx="32">
                  <c:v>7.7871637344360352</c:v>
                </c:pt>
                <c:pt idx="33">
                  <c:v>7.7376317977905273</c:v>
                </c:pt>
                <c:pt idx="34">
                  <c:v>7.7014269828796387</c:v>
                </c:pt>
                <c:pt idx="35">
                  <c:v>7.6677775382995605</c:v>
                </c:pt>
                <c:pt idx="36">
                  <c:v>7.691765308380127</c:v>
                </c:pt>
                <c:pt idx="37">
                  <c:v>7.9363045692443848</c:v>
                </c:pt>
                <c:pt idx="38">
                  <c:v>7.9102182388305664</c:v>
                </c:pt>
                <c:pt idx="39">
                  <c:v>8.1582822799682617</c:v>
                </c:pt>
                <c:pt idx="40">
                  <c:v>7.989311695098877</c:v>
                </c:pt>
                <c:pt idx="41">
                  <c:v>8.0469894409179688</c:v>
                </c:pt>
                <c:pt idx="42">
                  <c:v>7.869359016418457</c:v>
                </c:pt>
                <c:pt idx="43">
                  <c:v>7.9274740219116211</c:v>
                </c:pt>
                <c:pt idx="44">
                  <c:v>7.741241455078125</c:v>
                </c:pt>
                <c:pt idx="45">
                  <c:v>7.802405834197998</c:v>
                </c:pt>
                <c:pt idx="46">
                  <c:v>7.6840729713439941</c:v>
                </c:pt>
                <c:pt idx="47">
                  <c:v>7.4864711761474609</c:v>
                </c:pt>
                <c:pt idx="48">
                  <c:v>7.4518003463745117</c:v>
                </c:pt>
                <c:pt idx="49">
                  <c:v>7.6279468536376953</c:v>
                </c:pt>
                <c:pt idx="50">
                  <c:v>7.7481513023376465</c:v>
                </c:pt>
                <c:pt idx="51">
                  <c:v>7.6372456550598145</c:v>
                </c:pt>
                <c:pt idx="52">
                  <c:v>7.986515998840332</c:v>
                </c:pt>
                <c:pt idx="53">
                  <c:v>7.8509063720703125</c:v>
                </c:pt>
                <c:pt idx="54">
                  <c:v>7.8184280395507813</c:v>
                </c:pt>
                <c:pt idx="55">
                  <c:v>7.8540387153625488</c:v>
                </c:pt>
                <c:pt idx="56">
                  <c:v>7.6332478523254395</c:v>
                </c:pt>
                <c:pt idx="57">
                  <c:v>7.448667049407959</c:v>
                </c:pt>
                <c:pt idx="58">
                  <c:v>7.4550156593322754</c:v>
                </c:pt>
                <c:pt idx="59">
                  <c:v>7.481442928314209</c:v>
                </c:pt>
                <c:pt idx="60">
                  <c:v>7.4264307022094727</c:v>
                </c:pt>
                <c:pt idx="61">
                  <c:v>7.6808676719665527</c:v>
                </c:pt>
                <c:pt idx="62">
                  <c:v>7.5836262702941895</c:v>
                </c:pt>
                <c:pt idx="63">
                  <c:v>6.9705977439880371</c:v>
                </c:pt>
                <c:pt idx="64">
                  <c:v>6.9302530288696289</c:v>
                </c:pt>
                <c:pt idx="65">
                  <c:v>7.0980453491210938</c:v>
                </c:pt>
                <c:pt idx="66">
                  <c:v>7.2121677398681641</c:v>
                </c:pt>
                <c:pt idx="67">
                  <c:v>7.1865825653076172</c:v>
                </c:pt>
                <c:pt idx="68">
                  <c:v>7.186455249786377</c:v>
                </c:pt>
                <c:pt idx="69">
                  <c:v>7.1475563049316406</c:v>
                </c:pt>
                <c:pt idx="70">
                  <c:v>7.1982126235961914</c:v>
                </c:pt>
                <c:pt idx="71">
                  <c:v>7.347294807434082</c:v>
                </c:pt>
                <c:pt idx="72">
                  <c:v>7.9613456726074219</c:v>
                </c:pt>
                <c:pt idx="73">
                  <c:v>8.0616445541381836</c:v>
                </c:pt>
                <c:pt idx="74">
                  <c:v>8.1786556243896484</c:v>
                </c:pt>
                <c:pt idx="75">
                  <c:v>7.9482870101928711</c:v>
                </c:pt>
                <c:pt idx="76">
                  <c:v>8.0545053482055664</c:v>
                </c:pt>
                <c:pt idx="77">
                  <c:v>8.5552186965942383</c:v>
                </c:pt>
                <c:pt idx="78">
                  <c:v>8.5878591537475586</c:v>
                </c:pt>
                <c:pt idx="79">
                  <c:v>8.6908779144287109</c:v>
                </c:pt>
                <c:pt idx="80">
                  <c:v>8.9227027893066406</c:v>
                </c:pt>
                <c:pt idx="81">
                  <c:v>9.9171504974365234</c:v>
                </c:pt>
                <c:pt idx="82">
                  <c:v>9.5608081817626953</c:v>
                </c:pt>
                <c:pt idx="83">
                  <c:v>9.6956119537353516</c:v>
                </c:pt>
                <c:pt idx="84">
                  <c:v>10.031410217285156</c:v>
                </c:pt>
                <c:pt idx="85">
                  <c:v>8.8940105438232422</c:v>
                </c:pt>
                <c:pt idx="86">
                  <c:v>8.4642524719238281</c:v>
                </c:pt>
                <c:pt idx="87">
                  <c:v>7.9542593955993652</c:v>
                </c:pt>
                <c:pt idx="88">
                  <c:v>7.9673829078674316</c:v>
                </c:pt>
                <c:pt idx="89">
                  <c:v>7.9638266563415527</c:v>
                </c:pt>
                <c:pt idx="90">
                  <c:v>7.644989013671875</c:v>
                </c:pt>
                <c:pt idx="91">
                  <c:v>7.3011736869812012</c:v>
                </c:pt>
                <c:pt idx="92">
                  <c:v>7.1912107467651367</c:v>
                </c:pt>
                <c:pt idx="93">
                  <c:v>7.3455252647399902</c:v>
                </c:pt>
                <c:pt idx="94">
                  <c:v>7.2537693977355957</c:v>
                </c:pt>
                <c:pt idx="95">
                  <c:v>6.830864429473877</c:v>
                </c:pt>
                <c:pt idx="96">
                  <c:v>7.1507301330566406</c:v>
                </c:pt>
                <c:pt idx="97">
                  <c:v>7.516538143157959</c:v>
                </c:pt>
                <c:pt idx="98">
                  <c:v>7.846461296081543</c:v>
                </c:pt>
                <c:pt idx="99">
                  <c:v>7.9879040718078613</c:v>
                </c:pt>
                <c:pt idx="100">
                  <c:v>8.612360954284668</c:v>
                </c:pt>
                <c:pt idx="101">
                  <c:v>8.7757501602172852</c:v>
                </c:pt>
                <c:pt idx="102">
                  <c:v>8.5226364135742188</c:v>
                </c:pt>
                <c:pt idx="103">
                  <c:v>8.6593856811523438</c:v>
                </c:pt>
                <c:pt idx="104">
                  <c:v>8.3853702545166016</c:v>
                </c:pt>
                <c:pt idx="105">
                  <c:v>8.2638425827026367</c:v>
                </c:pt>
                <c:pt idx="106">
                  <c:v>8.3781166076660156</c:v>
                </c:pt>
                <c:pt idx="107">
                  <c:v>8.2559185028076172</c:v>
                </c:pt>
                <c:pt idx="108">
                  <c:v>8.2374029159545898</c:v>
                </c:pt>
                <c:pt idx="109">
                  <c:v>7.9976692199707031</c:v>
                </c:pt>
                <c:pt idx="110">
                  <c:v>8.1535158157348633</c:v>
                </c:pt>
                <c:pt idx="111">
                  <c:v>8.1115608215332031</c:v>
                </c:pt>
                <c:pt idx="112">
                  <c:v>8.5522289276123047</c:v>
                </c:pt>
                <c:pt idx="113">
                  <c:v>8.5404415130615234</c:v>
                </c:pt>
                <c:pt idx="114">
                  <c:v>8.9603996276855469</c:v>
                </c:pt>
                <c:pt idx="115">
                  <c:v>9.7080163955688477</c:v>
                </c:pt>
                <c:pt idx="116">
                  <c:v>10.118403434753418</c:v>
                </c:pt>
                <c:pt idx="117">
                  <c:v>10.178462028503418</c:v>
                </c:pt>
                <c:pt idx="118">
                  <c:v>10.417466163635254</c:v>
                </c:pt>
                <c:pt idx="119">
                  <c:v>10.410917282104492</c:v>
                </c:pt>
                <c:pt idx="120">
                  <c:v>10.101130485534668</c:v>
                </c:pt>
                <c:pt idx="121">
                  <c:v>9.94085693359375</c:v>
                </c:pt>
                <c:pt idx="122">
                  <c:v>10.053183555603027</c:v>
                </c:pt>
                <c:pt idx="123">
                  <c:v>10.250079154968262</c:v>
                </c:pt>
                <c:pt idx="124">
                  <c:v>10.76848030090332</c:v>
                </c:pt>
                <c:pt idx="125">
                  <c:v>10.444455146789551</c:v>
                </c:pt>
                <c:pt idx="126">
                  <c:v>10.124796867370605</c:v>
                </c:pt>
                <c:pt idx="127">
                  <c:v>10.153992652893066</c:v>
                </c:pt>
                <c:pt idx="128">
                  <c:v>10.258081436157227</c:v>
                </c:pt>
                <c:pt idx="129">
                  <c:v>10.143223762512207</c:v>
                </c:pt>
                <c:pt idx="130">
                  <c:v>10.15007209777832</c:v>
                </c:pt>
                <c:pt idx="131">
                  <c:v>9.8746986389160156</c:v>
                </c:pt>
                <c:pt idx="132">
                  <c:v>9.5826969146728516</c:v>
                </c:pt>
                <c:pt idx="133">
                  <c:v>9.7937602996826172</c:v>
                </c:pt>
                <c:pt idx="134">
                  <c:v>9.8436765670776367</c:v>
                </c:pt>
                <c:pt idx="135">
                  <c:v>9.8603458404541016</c:v>
                </c:pt>
                <c:pt idx="136">
                  <c:v>9.6934690475463867</c:v>
                </c:pt>
                <c:pt idx="137">
                  <c:v>9.6499290466308594</c:v>
                </c:pt>
                <c:pt idx="138">
                  <c:v>9.4899063110351563</c:v>
                </c:pt>
                <c:pt idx="139">
                  <c:v>9.1198558807373047</c:v>
                </c:pt>
                <c:pt idx="140">
                  <c:v>8.6252384185791016</c:v>
                </c:pt>
                <c:pt idx="141">
                  <c:v>8.2186260223388672</c:v>
                </c:pt>
                <c:pt idx="142">
                  <c:v>8.0156383514404297</c:v>
                </c:pt>
                <c:pt idx="143">
                  <c:v>7.9494247436523438</c:v>
                </c:pt>
                <c:pt idx="144">
                  <c:v>8.1999425888061523</c:v>
                </c:pt>
                <c:pt idx="145">
                  <c:v>7.9157776832580566</c:v>
                </c:pt>
                <c:pt idx="146">
                  <c:v>7.828615665435791</c:v>
                </c:pt>
                <c:pt idx="147">
                  <c:v>7.6716299057006836</c:v>
                </c:pt>
                <c:pt idx="148">
                  <c:v>8.3039340972900391</c:v>
                </c:pt>
                <c:pt idx="149">
                  <c:v>8.6757240295410156</c:v>
                </c:pt>
                <c:pt idx="150">
                  <c:v>8.2501811981201172</c:v>
                </c:pt>
                <c:pt idx="151">
                  <c:v>8.5346651077270508</c:v>
                </c:pt>
                <c:pt idx="152">
                  <c:v>8.8106546401977539</c:v>
                </c:pt>
                <c:pt idx="153">
                  <c:v>7.9052138328552246</c:v>
                </c:pt>
                <c:pt idx="154">
                  <c:v>7.950408935546875</c:v>
                </c:pt>
                <c:pt idx="155">
                  <c:v>7.8664865493774414</c:v>
                </c:pt>
                <c:pt idx="156">
                  <c:v>8.1209020614624023</c:v>
                </c:pt>
                <c:pt idx="157">
                  <c:v>8.0766677856445313</c:v>
                </c:pt>
                <c:pt idx="158">
                  <c:v>8.3762149810791016</c:v>
                </c:pt>
                <c:pt idx="159">
                  <c:v>8.4444074630737305</c:v>
                </c:pt>
                <c:pt idx="160">
                  <c:v>8.1492223739624023</c:v>
                </c:pt>
                <c:pt idx="161">
                  <c:v>8.0648460388183594</c:v>
                </c:pt>
                <c:pt idx="162">
                  <c:v>8.388707160949707</c:v>
                </c:pt>
                <c:pt idx="163">
                  <c:v>7.7484874725341797</c:v>
                </c:pt>
                <c:pt idx="164">
                  <c:v>7.5028166770935059</c:v>
                </c:pt>
                <c:pt idx="165">
                  <c:v>7.8978786468505859</c:v>
                </c:pt>
                <c:pt idx="166">
                  <c:v>7.8674178123474121</c:v>
                </c:pt>
                <c:pt idx="167">
                  <c:v>7.5328707695007324</c:v>
                </c:pt>
                <c:pt idx="168">
                  <c:v>6.867485523223877</c:v>
                </c:pt>
                <c:pt idx="169">
                  <c:v>6.5900402069091797</c:v>
                </c:pt>
                <c:pt idx="170">
                  <c:v>6.5578975677490234</c:v>
                </c:pt>
                <c:pt idx="171">
                  <c:v>6.6660962104797363</c:v>
                </c:pt>
                <c:pt idx="172">
                  <c:v>6.8617653846740723</c:v>
                </c:pt>
                <c:pt idx="173">
                  <c:v>6.6841163635253906</c:v>
                </c:pt>
                <c:pt idx="174">
                  <c:v>6.694953441619873</c:v>
                </c:pt>
                <c:pt idx="175">
                  <c:v>7.093559741973877</c:v>
                </c:pt>
                <c:pt idx="176">
                  <c:v>7.1243247985839844</c:v>
                </c:pt>
                <c:pt idx="177">
                  <c:v>6.7795233726501465</c:v>
                </c:pt>
                <c:pt idx="178">
                  <c:v>6.6718440055847168</c:v>
                </c:pt>
                <c:pt idx="179">
                  <c:v>7.0916414260864258</c:v>
                </c:pt>
                <c:pt idx="180">
                  <c:v>7.3610272407531738</c:v>
                </c:pt>
                <c:pt idx="181">
                  <c:v>7.7682442665100098</c:v>
                </c:pt>
                <c:pt idx="182">
                  <c:v>7.9990086555480957</c:v>
                </c:pt>
                <c:pt idx="183">
                  <c:v>7.8172268867492676</c:v>
                </c:pt>
                <c:pt idx="184">
                  <c:v>7.955174446105957</c:v>
                </c:pt>
                <c:pt idx="185">
                  <c:v>8.6199893951416016</c:v>
                </c:pt>
                <c:pt idx="186">
                  <c:v>8.3711204528808594</c:v>
                </c:pt>
                <c:pt idx="187">
                  <c:v>8.3373031616210938</c:v>
                </c:pt>
                <c:pt idx="188">
                  <c:v>8.4652423858642578</c:v>
                </c:pt>
                <c:pt idx="189">
                  <c:v>8.5707902908325195</c:v>
                </c:pt>
                <c:pt idx="190">
                  <c:v>8.447697639465332</c:v>
                </c:pt>
                <c:pt idx="191">
                  <c:v>8.4293079376220703</c:v>
                </c:pt>
                <c:pt idx="192">
                  <c:v>8.8569011688232422</c:v>
                </c:pt>
                <c:pt idx="193">
                  <c:v>7.937859058380127</c:v>
                </c:pt>
                <c:pt idx="194">
                  <c:v>7.5803389549255371</c:v>
                </c:pt>
                <c:pt idx="195">
                  <c:v>7.4792957305908203</c:v>
                </c:pt>
                <c:pt idx="196">
                  <c:v>7.3050670623779297</c:v>
                </c:pt>
                <c:pt idx="197">
                  <c:v>7.2112674713134766</c:v>
                </c:pt>
                <c:pt idx="198">
                  <c:v>7.3254070281982422</c:v>
                </c:pt>
                <c:pt idx="199">
                  <c:v>7.2425308227539063</c:v>
                </c:pt>
                <c:pt idx="200">
                  <c:v>7.1914467811584473</c:v>
                </c:pt>
                <c:pt idx="201">
                  <c:v>7.0751657485961914</c:v>
                </c:pt>
                <c:pt idx="202">
                  <c:v>7.0886430740356445</c:v>
                </c:pt>
                <c:pt idx="203">
                  <c:v>6.7450213432312012</c:v>
                </c:pt>
                <c:pt idx="204">
                  <c:v>6.8984169960021973</c:v>
                </c:pt>
                <c:pt idx="205">
                  <c:v>7.1656875610351563</c:v>
                </c:pt>
                <c:pt idx="206">
                  <c:v>7.4194741249084473</c:v>
                </c:pt>
                <c:pt idx="207">
                  <c:v>7.2593646049499512</c:v>
                </c:pt>
                <c:pt idx="208">
                  <c:v>7.3692879676818848</c:v>
                </c:pt>
                <c:pt idx="209">
                  <c:v>7.5838556289672852</c:v>
                </c:pt>
                <c:pt idx="210">
                  <c:v>7.3718528747558594</c:v>
                </c:pt>
                <c:pt idx="211">
                  <c:v>7.5483765602111816</c:v>
                </c:pt>
                <c:pt idx="212">
                  <c:v>7.6587233543395996</c:v>
                </c:pt>
                <c:pt idx="213">
                  <c:v>7.7773127555847168</c:v>
                </c:pt>
                <c:pt idx="214">
                  <c:v>7.9192800521850586</c:v>
                </c:pt>
                <c:pt idx="215">
                  <c:v>8.2457180023193359</c:v>
                </c:pt>
                <c:pt idx="216">
                  <c:v>7.9221563339233398</c:v>
                </c:pt>
                <c:pt idx="217">
                  <c:v>6.9602646827697754</c:v>
                </c:pt>
                <c:pt idx="218">
                  <c:v>6.8586387634277344</c:v>
                </c:pt>
                <c:pt idx="219">
                  <c:v>6.5842986106872559</c:v>
                </c:pt>
                <c:pt idx="220">
                  <c:v>6.3293290138244629</c:v>
                </c:pt>
                <c:pt idx="221">
                  <c:v>6.3630161285400391</c:v>
                </c:pt>
                <c:pt idx="222">
                  <c:v>6.3857278823852539</c:v>
                </c:pt>
                <c:pt idx="223">
                  <c:v>6.3768072128295898</c:v>
                </c:pt>
                <c:pt idx="224">
                  <c:v>6.3783893585205078</c:v>
                </c:pt>
                <c:pt idx="225">
                  <c:v>6.1198978424072266</c:v>
                </c:pt>
                <c:pt idx="226">
                  <c:v>6.4387941360473633</c:v>
                </c:pt>
                <c:pt idx="227">
                  <c:v>6.5432581901550293</c:v>
                </c:pt>
                <c:pt idx="228">
                  <c:v>6.567380428314209</c:v>
                </c:pt>
                <c:pt idx="229">
                  <c:v>6.894566535949707</c:v>
                </c:pt>
                <c:pt idx="230">
                  <c:v>8.1930637359619141</c:v>
                </c:pt>
                <c:pt idx="231">
                  <c:v>8.6154203414916992</c:v>
                </c:pt>
                <c:pt idx="232">
                  <c:v>8.6493940353393555</c:v>
                </c:pt>
                <c:pt idx="233">
                  <c:v>8.324711799621582</c:v>
                </c:pt>
                <c:pt idx="234">
                  <c:v>8.397160530090332</c:v>
                </c:pt>
                <c:pt idx="235">
                  <c:v>8.5192422866821289</c:v>
                </c:pt>
                <c:pt idx="236">
                  <c:v>8.6060962677001953</c:v>
                </c:pt>
                <c:pt idx="237">
                  <c:v>9.1411609649658203</c:v>
                </c:pt>
                <c:pt idx="238">
                  <c:v>7.6565089225769043</c:v>
                </c:pt>
                <c:pt idx="239">
                  <c:v>7.6807208061218262</c:v>
                </c:pt>
                <c:pt idx="240">
                  <c:v>7.233708381652832</c:v>
                </c:pt>
                <c:pt idx="241">
                  <c:v>7.1051902770996094</c:v>
                </c:pt>
                <c:pt idx="242">
                  <c:v>7.7607035636901855</c:v>
                </c:pt>
                <c:pt idx="243">
                  <c:v>7.3794488906860352</c:v>
                </c:pt>
                <c:pt idx="244">
                  <c:v>7.4604716300964355</c:v>
                </c:pt>
                <c:pt idx="245">
                  <c:v>7.1047325134277344</c:v>
                </c:pt>
                <c:pt idx="246">
                  <c:v>7.2721419334411621</c:v>
                </c:pt>
                <c:pt idx="247">
                  <c:v>7.1312799453735352</c:v>
                </c:pt>
                <c:pt idx="248">
                  <c:v>6.9689784049987793</c:v>
                </c:pt>
                <c:pt idx="249">
                  <c:v>6.9742627143859863</c:v>
                </c:pt>
                <c:pt idx="250">
                  <c:v>7.2125582695007324</c:v>
                </c:pt>
                <c:pt idx="251">
                  <c:v>6.8610672950744629</c:v>
                </c:pt>
                <c:pt idx="252">
                  <c:v>7.2342228889465332</c:v>
                </c:pt>
                <c:pt idx="253">
                  <c:v>7.3892912864685059</c:v>
                </c:pt>
                <c:pt idx="254">
                  <c:v>7.0664553642272949</c:v>
                </c:pt>
                <c:pt idx="255">
                  <c:v>7.1599359512329102</c:v>
                </c:pt>
                <c:pt idx="256">
                  <c:v>7.1882128715515137</c:v>
                </c:pt>
                <c:pt idx="257">
                  <c:v>7.5834980010986328</c:v>
                </c:pt>
                <c:pt idx="258">
                  <c:v>7.2738461494445801</c:v>
                </c:pt>
                <c:pt idx="259">
                  <c:v>7.4417953491210938</c:v>
                </c:pt>
                <c:pt idx="260">
                  <c:v>7.5775942802429199</c:v>
                </c:pt>
                <c:pt idx="261">
                  <c:v>7.1945366859436035</c:v>
                </c:pt>
                <c:pt idx="262">
                  <c:v>7.220609188079834</c:v>
                </c:pt>
                <c:pt idx="263">
                  <c:v>7.4400787353515625</c:v>
                </c:pt>
                <c:pt idx="264">
                  <c:v>7.171790599822998</c:v>
                </c:pt>
                <c:pt idx="265">
                  <c:v>7.1460561752319336</c:v>
                </c:pt>
                <c:pt idx="266">
                  <c:v>6.9950342178344727</c:v>
                </c:pt>
                <c:pt idx="267">
                  <c:v>6.963386058807373</c:v>
                </c:pt>
                <c:pt idx="268">
                  <c:v>7.1319961547851563</c:v>
                </c:pt>
                <c:pt idx="269">
                  <c:v>7.2144031524658203</c:v>
                </c:pt>
                <c:pt idx="270">
                  <c:v>7.2900815010070801</c:v>
                </c:pt>
                <c:pt idx="271">
                  <c:v>7.1276402473449707</c:v>
                </c:pt>
                <c:pt idx="272">
                  <c:v>7.3104753494262695</c:v>
                </c:pt>
                <c:pt idx="273">
                  <c:v>7.1237292289733887</c:v>
                </c:pt>
                <c:pt idx="274">
                  <c:v>6.9276466369628906</c:v>
                </c:pt>
                <c:pt idx="275">
                  <c:v>6.6393933296203613</c:v>
                </c:pt>
                <c:pt idx="276">
                  <c:v>6.9279184341430664</c:v>
                </c:pt>
                <c:pt idx="277">
                  <c:v>7.1664514541625977</c:v>
                </c:pt>
                <c:pt idx="278">
                  <c:v>6.8625764846801758</c:v>
                </c:pt>
                <c:pt idx="279">
                  <c:v>6.565699577331543</c:v>
                </c:pt>
                <c:pt idx="280">
                  <c:v>6.8116106986999512</c:v>
                </c:pt>
                <c:pt idx="281">
                  <c:v>6.7269439697265625</c:v>
                </c:pt>
                <c:pt idx="282">
                  <c:v>6.6520867347717285</c:v>
                </c:pt>
                <c:pt idx="283">
                  <c:v>6.7396407127380371</c:v>
                </c:pt>
              </c:numCache>
            </c:numRef>
          </c:val>
          <c:smooth val="0"/>
          <c:extLst>
            <c:ext xmlns:c16="http://schemas.microsoft.com/office/drawing/2014/chart" uri="{C3380CC4-5D6E-409C-BE32-E72D297353CC}">
              <c16:uniqueId val="{00000000-BF66-4156-B609-77CEA3DE3AEA}"/>
            </c:ext>
          </c:extLst>
        </c:ser>
        <c:dLbls>
          <c:showLegendKey val="0"/>
          <c:showVal val="0"/>
          <c:showCatName val="0"/>
          <c:showSerName val="0"/>
          <c:showPercent val="0"/>
          <c:showBubbleSize val="0"/>
        </c:dLbls>
        <c:smooth val="0"/>
        <c:axId val="125698271"/>
        <c:axId val="125698751"/>
      </c:lineChart>
      <c:dateAx>
        <c:axId val="125698271"/>
        <c:scaling>
          <c:orientation val="minMax"/>
        </c:scaling>
        <c:delete val="0"/>
        <c:axPos val="b"/>
        <c:majorGridlines>
          <c:spPr>
            <a:ln w="9525" cap="flat" cmpd="sng" algn="ctr">
              <a:solidFill>
                <a:schemeClr val="tx1">
                  <a:lumMod val="15000"/>
                  <a:lumOff val="85000"/>
                </a:schemeClr>
              </a:solidFill>
              <a:round/>
            </a:ln>
            <a:effectLst/>
          </c:spPr>
        </c:majorGridlines>
        <c:numFmt formatCode="[$-40C]mmm\-yy;@"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25698751"/>
        <c:crosses val="autoZero"/>
        <c:auto val="1"/>
        <c:lblOffset val="100"/>
        <c:baseTimeUnit val="months"/>
      </c:dateAx>
      <c:valAx>
        <c:axId val="125698751"/>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25698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0.69255</cdr:x>
      <cdr:y>0.24155</cdr:y>
    </cdr:from>
    <cdr:to>
      <cdr:x>0.95821</cdr:x>
      <cdr:y>0.25616</cdr:y>
    </cdr:to>
    <cdr:sp macro="" textlink="">
      <cdr:nvSpPr>
        <cdr:cNvPr id="2" name="Parenthèse ouvrante 1">
          <a:extLst xmlns:a="http://schemas.openxmlformats.org/drawingml/2006/main">
            <a:ext uri="{FF2B5EF4-FFF2-40B4-BE49-F238E27FC236}">
              <a16:creationId xmlns:a16="http://schemas.microsoft.com/office/drawing/2014/main" id="{FE235C4B-09DC-7D23-7B12-E423E33E591F}"/>
            </a:ext>
          </a:extLst>
        </cdr:cNvPr>
        <cdr:cNvSpPr/>
      </cdr:nvSpPr>
      <cdr:spPr>
        <a:xfrm xmlns:a="http://schemas.openxmlformats.org/drawingml/2006/main" rot="16200000">
          <a:off x="4865946" y="465228"/>
          <a:ext cx="73619" cy="1578016"/>
        </a:xfrm>
        <a:prstGeom xmlns:a="http://schemas.openxmlformats.org/drawingml/2006/main" prst="leftBracket">
          <a:avLst/>
        </a:prstGeom>
        <a:ln xmlns:a="http://schemas.openxmlformats.org/drawingml/2006/main" w="28575">
          <a:solidFill>
            <a:srgbClr val="FF0000"/>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fr-FR"/>
        </a:p>
      </cdr:txBody>
    </cdr:sp>
  </cdr:relSizeAnchor>
  <cdr:relSizeAnchor xmlns:cdr="http://schemas.openxmlformats.org/drawingml/2006/chartDrawing">
    <cdr:from>
      <cdr:x>0.58781</cdr:x>
      <cdr:y>0.27634</cdr:y>
    </cdr:from>
    <cdr:to>
      <cdr:x>0.68303</cdr:x>
      <cdr:y>0.36295</cdr:y>
    </cdr:to>
    <cdr:cxnSp macro="">
      <cdr:nvCxnSpPr>
        <cdr:cNvPr id="3" name="Connecteur droit avec flèche 2">
          <a:extLst xmlns:a="http://schemas.openxmlformats.org/drawingml/2006/main">
            <a:ext uri="{FF2B5EF4-FFF2-40B4-BE49-F238E27FC236}">
              <a16:creationId xmlns:a16="http://schemas.microsoft.com/office/drawing/2014/main" id="{ED458F62-2EAD-D386-AA81-B3A2F96BB323}"/>
            </a:ext>
          </a:extLst>
        </cdr:cNvPr>
        <cdr:cNvCxnSpPr/>
      </cdr:nvCxnSpPr>
      <cdr:spPr>
        <a:xfrm xmlns:a="http://schemas.openxmlformats.org/drawingml/2006/main" flipV="1">
          <a:off x="3491581" y="1392733"/>
          <a:ext cx="565609" cy="436534"/>
        </a:xfrm>
        <a:prstGeom xmlns:a="http://schemas.openxmlformats.org/drawingml/2006/main" prst="straightConnector1">
          <a:avLst/>
        </a:prstGeom>
        <a:ln xmlns:a="http://schemas.openxmlformats.org/drawingml/2006/main" w="57150">
          <a:solidFill>
            <a:srgbClr val="FF0000"/>
          </a:solidFill>
          <a:tailEnd type="triangle"/>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D5869-E05D-CB4C-8F5A-8247A0E8C7F3}" type="datetimeFigureOut">
              <a:rPr lang="fr-FR" smtClean="0"/>
              <a:t>11/02/2026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951EE-8CF1-EF4B-97F8-3C962D9870F1}" type="slidenum">
              <a:rPr lang="fr-FR" smtClean="0"/>
              <a:t>‹N°›</a:t>
            </a:fld>
            <a:endParaRPr lang="fr-FR"/>
          </a:p>
        </p:txBody>
      </p:sp>
      <p:pic>
        <p:nvPicPr>
          <p:cNvPr id="8" name="Image 7">
            <a:extLst>
              <a:ext uri="{FF2B5EF4-FFF2-40B4-BE49-F238E27FC236}">
                <a16:creationId xmlns:a16="http://schemas.microsoft.com/office/drawing/2014/main" id="{9302268C-C0C1-8A46-8C24-1EE695769DBF}"/>
              </a:ext>
            </a:extLst>
          </p:cNvPr>
          <p:cNvPicPr>
            <a:picLocks noChangeAspect="1"/>
          </p:cNvPicPr>
          <p:nvPr/>
        </p:nvPicPr>
        <p:blipFill>
          <a:blip r:embed="rId2"/>
          <a:stretch>
            <a:fillRect/>
          </a:stretch>
        </p:blipFill>
        <p:spPr>
          <a:xfrm>
            <a:off x="9501178" y="6386718"/>
            <a:ext cx="789045" cy="394523"/>
          </a:xfrm>
          <a:prstGeom prst="rect">
            <a:avLst/>
          </a:prstGeom>
        </p:spPr>
      </p:pic>
    </p:spTree>
    <p:extLst>
      <p:ext uri="{BB962C8B-B14F-4D97-AF65-F5344CB8AC3E}">
        <p14:creationId xmlns:p14="http://schemas.microsoft.com/office/powerpoint/2010/main" val="120316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07951EE-8CF1-EF4B-97F8-3C962D9870F1}" type="slidenum">
              <a:rPr lang="fr-FR" smtClean="0"/>
              <a:t>22</a:t>
            </a:fld>
            <a:endParaRPr lang="fr-FR" dirty="0"/>
          </a:p>
        </p:txBody>
      </p:sp>
    </p:spTree>
    <p:extLst>
      <p:ext uri="{BB962C8B-B14F-4D97-AF65-F5344CB8AC3E}">
        <p14:creationId xmlns:p14="http://schemas.microsoft.com/office/powerpoint/2010/main" val="119538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110000"/>
              </a:lnSpc>
              <a:buFont typeface="Arial" panose="020B0604020202020204" pitchFamily="34" charset="0"/>
              <a:buNone/>
            </a:pPr>
            <a:r>
              <a:rPr lang="fr-FR" dirty="0"/>
              <a:t>Conclusion</a:t>
            </a:r>
            <a:r>
              <a:rPr lang="fr-FR" baseline="0" dirty="0"/>
              <a:t> :</a:t>
            </a:r>
          </a:p>
          <a:p>
            <a:pPr marL="342900" indent="-342900">
              <a:lnSpc>
                <a:spcPct val="110000"/>
              </a:lnSpc>
              <a:buFont typeface="Arial" panose="020B0604020202020204" pitchFamily="34" charset="0"/>
              <a:buChar char="•"/>
            </a:pPr>
            <a:r>
              <a:rPr lang="fr-FR" b="0" dirty="0"/>
              <a:t>Combien aurait coûté une absence d’intervention de l’État?</a:t>
            </a:r>
          </a:p>
          <a:p>
            <a:pPr marL="1143000" lvl="1">
              <a:buFont typeface="Wingdings" panose="05000000000000000000" pitchFamily="2" charset="2"/>
              <a:buChar char="Ø"/>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F07951EE-8CF1-EF4B-97F8-3C962D9870F1}" type="slidenum">
              <a:rPr lang="fr-FR" smtClean="0"/>
              <a:t>24</a:t>
            </a:fld>
            <a:endParaRPr lang="fr-FR" dirty="0"/>
          </a:p>
        </p:txBody>
      </p:sp>
    </p:spTree>
    <p:extLst>
      <p:ext uri="{BB962C8B-B14F-4D97-AF65-F5344CB8AC3E}">
        <p14:creationId xmlns:p14="http://schemas.microsoft.com/office/powerpoint/2010/main" val="840143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4.png"/><Relationship Id="rId3" Type="http://schemas.openxmlformats.org/officeDocument/2006/relationships/image" Target="../media/image14.png"/><Relationship Id="rId21" Type="http://schemas.openxmlformats.org/officeDocument/2006/relationships/image" Target="../media/image32.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2" Type="http://schemas.openxmlformats.org/officeDocument/2006/relationships/image" Target="../media/image7.emf"/><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26" Type="http://schemas.openxmlformats.org/officeDocument/2006/relationships/image" Target="../media/image60.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5" Type="http://schemas.openxmlformats.org/officeDocument/2006/relationships/image" Target="../media/image59.png"/><Relationship Id="rId2" Type="http://schemas.openxmlformats.org/officeDocument/2006/relationships/image" Target="../media/image7.emf"/><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 Id="rId27"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triangle ble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716063" y="1175215"/>
            <a:ext cx="5753380" cy="2012932"/>
          </a:xfrm>
        </p:spPr>
        <p:txBody>
          <a:bodyPr>
            <a:noAutofit/>
          </a:bodyPr>
          <a:lstStyle>
            <a:lvl1pPr>
              <a:defRPr sz="4500" b="1" i="0" cap="all" baseline="0">
                <a:solidFill>
                  <a:srgbClr val="31429B"/>
                </a:solidFill>
              </a:defRPr>
            </a:lvl1pPr>
          </a:lstStyle>
          <a:p>
            <a:r>
              <a:rPr lang="fr-FR" dirty="0"/>
              <a:t>TITRE DE LA</a:t>
            </a:r>
            <a:br>
              <a:rPr lang="fr-FR" dirty="0"/>
            </a:br>
            <a:r>
              <a:rPr lang="fr-FR" dirty="0"/>
              <a:t>présentation</a:t>
            </a:r>
          </a:p>
        </p:txBody>
      </p:sp>
      <p:sp>
        <p:nvSpPr>
          <p:cNvPr id="3" name="Espace réservé de la date 2">
            <a:extLst>
              <a:ext uri="{FF2B5EF4-FFF2-40B4-BE49-F238E27FC236}">
                <a16:creationId xmlns:a16="http://schemas.microsoft.com/office/drawing/2014/main" id="{02CCD481-49DE-B90A-FE33-2F7EFD3D02CF}"/>
              </a:ext>
            </a:extLst>
          </p:cNvPr>
          <p:cNvSpPr>
            <a:spLocks noGrp="1"/>
          </p:cNvSpPr>
          <p:nvPr>
            <p:ph type="dt" sz="half" idx="10"/>
          </p:nvPr>
        </p:nvSpPr>
        <p:spPr>
          <a:xfrm>
            <a:off x="2716062" y="6275761"/>
            <a:ext cx="2743200" cy="365125"/>
          </a:xfrm>
        </p:spPr>
        <p:txBody>
          <a:bodyPr/>
          <a:lstStyle>
            <a:lvl1pPr>
              <a:defRPr sz="1000" b="1" i="0" cap="all" baseline="0">
                <a:solidFill>
                  <a:srgbClr val="31429B"/>
                </a:solidFill>
                <a:latin typeface="Arial" panose="020B0604020202020204" pitchFamily="34" charset="0"/>
              </a:defRPr>
            </a:lvl1pPr>
          </a:lstStyle>
          <a:p>
            <a:endParaRPr lang="fr-FR" dirty="0"/>
          </a:p>
        </p:txBody>
      </p:sp>
      <p:sp>
        <p:nvSpPr>
          <p:cNvPr id="7" name="Espace réservé du texte 6">
            <a:extLst>
              <a:ext uri="{FF2B5EF4-FFF2-40B4-BE49-F238E27FC236}">
                <a16:creationId xmlns:a16="http://schemas.microsoft.com/office/drawing/2014/main" id="{4861716C-01D8-BEEE-0210-6B12F919CA20}"/>
              </a:ext>
            </a:extLst>
          </p:cNvPr>
          <p:cNvSpPr>
            <a:spLocks noGrp="1"/>
          </p:cNvSpPr>
          <p:nvPr>
            <p:ph type="body" sz="quarter" idx="11" hasCustomPrompt="1"/>
          </p:nvPr>
        </p:nvSpPr>
        <p:spPr>
          <a:xfrm>
            <a:off x="2716063" y="3792334"/>
            <a:ext cx="4832798" cy="232291"/>
          </a:xfrm>
          <a:prstGeom prst="rect">
            <a:avLst/>
          </a:prstGeom>
        </p:spPr>
        <p:txBody>
          <a:bodyPr>
            <a:noAutofit/>
          </a:bodyPr>
          <a:lstStyle>
            <a:lvl1pPr marL="0" indent="0">
              <a:buNone/>
              <a:defRPr lang="fr-FR" sz="1400" b="1" i="0" kern="1200" cap="all" baseline="0" dirty="0" smtClean="0">
                <a:solidFill>
                  <a:srgbClr val="31429B"/>
                </a:solidFill>
                <a:latin typeface="+mj-lt"/>
                <a:ea typeface="+mj-ea"/>
                <a:cs typeface="+mj-cs"/>
              </a:defRPr>
            </a:lvl1pPr>
          </a:lstStyle>
          <a:p>
            <a:pPr lvl="0"/>
            <a:r>
              <a:rPr lang="fr-FR" dirty="0"/>
              <a:t>NOM DE LA PERSONNE</a:t>
            </a:r>
          </a:p>
        </p:txBody>
      </p:sp>
      <p:sp>
        <p:nvSpPr>
          <p:cNvPr id="8" name="Espace réservé du texte 6">
            <a:extLst>
              <a:ext uri="{FF2B5EF4-FFF2-40B4-BE49-F238E27FC236}">
                <a16:creationId xmlns:a16="http://schemas.microsoft.com/office/drawing/2014/main" id="{DE5A4A6C-E4CD-BF69-B103-4A585F7F6D75}"/>
              </a:ext>
            </a:extLst>
          </p:cNvPr>
          <p:cNvSpPr>
            <a:spLocks noGrp="1"/>
          </p:cNvSpPr>
          <p:nvPr>
            <p:ph type="body" sz="quarter" idx="12" hasCustomPrompt="1"/>
          </p:nvPr>
        </p:nvSpPr>
        <p:spPr>
          <a:xfrm>
            <a:off x="2716063" y="4047168"/>
            <a:ext cx="4832798" cy="365124"/>
          </a:xfrm>
          <a:prstGeom prst="rect">
            <a:avLst/>
          </a:prstGeom>
        </p:spPr>
        <p:txBody>
          <a:bodyPr>
            <a:noAutofit/>
          </a:bodyPr>
          <a:lstStyle>
            <a:lvl1pPr marL="0" indent="0">
              <a:buNone/>
              <a:defRPr lang="fr-FR" sz="1400" b="1" i="0" kern="1200" cap="all" baseline="0" dirty="0" smtClean="0">
                <a:solidFill>
                  <a:srgbClr val="4171D9"/>
                </a:solidFill>
                <a:latin typeface="+mj-lt"/>
                <a:ea typeface="+mj-ea"/>
                <a:cs typeface="+mj-cs"/>
              </a:defRPr>
            </a:lvl1pPr>
          </a:lstStyle>
          <a:p>
            <a:pPr lvl="0"/>
            <a:r>
              <a:rPr lang="fr-FR" dirty="0"/>
              <a:t>NOM DU Service</a:t>
            </a:r>
          </a:p>
        </p:txBody>
      </p:sp>
      <p:pic>
        <p:nvPicPr>
          <p:cNvPr id="5" name="Image 4">
            <a:extLst>
              <a:ext uri="{FF2B5EF4-FFF2-40B4-BE49-F238E27FC236}">
                <a16:creationId xmlns:a16="http://schemas.microsoft.com/office/drawing/2014/main" id="{2236829F-F629-CDD0-ADCD-09D591744F9B}"/>
              </a:ext>
            </a:extLst>
          </p:cNvPr>
          <p:cNvPicPr>
            <a:picLocks noChangeAspect="1"/>
          </p:cNvPicPr>
          <p:nvPr userDrawn="1"/>
        </p:nvPicPr>
        <p:blipFill>
          <a:blip r:embed="rId2"/>
          <a:stretch>
            <a:fillRect/>
          </a:stretch>
        </p:blipFill>
        <p:spPr>
          <a:xfrm>
            <a:off x="-367155" y="975588"/>
            <a:ext cx="2882900" cy="3340100"/>
          </a:xfrm>
          <a:prstGeom prst="rect">
            <a:avLst/>
          </a:prstGeom>
        </p:spPr>
      </p:pic>
      <p:sp>
        <p:nvSpPr>
          <p:cNvPr id="12" name="Espace réservé du texte 11">
            <a:extLst>
              <a:ext uri="{FF2B5EF4-FFF2-40B4-BE49-F238E27FC236}">
                <a16:creationId xmlns:a16="http://schemas.microsoft.com/office/drawing/2014/main" id="{0EC744D2-F1DC-3F90-C3EC-F1ACE8E6174F}"/>
              </a:ext>
            </a:extLst>
          </p:cNvPr>
          <p:cNvSpPr>
            <a:spLocks noGrp="1"/>
          </p:cNvSpPr>
          <p:nvPr>
            <p:ph type="body" sz="quarter" idx="13" hasCustomPrompt="1"/>
          </p:nvPr>
        </p:nvSpPr>
        <p:spPr>
          <a:xfrm>
            <a:off x="2716062" y="2923109"/>
            <a:ext cx="8076855" cy="746745"/>
          </a:xfrm>
          <a:prstGeom prst="rect">
            <a:avLst/>
          </a:prstGeom>
        </p:spPr>
        <p:txBody>
          <a:bodyPr lIns="90000">
            <a:noAutofit/>
          </a:bodyPr>
          <a:lstStyle>
            <a:lvl1pPr marL="0" indent="0">
              <a:buNone/>
              <a:defRPr sz="4500" b="1">
                <a:solidFill>
                  <a:srgbClr val="31429B"/>
                </a:solidFill>
                <a:latin typeface="+mj-lt"/>
              </a:defRPr>
            </a:lvl1pPr>
            <a:lvl2pPr marL="457200" indent="0">
              <a:buNone/>
              <a:defRPr lang="fr-FR" sz="4500" b="1" i="0" kern="1200" cap="all" baseline="0" dirty="0">
                <a:solidFill>
                  <a:srgbClr val="31429B"/>
                </a:solidFill>
                <a:latin typeface="+mj-lt"/>
                <a:ea typeface="+mj-ea"/>
                <a:cs typeface="+mj-cs"/>
              </a:defRPr>
            </a:lvl2pPr>
          </a:lstStyle>
          <a:p>
            <a:pPr lvl="0"/>
            <a:r>
              <a:rPr lang="fr-FR" dirty="0"/>
              <a:t>Sous-titre de la présentation</a:t>
            </a:r>
          </a:p>
        </p:txBody>
      </p:sp>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0794" y="5598479"/>
            <a:ext cx="1841152" cy="865707"/>
          </a:xfrm>
          <a:prstGeom prst="rect">
            <a:avLst/>
          </a:prstGeom>
        </p:spPr>
      </p:pic>
    </p:spTree>
    <p:extLst>
      <p:ext uri="{BB962C8B-B14F-4D97-AF65-F5344CB8AC3E}">
        <p14:creationId xmlns:p14="http://schemas.microsoft.com/office/powerpoint/2010/main" val="3247447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U_GRAPHIQUE">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2"/>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TITRE DE LA PARTIE UNE, LA BANQUE DE FRANCE ET SA STRATÉGIE</a:t>
            </a:r>
          </a:p>
        </p:txBody>
      </p:sp>
      <p:sp>
        <p:nvSpPr>
          <p:cNvPr id="3" name="Espace réservé du graphique 2">
            <a:extLst>
              <a:ext uri="{FF2B5EF4-FFF2-40B4-BE49-F238E27FC236}">
                <a16:creationId xmlns:a16="http://schemas.microsoft.com/office/drawing/2014/main" id="{C78ACD49-0C8A-908F-25F8-3B582433C70A}"/>
              </a:ext>
            </a:extLst>
          </p:cNvPr>
          <p:cNvSpPr>
            <a:spLocks noGrp="1"/>
          </p:cNvSpPr>
          <p:nvPr>
            <p:ph type="chart" sz="quarter" idx="15"/>
          </p:nvPr>
        </p:nvSpPr>
        <p:spPr>
          <a:xfrm>
            <a:off x="2366683" y="2595282"/>
            <a:ext cx="8785505" cy="2974042"/>
          </a:xfrm>
          <a:prstGeom prst="rect">
            <a:avLst/>
          </a:prstGeom>
        </p:spPr>
        <p:txBody>
          <a:bodyPr>
            <a:normAutofit/>
          </a:bodyPr>
          <a:lstStyle>
            <a:lvl1pPr marL="0" indent="0">
              <a:buFontTx/>
              <a:buNone/>
              <a:defRPr sz="1200" b="1" i="0" cap="all" baseline="0">
                <a:solidFill>
                  <a:srgbClr val="4171D9"/>
                </a:solidFill>
                <a:latin typeface="Arial" panose="020B0604020202020204" pitchFamily="34" charset="0"/>
              </a:defRPr>
            </a:lvl1pPr>
          </a:lstStyle>
          <a:p>
            <a:endParaRPr lang="fr-FR" dirty="0"/>
          </a:p>
        </p:txBody>
      </p:sp>
      <p:sp>
        <p:nvSpPr>
          <p:cNvPr id="6" name="Espace réservé du texte 5">
            <a:extLst>
              <a:ext uri="{FF2B5EF4-FFF2-40B4-BE49-F238E27FC236}">
                <a16:creationId xmlns:a16="http://schemas.microsoft.com/office/drawing/2014/main" id="{43CAE39F-1511-F701-9235-FAE2E08FB7E6}"/>
              </a:ext>
            </a:extLst>
          </p:cNvPr>
          <p:cNvSpPr>
            <a:spLocks noGrp="1"/>
          </p:cNvSpPr>
          <p:nvPr>
            <p:ph type="body" sz="quarter" idx="16" hasCustomPrompt="1"/>
          </p:nvPr>
        </p:nvSpPr>
        <p:spPr>
          <a:xfrm>
            <a:off x="2366963" y="1827213"/>
            <a:ext cx="8785225" cy="754062"/>
          </a:xfrm>
          <a:prstGeom prst="rect">
            <a:avLst/>
          </a:prstGeom>
        </p:spPr>
        <p:txBody>
          <a:bodyPr/>
          <a:lstStyle>
            <a:lvl1pPr marL="0" indent="0">
              <a:buFontTx/>
              <a:buNone/>
              <a:defRPr sz="1200" b="1" i="0" cap="all" baseline="0">
                <a:solidFill>
                  <a:srgbClr val="4171D9"/>
                </a:solidFill>
              </a:defRPr>
            </a:lvl1pPr>
            <a:lvl2pPr marL="0" indent="0">
              <a:buFontTx/>
              <a:buNone/>
              <a:defRPr sz="1200" baseline="0">
                <a:solidFill>
                  <a:srgbClr val="31429B"/>
                </a:solidFill>
                <a:latin typeface="Arial" panose="020B0604020202020204" pitchFamily="34" charset="0"/>
              </a:defRPr>
            </a:lvl2pPr>
          </a:lstStyle>
          <a:p>
            <a:pPr lvl="0"/>
            <a:r>
              <a:rPr lang="fr-FR" dirty="0"/>
              <a:t>Titre graphique</a:t>
            </a:r>
          </a:p>
          <a:p>
            <a:pPr lvl="1"/>
            <a:r>
              <a:rPr lang="fr-FR" dirty="0"/>
              <a:t>Deuxième niveau</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437777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HIFFRES CL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QUELQUES CHIFFRES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sp>
        <p:nvSpPr>
          <p:cNvPr id="3" name="Ellipse 2">
            <a:extLst>
              <a:ext uri="{FF2B5EF4-FFF2-40B4-BE49-F238E27FC236}">
                <a16:creationId xmlns:a16="http://schemas.microsoft.com/office/drawing/2014/main" id="{63F009C4-0B2B-80BE-D5E9-38443B15A057}"/>
              </a:ext>
            </a:extLst>
          </p:cNvPr>
          <p:cNvSpPr/>
          <p:nvPr userDrawn="1"/>
        </p:nvSpPr>
        <p:spPr>
          <a:xfrm>
            <a:off x="8069591" y="1465756"/>
            <a:ext cx="3726312" cy="3726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7841988" y="2274340"/>
            <a:ext cx="4171421" cy="2309319"/>
          </a:xfrm>
          <a:prstGeom prst="rect">
            <a:avLst/>
          </a:prstGeom>
        </p:spPr>
        <p:txBody>
          <a:bodyPr>
            <a:noAutofit/>
          </a:bodyPr>
          <a:lstStyle>
            <a:lvl1pPr marL="0" algn="ctr">
              <a:buNone/>
              <a:defRPr sz="14000" b="0" i="0" cap="all" baseline="0">
                <a:solidFill>
                  <a:srgbClr val="31429B"/>
                </a:solidFill>
                <a:latin typeface="Arial" panose="020B0604020202020204" pitchFamily="34" charset="0"/>
              </a:defRPr>
            </a:lvl1pPr>
          </a:lstStyle>
          <a:p>
            <a:pPr lvl="0"/>
            <a:r>
              <a:rPr lang="fr-FR" dirty="0"/>
              <a:t>24%</a:t>
            </a:r>
          </a:p>
        </p:txBody>
      </p:sp>
      <p:sp>
        <p:nvSpPr>
          <p:cNvPr id="8" name="Ellipse 7">
            <a:extLst>
              <a:ext uri="{FF2B5EF4-FFF2-40B4-BE49-F238E27FC236}">
                <a16:creationId xmlns:a16="http://schemas.microsoft.com/office/drawing/2014/main" id="{7C23038A-E9AA-84DB-04CD-7CE89201EC5E}"/>
              </a:ext>
            </a:extLst>
          </p:cNvPr>
          <p:cNvSpPr/>
          <p:nvPr userDrawn="1"/>
        </p:nvSpPr>
        <p:spPr>
          <a:xfrm>
            <a:off x="5147437" y="787261"/>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5296711" y="1630091"/>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406739" y="2459584"/>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B6F166A5-162B-805B-AC8B-27B02E5982D6}"/>
              </a:ext>
            </a:extLst>
          </p:cNvPr>
          <p:cNvSpPr/>
          <p:nvPr userDrawn="1"/>
        </p:nvSpPr>
        <p:spPr>
          <a:xfrm>
            <a:off x="4183058" y="3543908"/>
            <a:ext cx="2392553" cy="2392553"/>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21">
            <a:extLst>
              <a:ext uri="{FF2B5EF4-FFF2-40B4-BE49-F238E27FC236}">
                <a16:creationId xmlns:a16="http://schemas.microsoft.com/office/drawing/2014/main" id="{625B3774-5C4B-EEC9-1FEC-010C8A5865FD}"/>
              </a:ext>
            </a:extLst>
          </p:cNvPr>
          <p:cNvSpPr>
            <a:spLocks noGrp="1"/>
          </p:cNvSpPr>
          <p:nvPr>
            <p:ph type="body" sz="quarter" idx="25" hasCustomPrompt="1"/>
          </p:nvPr>
        </p:nvSpPr>
        <p:spPr>
          <a:xfrm>
            <a:off x="4276431" y="4386738"/>
            <a:ext cx="2151630" cy="672569"/>
          </a:xfrm>
          <a:prstGeom prst="rect">
            <a:avLst/>
          </a:prstGeom>
        </p:spPr>
        <p:txBody>
          <a:bodyPr>
            <a:noAutofit/>
          </a:bodyPr>
          <a:lstStyle>
            <a:lvl1pPr marL="0" algn="ctr">
              <a:buNone/>
              <a:defRPr sz="3600" b="1" i="0" cap="all" baseline="0">
                <a:solidFill>
                  <a:srgbClr val="31429B"/>
                </a:solidFill>
                <a:latin typeface="Arial" panose="020B0604020202020204" pitchFamily="34" charset="0"/>
              </a:defRPr>
            </a:lvl1pPr>
          </a:lstStyle>
          <a:p>
            <a:pPr lvl="0"/>
            <a:r>
              <a:rPr lang="fr-FR" dirty="0"/>
              <a:t>301 936</a:t>
            </a:r>
          </a:p>
        </p:txBody>
      </p:sp>
      <p:sp>
        <p:nvSpPr>
          <p:cNvPr id="14" name="Espace réservé du texte 25">
            <a:extLst>
              <a:ext uri="{FF2B5EF4-FFF2-40B4-BE49-F238E27FC236}">
                <a16:creationId xmlns:a16="http://schemas.microsoft.com/office/drawing/2014/main" id="{0306DB41-DCE2-E634-3F3D-5981A1DECC6B}"/>
              </a:ext>
            </a:extLst>
          </p:cNvPr>
          <p:cNvSpPr>
            <a:spLocks noGrp="1"/>
          </p:cNvSpPr>
          <p:nvPr>
            <p:ph type="body" sz="quarter" idx="26" hasCustomPrompt="1"/>
          </p:nvPr>
        </p:nvSpPr>
        <p:spPr>
          <a:xfrm>
            <a:off x="4364225" y="5075629"/>
            <a:ext cx="1941964" cy="690119"/>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5" name="Ellipse 14">
            <a:extLst>
              <a:ext uri="{FF2B5EF4-FFF2-40B4-BE49-F238E27FC236}">
                <a16:creationId xmlns:a16="http://schemas.microsoft.com/office/drawing/2014/main" id="{7D176EED-0662-4297-0062-89708A5AC929}"/>
              </a:ext>
            </a:extLst>
          </p:cNvPr>
          <p:cNvSpPr/>
          <p:nvPr userDrawn="1"/>
        </p:nvSpPr>
        <p:spPr>
          <a:xfrm>
            <a:off x="6638936" y="4188935"/>
            <a:ext cx="1941964" cy="1941964"/>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1">
            <a:extLst>
              <a:ext uri="{FF2B5EF4-FFF2-40B4-BE49-F238E27FC236}">
                <a16:creationId xmlns:a16="http://schemas.microsoft.com/office/drawing/2014/main" id="{0CF04675-071B-6A31-1951-A7BB4EE53991}"/>
              </a:ext>
            </a:extLst>
          </p:cNvPr>
          <p:cNvSpPr>
            <a:spLocks noGrp="1"/>
          </p:cNvSpPr>
          <p:nvPr>
            <p:ph type="body" sz="quarter" idx="27" hasCustomPrompt="1"/>
          </p:nvPr>
        </p:nvSpPr>
        <p:spPr>
          <a:xfrm>
            <a:off x="6705414" y="4707841"/>
            <a:ext cx="1746414" cy="484227"/>
          </a:xfrm>
          <a:prstGeom prst="rect">
            <a:avLst/>
          </a:prstGeom>
        </p:spPr>
        <p:txBody>
          <a:bodyPr>
            <a:noAutofit/>
          </a:bodyPr>
          <a:lstStyle>
            <a:lvl1pPr marL="0" algn="ctr">
              <a:buNone/>
              <a:defRPr sz="3000" b="0" i="0" cap="all" baseline="0">
                <a:solidFill>
                  <a:srgbClr val="31429B"/>
                </a:solidFill>
                <a:latin typeface="Arial" panose="020B0604020202020204" pitchFamily="34" charset="0"/>
              </a:defRPr>
            </a:lvl1pPr>
          </a:lstStyle>
          <a:p>
            <a:pPr lvl="0"/>
            <a:r>
              <a:rPr lang="fr-FR" dirty="0"/>
              <a:t>205 765</a:t>
            </a:r>
          </a:p>
        </p:txBody>
      </p:sp>
      <p:sp>
        <p:nvSpPr>
          <p:cNvPr id="17" name="Espace réservé du texte 25">
            <a:extLst>
              <a:ext uri="{FF2B5EF4-FFF2-40B4-BE49-F238E27FC236}">
                <a16:creationId xmlns:a16="http://schemas.microsoft.com/office/drawing/2014/main" id="{481C235F-7291-512D-CDC9-5C5473664092}"/>
              </a:ext>
            </a:extLst>
          </p:cNvPr>
          <p:cNvSpPr>
            <a:spLocks noGrp="1"/>
          </p:cNvSpPr>
          <p:nvPr>
            <p:ph type="body" sz="quarter" idx="28" hasCustomPrompt="1"/>
          </p:nvPr>
        </p:nvSpPr>
        <p:spPr>
          <a:xfrm>
            <a:off x="6783672" y="5201544"/>
            <a:ext cx="1576234" cy="560149"/>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20" name="Espace réservé du texte 19"/>
          <p:cNvSpPr>
            <a:spLocks noGrp="1"/>
          </p:cNvSpPr>
          <p:nvPr>
            <p:ph type="body" sz="quarter" idx="29"/>
          </p:nvPr>
        </p:nvSpPr>
        <p:spPr>
          <a:xfrm>
            <a:off x="687388" y="1262063"/>
            <a:ext cx="2995612" cy="4868862"/>
          </a:xfrm>
        </p:spPr>
        <p:txBody>
          <a:bodyPr/>
          <a:lstStyle>
            <a:lvl1pPr>
              <a:defRPr>
                <a:solidFill>
                  <a:srgbClr val="4171D9"/>
                </a:solidFill>
              </a:defRPr>
            </a:lvl1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02004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2CHIFFRES CL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deux CHIFFRES</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2356820" y="1602648"/>
            <a:ext cx="3726312" cy="3726312"/>
          </a:xfrm>
          <a:prstGeom prst="ellipse">
            <a:avLst/>
          </a:prstGeom>
          <a:noFill/>
          <a:ln w="19050">
            <a:solidFill>
              <a:srgbClr val="009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2154953" y="2672836"/>
            <a:ext cx="4171421" cy="1585935"/>
          </a:xfrm>
          <a:prstGeom prst="rect">
            <a:avLst/>
          </a:prstGeom>
        </p:spPr>
        <p:txBody>
          <a:bodyPr>
            <a:noAutofit/>
          </a:bodyPr>
          <a:lstStyle>
            <a:lvl1pPr marL="0" algn="ctr">
              <a:buNone/>
              <a:defRPr sz="10000" b="0" i="0" cap="all" baseline="0">
                <a:solidFill>
                  <a:srgbClr val="31429B"/>
                </a:solidFill>
                <a:latin typeface="Arial" panose="020B0604020202020204" pitchFamily="34" charset="0"/>
              </a:defRPr>
            </a:lvl1pPr>
          </a:lstStyle>
          <a:p>
            <a:pPr lvl="0"/>
            <a:r>
              <a:rPr lang="fr-FR" dirty="0"/>
              <a:t>24%</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6986099" y="4053592"/>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pic>
        <p:nvPicPr>
          <p:cNvPr id="4" name="Image 3">
            <a:extLst>
              <a:ext uri="{FF2B5EF4-FFF2-40B4-BE49-F238E27FC236}">
                <a16:creationId xmlns:a16="http://schemas.microsoft.com/office/drawing/2014/main" id="{964720B0-3279-5DDC-4A5F-29F87C2CF73F}"/>
              </a:ext>
            </a:extLst>
          </p:cNvPr>
          <p:cNvPicPr>
            <a:picLocks noChangeAspect="1"/>
          </p:cNvPicPr>
          <p:nvPr userDrawn="1"/>
        </p:nvPicPr>
        <p:blipFill>
          <a:blip r:embed="rId2"/>
          <a:stretch>
            <a:fillRect/>
          </a:stretch>
        </p:blipFill>
        <p:spPr>
          <a:xfrm>
            <a:off x="-143787" y="0"/>
            <a:ext cx="1193800" cy="1371600"/>
          </a:xfrm>
          <a:prstGeom prst="rect">
            <a:avLst/>
          </a:prstGeom>
        </p:spPr>
      </p:pic>
      <p:sp>
        <p:nvSpPr>
          <p:cNvPr id="6" name="Ellipse 5">
            <a:extLst>
              <a:ext uri="{FF2B5EF4-FFF2-40B4-BE49-F238E27FC236}">
                <a16:creationId xmlns:a16="http://schemas.microsoft.com/office/drawing/2014/main" id="{D854378F-64F4-0931-84B4-C493ED06751E}"/>
              </a:ext>
            </a:extLst>
          </p:cNvPr>
          <p:cNvSpPr/>
          <p:nvPr userDrawn="1"/>
        </p:nvSpPr>
        <p:spPr>
          <a:xfrm>
            <a:off x="6310735" y="1602648"/>
            <a:ext cx="3726312" cy="3726312"/>
          </a:xfrm>
          <a:prstGeom prst="ellipse">
            <a:avLst/>
          </a:prstGeom>
          <a:noFill/>
          <a:ln w="19050">
            <a:solidFill>
              <a:srgbClr val="0099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21">
            <a:extLst>
              <a:ext uri="{FF2B5EF4-FFF2-40B4-BE49-F238E27FC236}">
                <a16:creationId xmlns:a16="http://schemas.microsoft.com/office/drawing/2014/main" id="{B6E7B1DC-88FE-941C-7CF6-BA8EE9C71540}"/>
              </a:ext>
            </a:extLst>
          </p:cNvPr>
          <p:cNvSpPr>
            <a:spLocks noGrp="1"/>
          </p:cNvSpPr>
          <p:nvPr>
            <p:ph type="body" sz="quarter" idx="25" hasCustomPrompt="1"/>
          </p:nvPr>
        </p:nvSpPr>
        <p:spPr>
          <a:xfrm>
            <a:off x="6083132" y="2655904"/>
            <a:ext cx="4171421" cy="1602868"/>
          </a:xfrm>
          <a:prstGeom prst="rect">
            <a:avLst/>
          </a:prstGeom>
        </p:spPr>
        <p:txBody>
          <a:bodyPr>
            <a:noAutofit/>
          </a:bodyPr>
          <a:lstStyle>
            <a:lvl1pPr marL="0" indent="0" algn="ctr">
              <a:buNone/>
              <a:defRPr lang="fr-FR" sz="10000" b="0" i="0" kern="1200" cap="all" baseline="0" dirty="0">
                <a:solidFill>
                  <a:srgbClr val="31429B"/>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sp>
        <p:nvSpPr>
          <p:cNvPr id="19" name="Espace réservé du texte 25">
            <a:extLst>
              <a:ext uri="{FF2B5EF4-FFF2-40B4-BE49-F238E27FC236}">
                <a16:creationId xmlns:a16="http://schemas.microsoft.com/office/drawing/2014/main" id="{76C214AF-E73D-1924-C227-0F1FB9794294}"/>
              </a:ext>
            </a:extLst>
          </p:cNvPr>
          <p:cNvSpPr>
            <a:spLocks noGrp="1"/>
          </p:cNvSpPr>
          <p:nvPr>
            <p:ph type="body" sz="quarter" idx="26" hasCustomPrompt="1"/>
          </p:nvPr>
        </p:nvSpPr>
        <p:spPr>
          <a:xfrm>
            <a:off x="3023699" y="4053592"/>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709846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3CHIFFRES CL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TROIS CHIFFRES</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697353" y="1625600"/>
            <a:ext cx="3472312" cy="3472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495486" y="2549892"/>
            <a:ext cx="3887079" cy="1477831"/>
          </a:xfrm>
          <a:prstGeom prst="rect">
            <a:avLst/>
          </a:prstGeom>
        </p:spPr>
        <p:txBody>
          <a:bodyPr>
            <a:noAutofit/>
          </a:bodyPr>
          <a:lstStyle>
            <a:lvl1pPr marL="0" algn="ctr">
              <a:buNone/>
              <a:defRPr sz="10000" b="0" i="0" cap="all" baseline="0">
                <a:solidFill>
                  <a:srgbClr val="31429B"/>
                </a:solidFill>
                <a:latin typeface="Arial" panose="020B0604020202020204" pitchFamily="34" charset="0"/>
              </a:defRPr>
            </a:lvl1pPr>
          </a:lstStyle>
          <a:p>
            <a:pPr lvl="0"/>
            <a:r>
              <a:rPr lang="fr-FR" dirty="0"/>
              <a:t>24%</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3266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6" name="Ellipse 5">
            <a:extLst>
              <a:ext uri="{FF2B5EF4-FFF2-40B4-BE49-F238E27FC236}">
                <a16:creationId xmlns:a16="http://schemas.microsoft.com/office/drawing/2014/main" id="{D854378F-64F4-0931-84B4-C493ED06751E}"/>
              </a:ext>
            </a:extLst>
          </p:cNvPr>
          <p:cNvSpPr/>
          <p:nvPr userDrawn="1"/>
        </p:nvSpPr>
        <p:spPr>
          <a:xfrm>
            <a:off x="4651268" y="1625600"/>
            <a:ext cx="3472312" cy="3472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21">
            <a:extLst>
              <a:ext uri="{FF2B5EF4-FFF2-40B4-BE49-F238E27FC236}">
                <a16:creationId xmlns:a16="http://schemas.microsoft.com/office/drawing/2014/main" id="{B6E7B1DC-88FE-941C-7CF6-BA8EE9C71540}"/>
              </a:ext>
            </a:extLst>
          </p:cNvPr>
          <p:cNvSpPr>
            <a:spLocks noGrp="1"/>
          </p:cNvSpPr>
          <p:nvPr>
            <p:ph type="body" sz="quarter" idx="25" hasCustomPrompt="1"/>
          </p:nvPr>
        </p:nvSpPr>
        <p:spPr>
          <a:xfrm>
            <a:off x="4423666" y="2534114"/>
            <a:ext cx="3887080" cy="1493610"/>
          </a:xfrm>
          <a:prstGeom prst="rect">
            <a:avLst/>
          </a:prstGeom>
        </p:spPr>
        <p:txBody>
          <a:bodyPr>
            <a:noAutofit/>
          </a:bodyPr>
          <a:lstStyle>
            <a:lvl1pPr marL="0" indent="0" algn="ctr">
              <a:buNone/>
              <a:defRPr lang="fr-FR" sz="10000" b="0" i="0" kern="1200" cap="all" baseline="0" dirty="0">
                <a:solidFill>
                  <a:srgbClr val="31429B"/>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pic>
        <p:nvPicPr>
          <p:cNvPr id="2" name="Image 1">
            <a:extLst>
              <a:ext uri="{FF2B5EF4-FFF2-40B4-BE49-F238E27FC236}">
                <a16:creationId xmlns:a16="http://schemas.microsoft.com/office/drawing/2014/main" id="{7404A17A-C53E-9DD5-5218-8840719C9607}"/>
              </a:ext>
            </a:extLst>
          </p:cNvPr>
          <p:cNvPicPr>
            <a:picLocks noChangeAspect="1"/>
          </p:cNvPicPr>
          <p:nvPr userDrawn="1"/>
        </p:nvPicPr>
        <p:blipFill>
          <a:blip r:embed="rId2"/>
          <a:stretch>
            <a:fillRect/>
          </a:stretch>
        </p:blipFill>
        <p:spPr>
          <a:xfrm>
            <a:off x="-156632" y="0"/>
            <a:ext cx="1193800" cy="1371600"/>
          </a:xfrm>
          <a:prstGeom prst="rect">
            <a:avLst/>
          </a:prstGeom>
        </p:spPr>
      </p:pic>
      <p:sp>
        <p:nvSpPr>
          <p:cNvPr id="10" name="Espace réservé du texte 25">
            <a:extLst>
              <a:ext uri="{FF2B5EF4-FFF2-40B4-BE49-F238E27FC236}">
                <a16:creationId xmlns:a16="http://schemas.microsoft.com/office/drawing/2014/main" id="{EEA074AD-6436-794F-E5CD-68751F0AA9CF}"/>
              </a:ext>
            </a:extLst>
          </p:cNvPr>
          <p:cNvSpPr>
            <a:spLocks noGrp="1"/>
          </p:cNvSpPr>
          <p:nvPr>
            <p:ph type="body" sz="quarter" idx="27" hasCustomPrompt="1"/>
          </p:nvPr>
        </p:nvSpPr>
        <p:spPr>
          <a:xfrm>
            <a:off x="92890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6EF84162-140F-6CCB-5A99-53E45500E889}"/>
              </a:ext>
            </a:extLst>
          </p:cNvPr>
          <p:cNvSpPr/>
          <p:nvPr userDrawn="1"/>
        </p:nvSpPr>
        <p:spPr>
          <a:xfrm>
            <a:off x="8613668" y="1625600"/>
            <a:ext cx="3472312" cy="3472312"/>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1">
            <a:extLst>
              <a:ext uri="{FF2B5EF4-FFF2-40B4-BE49-F238E27FC236}">
                <a16:creationId xmlns:a16="http://schemas.microsoft.com/office/drawing/2014/main" id="{882B0998-39E7-3E37-698E-156B0509CD0E}"/>
              </a:ext>
            </a:extLst>
          </p:cNvPr>
          <p:cNvSpPr>
            <a:spLocks noGrp="1"/>
          </p:cNvSpPr>
          <p:nvPr>
            <p:ph type="body" sz="quarter" idx="28" hasCustomPrompt="1"/>
          </p:nvPr>
        </p:nvSpPr>
        <p:spPr>
          <a:xfrm>
            <a:off x="8386066" y="2534114"/>
            <a:ext cx="3887080" cy="1493610"/>
          </a:xfrm>
          <a:prstGeom prst="rect">
            <a:avLst/>
          </a:prstGeom>
        </p:spPr>
        <p:txBody>
          <a:bodyPr>
            <a:noAutofit/>
          </a:bodyPr>
          <a:lstStyle>
            <a:lvl1pPr marL="0" indent="0" algn="ctr">
              <a:buNone/>
              <a:defRPr lang="fr-FR" sz="10000" b="0" i="0" kern="1200" cap="all" baseline="0" dirty="0">
                <a:solidFill>
                  <a:srgbClr val="31429B"/>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sp>
        <p:nvSpPr>
          <p:cNvPr id="14" name="Espace réservé du texte 25">
            <a:extLst>
              <a:ext uri="{FF2B5EF4-FFF2-40B4-BE49-F238E27FC236}">
                <a16:creationId xmlns:a16="http://schemas.microsoft.com/office/drawing/2014/main" id="{68A99B21-C2FA-C611-D4DE-73C3750BF7C3}"/>
              </a:ext>
            </a:extLst>
          </p:cNvPr>
          <p:cNvSpPr>
            <a:spLocks noGrp="1"/>
          </p:cNvSpPr>
          <p:nvPr>
            <p:ph type="body" sz="quarter" idx="29" hasCustomPrompt="1"/>
          </p:nvPr>
        </p:nvSpPr>
        <p:spPr>
          <a:xfrm>
            <a:off x="1269408"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pic>
        <p:nvPicPr>
          <p:cNvPr id="19" name="Imag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3718589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4CHIFFRES CL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quatre CHIFFRES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sp>
        <p:nvSpPr>
          <p:cNvPr id="8" name="Ellipse 7">
            <a:extLst>
              <a:ext uri="{FF2B5EF4-FFF2-40B4-BE49-F238E27FC236}">
                <a16:creationId xmlns:a16="http://schemas.microsoft.com/office/drawing/2014/main" id="{7C23038A-E9AA-84DB-04CD-7CE89201EC5E}"/>
              </a:ext>
            </a:extLst>
          </p:cNvPr>
          <p:cNvSpPr/>
          <p:nvPr userDrawn="1"/>
        </p:nvSpPr>
        <p:spPr>
          <a:xfrm>
            <a:off x="587747" y="3089280"/>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737021" y="3932110"/>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847049" y="4761603"/>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4" name="Ellipse 3">
            <a:extLst>
              <a:ext uri="{FF2B5EF4-FFF2-40B4-BE49-F238E27FC236}">
                <a16:creationId xmlns:a16="http://schemas.microsoft.com/office/drawing/2014/main" id="{46F8FFFC-050E-8730-F16C-5FEC00B44199}"/>
              </a:ext>
            </a:extLst>
          </p:cNvPr>
          <p:cNvSpPr/>
          <p:nvPr userDrawn="1"/>
        </p:nvSpPr>
        <p:spPr>
          <a:xfrm>
            <a:off x="3246281" y="955680"/>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21">
            <a:extLst>
              <a:ext uri="{FF2B5EF4-FFF2-40B4-BE49-F238E27FC236}">
                <a16:creationId xmlns:a16="http://schemas.microsoft.com/office/drawing/2014/main" id="{6F5FD5F5-BB5C-0142-62E3-E60409FF8D18}"/>
              </a:ext>
            </a:extLst>
          </p:cNvPr>
          <p:cNvSpPr>
            <a:spLocks noGrp="1"/>
          </p:cNvSpPr>
          <p:nvPr>
            <p:ph type="body" sz="quarter" idx="29" hasCustomPrompt="1"/>
          </p:nvPr>
        </p:nvSpPr>
        <p:spPr>
          <a:xfrm>
            <a:off x="3395555" y="1798510"/>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18" name="Espace réservé du texte 25">
            <a:extLst>
              <a:ext uri="{FF2B5EF4-FFF2-40B4-BE49-F238E27FC236}">
                <a16:creationId xmlns:a16="http://schemas.microsoft.com/office/drawing/2014/main" id="{0FE6E3F9-F296-4C60-7786-75F6CB2CD40C}"/>
              </a:ext>
            </a:extLst>
          </p:cNvPr>
          <p:cNvSpPr>
            <a:spLocks noGrp="1"/>
          </p:cNvSpPr>
          <p:nvPr>
            <p:ph type="body" sz="quarter" idx="30" hasCustomPrompt="1"/>
          </p:nvPr>
        </p:nvSpPr>
        <p:spPr>
          <a:xfrm>
            <a:off x="3505583" y="2628003"/>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20" name="Ellipse 19">
            <a:extLst>
              <a:ext uri="{FF2B5EF4-FFF2-40B4-BE49-F238E27FC236}">
                <a16:creationId xmlns:a16="http://schemas.microsoft.com/office/drawing/2014/main" id="{15162285-8D5B-3BC8-9703-6FB0FB7C2BC6}"/>
              </a:ext>
            </a:extLst>
          </p:cNvPr>
          <p:cNvSpPr/>
          <p:nvPr userDrawn="1"/>
        </p:nvSpPr>
        <p:spPr>
          <a:xfrm>
            <a:off x="5837081" y="3106214"/>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Espace réservé du texte 21">
            <a:extLst>
              <a:ext uri="{FF2B5EF4-FFF2-40B4-BE49-F238E27FC236}">
                <a16:creationId xmlns:a16="http://schemas.microsoft.com/office/drawing/2014/main" id="{FA992276-9ADC-897A-D7D2-E5C6E3C49F2B}"/>
              </a:ext>
            </a:extLst>
          </p:cNvPr>
          <p:cNvSpPr>
            <a:spLocks noGrp="1"/>
          </p:cNvSpPr>
          <p:nvPr>
            <p:ph type="body" sz="quarter" idx="31" hasCustomPrompt="1"/>
          </p:nvPr>
        </p:nvSpPr>
        <p:spPr>
          <a:xfrm>
            <a:off x="5986355" y="3949044"/>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23" name="Espace réservé du texte 25">
            <a:extLst>
              <a:ext uri="{FF2B5EF4-FFF2-40B4-BE49-F238E27FC236}">
                <a16:creationId xmlns:a16="http://schemas.microsoft.com/office/drawing/2014/main" id="{5E2E8772-ED87-DE21-6DD4-F144CC938395}"/>
              </a:ext>
            </a:extLst>
          </p:cNvPr>
          <p:cNvSpPr>
            <a:spLocks noGrp="1"/>
          </p:cNvSpPr>
          <p:nvPr>
            <p:ph type="body" sz="quarter" idx="32" hasCustomPrompt="1"/>
          </p:nvPr>
        </p:nvSpPr>
        <p:spPr>
          <a:xfrm>
            <a:off x="6096383" y="4778537"/>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26" name="Ellipse 25">
            <a:extLst>
              <a:ext uri="{FF2B5EF4-FFF2-40B4-BE49-F238E27FC236}">
                <a16:creationId xmlns:a16="http://schemas.microsoft.com/office/drawing/2014/main" id="{CB130F6A-EEDA-3EF6-948D-33E59CFA40F9}"/>
              </a:ext>
            </a:extLst>
          </p:cNvPr>
          <p:cNvSpPr/>
          <p:nvPr userDrawn="1"/>
        </p:nvSpPr>
        <p:spPr>
          <a:xfrm>
            <a:off x="8563347" y="972614"/>
            <a:ext cx="2947691" cy="2947691"/>
          </a:xfrm>
          <a:prstGeom prst="ellipse">
            <a:avLst/>
          </a:prstGeom>
          <a:noFill/>
          <a:ln w="19050">
            <a:solidFill>
              <a:srgbClr val="004A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Espace réservé du texte 21">
            <a:extLst>
              <a:ext uri="{FF2B5EF4-FFF2-40B4-BE49-F238E27FC236}">
                <a16:creationId xmlns:a16="http://schemas.microsoft.com/office/drawing/2014/main" id="{8C2BBA56-267F-46CF-BD97-3283089518AD}"/>
              </a:ext>
            </a:extLst>
          </p:cNvPr>
          <p:cNvSpPr>
            <a:spLocks noGrp="1"/>
          </p:cNvSpPr>
          <p:nvPr>
            <p:ph type="body" sz="quarter" idx="33" hasCustomPrompt="1"/>
          </p:nvPr>
        </p:nvSpPr>
        <p:spPr>
          <a:xfrm>
            <a:off x="8712621" y="1815444"/>
            <a:ext cx="2650867" cy="828623"/>
          </a:xfrm>
          <a:prstGeom prst="rect">
            <a:avLst/>
          </a:prstGeom>
        </p:spPr>
        <p:txBody>
          <a:bodyPr>
            <a:noAutofit/>
          </a:bodyPr>
          <a:lstStyle>
            <a:lvl1pPr marL="0" algn="ctr">
              <a:buNone/>
              <a:defRPr sz="5800" b="1" i="0" cap="all" baseline="0">
                <a:solidFill>
                  <a:srgbClr val="31429B"/>
                </a:solidFill>
                <a:latin typeface="Arial" panose="020B0604020202020204" pitchFamily="34" charset="0"/>
              </a:defRPr>
            </a:lvl1pPr>
          </a:lstStyle>
          <a:p>
            <a:pPr lvl="0"/>
            <a:r>
              <a:rPr lang="fr-FR" dirty="0"/>
              <a:t>35 495</a:t>
            </a:r>
          </a:p>
        </p:txBody>
      </p:sp>
      <p:sp>
        <p:nvSpPr>
          <p:cNvPr id="29" name="Espace réservé du texte 25">
            <a:extLst>
              <a:ext uri="{FF2B5EF4-FFF2-40B4-BE49-F238E27FC236}">
                <a16:creationId xmlns:a16="http://schemas.microsoft.com/office/drawing/2014/main" id="{FFCE5CB5-DF71-6FEC-98B6-41B957147D15}"/>
              </a:ext>
            </a:extLst>
          </p:cNvPr>
          <p:cNvSpPr>
            <a:spLocks noGrp="1"/>
          </p:cNvSpPr>
          <p:nvPr>
            <p:ph type="body" sz="quarter" idx="34" hasCustomPrompt="1"/>
          </p:nvPr>
        </p:nvSpPr>
        <p:spPr>
          <a:xfrm>
            <a:off x="8822649" y="2644937"/>
            <a:ext cx="2392553" cy="850246"/>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pic>
        <p:nvPicPr>
          <p:cNvPr id="21" name="Imag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54250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3CHIFFRES CLES_BI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TROIS CHIFFRES</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697353" y="1625600"/>
            <a:ext cx="3472312" cy="3472312"/>
          </a:xfrm>
          <a:prstGeom prst="ellipse">
            <a:avLst/>
          </a:prstGeom>
          <a:solidFill>
            <a:srgbClr val="004A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495486" y="2549892"/>
            <a:ext cx="3887079" cy="1477831"/>
          </a:xfrm>
          <a:prstGeom prst="rect">
            <a:avLst/>
          </a:prstGeom>
        </p:spPr>
        <p:txBody>
          <a:bodyPr>
            <a:noAutofit/>
          </a:bodyPr>
          <a:lstStyle>
            <a:lvl1pPr marL="0" algn="ctr">
              <a:buNone/>
              <a:defRPr sz="10000" b="0" i="0" cap="all" baseline="0">
                <a:solidFill>
                  <a:schemeClr val="bg1"/>
                </a:solidFill>
                <a:latin typeface="Arial" panose="020B0604020202020204" pitchFamily="34" charset="0"/>
              </a:defRPr>
            </a:lvl1pPr>
          </a:lstStyle>
          <a:p>
            <a:pPr lvl="0"/>
            <a:r>
              <a:rPr lang="fr-FR" dirty="0"/>
              <a:t>24%</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3266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6" name="Ellipse 5">
            <a:extLst>
              <a:ext uri="{FF2B5EF4-FFF2-40B4-BE49-F238E27FC236}">
                <a16:creationId xmlns:a16="http://schemas.microsoft.com/office/drawing/2014/main" id="{D854378F-64F4-0931-84B4-C493ED06751E}"/>
              </a:ext>
            </a:extLst>
          </p:cNvPr>
          <p:cNvSpPr/>
          <p:nvPr userDrawn="1"/>
        </p:nvSpPr>
        <p:spPr>
          <a:xfrm>
            <a:off x="4651268" y="1625600"/>
            <a:ext cx="3472312" cy="3472312"/>
          </a:xfrm>
          <a:prstGeom prst="ellipse">
            <a:avLst/>
          </a:prstGeom>
          <a:solidFill>
            <a:srgbClr val="004A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texte 21">
            <a:extLst>
              <a:ext uri="{FF2B5EF4-FFF2-40B4-BE49-F238E27FC236}">
                <a16:creationId xmlns:a16="http://schemas.microsoft.com/office/drawing/2014/main" id="{B6E7B1DC-88FE-941C-7CF6-BA8EE9C71540}"/>
              </a:ext>
            </a:extLst>
          </p:cNvPr>
          <p:cNvSpPr>
            <a:spLocks noGrp="1"/>
          </p:cNvSpPr>
          <p:nvPr>
            <p:ph type="body" sz="quarter" idx="25" hasCustomPrompt="1"/>
          </p:nvPr>
        </p:nvSpPr>
        <p:spPr>
          <a:xfrm>
            <a:off x="4423666" y="2534114"/>
            <a:ext cx="3887080" cy="1493610"/>
          </a:xfrm>
          <a:prstGeom prst="rect">
            <a:avLst/>
          </a:prstGeom>
        </p:spPr>
        <p:txBody>
          <a:bodyPr>
            <a:noAutofit/>
          </a:bodyPr>
          <a:lstStyle>
            <a:lvl1pPr marL="0" indent="0" algn="ctr">
              <a:buNone/>
              <a:defRPr lang="fr-FR" sz="10000" b="0" i="0" kern="1200" cap="all" baseline="0" dirty="0">
                <a:solidFill>
                  <a:schemeClr val="bg1"/>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pic>
        <p:nvPicPr>
          <p:cNvPr id="2" name="Image 1">
            <a:extLst>
              <a:ext uri="{FF2B5EF4-FFF2-40B4-BE49-F238E27FC236}">
                <a16:creationId xmlns:a16="http://schemas.microsoft.com/office/drawing/2014/main" id="{7404A17A-C53E-9DD5-5218-8840719C9607}"/>
              </a:ext>
            </a:extLst>
          </p:cNvPr>
          <p:cNvPicPr>
            <a:picLocks noChangeAspect="1"/>
          </p:cNvPicPr>
          <p:nvPr userDrawn="1"/>
        </p:nvPicPr>
        <p:blipFill>
          <a:blip r:embed="rId2"/>
          <a:stretch>
            <a:fillRect/>
          </a:stretch>
        </p:blipFill>
        <p:spPr>
          <a:xfrm>
            <a:off x="-156632" y="0"/>
            <a:ext cx="1193800" cy="1371600"/>
          </a:xfrm>
          <a:prstGeom prst="rect">
            <a:avLst/>
          </a:prstGeom>
        </p:spPr>
      </p:pic>
      <p:sp>
        <p:nvSpPr>
          <p:cNvPr id="10" name="Espace réservé du texte 25">
            <a:extLst>
              <a:ext uri="{FF2B5EF4-FFF2-40B4-BE49-F238E27FC236}">
                <a16:creationId xmlns:a16="http://schemas.microsoft.com/office/drawing/2014/main" id="{EEA074AD-6436-794F-E5CD-68751F0AA9CF}"/>
              </a:ext>
            </a:extLst>
          </p:cNvPr>
          <p:cNvSpPr>
            <a:spLocks noGrp="1"/>
          </p:cNvSpPr>
          <p:nvPr>
            <p:ph type="body" sz="quarter" idx="27" hasCustomPrompt="1"/>
          </p:nvPr>
        </p:nvSpPr>
        <p:spPr>
          <a:xfrm>
            <a:off x="9289032" y="3880500"/>
            <a:ext cx="2229467" cy="792290"/>
          </a:xfrm>
          <a:prstGeom prst="rect">
            <a:avLst/>
          </a:prstGeom>
        </p:spPr>
        <p:txBody>
          <a:bodyPr>
            <a:normAutofit/>
          </a:bodyPr>
          <a:lstStyle>
            <a:lvl1pPr marL="0" indent="0" algn="ctr">
              <a:buNone/>
              <a:defRPr sz="1400" cap="none" baseline="0">
                <a:solidFill>
                  <a:srgbClr val="31429B"/>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6EF84162-140F-6CCB-5A99-53E45500E889}"/>
              </a:ext>
            </a:extLst>
          </p:cNvPr>
          <p:cNvSpPr/>
          <p:nvPr userDrawn="1"/>
        </p:nvSpPr>
        <p:spPr>
          <a:xfrm>
            <a:off x="8613668" y="1625600"/>
            <a:ext cx="3472312" cy="3472312"/>
          </a:xfrm>
          <a:prstGeom prst="ellipse">
            <a:avLst/>
          </a:prstGeom>
          <a:solidFill>
            <a:srgbClr val="004AE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21">
            <a:extLst>
              <a:ext uri="{FF2B5EF4-FFF2-40B4-BE49-F238E27FC236}">
                <a16:creationId xmlns:a16="http://schemas.microsoft.com/office/drawing/2014/main" id="{882B0998-39E7-3E37-698E-156B0509CD0E}"/>
              </a:ext>
            </a:extLst>
          </p:cNvPr>
          <p:cNvSpPr>
            <a:spLocks noGrp="1"/>
          </p:cNvSpPr>
          <p:nvPr>
            <p:ph type="body" sz="quarter" idx="28" hasCustomPrompt="1"/>
          </p:nvPr>
        </p:nvSpPr>
        <p:spPr>
          <a:xfrm>
            <a:off x="8386066" y="2534114"/>
            <a:ext cx="3887080" cy="1493610"/>
          </a:xfrm>
          <a:prstGeom prst="rect">
            <a:avLst/>
          </a:prstGeom>
        </p:spPr>
        <p:txBody>
          <a:bodyPr>
            <a:noAutofit/>
          </a:bodyPr>
          <a:lstStyle>
            <a:lvl1pPr marL="0" indent="0" algn="ctr">
              <a:buNone/>
              <a:defRPr lang="fr-FR" sz="10000" b="0" i="0" kern="1200" cap="all" baseline="0" dirty="0">
                <a:solidFill>
                  <a:schemeClr val="bg1"/>
                </a:solidFill>
                <a:latin typeface="Arial" panose="020B0604020202020204" pitchFamily="34" charset="0"/>
                <a:ea typeface="+mn-ea"/>
                <a:cs typeface="+mn-cs"/>
              </a:defRPr>
            </a:lvl1pPr>
          </a:lstStyle>
          <a:p>
            <a:pPr marL="0" lvl="0" indent="-228600" algn="ctr" defTabSz="914400" rtl="0" eaLnBrk="1" latinLnBrk="0" hangingPunct="1">
              <a:lnSpc>
                <a:spcPct val="90000"/>
              </a:lnSpc>
              <a:spcBef>
                <a:spcPts val="1000"/>
              </a:spcBef>
              <a:buFont typeface="Arial" panose="020B0604020202020204" pitchFamily="34" charset="0"/>
              <a:buNone/>
            </a:pPr>
            <a:r>
              <a:rPr lang="fr-FR" dirty="0"/>
              <a:t>24%</a:t>
            </a:r>
          </a:p>
        </p:txBody>
      </p:sp>
      <p:sp>
        <p:nvSpPr>
          <p:cNvPr id="14" name="Espace réservé du texte 25">
            <a:extLst>
              <a:ext uri="{FF2B5EF4-FFF2-40B4-BE49-F238E27FC236}">
                <a16:creationId xmlns:a16="http://schemas.microsoft.com/office/drawing/2014/main" id="{68A99B21-C2FA-C611-D4DE-73C3750BF7C3}"/>
              </a:ext>
            </a:extLst>
          </p:cNvPr>
          <p:cNvSpPr>
            <a:spLocks noGrp="1"/>
          </p:cNvSpPr>
          <p:nvPr>
            <p:ph type="body" sz="quarter" idx="29" hasCustomPrompt="1"/>
          </p:nvPr>
        </p:nvSpPr>
        <p:spPr>
          <a:xfrm>
            <a:off x="1269408" y="3880500"/>
            <a:ext cx="2229467" cy="792290"/>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4" name="Espace réservé du texte 25">
            <a:extLst>
              <a:ext uri="{FF2B5EF4-FFF2-40B4-BE49-F238E27FC236}">
                <a16:creationId xmlns:a16="http://schemas.microsoft.com/office/drawing/2014/main" id="{5D6EC310-F5B3-16A2-81BC-E728234E06FA}"/>
              </a:ext>
            </a:extLst>
          </p:cNvPr>
          <p:cNvSpPr>
            <a:spLocks noGrp="1"/>
          </p:cNvSpPr>
          <p:nvPr>
            <p:ph type="body" sz="quarter" idx="30" hasCustomPrompt="1"/>
          </p:nvPr>
        </p:nvSpPr>
        <p:spPr>
          <a:xfrm>
            <a:off x="5272690" y="3880500"/>
            <a:ext cx="2229467" cy="792290"/>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8" name="Espace réservé du texte 25">
            <a:extLst>
              <a:ext uri="{FF2B5EF4-FFF2-40B4-BE49-F238E27FC236}">
                <a16:creationId xmlns:a16="http://schemas.microsoft.com/office/drawing/2014/main" id="{41642F75-9B8F-8EA6-680D-760C69C4447A}"/>
              </a:ext>
            </a:extLst>
          </p:cNvPr>
          <p:cNvSpPr>
            <a:spLocks noGrp="1"/>
          </p:cNvSpPr>
          <p:nvPr>
            <p:ph type="body" sz="quarter" idx="31" hasCustomPrompt="1"/>
          </p:nvPr>
        </p:nvSpPr>
        <p:spPr>
          <a:xfrm>
            <a:off x="9235090" y="3863566"/>
            <a:ext cx="2229467" cy="792290"/>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518676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HIFFRES CLES_BI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EN QUELQUES CHIFFRES</a:t>
            </a:r>
          </a:p>
        </p:txBody>
      </p:sp>
      <p:sp>
        <p:nvSpPr>
          <p:cNvPr id="10" name="Espace réservé du texte 9">
            <a:extLst>
              <a:ext uri="{FF2B5EF4-FFF2-40B4-BE49-F238E27FC236}">
                <a16:creationId xmlns:a16="http://schemas.microsoft.com/office/drawing/2014/main" id="{27EFF19A-C80C-4BDD-EAE7-47B15A3A4A98}"/>
              </a:ext>
            </a:extLst>
          </p:cNvPr>
          <p:cNvSpPr>
            <a:spLocks noGrp="1"/>
          </p:cNvSpPr>
          <p:nvPr>
            <p:ph type="body" sz="quarter" idx="16" hasCustomPrompt="1"/>
          </p:nvPr>
        </p:nvSpPr>
        <p:spPr>
          <a:xfrm>
            <a:off x="874059" y="1371599"/>
            <a:ext cx="3200401" cy="4531659"/>
          </a:xfrm>
          <a:prstGeom prst="rect">
            <a:avLst/>
          </a:prstGeom>
        </p:spPr>
        <p:txBody>
          <a:bodyPr/>
          <a:lstStyle>
            <a:lvl1pPr marL="0" indent="0">
              <a:buFontTx/>
              <a:buNone/>
              <a:defRPr sz="2400" b="1" cap="all" baseline="0">
                <a:solidFill>
                  <a:srgbClr val="4A82FA"/>
                </a:solidFill>
              </a:defRPr>
            </a:lvl1pPr>
            <a:lvl2pPr marL="0" indent="0">
              <a:buFontTx/>
              <a:buNone/>
              <a:defRPr sz="2100" b="1">
                <a:solidFill>
                  <a:srgbClr val="009983"/>
                </a:solidFill>
              </a:defRPr>
            </a:lvl2pPr>
            <a:lvl3pPr marL="0" indent="0">
              <a:buFontTx/>
              <a:buNone/>
              <a:defRPr sz="1600" b="1">
                <a:solidFill>
                  <a:srgbClr val="004AED"/>
                </a:solidFill>
              </a:defRPr>
            </a:lvl3pPr>
            <a:lvl4pPr marL="0" indent="0">
              <a:buFontTx/>
              <a:buNone/>
              <a:defRPr sz="1600">
                <a:solidFill>
                  <a:srgbClr val="31429B"/>
                </a:solidFill>
              </a:defRPr>
            </a:lvl4pPr>
            <a:lvl5pPr marL="0" indent="-228600">
              <a:buFontTx/>
              <a:buBlip>
                <a:blip r:embed="rId2"/>
              </a:buBlip>
              <a:defRPr sz="1600">
                <a:solidFill>
                  <a:srgbClr val="31429B"/>
                </a:solidFill>
              </a:defRPr>
            </a:lvl5pPr>
          </a:lstStyle>
          <a:p>
            <a:pPr lvl="4"/>
            <a:r>
              <a:rPr lang="fr-FR" dirty="0"/>
              <a:t>Cinquième niveau</a:t>
            </a:r>
          </a:p>
        </p:txBody>
      </p:sp>
      <p:sp>
        <p:nvSpPr>
          <p:cNvPr id="3" name="Ellipse 2">
            <a:extLst>
              <a:ext uri="{FF2B5EF4-FFF2-40B4-BE49-F238E27FC236}">
                <a16:creationId xmlns:a16="http://schemas.microsoft.com/office/drawing/2014/main" id="{63F009C4-0B2B-80BE-D5E9-38443B15A057}"/>
              </a:ext>
            </a:extLst>
          </p:cNvPr>
          <p:cNvSpPr/>
          <p:nvPr userDrawn="1"/>
        </p:nvSpPr>
        <p:spPr>
          <a:xfrm>
            <a:off x="8069591" y="1465756"/>
            <a:ext cx="3726312" cy="3726312"/>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21">
            <a:extLst>
              <a:ext uri="{FF2B5EF4-FFF2-40B4-BE49-F238E27FC236}">
                <a16:creationId xmlns:a16="http://schemas.microsoft.com/office/drawing/2014/main" id="{12017D13-0C89-3243-E1FD-AEAC17A4BA8E}"/>
              </a:ext>
            </a:extLst>
          </p:cNvPr>
          <p:cNvSpPr>
            <a:spLocks noGrp="1"/>
          </p:cNvSpPr>
          <p:nvPr>
            <p:ph type="body" sz="quarter" idx="24" hasCustomPrompt="1"/>
          </p:nvPr>
        </p:nvSpPr>
        <p:spPr>
          <a:xfrm>
            <a:off x="7841988" y="2274340"/>
            <a:ext cx="4171421" cy="2309319"/>
          </a:xfrm>
          <a:prstGeom prst="rect">
            <a:avLst/>
          </a:prstGeom>
        </p:spPr>
        <p:txBody>
          <a:bodyPr>
            <a:noAutofit/>
          </a:bodyPr>
          <a:lstStyle>
            <a:lvl1pPr marL="0" algn="ctr">
              <a:buNone/>
              <a:defRPr sz="14000" b="0" i="0" cap="all" baseline="0">
                <a:solidFill>
                  <a:schemeClr val="bg1"/>
                </a:solidFill>
                <a:latin typeface="Arial" panose="020B0604020202020204" pitchFamily="34" charset="0"/>
              </a:defRPr>
            </a:lvl1pPr>
          </a:lstStyle>
          <a:p>
            <a:pPr lvl="0"/>
            <a:r>
              <a:rPr lang="fr-FR" dirty="0"/>
              <a:t>24%</a:t>
            </a:r>
          </a:p>
        </p:txBody>
      </p:sp>
      <p:sp>
        <p:nvSpPr>
          <p:cNvPr id="8" name="Ellipse 7">
            <a:extLst>
              <a:ext uri="{FF2B5EF4-FFF2-40B4-BE49-F238E27FC236}">
                <a16:creationId xmlns:a16="http://schemas.microsoft.com/office/drawing/2014/main" id="{7C23038A-E9AA-84DB-04CD-7CE89201EC5E}"/>
              </a:ext>
            </a:extLst>
          </p:cNvPr>
          <p:cNvSpPr/>
          <p:nvPr userDrawn="1"/>
        </p:nvSpPr>
        <p:spPr>
          <a:xfrm>
            <a:off x="5147437" y="787261"/>
            <a:ext cx="2947691" cy="2947691"/>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5296711" y="1630091"/>
            <a:ext cx="2650867" cy="828623"/>
          </a:xfrm>
          <a:prstGeom prst="rect">
            <a:avLst/>
          </a:prstGeom>
        </p:spPr>
        <p:txBody>
          <a:bodyPr>
            <a:noAutofit/>
          </a:bodyPr>
          <a:lstStyle>
            <a:lvl1pPr marL="0" algn="ctr">
              <a:buNone/>
              <a:defRPr sz="5800" b="1" i="0" cap="all" baseline="0">
                <a:solidFill>
                  <a:schemeClr val="bg1"/>
                </a:solidFill>
                <a:latin typeface="Arial" panose="020B0604020202020204" pitchFamily="34" charset="0"/>
              </a:defRPr>
            </a:lvl1pPr>
          </a:lstStyle>
          <a:p>
            <a:pPr lvl="0"/>
            <a:r>
              <a:rPr lang="fr-FR" dirty="0"/>
              <a:t>35 495</a:t>
            </a:r>
          </a:p>
        </p:txBody>
      </p:sp>
      <p:sp>
        <p:nvSpPr>
          <p:cNvPr id="11" name="Espace réservé du texte 25">
            <a:extLst>
              <a:ext uri="{FF2B5EF4-FFF2-40B4-BE49-F238E27FC236}">
                <a16:creationId xmlns:a16="http://schemas.microsoft.com/office/drawing/2014/main" id="{1ADF8718-6202-C0B6-CE47-03D47B7F5DBC}"/>
              </a:ext>
            </a:extLst>
          </p:cNvPr>
          <p:cNvSpPr>
            <a:spLocks noGrp="1"/>
          </p:cNvSpPr>
          <p:nvPr>
            <p:ph type="body" sz="quarter" idx="23" hasCustomPrompt="1"/>
          </p:nvPr>
        </p:nvSpPr>
        <p:spPr>
          <a:xfrm>
            <a:off x="5406739" y="2459584"/>
            <a:ext cx="2392553" cy="850246"/>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12" name="Ellipse 11">
            <a:extLst>
              <a:ext uri="{FF2B5EF4-FFF2-40B4-BE49-F238E27FC236}">
                <a16:creationId xmlns:a16="http://schemas.microsoft.com/office/drawing/2014/main" id="{B6F166A5-162B-805B-AC8B-27B02E5982D6}"/>
              </a:ext>
            </a:extLst>
          </p:cNvPr>
          <p:cNvSpPr/>
          <p:nvPr userDrawn="1"/>
        </p:nvSpPr>
        <p:spPr>
          <a:xfrm>
            <a:off x="4183058" y="3543908"/>
            <a:ext cx="2392553" cy="2392553"/>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21">
            <a:extLst>
              <a:ext uri="{FF2B5EF4-FFF2-40B4-BE49-F238E27FC236}">
                <a16:creationId xmlns:a16="http://schemas.microsoft.com/office/drawing/2014/main" id="{625B3774-5C4B-EEC9-1FEC-010C8A5865FD}"/>
              </a:ext>
            </a:extLst>
          </p:cNvPr>
          <p:cNvSpPr>
            <a:spLocks noGrp="1"/>
          </p:cNvSpPr>
          <p:nvPr>
            <p:ph type="body" sz="quarter" idx="25" hasCustomPrompt="1"/>
          </p:nvPr>
        </p:nvSpPr>
        <p:spPr>
          <a:xfrm>
            <a:off x="4276431" y="4386738"/>
            <a:ext cx="2151630" cy="672569"/>
          </a:xfrm>
          <a:prstGeom prst="rect">
            <a:avLst/>
          </a:prstGeom>
        </p:spPr>
        <p:txBody>
          <a:bodyPr>
            <a:noAutofit/>
          </a:bodyPr>
          <a:lstStyle>
            <a:lvl1pPr marL="0" algn="ctr">
              <a:buNone/>
              <a:defRPr sz="3600" b="1" i="0" cap="all" baseline="0">
                <a:solidFill>
                  <a:schemeClr val="bg1"/>
                </a:solidFill>
                <a:latin typeface="Arial" panose="020B0604020202020204" pitchFamily="34" charset="0"/>
              </a:defRPr>
            </a:lvl1pPr>
          </a:lstStyle>
          <a:p>
            <a:pPr lvl="0"/>
            <a:r>
              <a:rPr lang="fr-FR" dirty="0"/>
              <a:t>301 936</a:t>
            </a:r>
          </a:p>
        </p:txBody>
      </p:sp>
      <p:sp>
        <p:nvSpPr>
          <p:cNvPr id="14" name="Espace réservé du texte 25">
            <a:extLst>
              <a:ext uri="{FF2B5EF4-FFF2-40B4-BE49-F238E27FC236}">
                <a16:creationId xmlns:a16="http://schemas.microsoft.com/office/drawing/2014/main" id="{0306DB41-DCE2-E634-3F3D-5981A1DECC6B}"/>
              </a:ext>
            </a:extLst>
          </p:cNvPr>
          <p:cNvSpPr>
            <a:spLocks noGrp="1"/>
          </p:cNvSpPr>
          <p:nvPr>
            <p:ph type="body" sz="quarter" idx="26" hasCustomPrompt="1"/>
          </p:nvPr>
        </p:nvSpPr>
        <p:spPr>
          <a:xfrm>
            <a:off x="4364225" y="5075629"/>
            <a:ext cx="1941964" cy="690119"/>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sp>
        <p:nvSpPr>
          <p:cNvPr id="15" name="Ellipse 14">
            <a:extLst>
              <a:ext uri="{FF2B5EF4-FFF2-40B4-BE49-F238E27FC236}">
                <a16:creationId xmlns:a16="http://schemas.microsoft.com/office/drawing/2014/main" id="{7D176EED-0662-4297-0062-89708A5AC929}"/>
              </a:ext>
            </a:extLst>
          </p:cNvPr>
          <p:cNvSpPr/>
          <p:nvPr userDrawn="1"/>
        </p:nvSpPr>
        <p:spPr>
          <a:xfrm>
            <a:off x="6638936" y="4188935"/>
            <a:ext cx="1941964" cy="1941964"/>
          </a:xfrm>
          <a:prstGeom prst="ellipse">
            <a:avLst/>
          </a:prstGeom>
          <a:solidFill>
            <a:srgbClr val="0EA0B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Espace réservé du texte 21">
            <a:extLst>
              <a:ext uri="{FF2B5EF4-FFF2-40B4-BE49-F238E27FC236}">
                <a16:creationId xmlns:a16="http://schemas.microsoft.com/office/drawing/2014/main" id="{0CF04675-071B-6A31-1951-A7BB4EE53991}"/>
              </a:ext>
            </a:extLst>
          </p:cNvPr>
          <p:cNvSpPr>
            <a:spLocks noGrp="1"/>
          </p:cNvSpPr>
          <p:nvPr>
            <p:ph type="body" sz="quarter" idx="27" hasCustomPrompt="1"/>
          </p:nvPr>
        </p:nvSpPr>
        <p:spPr>
          <a:xfrm>
            <a:off x="6705414" y="4707841"/>
            <a:ext cx="1746414" cy="484227"/>
          </a:xfrm>
          <a:prstGeom prst="rect">
            <a:avLst/>
          </a:prstGeom>
        </p:spPr>
        <p:txBody>
          <a:bodyPr>
            <a:noAutofit/>
          </a:bodyPr>
          <a:lstStyle>
            <a:lvl1pPr marL="0" algn="ctr">
              <a:buNone/>
              <a:defRPr sz="3000" b="0" i="0" cap="all" baseline="0">
                <a:solidFill>
                  <a:schemeClr val="bg1"/>
                </a:solidFill>
                <a:latin typeface="Arial" panose="020B0604020202020204" pitchFamily="34" charset="0"/>
              </a:defRPr>
            </a:lvl1pPr>
          </a:lstStyle>
          <a:p>
            <a:pPr lvl="0"/>
            <a:r>
              <a:rPr lang="fr-FR" dirty="0"/>
              <a:t>205 765</a:t>
            </a:r>
          </a:p>
        </p:txBody>
      </p:sp>
      <p:sp>
        <p:nvSpPr>
          <p:cNvPr id="17" name="Espace réservé du texte 25">
            <a:extLst>
              <a:ext uri="{FF2B5EF4-FFF2-40B4-BE49-F238E27FC236}">
                <a16:creationId xmlns:a16="http://schemas.microsoft.com/office/drawing/2014/main" id="{481C235F-7291-512D-CDC9-5C5473664092}"/>
              </a:ext>
            </a:extLst>
          </p:cNvPr>
          <p:cNvSpPr>
            <a:spLocks noGrp="1"/>
          </p:cNvSpPr>
          <p:nvPr>
            <p:ph type="body" sz="quarter" idx="28" hasCustomPrompt="1"/>
          </p:nvPr>
        </p:nvSpPr>
        <p:spPr>
          <a:xfrm>
            <a:off x="6783672" y="5201544"/>
            <a:ext cx="1576234" cy="560149"/>
          </a:xfrm>
          <a:prstGeom prst="rect">
            <a:avLst/>
          </a:prstGeom>
        </p:spPr>
        <p:txBody>
          <a:bodyPr>
            <a:normAutofit/>
          </a:bodyPr>
          <a:lstStyle>
            <a:lvl1pPr marL="0" indent="0" algn="ctr">
              <a:buNone/>
              <a:defRPr sz="1400" cap="none" baseline="0">
                <a:solidFill>
                  <a:schemeClr val="bg1"/>
                </a:solidFill>
                <a:latin typeface="Arial" panose="020B0604020202020204" pitchFamily="34" charset="0"/>
              </a:defRPr>
            </a:lvl1pPr>
          </a:lstStyle>
          <a:p>
            <a:pPr lvl="0"/>
            <a:r>
              <a:rPr lang="fr-FR" dirty="0"/>
              <a:t>Texte à modifier</a:t>
            </a:r>
          </a:p>
        </p:txBody>
      </p:sp>
      <p:pic>
        <p:nvPicPr>
          <p:cNvPr id="4" name="Image 3">
            <a:extLst>
              <a:ext uri="{FF2B5EF4-FFF2-40B4-BE49-F238E27FC236}">
                <a16:creationId xmlns:a16="http://schemas.microsoft.com/office/drawing/2014/main" id="{EF8769EB-A8C0-4E36-8AC3-7377AFA963CB}"/>
              </a:ext>
            </a:extLst>
          </p:cNvPr>
          <p:cNvPicPr>
            <a:picLocks noChangeAspect="1"/>
          </p:cNvPicPr>
          <p:nvPr userDrawn="1"/>
        </p:nvPicPr>
        <p:blipFill>
          <a:blip r:embed="rId3"/>
          <a:stretch>
            <a:fillRect/>
          </a:stretch>
        </p:blipFill>
        <p:spPr>
          <a:xfrm>
            <a:off x="-154230" y="0"/>
            <a:ext cx="1193800" cy="1371600"/>
          </a:xfrm>
          <a:prstGeom prst="rect">
            <a:avLst/>
          </a:prstGeom>
        </p:spPr>
      </p:pic>
      <p:pic>
        <p:nvPicPr>
          <p:cNvPr id="21" name="Imag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4276366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MOTS CL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Mots clés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sp>
        <p:nvSpPr>
          <p:cNvPr id="9" name="Espace réservé du texte 21">
            <a:extLst>
              <a:ext uri="{FF2B5EF4-FFF2-40B4-BE49-F238E27FC236}">
                <a16:creationId xmlns:a16="http://schemas.microsoft.com/office/drawing/2014/main" id="{8BF4DB1D-CA4A-C3B9-1417-5FBA37BF4FC2}"/>
              </a:ext>
            </a:extLst>
          </p:cNvPr>
          <p:cNvSpPr>
            <a:spLocks noGrp="1"/>
          </p:cNvSpPr>
          <p:nvPr>
            <p:ph type="body" sz="quarter" idx="17" hasCustomPrompt="1"/>
          </p:nvPr>
        </p:nvSpPr>
        <p:spPr>
          <a:xfrm>
            <a:off x="3535250" y="2154746"/>
            <a:ext cx="4302177" cy="828623"/>
          </a:xfrm>
          <a:prstGeom prst="rect">
            <a:avLst/>
          </a:prstGeom>
        </p:spPr>
        <p:txBody>
          <a:bodyPr>
            <a:noAutofit/>
          </a:bodyPr>
          <a:lstStyle>
            <a:lvl1pPr marL="0" algn="ctr">
              <a:buNone/>
              <a:defRPr sz="3600" b="0" i="0" cap="all" baseline="0">
                <a:solidFill>
                  <a:srgbClr val="31429B"/>
                </a:solidFill>
                <a:latin typeface="Arial" panose="020B0604020202020204" pitchFamily="34" charset="0"/>
              </a:defRPr>
            </a:lvl1pPr>
          </a:lstStyle>
          <a:p>
            <a:pPr lvl="0"/>
            <a:r>
              <a:rPr lang="fr-FR" dirty="0"/>
              <a:t>Mot clé un</a:t>
            </a:r>
          </a:p>
        </p:txBody>
      </p:sp>
      <p:cxnSp>
        <p:nvCxnSpPr>
          <p:cNvPr id="6" name="Connecteur droit 5">
            <a:extLst>
              <a:ext uri="{FF2B5EF4-FFF2-40B4-BE49-F238E27FC236}">
                <a16:creationId xmlns:a16="http://schemas.microsoft.com/office/drawing/2014/main" id="{B83331A5-793E-7AB9-7309-D005BE63922C}"/>
              </a:ext>
            </a:extLst>
          </p:cNvPr>
          <p:cNvCxnSpPr/>
          <p:nvPr userDrawn="1"/>
        </p:nvCxnSpPr>
        <p:spPr>
          <a:xfrm>
            <a:off x="0" y="2640169"/>
            <a:ext cx="7070501" cy="0"/>
          </a:xfrm>
          <a:prstGeom prst="line">
            <a:avLst/>
          </a:prstGeom>
          <a:ln w="25400">
            <a:solidFill>
              <a:srgbClr val="4A82FA"/>
            </a:solidFill>
          </a:ln>
        </p:spPr>
        <p:style>
          <a:lnRef idx="1">
            <a:schemeClr val="accent1"/>
          </a:lnRef>
          <a:fillRef idx="0">
            <a:schemeClr val="accent1"/>
          </a:fillRef>
          <a:effectRef idx="0">
            <a:schemeClr val="accent1"/>
          </a:effectRef>
          <a:fontRef idx="minor">
            <a:schemeClr val="tx1"/>
          </a:fontRef>
        </p:style>
      </p:cxnSp>
      <p:sp>
        <p:nvSpPr>
          <p:cNvPr id="18" name="Espace réservé du texte 21">
            <a:extLst>
              <a:ext uri="{FF2B5EF4-FFF2-40B4-BE49-F238E27FC236}">
                <a16:creationId xmlns:a16="http://schemas.microsoft.com/office/drawing/2014/main" id="{D5ED0971-E52D-8D75-90C1-FC2CA4FC1716}"/>
              </a:ext>
            </a:extLst>
          </p:cNvPr>
          <p:cNvSpPr>
            <a:spLocks noGrp="1"/>
          </p:cNvSpPr>
          <p:nvPr>
            <p:ph type="body" sz="quarter" idx="18" hasCustomPrompt="1"/>
          </p:nvPr>
        </p:nvSpPr>
        <p:spPr>
          <a:xfrm>
            <a:off x="5813752" y="2953389"/>
            <a:ext cx="4302177" cy="828623"/>
          </a:xfrm>
          <a:prstGeom prst="rect">
            <a:avLst/>
          </a:prstGeom>
        </p:spPr>
        <p:txBody>
          <a:bodyPr>
            <a:noAutofit/>
          </a:bodyPr>
          <a:lstStyle>
            <a:lvl1pPr marL="0" algn="ctr">
              <a:buNone/>
              <a:defRPr sz="3600" b="0" i="0" cap="all" baseline="0">
                <a:solidFill>
                  <a:srgbClr val="31429B"/>
                </a:solidFill>
                <a:latin typeface="Arial" panose="020B0604020202020204" pitchFamily="34" charset="0"/>
              </a:defRPr>
            </a:lvl1pPr>
          </a:lstStyle>
          <a:p>
            <a:pPr lvl="0"/>
            <a:r>
              <a:rPr lang="fr-FR" dirty="0"/>
              <a:t>Mot clé deux</a:t>
            </a:r>
          </a:p>
        </p:txBody>
      </p:sp>
      <p:cxnSp>
        <p:nvCxnSpPr>
          <p:cNvPr id="19" name="Connecteur droit 18">
            <a:extLst>
              <a:ext uri="{FF2B5EF4-FFF2-40B4-BE49-F238E27FC236}">
                <a16:creationId xmlns:a16="http://schemas.microsoft.com/office/drawing/2014/main" id="{50E4221F-6263-967C-5E79-AAA3FEC38F1E}"/>
              </a:ext>
            </a:extLst>
          </p:cNvPr>
          <p:cNvCxnSpPr>
            <a:cxnSpLocks/>
          </p:cNvCxnSpPr>
          <p:nvPr userDrawn="1"/>
        </p:nvCxnSpPr>
        <p:spPr>
          <a:xfrm>
            <a:off x="6296376" y="3429000"/>
            <a:ext cx="5895624" cy="3308"/>
          </a:xfrm>
          <a:prstGeom prst="line">
            <a:avLst/>
          </a:prstGeom>
          <a:ln w="25400">
            <a:solidFill>
              <a:srgbClr val="4A82FA"/>
            </a:solidFill>
          </a:ln>
        </p:spPr>
        <p:style>
          <a:lnRef idx="1">
            <a:schemeClr val="accent1"/>
          </a:lnRef>
          <a:fillRef idx="0">
            <a:schemeClr val="accent1"/>
          </a:fillRef>
          <a:effectRef idx="0">
            <a:schemeClr val="accent1"/>
          </a:effectRef>
          <a:fontRef idx="minor">
            <a:schemeClr val="tx1"/>
          </a:fontRef>
        </p:style>
      </p:cxnSp>
      <p:sp>
        <p:nvSpPr>
          <p:cNvPr id="22" name="Espace réservé du texte 21">
            <a:extLst>
              <a:ext uri="{FF2B5EF4-FFF2-40B4-BE49-F238E27FC236}">
                <a16:creationId xmlns:a16="http://schemas.microsoft.com/office/drawing/2014/main" id="{0B70BAA2-E936-6A67-1F85-25B470317B41}"/>
              </a:ext>
            </a:extLst>
          </p:cNvPr>
          <p:cNvSpPr>
            <a:spLocks noGrp="1"/>
          </p:cNvSpPr>
          <p:nvPr>
            <p:ph type="body" sz="quarter" idx="19" hasCustomPrompt="1"/>
          </p:nvPr>
        </p:nvSpPr>
        <p:spPr>
          <a:xfrm>
            <a:off x="4374696" y="3813331"/>
            <a:ext cx="4302177" cy="828623"/>
          </a:xfrm>
          <a:prstGeom prst="rect">
            <a:avLst/>
          </a:prstGeom>
        </p:spPr>
        <p:txBody>
          <a:bodyPr>
            <a:noAutofit/>
          </a:bodyPr>
          <a:lstStyle>
            <a:lvl1pPr marL="0" algn="ctr">
              <a:buNone/>
              <a:defRPr sz="3600" b="0" i="0" cap="all" baseline="0">
                <a:solidFill>
                  <a:srgbClr val="31429B"/>
                </a:solidFill>
                <a:latin typeface="Arial" panose="020B0604020202020204" pitchFamily="34" charset="0"/>
              </a:defRPr>
            </a:lvl1pPr>
          </a:lstStyle>
          <a:p>
            <a:pPr lvl="0"/>
            <a:r>
              <a:rPr lang="fr-FR" dirty="0"/>
              <a:t>Mot clé trois</a:t>
            </a:r>
          </a:p>
        </p:txBody>
      </p:sp>
      <p:cxnSp>
        <p:nvCxnSpPr>
          <p:cNvPr id="23" name="Connecteur droit 22">
            <a:extLst>
              <a:ext uri="{FF2B5EF4-FFF2-40B4-BE49-F238E27FC236}">
                <a16:creationId xmlns:a16="http://schemas.microsoft.com/office/drawing/2014/main" id="{E8601D60-2F11-C3E0-12A8-E79CCA6FE96D}"/>
              </a:ext>
            </a:extLst>
          </p:cNvPr>
          <p:cNvCxnSpPr>
            <a:cxnSpLocks/>
          </p:cNvCxnSpPr>
          <p:nvPr userDrawn="1"/>
        </p:nvCxnSpPr>
        <p:spPr>
          <a:xfrm>
            <a:off x="4781862" y="4286747"/>
            <a:ext cx="7425128" cy="0"/>
          </a:xfrm>
          <a:prstGeom prst="line">
            <a:avLst/>
          </a:prstGeom>
          <a:ln w="25400">
            <a:solidFill>
              <a:srgbClr val="4A82FA"/>
            </a:solidFill>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02251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MELINE">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timeline</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cxnSp>
        <p:nvCxnSpPr>
          <p:cNvPr id="19" name="Connecteur droit 18">
            <a:extLst>
              <a:ext uri="{FF2B5EF4-FFF2-40B4-BE49-F238E27FC236}">
                <a16:creationId xmlns:a16="http://schemas.microsoft.com/office/drawing/2014/main" id="{50E4221F-6263-967C-5E79-AAA3FEC38F1E}"/>
              </a:ext>
            </a:extLst>
          </p:cNvPr>
          <p:cNvCxnSpPr>
            <a:cxnSpLocks/>
          </p:cNvCxnSpPr>
          <p:nvPr userDrawn="1"/>
        </p:nvCxnSpPr>
        <p:spPr>
          <a:xfrm>
            <a:off x="0" y="3012584"/>
            <a:ext cx="12206990" cy="0"/>
          </a:xfrm>
          <a:prstGeom prst="line">
            <a:avLst/>
          </a:prstGeom>
          <a:ln w="25400">
            <a:solidFill>
              <a:srgbClr val="5A7B9F"/>
            </a:solidFill>
          </a:ln>
        </p:spPr>
        <p:style>
          <a:lnRef idx="1">
            <a:schemeClr val="accent1"/>
          </a:lnRef>
          <a:fillRef idx="0">
            <a:schemeClr val="accent1"/>
          </a:fillRef>
          <a:effectRef idx="0">
            <a:schemeClr val="accent1"/>
          </a:effectRef>
          <a:fontRef idx="minor">
            <a:schemeClr val="tx1"/>
          </a:fontRef>
        </p:style>
      </p:cxnSp>
      <p:sp>
        <p:nvSpPr>
          <p:cNvPr id="4" name="Espace réservé du texte 9">
            <a:extLst>
              <a:ext uri="{FF2B5EF4-FFF2-40B4-BE49-F238E27FC236}">
                <a16:creationId xmlns:a16="http://schemas.microsoft.com/office/drawing/2014/main" id="{910E495C-D2FE-B768-E6C0-7BCED28AE407}"/>
              </a:ext>
            </a:extLst>
          </p:cNvPr>
          <p:cNvSpPr>
            <a:spLocks noGrp="1"/>
          </p:cNvSpPr>
          <p:nvPr>
            <p:ph type="body" sz="quarter" idx="16" hasCustomPrompt="1"/>
          </p:nvPr>
        </p:nvSpPr>
        <p:spPr>
          <a:xfrm>
            <a:off x="689548" y="1371600"/>
            <a:ext cx="11112487" cy="703272"/>
          </a:xfrm>
          <a:prstGeom prst="rect">
            <a:avLst/>
          </a:prstGeom>
        </p:spPr>
        <p:txBody>
          <a:bodyPr/>
          <a:lstStyle>
            <a:lvl1pPr marL="0" indent="0">
              <a:buFontTx/>
              <a:buNone/>
              <a:defRPr sz="2400" b="1" cap="all" baseline="0">
                <a:solidFill>
                  <a:srgbClr val="4A82FA"/>
                </a:solidFill>
              </a:defRPr>
            </a:lvl1pPr>
            <a:lvl2pPr marL="0" indent="0">
              <a:buFontTx/>
              <a:buNone/>
              <a:defRPr sz="2100" b="1">
                <a:solidFill>
                  <a:srgbClr val="009983"/>
                </a:solidFill>
              </a:defRPr>
            </a:lvl2pPr>
            <a:lvl3pPr marL="0" indent="0">
              <a:buFontTx/>
              <a:buNone/>
              <a:defRPr sz="1600" b="1">
                <a:solidFill>
                  <a:srgbClr val="004AED"/>
                </a:solidFill>
              </a:defRPr>
            </a:lvl3pPr>
            <a:lvl4pPr marL="0" indent="0">
              <a:buFontTx/>
              <a:buNone/>
              <a:defRPr sz="1600">
                <a:solidFill>
                  <a:srgbClr val="31429B"/>
                </a:solidFill>
              </a:defRPr>
            </a:lvl4pPr>
            <a:lvl5pPr marL="0" indent="0">
              <a:buFontTx/>
              <a:buNone/>
              <a:defRPr sz="1600">
                <a:solidFill>
                  <a:srgbClr val="31429B"/>
                </a:solidFill>
              </a:defRPr>
            </a:lvl5pPr>
          </a:lstStyle>
          <a:p>
            <a:pPr lvl="4"/>
            <a:r>
              <a:rPr lang="fr-FR" dirty="0"/>
              <a:t>Texte</a:t>
            </a:r>
          </a:p>
        </p:txBody>
      </p:sp>
      <p:sp>
        <p:nvSpPr>
          <p:cNvPr id="8" name="Ellipse 7">
            <a:extLst>
              <a:ext uri="{FF2B5EF4-FFF2-40B4-BE49-F238E27FC236}">
                <a16:creationId xmlns:a16="http://schemas.microsoft.com/office/drawing/2014/main" id="{AA0A92A0-7632-62E2-10C8-0E734EEB0912}"/>
              </a:ext>
            </a:extLst>
          </p:cNvPr>
          <p:cNvSpPr/>
          <p:nvPr userDrawn="1"/>
        </p:nvSpPr>
        <p:spPr>
          <a:xfrm>
            <a:off x="314793" y="2728210"/>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0E02EADA-0C03-2F50-C665-C9D74899608F}"/>
              </a:ext>
            </a:extLst>
          </p:cNvPr>
          <p:cNvSpPr/>
          <p:nvPr userDrawn="1"/>
        </p:nvSpPr>
        <p:spPr>
          <a:xfrm>
            <a:off x="11332564" y="2758190"/>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E8828BA-F4BC-CD81-F49A-AD61BF1DD3E9}"/>
              </a:ext>
            </a:extLst>
          </p:cNvPr>
          <p:cNvSpPr/>
          <p:nvPr userDrawn="1"/>
        </p:nvSpPr>
        <p:spPr>
          <a:xfrm>
            <a:off x="2623279"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8402E88C-C22D-EA1E-0648-7327472392D0}"/>
              </a:ext>
            </a:extLst>
          </p:cNvPr>
          <p:cNvSpPr/>
          <p:nvPr userDrawn="1"/>
        </p:nvSpPr>
        <p:spPr>
          <a:xfrm>
            <a:off x="5111646"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a:extLst>
              <a:ext uri="{FF2B5EF4-FFF2-40B4-BE49-F238E27FC236}">
                <a16:creationId xmlns:a16="http://schemas.microsoft.com/office/drawing/2014/main" id="{46BC24E6-44DE-BC32-492D-AF72210E618E}"/>
              </a:ext>
            </a:extLst>
          </p:cNvPr>
          <p:cNvSpPr/>
          <p:nvPr userDrawn="1"/>
        </p:nvSpPr>
        <p:spPr>
          <a:xfrm>
            <a:off x="6625652" y="271322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4">
            <a:extLst>
              <a:ext uri="{FF2B5EF4-FFF2-40B4-BE49-F238E27FC236}">
                <a16:creationId xmlns:a16="http://schemas.microsoft.com/office/drawing/2014/main" id="{909C67AE-9C2E-78B3-8D8F-143505F2C1B1}"/>
              </a:ext>
            </a:extLst>
          </p:cNvPr>
          <p:cNvSpPr>
            <a:spLocks noGrp="1"/>
          </p:cNvSpPr>
          <p:nvPr>
            <p:ph sz="quarter" idx="17" hasCustomPrompt="1"/>
          </p:nvPr>
        </p:nvSpPr>
        <p:spPr>
          <a:xfrm>
            <a:off x="11343304" y="2451294"/>
            <a:ext cx="728663"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2024</a:t>
            </a:r>
          </a:p>
        </p:txBody>
      </p:sp>
      <p:sp>
        <p:nvSpPr>
          <p:cNvPr id="16" name="Espace réservé du contenu 14">
            <a:extLst>
              <a:ext uri="{FF2B5EF4-FFF2-40B4-BE49-F238E27FC236}">
                <a16:creationId xmlns:a16="http://schemas.microsoft.com/office/drawing/2014/main" id="{AFF843F7-2770-C1C5-5F8A-D8EDF37885A5}"/>
              </a:ext>
            </a:extLst>
          </p:cNvPr>
          <p:cNvSpPr>
            <a:spLocks noGrp="1"/>
          </p:cNvSpPr>
          <p:nvPr>
            <p:ph sz="quarter" idx="18" hasCustomPrompt="1"/>
          </p:nvPr>
        </p:nvSpPr>
        <p:spPr>
          <a:xfrm>
            <a:off x="313691" y="2451294"/>
            <a:ext cx="1761852"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2019</a:t>
            </a:r>
          </a:p>
        </p:txBody>
      </p:sp>
      <p:sp>
        <p:nvSpPr>
          <p:cNvPr id="17" name="Espace réservé du contenu 14">
            <a:extLst>
              <a:ext uri="{FF2B5EF4-FFF2-40B4-BE49-F238E27FC236}">
                <a16:creationId xmlns:a16="http://schemas.microsoft.com/office/drawing/2014/main" id="{E771A385-E12A-5BBA-2BB8-240EFDAC22BE}"/>
              </a:ext>
            </a:extLst>
          </p:cNvPr>
          <p:cNvSpPr>
            <a:spLocks noGrp="1"/>
          </p:cNvSpPr>
          <p:nvPr>
            <p:ph sz="quarter" idx="19" hasCustomPrompt="1"/>
          </p:nvPr>
        </p:nvSpPr>
        <p:spPr>
          <a:xfrm>
            <a:off x="306733" y="3456477"/>
            <a:ext cx="1768808" cy="118336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cxnSp>
        <p:nvCxnSpPr>
          <p:cNvPr id="26" name="Connecteur droit 25">
            <a:extLst>
              <a:ext uri="{FF2B5EF4-FFF2-40B4-BE49-F238E27FC236}">
                <a16:creationId xmlns:a16="http://schemas.microsoft.com/office/drawing/2014/main" id="{BAF61B91-6170-E9E6-31B4-4CD1F3670B86}"/>
              </a:ext>
            </a:extLst>
          </p:cNvPr>
          <p:cNvCxnSpPr>
            <a:cxnSpLocks/>
            <a:stCxn id="11" idx="4"/>
          </p:cNvCxnSpPr>
          <p:nvPr userDrawn="1"/>
        </p:nvCxnSpPr>
        <p:spPr>
          <a:xfrm>
            <a:off x="2915587" y="3312826"/>
            <a:ext cx="0" cy="754752"/>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FD61049-BDEF-9496-353F-59699191A11B}"/>
              </a:ext>
            </a:extLst>
          </p:cNvPr>
          <p:cNvCxnSpPr>
            <a:cxnSpLocks/>
          </p:cNvCxnSpPr>
          <p:nvPr userDrawn="1"/>
        </p:nvCxnSpPr>
        <p:spPr>
          <a:xfrm>
            <a:off x="5403954" y="3312826"/>
            <a:ext cx="0" cy="377376"/>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sp>
        <p:nvSpPr>
          <p:cNvPr id="31" name="Espace réservé du contenu 14">
            <a:extLst>
              <a:ext uri="{FF2B5EF4-FFF2-40B4-BE49-F238E27FC236}">
                <a16:creationId xmlns:a16="http://schemas.microsoft.com/office/drawing/2014/main" id="{24E760C5-C633-5338-2092-6872E2CB2594}"/>
              </a:ext>
            </a:extLst>
          </p:cNvPr>
          <p:cNvSpPr>
            <a:spLocks noGrp="1"/>
          </p:cNvSpPr>
          <p:nvPr>
            <p:ph sz="quarter" idx="20" hasCustomPrompt="1"/>
          </p:nvPr>
        </p:nvSpPr>
        <p:spPr>
          <a:xfrm>
            <a:off x="2622175" y="4115202"/>
            <a:ext cx="2009219"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2" name="Espace réservé du contenu 14">
            <a:extLst>
              <a:ext uri="{FF2B5EF4-FFF2-40B4-BE49-F238E27FC236}">
                <a16:creationId xmlns:a16="http://schemas.microsoft.com/office/drawing/2014/main" id="{45A39B4E-F326-D1D6-E132-7202644AF104}"/>
              </a:ext>
            </a:extLst>
          </p:cNvPr>
          <p:cNvSpPr>
            <a:spLocks noGrp="1"/>
          </p:cNvSpPr>
          <p:nvPr>
            <p:ph sz="quarter" idx="21" hasCustomPrompt="1"/>
          </p:nvPr>
        </p:nvSpPr>
        <p:spPr>
          <a:xfrm>
            <a:off x="2615218" y="4385867"/>
            <a:ext cx="2023125" cy="1332761"/>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3" name="Espace réservé du contenu 14">
            <a:extLst>
              <a:ext uri="{FF2B5EF4-FFF2-40B4-BE49-F238E27FC236}">
                <a16:creationId xmlns:a16="http://schemas.microsoft.com/office/drawing/2014/main" id="{13B90E95-7255-B368-F475-DDC5D7C04D70}"/>
              </a:ext>
            </a:extLst>
          </p:cNvPr>
          <p:cNvSpPr>
            <a:spLocks noGrp="1"/>
          </p:cNvSpPr>
          <p:nvPr>
            <p:ph sz="quarter" idx="22" hasCustomPrompt="1"/>
          </p:nvPr>
        </p:nvSpPr>
        <p:spPr>
          <a:xfrm>
            <a:off x="5110542" y="3740448"/>
            <a:ext cx="1657512"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4" name="Espace réservé du contenu 14">
            <a:extLst>
              <a:ext uri="{FF2B5EF4-FFF2-40B4-BE49-F238E27FC236}">
                <a16:creationId xmlns:a16="http://schemas.microsoft.com/office/drawing/2014/main" id="{B73D948A-9C8F-9EA3-3451-06473370E85A}"/>
              </a:ext>
            </a:extLst>
          </p:cNvPr>
          <p:cNvSpPr>
            <a:spLocks noGrp="1"/>
          </p:cNvSpPr>
          <p:nvPr>
            <p:ph sz="quarter" idx="23" hasCustomPrompt="1"/>
          </p:nvPr>
        </p:nvSpPr>
        <p:spPr>
          <a:xfrm>
            <a:off x="5103585" y="4011113"/>
            <a:ext cx="1836313" cy="1183373"/>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5" name="Espace réservé du contenu 14">
            <a:extLst>
              <a:ext uri="{FF2B5EF4-FFF2-40B4-BE49-F238E27FC236}">
                <a16:creationId xmlns:a16="http://schemas.microsoft.com/office/drawing/2014/main" id="{68837E4A-0592-6DD1-CCE8-A4AC74BEF78A}"/>
              </a:ext>
            </a:extLst>
          </p:cNvPr>
          <p:cNvSpPr>
            <a:spLocks noGrp="1"/>
          </p:cNvSpPr>
          <p:nvPr>
            <p:ph sz="quarter" idx="24" hasCustomPrompt="1"/>
          </p:nvPr>
        </p:nvSpPr>
        <p:spPr>
          <a:xfrm>
            <a:off x="6624549" y="4639858"/>
            <a:ext cx="1953394"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6" name="Espace réservé du contenu 14">
            <a:extLst>
              <a:ext uri="{FF2B5EF4-FFF2-40B4-BE49-F238E27FC236}">
                <a16:creationId xmlns:a16="http://schemas.microsoft.com/office/drawing/2014/main" id="{07044D2D-3C71-3832-47B2-BEAE30D898A1}"/>
              </a:ext>
            </a:extLst>
          </p:cNvPr>
          <p:cNvSpPr>
            <a:spLocks noGrp="1"/>
          </p:cNvSpPr>
          <p:nvPr>
            <p:ph sz="quarter" idx="25" hasCustomPrompt="1"/>
          </p:nvPr>
        </p:nvSpPr>
        <p:spPr>
          <a:xfrm>
            <a:off x="6617592" y="4910523"/>
            <a:ext cx="1960347" cy="1126447"/>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cxnSp>
        <p:nvCxnSpPr>
          <p:cNvPr id="37" name="Connecteur droit 36">
            <a:extLst>
              <a:ext uri="{FF2B5EF4-FFF2-40B4-BE49-F238E27FC236}">
                <a16:creationId xmlns:a16="http://schemas.microsoft.com/office/drawing/2014/main" id="{83FB57FA-64AF-0CA0-F46B-8115ACA6ABF1}"/>
              </a:ext>
            </a:extLst>
          </p:cNvPr>
          <p:cNvCxnSpPr>
            <a:cxnSpLocks/>
          </p:cNvCxnSpPr>
          <p:nvPr userDrawn="1"/>
        </p:nvCxnSpPr>
        <p:spPr>
          <a:xfrm>
            <a:off x="6932951" y="3282846"/>
            <a:ext cx="0" cy="1357012"/>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sp>
        <p:nvSpPr>
          <p:cNvPr id="39" name="Espace réservé du contenu 14">
            <a:extLst>
              <a:ext uri="{FF2B5EF4-FFF2-40B4-BE49-F238E27FC236}">
                <a16:creationId xmlns:a16="http://schemas.microsoft.com/office/drawing/2014/main" id="{8CF2C6A8-CC40-5431-1A01-B7C4E0434806}"/>
              </a:ext>
            </a:extLst>
          </p:cNvPr>
          <p:cNvSpPr>
            <a:spLocks noGrp="1"/>
          </p:cNvSpPr>
          <p:nvPr>
            <p:ph sz="quarter" idx="26" hasCustomPrompt="1"/>
          </p:nvPr>
        </p:nvSpPr>
        <p:spPr>
          <a:xfrm>
            <a:off x="10336105" y="3456477"/>
            <a:ext cx="1768808" cy="118337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pic>
        <p:nvPicPr>
          <p:cNvPr id="38" name="Imag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4099562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MELINE_BI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timeline</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cxnSp>
        <p:nvCxnSpPr>
          <p:cNvPr id="19" name="Connecteur droit 18">
            <a:extLst>
              <a:ext uri="{FF2B5EF4-FFF2-40B4-BE49-F238E27FC236}">
                <a16:creationId xmlns:a16="http://schemas.microsoft.com/office/drawing/2014/main" id="{50E4221F-6263-967C-5E79-AAA3FEC38F1E}"/>
              </a:ext>
            </a:extLst>
          </p:cNvPr>
          <p:cNvCxnSpPr>
            <a:cxnSpLocks/>
          </p:cNvCxnSpPr>
          <p:nvPr userDrawn="1"/>
        </p:nvCxnSpPr>
        <p:spPr>
          <a:xfrm>
            <a:off x="0" y="3012584"/>
            <a:ext cx="12206990" cy="0"/>
          </a:xfrm>
          <a:prstGeom prst="line">
            <a:avLst/>
          </a:prstGeom>
          <a:ln w="25400">
            <a:solidFill>
              <a:srgbClr val="5A7B9F"/>
            </a:solidFill>
          </a:ln>
        </p:spPr>
        <p:style>
          <a:lnRef idx="1">
            <a:schemeClr val="accent1"/>
          </a:lnRef>
          <a:fillRef idx="0">
            <a:schemeClr val="accent1"/>
          </a:fillRef>
          <a:effectRef idx="0">
            <a:schemeClr val="accent1"/>
          </a:effectRef>
          <a:fontRef idx="minor">
            <a:schemeClr val="tx1"/>
          </a:fontRef>
        </p:style>
      </p:cxnSp>
      <p:sp>
        <p:nvSpPr>
          <p:cNvPr id="4" name="Espace réservé du texte 9">
            <a:extLst>
              <a:ext uri="{FF2B5EF4-FFF2-40B4-BE49-F238E27FC236}">
                <a16:creationId xmlns:a16="http://schemas.microsoft.com/office/drawing/2014/main" id="{910E495C-D2FE-B768-E6C0-7BCED28AE407}"/>
              </a:ext>
            </a:extLst>
          </p:cNvPr>
          <p:cNvSpPr>
            <a:spLocks noGrp="1"/>
          </p:cNvSpPr>
          <p:nvPr>
            <p:ph type="body" sz="quarter" idx="16" hasCustomPrompt="1"/>
          </p:nvPr>
        </p:nvSpPr>
        <p:spPr>
          <a:xfrm>
            <a:off x="689548" y="1371600"/>
            <a:ext cx="11112487" cy="703272"/>
          </a:xfrm>
          <a:prstGeom prst="rect">
            <a:avLst/>
          </a:prstGeom>
        </p:spPr>
        <p:txBody>
          <a:bodyPr/>
          <a:lstStyle>
            <a:lvl1pPr marL="0" indent="0">
              <a:buFontTx/>
              <a:buNone/>
              <a:defRPr sz="2400" b="1" cap="all" baseline="0">
                <a:solidFill>
                  <a:srgbClr val="4A82FA"/>
                </a:solidFill>
              </a:defRPr>
            </a:lvl1pPr>
            <a:lvl2pPr marL="0" indent="0">
              <a:buFontTx/>
              <a:buNone/>
              <a:defRPr sz="2100" b="1">
                <a:solidFill>
                  <a:srgbClr val="009983"/>
                </a:solidFill>
              </a:defRPr>
            </a:lvl2pPr>
            <a:lvl3pPr marL="0" indent="0">
              <a:buFontTx/>
              <a:buNone/>
              <a:defRPr sz="1600" b="1">
                <a:solidFill>
                  <a:srgbClr val="004AED"/>
                </a:solidFill>
              </a:defRPr>
            </a:lvl3pPr>
            <a:lvl4pPr marL="0" indent="0">
              <a:buFontTx/>
              <a:buNone/>
              <a:defRPr sz="1600">
                <a:solidFill>
                  <a:srgbClr val="31429B"/>
                </a:solidFill>
              </a:defRPr>
            </a:lvl4pPr>
            <a:lvl5pPr marL="0" indent="0">
              <a:buFontTx/>
              <a:buNone/>
              <a:defRPr sz="1600">
                <a:solidFill>
                  <a:srgbClr val="31429B"/>
                </a:solidFill>
              </a:defRPr>
            </a:lvl5pPr>
          </a:lstStyle>
          <a:p>
            <a:pPr lvl="4"/>
            <a:r>
              <a:rPr lang="fr-FR" dirty="0"/>
              <a:t>Texte</a:t>
            </a:r>
          </a:p>
        </p:txBody>
      </p:sp>
      <p:sp>
        <p:nvSpPr>
          <p:cNvPr id="10" name="Ellipse 9">
            <a:extLst>
              <a:ext uri="{FF2B5EF4-FFF2-40B4-BE49-F238E27FC236}">
                <a16:creationId xmlns:a16="http://schemas.microsoft.com/office/drawing/2014/main" id="{0E02EADA-0C03-2F50-C665-C9D74899608F}"/>
              </a:ext>
            </a:extLst>
          </p:cNvPr>
          <p:cNvSpPr/>
          <p:nvPr userDrawn="1"/>
        </p:nvSpPr>
        <p:spPr>
          <a:xfrm>
            <a:off x="11332564" y="2714648"/>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2E8828BA-F4BC-CD81-F49A-AD61BF1DD3E9}"/>
              </a:ext>
            </a:extLst>
          </p:cNvPr>
          <p:cNvSpPr/>
          <p:nvPr userDrawn="1"/>
        </p:nvSpPr>
        <p:spPr>
          <a:xfrm>
            <a:off x="2623279"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8402E88C-C22D-EA1E-0648-7327472392D0}"/>
              </a:ext>
            </a:extLst>
          </p:cNvPr>
          <p:cNvSpPr/>
          <p:nvPr userDrawn="1"/>
        </p:nvSpPr>
        <p:spPr>
          <a:xfrm>
            <a:off x="5111646" y="2728210"/>
            <a:ext cx="584616" cy="584616"/>
          </a:xfrm>
          <a:prstGeom prst="ellipse">
            <a:avLst/>
          </a:prstGeom>
          <a:solidFill>
            <a:schemeClr val="bg1"/>
          </a:solidFill>
          <a:ln w="25400">
            <a:solidFill>
              <a:srgbClr val="417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u contenu 14">
            <a:extLst>
              <a:ext uri="{FF2B5EF4-FFF2-40B4-BE49-F238E27FC236}">
                <a16:creationId xmlns:a16="http://schemas.microsoft.com/office/drawing/2014/main" id="{909C67AE-9C2E-78B3-8D8F-143505F2C1B1}"/>
              </a:ext>
            </a:extLst>
          </p:cNvPr>
          <p:cNvSpPr>
            <a:spLocks noGrp="1"/>
          </p:cNvSpPr>
          <p:nvPr>
            <p:ph sz="quarter" idx="17" hasCustomPrompt="1"/>
          </p:nvPr>
        </p:nvSpPr>
        <p:spPr>
          <a:xfrm>
            <a:off x="11343304" y="2407752"/>
            <a:ext cx="728663"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2024</a:t>
            </a:r>
          </a:p>
        </p:txBody>
      </p:sp>
      <p:sp>
        <p:nvSpPr>
          <p:cNvPr id="16" name="Espace réservé du contenu 14">
            <a:extLst>
              <a:ext uri="{FF2B5EF4-FFF2-40B4-BE49-F238E27FC236}">
                <a16:creationId xmlns:a16="http://schemas.microsoft.com/office/drawing/2014/main" id="{AFF843F7-2770-C1C5-5F8A-D8EDF37885A5}"/>
              </a:ext>
            </a:extLst>
          </p:cNvPr>
          <p:cNvSpPr>
            <a:spLocks noGrp="1"/>
          </p:cNvSpPr>
          <p:nvPr>
            <p:ph sz="quarter" idx="18" hasCustomPrompt="1"/>
          </p:nvPr>
        </p:nvSpPr>
        <p:spPr>
          <a:xfrm>
            <a:off x="313691" y="2451294"/>
            <a:ext cx="1761852" cy="388938"/>
          </a:xfrm>
          <a:prstGeom prst="rect">
            <a:avLst/>
          </a:prstGeom>
        </p:spPr>
        <p:txBody>
          <a:bodyPr>
            <a:normAutofit/>
          </a:bodyPr>
          <a:lstStyle>
            <a:lvl1pPr marL="0" indent="0">
              <a:buNone/>
              <a:defRPr sz="1200" b="1" i="0" baseline="0">
                <a:solidFill>
                  <a:srgbClr val="0EA0BE"/>
                </a:solidFill>
                <a:latin typeface="Arial" panose="020B0604020202020204" pitchFamily="34" charset="0"/>
              </a:defRPr>
            </a:lvl1pPr>
          </a:lstStyle>
          <a:p>
            <a:pPr lvl="0"/>
            <a:r>
              <a:rPr lang="fr-FR" dirty="0"/>
              <a:t>2019</a:t>
            </a:r>
          </a:p>
        </p:txBody>
      </p:sp>
      <p:sp>
        <p:nvSpPr>
          <p:cNvPr id="17" name="Espace réservé du contenu 14">
            <a:extLst>
              <a:ext uri="{FF2B5EF4-FFF2-40B4-BE49-F238E27FC236}">
                <a16:creationId xmlns:a16="http://schemas.microsoft.com/office/drawing/2014/main" id="{E771A385-E12A-5BBA-2BB8-240EFDAC22BE}"/>
              </a:ext>
            </a:extLst>
          </p:cNvPr>
          <p:cNvSpPr>
            <a:spLocks noGrp="1"/>
          </p:cNvSpPr>
          <p:nvPr>
            <p:ph sz="quarter" idx="19" hasCustomPrompt="1"/>
          </p:nvPr>
        </p:nvSpPr>
        <p:spPr>
          <a:xfrm>
            <a:off x="306733" y="3456477"/>
            <a:ext cx="1768808" cy="1183367"/>
          </a:xfrm>
          <a:prstGeom prst="rect">
            <a:avLst/>
          </a:prstGeom>
        </p:spPr>
        <p:txBody>
          <a:bodyPr>
            <a:normAutofit/>
          </a:bodyPr>
          <a:lstStyle>
            <a:lvl1pPr marL="0" indent="0">
              <a:buNone/>
              <a:defRPr sz="1200" b="0" i="0" baseline="0">
                <a:solidFill>
                  <a:srgbClr val="0EA0BE"/>
                </a:solidFill>
                <a:latin typeface="Arial" panose="020B0604020202020204" pitchFamily="34" charset="0"/>
              </a:defRPr>
            </a:lvl1pPr>
          </a:lstStyle>
          <a:p>
            <a:pPr lvl="0"/>
            <a:r>
              <a:rPr lang="fr-FR" dirty="0"/>
              <a:t>Lorem ipsum</a:t>
            </a:r>
          </a:p>
        </p:txBody>
      </p:sp>
      <p:cxnSp>
        <p:nvCxnSpPr>
          <p:cNvPr id="26" name="Connecteur droit 25">
            <a:extLst>
              <a:ext uri="{FF2B5EF4-FFF2-40B4-BE49-F238E27FC236}">
                <a16:creationId xmlns:a16="http://schemas.microsoft.com/office/drawing/2014/main" id="{BAF61B91-6170-E9E6-31B4-4CD1F3670B86}"/>
              </a:ext>
            </a:extLst>
          </p:cNvPr>
          <p:cNvCxnSpPr>
            <a:cxnSpLocks/>
            <a:stCxn id="11" idx="4"/>
          </p:cNvCxnSpPr>
          <p:nvPr userDrawn="1"/>
        </p:nvCxnSpPr>
        <p:spPr>
          <a:xfrm>
            <a:off x="2915587" y="3312826"/>
            <a:ext cx="0" cy="754752"/>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4FD61049-BDEF-9496-353F-59699191A11B}"/>
              </a:ext>
            </a:extLst>
          </p:cNvPr>
          <p:cNvCxnSpPr>
            <a:cxnSpLocks/>
          </p:cNvCxnSpPr>
          <p:nvPr userDrawn="1"/>
        </p:nvCxnSpPr>
        <p:spPr>
          <a:xfrm>
            <a:off x="5403954" y="3312826"/>
            <a:ext cx="0" cy="377376"/>
          </a:xfrm>
          <a:prstGeom prst="line">
            <a:avLst/>
          </a:prstGeom>
          <a:ln w="12700">
            <a:solidFill>
              <a:srgbClr val="4171D9"/>
            </a:solidFill>
          </a:ln>
        </p:spPr>
        <p:style>
          <a:lnRef idx="1">
            <a:schemeClr val="accent1"/>
          </a:lnRef>
          <a:fillRef idx="0">
            <a:schemeClr val="accent1"/>
          </a:fillRef>
          <a:effectRef idx="0">
            <a:schemeClr val="accent1"/>
          </a:effectRef>
          <a:fontRef idx="minor">
            <a:schemeClr val="tx1"/>
          </a:fontRef>
        </p:style>
      </p:cxnSp>
      <p:sp>
        <p:nvSpPr>
          <p:cNvPr id="31" name="Espace réservé du contenu 14">
            <a:extLst>
              <a:ext uri="{FF2B5EF4-FFF2-40B4-BE49-F238E27FC236}">
                <a16:creationId xmlns:a16="http://schemas.microsoft.com/office/drawing/2014/main" id="{24E760C5-C633-5338-2092-6872E2CB2594}"/>
              </a:ext>
            </a:extLst>
          </p:cNvPr>
          <p:cNvSpPr>
            <a:spLocks noGrp="1"/>
          </p:cNvSpPr>
          <p:nvPr>
            <p:ph sz="quarter" idx="20" hasCustomPrompt="1"/>
          </p:nvPr>
        </p:nvSpPr>
        <p:spPr>
          <a:xfrm>
            <a:off x="2622175" y="4115202"/>
            <a:ext cx="2009219"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2" name="Espace réservé du contenu 14">
            <a:extLst>
              <a:ext uri="{FF2B5EF4-FFF2-40B4-BE49-F238E27FC236}">
                <a16:creationId xmlns:a16="http://schemas.microsoft.com/office/drawing/2014/main" id="{45A39B4E-F326-D1D6-E132-7202644AF104}"/>
              </a:ext>
            </a:extLst>
          </p:cNvPr>
          <p:cNvSpPr>
            <a:spLocks noGrp="1"/>
          </p:cNvSpPr>
          <p:nvPr>
            <p:ph sz="quarter" idx="21" hasCustomPrompt="1"/>
          </p:nvPr>
        </p:nvSpPr>
        <p:spPr>
          <a:xfrm>
            <a:off x="2615218" y="4385867"/>
            <a:ext cx="2023125" cy="1332761"/>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3" name="Espace réservé du contenu 14">
            <a:extLst>
              <a:ext uri="{FF2B5EF4-FFF2-40B4-BE49-F238E27FC236}">
                <a16:creationId xmlns:a16="http://schemas.microsoft.com/office/drawing/2014/main" id="{13B90E95-7255-B368-F475-DDC5D7C04D70}"/>
              </a:ext>
            </a:extLst>
          </p:cNvPr>
          <p:cNvSpPr>
            <a:spLocks noGrp="1"/>
          </p:cNvSpPr>
          <p:nvPr>
            <p:ph sz="quarter" idx="22" hasCustomPrompt="1"/>
          </p:nvPr>
        </p:nvSpPr>
        <p:spPr>
          <a:xfrm>
            <a:off x="5110542" y="3740448"/>
            <a:ext cx="1657512" cy="388938"/>
          </a:xfrm>
          <a:prstGeom prst="rect">
            <a:avLst/>
          </a:prstGeom>
        </p:spPr>
        <p:txBody>
          <a:bodyPr>
            <a:normAutofit/>
          </a:bodyPr>
          <a:lstStyle>
            <a:lvl1pPr marL="0" indent="0">
              <a:buNone/>
              <a:defRPr sz="1200" b="1" i="0" baseline="0">
                <a:solidFill>
                  <a:srgbClr val="4171D9"/>
                </a:solidFill>
                <a:latin typeface="Arial" panose="020B0604020202020204" pitchFamily="34" charset="0"/>
              </a:defRPr>
            </a:lvl1pPr>
          </a:lstStyle>
          <a:p>
            <a:pPr lvl="0"/>
            <a:r>
              <a:rPr lang="fr-FR" dirty="0"/>
              <a:t>Mai 2019</a:t>
            </a:r>
          </a:p>
        </p:txBody>
      </p:sp>
      <p:sp>
        <p:nvSpPr>
          <p:cNvPr id="34" name="Espace réservé du contenu 14">
            <a:extLst>
              <a:ext uri="{FF2B5EF4-FFF2-40B4-BE49-F238E27FC236}">
                <a16:creationId xmlns:a16="http://schemas.microsoft.com/office/drawing/2014/main" id="{B73D948A-9C8F-9EA3-3451-06473370E85A}"/>
              </a:ext>
            </a:extLst>
          </p:cNvPr>
          <p:cNvSpPr>
            <a:spLocks noGrp="1"/>
          </p:cNvSpPr>
          <p:nvPr>
            <p:ph sz="quarter" idx="23" hasCustomPrompt="1"/>
          </p:nvPr>
        </p:nvSpPr>
        <p:spPr>
          <a:xfrm>
            <a:off x="5103585" y="4011113"/>
            <a:ext cx="1836313" cy="1183373"/>
          </a:xfrm>
          <a:prstGeom prst="rect">
            <a:avLst/>
          </a:prstGeom>
        </p:spPr>
        <p:txBody>
          <a:bodyPr>
            <a:normAutofit/>
          </a:bodyPr>
          <a:lstStyle>
            <a:lvl1pPr marL="0" indent="0">
              <a:buNone/>
              <a:defRPr sz="1200" b="0" i="0" baseline="0">
                <a:solidFill>
                  <a:srgbClr val="4171D9"/>
                </a:solidFill>
                <a:latin typeface="Arial" panose="020B0604020202020204" pitchFamily="34" charset="0"/>
              </a:defRPr>
            </a:lvl1pPr>
          </a:lstStyle>
          <a:p>
            <a:pPr lvl="0"/>
            <a:r>
              <a:rPr lang="fr-FR" dirty="0"/>
              <a:t>Lorem ipsum</a:t>
            </a:r>
          </a:p>
        </p:txBody>
      </p:sp>
      <p:sp>
        <p:nvSpPr>
          <p:cNvPr id="35" name="Espace réservé du contenu 14">
            <a:extLst>
              <a:ext uri="{FF2B5EF4-FFF2-40B4-BE49-F238E27FC236}">
                <a16:creationId xmlns:a16="http://schemas.microsoft.com/office/drawing/2014/main" id="{68837E4A-0592-6DD1-CCE8-A4AC74BEF78A}"/>
              </a:ext>
            </a:extLst>
          </p:cNvPr>
          <p:cNvSpPr>
            <a:spLocks noGrp="1"/>
          </p:cNvSpPr>
          <p:nvPr>
            <p:ph sz="quarter" idx="24" hasCustomPrompt="1"/>
          </p:nvPr>
        </p:nvSpPr>
        <p:spPr>
          <a:xfrm>
            <a:off x="6624549" y="4639858"/>
            <a:ext cx="1953394" cy="388938"/>
          </a:xfrm>
          <a:prstGeom prst="rect">
            <a:avLst/>
          </a:prstGeom>
        </p:spPr>
        <p:txBody>
          <a:bodyPr>
            <a:normAutofit/>
          </a:bodyPr>
          <a:lstStyle>
            <a:lvl1pPr marL="0" indent="0">
              <a:buNone/>
              <a:defRPr sz="1200" b="1" i="0" baseline="0">
                <a:solidFill>
                  <a:srgbClr val="0EA0BE"/>
                </a:solidFill>
                <a:latin typeface="Arial" panose="020B0604020202020204" pitchFamily="34" charset="0"/>
              </a:defRPr>
            </a:lvl1pPr>
          </a:lstStyle>
          <a:p>
            <a:pPr lvl="0"/>
            <a:r>
              <a:rPr lang="fr-FR" dirty="0"/>
              <a:t>Mai 2019</a:t>
            </a:r>
          </a:p>
        </p:txBody>
      </p:sp>
      <p:sp>
        <p:nvSpPr>
          <p:cNvPr id="36" name="Espace réservé du contenu 14">
            <a:extLst>
              <a:ext uri="{FF2B5EF4-FFF2-40B4-BE49-F238E27FC236}">
                <a16:creationId xmlns:a16="http://schemas.microsoft.com/office/drawing/2014/main" id="{07044D2D-3C71-3832-47B2-BEAE30D898A1}"/>
              </a:ext>
            </a:extLst>
          </p:cNvPr>
          <p:cNvSpPr>
            <a:spLocks noGrp="1"/>
          </p:cNvSpPr>
          <p:nvPr>
            <p:ph sz="quarter" idx="25" hasCustomPrompt="1"/>
          </p:nvPr>
        </p:nvSpPr>
        <p:spPr>
          <a:xfrm>
            <a:off x="6617592" y="4910523"/>
            <a:ext cx="1960347" cy="1126447"/>
          </a:xfrm>
          <a:prstGeom prst="rect">
            <a:avLst/>
          </a:prstGeom>
        </p:spPr>
        <p:txBody>
          <a:bodyPr>
            <a:normAutofit/>
          </a:bodyPr>
          <a:lstStyle>
            <a:lvl1pPr marL="0" indent="0">
              <a:buNone/>
              <a:defRPr sz="1200" b="0" i="0" baseline="0">
                <a:solidFill>
                  <a:srgbClr val="0EA0BE"/>
                </a:solidFill>
                <a:latin typeface="Arial" panose="020B0604020202020204" pitchFamily="34" charset="0"/>
              </a:defRPr>
            </a:lvl1pPr>
          </a:lstStyle>
          <a:p>
            <a:pPr lvl="0"/>
            <a:r>
              <a:rPr lang="fr-FR" dirty="0"/>
              <a:t>Lorem ipsum</a:t>
            </a:r>
          </a:p>
        </p:txBody>
      </p:sp>
      <p:cxnSp>
        <p:nvCxnSpPr>
          <p:cNvPr id="37" name="Connecteur droit 36">
            <a:extLst>
              <a:ext uri="{FF2B5EF4-FFF2-40B4-BE49-F238E27FC236}">
                <a16:creationId xmlns:a16="http://schemas.microsoft.com/office/drawing/2014/main" id="{83FB57FA-64AF-0CA0-F46B-8115ACA6ABF1}"/>
              </a:ext>
            </a:extLst>
          </p:cNvPr>
          <p:cNvCxnSpPr>
            <a:cxnSpLocks/>
          </p:cNvCxnSpPr>
          <p:nvPr userDrawn="1"/>
        </p:nvCxnSpPr>
        <p:spPr>
          <a:xfrm>
            <a:off x="6932951" y="3205572"/>
            <a:ext cx="0" cy="1357012"/>
          </a:xfrm>
          <a:prstGeom prst="line">
            <a:avLst/>
          </a:prstGeom>
          <a:ln w="12700">
            <a:solidFill>
              <a:srgbClr val="0EA0BE"/>
            </a:solidFill>
          </a:ln>
        </p:spPr>
        <p:style>
          <a:lnRef idx="1">
            <a:schemeClr val="accent1"/>
          </a:lnRef>
          <a:fillRef idx="0">
            <a:schemeClr val="accent1"/>
          </a:fillRef>
          <a:effectRef idx="0">
            <a:schemeClr val="accent1"/>
          </a:effectRef>
          <a:fontRef idx="minor">
            <a:schemeClr val="tx1"/>
          </a:fontRef>
        </p:style>
      </p:cxnSp>
      <p:sp>
        <p:nvSpPr>
          <p:cNvPr id="39" name="Espace réservé du contenu 14">
            <a:extLst>
              <a:ext uri="{FF2B5EF4-FFF2-40B4-BE49-F238E27FC236}">
                <a16:creationId xmlns:a16="http://schemas.microsoft.com/office/drawing/2014/main" id="{8CF2C6A8-CC40-5431-1A01-B7C4E0434806}"/>
              </a:ext>
            </a:extLst>
          </p:cNvPr>
          <p:cNvSpPr>
            <a:spLocks noGrp="1"/>
          </p:cNvSpPr>
          <p:nvPr>
            <p:ph sz="quarter" idx="26" hasCustomPrompt="1"/>
          </p:nvPr>
        </p:nvSpPr>
        <p:spPr>
          <a:xfrm>
            <a:off x="10336105" y="3456477"/>
            <a:ext cx="1768808" cy="118337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sp>
        <p:nvSpPr>
          <p:cNvPr id="3" name="Triangle 2">
            <a:extLst>
              <a:ext uri="{FF2B5EF4-FFF2-40B4-BE49-F238E27FC236}">
                <a16:creationId xmlns:a16="http://schemas.microsoft.com/office/drawing/2014/main" id="{217CB023-C523-FCF4-1751-3CF3B21B65CB}"/>
              </a:ext>
            </a:extLst>
          </p:cNvPr>
          <p:cNvSpPr/>
          <p:nvPr userDrawn="1"/>
        </p:nvSpPr>
        <p:spPr>
          <a:xfrm rot="5400000">
            <a:off x="387912" y="2708865"/>
            <a:ext cx="585720" cy="561290"/>
          </a:xfrm>
          <a:prstGeom prst="triangle">
            <a:avLst/>
          </a:prstGeom>
          <a:solidFill>
            <a:srgbClr val="0E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7508D62B-969C-AE76-41E9-7C97CB758573}"/>
              </a:ext>
            </a:extLst>
          </p:cNvPr>
          <p:cNvSpPr/>
          <p:nvPr userDrawn="1"/>
        </p:nvSpPr>
        <p:spPr>
          <a:xfrm>
            <a:off x="8821592" y="2714647"/>
            <a:ext cx="584616" cy="584616"/>
          </a:xfrm>
          <a:prstGeom prst="ellipse">
            <a:avLst/>
          </a:prstGeom>
          <a:solidFill>
            <a:srgbClr val="314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space réservé du contenu 14">
            <a:extLst>
              <a:ext uri="{FF2B5EF4-FFF2-40B4-BE49-F238E27FC236}">
                <a16:creationId xmlns:a16="http://schemas.microsoft.com/office/drawing/2014/main" id="{C2BD9E06-335B-AD82-E297-F17F1AB64812}"/>
              </a:ext>
            </a:extLst>
          </p:cNvPr>
          <p:cNvSpPr>
            <a:spLocks noGrp="1"/>
          </p:cNvSpPr>
          <p:nvPr>
            <p:ph sz="quarter" idx="27" hasCustomPrompt="1"/>
          </p:nvPr>
        </p:nvSpPr>
        <p:spPr>
          <a:xfrm>
            <a:off x="8596349" y="3456471"/>
            <a:ext cx="1768808" cy="1183377"/>
          </a:xfrm>
          <a:prstGeom prst="rect">
            <a:avLst/>
          </a:prstGeom>
        </p:spPr>
        <p:txBody>
          <a:bodyPr>
            <a:normAutofit/>
          </a:bodyPr>
          <a:lstStyle>
            <a:lvl1pPr marL="0" indent="0">
              <a:buNone/>
              <a:defRPr sz="1200" b="0" i="0" baseline="0">
                <a:solidFill>
                  <a:srgbClr val="31429B"/>
                </a:solidFill>
                <a:latin typeface="Arial" panose="020B0604020202020204" pitchFamily="34" charset="0"/>
              </a:defRPr>
            </a:lvl1pPr>
          </a:lstStyle>
          <a:p>
            <a:pPr lvl="0"/>
            <a:r>
              <a:rPr lang="fr-FR" dirty="0"/>
              <a:t>Lorem ipsum</a:t>
            </a:r>
          </a:p>
        </p:txBody>
      </p:sp>
      <p:sp>
        <p:nvSpPr>
          <p:cNvPr id="18" name="Espace réservé du contenu 14">
            <a:extLst>
              <a:ext uri="{FF2B5EF4-FFF2-40B4-BE49-F238E27FC236}">
                <a16:creationId xmlns:a16="http://schemas.microsoft.com/office/drawing/2014/main" id="{6FB8E4F6-F4F6-37E8-1E6F-C1FB0678838F}"/>
              </a:ext>
            </a:extLst>
          </p:cNvPr>
          <p:cNvSpPr>
            <a:spLocks noGrp="1"/>
          </p:cNvSpPr>
          <p:nvPr>
            <p:ph sz="quarter" idx="28" hasCustomPrompt="1"/>
          </p:nvPr>
        </p:nvSpPr>
        <p:spPr>
          <a:xfrm>
            <a:off x="8861361" y="2436780"/>
            <a:ext cx="728663" cy="388938"/>
          </a:xfrm>
          <a:prstGeom prst="rect">
            <a:avLst/>
          </a:prstGeom>
        </p:spPr>
        <p:txBody>
          <a:bodyPr>
            <a:normAutofit/>
          </a:bodyPr>
          <a:lstStyle>
            <a:lvl1pPr marL="0" indent="0">
              <a:buNone/>
              <a:defRPr sz="1200" b="1" i="0" baseline="0">
                <a:solidFill>
                  <a:srgbClr val="31429B"/>
                </a:solidFill>
                <a:latin typeface="Arial" panose="020B0604020202020204" pitchFamily="34" charset="0"/>
              </a:defRPr>
            </a:lvl1pPr>
          </a:lstStyle>
          <a:p>
            <a:pPr lvl="0"/>
            <a:r>
              <a:rPr lang="fr-FR" dirty="0"/>
              <a:t>2024</a:t>
            </a:r>
          </a:p>
        </p:txBody>
      </p:sp>
      <p:sp>
        <p:nvSpPr>
          <p:cNvPr id="20" name="Triangle 19">
            <a:extLst>
              <a:ext uri="{FF2B5EF4-FFF2-40B4-BE49-F238E27FC236}">
                <a16:creationId xmlns:a16="http://schemas.microsoft.com/office/drawing/2014/main" id="{030CDBBB-E3E5-BBA7-E13C-72799C71EFD0}"/>
              </a:ext>
            </a:extLst>
          </p:cNvPr>
          <p:cNvSpPr/>
          <p:nvPr userDrawn="1"/>
        </p:nvSpPr>
        <p:spPr>
          <a:xfrm rot="5400000">
            <a:off x="6788712" y="2723379"/>
            <a:ext cx="585720" cy="561290"/>
          </a:xfrm>
          <a:prstGeom prst="triangle">
            <a:avLst/>
          </a:prstGeom>
          <a:solidFill>
            <a:srgbClr val="0E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3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6327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716063" y="1175215"/>
            <a:ext cx="2410573" cy="1008484"/>
          </a:xfrm>
        </p:spPr>
        <p:txBody>
          <a:bodyPr>
            <a:noAutofit/>
          </a:bodyPr>
          <a:lstStyle>
            <a:lvl1pPr>
              <a:defRPr sz="3000" b="1" i="0" cap="all" baseline="0">
                <a:solidFill>
                  <a:srgbClr val="31429B"/>
                </a:solidFill>
              </a:defRPr>
            </a:lvl1pPr>
          </a:lstStyle>
          <a:p>
            <a:r>
              <a:rPr lang="fr-FR" dirty="0"/>
              <a:t>SOMMAIRE</a:t>
            </a:r>
          </a:p>
        </p:txBody>
      </p:sp>
      <p:pic>
        <p:nvPicPr>
          <p:cNvPr id="5" name="Image 4">
            <a:extLst>
              <a:ext uri="{FF2B5EF4-FFF2-40B4-BE49-F238E27FC236}">
                <a16:creationId xmlns:a16="http://schemas.microsoft.com/office/drawing/2014/main" id="{2236829F-F629-CDD0-ADCD-09D591744F9B}"/>
              </a:ext>
            </a:extLst>
          </p:cNvPr>
          <p:cNvPicPr>
            <a:picLocks noChangeAspect="1"/>
          </p:cNvPicPr>
          <p:nvPr userDrawn="1"/>
        </p:nvPicPr>
        <p:blipFill>
          <a:blip r:embed="rId2"/>
          <a:stretch>
            <a:fillRect/>
          </a:stretch>
        </p:blipFill>
        <p:spPr>
          <a:xfrm>
            <a:off x="-367155" y="-29980"/>
            <a:ext cx="2882900" cy="3340100"/>
          </a:xfrm>
          <a:prstGeom prst="rect">
            <a:avLst/>
          </a:prstGeom>
        </p:spPr>
      </p:pic>
      <p:sp>
        <p:nvSpPr>
          <p:cNvPr id="4" name="Espace réservé du contenu 23">
            <a:extLst>
              <a:ext uri="{FF2B5EF4-FFF2-40B4-BE49-F238E27FC236}">
                <a16:creationId xmlns:a16="http://schemas.microsoft.com/office/drawing/2014/main" id="{D5BE8BE1-B188-6CBC-99FF-8BCD8F53A9DE}"/>
              </a:ext>
            </a:extLst>
          </p:cNvPr>
          <p:cNvSpPr>
            <a:spLocks noGrp="1"/>
          </p:cNvSpPr>
          <p:nvPr>
            <p:ph sz="quarter" idx="13" hasCustomPrompt="1"/>
          </p:nvPr>
        </p:nvSpPr>
        <p:spPr>
          <a:xfrm>
            <a:off x="6172375" y="461030"/>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6" name="Espace réservé du contenu 23">
            <a:extLst>
              <a:ext uri="{FF2B5EF4-FFF2-40B4-BE49-F238E27FC236}">
                <a16:creationId xmlns:a16="http://schemas.microsoft.com/office/drawing/2014/main" id="{B7A0816C-E946-D6FF-C0F1-FF53FE68535A}"/>
              </a:ext>
            </a:extLst>
          </p:cNvPr>
          <p:cNvSpPr>
            <a:spLocks noGrp="1"/>
          </p:cNvSpPr>
          <p:nvPr>
            <p:ph sz="quarter" idx="14" hasCustomPrompt="1"/>
          </p:nvPr>
        </p:nvSpPr>
        <p:spPr>
          <a:xfrm>
            <a:off x="6171085" y="1006583"/>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9" name="Espace réservé du contenu 23">
            <a:extLst>
              <a:ext uri="{FF2B5EF4-FFF2-40B4-BE49-F238E27FC236}">
                <a16:creationId xmlns:a16="http://schemas.microsoft.com/office/drawing/2014/main" id="{78A7AC3C-9E4B-0FFA-614B-112C38568F16}"/>
              </a:ext>
            </a:extLst>
          </p:cNvPr>
          <p:cNvSpPr>
            <a:spLocks noGrp="1"/>
          </p:cNvSpPr>
          <p:nvPr>
            <p:ph sz="quarter" idx="15" hasCustomPrompt="1"/>
          </p:nvPr>
        </p:nvSpPr>
        <p:spPr>
          <a:xfrm>
            <a:off x="6162215" y="1533215"/>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0" name="Espace réservé du contenu 23">
            <a:extLst>
              <a:ext uri="{FF2B5EF4-FFF2-40B4-BE49-F238E27FC236}">
                <a16:creationId xmlns:a16="http://schemas.microsoft.com/office/drawing/2014/main" id="{9F944F0F-050F-84C9-7764-2FDD43FEB486}"/>
              </a:ext>
            </a:extLst>
          </p:cNvPr>
          <p:cNvSpPr>
            <a:spLocks noGrp="1"/>
          </p:cNvSpPr>
          <p:nvPr>
            <p:ph sz="quarter" idx="16" hasCustomPrompt="1"/>
          </p:nvPr>
        </p:nvSpPr>
        <p:spPr>
          <a:xfrm>
            <a:off x="6160925" y="2078768"/>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3" name="Espace réservé du contenu 23">
            <a:extLst>
              <a:ext uri="{FF2B5EF4-FFF2-40B4-BE49-F238E27FC236}">
                <a16:creationId xmlns:a16="http://schemas.microsoft.com/office/drawing/2014/main" id="{105EEDF5-2592-7853-8ABA-597549319C84}"/>
              </a:ext>
            </a:extLst>
          </p:cNvPr>
          <p:cNvSpPr>
            <a:spLocks noGrp="1"/>
          </p:cNvSpPr>
          <p:nvPr>
            <p:ph sz="quarter" idx="17" hasCustomPrompt="1"/>
          </p:nvPr>
        </p:nvSpPr>
        <p:spPr>
          <a:xfrm>
            <a:off x="6157385" y="2619614"/>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4" name="Espace réservé du contenu 23">
            <a:extLst>
              <a:ext uri="{FF2B5EF4-FFF2-40B4-BE49-F238E27FC236}">
                <a16:creationId xmlns:a16="http://schemas.microsoft.com/office/drawing/2014/main" id="{F66419B2-F34D-FEBF-BDC5-62888E164981}"/>
              </a:ext>
            </a:extLst>
          </p:cNvPr>
          <p:cNvSpPr>
            <a:spLocks noGrp="1"/>
          </p:cNvSpPr>
          <p:nvPr>
            <p:ph sz="quarter" idx="18" hasCustomPrompt="1"/>
          </p:nvPr>
        </p:nvSpPr>
        <p:spPr>
          <a:xfrm>
            <a:off x="6156095" y="3165167"/>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5" name="Espace réservé du contenu 23">
            <a:extLst>
              <a:ext uri="{FF2B5EF4-FFF2-40B4-BE49-F238E27FC236}">
                <a16:creationId xmlns:a16="http://schemas.microsoft.com/office/drawing/2014/main" id="{0EEBD430-3417-C686-2EFD-B4E35622710D}"/>
              </a:ext>
            </a:extLst>
          </p:cNvPr>
          <p:cNvSpPr>
            <a:spLocks noGrp="1"/>
          </p:cNvSpPr>
          <p:nvPr>
            <p:ph sz="quarter" idx="19" hasCustomPrompt="1"/>
          </p:nvPr>
        </p:nvSpPr>
        <p:spPr>
          <a:xfrm>
            <a:off x="6157385" y="3691799"/>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6" name="Espace réservé du contenu 23">
            <a:extLst>
              <a:ext uri="{FF2B5EF4-FFF2-40B4-BE49-F238E27FC236}">
                <a16:creationId xmlns:a16="http://schemas.microsoft.com/office/drawing/2014/main" id="{71C0F96E-7E53-166C-3558-79F179BD00EC}"/>
              </a:ext>
            </a:extLst>
          </p:cNvPr>
          <p:cNvSpPr>
            <a:spLocks noGrp="1"/>
          </p:cNvSpPr>
          <p:nvPr>
            <p:ph sz="quarter" idx="20" hasCustomPrompt="1"/>
          </p:nvPr>
        </p:nvSpPr>
        <p:spPr>
          <a:xfrm>
            <a:off x="6145935" y="4227192"/>
            <a:ext cx="5505465" cy="440406"/>
          </a:xfrm>
          <a:prstGeom prst="rect">
            <a:avLst/>
          </a:prstGeom>
        </p:spPr>
        <p:txBody>
          <a:bodyPr>
            <a:normAutofit/>
          </a:bodyPr>
          <a:lstStyle>
            <a:lvl1pPr marL="0" indent="0">
              <a:buNone/>
              <a:defRPr sz="1400" b="1" i="0" cap="all" baseline="0">
                <a:solidFill>
                  <a:srgbClr val="31429B"/>
                </a:solidFill>
                <a:latin typeface="Arial" panose="020B0604020202020204" pitchFamily="34" charset="0"/>
              </a:defRPr>
            </a:lvl1pPr>
          </a:lstStyle>
          <a:p>
            <a:pPr lvl="0"/>
            <a:r>
              <a:rPr lang="fr-FR" dirty="0"/>
              <a:t>TITRE PARTIES TINCIDUT VOLUTPAT CONSEQUAT</a:t>
            </a:r>
          </a:p>
        </p:txBody>
      </p:sp>
      <p:sp>
        <p:nvSpPr>
          <p:cNvPr id="18" name="Espace réservé du texte 17">
            <a:extLst>
              <a:ext uri="{FF2B5EF4-FFF2-40B4-BE49-F238E27FC236}">
                <a16:creationId xmlns:a16="http://schemas.microsoft.com/office/drawing/2014/main" id="{0B2838D2-F776-79B6-F2B8-570CBF5DDB22}"/>
              </a:ext>
            </a:extLst>
          </p:cNvPr>
          <p:cNvSpPr>
            <a:spLocks noGrp="1"/>
          </p:cNvSpPr>
          <p:nvPr>
            <p:ph type="body" sz="quarter" idx="21" hasCustomPrompt="1"/>
          </p:nvPr>
        </p:nvSpPr>
        <p:spPr>
          <a:xfrm>
            <a:off x="5723791" y="46057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1</a:t>
            </a:r>
          </a:p>
        </p:txBody>
      </p:sp>
      <p:sp>
        <p:nvSpPr>
          <p:cNvPr id="19" name="Espace réservé du texte 17">
            <a:extLst>
              <a:ext uri="{FF2B5EF4-FFF2-40B4-BE49-F238E27FC236}">
                <a16:creationId xmlns:a16="http://schemas.microsoft.com/office/drawing/2014/main" id="{17F9BE3D-3BEC-DACA-B191-4B536A12A162}"/>
              </a:ext>
            </a:extLst>
          </p:cNvPr>
          <p:cNvSpPr>
            <a:spLocks noGrp="1"/>
          </p:cNvSpPr>
          <p:nvPr>
            <p:ph type="body" sz="quarter" idx="22" hasCustomPrompt="1"/>
          </p:nvPr>
        </p:nvSpPr>
        <p:spPr>
          <a:xfrm>
            <a:off x="5723791" y="1003293"/>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2</a:t>
            </a:r>
          </a:p>
        </p:txBody>
      </p:sp>
      <p:sp>
        <p:nvSpPr>
          <p:cNvPr id="20" name="Espace réservé du texte 17">
            <a:extLst>
              <a:ext uri="{FF2B5EF4-FFF2-40B4-BE49-F238E27FC236}">
                <a16:creationId xmlns:a16="http://schemas.microsoft.com/office/drawing/2014/main" id="{1B00F6C1-FDC3-9EF8-18CD-34EAD550F85C}"/>
              </a:ext>
            </a:extLst>
          </p:cNvPr>
          <p:cNvSpPr>
            <a:spLocks noGrp="1"/>
          </p:cNvSpPr>
          <p:nvPr>
            <p:ph type="body" sz="quarter" idx="23" hasCustomPrompt="1"/>
          </p:nvPr>
        </p:nvSpPr>
        <p:spPr>
          <a:xfrm>
            <a:off x="5723791" y="1532031"/>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3</a:t>
            </a:r>
          </a:p>
        </p:txBody>
      </p:sp>
      <p:sp>
        <p:nvSpPr>
          <p:cNvPr id="21" name="Espace réservé du texte 17">
            <a:extLst>
              <a:ext uri="{FF2B5EF4-FFF2-40B4-BE49-F238E27FC236}">
                <a16:creationId xmlns:a16="http://schemas.microsoft.com/office/drawing/2014/main" id="{3CF45C33-CE8C-2304-E23A-B1ADB953E576}"/>
              </a:ext>
            </a:extLst>
          </p:cNvPr>
          <p:cNvSpPr>
            <a:spLocks noGrp="1"/>
          </p:cNvSpPr>
          <p:nvPr>
            <p:ph type="body" sz="quarter" idx="24" hasCustomPrompt="1"/>
          </p:nvPr>
        </p:nvSpPr>
        <p:spPr>
          <a:xfrm>
            <a:off x="5723791" y="206561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4</a:t>
            </a:r>
          </a:p>
        </p:txBody>
      </p:sp>
      <p:sp>
        <p:nvSpPr>
          <p:cNvPr id="22" name="Espace réservé du texte 17">
            <a:extLst>
              <a:ext uri="{FF2B5EF4-FFF2-40B4-BE49-F238E27FC236}">
                <a16:creationId xmlns:a16="http://schemas.microsoft.com/office/drawing/2014/main" id="{7A51412D-2073-9115-AFE8-C9F0B6B8381F}"/>
              </a:ext>
            </a:extLst>
          </p:cNvPr>
          <p:cNvSpPr>
            <a:spLocks noGrp="1"/>
          </p:cNvSpPr>
          <p:nvPr>
            <p:ph type="body" sz="quarter" idx="25" hasCustomPrompt="1"/>
          </p:nvPr>
        </p:nvSpPr>
        <p:spPr>
          <a:xfrm>
            <a:off x="5723791" y="260941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5</a:t>
            </a:r>
          </a:p>
        </p:txBody>
      </p:sp>
      <p:sp>
        <p:nvSpPr>
          <p:cNvPr id="23" name="Espace réservé du texte 17">
            <a:extLst>
              <a:ext uri="{FF2B5EF4-FFF2-40B4-BE49-F238E27FC236}">
                <a16:creationId xmlns:a16="http://schemas.microsoft.com/office/drawing/2014/main" id="{A6CFB0DC-74EC-F97A-1BFE-7DB87D4AEA38}"/>
              </a:ext>
            </a:extLst>
          </p:cNvPr>
          <p:cNvSpPr>
            <a:spLocks noGrp="1"/>
          </p:cNvSpPr>
          <p:nvPr>
            <p:ph type="body" sz="quarter" idx="26" hasCustomPrompt="1"/>
          </p:nvPr>
        </p:nvSpPr>
        <p:spPr>
          <a:xfrm>
            <a:off x="5723791" y="3152133"/>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6</a:t>
            </a:r>
          </a:p>
        </p:txBody>
      </p:sp>
      <p:sp>
        <p:nvSpPr>
          <p:cNvPr id="24" name="Espace réservé du texte 17">
            <a:extLst>
              <a:ext uri="{FF2B5EF4-FFF2-40B4-BE49-F238E27FC236}">
                <a16:creationId xmlns:a16="http://schemas.microsoft.com/office/drawing/2014/main" id="{57BB802C-C380-1A7D-63E4-B7D996A604F8}"/>
              </a:ext>
            </a:extLst>
          </p:cNvPr>
          <p:cNvSpPr>
            <a:spLocks noGrp="1"/>
          </p:cNvSpPr>
          <p:nvPr>
            <p:ph type="body" sz="quarter" idx="27" hasCustomPrompt="1"/>
          </p:nvPr>
        </p:nvSpPr>
        <p:spPr>
          <a:xfrm>
            <a:off x="5723791" y="3680871"/>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7</a:t>
            </a:r>
          </a:p>
        </p:txBody>
      </p:sp>
      <p:sp>
        <p:nvSpPr>
          <p:cNvPr id="25" name="Espace réservé du texte 17">
            <a:extLst>
              <a:ext uri="{FF2B5EF4-FFF2-40B4-BE49-F238E27FC236}">
                <a16:creationId xmlns:a16="http://schemas.microsoft.com/office/drawing/2014/main" id="{F317665B-8145-2375-B3E2-578B9677DF4C}"/>
              </a:ext>
            </a:extLst>
          </p:cNvPr>
          <p:cNvSpPr>
            <a:spLocks noGrp="1"/>
          </p:cNvSpPr>
          <p:nvPr>
            <p:ph type="body" sz="quarter" idx="28" hasCustomPrompt="1"/>
          </p:nvPr>
        </p:nvSpPr>
        <p:spPr>
          <a:xfrm>
            <a:off x="5723791" y="4214450"/>
            <a:ext cx="295835" cy="441325"/>
          </a:xfrm>
          <a:prstGeom prst="rect">
            <a:avLst/>
          </a:prstGeom>
        </p:spPr>
        <p:txBody>
          <a:bodyPr>
            <a:normAutofit/>
          </a:bodyPr>
          <a:lstStyle>
            <a:lvl1pPr marL="0" indent="0">
              <a:buNone/>
              <a:defRPr lang="fr-FR" sz="1400" b="1" i="0" kern="1200" cap="all" baseline="0" dirty="0">
                <a:solidFill>
                  <a:srgbClr val="4171D9"/>
                </a:solidFill>
                <a:latin typeface="Arial" panose="020B0604020202020204" pitchFamily="34" charset="0"/>
                <a:ea typeface="+mn-ea"/>
                <a:cs typeface="+mn-cs"/>
              </a:defRPr>
            </a:lvl1pPr>
          </a:lstStyle>
          <a:p>
            <a:pPr lvl="0"/>
            <a:r>
              <a:rPr lang="fr-FR" dirty="0"/>
              <a:t>8</a:t>
            </a:r>
          </a:p>
        </p:txBody>
      </p:sp>
      <p:pic>
        <p:nvPicPr>
          <p:cNvPr id="27" name="Imag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00794" y="5598479"/>
            <a:ext cx="1841152" cy="865707"/>
          </a:xfrm>
          <a:prstGeom prst="rect">
            <a:avLst/>
          </a:prstGeom>
        </p:spPr>
      </p:pic>
    </p:spTree>
    <p:extLst>
      <p:ext uri="{BB962C8B-B14F-4D97-AF65-F5344CB8AC3E}">
        <p14:creationId xmlns:p14="http://schemas.microsoft.com/office/powerpoint/2010/main" val="1537359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OMPARAISON">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comparaison</a:t>
            </a:r>
          </a:p>
        </p:txBody>
      </p:sp>
      <p:sp>
        <p:nvSpPr>
          <p:cNvPr id="12" name="Espace réservé du texte 11">
            <a:extLst>
              <a:ext uri="{FF2B5EF4-FFF2-40B4-BE49-F238E27FC236}">
                <a16:creationId xmlns:a16="http://schemas.microsoft.com/office/drawing/2014/main" id="{2C14DD9D-F7E1-22A0-EAEF-9768017CA8F3}"/>
              </a:ext>
            </a:extLst>
          </p:cNvPr>
          <p:cNvSpPr>
            <a:spLocks noGrp="1"/>
          </p:cNvSpPr>
          <p:nvPr>
            <p:ph type="body" sz="quarter" idx="15" hasCustomPrompt="1"/>
          </p:nvPr>
        </p:nvSpPr>
        <p:spPr>
          <a:xfrm>
            <a:off x="649288" y="1800225"/>
            <a:ext cx="5246687" cy="3773488"/>
          </a:xfrm>
          <a:prstGeom prst="rect">
            <a:avLst/>
          </a:prstGeom>
          <a:ln w="25400">
            <a:solidFill>
              <a:srgbClr val="31429B"/>
            </a:solidFill>
          </a:ln>
        </p:spPr>
        <p:txBody>
          <a:bodyPr lIns="180000" tIns="180000" rIns="180000">
            <a:normAutofit/>
          </a:bodyPr>
          <a:lstStyle>
            <a:lvl1pPr>
              <a:defRPr sz="1600" b="1" i="0" baseline="0">
                <a:ln>
                  <a:noFill/>
                </a:ln>
                <a:solidFill>
                  <a:srgbClr val="31429B"/>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b="0" i="0" baseline="0" dirty="0">
                <a:solidFill>
                  <a:srgbClr val="4A82FA"/>
                </a:solidFill>
              </a:rPr>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a:p>
            <a:endParaRPr lang="fr-FR" b="0" i="0" baseline="0" dirty="0">
              <a:solidFill>
                <a:srgbClr val="4A82FA"/>
              </a:solidFill>
            </a:endParaRPr>
          </a:p>
        </p:txBody>
      </p:sp>
      <p:sp>
        <p:nvSpPr>
          <p:cNvPr id="2" name="Espace réservé du texte 11">
            <a:extLst>
              <a:ext uri="{FF2B5EF4-FFF2-40B4-BE49-F238E27FC236}">
                <a16:creationId xmlns:a16="http://schemas.microsoft.com/office/drawing/2014/main" id="{9981301D-F66B-B20D-CA84-4F300C7A79F9}"/>
              </a:ext>
            </a:extLst>
          </p:cNvPr>
          <p:cNvSpPr>
            <a:spLocks noGrp="1"/>
          </p:cNvSpPr>
          <p:nvPr>
            <p:ph type="body" sz="quarter" idx="16" hasCustomPrompt="1"/>
          </p:nvPr>
        </p:nvSpPr>
        <p:spPr>
          <a:xfrm>
            <a:off x="6255609" y="1800225"/>
            <a:ext cx="5246687" cy="3773488"/>
          </a:xfrm>
          <a:prstGeom prst="rect">
            <a:avLst/>
          </a:prstGeom>
          <a:ln w="25400">
            <a:solidFill>
              <a:srgbClr val="4171D9"/>
            </a:solidFill>
          </a:ln>
        </p:spPr>
        <p:txBody>
          <a:bodyPr lIns="180000" tIns="180000" rIns="180000">
            <a:normAutofit/>
          </a:bodyPr>
          <a:lstStyle>
            <a:lvl1pPr>
              <a:defRPr sz="1600" b="1" i="0" baseline="0">
                <a:solidFill>
                  <a:srgbClr val="4171D9"/>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b="0" i="0" baseline="0" dirty="0">
                <a:solidFill>
                  <a:srgbClr val="4A82FA"/>
                </a:solidFill>
              </a:rPr>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a:p>
            <a:endParaRPr lang="fr-FR" b="0" i="0" baseline="0" dirty="0">
              <a:solidFill>
                <a:srgbClr val="4A82FA"/>
              </a:solidFill>
            </a:endParaRP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3883793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ÉQUIP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2"/>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LES équipes</a:t>
            </a:r>
          </a:p>
        </p:txBody>
      </p:sp>
      <p:sp>
        <p:nvSpPr>
          <p:cNvPr id="5" name="Espace réservé pour une image  4">
            <a:extLst>
              <a:ext uri="{FF2B5EF4-FFF2-40B4-BE49-F238E27FC236}">
                <a16:creationId xmlns:a16="http://schemas.microsoft.com/office/drawing/2014/main" id="{C680C63A-4A41-1E81-3F94-BD400AC0DBFE}"/>
              </a:ext>
            </a:extLst>
          </p:cNvPr>
          <p:cNvSpPr>
            <a:spLocks noGrp="1"/>
          </p:cNvSpPr>
          <p:nvPr>
            <p:ph type="pic" sz="quarter" idx="17"/>
          </p:nvPr>
        </p:nvSpPr>
        <p:spPr>
          <a:xfrm>
            <a:off x="5153574" y="1386114"/>
            <a:ext cx="1938338" cy="2241550"/>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sp>
        <p:nvSpPr>
          <p:cNvPr id="6" name="Espace réservé pour une image  4">
            <a:extLst>
              <a:ext uri="{FF2B5EF4-FFF2-40B4-BE49-F238E27FC236}">
                <a16:creationId xmlns:a16="http://schemas.microsoft.com/office/drawing/2014/main" id="{FE8792CC-1AE8-52C3-1C28-089AC85BAD47}"/>
              </a:ext>
            </a:extLst>
          </p:cNvPr>
          <p:cNvSpPr>
            <a:spLocks noGrp="1"/>
          </p:cNvSpPr>
          <p:nvPr>
            <p:ph type="pic" sz="quarter" idx="18"/>
          </p:nvPr>
        </p:nvSpPr>
        <p:spPr>
          <a:xfrm>
            <a:off x="7533917" y="1386114"/>
            <a:ext cx="1938338" cy="2241550"/>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sp>
        <p:nvSpPr>
          <p:cNvPr id="8" name="Espace réservé pour une image  4">
            <a:extLst>
              <a:ext uri="{FF2B5EF4-FFF2-40B4-BE49-F238E27FC236}">
                <a16:creationId xmlns:a16="http://schemas.microsoft.com/office/drawing/2014/main" id="{6324A6BA-9FB6-1C92-3AA1-7F388E40654C}"/>
              </a:ext>
            </a:extLst>
          </p:cNvPr>
          <p:cNvSpPr>
            <a:spLocks noGrp="1"/>
          </p:cNvSpPr>
          <p:nvPr>
            <p:ph type="pic" sz="quarter" idx="19"/>
          </p:nvPr>
        </p:nvSpPr>
        <p:spPr>
          <a:xfrm>
            <a:off x="9905092" y="1386114"/>
            <a:ext cx="1938338" cy="2241550"/>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sp>
        <p:nvSpPr>
          <p:cNvPr id="13" name="Espace réservé du texte 12">
            <a:extLst>
              <a:ext uri="{FF2B5EF4-FFF2-40B4-BE49-F238E27FC236}">
                <a16:creationId xmlns:a16="http://schemas.microsoft.com/office/drawing/2014/main" id="{99BEB5C9-2217-6BC2-BF2C-6CC24E58D542}"/>
              </a:ext>
            </a:extLst>
          </p:cNvPr>
          <p:cNvSpPr>
            <a:spLocks noGrp="1"/>
          </p:cNvSpPr>
          <p:nvPr>
            <p:ph type="body" sz="quarter" idx="20" hasCustomPrompt="1"/>
          </p:nvPr>
        </p:nvSpPr>
        <p:spPr>
          <a:xfrm>
            <a:off x="412750" y="3744914"/>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prénom</a:t>
            </a:r>
          </a:p>
        </p:txBody>
      </p:sp>
      <p:sp>
        <p:nvSpPr>
          <p:cNvPr id="14" name="Espace réservé pour une image  4">
            <a:extLst>
              <a:ext uri="{FF2B5EF4-FFF2-40B4-BE49-F238E27FC236}">
                <a16:creationId xmlns:a16="http://schemas.microsoft.com/office/drawing/2014/main" id="{1339A259-7F05-A060-08CB-43B8382953CB}"/>
              </a:ext>
            </a:extLst>
          </p:cNvPr>
          <p:cNvSpPr>
            <a:spLocks noGrp="1"/>
          </p:cNvSpPr>
          <p:nvPr>
            <p:ph type="pic" sz="quarter" idx="21"/>
          </p:nvPr>
        </p:nvSpPr>
        <p:spPr>
          <a:xfrm>
            <a:off x="412750" y="1393366"/>
            <a:ext cx="1938338" cy="2241550"/>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sp>
        <p:nvSpPr>
          <p:cNvPr id="15" name="Espace réservé pour une image  4">
            <a:extLst>
              <a:ext uri="{FF2B5EF4-FFF2-40B4-BE49-F238E27FC236}">
                <a16:creationId xmlns:a16="http://schemas.microsoft.com/office/drawing/2014/main" id="{69B9953D-E5AF-50B9-A492-032471376260}"/>
              </a:ext>
            </a:extLst>
          </p:cNvPr>
          <p:cNvSpPr>
            <a:spLocks noGrp="1"/>
          </p:cNvSpPr>
          <p:nvPr>
            <p:ph type="pic" sz="quarter" idx="22"/>
          </p:nvPr>
        </p:nvSpPr>
        <p:spPr>
          <a:xfrm>
            <a:off x="2793093" y="1393366"/>
            <a:ext cx="1938338" cy="2241550"/>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sp>
        <p:nvSpPr>
          <p:cNvPr id="17" name="Espace réservé du texte 12">
            <a:extLst>
              <a:ext uri="{FF2B5EF4-FFF2-40B4-BE49-F238E27FC236}">
                <a16:creationId xmlns:a16="http://schemas.microsoft.com/office/drawing/2014/main" id="{F35E618A-929C-9A07-645B-2C47446B6C45}"/>
              </a:ext>
            </a:extLst>
          </p:cNvPr>
          <p:cNvSpPr>
            <a:spLocks noGrp="1"/>
          </p:cNvSpPr>
          <p:nvPr>
            <p:ph type="body" sz="quarter" idx="23" hasCustomPrompt="1"/>
          </p:nvPr>
        </p:nvSpPr>
        <p:spPr>
          <a:xfrm>
            <a:off x="412749" y="3904572"/>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18" name="Espace réservé du texte 12">
            <a:extLst>
              <a:ext uri="{FF2B5EF4-FFF2-40B4-BE49-F238E27FC236}">
                <a16:creationId xmlns:a16="http://schemas.microsoft.com/office/drawing/2014/main" id="{80B558A9-2196-46D1-D16B-6965BE5D3BAF}"/>
              </a:ext>
            </a:extLst>
          </p:cNvPr>
          <p:cNvSpPr>
            <a:spLocks noGrp="1"/>
          </p:cNvSpPr>
          <p:nvPr>
            <p:ph type="body" sz="quarter" idx="24" hasCustomPrompt="1"/>
          </p:nvPr>
        </p:nvSpPr>
        <p:spPr>
          <a:xfrm>
            <a:off x="412749" y="4339998"/>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19" name="Espace réservé du texte 12">
            <a:extLst>
              <a:ext uri="{FF2B5EF4-FFF2-40B4-BE49-F238E27FC236}">
                <a16:creationId xmlns:a16="http://schemas.microsoft.com/office/drawing/2014/main" id="{9C0DDB7E-CCEB-05A1-7FBA-B91D53FA9E0C}"/>
              </a:ext>
            </a:extLst>
          </p:cNvPr>
          <p:cNvSpPr>
            <a:spLocks noGrp="1"/>
          </p:cNvSpPr>
          <p:nvPr>
            <p:ph type="body" sz="quarter" idx="25" hasCustomPrompt="1"/>
          </p:nvPr>
        </p:nvSpPr>
        <p:spPr>
          <a:xfrm>
            <a:off x="2800122" y="3744914"/>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20" name="Espace réservé du texte 12">
            <a:extLst>
              <a:ext uri="{FF2B5EF4-FFF2-40B4-BE49-F238E27FC236}">
                <a16:creationId xmlns:a16="http://schemas.microsoft.com/office/drawing/2014/main" id="{BC78CD32-05CA-D406-FD8A-DB5116D9840D}"/>
              </a:ext>
            </a:extLst>
          </p:cNvPr>
          <p:cNvSpPr>
            <a:spLocks noGrp="1"/>
          </p:cNvSpPr>
          <p:nvPr>
            <p:ph type="body" sz="quarter" idx="26" hasCustomPrompt="1"/>
          </p:nvPr>
        </p:nvSpPr>
        <p:spPr>
          <a:xfrm>
            <a:off x="2800121" y="3904572"/>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22" name="Espace réservé du texte 12">
            <a:extLst>
              <a:ext uri="{FF2B5EF4-FFF2-40B4-BE49-F238E27FC236}">
                <a16:creationId xmlns:a16="http://schemas.microsoft.com/office/drawing/2014/main" id="{E02A76BA-7535-DBEB-3D7F-A9E0F0C605EC}"/>
              </a:ext>
            </a:extLst>
          </p:cNvPr>
          <p:cNvSpPr>
            <a:spLocks noGrp="1"/>
          </p:cNvSpPr>
          <p:nvPr>
            <p:ph type="body" sz="quarter" idx="27" hasCustomPrompt="1"/>
          </p:nvPr>
        </p:nvSpPr>
        <p:spPr>
          <a:xfrm>
            <a:off x="2800121" y="4339998"/>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23" name="Espace réservé du texte 12">
            <a:extLst>
              <a:ext uri="{FF2B5EF4-FFF2-40B4-BE49-F238E27FC236}">
                <a16:creationId xmlns:a16="http://schemas.microsoft.com/office/drawing/2014/main" id="{E456417B-74BD-AB0E-342D-842BE0052F03}"/>
              </a:ext>
            </a:extLst>
          </p:cNvPr>
          <p:cNvSpPr>
            <a:spLocks noGrp="1"/>
          </p:cNvSpPr>
          <p:nvPr>
            <p:ph type="body" sz="quarter" idx="28" hasCustomPrompt="1"/>
          </p:nvPr>
        </p:nvSpPr>
        <p:spPr>
          <a:xfrm>
            <a:off x="5153575" y="3752167"/>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26" name="Espace réservé du texte 12">
            <a:extLst>
              <a:ext uri="{FF2B5EF4-FFF2-40B4-BE49-F238E27FC236}">
                <a16:creationId xmlns:a16="http://schemas.microsoft.com/office/drawing/2014/main" id="{F5B23B9C-3CE7-DAC7-3CAD-769DD68CCEAF}"/>
              </a:ext>
            </a:extLst>
          </p:cNvPr>
          <p:cNvSpPr>
            <a:spLocks noGrp="1"/>
          </p:cNvSpPr>
          <p:nvPr>
            <p:ph type="body" sz="quarter" idx="29" hasCustomPrompt="1"/>
          </p:nvPr>
        </p:nvSpPr>
        <p:spPr>
          <a:xfrm>
            <a:off x="5153574" y="3911825"/>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27" name="Espace réservé du texte 12">
            <a:extLst>
              <a:ext uri="{FF2B5EF4-FFF2-40B4-BE49-F238E27FC236}">
                <a16:creationId xmlns:a16="http://schemas.microsoft.com/office/drawing/2014/main" id="{6925F9DD-DA1B-A963-C266-7CCC08AC4112}"/>
              </a:ext>
            </a:extLst>
          </p:cNvPr>
          <p:cNvSpPr>
            <a:spLocks noGrp="1"/>
          </p:cNvSpPr>
          <p:nvPr>
            <p:ph type="body" sz="quarter" idx="30" hasCustomPrompt="1"/>
          </p:nvPr>
        </p:nvSpPr>
        <p:spPr>
          <a:xfrm>
            <a:off x="5153574" y="4347251"/>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29" name="Espace réservé du texte 12">
            <a:extLst>
              <a:ext uri="{FF2B5EF4-FFF2-40B4-BE49-F238E27FC236}">
                <a16:creationId xmlns:a16="http://schemas.microsoft.com/office/drawing/2014/main" id="{673E4E27-A783-A8CC-3519-C104C5BB4B73}"/>
              </a:ext>
            </a:extLst>
          </p:cNvPr>
          <p:cNvSpPr>
            <a:spLocks noGrp="1"/>
          </p:cNvSpPr>
          <p:nvPr>
            <p:ph type="body" sz="quarter" idx="31" hasCustomPrompt="1"/>
          </p:nvPr>
        </p:nvSpPr>
        <p:spPr>
          <a:xfrm>
            <a:off x="7540947" y="3752167"/>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30" name="Espace réservé du texte 12">
            <a:extLst>
              <a:ext uri="{FF2B5EF4-FFF2-40B4-BE49-F238E27FC236}">
                <a16:creationId xmlns:a16="http://schemas.microsoft.com/office/drawing/2014/main" id="{2FD8EFA2-9740-DE76-EBC8-1F45A807D30C}"/>
              </a:ext>
            </a:extLst>
          </p:cNvPr>
          <p:cNvSpPr>
            <a:spLocks noGrp="1"/>
          </p:cNvSpPr>
          <p:nvPr>
            <p:ph type="body" sz="quarter" idx="32" hasCustomPrompt="1"/>
          </p:nvPr>
        </p:nvSpPr>
        <p:spPr>
          <a:xfrm>
            <a:off x="7540946" y="3911825"/>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31" name="Espace réservé du texte 12">
            <a:extLst>
              <a:ext uri="{FF2B5EF4-FFF2-40B4-BE49-F238E27FC236}">
                <a16:creationId xmlns:a16="http://schemas.microsoft.com/office/drawing/2014/main" id="{352BA340-D7FA-B047-6599-B25018560449}"/>
              </a:ext>
            </a:extLst>
          </p:cNvPr>
          <p:cNvSpPr>
            <a:spLocks noGrp="1"/>
          </p:cNvSpPr>
          <p:nvPr>
            <p:ph type="body" sz="quarter" idx="33" hasCustomPrompt="1"/>
          </p:nvPr>
        </p:nvSpPr>
        <p:spPr>
          <a:xfrm>
            <a:off x="7540946" y="4347251"/>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sp>
        <p:nvSpPr>
          <p:cNvPr id="32" name="Espace réservé du texte 12">
            <a:extLst>
              <a:ext uri="{FF2B5EF4-FFF2-40B4-BE49-F238E27FC236}">
                <a16:creationId xmlns:a16="http://schemas.microsoft.com/office/drawing/2014/main" id="{045D0D84-65C3-B4B3-8315-30E220710159}"/>
              </a:ext>
            </a:extLst>
          </p:cNvPr>
          <p:cNvSpPr>
            <a:spLocks noGrp="1"/>
          </p:cNvSpPr>
          <p:nvPr>
            <p:ph type="body" sz="quarter" idx="34" hasCustomPrompt="1"/>
          </p:nvPr>
        </p:nvSpPr>
        <p:spPr>
          <a:xfrm>
            <a:off x="9905093" y="3744914"/>
            <a:ext cx="1938338" cy="275544"/>
          </a:xfrm>
          <a:prstGeom prst="rect">
            <a:avLst/>
          </a:prstGeom>
        </p:spPr>
        <p:txBody>
          <a:bodyPr>
            <a:normAutofit/>
          </a:bodyPr>
          <a:lstStyle>
            <a:lvl1pPr marL="0" indent="0">
              <a:buNone/>
              <a:defRPr sz="900" b="1" i="0" cap="all" baseline="0">
                <a:solidFill>
                  <a:srgbClr val="4171D9"/>
                </a:solidFill>
              </a:defRPr>
            </a:lvl1pPr>
          </a:lstStyle>
          <a:p>
            <a:pPr lvl="0"/>
            <a:r>
              <a:rPr lang="fr-FR" dirty="0"/>
              <a:t>NOM PRENOM</a:t>
            </a:r>
          </a:p>
        </p:txBody>
      </p:sp>
      <p:sp>
        <p:nvSpPr>
          <p:cNvPr id="33" name="Espace réservé du texte 12">
            <a:extLst>
              <a:ext uri="{FF2B5EF4-FFF2-40B4-BE49-F238E27FC236}">
                <a16:creationId xmlns:a16="http://schemas.microsoft.com/office/drawing/2014/main" id="{6ABC4FCB-93A8-6591-EA69-AC648091E7BB}"/>
              </a:ext>
            </a:extLst>
          </p:cNvPr>
          <p:cNvSpPr>
            <a:spLocks noGrp="1"/>
          </p:cNvSpPr>
          <p:nvPr>
            <p:ph type="body" sz="quarter" idx="35" hasCustomPrompt="1"/>
          </p:nvPr>
        </p:nvSpPr>
        <p:spPr>
          <a:xfrm>
            <a:off x="9905092" y="3904572"/>
            <a:ext cx="1938338" cy="275544"/>
          </a:xfrm>
          <a:prstGeom prst="rect">
            <a:avLst/>
          </a:prstGeom>
        </p:spPr>
        <p:txBody>
          <a:bodyPr>
            <a:normAutofit/>
          </a:bodyPr>
          <a:lstStyle>
            <a:lvl1pPr marL="0" indent="0">
              <a:buNone/>
              <a:defRPr sz="900" b="0" i="0" baseline="0">
                <a:solidFill>
                  <a:srgbClr val="31429B"/>
                </a:solidFill>
              </a:defRPr>
            </a:lvl1pPr>
          </a:lstStyle>
          <a:p>
            <a:pPr lvl="0"/>
            <a:r>
              <a:rPr lang="fr-FR" dirty="0"/>
              <a:t>Fonction</a:t>
            </a:r>
          </a:p>
        </p:txBody>
      </p:sp>
      <p:sp>
        <p:nvSpPr>
          <p:cNvPr id="34" name="Espace réservé du texte 12">
            <a:extLst>
              <a:ext uri="{FF2B5EF4-FFF2-40B4-BE49-F238E27FC236}">
                <a16:creationId xmlns:a16="http://schemas.microsoft.com/office/drawing/2014/main" id="{168AF1CB-5A98-45B3-94CE-C48CC314A643}"/>
              </a:ext>
            </a:extLst>
          </p:cNvPr>
          <p:cNvSpPr>
            <a:spLocks noGrp="1"/>
          </p:cNvSpPr>
          <p:nvPr>
            <p:ph type="body" sz="quarter" idx="36" hasCustomPrompt="1"/>
          </p:nvPr>
        </p:nvSpPr>
        <p:spPr>
          <a:xfrm>
            <a:off x="9905092" y="4339998"/>
            <a:ext cx="1938338" cy="1124635"/>
          </a:xfrm>
          <a:prstGeom prst="rect">
            <a:avLst/>
          </a:prstGeom>
        </p:spPr>
        <p:txBody>
          <a:bodyPr>
            <a:normAutofit/>
          </a:bodyPr>
          <a:lstStyle>
            <a:lvl1pPr marL="0" indent="0">
              <a:buNone/>
              <a:defRPr sz="900" b="0" i="0" baseline="0">
                <a:solidFill>
                  <a:srgbClr val="31429B"/>
                </a:solidFill>
              </a:defRPr>
            </a:lvl1pPr>
          </a:lstStyle>
          <a:p>
            <a:pPr lvl="0"/>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 </a:t>
            </a:r>
            <a:r>
              <a:rPr lang="fr-FR" dirty="0" err="1"/>
              <a:t>soluptiis</a:t>
            </a:r>
            <a:r>
              <a:rPr lang="fr-FR" dirty="0"/>
              <a:t> pro </a:t>
            </a:r>
            <a:r>
              <a:rPr lang="fr-FR" dirty="0" err="1"/>
              <a:t>ius</a:t>
            </a:r>
            <a:r>
              <a:rPr lang="fr-FR" dirty="0"/>
              <a:t> </a:t>
            </a:r>
            <a:r>
              <a:rPr lang="fr-FR" dirty="0" err="1"/>
              <a:t>apisquaerati</a:t>
            </a:r>
            <a:r>
              <a:rPr lang="fr-FR" dirty="0"/>
              <a:t> </a:t>
            </a:r>
            <a:r>
              <a:rPr lang="fr-FR" dirty="0" err="1"/>
              <a:t>berovit</a:t>
            </a:r>
            <a:r>
              <a:rPr lang="fr-FR" dirty="0"/>
              <a:t>.</a:t>
            </a:r>
          </a:p>
        </p:txBody>
      </p:sp>
      <p:pic>
        <p:nvPicPr>
          <p:cNvPr id="36" name="Imag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849407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TABLEAU">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Tableau</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sp>
        <p:nvSpPr>
          <p:cNvPr id="6" name="Espace réservé du tableau 5">
            <a:extLst>
              <a:ext uri="{FF2B5EF4-FFF2-40B4-BE49-F238E27FC236}">
                <a16:creationId xmlns:a16="http://schemas.microsoft.com/office/drawing/2014/main" id="{78DC37D9-ADAA-6E4A-8259-2A8BC38B9905}"/>
              </a:ext>
            </a:extLst>
          </p:cNvPr>
          <p:cNvSpPr>
            <a:spLocks noGrp="1"/>
          </p:cNvSpPr>
          <p:nvPr>
            <p:ph type="tbl" sz="quarter" idx="15"/>
          </p:nvPr>
        </p:nvSpPr>
        <p:spPr>
          <a:xfrm>
            <a:off x="609600" y="1552575"/>
            <a:ext cx="10987088" cy="3948113"/>
          </a:xfrm>
          <a:prstGeom prst="rect">
            <a:avLst/>
          </a:prstGeom>
        </p:spPr>
        <p:txBody>
          <a:bodyPr>
            <a:normAutofit/>
          </a:bodyPr>
          <a:lstStyle>
            <a:lvl1pPr marL="0" indent="0">
              <a:buFontTx/>
              <a:buNone/>
              <a:defRPr sz="1200" b="1" i="0" cap="all" baseline="0">
                <a:solidFill>
                  <a:srgbClr val="4171D9"/>
                </a:solidFill>
              </a:defRPr>
            </a:lvl1pPr>
          </a:lstStyle>
          <a:p>
            <a:endParaRPr lang="fr-FR" dirty="0"/>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3409981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PIC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071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PICTO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pic>
        <p:nvPicPr>
          <p:cNvPr id="2" name="Image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49195" y="1442126"/>
            <a:ext cx="660478" cy="720000"/>
          </a:xfrm>
          <a:prstGeom prst="rect">
            <a:avLst/>
          </a:prstGeom>
        </p:spPr>
      </p:pic>
      <p:pic>
        <p:nvPicPr>
          <p:cNvPr id="6" name="Image 5"/>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470176" y="1376182"/>
            <a:ext cx="720000" cy="720000"/>
          </a:xfrm>
          <a:prstGeom prst="rect">
            <a:avLst/>
          </a:prstGeom>
        </p:spPr>
      </p:pic>
      <p:pic>
        <p:nvPicPr>
          <p:cNvPr id="7" name="Image 6"/>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4476075" y="1442126"/>
            <a:ext cx="721860" cy="720000"/>
          </a:xfrm>
          <a:prstGeom prst="rect">
            <a:avLst/>
          </a:prstGeom>
        </p:spPr>
      </p:pic>
      <p:pic>
        <p:nvPicPr>
          <p:cNvPr id="8" name="Image 7"/>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6489129" y="1381636"/>
            <a:ext cx="730088" cy="720000"/>
          </a:xfrm>
          <a:prstGeom prst="rect">
            <a:avLst/>
          </a:prstGeom>
        </p:spPr>
      </p:pic>
      <p:pic>
        <p:nvPicPr>
          <p:cNvPr id="9" name="Image 8"/>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370705" y="1381636"/>
            <a:ext cx="667728" cy="720000"/>
          </a:xfrm>
          <a:prstGeom prst="rect">
            <a:avLst/>
          </a:prstGeom>
        </p:spPr>
      </p:pic>
      <p:pic>
        <p:nvPicPr>
          <p:cNvPr id="10" name="Image 9"/>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259774" y="1381636"/>
            <a:ext cx="824269" cy="720000"/>
          </a:xfrm>
          <a:prstGeom prst="rect">
            <a:avLst/>
          </a:prstGeom>
        </p:spPr>
      </p:pic>
      <p:pic>
        <p:nvPicPr>
          <p:cNvPr id="12" name="Image 11"/>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579585" y="2671438"/>
            <a:ext cx="730088" cy="720000"/>
          </a:xfrm>
          <a:prstGeom prst="rect">
            <a:avLst/>
          </a:prstGeom>
        </p:spPr>
      </p:pic>
      <p:pic>
        <p:nvPicPr>
          <p:cNvPr id="38" name="Image 37"/>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2447752" y="2810727"/>
            <a:ext cx="720000" cy="540759"/>
          </a:xfrm>
          <a:prstGeom prst="rect">
            <a:avLst/>
          </a:prstGeom>
        </p:spPr>
      </p:pic>
      <p:pic>
        <p:nvPicPr>
          <p:cNvPr id="42" name="Image 41"/>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4593014" y="2671438"/>
            <a:ext cx="487981" cy="720000"/>
          </a:xfrm>
          <a:prstGeom prst="rect">
            <a:avLst/>
          </a:prstGeom>
        </p:spPr>
      </p:pic>
      <p:pic>
        <p:nvPicPr>
          <p:cNvPr id="44" name="Image 43"/>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8509120" y="2671438"/>
            <a:ext cx="557789" cy="720000"/>
          </a:xfrm>
          <a:prstGeom prst="rect">
            <a:avLst/>
          </a:prstGeom>
        </p:spPr>
      </p:pic>
      <p:pic>
        <p:nvPicPr>
          <p:cNvPr id="46" name="Image 45"/>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0080226" y="2671438"/>
            <a:ext cx="1183364" cy="720000"/>
          </a:xfrm>
          <a:prstGeom prst="rect">
            <a:avLst/>
          </a:prstGeom>
        </p:spPr>
      </p:pic>
      <p:pic>
        <p:nvPicPr>
          <p:cNvPr id="49" name="Image 48"/>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575935" y="5257583"/>
            <a:ext cx="718317" cy="720000"/>
          </a:xfrm>
          <a:prstGeom prst="rect">
            <a:avLst/>
          </a:prstGeom>
        </p:spPr>
      </p:pic>
      <p:pic>
        <p:nvPicPr>
          <p:cNvPr id="51" name="Image 50"/>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2442547" y="4060577"/>
            <a:ext cx="720000" cy="456202"/>
          </a:xfrm>
          <a:prstGeom prst="rect">
            <a:avLst/>
          </a:prstGeom>
        </p:spPr>
      </p:pic>
      <p:pic>
        <p:nvPicPr>
          <p:cNvPr id="53" name="Image 52"/>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8568271" y="3962395"/>
            <a:ext cx="556941" cy="720000"/>
          </a:xfrm>
          <a:prstGeom prst="rect">
            <a:avLst/>
          </a:prstGeom>
        </p:spPr>
      </p:pic>
      <p:pic>
        <p:nvPicPr>
          <p:cNvPr id="5" name="Image 4"/>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579735" y="3928678"/>
            <a:ext cx="720000" cy="720000"/>
          </a:xfrm>
          <a:prstGeom prst="rect">
            <a:avLst/>
          </a:prstGeom>
        </p:spPr>
      </p:pic>
      <p:pic>
        <p:nvPicPr>
          <p:cNvPr id="11" name="Image 10"/>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10437337" y="3928678"/>
            <a:ext cx="720000" cy="720000"/>
          </a:xfrm>
          <a:prstGeom prst="rect">
            <a:avLst/>
          </a:prstGeom>
        </p:spPr>
      </p:pic>
      <p:pic>
        <p:nvPicPr>
          <p:cNvPr id="13" name="Image 12"/>
          <p:cNvPicPr>
            <a:picLocks noChangeAspect="1"/>
          </p:cNvPicPr>
          <p:nvPr userDrawn="1"/>
        </p:nvPicPr>
        <p:blipFill>
          <a:blip r:embed="rId18" cstate="screen">
            <a:extLst>
              <a:ext uri="{28A0092B-C50C-407E-A947-70E740481C1C}">
                <a14:useLocalDpi xmlns:a14="http://schemas.microsoft.com/office/drawing/2010/main" val="0"/>
              </a:ext>
            </a:extLst>
          </a:blip>
          <a:stretch>
            <a:fillRect/>
          </a:stretch>
        </p:blipFill>
        <p:spPr>
          <a:xfrm>
            <a:off x="6555519" y="2785124"/>
            <a:ext cx="720000" cy="460066"/>
          </a:xfrm>
          <a:prstGeom prst="rect">
            <a:avLst/>
          </a:prstGeom>
        </p:spPr>
      </p:pic>
      <p:pic>
        <p:nvPicPr>
          <p:cNvPr id="14" name="Image 13"/>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6595531" y="5244344"/>
            <a:ext cx="754269" cy="720000"/>
          </a:xfrm>
          <a:prstGeom prst="rect">
            <a:avLst/>
          </a:prstGeom>
        </p:spPr>
      </p:pic>
      <p:pic>
        <p:nvPicPr>
          <p:cNvPr id="15" name="Image 14"/>
          <p:cNvPicPr>
            <a:picLocks noChangeAspect="1"/>
          </p:cNvPicPr>
          <p:nvPr userDrawn="1"/>
        </p:nvPicPr>
        <p:blipFill>
          <a:blip r:embed="rId20" cstate="screen">
            <a:extLst>
              <a:ext uri="{28A0092B-C50C-407E-A947-70E740481C1C}">
                <a14:useLocalDpi xmlns:a14="http://schemas.microsoft.com/office/drawing/2010/main" val="0"/>
              </a:ext>
            </a:extLst>
          </a:blip>
          <a:stretch>
            <a:fillRect/>
          </a:stretch>
        </p:blipFill>
        <p:spPr>
          <a:xfrm>
            <a:off x="4602485" y="5257583"/>
            <a:ext cx="679869" cy="720000"/>
          </a:xfrm>
          <a:prstGeom prst="rect">
            <a:avLst/>
          </a:prstGeom>
        </p:spPr>
      </p:pic>
      <p:pic>
        <p:nvPicPr>
          <p:cNvPr id="16" name="Image 15"/>
          <p:cNvPicPr>
            <a:picLocks noChangeAspect="1"/>
          </p:cNvPicPr>
          <p:nvPr userDrawn="1"/>
        </p:nvPicPr>
        <p:blipFill>
          <a:blip r:embed="rId21" cstate="screen">
            <a:extLst>
              <a:ext uri="{28A0092B-C50C-407E-A947-70E740481C1C}">
                <a14:useLocalDpi xmlns:a14="http://schemas.microsoft.com/office/drawing/2010/main" val="0"/>
              </a:ext>
            </a:extLst>
          </a:blip>
          <a:stretch>
            <a:fillRect/>
          </a:stretch>
        </p:blipFill>
        <p:spPr>
          <a:xfrm>
            <a:off x="8512106" y="5366580"/>
            <a:ext cx="720000" cy="502007"/>
          </a:xfrm>
          <a:prstGeom prst="rect">
            <a:avLst/>
          </a:prstGeom>
        </p:spPr>
      </p:pic>
      <p:pic>
        <p:nvPicPr>
          <p:cNvPr id="18" name="Image 17"/>
          <p:cNvPicPr>
            <a:picLocks noChangeAspect="1"/>
          </p:cNvPicPr>
          <p:nvPr userDrawn="1"/>
        </p:nvPicPr>
        <p:blipFill>
          <a:blip r:embed="rId22" cstate="screen">
            <a:extLst>
              <a:ext uri="{28A0092B-C50C-407E-A947-70E740481C1C}">
                <a14:useLocalDpi xmlns:a14="http://schemas.microsoft.com/office/drawing/2010/main" val="0"/>
              </a:ext>
            </a:extLst>
          </a:blip>
          <a:stretch>
            <a:fillRect/>
          </a:stretch>
        </p:blipFill>
        <p:spPr>
          <a:xfrm>
            <a:off x="4516162" y="4061212"/>
            <a:ext cx="720000" cy="454932"/>
          </a:xfrm>
          <a:prstGeom prst="rect">
            <a:avLst/>
          </a:prstGeom>
        </p:spPr>
      </p:pic>
      <p:pic>
        <p:nvPicPr>
          <p:cNvPr id="19" name="Image 18"/>
          <p:cNvPicPr>
            <a:picLocks noChangeAspect="1"/>
          </p:cNvPicPr>
          <p:nvPr userDrawn="1"/>
        </p:nvPicPr>
        <p:blipFill>
          <a:blip r:embed="rId23" cstate="screen">
            <a:extLst>
              <a:ext uri="{28A0092B-C50C-407E-A947-70E740481C1C}">
                <a14:useLocalDpi xmlns:a14="http://schemas.microsoft.com/office/drawing/2010/main" val="0"/>
              </a:ext>
            </a:extLst>
          </a:blip>
          <a:stretch>
            <a:fillRect/>
          </a:stretch>
        </p:blipFill>
        <p:spPr>
          <a:xfrm>
            <a:off x="10545283" y="5257583"/>
            <a:ext cx="720000" cy="720000"/>
          </a:xfrm>
          <a:prstGeom prst="rect">
            <a:avLst/>
          </a:prstGeom>
        </p:spPr>
      </p:pic>
      <p:pic>
        <p:nvPicPr>
          <p:cNvPr id="20" name="Image 19"/>
          <p:cNvPicPr>
            <a:picLocks noChangeAspect="1"/>
          </p:cNvPicPr>
          <p:nvPr userDrawn="1"/>
        </p:nvPicPr>
        <p:blipFill>
          <a:blip r:embed="rId24" cstate="screen">
            <a:extLst>
              <a:ext uri="{28A0092B-C50C-407E-A947-70E740481C1C}">
                <a14:useLocalDpi xmlns:a14="http://schemas.microsoft.com/office/drawing/2010/main" val="0"/>
              </a:ext>
            </a:extLst>
          </a:blip>
          <a:stretch>
            <a:fillRect/>
          </a:stretch>
        </p:blipFill>
        <p:spPr>
          <a:xfrm>
            <a:off x="6578580" y="3891386"/>
            <a:ext cx="720000" cy="720000"/>
          </a:xfrm>
          <a:prstGeom prst="rect">
            <a:avLst/>
          </a:prstGeom>
        </p:spPr>
      </p:pic>
      <p:pic>
        <p:nvPicPr>
          <p:cNvPr id="36" name="Image 35"/>
          <p:cNvPicPr>
            <a:picLocks noChangeAspect="1"/>
          </p:cNvPicPr>
          <p:nvPr userDrawn="1"/>
        </p:nvPicPr>
        <p:blipFill>
          <a:blip r:embed="rId25" cstate="screen">
            <a:extLst>
              <a:ext uri="{28A0092B-C50C-407E-A947-70E740481C1C}">
                <a14:useLocalDpi xmlns:a14="http://schemas.microsoft.com/office/drawing/2010/main" val="0"/>
              </a:ext>
            </a:extLst>
          </a:blip>
          <a:stretch>
            <a:fillRect/>
          </a:stretch>
        </p:blipFill>
        <p:spPr>
          <a:xfrm>
            <a:off x="2521028" y="5257583"/>
            <a:ext cx="720000" cy="720000"/>
          </a:xfrm>
          <a:prstGeom prst="rect">
            <a:avLst/>
          </a:prstGeom>
        </p:spPr>
      </p:pic>
      <p:pic>
        <p:nvPicPr>
          <p:cNvPr id="33" name="Image 32"/>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465936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PICTO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pic>
        <p:nvPicPr>
          <p:cNvPr id="2" name="Image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49195" y="1442126"/>
            <a:ext cx="670159" cy="720000"/>
          </a:xfrm>
          <a:prstGeom prst="rect">
            <a:avLst/>
          </a:prstGeom>
        </p:spPr>
      </p:pic>
      <p:pic>
        <p:nvPicPr>
          <p:cNvPr id="12" name="Image 1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38444" y="2758189"/>
            <a:ext cx="778132" cy="720000"/>
          </a:xfrm>
          <a:prstGeom prst="rect">
            <a:avLst/>
          </a:prstGeom>
        </p:spPr>
      </p:pic>
      <p:pic>
        <p:nvPicPr>
          <p:cNvPr id="13" name="Image 12"/>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531438" y="1447702"/>
            <a:ext cx="720000" cy="720000"/>
          </a:xfrm>
          <a:prstGeom prst="rect">
            <a:avLst/>
          </a:prstGeom>
        </p:spPr>
      </p:pic>
      <p:pic>
        <p:nvPicPr>
          <p:cNvPr id="14" name="Image 13"/>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4463522" y="1445577"/>
            <a:ext cx="720000" cy="720000"/>
          </a:xfrm>
          <a:prstGeom prst="rect">
            <a:avLst/>
          </a:prstGeom>
        </p:spPr>
      </p:pic>
      <p:pic>
        <p:nvPicPr>
          <p:cNvPr id="15" name="Image 14"/>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6395606" y="1442126"/>
            <a:ext cx="720000" cy="720000"/>
          </a:xfrm>
          <a:prstGeom prst="rect">
            <a:avLst/>
          </a:prstGeom>
        </p:spPr>
      </p:pic>
      <p:pic>
        <p:nvPicPr>
          <p:cNvPr id="16" name="Image 15"/>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8327690" y="1449827"/>
            <a:ext cx="720000" cy="720000"/>
          </a:xfrm>
          <a:prstGeom prst="rect">
            <a:avLst/>
          </a:prstGeom>
        </p:spPr>
      </p:pic>
      <p:pic>
        <p:nvPicPr>
          <p:cNvPr id="17" name="Image 16"/>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2531438" y="2758189"/>
            <a:ext cx="720000" cy="720000"/>
          </a:xfrm>
          <a:prstGeom prst="rect">
            <a:avLst/>
          </a:prstGeom>
        </p:spPr>
      </p:pic>
      <p:pic>
        <p:nvPicPr>
          <p:cNvPr id="18" name="Image 17"/>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0300280" y="1504497"/>
            <a:ext cx="720000" cy="720000"/>
          </a:xfrm>
          <a:prstGeom prst="rect">
            <a:avLst/>
          </a:prstGeom>
        </p:spPr>
      </p:pic>
      <p:pic>
        <p:nvPicPr>
          <p:cNvPr id="23" name="Image 22"/>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479520" y="5251042"/>
            <a:ext cx="807990" cy="720000"/>
          </a:xfrm>
          <a:prstGeom prst="rect">
            <a:avLst/>
          </a:prstGeom>
        </p:spPr>
      </p:pic>
      <p:pic>
        <p:nvPicPr>
          <p:cNvPr id="19" name="Image 18"/>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479520" y="3981404"/>
            <a:ext cx="720000" cy="720000"/>
          </a:xfrm>
          <a:prstGeom prst="rect">
            <a:avLst/>
          </a:prstGeom>
        </p:spPr>
      </p:pic>
      <p:pic>
        <p:nvPicPr>
          <p:cNvPr id="20" name="Image 19"/>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4463522" y="2758189"/>
            <a:ext cx="720000" cy="720000"/>
          </a:xfrm>
          <a:prstGeom prst="rect">
            <a:avLst/>
          </a:prstGeom>
        </p:spPr>
      </p:pic>
      <p:pic>
        <p:nvPicPr>
          <p:cNvPr id="22" name="Image 21"/>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6395606" y="2791396"/>
            <a:ext cx="720000" cy="720000"/>
          </a:xfrm>
          <a:prstGeom prst="rect">
            <a:avLst/>
          </a:prstGeom>
        </p:spPr>
      </p:pic>
      <p:pic>
        <p:nvPicPr>
          <p:cNvPr id="26" name="Image 25"/>
          <p:cNvPicPr>
            <a:picLocks noChangeAspect="1"/>
          </p:cNvPicPr>
          <p:nvPr userDrawn="1"/>
        </p:nvPicPr>
        <p:blipFill>
          <a:blip r:embed="rId15" cstate="screen">
            <a:extLst>
              <a:ext uri="{28A0092B-C50C-407E-A947-70E740481C1C}">
                <a14:useLocalDpi xmlns:a14="http://schemas.microsoft.com/office/drawing/2010/main" val="0"/>
              </a:ext>
            </a:extLst>
          </a:blip>
          <a:stretch>
            <a:fillRect/>
          </a:stretch>
        </p:blipFill>
        <p:spPr>
          <a:xfrm>
            <a:off x="8327690" y="2811816"/>
            <a:ext cx="720000" cy="720000"/>
          </a:xfrm>
          <a:prstGeom prst="rect">
            <a:avLst/>
          </a:prstGeom>
        </p:spPr>
      </p:pic>
      <p:pic>
        <p:nvPicPr>
          <p:cNvPr id="27" name="Image 26"/>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10300280" y="2758189"/>
            <a:ext cx="720000" cy="720000"/>
          </a:xfrm>
          <a:prstGeom prst="rect">
            <a:avLst/>
          </a:prstGeom>
        </p:spPr>
      </p:pic>
      <p:pic>
        <p:nvPicPr>
          <p:cNvPr id="29" name="Image 28"/>
          <p:cNvPicPr>
            <a:picLocks noChangeAspect="1"/>
          </p:cNvPicPr>
          <p:nvPr userDrawn="1"/>
        </p:nvPicPr>
        <p:blipFill>
          <a:blip r:embed="rId17" cstate="screen">
            <a:extLst>
              <a:ext uri="{28A0092B-C50C-407E-A947-70E740481C1C}">
                <a14:useLocalDpi xmlns:a14="http://schemas.microsoft.com/office/drawing/2010/main" val="0"/>
              </a:ext>
            </a:extLst>
          </a:blip>
          <a:stretch>
            <a:fillRect/>
          </a:stretch>
        </p:blipFill>
        <p:spPr>
          <a:xfrm>
            <a:off x="2531438" y="3981404"/>
            <a:ext cx="720000" cy="720000"/>
          </a:xfrm>
          <a:prstGeom prst="rect">
            <a:avLst/>
          </a:prstGeom>
        </p:spPr>
      </p:pic>
      <p:pic>
        <p:nvPicPr>
          <p:cNvPr id="30" name="Image 29"/>
          <p:cNvPicPr>
            <a:picLocks noChangeAspect="1"/>
          </p:cNvPicPr>
          <p:nvPr userDrawn="1"/>
        </p:nvPicPr>
        <p:blipFill>
          <a:blip r:embed="rId18" cstate="screen">
            <a:extLst>
              <a:ext uri="{28A0092B-C50C-407E-A947-70E740481C1C}">
                <a14:useLocalDpi xmlns:a14="http://schemas.microsoft.com/office/drawing/2010/main" val="0"/>
              </a:ext>
            </a:extLst>
          </a:blip>
          <a:stretch>
            <a:fillRect/>
          </a:stretch>
        </p:blipFill>
        <p:spPr>
          <a:xfrm>
            <a:off x="4463522" y="3981404"/>
            <a:ext cx="720000" cy="720000"/>
          </a:xfrm>
          <a:prstGeom prst="rect">
            <a:avLst/>
          </a:prstGeom>
        </p:spPr>
      </p:pic>
      <p:pic>
        <p:nvPicPr>
          <p:cNvPr id="31" name="Image 30"/>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6542409" y="3981404"/>
            <a:ext cx="657215" cy="720000"/>
          </a:xfrm>
          <a:prstGeom prst="rect">
            <a:avLst/>
          </a:prstGeom>
        </p:spPr>
      </p:pic>
      <p:pic>
        <p:nvPicPr>
          <p:cNvPr id="32" name="Image 31"/>
          <p:cNvPicPr>
            <a:picLocks noChangeAspect="1"/>
          </p:cNvPicPr>
          <p:nvPr userDrawn="1"/>
        </p:nvPicPr>
        <p:blipFill>
          <a:blip r:embed="rId20" cstate="screen">
            <a:extLst>
              <a:ext uri="{28A0092B-C50C-407E-A947-70E740481C1C}">
                <a14:useLocalDpi xmlns:a14="http://schemas.microsoft.com/office/drawing/2010/main" val="0"/>
              </a:ext>
            </a:extLst>
          </a:blip>
          <a:stretch>
            <a:fillRect/>
          </a:stretch>
        </p:blipFill>
        <p:spPr>
          <a:xfrm>
            <a:off x="2531438" y="5251042"/>
            <a:ext cx="720000" cy="720000"/>
          </a:xfrm>
          <a:prstGeom prst="rect">
            <a:avLst/>
          </a:prstGeom>
        </p:spPr>
      </p:pic>
      <p:pic>
        <p:nvPicPr>
          <p:cNvPr id="33" name="Image 32"/>
          <p:cNvPicPr>
            <a:picLocks noChangeAspect="1"/>
          </p:cNvPicPr>
          <p:nvPr userDrawn="1"/>
        </p:nvPicPr>
        <p:blipFill>
          <a:blip r:embed="rId21" cstate="screen">
            <a:extLst>
              <a:ext uri="{28A0092B-C50C-407E-A947-70E740481C1C}">
                <a14:useLocalDpi xmlns:a14="http://schemas.microsoft.com/office/drawing/2010/main" val="0"/>
              </a:ext>
            </a:extLst>
          </a:blip>
          <a:stretch>
            <a:fillRect/>
          </a:stretch>
        </p:blipFill>
        <p:spPr>
          <a:xfrm>
            <a:off x="4463522" y="5204619"/>
            <a:ext cx="720000" cy="720000"/>
          </a:xfrm>
          <a:prstGeom prst="rect">
            <a:avLst/>
          </a:prstGeom>
        </p:spPr>
      </p:pic>
      <p:pic>
        <p:nvPicPr>
          <p:cNvPr id="34" name="Image 33"/>
          <p:cNvPicPr>
            <a:picLocks noChangeAspect="1"/>
          </p:cNvPicPr>
          <p:nvPr userDrawn="1"/>
        </p:nvPicPr>
        <p:blipFill>
          <a:blip r:embed="rId22" cstate="screen">
            <a:extLst>
              <a:ext uri="{28A0092B-C50C-407E-A947-70E740481C1C}">
                <a14:useLocalDpi xmlns:a14="http://schemas.microsoft.com/office/drawing/2010/main" val="0"/>
              </a:ext>
            </a:extLst>
          </a:blip>
          <a:stretch>
            <a:fillRect/>
          </a:stretch>
        </p:blipFill>
        <p:spPr>
          <a:xfrm>
            <a:off x="6427450" y="5204619"/>
            <a:ext cx="720000" cy="720000"/>
          </a:xfrm>
          <a:prstGeom prst="rect">
            <a:avLst/>
          </a:prstGeom>
        </p:spPr>
      </p:pic>
      <p:pic>
        <p:nvPicPr>
          <p:cNvPr id="35" name="Image 34"/>
          <p:cNvPicPr>
            <a:picLocks noChangeAspect="1"/>
          </p:cNvPicPr>
          <p:nvPr userDrawn="1"/>
        </p:nvPicPr>
        <p:blipFill>
          <a:blip r:embed="rId23" cstate="screen">
            <a:extLst>
              <a:ext uri="{28A0092B-C50C-407E-A947-70E740481C1C}">
                <a14:useLocalDpi xmlns:a14="http://schemas.microsoft.com/office/drawing/2010/main" val="0"/>
              </a:ext>
            </a:extLst>
          </a:blip>
          <a:stretch>
            <a:fillRect/>
          </a:stretch>
        </p:blipFill>
        <p:spPr>
          <a:xfrm>
            <a:off x="10340786" y="5047100"/>
            <a:ext cx="720000" cy="720000"/>
          </a:xfrm>
          <a:prstGeom prst="rect">
            <a:avLst/>
          </a:prstGeom>
        </p:spPr>
      </p:pic>
      <p:pic>
        <p:nvPicPr>
          <p:cNvPr id="36" name="Image 35"/>
          <p:cNvPicPr>
            <a:picLocks noChangeAspect="1"/>
          </p:cNvPicPr>
          <p:nvPr userDrawn="1"/>
        </p:nvPicPr>
        <p:blipFill>
          <a:blip r:embed="rId24" cstate="screen">
            <a:extLst>
              <a:ext uri="{28A0092B-C50C-407E-A947-70E740481C1C}">
                <a14:useLocalDpi xmlns:a14="http://schemas.microsoft.com/office/drawing/2010/main" val="0"/>
              </a:ext>
            </a:extLst>
          </a:blip>
          <a:stretch>
            <a:fillRect/>
          </a:stretch>
        </p:blipFill>
        <p:spPr>
          <a:xfrm>
            <a:off x="10300280" y="3858039"/>
            <a:ext cx="720000" cy="720000"/>
          </a:xfrm>
          <a:prstGeom prst="rect">
            <a:avLst/>
          </a:prstGeom>
        </p:spPr>
      </p:pic>
      <p:pic>
        <p:nvPicPr>
          <p:cNvPr id="37" name="Image 36"/>
          <p:cNvPicPr>
            <a:picLocks noChangeAspect="1"/>
          </p:cNvPicPr>
          <p:nvPr userDrawn="1"/>
        </p:nvPicPr>
        <p:blipFill>
          <a:blip r:embed="rId25" cstate="screen">
            <a:extLst>
              <a:ext uri="{28A0092B-C50C-407E-A947-70E740481C1C}">
                <a14:useLocalDpi xmlns:a14="http://schemas.microsoft.com/office/drawing/2010/main" val="0"/>
              </a:ext>
            </a:extLst>
          </a:blip>
          <a:stretch>
            <a:fillRect/>
          </a:stretch>
        </p:blipFill>
        <p:spPr>
          <a:xfrm>
            <a:off x="8327690" y="3981404"/>
            <a:ext cx="720000" cy="720000"/>
          </a:xfrm>
          <a:prstGeom prst="rect">
            <a:avLst/>
          </a:prstGeom>
        </p:spPr>
      </p:pic>
      <p:pic>
        <p:nvPicPr>
          <p:cNvPr id="39" name="Image 38"/>
          <p:cNvPicPr>
            <a:picLocks noChangeAspect="1"/>
          </p:cNvPicPr>
          <p:nvPr userDrawn="1"/>
        </p:nvPicPr>
        <p:blipFill>
          <a:blip r:embed="rId26" cstate="screen">
            <a:extLst>
              <a:ext uri="{28A0092B-C50C-407E-A947-70E740481C1C}">
                <a14:useLocalDpi xmlns:a14="http://schemas.microsoft.com/office/drawing/2010/main" val="0"/>
              </a:ext>
            </a:extLst>
          </a:blip>
          <a:stretch>
            <a:fillRect/>
          </a:stretch>
        </p:blipFill>
        <p:spPr>
          <a:xfrm>
            <a:off x="8384118" y="5150992"/>
            <a:ext cx="720000" cy="720000"/>
          </a:xfrm>
          <a:prstGeom prst="rect">
            <a:avLst/>
          </a:prstGeom>
        </p:spPr>
      </p:pic>
      <p:pic>
        <p:nvPicPr>
          <p:cNvPr id="40" name="Image 39"/>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4247464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PICTOS_BI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sp>
        <p:nvSpPr>
          <p:cNvPr id="5" name="Espace réservé du texte 4">
            <a:extLst>
              <a:ext uri="{FF2B5EF4-FFF2-40B4-BE49-F238E27FC236}">
                <a16:creationId xmlns:a16="http://schemas.microsoft.com/office/drawing/2014/main" id="{8536FD2A-F1C5-1351-C5F4-C1347C6EB21B}"/>
              </a:ext>
            </a:extLst>
          </p:cNvPr>
          <p:cNvSpPr>
            <a:spLocks noGrp="1"/>
          </p:cNvSpPr>
          <p:nvPr>
            <p:ph type="body" sz="quarter" idx="15" hasCustomPrompt="1"/>
          </p:nvPr>
        </p:nvSpPr>
        <p:spPr>
          <a:xfrm>
            <a:off x="2555761"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6" name="Espace réservé du texte 4">
            <a:extLst>
              <a:ext uri="{FF2B5EF4-FFF2-40B4-BE49-F238E27FC236}">
                <a16:creationId xmlns:a16="http://schemas.microsoft.com/office/drawing/2014/main" id="{01A3807A-AF2A-F80F-39C9-841F85596927}"/>
              </a:ext>
            </a:extLst>
          </p:cNvPr>
          <p:cNvSpPr>
            <a:spLocks noGrp="1"/>
          </p:cNvSpPr>
          <p:nvPr>
            <p:ph type="body" sz="quarter" idx="16" hasCustomPrompt="1"/>
          </p:nvPr>
        </p:nvSpPr>
        <p:spPr>
          <a:xfrm>
            <a:off x="4064680"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7" name="Espace réservé du texte 4">
            <a:extLst>
              <a:ext uri="{FF2B5EF4-FFF2-40B4-BE49-F238E27FC236}">
                <a16:creationId xmlns:a16="http://schemas.microsoft.com/office/drawing/2014/main" id="{1C2CD5D6-4996-07E1-8AC7-7506B695A9E6}"/>
              </a:ext>
            </a:extLst>
          </p:cNvPr>
          <p:cNvSpPr>
            <a:spLocks noGrp="1"/>
          </p:cNvSpPr>
          <p:nvPr>
            <p:ph type="body" sz="quarter" idx="17" hasCustomPrompt="1"/>
          </p:nvPr>
        </p:nvSpPr>
        <p:spPr>
          <a:xfrm>
            <a:off x="5610070"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8" name="Espace réservé du texte 4">
            <a:extLst>
              <a:ext uri="{FF2B5EF4-FFF2-40B4-BE49-F238E27FC236}">
                <a16:creationId xmlns:a16="http://schemas.microsoft.com/office/drawing/2014/main" id="{9D06B306-3019-D7EC-DD92-27ABE1387EE3}"/>
              </a:ext>
            </a:extLst>
          </p:cNvPr>
          <p:cNvSpPr>
            <a:spLocks noGrp="1"/>
          </p:cNvSpPr>
          <p:nvPr>
            <p:ph type="body" sz="quarter" idx="18" hasCustomPrompt="1"/>
          </p:nvPr>
        </p:nvSpPr>
        <p:spPr>
          <a:xfrm>
            <a:off x="7169165"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9" name="Espace réservé du texte 4">
            <a:extLst>
              <a:ext uri="{FF2B5EF4-FFF2-40B4-BE49-F238E27FC236}">
                <a16:creationId xmlns:a16="http://schemas.microsoft.com/office/drawing/2014/main" id="{78EE3EA3-C321-9EA1-9B3F-3C264F50CFA7}"/>
              </a:ext>
            </a:extLst>
          </p:cNvPr>
          <p:cNvSpPr>
            <a:spLocks noGrp="1"/>
          </p:cNvSpPr>
          <p:nvPr>
            <p:ph type="body" sz="quarter" idx="19" hasCustomPrompt="1"/>
          </p:nvPr>
        </p:nvSpPr>
        <p:spPr>
          <a:xfrm>
            <a:off x="8728260" y="342900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12" name="Espace réservé pour une image  11">
            <a:extLst>
              <a:ext uri="{FF2B5EF4-FFF2-40B4-BE49-F238E27FC236}">
                <a16:creationId xmlns:a16="http://schemas.microsoft.com/office/drawing/2014/main" id="{E9B5B3BE-C4EC-79FE-CB02-61D04A4A3350}"/>
              </a:ext>
            </a:extLst>
          </p:cNvPr>
          <p:cNvSpPr>
            <a:spLocks noGrp="1"/>
          </p:cNvSpPr>
          <p:nvPr>
            <p:ph type="pic" sz="quarter" idx="20"/>
          </p:nvPr>
        </p:nvSpPr>
        <p:spPr>
          <a:xfrm>
            <a:off x="2651125" y="2346325"/>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38" name="Espace réservé pour une image  11">
            <a:extLst>
              <a:ext uri="{FF2B5EF4-FFF2-40B4-BE49-F238E27FC236}">
                <a16:creationId xmlns:a16="http://schemas.microsoft.com/office/drawing/2014/main" id="{20DE8670-201E-C9DF-48E1-FDB0BEA6866F}"/>
              </a:ext>
            </a:extLst>
          </p:cNvPr>
          <p:cNvSpPr>
            <a:spLocks noGrp="1"/>
          </p:cNvSpPr>
          <p:nvPr>
            <p:ph type="pic" sz="quarter" idx="21"/>
          </p:nvPr>
        </p:nvSpPr>
        <p:spPr>
          <a:xfrm>
            <a:off x="4088325" y="2325883"/>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2" name="Espace réservé pour une image  11">
            <a:extLst>
              <a:ext uri="{FF2B5EF4-FFF2-40B4-BE49-F238E27FC236}">
                <a16:creationId xmlns:a16="http://schemas.microsoft.com/office/drawing/2014/main" id="{1954DFC0-5D0C-19E4-5B51-E9AD10F637EF}"/>
              </a:ext>
            </a:extLst>
          </p:cNvPr>
          <p:cNvSpPr>
            <a:spLocks noGrp="1"/>
          </p:cNvSpPr>
          <p:nvPr>
            <p:ph type="pic" sz="quarter" idx="22"/>
          </p:nvPr>
        </p:nvSpPr>
        <p:spPr>
          <a:xfrm>
            <a:off x="5655582" y="2346325"/>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4" name="Espace réservé pour une image  11">
            <a:extLst>
              <a:ext uri="{FF2B5EF4-FFF2-40B4-BE49-F238E27FC236}">
                <a16:creationId xmlns:a16="http://schemas.microsoft.com/office/drawing/2014/main" id="{36848F70-05AE-0457-6857-0316FE61D7C5}"/>
              </a:ext>
            </a:extLst>
          </p:cNvPr>
          <p:cNvSpPr>
            <a:spLocks noGrp="1"/>
          </p:cNvSpPr>
          <p:nvPr>
            <p:ph type="pic" sz="quarter" idx="23"/>
          </p:nvPr>
        </p:nvSpPr>
        <p:spPr>
          <a:xfrm>
            <a:off x="7285362" y="2346267"/>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5" name="Espace réservé pour une image  11">
            <a:extLst>
              <a:ext uri="{FF2B5EF4-FFF2-40B4-BE49-F238E27FC236}">
                <a16:creationId xmlns:a16="http://schemas.microsoft.com/office/drawing/2014/main" id="{6DDBF244-A401-8172-AF37-9673B0B6ECE6}"/>
              </a:ext>
            </a:extLst>
          </p:cNvPr>
          <p:cNvSpPr>
            <a:spLocks noGrp="1"/>
          </p:cNvSpPr>
          <p:nvPr>
            <p:ph type="pic" sz="quarter" idx="24"/>
          </p:nvPr>
        </p:nvSpPr>
        <p:spPr>
          <a:xfrm>
            <a:off x="8765819" y="2317238"/>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pic>
        <p:nvPicPr>
          <p:cNvPr id="19" name="Imag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53465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PICTOS_TER">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1274319" y="435584"/>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PICTOS</a:t>
            </a:r>
          </a:p>
        </p:txBody>
      </p:sp>
      <p:pic>
        <p:nvPicPr>
          <p:cNvPr id="2" name="Image 1">
            <a:extLst>
              <a:ext uri="{FF2B5EF4-FFF2-40B4-BE49-F238E27FC236}">
                <a16:creationId xmlns:a16="http://schemas.microsoft.com/office/drawing/2014/main" id="{E94E640C-3C87-767A-AB6F-B9D33A134401}"/>
              </a:ext>
            </a:extLst>
          </p:cNvPr>
          <p:cNvPicPr>
            <a:picLocks noChangeAspect="1"/>
          </p:cNvPicPr>
          <p:nvPr userDrawn="1"/>
        </p:nvPicPr>
        <p:blipFill>
          <a:blip r:embed="rId2"/>
          <a:stretch>
            <a:fillRect/>
          </a:stretch>
        </p:blipFill>
        <p:spPr>
          <a:xfrm>
            <a:off x="-151446" y="0"/>
            <a:ext cx="1193800" cy="1371600"/>
          </a:xfrm>
          <a:prstGeom prst="rect">
            <a:avLst/>
          </a:prstGeom>
        </p:spPr>
      </p:pic>
      <p:sp>
        <p:nvSpPr>
          <p:cNvPr id="15" name="Espace réservé du texte 4">
            <a:extLst>
              <a:ext uri="{FF2B5EF4-FFF2-40B4-BE49-F238E27FC236}">
                <a16:creationId xmlns:a16="http://schemas.microsoft.com/office/drawing/2014/main" id="{1B0418A7-C873-38A0-E6E1-1A06449615EC}"/>
              </a:ext>
            </a:extLst>
          </p:cNvPr>
          <p:cNvSpPr>
            <a:spLocks noGrp="1"/>
          </p:cNvSpPr>
          <p:nvPr>
            <p:ph type="body" sz="quarter" idx="15" hasCustomPrompt="1"/>
          </p:nvPr>
        </p:nvSpPr>
        <p:spPr>
          <a:xfrm>
            <a:off x="828656" y="2402083"/>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20" name="Espace réservé pour une image  11">
            <a:extLst>
              <a:ext uri="{FF2B5EF4-FFF2-40B4-BE49-F238E27FC236}">
                <a16:creationId xmlns:a16="http://schemas.microsoft.com/office/drawing/2014/main" id="{F8A630E9-E8BE-F1AE-CEAB-A40F7C467E81}"/>
              </a:ext>
            </a:extLst>
          </p:cNvPr>
          <p:cNvSpPr>
            <a:spLocks noGrp="1"/>
          </p:cNvSpPr>
          <p:nvPr>
            <p:ph type="pic" sz="quarter" idx="20"/>
          </p:nvPr>
        </p:nvSpPr>
        <p:spPr>
          <a:xfrm>
            <a:off x="924020" y="1391978"/>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29" name="Espace réservé du texte 4">
            <a:extLst>
              <a:ext uri="{FF2B5EF4-FFF2-40B4-BE49-F238E27FC236}">
                <a16:creationId xmlns:a16="http://schemas.microsoft.com/office/drawing/2014/main" id="{7492FEA5-6F11-704B-1FE7-62D1F13CA9F9}"/>
              </a:ext>
            </a:extLst>
          </p:cNvPr>
          <p:cNvSpPr>
            <a:spLocks noGrp="1"/>
          </p:cNvSpPr>
          <p:nvPr>
            <p:ph type="body" sz="quarter" idx="21" hasCustomPrompt="1"/>
          </p:nvPr>
        </p:nvSpPr>
        <p:spPr>
          <a:xfrm>
            <a:off x="3542827" y="2373054"/>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0" name="Espace réservé pour une image  11">
            <a:extLst>
              <a:ext uri="{FF2B5EF4-FFF2-40B4-BE49-F238E27FC236}">
                <a16:creationId xmlns:a16="http://schemas.microsoft.com/office/drawing/2014/main" id="{645E4C99-DCE7-AAE3-7295-02C01E11A793}"/>
              </a:ext>
            </a:extLst>
          </p:cNvPr>
          <p:cNvSpPr>
            <a:spLocks noGrp="1"/>
          </p:cNvSpPr>
          <p:nvPr>
            <p:ph type="pic" sz="quarter" idx="22"/>
          </p:nvPr>
        </p:nvSpPr>
        <p:spPr>
          <a:xfrm>
            <a:off x="3638191" y="1362949"/>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31" name="Espace réservé du texte 4">
            <a:extLst>
              <a:ext uri="{FF2B5EF4-FFF2-40B4-BE49-F238E27FC236}">
                <a16:creationId xmlns:a16="http://schemas.microsoft.com/office/drawing/2014/main" id="{295AB246-D5E1-798F-5F76-84DAAC6D440A}"/>
              </a:ext>
            </a:extLst>
          </p:cNvPr>
          <p:cNvSpPr>
            <a:spLocks noGrp="1"/>
          </p:cNvSpPr>
          <p:nvPr>
            <p:ph type="body" sz="quarter" idx="23" hasCustomPrompt="1"/>
          </p:nvPr>
        </p:nvSpPr>
        <p:spPr>
          <a:xfrm>
            <a:off x="6329571" y="2358540"/>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2" name="Espace réservé pour une image  11">
            <a:extLst>
              <a:ext uri="{FF2B5EF4-FFF2-40B4-BE49-F238E27FC236}">
                <a16:creationId xmlns:a16="http://schemas.microsoft.com/office/drawing/2014/main" id="{9ECEAA43-C22E-D26E-B832-7A6D18769C4C}"/>
              </a:ext>
            </a:extLst>
          </p:cNvPr>
          <p:cNvSpPr>
            <a:spLocks noGrp="1"/>
          </p:cNvSpPr>
          <p:nvPr>
            <p:ph type="pic" sz="quarter" idx="24"/>
          </p:nvPr>
        </p:nvSpPr>
        <p:spPr>
          <a:xfrm>
            <a:off x="6424935" y="1348435"/>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33" name="Espace réservé du texte 4">
            <a:extLst>
              <a:ext uri="{FF2B5EF4-FFF2-40B4-BE49-F238E27FC236}">
                <a16:creationId xmlns:a16="http://schemas.microsoft.com/office/drawing/2014/main" id="{F37B9511-53ED-CEA1-8AF0-724F7B84A485}"/>
              </a:ext>
            </a:extLst>
          </p:cNvPr>
          <p:cNvSpPr>
            <a:spLocks noGrp="1"/>
          </p:cNvSpPr>
          <p:nvPr>
            <p:ph type="body" sz="quarter" idx="25" hasCustomPrompt="1"/>
          </p:nvPr>
        </p:nvSpPr>
        <p:spPr>
          <a:xfrm>
            <a:off x="9000198" y="2329511"/>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4" name="Espace réservé pour une image  11">
            <a:extLst>
              <a:ext uri="{FF2B5EF4-FFF2-40B4-BE49-F238E27FC236}">
                <a16:creationId xmlns:a16="http://schemas.microsoft.com/office/drawing/2014/main" id="{4750B02D-2839-2C6E-1D15-977C3729E514}"/>
              </a:ext>
            </a:extLst>
          </p:cNvPr>
          <p:cNvSpPr>
            <a:spLocks noGrp="1"/>
          </p:cNvSpPr>
          <p:nvPr>
            <p:ph type="pic" sz="quarter" idx="26"/>
          </p:nvPr>
        </p:nvSpPr>
        <p:spPr>
          <a:xfrm>
            <a:off x="9095562" y="1319406"/>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37" name="Espace réservé du texte 4">
            <a:extLst>
              <a:ext uri="{FF2B5EF4-FFF2-40B4-BE49-F238E27FC236}">
                <a16:creationId xmlns:a16="http://schemas.microsoft.com/office/drawing/2014/main" id="{535D30BE-310C-FF33-14A8-C6621F7FC35E}"/>
              </a:ext>
            </a:extLst>
          </p:cNvPr>
          <p:cNvSpPr>
            <a:spLocks noGrp="1"/>
          </p:cNvSpPr>
          <p:nvPr>
            <p:ph type="body" sz="quarter" idx="27" hasCustomPrompt="1"/>
          </p:nvPr>
        </p:nvSpPr>
        <p:spPr>
          <a:xfrm>
            <a:off x="2338141" y="3606768"/>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38" name="Espace réservé pour une image  11">
            <a:extLst>
              <a:ext uri="{FF2B5EF4-FFF2-40B4-BE49-F238E27FC236}">
                <a16:creationId xmlns:a16="http://schemas.microsoft.com/office/drawing/2014/main" id="{D7829D06-D918-B5CA-6B98-F08AF14FC3C8}"/>
              </a:ext>
            </a:extLst>
          </p:cNvPr>
          <p:cNvSpPr>
            <a:spLocks noGrp="1"/>
          </p:cNvSpPr>
          <p:nvPr>
            <p:ph type="pic" sz="quarter" idx="28"/>
          </p:nvPr>
        </p:nvSpPr>
        <p:spPr>
          <a:xfrm>
            <a:off x="2433505" y="2596663"/>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39" name="Espace réservé du texte 4">
            <a:extLst>
              <a:ext uri="{FF2B5EF4-FFF2-40B4-BE49-F238E27FC236}">
                <a16:creationId xmlns:a16="http://schemas.microsoft.com/office/drawing/2014/main" id="{65A9345F-D70C-575E-7B67-E9CDE824DD29}"/>
              </a:ext>
            </a:extLst>
          </p:cNvPr>
          <p:cNvSpPr>
            <a:spLocks noGrp="1"/>
          </p:cNvSpPr>
          <p:nvPr>
            <p:ph type="body" sz="quarter" idx="29" hasCustomPrompt="1"/>
          </p:nvPr>
        </p:nvSpPr>
        <p:spPr>
          <a:xfrm>
            <a:off x="5052312" y="3577739"/>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0" name="Espace réservé pour une image  11">
            <a:extLst>
              <a:ext uri="{FF2B5EF4-FFF2-40B4-BE49-F238E27FC236}">
                <a16:creationId xmlns:a16="http://schemas.microsoft.com/office/drawing/2014/main" id="{7E4F05DD-9E8E-BB1A-9D2F-94A87C88DCEF}"/>
              </a:ext>
            </a:extLst>
          </p:cNvPr>
          <p:cNvSpPr>
            <a:spLocks noGrp="1"/>
          </p:cNvSpPr>
          <p:nvPr>
            <p:ph type="pic" sz="quarter" idx="30"/>
          </p:nvPr>
        </p:nvSpPr>
        <p:spPr>
          <a:xfrm>
            <a:off x="5147676" y="2567634"/>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1" name="Espace réservé du texte 4">
            <a:extLst>
              <a:ext uri="{FF2B5EF4-FFF2-40B4-BE49-F238E27FC236}">
                <a16:creationId xmlns:a16="http://schemas.microsoft.com/office/drawing/2014/main" id="{5FCBF5FD-3C8B-B517-B094-9A0A62413CA2}"/>
              </a:ext>
            </a:extLst>
          </p:cNvPr>
          <p:cNvSpPr>
            <a:spLocks noGrp="1"/>
          </p:cNvSpPr>
          <p:nvPr>
            <p:ph type="body" sz="quarter" idx="31" hasCustomPrompt="1"/>
          </p:nvPr>
        </p:nvSpPr>
        <p:spPr>
          <a:xfrm>
            <a:off x="7839056" y="3563225"/>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2" name="Espace réservé pour une image  11">
            <a:extLst>
              <a:ext uri="{FF2B5EF4-FFF2-40B4-BE49-F238E27FC236}">
                <a16:creationId xmlns:a16="http://schemas.microsoft.com/office/drawing/2014/main" id="{D0B7593C-B34F-D2EE-6CC6-96C3CDFEF113}"/>
              </a:ext>
            </a:extLst>
          </p:cNvPr>
          <p:cNvSpPr>
            <a:spLocks noGrp="1"/>
          </p:cNvSpPr>
          <p:nvPr>
            <p:ph type="pic" sz="quarter" idx="32"/>
          </p:nvPr>
        </p:nvSpPr>
        <p:spPr>
          <a:xfrm>
            <a:off x="7934420" y="2553120"/>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3" name="Espace réservé du texte 4">
            <a:extLst>
              <a:ext uri="{FF2B5EF4-FFF2-40B4-BE49-F238E27FC236}">
                <a16:creationId xmlns:a16="http://schemas.microsoft.com/office/drawing/2014/main" id="{B0FCBDC6-7628-3811-972D-C78F431BEF10}"/>
              </a:ext>
            </a:extLst>
          </p:cNvPr>
          <p:cNvSpPr>
            <a:spLocks noGrp="1"/>
          </p:cNvSpPr>
          <p:nvPr>
            <p:ph type="body" sz="quarter" idx="33" hasCustomPrompt="1"/>
          </p:nvPr>
        </p:nvSpPr>
        <p:spPr>
          <a:xfrm>
            <a:off x="10509683" y="3534196"/>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4" name="Espace réservé pour une image  11">
            <a:extLst>
              <a:ext uri="{FF2B5EF4-FFF2-40B4-BE49-F238E27FC236}">
                <a16:creationId xmlns:a16="http://schemas.microsoft.com/office/drawing/2014/main" id="{E28A7980-5CC6-8B75-BCB9-23DBB5294A3B}"/>
              </a:ext>
            </a:extLst>
          </p:cNvPr>
          <p:cNvSpPr>
            <a:spLocks noGrp="1"/>
          </p:cNvSpPr>
          <p:nvPr>
            <p:ph type="pic" sz="quarter" idx="34"/>
          </p:nvPr>
        </p:nvSpPr>
        <p:spPr>
          <a:xfrm>
            <a:off x="10605047" y="2524091"/>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5" name="Espace réservé du texte 4">
            <a:extLst>
              <a:ext uri="{FF2B5EF4-FFF2-40B4-BE49-F238E27FC236}">
                <a16:creationId xmlns:a16="http://schemas.microsoft.com/office/drawing/2014/main" id="{C598BE74-7984-EBC6-CA26-713003299BCC}"/>
              </a:ext>
            </a:extLst>
          </p:cNvPr>
          <p:cNvSpPr>
            <a:spLocks noGrp="1"/>
          </p:cNvSpPr>
          <p:nvPr>
            <p:ph type="body" sz="quarter" idx="35" hasCustomPrompt="1"/>
          </p:nvPr>
        </p:nvSpPr>
        <p:spPr>
          <a:xfrm>
            <a:off x="828656" y="4884025"/>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6" name="Espace réservé pour une image  11">
            <a:extLst>
              <a:ext uri="{FF2B5EF4-FFF2-40B4-BE49-F238E27FC236}">
                <a16:creationId xmlns:a16="http://schemas.microsoft.com/office/drawing/2014/main" id="{DE0F3F98-FBC5-1AC2-FE65-CD97739B78FE}"/>
              </a:ext>
            </a:extLst>
          </p:cNvPr>
          <p:cNvSpPr>
            <a:spLocks noGrp="1"/>
          </p:cNvSpPr>
          <p:nvPr>
            <p:ph type="pic" sz="quarter" idx="36"/>
          </p:nvPr>
        </p:nvSpPr>
        <p:spPr>
          <a:xfrm>
            <a:off x="924020" y="3873920"/>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7" name="Espace réservé du texte 4">
            <a:extLst>
              <a:ext uri="{FF2B5EF4-FFF2-40B4-BE49-F238E27FC236}">
                <a16:creationId xmlns:a16="http://schemas.microsoft.com/office/drawing/2014/main" id="{82586696-9664-52BF-983D-33F6C9AFA256}"/>
              </a:ext>
            </a:extLst>
          </p:cNvPr>
          <p:cNvSpPr>
            <a:spLocks noGrp="1"/>
          </p:cNvSpPr>
          <p:nvPr>
            <p:ph type="body" sz="quarter" idx="37" hasCustomPrompt="1"/>
          </p:nvPr>
        </p:nvSpPr>
        <p:spPr>
          <a:xfrm>
            <a:off x="3542827" y="4854996"/>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48" name="Espace réservé pour une image  11">
            <a:extLst>
              <a:ext uri="{FF2B5EF4-FFF2-40B4-BE49-F238E27FC236}">
                <a16:creationId xmlns:a16="http://schemas.microsoft.com/office/drawing/2014/main" id="{ADFB9CE1-5335-F52F-CA90-B804D8839355}"/>
              </a:ext>
            </a:extLst>
          </p:cNvPr>
          <p:cNvSpPr>
            <a:spLocks noGrp="1"/>
          </p:cNvSpPr>
          <p:nvPr>
            <p:ph type="pic" sz="quarter" idx="38"/>
          </p:nvPr>
        </p:nvSpPr>
        <p:spPr>
          <a:xfrm>
            <a:off x="3638191" y="3844891"/>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49" name="Espace réservé du texte 4">
            <a:extLst>
              <a:ext uri="{FF2B5EF4-FFF2-40B4-BE49-F238E27FC236}">
                <a16:creationId xmlns:a16="http://schemas.microsoft.com/office/drawing/2014/main" id="{9969D205-61F1-0458-3AAF-17F1C487C9AC}"/>
              </a:ext>
            </a:extLst>
          </p:cNvPr>
          <p:cNvSpPr>
            <a:spLocks noGrp="1"/>
          </p:cNvSpPr>
          <p:nvPr>
            <p:ph type="body" sz="quarter" idx="39" hasCustomPrompt="1"/>
          </p:nvPr>
        </p:nvSpPr>
        <p:spPr>
          <a:xfrm>
            <a:off x="6329571" y="4840482"/>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50" name="Espace réservé pour une image  11">
            <a:extLst>
              <a:ext uri="{FF2B5EF4-FFF2-40B4-BE49-F238E27FC236}">
                <a16:creationId xmlns:a16="http://schemas.microsoft.com/office/drawing/2014/main" id="{071FB513-D22E-CCF4-F120-783DBEDFDB01}"/>
              </a:ext>
            </a:extLst>
          </p:cNvPr>
          <p:cNvSpPr>
            <a:spLocks noGrp="1"/>
          </p:cNvSpPr>
          <p:nvPr>
            <p:ph type="pic" sz="quarter" idx="40"/>
          </p:nvPr>
        </p:nvSpPr>
        <p:spPr>
          <a:xfrm>
            <a:off x="6424935" y="3830377"/>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sp>
        <p:nvSpPr>
          <p:cNvPr id="51" name="Espace réservé du texte 4">
            <a:extLst>
              <a:ext uri="{FF2B5EF4-FFF2-40B4-BE49-F238E27FC236}">
                <a16:creationId xmlns:a16="http://schemas.microsoft.com/office/drawing/2014/main" id="{C42A6290-B8B2-2521-C504-08A7B289DB25}"/>
              </a:ext>
            </a:extLst>
          </p:cNvPr>
          <p:cNvSpPr>
            <a:spLocks noGrp="1"/>
          </p:cNvSpPr>
          <p:nvPr>
            <p:ph type="body" sz="quarter" idx="41" hasCustomPrompt="1"/>
          </p:nvPr>
        </p:nvSpPr>
        <p:spPr>
          <a:xfrm>
            <a:off x="9000198" y="4811453"/>
            <a:ext cx="1392237" cy="1230313"/>
          </a:xfrm>
          <a:prstGeom prst="rect">
            <a:avLst/>
          </a:prstGeom>
        </p:spPr>
        <p:txBody>
          <a:bodyPr>
            <a:normAutofit/>
          </a:bodyPr>
          <a:lstStyle>
            <a:lvl1pPr marL="0" indent="0">
              <a:buFontTx/>
              <a:buNone/>
              <a:defRPr sz="1200" baseline="0">
                <a:solidFill>
                  <a:srgbClr val="31429B"/>
                </a:solidFill>
              </a:defRPr>
            </a:lvl1pPr>
          </a:lstStyle>
          <a:p>
            <a:pPr lvl="0"/>
            <a:r>
              <a:rPr lang="fr-FR" dirty="0"/>
              <a:t>Lorem ipsum</a:t>
            </a:r>
          </a:p>
        </p:txBody>
      </p:sp>
      <p:sp>
        <p:nvSpPr>
          <p:cNvPr id="52" name="Espace réservé pour une image  11">
            <a:extLst>
              <a:ext uri="{FF2B5EF4-FFF2-40B4-BE49-F238E27FC236}">
                <a16:creationId xmlns:a16="http://schemas.microsoft.com/office/drawing/2014/main" id="{69254771-5A95-2357-F70A-821F46936AE4}"/>
              </a:ext>
            </a:extLst>
          </p:cNvPr>
          <p:cNvSpPr>
            <a:spLocks noGrp="1"/>
          </p:cNvSpPr>
          <p:nvPr>
            <p:ph type="pic" sz="quarter" idx="42"/>
          </p:nvPr>
        </p:nvSpPr>
        <p:spPr>
          <a:xfrm>
            <a:off x="9095562" y="3801348"/>
            <a:ext cx="901700" cy="901700"/>
          </a:xfrm>
          <a:prstGeom prst="rect">
            <a:avLst/>
          </a:prstGeom>
        </p:spPr>
        <p:txBody>
          <a:bodyPr>
            <a:normAutofit/>
          </a:bodyPr>
          <a:lstStyle>
            <a:lvl1pPr marL="0" indent="0">
              <a:buFontTx/>
              <a:buNone/>
              <a:defRPr sz="1200" b="1" i="0" baseline="0">
                <a:solidFill>
                  <a:srgbClr val="4171D9"/>
                </a:solidFill>
              </a:defRPr>
            </a:lvl1pPr>
          </a:lstStyle>
          <a:p>
            <a:endParaRPr lang="fr-FR" dirty="0"/>
          </a:p>
        </p:txBody>
      </p:sp>
      <p:pic>
        <p:nvPicPr>
          <p:cNvPr id="36" name="Image 3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019210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ONCLUSION_B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236829F-F629-CDD0-ADCD-09D591744F9B}"/>
              </a:ext>
            </a:extLst>
          </p:cNvPr>
          <p:cNvPicPr>
            <a:picLocks noChangeAspect="1"/>
          </p:cNvPicPr>
          <p:nvPr userDrawn="1"/>
        </p:nvPicPr>
        <p:blipFill>
          <a:blip r:embed="rId2"/>
          <a:stretch>
            <a:fillRect/>
          </a:stretch>
        </p:blipFill>
        <p:spPr>
          <a:xfrm>
            <a:off x="-381669" y="1626431"/>
            <a:ext cx="2882900" cy="3340100"/>
          </a:xfrm>
          <a:prstGeom prst="rect">
            <a:avLst/>
          </a:prstGeom>
        </p:spPr>
      </p:pic>
      <p:sp>
        <p:nvSpPr>
          <p:cNvPr id="4" name="Espace réservé du contenu 4">
            <a:extLst>
              <a:ext uri="{FF2B5EF4-FFF2-40B4-BE49-F238E27FC236}">
                <a16:creationId xmlns:a16="http://schemas.microsoft.com/office/drawing/2014/main" id="{AEC95CA5-90DD-1B68-63BB-5796673452D5}"/>
              </a:ext>
            </a:extLst>
          </p:cNvPr>
          <p:cNvSpPr>
            <a:spLocks noGrp="1"/>
          </p:cNvSpPr>
          <p:nvPr>
            <p:ph sz="quarter" idx="14" hasCustomPrompt="1"/>
          </p:nvPr>
        </p:nvSpPr>
        <p:spPr>
          <a:xfrm>
            <a:off x="2726659" y="1811689"/>
            <a:ext cx="9242610" cy="365125"/>
          </a:xfrm>
          <a:prstGeom prst="rect">
            <a:avLst/>
          </a:prstGeom>
        </p:spPr>
        <p:txBody>
          <a:bodyPr>
            <a:noAutofit/>
          </a:bodyPr>
          <a:lstStyle>
            <a:lvl1pPr marL="0" indent="0">
              <a:buNone/>
              <a:defRPr sz="30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CONCLUSION</a:t>
            </a:r>
          </a:p>
        </p:txBody>
      </p:sp>
      <p:sp>
        <p:nvSpPr>
          <p:cNvPr id="9" name="Espace réservé du pied de page 4">
            <a:extLst>
              <a:ext uri="{FF2B5EF4-FFF2-40B4-BE49-F238E27FC236}">
                <a16:creationId xmlns:a16="http://schemas.microsoft.com/office/drawing/2014/main" id="{4EB80932-1780-3C04-DB19-928F8BA2B754}"/>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10" name="Espace réservé du numéro de diapositive 5">
            <a:extLst>
              <a:ext uri="{FF2B5EF4-FFF2-40B4-BE49-F238E27FC236}">
                <a16:creationId xmlns:a16="http://schemas.microsoft.com/office/drawing/2014/main" id="{E510366E-2415-0A14-3F86-F23654D9B07E}"/>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13" name="Connecteur droit 12">
            <a:extLst>
              <a:ext uri="{FF2B5EF4-FFF2-40B4-BE49-F238E27FC236}">
                <a16:creationId xmlns:a16="http://schemas.microsoft.com/office/drawing/2014/main" id="{E458EA9F-334D-6F81-6BDD-0894127B2826}"/>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8C99935F-16B8-8410-7392-F8AF401C6332}"/>
              </a:ext>
            </a:extLst>
          </p:cNvPr>
          <p:cNvSpPr>
            <a:spLocks noGrp="1"/>
          </p:cNvSpPr>
          <p:nvPr>
            <p:ph type="title" hasCustomPrompt="1"/>
          </p:nvPr>
        </p:nvSpPr>
        <p:spPr>
          <a:xfrm>
            <a:off x="2726659" y="2454116"/>
            <a:ext cx="9075376" cy="3340100"/>
          </a:xfrm>
        </p:spPr>
        <p:txBody>
          <a:bodyPr anchor="t" anchorCtr="0">
            <a:noAutofit/>
          </a:bodyPr>
          <a:lstStyle>
            <a:lvl1pPr>
              <a:lnSpc>
                <a:spcPct val="100000"/>
              </a:lnSpc>
              <a:defRPr sz="1800" b="0" i="0" cap="none" baseline="0">
                <a:solidFill>
                  <a:srgbClr val="31429B"/>
                </a:solidFill>
              </a:defRPr>
            </a:lvl1pPr>
          </a:lstStyle>
          <a:p>
            <a:r>
              <a:rPr lang="fr-FR" dirty="0"/>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p:txBody>
      </p:sp>
      <p:pic>
        <p:nvPicPr>
          <p:cNvPr id="12" name="Imag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589909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OULEUR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sp>
        <p:nvSpPr>
          <p:cNvPr id="3" name="Espace réservé du contenu 4">
            <a:extLst>
              <a:ext uri="{FF2B5EF4-FFF2-40B4-BE49-F238E27FC236}">
                <a16:creationId xmlns:a16="http://schemas.microsoft.com/office/drawing/2014/main" id="{FC92B49F-272F-6FFD-ECAA-F065F3E7C2BA}"/>
              </a:ext>
            </a:extLst>
          </p:cNvPr>
          <p:cNvSpPr>
            <a:spLocks noGrp="1"/>
          </p:cNvSpPr>
          <p:nvPr>
            <p:ph sz="quarter" idx="14" hasCustomPrompt="1"/>
          </p:nvPr>
        </p:nvSpPr>
        <p:spPr>
          <a:xfrm>
            <a:off x="649195" y="446087"/>
            <a:ext cx="9242610"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LES COULEURS</a:t>
            </a:r>
          </a:p>
        </p:txBody>
      </p:sp>
      <p:pic>
        <p:nvPicPr>
          <p:cNvPr id="5" name="Image 4">
            <a:extLst>
              <a:ext uri="{FF2B5EF4-FFF2-40B4-BE49-F238E27FC236}">
                <a16:creationId xmlns:a16="http://schemas.microsoft.com/office/drawing/2014/main" id="{263E83E5-9AD2-E156-2977-20152ADC96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9661" y="1441922"/>
            <a:ext cx="6810015" cy="4138949"/>
          </a:xfrm>
          <a:prstGeom prst="rect">
            <a:avLst/>
          </a:prstGeom>
        </p:spPr>
      </p:pic>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90905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ERCAL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3523357" y="2312950"/>
            <a:ext cx="5753380" cy="2012932"/>
          </a:xfrm>
        </p:spPr>
        <p:txBody>
          <a:bodyPr>
            <a:noAutofit/>
          </a:bodyPr>
          <a:lstStyle>
            <a:lvl1pPr>
              <a:defRPr sz="3000" b="1" i="0" cap="all" baseline="0">
                <a:solidFill>
                  <a:srgbClr val="31429B"/>
                </a:solidFill>
              </a:defRPr>
            </a:lvl1pPr>
          </a:lstStyle>
          <a:p>
            <a:r>
              <a:rPr lang="fr-FR" dirty="0"/>
              <a:t>TITRE DE LA PARTIE UNE,</a:t>
            </a:r>
            <a:br>
              <a:rPr lang="fr-FR" dirty="0"/>
            </a:br>
            <a:r>
              <a:rPr lang="fr-FR" dirty="0"/>
              <a:t>LA BANQUE DE France</a:t>
            </a:r>
            <a:br>
              <a:rPr lang="fr-FR" dirty="0"/>
            </a:br>
            <a:r>
              <a:rPr lang="fr-FR" dirty="0"/>
              <a:t>ET SA STRATÉGIE </a:t>
            </a:r>
          </a:p>
        </p:txBody>
      </p:sp>
      <p:sp>
        <p:nvSpPr>
          <p:cNvPr id="13" name="Espace réservé du texte 3">
            <a:extLst>
              <a:ext uri="{FF2B5EF4-FFF2-40B4-BE49-F238E27FC236}">
                <a16:creationId xmlns:a16="http://schemas.microsoft.com/office/drawing/2014/main" id="{712EDFBA-524E-CEA7-C169-257232F52BDA}"/>
              </a:ext>
            </a:extLst>
          </p:cNvPr>
          <p:cNvSpPr>
            <a:spLocks noGrp="1"/>
          </p:cNvSpPr>
          <p:nvPr>
            <p:ph type="body" sz="quarter" idx="13" hasCustomPrompt="1"/>
          </p:nvPr>
        </p:nvSpPr>
        <p:spPr>
          <a:xfrm>
            <a:off x="780157" y="1092576"/>
            <a:ext cx="2743200" cy="4399890"/>
          </a:xfrm>
          <a:prstGeom prst="rect">
            <a:avLst/>
          </a:prstGeom>
        </p:spPr>
        <p:txBody>
          <a:bodyPr bIns="0" anchor="b" anchorCtr="0">
            <a:noAutofit/>
          </a:bodyPr>
          <a:lstStyle>
            <a:lvl1pPr algn="r">
              <a:buNone/>
              <a:defRPr sz="30000" b="0" i="0" baseline="0">
                <a:solidFill>
                  <a:srgbClr val="4171D9"/>
                </a:solidFill>
                <a:latin typeface="Arial" panose="020B0604020202020204" pitchFamily="34" charset="0"/>
              </a:defRPr>
            </a:lvl1pPr>
          </a:lstStyle>
          <a:p>
            <a:pPr lvl="0"/>
            <a:r>
              <a:rPr lang="fr-FR" dirty="0"/>
              <a:t>1</a:t>
            </a:r>
          </a:p>
        </p:txBody>
      </p:sp>
      <p:pic>
        <p:nvPicPr>
          <p:cNvPr id="20" name="Image 19">
            <a:extLst>
              <a:ext uri="{FF2B5EF4-FFF2-40B4-BE49-F238E27FC236}">
                <a16:creationId xmlns:a16="http://schemas.microsoft.com/office/drawing/2014/main" id="{85768840-E7B8-9F98-5A27-BACCE7664216}"/>
              </a:ext>
            </a:extLst>
          </p:cNvPr>
          <p:cNvPicPr>
            <a:picLocks noChangeAspect="1"/>
          </p:cNvPicPr>
          <p:nvPr userDrawn="1"/>
        </p:nvPicPr>
        <p:blipFill>
          <a:blip r:embed="rId2"/>
          <a:stretch>
            <a:fillRect/>
          </a:stretch>
        </p:blipFill>
        <p:spPr>
          <a:xfrm>
            <a:off x="9683750" y="1261409"/>
            <a:ext cx="2882900" cy="3340100"/>
          </a:xfrm>
          <a:prstGeom prst="rect">
            <a:avLst/>
          </a:prstGeom>
        </p:spPr>
      </p:pic>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
        <p:nvSpPr>
          <p:cNvPr id="9"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Tree>
    <p:extLst>
      <p:ext uri="{BB962C8B-B14F-4D97-AF65-F5344CB8AC3E}">
        <p14:creationId xmlns:p14="http://schemas.microsoft.com/office/powerpoint/2010/main" val="2388159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DERNIERE_PAG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170000" y="2528223"/>
            <a:ext cx="3852000" cy="1801555"/>
          </a:xfrm>
          <a:prstGeom prst="rect">
            <a:avLst/>
          </a:prstGeom>
        </p:spPr>
      </p:pic>
    </p:spTree>
    <p:extLst>
      <p:ext uri="{BB962C8B-B14F-4D97-AF65-F5344CB8AC3E}">
        <p14:creationId xmlns:p14="http://schemas.microsoft.com/office/powerpoint/2010/main" val="2412605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D86AA-4155-40A2-16E6-3C460AC66CC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47DD7C0-D116-3D9F-5D07-BC66039EA9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18B0CF1-B7CF-1C2D-1D5D-35885CAF5B51}"/>
              </a:ext>
            </a:extLst>
          </p:cNvPr>
          <p:cNvSpPr>
            <a:spLocks noGrp="1"/>
          </p:cNvSpPr>
          <p:nvPr>
            <p:ph type="dt" sz="half" idx="10"/>
          </p:nvPr>
        </p:nvSpPr>
        <p:spPr/>
        <p:txBody>
          <a:bodyPr/>
          <a:lstStyle/>
          <a:p>
            <a:fld id="{67E04CC3-C098-4267-87FE-A087F09EF9C2}" type="datetimeFigureOut">
              <a:rPr lang="fr-FR" smtClean="0"/>
              <a:t>11/02/2026</a:t>
            </a:fld>
            <a:endParaRPr lang="fr-FR"/>
          </a:p>
        </p:txBody>
      </p:sp>
      <p:sp>
        <p:nvSpPr>
          <p:cNvPr id="5" name="Espace réservé du pied de page 4">
            <a:extLst>
              <a:ext uri="{FF2B5EF4-FFF2-40B4-BE49-F238E27FC236}">
                <a16:creationId xmlns:a16="http://schemas.microsoft.com/office/drawing/2014/main" id="{212A5E0D-C6A4-753B-3300-C5B35F87B1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D1CF43-B560-F349-6AC9-8700FB7CD5AC}"/>
              </a:ext>
            </a:extLst>
          </p:cNvPr>
          <p:cNvSpPr>
            <a:spLocks noGrp="1"/>
          </p:cNvSpPr>
          <p:nvPr>
            <p:ph type="sldNum" sz="quarter" idx="12"/>
          </p:nvPr>
        </p:nvSpPr>
        <p:spPr/>
        <p:txBody>
          <a:bodyPr/>
          <a:lstStyle/>
          <a:p>
            <a:fld id="{6B34A5DD-0CEB-4363-A8FC-F68F6D5C7639}" type="slidenum">
              <a:rPr lang="fr-FR" smtClean="0"/>
              <a:t>‹N°›</a:t>
            </a:fld>
            <a:endParaRPr lang="fr-FR"/>
          </a:p>
        </p:txBody>
      </p:sp>
    </p:spTree>
    <p:extLst>
      <p:ext uri="{BB962C8B-B14F-4D97-AF65-F5344CB8AC3E}">
        <p14:creationId xmlns:p14="http://schemas.microsoft.com/office/powerpoint/2010/main" val="1809414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00398-9194-1436-69B8-519373A571C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646FFDE-5AF3-F3A7-2A59-93656E245A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23B95E-6ACC-8E08-5C7E-A078304476E9}"/>
              </a:ext>
            </a:extLst>
          </p:cNvPr>
          <p:cNvSpPr>
            <a:spLocks noGrp="1"/>
          </p:cNvSpPr>
          <p:nvPr>
            <p:ph type="dt" sz="half" idx="10"/>
          </p:nvPr>
        </p:nvSpPr>
        <p:spPr/>
        <p:txBody>
          <a:bodyPr/>
          <a:lstStyle/>
          <a:p>
            <a:fld id="{67E04CC3-C098-4267-87FE-A087F09EF9C2}" type="datetimeFigureOut">
              <a:rPr lang="fr-FR" smtClean="0"/>
              <a:t>11/02/2026</a:t>
            </a:fld>
            <a:endParaRPr lang="fr-FR"/>
          </a:p>
        </p:txBody>
      </p:sp>
      <p:sp>
        <p:nvSpPr>
          <p:cNvPr id="5" name="Espace réservé du pied de page 4">
            <a:extLst>
              <a:ext uri="{FF2B5EF4-FFF2-40B4-BE49-F238E27FC236}">
                <a16:creationId xmlns:a16="http://schemas.microsoft.com/office/drawing/2014/main" id="{D380B8B2-295D-8AC3-D584-B2B3744B4F5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3164AA0-BEB1-0CD8-0B8A-94F552255BDB}"/>
              </a:ext>
            </a:extLst>
          </p:cNvPr>
          <p:cNvSpPr>
            <a:spLocks noGrp="1"/>
          </p:cNvSpPr>
          <p:nvPr>
            <p:ph type="sldNum" sz="quarter" idx="12"/>
          </p:nvPr>
        </p:nvSpPr>
        <p:spPr/>
        <p:txBody>
          <a:bodyPr/>
          <a:lstStyle/>
          <a:p>
            <a:fld id="{6B34A5DD-0CEB-4363-A8FC-F68F6D5C7639}" type="slidenum">
              <a:rPr lang="fr-FR" smtClean="0"/>
              <a:t>‹N°›</a:t>
            </a:fld>
            <a:endParaRPr lang="fr-FR"/>
          </a:p>
        </p:txBody>
      </p:sp>
    </p:spTree>
    <p:extLst>
      <p:ext uri="{BB962C8B-B14F-4D97-AF65-F5344CB8AC3E}">
        <p14:creationId xmlns:p14="http://schemas.microsoft.com/office/powerpoint/2010/main" val="649457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NTERCALAIRE triangle hau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3523357" y="2312950"/>
            <a:ext cx="5753380" cy="2012932"/>
          </a:xfrm>
        </p:spPr>
        <p:txBody>
          <a:bodyPr>
            <a:noAutofit/>
          </a:bodyPr>
          <a:lstStyle>
            <a:lvl1pPr>
              <a:defRPr sz="3000" b="1" i="0" cap="all" baseline="0">
                <a:solidFill>
                  <a:srgbClr val="31429B"/>
                </a:solidFill>
              </a:defRPr>
            </a:lvl1pPr>
          </a:lstStyle>
          <a:p>
            <a:r>
              <a:rPr lang="fr-FR" dirty="0"/>
              <a:t>TITRE DE LA PARTIE UNE,</a:t>
            </a:r>
            <a:br>
              <a:rPr lang="fr-FR" dirty="0"/>
            </a:br>
            <a:r>
              <a:rPr lang="fr-FR" dirty="0"/>
              <a:t>LA BANQUE DE France</a:t>
            </a:r>
            <a:br>
              <a:rPr lang="fr-FR" dirty="0"/>
            </a:br>
            <a:r>
              <a:rPr lang="fr-FR" dirty="0"/>
              <a:t>ET SA STRATÉGIE </a:t>
            </a:r>
            <a:br>
              <a:rPr lang="fr-FR" dirty="0"/>
            </a:br>
            <a:r>
              <a:rPr lang="fr-FR" dirty="0"/>
              <a:t>NEQUI ULLORERCIIS AUT </a:t>
            </a:r>
            <a:br>
              <a:rPr lang="fr-FR" dirty="0"/>
            </a:br>
            <a:r>
              <a:rPr lang="fr-FR" dirty="0"/>
              <a:t>DOLUPTATUSAM QUE NE</a:t>
            </a:r>
          </a:p>
        </p:txBody>
      </p:sp>
      <p:sp>
        <p:nvSpPr>
          <p:cNvPr id="13" name="Espace réservé du texte 3">
            <a:extLst>
              <a:ext uri="{FF2B5EF4-FFF2-40B4-BE49-F238E27FC236}">
                <a16:creationId xmlns:a16="http://schemas.microsoft.com/office/drawing/2014/main" id="{712EDFBA-524E-CEA7-C169-257232F52BDA}"/>
              </a:ext>
            </a:extLst>
          </p:cNvPr>
          <p:cNvSpPr>
            <a:spLocks noGrp="1"/>
          </p:cNvSpPr>
          <p:nvPr>
            <p:ph type="body" sz="quarter" idx="13" hasCustomPrompt="1"/>
          </p:nvPr>
        </p:nvSpPr>
        <p:spPr>
          <a:xfrm>
            <a:off x="780157" y="1092576"/>
            <a:ext cx="2743200" cy="4399890"/>
          </a:xfrm>
          <a:prstGeom prst="rect">
            <a:avLst/>
          </a:prstGeom>
        </p:spPr>
        <p:txBody>
          <a:bodyPr bIns="0" anchor="b" anchorCtr="0">
            <a:noAutofit/>
          </a:bodyPr>
          <a:lstStyle>
            <a:lvl1pPr algn="r">
              <a:buNone/>
              <a:defRPr sz="30000" b="0" i="0" baseline="0">
                <a:solidFill>
                  <a:srgbClr val="4171D9"/>
                </a:solidFill>
                <a:latin typeface="Arial" panose="020B0604020202020204" pitchFamily="34" charset="0"/>
              </a:defRPr>
            </a:lvl1pPr>
          </a:lstStyle>
          <a:p>
            <a:pPr lvl="0"/>
            <a:r>
              <a:rPr lang="fr-FR" dirty="0"/>
              <a:t>1</a:t>
            </a:r>
          </a:p>
        </p:txBody>
      </p:sp>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4113350D-97E5-B642-E135-7F86ECEA95BF}"/>
              </a:ext>
            </a:extLst>
          </p:cNvPr>
          <p:cNvPicPr>
            <a:picLocks noChangeAspect="1"/>
          </p:cNvPicPr>
          <p:nvPr userDrawn="1"/>
        </p:nvPicPr>
        <p:blipFill>
          <a:blip r:embed="rId2"/>
          <a:stretch>
            <a:fillRect/>
          </a:stretch>
        </p:blipFill>
        <p:spPr>
          <a:xfrm>
            <a:off x="5270500" y="0"/>
            <a:ext cx="1651000" cy="1257300"/>
          </a:xfrm>
          <a:prstGeom prst="rect">
            <a:avLst/>
          </a:prstGeom>
        </p:spPr>
      </p:pic>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6918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INTERCALAIRE triangle haut">
    <p:spTree>
      <p:nvGrpSpPr>
        <p:cNvPr id="1" name=""/>
        <p:cNvGrpSpPr/>
        <p:nvPr/>
      </p:nvGrpSpPr>
      <p:grpSpPr>
        <a:xfrm>
          <a:off x="0" y="0"/>
          <a:ext cx="0" cy="0"/>
          <a:chOff x="0" y="0"/>
          <a:chExt cx="0" cy="0"/>
        </a:xfrm>
      </p:grpSpPr>
      <p:grpSp>
        <p:nvGrpSpPr>
          <p:cNvPr id="7" name="Groupe 6"/>
          <p:cNvGrpSpPr/>
          <p:nvPr userDrawn="1"/>
        </p:nvGrpSpPr>
        <p:grpSpPr>
          <a:xfrm>
            <a:off x="0" y="1658938"/>
            <a:ext cx="2530475" cy="3327400"/>
            <a:chOff x="0" y="1658938"/>
            <a:chExt cx="2530475" cy="3327400"/>
          </a:xfrm>
        </p:grpSpPr>
        <p:sp>
          <p:nvSpPr>
            <p:cNvPr id="5" name="AutoShape 3"/>
            <p:cNvSpPr>
              <a:spLocks noChangeAspect="1" noChangeArrowheads="1" noTextEdit="1"/>
            </p:cNvSpPr>
            <p:nvPr userDrawn="1"/>
          </p:nvSpPr>
          <p:spPr bwMode="auto">
            <a:xfrm>
              <a:off x="0" y="1662113"/>
              <a:ext cx="2514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p:cNvSpPr>
              <a:spLocks/>
            </p:cNvSpPr>
            <p:nvPr userDrawn="1"/>
          </p:nvSpPr>
          <p:spPr bwMode="auto">
            <a:xfrm>
              <a:off x="0" y="1658938"/>
              <a:ext cx="2530475" cy="3327400"/>
            </a:xfrm>
            <a:custGeom>
              <a:avLst/>
              <a:gdLst>
                <a:gd name="T0" fmla="*/ 0 w 2645"/>
                <a:gd name="T1" fmla="*/ 0 h 3477"/>
                <a:gd name="T2" fmla="*/ 0 w 2645"/>
                <a:gd name="T3" fmla="*/ 0 h 3477"/>
                <a:gd name="T4" fmla="*/ 0 w 2645"/>
                <a:gd name="T5" fmla="*/ 3477 h 3477"/>
                <a:gd name="T6" fmla="*/ 2645 w 2645"/>
                <a:gd name="T7" fmla="*/ 1741 h 3477"/>
                <a:gd name="T8" fmla="*/ 2645 w 2645"/>
                <a:gd name="T9" fmla="*/ 1738 h 3477"/>
                <a:gd name="T10" fmla="*/ 0 w 2645"/>
                <a:gd name="T11" fmla="*/ 0 h 3477"/>
              </a:gdLst>
              <a:ahLst/>
              <a:cxnLst>
                <a:cxn ang="0">
                  <a:pos x="T0" y="T1"/>
                </a:cxn>
                <a:cxn ang="0">
                  <a:pos x="T2" y="T3"/>
                </a:cxn>
                <a:cxn ang="0">
                  <a:pos x="T4" y="T5"/>
                </a:cxn>
                <a:cxn ang="0">
                  <a:pos x="T6" y="T7"/>
                </a:cxn>
                <a:cxn ang="0">
                  <a:pos x="T8" y="T9"/>
                </a:cxn>
                <a:cxn ang="0">
                  <a:pos x="T10" y="T11"/>
                </a:cxn>
              </a:cxnLst>
              <a:rect l="0" t="0" r="r" b="b"/>
              <a:pathLst>
                <a:path w="2645" h="3477">
                  <a:moveTo>
                    <a:pt x="0" y="0"/>
                  </a:moveTo>
                  <a:lnTo>
                    <a:pt x="0" y="0"/>
                  </a:lnTo>
                  <a:lnTo>
                    <a:pt x="0" y="3477"/>
                  </a:lnTo>
                  <a:lnTo>
                    <a:pt x="2645" y="1741"/>
                  </a:lnTo>
                  <a:lnTo>
                    <a:pt x="2645" y="1738"/>
                  </a:lnTo>
                  <a:lnTo>
                    <a:pt x="0" y="0"/>
                  </a:lnTo>
                  <a:close/>
                </a:path>
              </a:pathLst>
            </a:custGeom>
            <a:solidFill>
              <a:srgbClr val="4171D9"/>
            </a:solidFill>
            <a:ln w="0">
              <a:solidFill>
                <a:srgbClr val="4171D9"/>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877898" y="2312950"/>
            <a:ext cx="5753380" cy="2012932"/>
          </a:xfrm>
        </p:spPr>
        <p:txBody>
          <a:bodyPr>
            <a:noAutofit/>
          </a:bodyPr>
          <a:lstStyle>
            <a:lvl1pPr>
              <a:defRPr sz="3000" b="1" i="0" cap="all" baseline="0">
                <a:solidFill>
                  <a:srgbClr val="31429B"/>
                </a:solidFill>
              </a:defRPr>
            </a:lvl1pPr>
          </a:lstStyle>
          <a:p>
            <a:r>
              <a:rPr lang="fr-FR" dirty="0"/>
              <a:t>TITRE DE LA PARTIE UNE,</a:t>
            </a:r>
            <a:br>
              <a:rPr lang="fr-FR" dirty="0"/>
            </a:br>
            <a:r>
              <a:rPr lang="fr-FR" dirty="0"/>
              <a:t>LA BANQUE DE France</a:t>
            </a:r>
            <a:br>
              <a:rPr lang="fr-FR" dirty="0"/>
            </a:br>
            <a:r>
              <a:rPr lang="fr-FR" dirty="0"/>
              <a:t>ET SA STRATÉGIE </a:t>
            </a:r>
            <a:br>
              <a:rPr lang="fr-FR" dirty="0"/>
            </a:br>
            <a:r>
              <a:rPr lang="fr-FR" dirty="0"/>
              <a:t>NEQUI ULLORERCIIS AUT </a:t>
            </a:r>
            <a:br>
              <a:rPr lang="fr-FR" dirty="0"/>
            </a:br>
            <a:r>
              <a:rPr lang="fr-FR" dirty="0"/>
              <a:t>DOLUPTATUSAM QUE NE</a:t>
            </a:r>
          </a:p>
        </p:txBody>
      </p:sp>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13" name="Espace réservé du texte 3">
            <a:extLst>
              <a:ext uri="{FF2B5EF4-FFF2-40B4-BE49-F238E27FC236}">
                <a16:creationId xmlns:a16="http://schemas.microsoft.com/office/drawing/2014/main" id="{712EDFBA-524E-CEA7-C169-257232F52BDA}"/>
              </a:ext>
            </a:extLst>
          </p:cNvPr>
          <p:cNvSpPr>
            <a:spLocks noGrp="1"/>
          </p:cNvSpPr>
          <p:nvPr>
            <p:ph type="body" sz="quarter" idx="13" hasCustomPrompt="1"/>
          </p:nvPr>
        </p:nvSpPr>
        <p:spPr>
          <a:xfrm>
            <a:off x="-1" y="2245715"/>
            <a:ext cx="1385047" cy="1861760"/>
          </a:xfrm>
          <a:prstGeom prst="rect">
            <a:avLst/>
          </a:prstGeom>
        </p:spPr>
        <p:txBody>
          <a:bodyPr bIns="0" anchor="b" anchorCtr="0">
            <a:noAutofit/>
          </a:bodyPr>
          <a:lstStyle>
            <a:lvl1pPr algn="r">
              <a:buNone/>
              <a:defRPr sz="10000" b="1" i="0" baseline="0">
                <a:solidFill>
                  <a:schemeClr val="bg1"/>
                </a:solidFill>
                <a:latin typeface="Arial" panose="020B0604020202020204" pitchFamily="34" charset="0"/>
              </a:defRPr>
            </a:lvl1pPr>
          </a:lstStyle>
          <a:p>
            <a:pPr lvl="0"/>
            <a:r>
              <a:rPr lang="fr-FR" dirty="0"/>
              <a:t>1</a:t>
            </a: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66389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ITATION">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45D5DCC-4D25-6F3D-D69B-EE54844C6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197" y="1163663"/>
            <a:ext cx="2959100" cy="3352800"/>
          </a:xfrm>
          <a:prstGeom prst="rect">
            <a:avLst/>
          </a:prstGeom>
        </p:spPr>
      </p:pic>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3402335" y="998402"/>
            <a:ext cx="8399687" cy="3518062"/>
          </a:xfrm>
        </p:spPr>
        <p:txBody>
          <a:bodyPr>
            <a:noAutofit/>
          </a:bodyPr>
          <a:lstStyle>
            <a:lvl1pPr>
              <a:defRPr sz="3000" b="0" i="0" cap="none" baseline="0">
                <a:solidFill>
                  <a:srgbClr val="31429B"/>
                </a:solidFill>
              </a:defRPr>
            </a:lvl1pPr>
          </a:lstStyle>
          <a:p>
            <a:r>
              <a:rPr lang="fr-FR" dirty="0"/>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p:txBody>
      </p:sp>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5" name="Espace réservé du texte 6">
            <a:extLst>
              <a:ext uri="{FF2B5EF4-FFF2-40B4-BE49-F238E27FC236}">
                <a16:creationId xmlns:a16="http://schemas.microsoft.com/office/drawing/2014/main" id="{DC3D6317-5B2D-EC16-20C4-FBD6783CF3C8}"/>
              </a:ext>
            </a:extLst>
          </p:cNvPr>
          <p:cNvSpPr>
            <a:spLocks noGrp="1"/>
          </p:cNvSpPr>
          <p:nvPr>
            <p:ph type="body" sz="quarter" idx="13" hasCustomPrompt="1"/>
          </p:nvPr>
        </p:nvSpPr>
        <p:spPr>
          <a:xfrm>
            <a:off x="3402335" y="4521780"/>
            <a:ext cx="4832798" cy="365124"/>
          </a:xfrm>
          <a:prstGeom prst="rect">
            <a:avLst/>
          </a:prstGeom>
        </p:spPr>
        <p:txBody>
          <a:bodyPr>
            <a:noAutofit/>
          </a:bodyPr>
          <a:lstStyle>
            <a:lvl1pPr marL="0" indent="0">
              <a:buNone/>
              <a:defRPr lang="fr-FR" sz="1900" b="1" i="0" kern="1200" cap="none" baseline="0" dirty="0" smtClean="0">
                <a:solidFill>
                  <a:srgbClr val="4171D9"/>
                </a:solidFill>
                <a:latin typeface="+mj-lt"/>
                <a:ea typeface="+mj-ea"/>
                <a:cs typeface="+mj-cs"/>
              </a:defRPr>
            </a:lvl1pPr>
          </a:lstStyle>
          <a:p>
            <a:pPr lvl="0"/>
            <a:r>
              <a:rPr lang="fr-FR" dirty="0"/>
              <a:t>François Villeroy de </a:t>
            </a:r>
            <a:r>
              <a:rPr lang="fr-FR" dirty="0" err="1"/>
              <a:t>Galhau</a:t>
            </a:r>
            <a:endParaRPr lang="fr-FR" dirty="0"/>
          </a:p>
        </p:txBody>
      </p:sp>
      <p:sp>
        <p:nvSpPr>
          <p:cNvPr id="6" name="ZoneTexte 5">
            <a:extLst>
              <a:ext uri="{FF2B5EF4-FFF2-40B4-BE49-F238E27FC236}">
                <a16:creationId xmlns:a16="http://schemas.microsoft.com/office/drawing/2014/main" id="{A59BCC54-9066-418B-939B-1C6605F678AE}"/>
              </a:ext>
            </a:extLst>
          </p:cNvPr>
          <p:cNvSpPr txBox="1"/>
          <p:nvPr userDrawn="1"/>
        </p:nvSpPr>
        <p:spPr>
          <a:xfrm>
            <a:off x="2218762" y="192444"/>
            <a:ext cx="1640541" cy="2400657"/>
          </a:xfrm>
          <a:prstGeom prst="rect">
            <a:avLst/>
          </a:prstGeom>
          <a:noFill/>
        </p:spPr>
        <p:txBody>
          <a:bodyPr wrap="square" rtlCol="0">
            <a:spAutoFit/>
          </a:bodyPr>
          <a:lstStyle/>
          <a:p>
            <a:r>
              <a:rPr lang="fr-FR" sz="15000" b="1" i="0" baseline="0" dirty="0">
                <a:solidFill>
                  <a:srgbClr val="31429B"/>
                </a:solidFill>
                <a:latin typeface="Arial" panose="020B0604020202020204" pitchFamily="34" charset="0"/>
              </a:rPr>
              <a:t>«</a:t>
            </a:r>
            <a:r>
              <a:rPr lang="fr-FR" dirty="0"/>
              <a:t> </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75012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ITATION_BI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01213-627A-A3E2-C96B-5CA2CE9EC91D}"/>
              </a:ext>
            </a:extLst>
          </p:cNvPr>
          <p:cNvSpPr>
            <a:spLocks noGrp="1"/>
          </p:cNvSpPr>
          <p:nvPr>
            <p:ph type="title" hasCustomPrompt="1"/>
          </p:nvPr>
        </p:nvSpPr>
        <p:spPr>
          <a:xfrm>
            <a:off x="2191875" y="1337982"/>
            <a:ext cx="9811854" cy="3518062"/>
          </a:xfrm>
        </p:spPr>
        <p:txBody>
          <a:bodyPr>
            <a:noAutofit/>
          </a:bodyPr>
          <a:lstStyle>
            <a:lvl1pPr>
              <a:lnSpc>
                <a:spcPts val="3420"/>
              </a:lnSpc>
              <a:defRPr sz="2600" b="0" i="0" cap="none" baseline="0">
                <a:solidFill>
                  <a:srgbClr val="31429B"/>
                </a:solidFill>
              </a:defRPr>
            </a:lvl1pPr>
          </a:lstStyle>
          <a:p>
            <a:r>
              <a:rPr lang="fr-FR" dirty="0"/>
              <a:t>Citation... Nous abordons avec 2023 un virage plus serré, probablement une croissance faiblement positive. Je ne peux pas exclure une récession mais ce n’est pas notre scénario central. Si récession il devait y avoir, elle serait temporaire et limitée. Ce que nous excluons aujourd’hui, c’est un atterrissage brutal de l’économie française et européenne.»  </a:t>
            </a:r>
          </a:p>
        </p:txBody>
      </p:sp>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sp>
        <p:nvSpPr>
          <p:cNvPr id="5" name="Espace réservé du texte 6">
            <a:extLst>
              <a:ext uri="{FF2B5EF4-FFF2-40B4-BE49-F238E27FC236}">
                <a16:creationId xmlns:a16="http://schemas.microsoft.com/office/drawing/2014/main" id="{DC3D6317-5B2D-EC16-20C4-FBD6783CF3C8}"/>
              </a:ext>
            </a:extLst>
          </p:cNvPr>
          <p:cNvSpPr>
            <a:spLocks noGrp="1"/>
          </p:cNvSpPr>
          <p:nvPr>
            <p:ph type="body" sz="quarter" idx="13" hasCustomPrompt="1"/>
          </p:nvPr>
        </p:nvSpPr>
        <p:spPr>
          <a:xfrm>
            <a:off x="2191875" y="4490920"/>
            <a:ext cx="4832798" cy="365124"/>
          </a:xfrm>
          <a:prstGeom prst="rect">
            <a:avLst/>
          </a:prstGeom>
        </p:spPr>
        <p:txBody>
          <a:bodyPr>
            <a:noAutofit/>
          </a:bodyPr>
          <a:lstStyle>
            <a:lvl1pPr marL="0" indent="0">
              <a:buNone/>
              <a:defRPr lang="fr-FR" sz="1900" b="1" i="0" kern="1200" cap="none" baseline="0" dirty="0" smtClean="0">
                <a:solidFill>
                  <a:srgbClr val="4171D9"/>
                </a:solidFill>
                <a:latin typeface="+mj-lt"/>
                <a:ea typeface="+mj-ea"/>
                <a:cs typeface="+mj-cs"/>
              </a:defRPr>
            </a:lvl1pPr>
          </a:lstStyle>
          <a:p>
            <a:pPr lvl="0"/>
            <a:r>
              <a:rPr lang="fr-FR" dirty="0"/>
              <a:t>François Villeroy de </a:t>
            </a:r>
            <a:r>
              <a:rPr lang="fr-FR" dirty="0" err="1"/>
              <a:t>Galhau</a:t>
            </a:r>
            <a:endParaRPr lang="fr-FR" dirty="0"/>
          </a:p>
        </p:txBody>
      </p:sp>
      <p:sp>
        <p:nvSpPr>
          <p:cNvPr id="6" name="ZoneTexte 5">
            <a:extLst>
              <a:ext uri="{FF2B5EF4-FFF2-40B4-BE49-F238E27FC236}">
                <a16:creationId xmlns:a16="http://schemas.microsoft.com/office/drawing/2014/main" id="{A59BCC54-9066-418B-939B-1C6605F678AE}"/>
              </a:ext>
            </a:extLst>
          </p:cNvPr>
          <p:cNvSpPr txBox="1"/>
          <p:nvPr userDrawn="1"/>
        </p:nvSpPr>
        <p:spPr>
          <a:xfrm>
            <a:off x="793373" y="945479"/>
            <a:ext cx="1640541" cy="2400657"/>
          </a:xfrm>
          <a:prstGeom prst="rect">
            <a:avLst/>
          </a:prstGeom>
          <a:noFill/>
        </p:spPr>
        <p:txBody>
          <a:bodyPr wrap="square" rtlCol="0">
            <a:spAutoFit/>
          </a:bodyPr>
          <a:lstStyle/>
          <a:p>
            <a:r>
              <a:rPr lang="fr-FR" sz="15000" b="1" i="0" baseline="0" dirty="0">
                <a:solidFill>
                  <a:srgbClr val="31429B"/>
                </a:solidFill>
                <a:latin typeface="Arial" panose="020B0604020202020204" pitchFamily="34" charset="0"/>
              </a:rPr>
              <a:t>«</a:t>
            </a:r>
            <a:r>
              <a:rPr lang="fr-FR" dirty="0"/>
              <a:t> </a:t>
            </a:r>
          </a:p>
        </p:txBody>
      </p:sp>
      <p:pic>
        <p:nvPicPr>
          <p:cNvPr id="4" name="Image 3">
            <a:extLst>
              <a:ext uri="{FF2B5EF4-FFF2-40B4-BE49-F238E27FC236}">
                <a16:creationId xmlns:a16="http://schemas.microsoft.com/office/drawing/2014/main" id="{2438BCB4-C6A8-F790-A515-E45E41DB528B}"/>
              </a:ext>
            </a:extLst>
          </p:cNvPr>
          <p:cNvPicPr>
            <a:picLocks noChangeAspect="1"/>
          </p:cNvPicPr>
          <p:nvPr userDrawn="1"/>
        </p:nvPicPr>
        <p:blipFill>
          <a:blip r:embed="rId2"/>
          <a:stretch>
            <a:fillRect/>
          </a:stretch>
        </p:blipFill>
        <p:spPr>
          <a:xfrm>
            <a:off x="5270500" y="0"/>
            <a:ext cx="1651000" cy="1257300"/>
          </a:xfrm>
          <a:prstGeom prst="rect">
            <a:avLst/>
          </a:prstGeom>
        </p:spPr>
      </p:pic>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129942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U_2PARTIES">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2"/>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TITRE DE LA PARTIE UNE, LA BANQUE DE FRANCE ET SA STRATÉGIE</a:t>
            </a:r>
          </a:p>
        </p:txBody>
      </p:sp>
      <p:sp>
        <p:nvSpPr>
          <p:cNvPr id="12" name="Espace réservé du graphique 11">
            <a:extLst>
              <a:ext uri="{FF2B5EF4-FFF2-40B4-BE49-F238E27FC236}">
                <a16:creationId xmlns:a16="http://schemas.microsoft.com/office/drawing/2014/main" id="{2809CEA6-CC93-2BB2-371F-25A14550A0B7}"/>
              </a:ext>
            </a:extLst>
          </p:cNvPr>
          <p:cNvSpPr>
            <a:spLocks noGrp="1"/>
          </p:cNvSpPr>
          <p:nvPr>
            <p:ph type="chart" sz="quarter" idx="17"/>
          </p:nvPr>
        </p:nvSpPr>
        <p:spPr>
          <a:xfrm>
            <a:off x="5486400" y="1028700"/>
            <a:ext cx="5665788" cy="3597275"/>
          </a:xfrm>
          <a:prstGeom prst="rect">
            <a:avLst/>
          </a:prstGeom>
        </p:spPr>
        <p:txBody>
          <a:bodyPr>
            <a:normAutofit/>
          </a:bodyPr>
          <a:lstStyle>
            <a:lvl1pPr marL="0" indent="0">
              <a:buFontTx/>
              <a:buNone/>
              <a:defRPr sz="1800" cap="all" baseline="0">
                <a:solidFill>
                  <a:srgbClr val="31429B"/>
                </a:solidFill>
                <a:latin typeface="Arial" panose="020B0604020202020204" pitchFamily="34" charset="0"/>
              </a:defRPr>
            </a:lvl1pPr>
          </a:lstStyle>
          <a:p>
            <a:endParaRPr lang="fr-FR" dirty="0"/>
          </a:p>
        </p:txBody>
      </p:sp>
      <p:sp>
        <p:nvSpPr>
          <p:cNvPr id="3" name="Espace réservé du texte 2"/>
          <p:cNvSpPr>
            <a:spLocks noGrp="1"/>
          </p:cNvSpPr>
          <p:nvPr>
            <p:ph type="body" sz="quarter" idx="18" hasCustomPrompt="1"/>
          </p:nvPr>
        </p:nvSpPr>
        <p:spPr>
          <a:xfrm>
            <a:off x="792163" y="1028700"/>
            <a:ext cx="4250100" cy="3597275"/>
          </a:xfrm>
        </p:spPr>
        <p:txBody>
          <a:bodyPr/>
          <a:lstStyle>
            <a:lvl1pPr>
              <a:defRPr>
                <a:solidFill>
                  <a:srgbClr val="4171D9"/>
                </a:solidFill>
              </a:defRPr>
            </a:lvl1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321802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U_1PARTIE">
    <p:spTree>
      <p:nvGrpSpPr>
        <p:cNvPr id="1" name=""/>
        <p:cNvGrpSpPr/>
        <p:nvPr/>
      </p:nvGrpSpPr>
      <p:grpSpPr>
        <a:xfrm>
          <a:off x="0" y="0"/>
          <a:ext cx="0" cy="0"/>
          <a:chOff x="0" y="0"/>
          <a:chExt cx="0" cy="0"/>
        </a:xfrm>
      </p:grpSpPr>
      <p:sp>
        <p:nvSpPr>
          <p:cNvPr id="24" name="Espace réservé du pied de page 4">
            <a:extLst>
              <a:ext uri="{FF2B5EF4-FFF2-40B4-BE49-F238E27FC236}">
                <a16:creationId xmlns:a16="http://schemas.microsoft.com/office/drawing/2014/main" id="{EFE1E510-AC38-E227-DBB7-44D9FA03EB38}"/>
              </a:ext>
            </a:extLst>
          </p:cNvPr>
          <p:cNvSpPr>
            <a:spLocks noGrp="1"/>
          </p:cNvSpPr>
          <p:nvPr>
            <p:ph type="ftr" sz="quarter" idx="11"/>
          </p:nvPr>
        </p:nvSpPr>
        <p:spPr>
          <a:xfrm>
            <a:off x="6306189" y="6211581"/>
            <a:ext cx="3967362" cy="365126"/>
          </a:xfrm>
        </p:spPr>
        <p:txBody>
          <a:bodyPr lIns="0"/>
          <a:lstStyle>
            <a:lvl1pPr algn="r">
              <a:defRPr sz="800" b="1" i="0" cap="all" baseline="0">
                <a:solidFill>
                  <a:srgbClr val="31429B"/>
                </a:solidFill>
                <a:latin typeface="Arial" panose="020B0604020202020204" pitchFamily="34" charset="0"/>
              </a:defRPr>
            </a:lvl1pPr>
          </a:lstStyle>
          <a:p>
            <a:r>
              <a:rPr lang="fr-FR" dirty="0"/>
              <a:t>Titre de la présentation • date</a:t>
            </a:r>
          </a:p>
        </p:txBody>
      </p:sp>
      <p:sp>
        <p:nvSpPr>
          <p:cNvPr id="25" name="Espace réservé du numéro de diapositive 5">
            <a:extLst>
              <a:ext uri="{FF2B5EF4-FFF2-40B4-BE49-F238E27FC236}">
                <a16:creationId xmlns:a16="http://schemas.microsoft.com/office/drawing/2014/main" id="{CD39C9E0-D417-82E6-DFD5-F0884D895284}"/>
              </a:ext>
            </a:extLst>
          </p:cNvPr>
          <p:cNvSpPr>
            <a:spLocks noGrp="1"/>
          </p:cNvSpPr>
          <p:nvPr>
            <p:ph type="sldNum" sz="quarter" idx="12"/>
          </p:nvPr>
        </p:nvSpPr>
        <p:spPr>
          <a:xfrm>
            <a:off x="5895624" y="6216992"/>
            <a:ext cx="400752" cy="365125"/>
          </a:xfrm>
        </p:spPr>
        <p:txBody>
          <a:bodyPr lIns="0"/>
          <a:lstStyle>
            <a:lvl1pPr algn="ctr">
              <a:defRPr sz="800" b="0" i="0" u="sng" baseline="0">
                <a:solidFill>
                  <a:srgbClr val="31429B"/>
                </a:solidFill>
                <a:latin typeface="Arial" panose="020B0604020202020204" pitchFamily="34" charset="0"/>
              </a:defRPr>
            </a:lvl1pPr>
          </a:lstStyle>
          <a:p>
            <a:fld id="{0DFF3279-5B66-F94E-B69C-CCB6B1DE2EC0}" type="slidenum">
              <a:rPr lang="fr-FR" smtClean="0"/>
              <a:pPr/>
              <a:t>‹N°›</a:t>
            </a:fld>
            <a:endParaRPr lang="fr-FR" dirty="0"/>
          </a:p>
        </p:txBody>
      </p:sp>
      <p:cxnSp>
        <p:nvCxnSpPr>
          <p:cNvPr id="28" name="Connecteur droit 27">
            <a:extLst>
              <a:ext uri="{FF2B5EF4-FFF2-40B4-BE49-F238E27FC236}">
                <a16:creationId xmlns:a16="http://schemas.microsoft.com/office/drawing/2014/main" id="{7907F9C3-99D9-44BB-6C62-FE5717063BD5}"/>
              </a:ext>
            </a:extLst>
          </p:cNvPr>
          <p:cNvCxnSpPr>
            <a:cxnSpLocks/>
          </p:cNvCxnSpPr>
          <p:nvPr userDrawn="1"/>
        </p:nvCxnSpPr>
        <p:spPr>
          <a:xfrm>
            <a:off x="10340786" y="6130899"/>
            <a:ext cx="0" cy="486149"/>
          </a:xfrm>
          <a:prstGeom prst="line">
            <a:avLst/>
          </a:prstGeom>
          <a:ln w="12700">
            <a:solidFill>
              <a:srgbClr val="31429B"/>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9FDF2E29-B48E-317E-0E1D-1126C8435469}"/>
              </a:ext>
            </a:extLst>
          </p:cNvPr>
          <p:cNvPicPr>
            <a:picLocks noChangeAspect="1"/>
          </p:cNvPicPr>
          <p:nvPr userDrawn="1"/>
        </p:nvPicPr>
        <p:blipFill>
          <a:blip r:embed="rId2"/>
          <a:stretch>
            <a:fillRect/>
          </a:stretch>
        </p:blipFill>
        <p:spPr>
          <a:xfrm>
            <a:off x="11152093" y="0"/>
            <a:ext cx="1193800" cy="1371600"/>
          </a:xfrm>
          <a:prstGeom prst="rect">
            <a:avLst/>
          </a:prstGeom>
        </p:spPr>
      </p:pic>
      <p:sp>
        <p:nvSpPr>
          <p:cNvPr id="7" name="Espace réservé du contenu 4">
            <a:extLst>
              <a:ext uri="{FF2B5EF4-FFF2-40B4-BE49-F238E27FC236}">
                <a16:creationId xmlns:a16="http://schemas.microsoft.com/office/drawing/2014/main" id="{43C11EAB-B4CF-E24A-7790-0E6E60FE0340}"/>
              </a:ext>
            </a:extLst>
          </p:cNvPr>
          <p:cNvSpPr>
            <a:spLocks noGrp="1"/>
          </p:cNvSpPr>
          <p:nvPr>
            <p:ph sz="quarter" idx="14" hasCustomPrompt="1"/>
          </p:nvPr>
        </p:nvSpPr>
        <p:spPr>
          <a:xfrm>
            <a:off x="412749" y="454921"/>
            <a:ext cx="10739343" cy="365125"/>
          </a:xfrm>
          <a:prstGeom prst="rect">
            <a:avLst/>
          </a:prstGeom>
        </p:spPr>
        <p:txBody>
          <a:bodyPr>
            <a:normAutofit/>
          </a:bodyPr>
          <a:lstStyle>
            <a:lvl1pPr marL="0" indent="0">
              <a:buNone/>
              <a:defRPr sz="2400" b="1" i="0" cap="all" baseline="0">
                <a:solidFill>
                  <a:srgbClr val="31429B"/>
                </a:solidFill>
                <a:latin typeface="Arial" panose="020B0604020202020204" pitchFamily="34" charset="0"/>
              </a:defRPr>
            </a:lvl1pPr>
            <a:lvl2pPr>
              <a:defRPr lang="fr-FR" sz="1600" b="1" i="0" kern="1200" cap="all" baseline="0" dirty="0" smtClean="0">
                <a:solidFill>
                  <a:srgbClr val="009FDF"/>
                </a:solidFill>
                <a:latin typeface="Arial" panose="020B0604020202020204" pitchFamily="34" charset="0"/>
                <a:ea typeface="+mn-ea"/>
                <a:cs typeface="+mn-cs"/>
              </a:defRPr>
            </a:lvl2pPr>
            <a:lvl3pPr>
              <a:defRPr lang="fr-FR" sz="1200" b="1" i="0" kern="1200" cap="all" baseline="0" dirty="0" smtClean="0">
                <a:solidFill>
                  <a:srgbClr val="1F2E5B"/>
                </a:solidFill>
                <a:latin typeface="Arial" panose="020B0604020202020204" pitchFamily="34" charset="0"/>
                <a:ea typeface="+mn-ea"/>
                <a:cs typeface="+mn-cs"/>
              </a:defRPr>
            </a:lvl3pPr>
            <a:lvl4pPr marL="57150" indent="-285750">
              <a:defRPr lang="fr-FR" sz="1200" kern="1200" baseline="0" dirty="0" smtClean="0">
                <a:solidFill>
                  <a:srgbClr val="1F2E5B"/>
                </a:solidFill>
                <a:latin typeface="Arial" panose="020B0604020202020204" pitchFamily="34" charset="0"/>
                <a:ea typeface="+mn-ea"/>
                <a:cs typeface="+mn-cs"/>
              </a:defRPr>
            </a:lvl4pPr>
            <a:lvl5pPr>
              <a:defRPr lang="fr-FR" sz="1200" b="1" i="0" kern="1200" baseline="0" dirty="0" smtClean="0">
                <a:solidFill>
                  <a:srgbClr val="1F2E5B"/>
                </a:solidFill>
                <a:latin typeface="Arial" panose="020B0604020202020204" pitchFamily="34" charset="0"/>
                <a:ea typeface="+mn-ea"/>
                <a:cs typeface="+mn-cs"/>
              </a:defRPr>
            </a:lvl5pPr>
          </a:lstStyle>
          <a:p>
            <a:pPr lvl="0"/>
            <a:r>
              <a:rPr lang="fr-FR" dirty="0"/>
              <a:t>TITRE DE LA PARTIE UNE, LA BANQUE DE FRANCE ET SA STRATÉGIE</a:t>
            </a:r>
          </a:p>
        </p:txBody>
      </p:sp>
      <p:sp>
        <p:nvSpPr>
          <p:cNvPr id="6" name="Espace réservé du texte 5"/>
          <p:cNvSpPr>
            <a:spLocks noGrp="1"/>
          </p:cNvSpPr>
          <p:nvPr>
            <p:ph type="body" sz="quarter" idx="15" hasCustomPrompt="1"/>
          </p:nvPr>
        </p:nvSpPr>
        <p:spPr>
          <a:xfrm>
            <a:off x="412750" y="1184275"/>
            <a:ext cx="10952163" cy="4711700"/>
          </a:xfrm>
        </p:spPr>
        <p:txBody>
          <a:bodyPr/>
          <a:lstStyle>
            <a:lvl1pPr>
              <a:defRPr baseline="0">
                <a:solidFill>
                  <a:srgbClr val="4171D9"/>
                </a:solidFill>
              </a:defRPr>
            </a:lvl1pPr>
          </a:lstStyle>
          <a:p>
            <a:pPr lvl="0"/>
            <a:r>
              <a:rPr lang="fr-FR" dirty="0"/>
              <a:t>Premier niveau</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2753" y="6104940"/>
            <a:ext cx="1085182" cy="512108"/>
          </a:xfrm>
          <a:prstGeom prst="rect">
            <a:avLst/>
          </a:prstGeom>
        </p:spPr>
      </p:pic>
    </p:spTree>
    <p:extLst>
      <p:ext uri="{BB962C8B-B14F-4D97-AF65-F5344CB8AC3E}">
        <p14:creationId xmlns:p14="http://schemas.microsoft.com/office/powerpoint/2010/main" val="24331998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7BDEBC9-33E4-8947-83C3-84CCC25D9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4" name="Espace réservé de la date 3">
            <a:extLst>
              <a:ext uri="{FF2B5EF4-FFF2-40B4-BE49-F238E27FC236}">
                <a16:creationId xmlns:a16="http://schemas.microsoft.com/office/drawing/2014/main" id="{205E7581-7A82-8247-9FDD-ACBDDFFFFD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7D371D3-D8CE-8C47-A8AC-AB8AC628D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Titre de la présentation • date</a:t>
            </a:r>
          </a:p>
        </p:txBody>
      </p:sp>
      <p:sp>
        <p:nvSpPr>
          <p:cNvPr id="6" name="Espace réservé du numéro de diapositive 5">
            <a:extLst>
              <a:ext uri="{FF2B5EF4-FFF2-40B4-BE49-F238E27FC236}">
                <a16:creationId xmlns:a16="http://schemas.microsoft.com/office/drawing/2014/main" id="{D19F0A79-7EA9-F446-B89B-80452E761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F3279-5B66-F94E-B69C-CCB6B1DE2EC0}" type="slidenum">
              <a:rPr lang="fr-FR" smtClean="0"/>
              <a:t>‹N°›</a:t>
            </a:fld>
            <a:endParaRPr lang="fr-FR"/>
          </a:p>
        </p:txBody>
      </p:sp>
      <p:sp>
        <p:nvSpPr>
          <p:cNvPr id="10" name="Espace réservé du texte 9"/>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dirty="0"/>
              <a:t>TITRE DE NIVEAU 1</a:t>
            </a:r>
          </a:p>
          <a:p>
            <a:pPr lvl="1"/>
            <a:r>
              <a:rPr lang="fr-FR" dirty="0"/>
              <a:t>Titre de niveau 2</a:t>
            </a:r>
          </a:p>
          <a:p>
            <a:pPr lvl="2"/>
            <a:r>
              <a:rPr lang="fr-FR" dirty="0"/>
              <a:t>Titre de niveau 3</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05739404"/>
      </p:ext>
    </p:extLst>
  </p:cSld>
  <p:clrMap bg1="lt1" tx1="dk1" bg2="lt2" tx2="dk2" accent1="accent1" accent2="accent2" accent3="accent3" accent4="accent4" accent5="accent5" accent6="accent6" hlink="hlink" folHlink="folHlink"/>
  <p:sldLayoutIdLst>
    <p:sldLayoutId id="2147483737" r:id="rId1"/>
    <p:sldLayoutId id="2147483740" r:id="rId2"/>
    <p:sldLayoutId id="2147483741" r:id="rId3"/>
    <p:sldLayoutId id="2147483744" r:id="rId4"/>
    <p:sldLayoutId id="2147483745" r:id="rId5"/>
    <p:sldLayoutId id="2147483746" r:id="rId6"/>
    <p:sldLayoutId id="2147483751" r:id="rId7"/>
    <p:sldLayoutId id="2147483747" r:id="rId8"/>
    <p:sldLayoutId id="2147483748" r:id="rId9"/>
    <p:sldLayoutId id="2147483749" r:id="rId10"/>
    <p:sldLayoutId id="2147483750" r:id="rId11"/>
    <p:sldLayoutId id="2147483752" r:id="rId12"/>
    <p:sldLayoutId id="2147483753" r:id="rId13"/>
    <p:sldLayoutId id="2147483754" r:id="rId14"/>
    <p:sldLayoutId id="2147483755" r:id="rId15"/>
    <p:sldLayoutId id="2147483758" r:id="rId16"/>
    <p:sldLayoutId id="2147483759" r:id="rId17"/>
    <p:sldLayoutId id="2147483760" r:id="rId18"/>
    <p:sldLayoutId id="2147483761" r:id="rId19"/>
    <p:sldLayoutId id="2147483762" r:id="rId20"/>
    <p:sldLayoutId id="2147483764" r:id="rId21"/>
    <p:sldLayoutId id="2147483765" r:id="rId22"/>
    <p:sldLayoutId id="2147483766" r:id="rId23"/>
    <p:sldLayoutId id="2147483774" r:id="rId24"/>
    <p:sldLayoutId id="2147483769" r:id="rId25"/>
    <p:sldLayoutId id="2147483767" r:id="rId26"/>
    <p:sldLayoutId id="2147483768" r:id="rId27"/>
    <p:sldLayoutId id="2147483771" r:id="rId28"/>
    <p:sldLayoutId id="2147483773" r:id="rId29"/>
    <p:sldLayoutId id="2147483772" r:id="rId30"/>
    <p:sldLayoutId id="2147483775" r:id="rId31"/>
    <p:sldLayoutId id="2147483776" r:id="rId3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www.insee.fr/fr/statistiques/7634653?sommaire=7634660"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persee.fr/doc/estat_0336-1454_2020_num_520_1_10959"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www.banque-france.fr/fr/publications-et-statistiques/publications/tresorerie-des-entreprises-comprendre-lecart-entre-donnees-agregees-et-perceptions"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banque-france.fr/fr/statistiques/situation-financiere-des-societes-non-financieres/situation-financiere-des-societes-non-financieres-3eme-trimestre-2025?utm_source=chatgpt.com" TargetMode="External"/><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ipp.eu/wp-content/uploads/2021/04/evaluation-contrainte-entreprises-remboursement-prets-garantis-etat-avril-2021.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anque-france.fr/fr/publications-et-statistiques/publications/prets-garantis-par-letat-quels-choix-de-remboursement" TargetMode="External"/><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ww.banque-france.fr/fr/publications-et-statistiques/publications/defaillances-et-productivite-des-entreprises-post-crise-sanitair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hyperlink" Target="https://www.banque-france.fr/fr/publications-et-statistiques/investissement-des-entreprises-et-cout-du-capital-une-etude-microeconomique-sur-donnees-francaises" TargetMode="External"/><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tresor.economie.gouv.fr/Articles/b72e151f-ac09-47e6-92eb-30657fce5e46/files/9a8f51d9-a060-4547-8852-b630858d7565" TargetMode="External"/><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insee.fr/fr/statistiques/8388032?sommaire=8388054"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insee.fr/fr/statistiques/7678588?sommaire=7681078" TargetMode="External"/><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banque-france.fr/fr/publications-et-statistiques/publications/heterogeneite-des-situations-financieres-des-entreprises-la-bosse-covid"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9BA9561-26E9-A5FC-4464-3305526B4E8D}"/>
              </a:ext>
            </a:extLst>
          </p:cNvPr>
          <p:cNvSpPr>
            <a:spLocks noGrp="1"/>
          </p:cNvSpPr>
          <p:nvPr>
            <p:ph type="body" sz="quarter" idx="11"/>
          </p:nvPr>
        </p:nvSpPr>
        <p:spPr>
          <a:xfrm>
            <a:off x="2716063" y="4712536"/>
            <a:ext cx="4832798" cy="232291"/>
          </a:xfrm>
        </p:spPr>
        <p:txBody>
          <a:bodyPr/>
          <a:lstStyle/>
          <a:p>
            <a:r>
              <a:rPr lang="fr-FR" dirty="0"/>
              <a:t>Jérémi </a:t>
            </a:r>
            <a:r>
              <a:rPr lang="fr-FR" dirty="0" err="1"/>
              <a:t>montornes</a:t>
            </a:r>
            <a:endParaRPr lang="fr-FR" dirty="0"/>
          </a:p>
          <a:p>
            <a:endParaRPr lang="fr-FR" dirty="0"/>
          </a:p>
        </p:txBody>
      </p:sp>
      <p:sp>
        <p:nvSpPr>
          <p:cNvPr id="5" name="Espace réservé du texte 4">
            <a:extLst>
              <a:ext uri="{FF2B5EF4-FFF2-40B4-BE49-F238E27FC236}">
                <a16:creationId xmlns:a16="http://schemas.microsoft.com/office/drawing/2014/main" id="{9FBBB967-BB39-5F51-E278-75406745130B}"/>
              </a:ext>
            </a:extLst>
          </p:cNvPr>
          <p:cNvSpPr>
            <a:spLocks noGrp="1"/>
          </p:cNvSpPr>
          <p:nvPr>
            <p:ph type="body" sz="quarter" idx="12"/>
          </p:nvPr>
        </p:nvSpPr>
        <p:spPr>
          <a:xfrm>
            <a:off x="2716063" y="4047167"/>
            <a:ext cx="4832798" cy="677593"/>
          </a:xfrm>
        </p:spPr>
        <p:txBody>
          <a:bodyPr/>
          <a:lstStyle/>
          <a:p>
            <a:r>
              <a:rPr lang="fr-FR" dirty="0">
                <a:solidFill>
                  <a:srgbClr val="4171D9"/>
                </a:solidFill>
              </a:rPr>
              <a:t>Banque de France</a:t>
            </a:r>
          </a:p>
          <a:p>
            <a:endParaRPr lang="fr-FR" dirty="0">
              <a:solidFill>
                <a:srgbClr val="4171D9"/>
              </a:solidFill>
            </a:endParaRPr>
          </a:p>
          <a:p>
            <a:endParaRPr lang="fr-FR" dirty="0">
              <a:solidFill>
                <a:srgbClr val="4171D9"/>
              </a:solidFill>
            </a:endParaRPr>
          </a:p>
          <a:p>
            <a:endParaRPr lang="fr-FR" dirty="0">
              <a:solidFill>
                <a:srgbClr val="4171D9"/>
              </a:solidFill>
            </a:endParaRPr>
          </a:p>
          <a:p>
            <a:endParaRPr lang="fr-FR" dirty="0"/>
          </a:p>
        </p:txBody>
      </p:sp>
      <p:sp>
        <p:nvSpPr>
          <p:cNvPr id="6" name="Espace réservé du texte 5">
            <a:extLst>
              <a:ext uri="{FF2B5EF4-FFF2-40B4-BE49-F238E27FC236}">
                <a16:creationId xmlns:a16="http://schemas.microsoft.com/office/drawing/2014/main" id="{905F5FCB-B092-4DA6-1A83-73709F35D019}"/>
              </a:ext>
            </a:extLst>
          </p:cNvPr>
          <p:cNvSpPr>
            <a:spLocks noGrp="1"/>
          </p:cNvSpPr>
          <p:nvPr>
            <p:ph type="body" sz="quarter" idx="13"/>
          </p:nvPr>
        </p:nvSpPr>
        <p:spPr>
          <a:xfrm>
            <a:off x="3067982" y="1386495"/>
            <a:ext cx="8076855" cy="746745"/>
          </a:xfrm>
        </p:spPr>
        <p:txBody>
          <a:bodyPr/>
          <a:lstStyle/>
          <a:p>
            <a:r>
              <a:rPr lang="fr-FR" dirty="0"/>
              <a:t>Situation financière des entreprises</a:t>
            </a:r>
          </a:p>
          <a:p>
            <a:r>
              <a:rPr lang="fr-FR" dirty="0"/>
              <a:t>Mercredi de l’éco</a:t>
            </a:r>
          </a:p>
        </p:txBody>
      </p:sp>
    </p:spTree>
    <p:extLst>
      <p:ext uri="{BB962C8B-B14F-4D97-AF65-F5344CB8AC3E}">
        <p14:creationId xmlns:p14="http://schemas.microsoft.com/office/powerpoint/2010/main" val="348843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4954A4F-E65B-4529-BB8A-77B557889534}"/>
              </a:ext>
            </a:extLst>
          </p:cNvPr>
          <p:cNvSpPr>
            <a:spLocks noGrp="1"/>
          </p:cNvSpPr>
          <p:nvPr>
            <p:ph type="sldNum" sz="quarter" idx="12"/>
          </p:nvPr>
        </p:nvSpPr>
        <p:spPr/>
        <p:txBody>
          <a:bodyPr/>
          <a:lstStyle/>
          <a:p>
            <a:fld id="{0DFF3279-5B66-F94E-B69C-CCB6B1DE2EC0}" type="slidenum">
              <a:rPr lang="fr-FR" smtClean="0"/>
              <a:pPr/>
              <a:t>10</a:t>
            </a:fld>
            <a:endParaRPr lang="fr-FR" dirty="0"/>
          </a:p>
        </p:txBody>
      </p:sp>
      <p:sp>
        <p:nvSpPr>
          <p:cNvPr id="4" name="Espace réservé du contenu 3">
            <a:extLst>
              <a:ext uri="{FF2B5EF4-FFF2-40B4-BE49-F238E27FC236}">
                <a16:creationId xmlns:a16="http://schemas.microsoft.com/office/drawing/2014/main" id="{E07277DF-9EA4-4645-3BB4-0F658CD0D4C6}"/>
              </a:ext>
            </a:extLst>
          </p:cNvPr>
          <p:cNvSpPr>
            <a:spLocks noGrp="1"/>
          </p:cNvSpPr>
          <p:nvPr>
            <p:ph sz="quarter" idx="14"/>
          </p:nvPr>
        </p:nvSpPr>
        <p:spPr>
          <a:xfrm>
            <a:off x="186607" y="298903"/>
            <a:ext cx="11287638" cy="365125"/>
          </a:xfrm>
        </p:spPr>
        <p:txBody>
          <a:bodyPr>
            <a:normAutofit fontScale="25000" lnSpcReduction="20000"/>
          </a:bodyPr>
          <a:lstStyle/>
          <a:p>
            <a:r>
              <a:rPr lang="fr-FR" sz="8000" dirty="0"/>
              <a:t>Taux de marge : un niveau inférieur à la moyenne de la zone euro </a:t>
            </a:r>
          </a:p>
          <a:p>
            <a:endParaRPr lang="fr-FR" dirty="0"/>
          </a:p>
        </p:txBody>
      </p:sp>
      <p:sp>
        <p:nvSpPr>
          <p:cNvPr id="5" name="Espace réservé du texte 4">
            <a:extLst>
              <a:ext uri="{FF2B5EF4-FFF2-40B4-BE49-F238E27FC236}">
                <a16:creationId xmlns:a16="http://schemas.microsoft.com/office/drawing/2014/main" id="{81861F02-2CB2-78C3-D4AD-9F43BAB0EC28}"/>
              </a:ext>
            </a:extLst>
          </p:cNvPr>
          <p:cNvSpPr>
            <a:spLocks noGrp="1"/>
          </p:cNvSpPr>
          <p:nvPr>
            <p:ph type="body" sz="quarter" idx="15"/>
          </p:nvPr>
        </p:nvSpPr>
        <p:spPr>
          <a:xfrm>
            <a:off x="412750" y="1082847"/>
            <a:ext cx="5339121" cy="4292293"/>
          </a:xfrm>
        </p:spPr>
        <p:txBody>
          <a:bodyPr>
            <a:normAutofit/>
          </a:bodyPr>
          <a:lstStyle/>
          <a:p>
            <a:r>
              <a:rPr lang="fr-FR" sz="2200" dirty="0"/>
              <a:t>La France se caractérise par un taux de marge inférieur à celui de la zone euro</a:t>
            </a:r>
          </a:p>
          <a:p>
            <a:r>
              <a:rPr lang="fr-FR" sz="2200" dirty="0"/>
              <a:t>Ces différences de niveau s’expliquent en partie par des écarts de coût du travail et de productivité </a:t>
            </a:r>
          </a:p>
          <a:p>
            <a:r>
              <a:rPr lang="fr-FR" sz="2200" dirty="0"/>
              <a:t>Des facteurs statistiques liés au périmètre des SNF contribuent à surestimer le niveau des marges en Allemagne </a:t>
            </a:r>
          </a:p>
        </p:txBody>
      </p:sp>
      <p:sp>
        <p:nvSpPr>
          <p:cNvPr id="7" name="ZoneTexte 6">
            <a:extLst>
              <a:ext uri="{FF2B5EF4-FFF2-40B4-BE49-F238E27FC236}">
                <a16:creationId xmlns:a16="http://schemas.microsoft.com/office/drawing/2014/main" id="{49406573-5CB5-6937-48E3-902BAAEE8EC4}"/>
              </a:ext>
            </a:extLst>
          </p:cNvPr>
          <p:cNvSpPr txBox="1"/>
          <p:nvPr/>
        </p:nvSpPr>
        <p:spPr>
          <a:xfrm>
            <a:off x="6296376" y="1392233"/>
            <a:ext cx="5530849" cy="461665"/>
          </a:xfrm>
          <a:prstGeom prst="rect">
            <a:avLst/>
          </a:prstGeom>
          <a:noFill/>
        </p:spPr>
        <p:txBody>
          <a:bodyPr wrap="square">
            <a:spAutoFit/>
          </a:bodyPr>
          <a:lstStyle/>
          <a:p>
            <a:r>
              <a:rPr lang="fr-FR" sz="1200" b="1" cap="all" dirty="0">
                <a:solidFill>
                  <a:srgbClr val="4171D9"/>
                </a:solidFill>
              </a:rPr>
              <a:t>Taux de marge de l’économie totale dans les principaux pays de la zone euro (en % de la valeur ajoutée)</a:t>
            </a:r>
          </a:p>
        </p:txBody>
      </p:sp>
      <p:sp>
        <p:nvSpPr>
          <p:cNvPr id="9" name="AutoShape 3">
            <a:extLst>
              <a:ext uri="{FF2B5EF4-FFF2-40B4-BE49-F238E27FC236}">
                <a16:creationId xmlns:a16="http://schemas.microsoft.com/office/drawing/2014/main" id="{DA3B2E23-DF5C-49ED-8B45-E8BB0FC16FF1}"/>
              </a:ext>
            </a:extLst>
          </p:cNvPr>
          <p:cNvSpPr>
            <a:spLocks noChangeAspect="1" noChangeArrowheads="1"/>
          </p:cNvSpPr>
          <p:nvPr/>
        </p:nvSpPr>
        <p:spPr bwMode="auto">
          <a:xfrm>
            <a:off x="5943599" y="3276599"/>
            <a:ext cx="2797277" cy="27972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ZoneTexte 15">
            <a:extLst>
              <a:ext uri="{FF2B5EF4-FFF2-40B4-BE49-F238E27FC236}">
                <a16:creationId xmlns:a16="http://schemas.microsoft.com/office/drawing/2014/main" id="{E8592464-7E85-18EA-F8F7-EF2A5E554494}"/>
              </a:ext>
            </a:extLst>
          </p:cNvPr>
          <p:cNvSpPr txBox="1"/>
          <p:nvPr/>
        </p:nvSpPr>
        <p:spPr>
          <a:xfrm>
            <a:off x="412750" y="5759318"/>
            <a:ext cx="5828069" cy="830997"/>
          </a:xfrm>
          <a:prstGeom prst="rect">
            <a:avLst/>
          </a:prstGeom>
          <a:noFill/>
        </p:spPr>
        <p:txBody>
          <a:bodyPr wrap="square">
            <a:spAutoFit/>
          </a:bodyPr>
          <a:lstStyle/>
          <a:p>
            <a:r>
              <a:rPr lang="fr-FR" sz="1600" dirty="0">
                <a:hlinkClick r:id="rId2"/>
              </a:rPr>
              <a:t>Éclairage - Évolution comparée du taux de marge dans les principaux pays de la zone euro − L’inflation reflue, la croissance hésite | Insee</a:t>
            </a:r>
            <a:endParaRPr lang="fr-FR" sz="1600" dirty="0"/>
          </a:p>
        </p:txBody>
      </p:sp>
      <p:sp>
        <p:nvSpPr>
          <p:cNvPr id="17" name="ZoneTexte 16">
            <a:extLst>
              <a:ext uri="{FF2B5EF4-FFF2-40B4-BE49-F238E27FC236}">
                <a16:creationId xmlns:a16="http://schemas.microsoft.com/office/drawing/2014/main" id="{E7C849F7-F2CE-66EA-6BD6-E5DAD313A4DB}"/>
              </a:ext>
            </a:extLst>
          </p:cNvPr>
          <p:cNvSpPr txBox="1"/>
          <p:nvPr/>
        </p:nvSpPr>
        <p:spPr>
          <a:xfrm>
            <a:off x="6240819" y="5734343"/>
            <a:ext cx="2500057" cy="338554"/>
          </a:xfrm>
          <a:prstGeom prst="rect">
            <a:avLst/>
          </a:prstGeom>
          <a:noFill/>
        </p:spPr>
        <p:txBody>
          <a:bodyPr wrap="square">
            <a:spAutoFit/>
          </a:bodyPr>
          <a:lstStyle/>
          <a:p>
            <a:r>
              <a:rPr lang="fr-FR" sz="1600" b="0" i="0" dirty="0">
                <a:solidFill>
                  <a:srgbClr val="525457"/>
                </a:solidFill>
                <a:effectLst/>
                <a:latin typeface="+mj-lt"/>
              </a:rPr>
              <a:t>Source : </a:t>
            </a:r>
            <a:r>
              <a:rPr lang="fr-FR" sz="1600" dirty="0">
                <a:solidFill>
                  <a:srgbClr val="525457"/>
                </a:solidFill>
                <a:latin typeface="+mj-lt"/>
              </a:rPr>
              <a:t>Eurostat</a:t>
            </a:r>
            <a:endParaRPr lang="fr-FR" sz="1600" dirty="0">
              <a:latin typeface="+mj-lt"/>
            </a:endParaRPr>
          </a:p>
        </p:txBody>
      </p:sp>
      <p:pic>
        <p:nvPicPr>
          <p:cNvPr id="2" name="Image 1">
            <a:extLst>
              <a:ext uri="{FF2B5EF4-FFF2-40B4-BE49-F238E27FC236}">
                <a16:creationId xmlns:a16="http://schemas.microsoft.com/office/drawing/2014/main" id="{DA206F73-3F1E-3770-7F10-0B565B65029E}"/>
              </a:ext>
            </a:extLst>
          </p:cNvPr>
          <p:cNvPicPr>
            <a:picLocks noChangeAspect="1"/>
          </p:cNvPicPr>
          <p:nvPr/>
        </p:nvPicPr>
        <p:blipFill>
          <a:blip r:embed="rId3"/>
          <a:stretch>
            <a:fillRect/>
          </a:stretch>
        </p:blipFill>
        <p:spPr>
          <a:xfrm>
            <a:off x="6240819" y="2027104"/>
            <a:ext cx="5530849" cy="3646565"/>
          </a:xfrm>
          <a:prstGeom prst="rect">
            <a:avLst/>
          </a:prstGeom>
        </p:spPr>
      </p:pic>
    </p:spTree>
    <p:extLst>
      <p:ext uri="{BB962C8B-B14F-4D97-AF65-F5344CB8AC3E}">
        <p14:creationId xmlns:p14="http://schemas.microsoft.com/office/powerpoint/2010/main" val="353376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DB05B-2481-486C-E657-126F9B7ACE8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214AF41-3F9F-50EC-14C5-507F406BE02B}"/>
              </a:ext>
            </a:extLst>
          </p:cNvPr>
          <p:cNvSpPr>
            <a:spLocks noGrp="1"/>
          </p:cNvSpPr>
          <p:nvPr>
            <p:ph type="title"/>
          </p:nvPr>
        </p:nvSpPr>
        <p:spPr>
          <a:xfrm>
            <a:off x="2877897" y="2312949"/>
            <a:ext cx="8281716" cy="2160727"/>
          </a:xfrm>
        </p:spPr>
        <p:txBody>
          <a:bodyPr/>
          <a:lstStyle/>
          <a:p>
            <a:r>
              <a:rPr lang="fr-FR" dirty="0"/>
              <a:t>TRÉSORERIE DES ENTREPRISES, supérieure à la tendance pré-Crise</a:t>
            </a:r>
          </a:p>
        </p:txBody>
      </p:sp>
      <p:sp>
        <p:nvSpPr>
          <p:cNvPr id="4" name="Espace réservé du numéro de diapositive 3">
            <a:extLst>
              <a:ext uri="{FF2B5EF4-FFF2-40B4-BE49-F238E27FC236}">
                <a16:creationId xmlns:a16="http://schemas.microsoft.com/office/drawing/2014/main" id="{A84AC511-F2D1-2646-73D0-5CFF93824C92}"/>
              </a:ext>
            </a:extLst>
          </p:cNvPr>
          <p:cNvSpPr>
            <a:spLocks noGrp="1"/>
          </p:cNvSpPr>
          <p:nvPr>
            <p:ph type="sldNum" sz="quarter" idx="12"/>
          </p:nvPr>
        </p:nvSpPr>
        <p:spPr/>
        <p:txBody>
          <a:bodyPr/>
          <a:lstStyle/>
          <a:p>
            <a:fld id="{0DFF3279-5B66-F94E-B69C-CCB6B1DE2EC0}" type="slidenum">
              <a:rPr lang="fr-FR" smtClean="0"/>
              <a:pPr/>
              <a:t>11</a:t>
            </a:fld>
            <a:endParaRPr lang="fr-FR" dirty="0"/>
          </a:p>
        </p:txBody>
      </p:sp>
      <p:sp>
        <p:nvSpPr>
          <p:cNvPr id="5" name="Espace réservé du texte 4">
            <a:extLst>
              <a:ext uri="{FF2B5EF4-FFF2-40B4-BE49-F238E27FC236}">
                <a16:creationId xmlns:a16="http://schemas.microsoft.com/office/drawing/2014/main" id="{41757C75-A0E5-9535-C060-829E5FE117A5}"/>
              </a:ext>
            </a:extLst>
          </p:cNvPr>
          <p:cNvSpPr>
            <a:spLocks noGrp="1"/>
          </p:cNvSpPr>
          <p:nvPr>
            <p:ph type="body" sz="quarter" idx="13"/>
          </p:nvPr>
        </p:nvSpPr>
        <p:spPr/>
        <p:txBody>
          <a:bodyPr/>
          <a:lstStyle/>
          <a:p>
            <a:r>
              <a:rPr lang="fr-FR" dirty="0"/>
              <a:t>2</a:t>
            </a:r>
          </a:p>
        </p:txBody>
      </p:sp>
    </p:spTree>
    <p:extLst>
      <p:ext uri="{BB962C8B-B14F-4D97-AF65-F5344CB8AC3E}">
        <p14:creationId xmlns:p14="http://schemas.microsoft.com/office/powerpoint/2010/main" val="2295239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490BF-5CEA-B089-2C2C-D4B56255703B}"/>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8D4B865-B62D-3827-0DC4-3D4DABCF902F}"/>
              </a:ext>
            </a:extLst>
          </p:cNvPr>
          <p:cNvSpPr>
            <a:spLocks noGrp="1"/>
          </p:cNvSpPr>
          <p:nvPr>
            <p:ph type="sldNum" sz="quarter" idx="12"/>
          </p:nvPr>
        </p:nvSpPr>
        <p:spPr/>
        <p:txBody>
          <a:bodyPr/>
          <a:lstStyle/>
          <a:p>
            <a:fld id="{0DFF3279-5B66-F94E-B69C-CCB6B1DE2EC0}" type="slidenum">
              <a:rPr lang="fr-FR" smtClean="0"/>
              <a:pPr/>
              <a:t>12</a:t>
            </a:fld>
            <a:endParaRPr lang="fr-FR" dirty="0"/>
          </a:p>
        </p:txBody>
      </p:sp>
      <p:sp>
        <p:nvSpPr>
          <p:cNvPr id="4" name="Espace réservé du contenu 3">
            <a:extLst>
              <a:ext uri="{FF2B5EF4-FFF2-40B4-BE49-F238E27FC236}">
                <a16:creationId xmlns:a16="http://schemas.microsoft.com/office/drawing/2014/main" id="{E1FA9DFA-A56B-FF38-818A-0A74123AB48E}"/>
              </a:ext>
            </a:extLst>
          </p:cNvPr>
          <p:cNvSpPr>
            <a:spLocks noGrp="1"/>
          </p:cNvSpPr>
          <p:nvPr>
            <p:ph sz="quarter" idx="14"/>
          </p:nvPr>
        </p:nvSpPr>
        <p:spPr/>
        <p:txBody>
          <a:bodyPr>
            <a:normAutofit fontScale="85000" lnSpcReduction="10000"/>
          </a:bodyPr>
          <a:lstStyle/>
          <a:p>
            <a:r>
              <a:rPr lang="fr-FR" dirty="0"/>
              <a:t>Trésorerie des SNF : un niveau encore supérieur à la période pré-Covid</a:t>
            </a:r>
          </a:p>
        </p:txBody>
      </p:sp>
      <p:sp>
        <p:nvSpPr>
          <p:cNvPr id="5" name="Espace réservé du texte 4">
            <a:extLst>
              <a:ext uri="{FF2B5EF4-FFF2-40B4-BE49-F238E27FC236}">
                <a16:creationId xmlns:a16="http://schemas.microsoft.com/office/drawing/2014/main" id="{435477D5-EFBC-379A-B929-0CAD9E36E7A2}"/>
              </a:ext>
            </a:extLst>
          </p:cNvPr>
          <p:cNvSpPr>
            <a:spLocks noGrp="1"/>
          </p:cNvSpPr>
          <p:nvPr>
            <p:ph type="body" sz="quarter" idx="15"/>
          </p:nvPr>
        </p:nvSpPr>
        <p:spPr>
          <a:xfrm>
            <a:off x="452284" y="1393737"/>
            <a:ext cx="5526777" cy="3433339"/>
          </a:xfrm>
        </p:spPr>
        <p:txBody>
          <a:bodyPr>
            <a:normAutofit fontScale="92500" lnSpcReduction="20000"/>
          </a:bodyPr>
          <a:lstStyle/>
          <a:p>
            <a:r>
              <a:rPr lang="fr-FR" sz="2200" dirty="0"/>
              <a:t>Les SNF ont puisé dans leurs réserves mais leur trésorerie demeure supérieure à son niveau pré-Covid</a:t>
            </a:r>
          </a:p>
          <a:p>
            <a:r>
              <a:rPr lang="fr-FR" sz="2200" dirty="0"/>
              <a:t>La trésorerie des SNF avait déjà fortement augmenté depuis les années 2000</a:t>
            </a:r>
          </a:p>
          <a:p>
            <a:r>
              <a:rPr lang="fr-FR" sz="2200" dirty="0"/>
              <a:t>La baisse du coût de détention des liquidités liée aux taux bas a expliqué une part significative de cette accumulation</a:t>
            </a:r>
          </a:p>
          <a:p>
            <a:r>
              <a:rPr lang="fr-FR" sz="2200" dirty="0"/>
              <a:t>D’autres explications de cette hausse tiennent à la nature des investissements à financer (corporel vs incorporel) ou l’incertitude accrue</a:t>
            </a:r>
          </a:p>
        </p:txBody>
      </p:sp>
      <p:sp>
        <p:nvSpPr>
          <p:cNvPr id="10" name="ZoneTexte 9">
            <a:extLst>
              <a:ext uri="{FF2B5EF4-FFF2-40B4-BE49-F238E27FC236}">
                <a16:creationId xmlns:a16="http://schemas.microsoft.com/office/drawing/2014/main" id="{E1DB1FF3-6D7C-865E-106A-E574E82D7D9B}"/>
              </a:ext>
            </a:extLst>
          </p:cNvPr>
          <p:cNvSpPr txBox="1"/>
          <p:nvPr/>
        </p:nvSpPr>
        <p:spPr>
          <a:xfrm>
            <a:off x="452284" y="5464263"/>
            <a:ext cx="5526777" cy="923330"/>
          </a:xfrm>
          <a:prstGeom prst="rect">
            <a:avLst/>
          </a:prstGeom>
          <a:noFill/>
        </p:spPr>
        <p:txBody>
          <a:bodyPr wrap="square">
            <a:spAutoFit/>
          </a:bodyPr>
          <a:lstStyle/>
          <a:p>
            <a:r>
              <a:rPr lang="fr-FR" dirty="0">
                <a:hlinkClick r:id="rId2"/>
              </a:rPr>
              <a:t>L’accumulation de liquidités par les sociétés non financières en France : l’effet des besoins de couverture et de la baisse des coûts de financement</a:t>
            </a:r>
            <a:endParaRPr lang="fr-FR" dirty="0"/>
          </a:p>
        </p:txBody>
      </p:sp>
      <p:sp>
        <p:nvSpPr>
          <p:cNvPr id="8" name="ZoneTexte 7">
            <a:extLst>
              <a:ext uri="{FF2B5EF4-FFF2-40B4-BE49-F238E27FC236}">
                <a16:creationId xmlns:a16="http://schemas.microsoft.com/office/drawing/2014/main" id="{701998D4-F558-130C-A95F-B1CA9AAB78D0}"/>
              </a:ext>
            </a:extLst>
          </p:cNvPr>
          <p:cNvSpPr txBox="1"/>
          <p:nvPr/>
        </p:nvSpPr>
        <p:spPr>
          <a:xfrm>
            <a:off x="6296376" y="5586122"/>
            <a:ext cx="2970528" cy="338554"/>
          </a:xfrm>
          <a:prstGeom prst="rect">
            <a:avLst/>
          </a:prstGeom>
          <a:noFill/>
        </p:spPr>
        <p:txBody>
          <a:bodyPr wrap="square">
            <a:spAutoFit/>
          </a:bodyPr>
          <a:lstStyle/>
          <a:p>
            <a:r>
              <a:rPr lang="fr-FR" sz="1600" b="0" i="0" dirty="0">
                <a:solidFill>
                  <a:srgbClr val="525457"/>
                </a:solidFill>
                <a:effectLst/>
                <a:latin typeface="+mj-lt"/>
              </a:rPr>
              <a:t>Source : </a:t>
            </a:r>
            <a:r>
              <a:rPr lang="fr-FR" sz="1600" dirty="0">
                <a:solidFill>
                  <a:srgbClr val="525457"/>
                </a:solidFill>
                <a:latin typeface="+mj-lt"/>
              </a:rPr>
              <a:t>Banque de France</a:t>
            </a:r>
            <a:endParaRPr lang="fr-FR" sz="1600" dirty="0">
              <a:latin typeface="+mj-lt"/>
            </a:endParaRPr>
          </a:p>
        </p:txBody>
      </p:sp>
      <p:sp>
        <p:nvSpPr>
          <p:cNvPr id="9" name="ZoneTexte 8">
            <a:extLst>
              <a:ext uri="{FF2B5EF4-FFF2-40B4-BE49-F238E27FC236}">
                <a16:creationId xmlns:a16="http://schemas.microsoft.com/office/drawing/2014/main" id="{105B9737-4907-D52C-1679-1851DFA58AD2}"/>
              </a:ext>
            </a:extLst>
          </p:cNvPr>
          <p:cNvSpPr txBox="1"/>
          <p:nvPr/>
        </p:nvSpPr>
        <p:spPr>
          <a:xfrm>
            <a:off x="6296376" y="1542724"/>
            <a:ext cx="5840207" cy="461665"/>
          </a:xfrm>
          <a:prstGeom prst="rect">
            <a:avLst/>
          </a:prstGeom>
          <a:noFill/>
        </p:spPr>
        <p:txBody>
          <a:bodyPr wrap="square">
            <a:spAutoFit/>
          </a:bodyPr>
          <a:lstStyle/>
          <a:p>
            <a:r>
              <a:rPr lang="fr-FR" sz="1200" b="1" cap="all" dirty="0">
                <a:solidFill>
                  <a:srgbClr val="4171D9"/>
                </a:solidFill>
              </a:rPr>
              <a:t>Encours de trésorerie agrégé des sociétés non financières (en % de PIB)</a:t>
            </a:r>
          </a:p>
        </p:txBody>
      </p:sp>
      <p:pic>
        <p:nvPicPr>
          <p:cNvPr id="6" name="Image 5">
            <a:extLst>
              <a:ext uri="{FF2B5EF4-FFF2-40B4-BE49-F238E27FC236}">
                <a16:creationId xmlns:a16="http://schemas.microsoft.com/office/drawing/2014/main" id="{15A7644B-2462-3E75-2B3E-F2E31D7EAB47}"/>
              </a:ext>
            </a:extLst>
          </p:cNvPr>
          <p:cNvPicPr>
            <a:picLocks noChangeAspect="1"/>
          </p:cNvPicPr>
          <p:nvPr/>
        </p:nvPicPr>
        <p:blipFill>
          <a:blip r:embed="rId3"/>
          <a:stretch>
            <a:fillRect/>
          </a:stretch>
        </p:blipFill>
        <p:spPr>
          <a:xfrm>
            <a:off x="6296376" y="2236474"/>
            <a:ext cx="5443340" cy="3270365"/>
          </a:xfrm>
          <a:prstGeom prst="rect">
            <a:avLst/>
          </a:prstGeom>
        </p:spPr>
      </p:pic>
    </p:spTree>
    <p:extLst>
      <p:ext uri="{BB962C8B-B14F-4D97-AF65-F5344CB8AC3E}">
        <p14:creationId xmlns:p14="http://schemas.microsoft.com/office/powerpoint/2010/main" val="477733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9021934-9471-897C-1E56-832962817B40}"/>
              </a:ext>
            </a:extLst>
          </p:cNvPr>
          <p:cNvSpPr>
            <a:spLocks noGrp="1"/>
          </p:cNvSpPr>
          <p:nvPr>
            <p:ph type="sldNum" sz="quarter" idx="12"/>
          </p:nvPr>
        </p:nvSpPr>
        <p:spPr/>
        <p:txBody>
          <a:bodyPr/>
          <a:lstStyle/>
          <a:p>
            <a:fld id="{0DFF3279-5B66-F94E-B69C-CCB6B1DE2EC0}" type="slidenum">
              <a:rPr lang="fr-FR" smtClean="0"/>
              <a:pPr/>
              <a:t>13</a:t>
            </a:fld>
            <a:endParaRPr lang="fr-FR" dirty="0"/>
          </a:p>
        </p:txBody>
      </p:sp>
      <p:sp>
        <p:nvSpPr>
          <p:cNvPr id="4" name="Espace réservé du contenu 3">
            <a:extLst>
              <a:ext uri="{FF2B5EF4-FFF2-40B4-BE49-F238E27FC236}">
                <a16:creationId xmlns:a16="http://schemas.microsoft.com/office/drawing/2014/main" id="{E59A5F47-5DAC-11AC-5A4B-B0B3DFA99D84}"/>
              </a:ext>
            </a:extLst>
          </p:cNvPr>
          <p:cNvSpPr>
            <a:spLocks noGrp="1"/>
          </p:cNvSpPr>
          <p:nvPr>
            <p:ph sz="quarter" idx="14"/>
          </p:nvPr>
        </p:nvSpPr>
        <p:spPr/>
        <p:txBody>
          <a:bodyPr>
            <a:normAutofit fontScale="85000" lnSpcReduction="10000"/>
          </a:bodyPr>
          <a:lstStyle/>
          <a:p>
            <a:r>
              <a:rPr lang="fr-FR" dirty="0"/>
              <a:t>Trésorerie des entreprises : niveau élevé et perception dégradée</a:t>
            </a:r>
          </a:p>
        </p:txBody>
      </p:sp>
      <p:sp>
        <p:nvSpPr>
          <p:cNvPr id="5" name="Espace réservé du texte 4">
            <a:extLst>
              <a:ext uri="{FF2B5EF4-FFF2-40B4-BE49-F238E27FC236}">
                <a16:creationId xmlns:a16="http://schemas.microsoft.com/office/drawing/2014/main" id="{7F14A033-859D-8139-B9D1-ED404267A2E7}"/>
              </a:ext>
            </a:extLst>
          </p:cNvPr>
          <p:cNvSpPr>
            <a:spLocks noGrp="1"/>
          </p:cNvSpPr>
          <p:nvPr>
            <p:ph type="body" sz="quarter" idx="15"/>
          </p:nvPr>
        </p:nvSpPr>
        <p:spPr>
          <a:xfrm>
            <a:off x="331993" y="1248626"/>
            <a:ext cx="5517573" cy="3765826"/>
          </a:xfrm>
        </p:spPr>
        <p:txBody>
          <a:bodyPr>
            <a:normAutofit/>
          </a:bodyPr>
          <a:lstStyle/>
          <a:p>
            <a:r>
              <a:rPr lang="fr-FR" sz="2200" dirty="0"/>
              <a:t>Paradoxe : les chefs d’entreprises indiquent une situation dégradée de leur trésorerie dans les enquêtes de conjoncture depuis 2022</a:t>
            </a:r>
          </a:p>
          <a:p>
            <a:r>
              <a:rPr lang="fr-FR" sz="2200" dirty="0"/>
              <a:t>Les entreprises ont relevé le niveau de trésorerie jugé adéquat, traduisant un changement durable de comportement en réponse aux chocs récents</a:t>
            </a:r>
          </a:p>
          <a:p>
            <a:r>
              <a:rPr lang="fr-FR" sz="2200" dirty="0"/>
              <a:t>La détention de liquidités correspond davantage à un motif de précaution</a:t>
            </a:r>
          </a:p>
        </p:txBody>
      </p:sp>
      <p:sp>
        <p:nvSpPr>
          <p:cNvPr id="7" name="ZoneTexte 6">
            <a:extLst>
              <a:ext uri="{FF2B5EF4-FFF2-40B4-BE49-F238E27FC236}">
                <a16:creationId xmlns:a16="http://schemas.microsoft.com/office/drawing/2014/main" id="{7B47F4EE-92FC-2A86-0BF4-0C4A226F1806}"/>
              </a:ext>
            </a:extLst>
          </p:cNvPr>
          <p:cNvSpPr txBox="1"/>
          <p:nvPr/>
        </p:nvSpPr>
        <p:spPr>
          <a:xfrm>
            <a:off x="6096000" y="1611844"/>
            <a:ext cx="5840207" cy="276999"/>
          </a:xfrm>
          <a:prstGeom prst="rect">
            <a:avLst/>
          </a:prstGeom>
          <a:noFill/>
        </p:spPr>
        <p:txBody>
          <a:bodyPr wrap="square">
            <a:spAutoFit/>
          </a:bodyPr>
          <a:lstStyle/>
          <a:p>
            <a:r>
              <a:rPr lang="fr-FR" sz="1200" b="1" cap="all" dirty="0">
                <a:solidFill>
                  <a:srgbClr val="4171D9"/>
                </a:solidFill>
              </a:rPr>
              <a:t>Situation de trésorerie (solde d’opinion CVS‑CJO)</a:t>
            </a:r>
          </a:p>
        </p:txBody>
      </p:sp>
      <p:sp>
        <p:nvSpPr>
          <p:cNvPr id="9" name="ZoneTexte 8">
            <a:extLst>
              <a:ext uri="{FF2B5EF4-FFF2-40B4-BE49-F238E27FC236}">
                <a16:creationId xmlns:a16="http://schemas.microsoft.com/office/drawing/2014/main" id="{74C8AC71-368C-5DD7-C242-FA86F54874AC}"/>
              </a:ext>
            </a:extLst>
          </p:cNvPr>
          <p:cNvSpPr txBox="1"/>
          <p:nvPr/>
        </p:nvSpPr>
        <p:spPr>
          <a:xfrm>
            <a:off x="322118" y="5672523"/>
            <a:ext cx="6172200" cy="646331"/>
          </a:xfrm>
          <a:prstGeom prst="rect">
            <a:avLst/>
          </a:prstGeom>
          <a:noFill/>
        </p:spPr>
        <p:txBody>
          <a:bodyPr wrap="square">
            <a:spAutoFit/>
          </a:bodyPr>
          <a:lstStyle/>
          <a:p>
            <a:r>
              <a:rPr lang="fr-FR" dirty="0">
                <a:hlinkClick r:id="rId2"/>
              </a:rPr>
              <a:t>Trésorerie des entreprises : comprendre l'écart entre données agrégées et perceptions | Banque de France</a:t>
            </a:r>
            <a:endParaRPr lang="fr-FR" dirty="0"/>
          </a:p>
        </p:txBody>
      </p:sp>
      <p:sp>
        <p:nvSpPr>
          <p:cNvPr id="11" name="ZoneTexte 10">
            <a:extLst>
              <a:ext uri="{FF2B5EF4-FFF2-40B4-BE49-F238E27FC236}">
                <a16:creationId xmlns:a16="http://schemas.microsoft.com/office/drawing/2014/main" id="{3FD2CB74-F938-7641-1290-D6F956D98766}"/>
              </a:ext>
            </a:extLst>
          </p:cNvPr>
          <p:cNvSpPr txBox="1"/>
          <p:nvPr/>
        </p:nvSpPr>
        <p:spPr>
          <a:xfrm>
            <a:off x="6463524" y="5859047"/>
            <a:ext cx="3260579" cy="338554"/>
          </a:xfrm>
          <a:prstGeom prst="rect">
            <a:avLst/>
          </a:prstGeom>
          <a:noFill/>
        </p:spPr>
        <p:txBody>
          <a:bodyPr wrap="square">
            <a:spAutoFit/>
          </a:bodyPr>
          <a:lstStyle/>
          <a:p>
            <a:r>
              <a:rPr lang="fr-FR" sz="1600" b="0" i="0" dirty="0">
                <a:solidFill>
                  <a:srgbClr val="525457"/>
                </a:solidFill>
                <a:effectLst/>
                <a:latin typeface="+mj-lt"/>
              </a:rPr>
              <a:t>Source : </a:t>
            </a:r>
            <a:r>
              <a:rPr lang="fr-FR" sz="1600" dirty="0">
                <a:solidFill>
                  <a:srgbClr val="525457"/>
                </a:solidFill>
                <a:latin typeface="+mj-lt"/>
              </a:rPr>
              <a:t>Banque de France</a:t>
            </a:r>
            <a:endParaRPr lang="fr-FR" sz="1600" dirty="0">
              <a:latin typeface="+mj-lt"/>
            </a:endParaRPr>
          </a:p>
        </p:txBody>
      </p:sp>
      <p:pic>
        <p:nvPicPr>
          <p:cNvPr id="1026" name="Picture 2" descr="SITUATION DE TRÉSORERIE (solde d’opinion CVS‑CJO) a) Dans l’industrie b) Dans les services marchands">
            <a:extLst>
              <a:ext uri="{FF2B5EF4-FFF2-40B4-BE49-F238E27FC236}">
                <a16:creationId xmlns:a16="http://schemas.microsoft.com/office/drawing/2014/main" id="{17271916-A7C7-FF70-BEEC-0F184D7FD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90" b="24355"/>
          <a:stretch>
            <a:fillRect/>
          </a:stretch>
        </p:blipFill>
        <p:spPr bwMode="auto">
          <a:xfrm>
            <a:off x="6096000" y="2075368"/>
            <a:ext cx="5971825" cy="293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06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56DDF731-5BAF-E768-433F-FA027BF93C61}"/>
              </a:ext>
            </a:extLst>
          </p:cNvPr>
          <p:cNvSpPr>
            <a:spLocks noGrp="1"/>
          </p:cNvSpPr>
          <p:nvPr>
            <p:ph type="sldNum" sz="quarter" idx="12"/>
          </p:nvPr>
        </p:nvSpPr>
        <p:spPr/>
        <p:txBody>
          <a:bodyPr/>
          <a:lstStyle/>
          <a:p>
            <a:fld id="{0DFF3279-5B66-F94E-B69C-CCB6B1DE2EC0}" type="slidenum">
              <a:rPr lang="fr-FR" smtClean="0"/>
              <a:pPr/>
              <a:t>14</a:t>
            </a:fld>
            <a:endParaRPr lang="fr-FR" dirty="0"/>
          </a:p>
        </p:txBody>
      </p:sp>
      <p:sp>
        <p:nvSpPr>
          <p:cNvPr id="4" name="Espace réservé du contenu 3">
            <a:extLst>
              <a:ext uri="{FF2B5EF4-FFF2-40B4-BE49-F238E27FC236}">
                <a16:creationId xmlns:a16="http://schemas.microsoft.com/office/drawing/2014/main" id="{6022BB97-6518-2602-26F4-FC4A629F276E}"/>
              </a:ext>
            </a:extLst>
          </p:cNvPr>
          <p:cNvSpPr>
            <a:spLocks noGrp="1"/>
          </p:cNvSpPr>
          <p:nvPr>
            <p:ph sz="quarter" idx="14"/>
          </p:nvPr>
        </p:nvSpPr>
        <p:spPr/>
        <p:txBody>
          <a:bodyPr>
            <a:normAutofit fontScale="92500" lnSpcReduction="10000"/>
          </a:bodyPr>
          <a:lstStyle/>
          <a:p>
            <a:r>
              <a:rPr lang="fr-FR" dirty="0"/>
              <a:t>Trésorerie par taille d’entreprise : le rôle des aides publiques</a:t>
            </a:r>
          </a:p>
        </p:txBody>
      </p:sp>
      <p:sp>
        <p:nvSpPr>
          <p:cNvPr id="5" name="Espace réservé du texte 4">
            <a:extLst>
              <a:ext uri="{FF2B5EF4-FFF2-40B4-BE49-F238E27FC236}">
                <a16:creationId xmlns:a16="http://schemas.microsoft.com/office/drawing/2014/main" id="{DB54E36C-7617-2AC0-A00A-D09F77F5028D}"/>
              </a:ext>
            </a:extLst>
          </p:cNvPr>
          <p:cNvSpPr>
            <a:spLocks noGrp="1"/>
          </p:cNvSpPr>
          <p:nvPr>
            <p:ph type="body" sz="quarter" idx="15"/>
          </p:nvPr>
        </p:nvSpPr>
        <p:spPr>
          <a:xfrm>
            <a:off x="412749" y="1242384"/>
            <a:ext cx="5683250" cy="4016990"/>
          </a:xfrm>
        </p:spPr>
        <p:txBody>
          <a:bodyPr>
            <a:normAutofit lnSpcReduction="10000"/>
          </a:bodyPr>
          <a:lstStyle/>
          <a:p>
            <a:r>
              <a:rPr lang="fr-FR" sz="2200" dirty="0"/>
              <a:t>La trésorerie des micro-entreprises est  plus forte (auto-financement) que celle des autres entreprises (gestion active)</a:t>
            </a:r>
          </a:p>
          <a:p>
            <a:r>
              <a:rPr lang="fr-FR" sz="2200" dirty="0"/>
              <a:t>Effet des aides publiques durant la crise sanitaire qui ont bénéficié à l’ensemble des catégories d’entreprises</a:t>
            </a:r>
          </a:p>
          <a:p>
            <a:r>
              <a:rPr lang="fr-FR" sz="2200" dirty="0"/>
              <a:t>Les niveaux de trésorerie des entreprises diminuent avec le remboursement progressif des prêts garantis par l’État et sous l’effet des chocs récents (guerre en Ukraine, inflation…)</a:t>
            </a:r>
          </a:p>
        </p:txBody>
      </p:sp>
      <p:sp>
        <p:nvSpPr>
          <p:cNvPr id="12" name="ZoneTexte 11">
            <a:extLst>
              <a:ext uri="{FF2B5EF4-FFF2-40B4-BE49-F238E27FC236}">
                <a16:creationId xmlns:a16="http://schemas.microsoft.com/office/drawing/2014/main" id="{0711D9BB-B5FD-07ED-0FDA-818C091DF184}"/>
              </a:ext>
            </a:extLst>
          </p:cNvPr>
          <p:cNvSpPr txBox="1"/>
          <p:nvPr/>
        </p:nvSpPr>
        <p:spPr>
          <a:xfrm>
            <a:off x="6615924" y="6011447"/>
            <a:ext cx="6174658" cy="338554"/>
          </a:xfrm>
          <a:prstGeom prst="rect">
            <a:avLst/>
          </a:prstGeom>
          <a:noFill/>
        </p:spPr>
        <p:txBody>
          <a:bodyPr wrap="square">
            <a:spAutoFit/>
          </a:bodyPr>
          <a:lstStyle/>
          <a:p>
            <a:r>
              <a:rPr lang="fr-FR" sz="1600" b="0" i="0" dirty="0">
                <a:solidFill>
                  <a:srgbClr val="525457"/>
                </a:solidFill>
                <a:effectLst/>
                <a:latin typeface="+mj-lt"/>
              </a:rPr>
              <a:t>Source : </a:t>
            </a:r>
            <a:r>
              <a:rPr lang="fr-FR" sz="1600" dirty="0">
                <a:solidFill>
                  <a:srgbClr val="525457"/>
                </a:solidFill>
                <a:latin typeface="+mj-lt"/>
              </a:rPr>
              <a:t>Banque de France</a:t>
            </a:r>
            <a:endParaRPr lang="fr-FR" sz="1600" dirty="0">
              <a:latin typeface="+mj-lt"/>
            </a:endParaRPr>
          </a:p>
        </p:txBody>
      </p:sp>
      <p:pic>
        <p:nvPicPr>
          <p:cNvPr id="11" name="Image 10">
            <a:extLst>
              <a:ext uri="{FF2B5EF4-FFF2-40B4-BE49-F238E27FC236}">
                <a16:creationId xmlns:a16="http://schemas.microsoft.com/office/drawing/2014/main" id="{9924A044-0BF7-2313-C597-6D5665B45BFA}"/>
              </a:ext>
            </a:extLst>
          </p:cNvPr>
          <p:cNvPicPr>
            <a:picLocks noChangeAspect="1"/>
          </p:cNvPicPr>
          <p:nvPr/>
        </p:nvPicPr>
        <p:blipFill>
          <a:blip r:embed="rId2"/>
          <a:stretch>
            <a:fillRect/>
          </a:stretch>
        </p:blipFill>
        <p:spPr>
          <a:xfrm>
            <a:off x="6296376" y="1156114"/>
            <a:ext cx="5342083" cy="4724809"/>
          </a:xfrm>
          <a:prstGeom prst="rect">
            <a:avLst/>
          </a:prstGeom>
        </p:spPr>
      </p:pic>
      <p:sp>
        <p:nvSpPr>
          <p:cNvPr id="6" name="ZoneTexte 5">
            <a:extLst>
              <a:ext uri="{FF2B5EF4-FFF2-40B4-BE49-F238E27FC236}">
                <a16:creationId xmlns:a16="http://schemas.microsoft.com/office/drawing/2014/main" id="{7E59720B-DE4B-73B4-637B-3D9C653355A9}"/>
              </a:ext>
            </a:extLst>
          </p:cNvPr>
          <p:cNvSpPr txBox="1"/>
          <p:nvPr/>
        </p:nvSpPr>
        <p:spPr>
          <a:xfrm>
            <a:off x="6296376" y="989575"/>
            <a:ext cx="6395884" cy="276999"/>
          </a:xfrm>
          <a:prstGeom prst="rect">
            <a:avLst/>
          </a:prstGeom>
          <a:noFill/>
        </p:spPr>
        <p:txBody>
          <a:bodyPr wrap="square">
            <a:spAutoFit/>
          </a:bodyPr>
          <a:lstStyle/>
          <a:p>
            <a:r>
              <a:rPr lang="fr-FR" sz="1200" b="1" cap="all" dirty="0">
                <a:solidFill>
                  <a:srgbClr val="4171D9"/>
                </a:solidFill>
              </a:rPr>
              <a:t>Trésorerie par catégorie d’entreprise </a:t>
            </a:r>
          </a:p>
        </p:txBody>
      </p:sp>
    </p:spTree>
    <p:extLst>
      <p:ext uri="{BB962C8B-B14F-4D97-AF65-F5344CB8AC3E}">
        <p14:creationId xmlns:p14="http://schemas.microsoft.com/office/powerpoint/2010/main" val="56314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AF274-0066-D65C-649C-4E1EABA404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28E2963-2E73-CB00-AEEA-DDE39207B647}"/>
              </a:ext>
            </a:extLst>
          </p:cNvPr>
          <p:cNvSpPr>
            <a:spLocks noGrp="1"/>
          </p:cNvSpPr>
          <p:nvPr>
            <p:ph type="title"/>
          </p:nvPr>
        </p:nvSpPr>
        <p:spPr>
          <a:xfrm>
            <a:off x="2877897" y="2312950"/>
            <a:ext cx="7741611" cy="2012932"/>
          </a:xfrm>
        </p:spPr>
        <p:txBody>
          <a:bodyPr/>
          <a:lstStyle/>
          <a:p>
            <a:r>
              <a:rPr lang="fr-FR" dirty="0"/>
              <a:t>Baisse des ratios d’endettement DES ENTREPRISES</a:t>
            </a:r>
          </a:p>
        </p:txBody>
      </p:sp>
      <p:sp>
        <p:nvSpPr>
          <p:cNvPr id="4" name="Espace réservé du numéro de diapositive 3">
            <a:extLst>
              <a:ext uri="{FF2B5EF4-FFF2-40B4-BE49-F238E27FC236}">
                <a16:creationId xmlns:a16="http://schemas.microsoft.com/office/drawing/2014/main" id="{F905BC4B-9FE8-9F24-9547-AAF99429FC3F}"/>
              </a:ext>
            </a:extLst>
          </p:cNvPr>
          <p:cNvSpPr>
            <a:spLocks noGrp="1"/>
          </p:cNvSpPr>
          <p:nvPr>
            <p:ph type="sldNum" sz="quarter" idx="12"/>
          </p:nvPr>
        </p:nvSpPr>
        <p:spPr/>
        <p:txBody>
          <a:bodyPr/>
          <a:lstStyle/>
          <a:p>
            <a:fld id="{0DFF3279-5B66-F94E-B69C-CCB6B1DE2EC0}" type="slidenum">
              <a:rPr lang="fr-FR" smtClean="0"/>
              <a:pPr/>
              <a:t>15</a:t>
            </a:fld>
            <a:endParaRPr lang="fr-FR" dirty="0"/>
          </a:p>
        </p:txBody>
      </p:sp>
      <p:sp>
        <p:nvSpPr>
          <p:cNvPr id="5" name="Espace réservé du texte 4">
            <a:extLst>
              <a:ext uri="{FF2B5EF4-FFF2-40B4-BE49-F238E27FC236}">
                <a16:creationId xmlns:a16="http://schemas.microsoft.com/office/drawing/2014/main" id="{F37AD245-1C44-B23D-863D-52004402D81F}"/>
              </a:ext>
            </a:extLst>
          </p:cNvPr>
          <p:cNvSpPr>
            <a:spLocks noGrp="1"/>
          </p:cNvSpPr>
          <p:nvPr>
            <p:ph type="body" sz="quarter" idx="13"/>
          </p:nvPr>
        </p:nvSpPr>
        <p:spPr/>
        <p:txBody>
          <a:bodyPr/>
          <a:lstStyle/>
          <a:p>
            <a:r>
              <a:rPr lang="fr-FR" dirty="0"/>
              <a:t>3</a:t>
            </a:r>
          </a:p>
        </p:txBody>
      </p:sp>
    </p:spTree>
    <p:extLst>
      <p:ext uri="{BB962C8B-B14F-4D97-AF65-F5344CB8AC3E}">
        <p14:creationId xmlns:p14="http://schemas.microsoft.com/office/powerpoint/2010/main" val="331149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B3F7561-C620-C2E9-2894-C6B734A63CB7}"/>
              </a:ext>
            </a:extLst>
          </p:cNvPr>
          <p:cNvSpPr>
            <a:spLocks noGrp="1"/>
          </p:cNvSpPr>
          <p:nvPr>
            <p:ph type="sldNum" sz="quarter" idx="12"/>
          </p:nvPr>
        </p:nvSpPr>
        <p:spPr/>
        <p:txBody>
          <a:bodyPr/>
          <a:lstStyle/>
          <a:p>
            <a:fld id="{0DFF3279-5B66-F94E-B69C-CCB6B1DE2EC0}" type="slidenum">
              <a:rPr lang="fr-FR" smtClean="0"/>
              <a:pPr/>
              <a:t>16</a:t>
            </a:fld>
            <a:endParaRPr lang="fr-FR" dirty="0"/>
          </a:p>
        </p:txBody>
      </p:sp>
      <p:sp>
        <p:nvSpPr>
          <p:cNvPr id="5" name="Espace réservé du texte 4">
            <a:extLst>
              <a:ext uri="{FF2B5EF4-FFF2-40B4-BE49-F238E27FC236}">
                <a16:creationId xmlns:a16="http://schemas.microsoft.com/office/drawing/2014/main" id="{D79F4732-7301-AA19-67D4-B73CF40564E1}"/>
              </a:ext>
            </a:extLst>
          </p:cNvPr>
          <p:cNvSpPr>
            <a:spLocks noGrp="1"/>
          </p:cNvSpPr>
          <p:nvPr>
            <p:ph type="body" sz="quarter" idx="15"/>
          </p:nvPr>
        </p:nvSpPr>
        <p:spPr>
          <a:xfrm>
            <a:off x="473609" y="1363364"/>
            <a:ext cx="5482874" cy="3798469"/>
          </a:xfrm>
        </p:spPr>
        <p:txBody>
          <a:bodyPr>
            <a:normAutofit fontScale="92500" lnSpcReduction="10000"/>
          </a:bodyPr>
          <a:lstStyle/>
          <a:p>
            <a:r>
              <a:rPr lang="fr-FR" sz="2200" dirty="0"/>
              <a:t>La dette des SNF recule récemment en raison du remboursement des PGE et de la hausse des taux</a:t>
            </a:r>
          </a:p>
          <a:p>
            <a:r>
              <a:rPr lang="fr-FR" sz="2200" dirty="0"/>
              <a:t>Un problème de diagnostic :</a:t>
            </a:r>
          </a:p>
          <a:p>
            <a:r>
              <a:rPr lang="fr-FR" sz="2200" dirty="0"/>
              <a:t>Entre 2010 et 2020, forte hausse de la dette (en % de PIB) dans un contexte de taux d’intérêt durablement bas </a:t>
            </a:r>
          </a:p>
          <a:p>
            <a:r>
              <a:rPr lang="fr-FR" sz="2200" dirty="0"/>
              <a:t>En revanche, le levier financier (en % de fonds propres), est soutenable et en amélioration à long terme. Effet de la h</a:t>
            </a:r>
            <a:r>
              <a:rPr lang="fr-FR" sz="2000" dirty="0"/>
              <a:t>ausse des prix des actifs (immobilier, actions, actifs incorporels)</a:t>
            </a:r>
            <a:endParaRPr lang="fr-FR" sz="2200" b="0" dirty="0"/>
          </a:p>
        </p:txBody>
      </p:sp>
      <p:sp>
        <p:nvSpPr>
          <p:cNvPr id="9" name="Espace réservé du contenu 8">
            <a:extLst>
              <a:ext uri="{FF2B5EF4-FFF2-40B4-BE49-F238E27FC236}">
                <a16:creationId xmlns:a16="http://schemas.microsoft.com/office/drawing/2014/main" id="{7DF98BD5-68CB-BB98-D2C5-8BE143839F6F}"/>
              </a:ext>
            </a:extLst>
          </p:cNvPr>
          <p:cNvSpPr>
            <a:spLocks noGrp="1"/>
          </p:cNvSpPr>
          <p:nvPr>
            <p:ph sz="quarter" idx="14"/>
          </p:nvPr>
        </p:nvSpPr>
        <p:spPr>
          <a:xfrm>
            <a:off x="412749" y="454921"/>
            <a:ext cx="10739343" cy="365125"/>
          </a:xfrm>
        </p:spPr>
        <p:txBody>
          <a:bodyPr>
            <a:normAutofit fontScale="77500" lnSpcReduction="20000"/>
          </a:bodyPr>
          <a:lstStyle/>
          <a:p>
            <a:r>
              <a:rPr lang="fr-FR" dirty="0"/>
              <a:t>Endettement des SNF : normalisation dans un contexte de taux plus élevés</a:t>
            </a:r>
          </a:p>
        </p:txBody>
      </p:sp>
      <p:pic>
        <p:nvPicPr>
          <p:cNvPr id="11" name="Espace réservé du contenu 6">
            <a:extLst>
              <a:ext uri="{FF2B5EF4-FFF2-40B4-BE49-F238E27FC236}">
                <a16:creationId xmlns:a16="http://schemas.microsoft.com/office/drawing/2014/main" id="{4DCBCDFC-CA8E-E910-DC61-BCD1894BF89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35519" y="1879410"/>
            <a:ext cx="5832305" cy="4232505"/>
          </a:xfrm>
          <a:prstGeom prst="rect">
            <a:avLst/>
          </a:prstGeom>
        </p:spPr>
      </p:pic>
      <p:sp>
        <p:nvSpPr>
          <p:cNvPr id="13" name="ZoneTexte 12">
            <a:extLst>
              <a:ext uri="{FF2B5EF4-FFF2-40B4-BE49-F238E27FC236}">
                <a16:creationId xmlns:a16="http://schemas.microsoft.com/office/drawing/2014/main" id="{EE684CA4-F180-C806-2654-4AAFDC4E1169}"/>
              </a:ext>
            </a:extLst>
          </p:cNvPr>
          <p:cNvSpPr txBox="1"/>
          <p:nvPr/>
        </p:nvSpPr>
        <p:spPr>
          <a:xfrm>
            <a:off x="6096000" y="1363364"/>
            <a:ext cx="6174658" cy="461665"/>
          </a:xfrm>
          <a:prstGeom prst="rect">
            <a:avLst/>
          </a:prstGeom>
          <a:noFill/>
        </p:spPr>
        <p:txBody>
          <a:bodyPr wrap="square">
            <a:spAutoFit/>
          </a:bodyPr>
          <a:lstStyle/>
          <a:p>
            <a:r>
              <a:rPr lang="fr-FR" sz="1200" b="1" cap="all" dirty="0">
                <a:solidFill>
                  <a:srgbClr val="4171D9"/>
                </a:solidFill>
              </a:rPr>
              <a:t>Ratio de dette brute (en % du PIB) et de levier (en % des fonds propres)</a:t>
            </a:r>
          </a:p>
        </p:txBody>
      </p:sp>
      <p:sp>
        <p:nvSpPr>
          <p:cNvPr id="4" name="ZoneTexte 3">
            <a:extLst>
              <a:ext uri="{FF2B5EF4-FFF2-40B4-BE49-F238E27FC236}">
                <a16:creationId xmlns:a16="http://schemas.microsoft.com/office/drawing/2014/main" id="{E364FA7A-1CAB-EB54-5F9E-55D77D58384C}"/>
              </a:ext>
            </a:extLst>
          </p:cNvPr>
          <p:cNvSpPr txBox="1"/>
          <p:nvPr/>
        </p:nvSpPr>
        <p:spPr>
          <a:xfrm>
            <a:off x="412749" y="5819528"/>
            <a:ext cx="5543734" cy="584775"/>
          </a:xfrm>
          <a:prstGeom prst="rect">
            <a:avLst/>
          </a:prstGeom>
          <a:noFill/>
        </p:spPr>
        <p:txBody>
          <a:bodyPr wrap="square">
            <a:spAutoFit/>
          </a:bodyPr>
          <a:lstStyle/>
          <a:p>
            <a:r>
              <a:rPr lang="fr-FR" sz="1600" dirty="0">
                <a:hlinkClick r:id="rId3"/>
              </a:rPr>
              <a:t>Situation financière des sociétés non financières 3ème trimestre 2025 | Banque de France</a:t>
            </a:r>
            <a:endParaRPr lang="fr-FR" sz="1600" dirty="0"/>
          </a:p>
        </p:txBody>
      </p:sp>
      <p:sp>
        <p:nvSpPr>
          <p:cNvPr id="2" name="ZoneTexte 1">
            <a:extLst>
              <a:ext uri="{FF2B5EF4-FFF2-40B4-BE49-F238E27FC236}">
                <a16:creationId xmlns:a16="http://schemas.microsoft.com/office/drawing/2014/main" id="{BDCCFFA2-A55A-C42A-DA50-6F40DF8F9CCC}"/>
              </a:ext>
            </a:extLst>
          </p:cNvPr>
          <p:cNvSpPr txBox="1"/>
          <p:nvPr/>
        </p:nvSpPr>
        <p:spPr>
          <a:xfrm>
            <a:off x="6704415" y="6166296"/>
            <a:ext cx="2773882" cy="338554"/>
          </a:xfrm>
          <a:prstGeom prst="rect">
            <a:avLst/>
          </a:prstGeom>
          <a:noFill/>
        </p:spPr>
        <p:txBody>
          <a:bodyPr wrap="square">
            <a:spAutoFit/>
          </a:bodyPr>
          <a:lstStyle/>
          <a:p>
            <a:r>
              <a:rPr lang="fr-FR" sz="1600" b="0" i="0" dirty="0">
                <a:solidFill>
                  <a:srgbClr val="525457"/>
                </a:solidFill>
                <a:effectLst/>
                <a:latin typeface="+mj-lt"/>
              </a:rPr>
              <a:t>Source : </a:t>
            </a:r>
            <a:r>
              <a:rPr lang="fr-FR" sz="1600" dirty="0">
                <a:solidFill>
                  <a:srgbClr val="525457"/>
                </a:solidFill>
                <a:latin typeface="+mj-lt"/>
              </a:rPr>
              <a:t>Banque de France</a:t>
            </a:r>
            <a:endParaRPr lang="fr-FR" sz="1600" dirty="0">
              <a:latin typeface="+mj-lt"/>
            </a:endParaRPr>
          </a:p>
        </p:txBody>
      </p:sp>
    </p:spTree>
    <p:extLst>
      <p:ext uri="{BB962C8B-B14F-4D97-AF65-F5344CB8AC3E}">
        <p14:creationId xmlns:p14="http://schemas.microsoft.com/office/powerpoint/2010/main" val="37574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8E2B552-A2F2-0F93-2887-7F6AA94F7B6A}"/>
              </a:ext>
            </a:extLst>
          </p:cNvPr>
          <p:cNvSpPr>
            <a:spLocks noGrp="1"/>
          </p:cNvSpPr>
          <p:nvPr>
            <p:ph type="sldNum" sz="quarter" idx="12"/>
          </p:nvPr>
        </p:nvSpPr>
        <p:spPr/>
        <p:txBody>
          <a:bodyPr/>
          <a:lstStyle/>
          <a:p>
            <a:fld id="{0DFF3279-5B66-F94E-B69C-CCB6B1DE2EC0}" type="slidenum">
              <a:rPr lang="fr-FR" smtClean="0"/>
              <a:pPr/>
              <a:t>17</a:t>
            </a:fld>
            <a:endParaRPr lang="fr-FR" dirty="0"/>
          </a:p>
        </p:txBody>
      </p:sp>
      <p:sp>
        <p:nvSpPr>
          <p:cNvPr id="4" name="Espace réservé du contenu 3">
            <a:extLst>
              <a:ext uri="{FF2B5EF4-FFF2-40B4-BE49-F238E27FC236}">
                <a16:creationId xmlns:a16="http://schemas.microsoft.com/office/drawing/2014/main" id="{731CEC1C-8E56-7EE1-EA75-59D315950CC2}"/>
              </a:ext>
            </a:extLst>
          </p:cNvPr>
          <p:cNvSpPr>
            <a:spLocks noGrp="1"/>
          </p:cNvSpPr>
          <p:nvPr>
            <p:ph sz="quarter" idx="14"/>
          </p:nvPr>
        </p:nvSpPr>
        <p:spPr/>
        <p:txBody>
          <a:bodyPr>
            <a:normAutofit fontScale="85000" lnSpcReduction="10000"/>
          </a:bodyPr>
          <a:lstStyle/>
          <a:p>
            <a:r>
              <a:rPr lang="fr-FR" dirty="0"/>
              <a:t>Endettement par taille d’entreprise : une hétérogénéité marquée</a:t>
            </a:r>
          </a:p>
          <a:p>
            <a:endParaRPr lang="fr-FR" dirty="0"/>
          </a:p>
        </p:txBody>
      </p:sp>
      <p:pic>
        <p:nvPicPr>
          <p:cNvPr id="6" name="Image 5">
            <a:extLst>
              <a:ext uri="{FF2B5EF4-FFF2-40B4-BE49-F238E27FC236}">
                <a16:creationId xmlns:a16="http://schemas.microsoft.com/office/drawing/2014/main" id="{F66841A4-B9F8-62CC-11A6-6B781AB90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027" y="1140167"/>
            <a:ext cx="6943249" cy="5076825"/>
          </a:xfrm>
          <a:prstGeom prst="rect">
            <a:avLst/>
          </a:prstGeom>
        </p:spPr>
      </p:pic>
      <p:sp>
        <p:nvSpPr>
          <p:cNvPr id="8" name="Espace réservé du texte 4">
            <a:extLst>
              <a:ext uri="{FF2B5EF4-FFF2-40B4-BE49-F238E27FC236}">
                <a16:creationId xmlns:a16="http://schemas.microsoft.com/office/drawing/2014/main" id="{1361FD8E-B02E-9F35-1CF2-EDAEAB5AD93B}"/>
              </a:ext>
            </a:extLst>
          </p:cNvPr>
          <p:cNvSpPr>
            <a:spLocks noGrp="1"/>
          </p:cNvSpPr>
          <p:nvPr>
            <p:ph type="body" sz="quarter" idx="15"/>
          </p:nvPr>
        </p:nvSpPr>
        <p:spPr>
          <a:xfrm>
            <a:off x="412749" y="1278072"/>
            <a:ext cx="5329289" cy="4301855"/>
          </a:xfrm>
        </p:spPr>
        <p:txBody>
          <a:bodyPr>
            <a:normAutofit/>
          </a:bodyPr>
          <a:lstStyle/>
          <a:p>
            <a:r>
              <a:rPr lang="fr-FR" sz="2200" dirty="0"/>
              <a:t>Le niveau d’endettement (levier) est hétérogène selon la taille en lien avec l’accès aux marchés de capitaux</a:t>
            </a:r>
          </a:p>
          <a:p>
            <a:r>
              <a:rPr lang="fr-FR" sz="2200" dirty="0"/>
              <a:t>L’endettement des grandes entreprises / ETI supérieur à 120 % des capitaux propres peut être soutenable avec des taux de marge plus élevés et une structure de financement diversifié</a:t>
            </a:r>
          </a:p>
          <a:p>
            <a:r>
              <a:rPr lang="fr-FR" sz="2200" dirty="0"/>
              <a:t>La faiblesse des fonds propres des microentreprises peut conduire à des défaillances</a:t>
            </a:r>
          </a:p>
        </p:txBody>
      </p:sp>
    </p:spTree>
    <p:extLst>
      <p:ext uri="{BB962C8B-B14F-4D97-AF65-F5344CB8AC3E}">
        <p14:creationId xmlns:p14="http://schemas.microsoft.com/office/powerpoint/2010/main" val="653270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96CD1EE-6446-91A7-9E00-8FC285A10A98}"/>
              </a:ext>
            </a:extLst>
          </p:cNvPr>
          <p:cNvSpPr>
            <a:spLocks noGrp="1"/>
          </p:cNvSpPr>
          <p:nvPr>
            <p:ph type="sldNum" sz="quarter" idx="12"/>
          </p:nvPr>
        </p:nvSpPr>
        <p:spPr/>
        <p:txBody>
          <a:bodyPr/>
          <a:lstStyle/>
          <a:p>
            <a:fld id="{0DFF3279-5B66-F94E-B69C-CCB6B1DE2EC0}" type="slidenum">
              <a:rPr lang="fr-FR" smtClean="0"/>
              <a:pPr/>
              <a:t>18</a:t>
            </a:fld>
            <a:endParaRPr lang="fr-FR" dirty="0"/>
          </a:p>
        </p:txBody>
      </p:sp>
      <p:sp>
        <p:nvSpPr>
          <p:cNvPr id="4" name="Espace réservé du contenu 3">
            <a:extLst>
              <a:ext uri="{FF2B5EF4-FFF2-40B4-BE49-F238E27FC236}">
                <a16:creationId xmlns:a16="http://schemas.microsoft.com/office/drawing/2014/main" id="{A5746B65-9260-C735-5C4B-B411E1BB88B7}"/>
              </a:ext>
            </a:extLst>
          </p:cNvPr>
          <p:cNvSpPr>
            <a:spLocks noGrp="1"/>
          </p:cNvSpPr>
          <p:nvPr>
            <p:ph sz="quarter" idx="14"/>
          </p:nvPr>
        </p:nvSpPr>
        <p:spPr/>
        <p:txBody>
          <a:bodyPr>
            <a:normAutofit fontScale="92500" lnSpcReduction="10000"/>
          </a:bodyPr>
          <a:lstStyle/>
          <a:p>
            <a:r>
              <a:rPr lang="fr-FR" dirty="0"/>
              <a:t>DETTE des SNF</a:t>
            </a:r>
          </a:p>
        </p:txBody>
      </p:sp>
      <p:pic>
        <p:nvPicPr>
          <p:cNvPr id="7" name="Image 6">
            <a:extLst>
              <a:ext uri="{FF2B5EF4-FFF2-40B4-BE49-F238E27FC236}">
                <a16:creationId xmlns:a16="http://schemas.microsoft.com/office/drawing/2014/main" id="{BE5A9CDF-4E2A-5E57-99E5-38E2D5474BA3}"/>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53596" y="1749086"/>
            <a:ext cx="5938404" cy="3958936"/>
          </a:xfrm>
          <a:prstGeom prst="rect">
            <a:avLst/>
          </a:prstGeom>
        </p:spPr>
      </p:pic>
      <p:sp>
        <p:nvSpPr>
          <p:cNvPr id="8" name="ZoneTexte 7">
            <a:extLst>
              <a:ext uri="{FF2B5EF4-FFF2-40B4-BE49-F238E27FC236}">
                <a16:creationId xmlns:a16="http://schemas.microsoft.com/office/drawing/2014/main" id="{B76B14D6-AA47-C6E3-4743-C8FD216FDDEE}"/>
              </a:ext>
            </a:extLst>
          </p:cNvPr>
          <p:cNvSpPr txBox="1"/>
          <p:nvPr/>
        </p:nvSpPr>
        <p:spPr>
          <a:xfrm>
            <a:off x="6296376" y="1379994"/>
            <a:ext cx="6174658" cy="276999"/>
          </a:xfrm>
          <a:prstGeom prst="rect">
            <a:avLst/>
          </a:prstGeom>
          <a:noFill/>
        </p:spPr>
        <p:txBody>
          <a:bodyPr wrap="square">
            <a:spAutoFit/>
          </a:bodyPr>
          <a:lstStyle/>
          <a:p>
            <a:r>
              <a:rPr lang="fr-FR" sz="1200" b="1" cap="all" dirty="0">
                <a:solidFill>
                  <a:srgbClr val="4171D9"/>
                </a:solidFill>
              </a:rPr>
              <a:t>Ratio de dette nette (de la trésorerie) des SNF (en % du PIB)</a:t>
            </a:r>
          </a:p>
        </p:txBody>
      </p:sp>
      <p:sp>
        <p:nvSpPr>
          <p:cNvPr id="2" name="ZoneTexte 1">
            <a:extLst>
              <a:ext uri="{FF2B5EF4-FFF2-40B4-BE49-F238E27FC236}">
                <a16:creationId xmlns:a16="http://schemas.microsoft.com/office/drawing/2014/main" id="{DA1F09F5-A2A0-7F62-BD24-2DD5145953E4}"/>
              </a:ext>
            </a:extLst>
          </p:cNvPr>
          <p:cNvSpPr txBox="1"/>
          <p:nvPr/>
        </p:nvSpPr>
        <p:spPr>
          <a:xfrm>
            <a:off x="4496478" y="5912717"/>
            <a:ext cx="4081574" cy="338554"/>
          </a:xfrm>
          <a:prstGeom prst="rect">
            <a:avLst/>
          </a:prstGeom>
          <a:noFill/>
        </p:spPr>
        <p:txBody>
          <a:bodyPr wrap="square">
            <a:spAutoFit/>
          </a:bodyPr>
          <a:lstStyle/>
          <a:p>
            <a:r>
              <a:rPr lang="fr-FR" sz="1600" b="0" i="0" dirty="0">
                <a:solidFill>
                  <a:srgbClr val="525457"/>
                </a:solidFill>
                <a:effectLst/>
                <a:latin typeface="+mj-lt"/>
              </a:rPr>
              <a:t>Sources : BCE, </a:t>
            </a:r>
            <a:r>
              <a:rPr lang="fr-FR" sz="1600" dirty="0">
                <a:solidFill>
                  <a:srgbClr val="525457"/>
                </a:solidFill>
                <a:latin typeface="+mj-lt"/>
              </a:rPr>
              <a:t>Banque de France</a:t>
            </a:r>
            <a:endParaRPr lang="fr-FR" sz="1600" dirty="0">
              <a:latin typeface="+mj-lt"/>
            </a:endParaRPr>
          </a:p>
        </p:txBody>
      </p:sp>
      <p:pic>
        <p:nvPicPr>
          <p:cNvPr id="10" name="Image 1">
            <a:extLst>
              <a:ext uri="{FF2B5EF4-FFF2-40B4-BE49-F238E27FC236}">
                <a16:creationId xmlns:a16="http://schemas.microsoft.com/office/drawing/2014/main" id="{3A3B4B34-3584-444F-9142-09F477320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63" y="1749086"/>
            <a:ext cx="5251476" cy="384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a:extLst>
              <a:ext uri="{FF2B5EF4-FFF2-40B4-BE49-F238E27FC236}">
                <a16:creationId xmlns:a16="http://schemas.microsoft.com/office/drawing/2014/main" id="{94F4645A-41B7-2DD6-C52B-AECD038A79B4}"/>
              </a:ext>
            </a:extLst>
          </p:cNvPr>
          <p:cNvSpPr txBox="1"/>
          <p:nvPr/>
        </p:nvSpPr>
        <p:spPr>
          <a:xfrm>
            <a:off x="1199329" y="1426040"/>
            <a:ext cx="6174658" cy="276999"/>
          </a:xfrm>
          <a:prstGeom prst="rect">
            <a:avLst/>
          </a:prstGeom>
          <a:noFill/>
        </p:spPr>
        <p:txBody>
          <a:bodyPr wrap="square">
            <a:spAutoFit/>
          </a:bodyPr>
          <a:lstStyle/>
          <a:p>
            <a:r>
              <a:rPr lang="fr-FR" sz="1200" b="1" cap="all" dirty="0">
                <a:solidFill>
                  <a:srgbClr val="4171D9"/>
                </a:solidFill>
              </a:rPr>
              <a:t>Levier  des SNF (en % des fonds propres)</a:t>
            </a:r>
          </a:p>
        </p:txBody>
      </p:sp>
      <p:sp>
        <p:nvSpPr>
          <p:cNvPr id="13" name="ZoneTexte 12">
            <a:extLst>
              <a:ext uri="{FF2B5EF4-FFF2-40B4-BE49-F238E27FC236}">
                <a16:creationId xmlns:a16="http://schemas.microsoft.com/office/drawing/2014/main" id="{3F5EA50C-D4DA-A1C4-CC34-46EEE6E9ADD2}"/>
              </a:ext>
            </a:extLst>
          </p:cNvPr>
          <p:cNvSpPr txBox="1"/>
          <p:nvPr/>
        </p:nvSpPr>
        <p:spPr>
          <a:xfrm>
            <a:off x="6266880" y="832447"/>
            <a:ext cx="6233650" cy="369332"/>
          </a:xfrm>
          <a:prstGeom prst="rect">
            <a:avLst/>
          </a:prstGeom>
          <a:noFill/>
        </p:spPr>
        <p:txBody>
          <a:bodyPr wrap="square">
            <a:spAutoFit/>
          </a:bodyPr>
          <a:lstStyle/>
          <a:p>
            <a:r>
              <a:rPr lang="fr-FR" dirty="0"/>
              <a:t>Dette/PIB dépend du cycle macroéconomique</a:t>
            </a:r>
          </a:p>
        </p:txBody>
      </p:sp>
      <p:sp>
        <p:nvSpPr>
          <p:cNvPr id="15" name="ZoneTexte 14">
            <a:extLst>
              <a:ext uri="{FF2B5EF4-FFF2-40B4-BE49-F238E27FC236}">
                <a16:creationId xmlns:a16="http://schemas.microsoft.com/office/drawing/2014/main" id="{A90DD61B-7C95-D0F7-B554-ED4D8CE028D3}"/>
              </a:ext>
            </a:extLst>
          </p:cNvPr>
          <p:cNvSpPr txBox="1"/>
          <p:nvPr/>
        </p:nvSpPr>
        <p:spPr>
          <a:xfrm>
            <a:off x="412749" y="827330"/>
            <a:ext cx="6248400" cy="369332"/>
          </a:xfrm>
          <a:prstGeom prst="rect">
            <a:avLst/>
          </a:prstGeom>
          <a:noFill/>
        </p:spPr>
        <p:txBody>
          <a:bodyPr wrap="square">
            <a:spAutoFit/>
          </a:bodyPr>
          <a:lstStyle/>
          <a:p>
            <a:r>
              <a:rPr lang="fr-FR" dirty="0"/>
              <a:t>Levier dépend de la structure du </a:t>
            </a:r>
            <a:r>
              <a:rPr lang="fr-FR"/>
              <a:t>bilan des </a:t>
            </a:r>
            <a:r>
              <a:rPr lang="fr-FR" dirty="0"/>
              <a:t>entreprises</a:t>
            </a:r>
          </a:p>
        </p:txBody>
      </p:sp>
    </p:spTree>
    <p:extLst>
      <p:ext uri="{BB962C8B-B14F-4D97-AF65-F5344CB8AC3E}">
        <p14:creationId xmlns:p14="http://schemas.microsoft.com/office/powerpoint/2010/main" val="299792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8611080-7A32-CA04-94F2-2F38E6B8488F}"/>
              </a:ext>
            </a:extLst>
          </p:cNvPr>
          <p:cNvSpPr>
            <a:spLocks noGrp="1"/>
          </p:cNvSpPr>
          <p:nvPr>
            <p:ph type="sldNum" sz="quarter" idx="12"/>
          </p:nvPr>
        </p:nvSpPr>
        <p:spPr/>
        <p:txBody>
          <a:bodyPr/>
          <a:lstStyle/>
          <a:p>
            <a:fld id="{0DFF3279-5B66-F94E-B69C-CCB6B1DE2EC0}" type="slidenum">
              <a:rPr lang="fr-FR" smtClean="0"/>
              <a:pPr/>
              <a:t>19</a:t>
            </a:fld>
            <a:endParaRPr lang="fr-FR" dirty="0"/>
          </a:p>
        </p:txBody>
      </p:sp>
      <p:sp>
        <p:nvSpPr>
          <p:cNvPr id="4" name="Espace réservé du contenu 3">
            <a:extLst>
              <a:ext uri="{FF2B5EF4-FFF2-40B4-BE49-F238E27FC236}">
                <a16:creationId xmlns:a16="http://schemas.microsoft.com/office/drawing/2014/main" id="{671C66AB-D62D-747B-0A65-7EADEC453E0F}"/>
              </a:ext>
            </a:extLst>
          </p:cNvPr>
          <p:cNvSpPr>
            <a:spLocks noGrp="1"/>
          </p:cNvSpPr>
          <p:nvPr>
            <p:ph sz="quarter" idx="14"/>
          </p:nvPr>
        </p:nvSpPr>
        <p:spPr/>
        <p:txBody>
          <a:bodyPr>
            <a:normAutofit fontScale="70000" lnSpcReduction="20000"/>
          </a:bodyPr>
          <a:lstStyle/>
          <a:p>
            <a:r>
              <a:rPr lang="fr-FR" dirty="0"/>
              <a:t>Les SNF en France bénéficient de conditions de financement proches de ses voisins</a:t>
            </a:r>
          </a:p>
        </p:txBody>
      </p:sp>
      <p:pic>
        <p:nvPicPr>
          <p:cNvPr id="6" name="Espace réservé du contenu 9">
            <a:extLst>
              <a:ext uri="{FF2B5EF4-FFF2-40B4-BE49-F238E27FC236}">
                <a16:creationId xmlns:a16="http://schemas.microsoft.com/office/drawing/2014/main" id="{11D84EBA-5876-A6EF-7665-79AE1664397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895624" y="1196011"/>
            <a:ext cx="5848482" cy="4597143"/>
          </a:xfrm>
          <a:prstGeom prst="rect">
            <a:avLst/>
          </a:prstGeom>
        </p:spPr>
      </p:pic>
      <p:pic>
        <p:nvPicPr>
          <p:cNvPr id="5" name="Image 4">
            <a:extLst>
              <a:ext uri="{FF2B5EF4-FFF2-40B4-BE49-F238E27FC236}">
                <a16:creationId xmlns:a16="http://schemas.microsoft.com/office/drawing/2014/main" id="{1CC60099-7E2F-1EBE-C665-0C26086D0F0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2948" y="1602509"/>
            <a:ext cx="5479472" cy="3652982"/>
          </a:xfrm>
          <a:prstGeom prst="rect">
            <a:avLst/>
          </a:prstGeom>
        </p:spPr>
      </p:pic>
      <p:sp>
        <p:nvSpPr>
          <p:cNvPr id="8" name="ZoneTexte 7">
            <a:extLst>
              <a:ext uri="{FF2B5EF4-FFF2-40B4-BE49-F238E27FC236}">
                <a16:creationId xmlns:a16="http://schemas.microsoft.com/office/drawing/2014/main" id="{10FC1CDD-7DBC-190E-FFFA-21B14431E196}"/>
              </a:ext>
            </a:extLst>
          </p:cNvPr>
          <p:cNvSpPr txBox="1"/>
          <p:nvPr/>
        </p:nvSpPr>
        <p:spPr>
          <a:xfrm>
            <a:off x="4496478" y="5912717"/>
            <a:ext cx="4081574" cy="338554"/>
          </a:xfrm>
          <a:prstGeom prst="rect">
            <a:avLst/>
          </a:prstGeom>
          <a:noFill/>
        </p:spPr>
        <p:txBody>
          <a:bodyPr wrap="square">
            <a:spAutoFit/>
          </a:bodyPr>
          <a:lstStyle/>
          <a:p>
            <a:r>
              <a:rPr lang="fr-FR" sz="1600" b="0" i="0" dirty="0">
                <a:solidFill>
                  <a:srgbClr val="525457"/>
                </a:solidFill>
                <a:effectLst/>
                <a:latin typeface="+mj-lt"/>
              </a:rPr>
              <a:t>Sources : BCE, </a:t>
            </a:r>
            <a:r>
              <a:rPr lang="fr-FR" sz="1600" dirty="0">
                <a:solidFill>
                  <a:srgbClr val="525457"/>
                </a:solidFill>
                <a:latin typeface="+mj-lt"/>
              </a:rPr>
              <a:t>Banque de France</a:t>
            </a:r>
            <a:endParaRPr lang="fr-FR" sz="1600" dirty="0">
              <a:latin typeface="+mj-lt"/>
            </a:endParaRPr>
          </a:p>
        </p:txBody>
      </p:sp>
      <p:sp>
        <p:nvSpPr>
          <p:cNvPr id="10" name="ZoneTexte 9">
            <a:extLst>
              <a:ext uri="{FF2B5EF4-FFF2-40B4-BE49-F238E27FC236}">
                <a16:creationId xmlns:a16="http://schemas.microsoft.com/office/drawing/2014/main" id="{76165455-4417-5E24-9F6D-7EED9418AF8A}"/>
              </a:ext>
            </a:extLst>
          </p:cNvPr>
          <p:cNvSpPr txBox="1"/>
          <p:nvPr/>
        </p:nvSpPr>
        <p:spPr>
          <a:xfrm>
            <a:off x="623454" y="865165"/>
            <a:ext cx="6172200" cy="646331"/>
          </a:xfrm>
          <a:prstGeom prst="rect">
            <a:avLst/>
          </a:prstGeom>
          <a:noFill/>
        </p:spPr>
        <p:txBody>
          <a:bodyPr wrap="square">
            <a:spAutoFit/>
          </a:bodyPr>
          <a:lstStyle/>
          <a:p>
            <a:r>
              <a:rPr lang="fr-FR" dirty="0"/>
              <a:t>Coût (toutes maturités confondues) par source de financements (en%) France</a:t>
            </a:r>
          </a:p>
        </p:txBody>
      </p:sp>
    </p:spTree>
    <p:extLst>
      <p:ext uri="{BB962C8B-B14F-4D97-AF65-F5344CB8AC3E}">
        <p14:creationId xmlns:p14="http://schemas.microsoft.com/office/powerpoint/2010/main" val="298419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55F23-BAB0-599B-7ADC-B2D110BD611E}"/>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A720914-CBA5-3F8B-ABD0-7202E1BE3BF6}"/>
              </a:ext>
            </a:extLst>
          </p:cNvPr>
          <p:cNvSpPr>
            <a:spLocks noGrp="1"/>
          </p:cNvSpPr>
          <p:nvPr>
            <p:ph type="sldNum" sz="quarter" idx="12"/>
          </p:nvPr>
        </p:nvSpPr>
        <p:spPr/>
        <p:txBody>
          <a:bodyPr/>
          <a:lstStyle/>
          <a:p>
            <a:fld id="{0DFF3279-5B66-F94E-B69C-CCB6B1DE2EC0}" type="slidenum">
              <a:rPr lang="fr-FR" smtClean="0"/>
              <a:pPr/>
              <a:t>2</a:t>
            </a:fld>
            <a:endParaRPr lang="fr-FR" dirty="0"/>
          </a:p>
        </p:txBody>
      </p:sp>
      <p:sp>
        <p:nvSpPr>
          <p:cNvPr id="4" name="Espace réservé du contenu 3">
            <a:extLst>
              <a:ext uri="{FF2B5EF4-FFF2-40B4-BE49-F238E27FC236}">
                <a16:creationId xmlns:a16="http://schemas.microsoft.com/office/drawing/2014/main" id="{73139753-C78B-3D47-43C2-AC97EEB47B58}"/>
              </a:ext>
            </a:extLst>
          </p:cNvPr>
          <p:cNvSpPr>
            <a:spLocks noGrp="1"/>
          </p:cNvSpPr>
          <p:nvPr>
            <p:ph sz="quarter" idx="14"/>
          </p:nvPr>
        </p:nvSpPr>
        <p:spPr/>
        <p:txBody>
          <a:bodyPr>
            <a:noAutofit/>
          </a:bodyPr>
          <a:lstStyle/>
          <a:p>
            <a:r>
              <a:rPr lang="fr-FR" sz="2200" dirty="0"/>
              <a:t>Ce que nous allons voir</a:t>
            </a:r>
          </a:p>
        </p:txBody>
      </p:sp>
      <p:sp>
        <p:nvSpPr>
          <p:cNvPr id="5" name="Espace réservé du texte 4">
            <a:extLst>
              <a:ext uri="{FF2B5EF4-FFF2-40B4-BE49-F238E27FC236}">
                <a16:creationId xmlns:a16="http://schemas.microsoft.com/office/drawing/2014/main" id="{8FA4C572-A5AD-75E6-5B0C-9A79FCAF99E3}"/>
              </a:ext>
            </a:extLst>
          </p:cNvPr>
          <p:cNvSpPr>
            <a:spLocks noGrp="1"/>
          </p:cNvSpPr>
          <p:nvPr>
            <p:ph type="body" sz="quarter" idx="4294967295"/>
          </p:nvPr>
        </p:nvSpPr>
        <p:spPr>
          <a:xfrm>
            <a:off x="432008" y="1278193"/>
            <a:ext cx="10393308" cy="4625065"/>
          </a:xfrm>
        </p:spPr>
        <p:txBody>
          <a:bodyPr>
            <a:normAutofit lnSpcReduction="10000"/>
          </a:bodyPr>
          <a:lstStyle/>
          <a:p>
            <a:r>
              <a:rPr lang="fr-FR" sz="2600" dirty="0"/>
              <a:t>La situation financière constitue un déterminant important de la performance des entreprises, affectant leurs décisions d’investissement et d’emploi</a:t>
            </a:r>
          </a:p>
          <a:p>
            <a:r>
              <a:rPr lang="fr-FR" sz="2600" dirty="0"/>
              <a:t>Malgré les chocs récents, plusieurs faits stylisés suggèrent une amélioration en moyenne de la situation financière des entreprises : </a:t>
            </a:r>
          </a:p>
          <a:p>
            <a:pPr marL="1257300" lvl="1" indent="-457200">
              <a:buFont typeface="Arial" panose="020B0604020202020204" pitchFamily="34" charset="0"/>
              <a:buChar char="•"/>
            </a:pPr>
            <a:r>
              <a:rPr lang="fr-FR" sz="2200" dirty="0"/>
              <a:t>hausse des marges et de la trésorerie</a:t>
            </a:r>
          </a:p>
          <a:p>
            <a:pPr marL="1257300" lvl="1" indent="-457200">
              <a:lnSpc>
                <a:spcPct val="100000"/>
              </a:lnSpc>
              <a:buFont typeface="Arial" panose="020B0604020202020204" pitchFamily="34" charset="0"/>
              <a:buChar char="•"/>
            </a:pPr>
            <a:r>
              <a:rPr lang="fr-FR" sz="2200" dirty="0"/>
              <a:t>baisse de l’endettement </a:t>
            </a:r>
          </a:p>
          <a:p>
            <a:pPr marL="1257300" lvl="1" indent="-457200">
              <a:lnSpc>
                <a:spcPct val="100000"/>
              </a:lnSpc>
              <a:buFont typeface="Arial" panose="020B0604020202020204" pitchFamily="34" charset="0"/>
              <a:buChar char="•"/>
            </a:pPr>
            <a:r>
              <a:rPr lang="fr-FR" sz="2200" dirty="0"/>
              <a:t>mais accroissement de l’hétérogénéité entre entreprises</a:t>
            </a:r>
          </a:p>
          <a:p>
            <a:r>
              <a:rPr lang="fr-FR" sz="2600" dirty="0"/>
              <a:t>En comparaison de ses voisins européens, les entreprises françaises se caractérisent par des marges structurellement plus faibles et un endettement plus élevé</a:t>
            </a:r>
          </a:p>
          <a:p>
            <a:pPr marL="1371600" lvl="3" indent="0">
              <a:buNone/>
            </a:pPr>
            <a:endParaRPr lang="fr-FR" dirty="0"/>
          </a:p>
          <a:p>
            <a:pPr lvl="4"/>
            <a:endParaRPr lang="fr-FR" dirty="0"/>
          </a:p>
          <a:p>
            <a:pPr lvl="1"/>
            <a:endParaRPr lang="fr-FR" dirty="0"/>
          </a:p>
        </p:txBody>
      </p:sp>
    </p:spTree>
    <p:extLst>
      <p:ext uri="{BB962C8B-B14F-4D97-AF65-F5344CB8AC3E}">
        <p14:creationId xmlns:p14="http://schemas.microsoft.com/office/powerpoint/2010/main" val="3459798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CC8CE-3429-2D7F-AF51-77167D1DC5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AA94B5F-CA2D-E980-7205-23D0B8BBCA56}"/>
              </a:ext>
            </a:extLst>
          </p:cNvPr>
          <p:cNvSpPr>
            <a:spLocks noGrp="1"/>
          </p:cNvSpPr>
          <p:nvPr>
            <p:ph type="title"/>
          </p:nvPr>
        </p:nvSpPr>
        <p:spPr>
          <a:xfrm>
            <a:off x="2877897" y="2312950"/>
            <a:ext cx="8547187" cy="2416366"/>
          </a:xfrm>
        </p:spPr>
        <p:txBody>
          <a:bodyPr/>
          <a:lstStyle/>
          <a:p>
            <a:r>
              <a:rPr lang="fr-FR" dirty="0"/>
              <a:t>sortie de crise : remboursement des PGE et hausse des défaillances des entreprises</a:t>
            </a:r>
          </a:p>
        </p:txBody>
      </p:sp>
      <p:sp>
        <p:nvSpPr>
          <p:cNvPr id="4" name="Espace réservé du numéro de diapositive 3">
            <a:extLst>
              <a:ext uri="{FF2B5EF4-FFF2-40B4-BE49-F238E27FC236}">
                <a16:creationId xmlns:a16="http://schemas.microsoft.com/office/drawing/2014/main" id="{FF4A7AF9-1EDF-C42F-CC98-EB1BDE642186}"/>
              </a:ext>
            </a:extLst>
          </p:cNvPr>
          <p:cNvSpPr>
            <a:spLocks noGrp="1"/>
          </p:cNvSpPr>
          <p:nvPr>
            <p:ph type="sldNum" sz="quarter" idx="12"/>
          </p:nvPr>
        </p:nvSpPr>
        <p:spPr/>
        <p:txBody>
          <a:bodyPr/>
          <a:lstStyle/>
          <a:p>
            <a:fld id="{0DFF3279-5B66-F94E-B69C-CCB6B1DE2EC0}" type="slidenum">
              <a:rPr lang="fr-FR" smtClean="0"/>
              <a:pPr/>
              <a:t>20</a:t>
            </a:fld>
            <a:endParaRPr lang="fr-FR" dirty="0"/>
          </a:p>
        </p:txBody>
      </p:sp>
      <p:sp>
        <p:nvSpPr>
          <p:cNvPr id="5" name="Espace réservé du texte 4">
            <a:extLst>
              <a:ext uri="{FF2B5EF4-FFF2-40B4-BE49-F238E27FC236}">
                <a16:creationId xmlns:a16="http://schemas.microsoft.com/office/drawing/2014/main" id="{5449F343-0B74-F47A-F6E1-2063FA9AECF5}"/>
              </a:ext>
            </a:extLst>
          </p:cNvPr>
          <p:cNvSpPr>
            <a:spLocks noGrp="1"/>
          </p:cNvSpPr>
          <p:nvPr>
            <p:ph type="body" sz="quarter" idx="13"/>
          </p:nvPr>
        </p:nvSpPr>
        <p:spPr/>
        <p:txBody>
          <a:bodyPr/>
          <a:lstStyle/>
          <a:p>
            <a:r>
              <a:rPr lang="fr-FR" dirty="0"/>
              <a:t>4</a:t>
            </a:r>
          </a:p>
        </p:txBody>
      </p:sp>
    </p:spTree>
    <p:extLst>
      <p:ext uri="{BB962C8B-B14F-4D97-AF65-F5344CB8AC3E}">
        <p14:creationId xmlns:p14="http://schemas.microsoft.com/office/powerpoint/2010/main" val="155473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DFF3279-5B66-F94E-B69C-CCB6B1DE2EC0}" type="slidenum">
              <a:rPr lang="fr-FR" smtClean="0"/>
              <a:pPr/>
              <a:t>21</a:t>
            </a:fld>
            <a:endParaRPr lang="fr-FR" dirty="0"/>
          </a:p>
        </p:txBody>
      </p:sp>
      <p:sp>
        <p:nvSpPr>
          <p:cNvPr id="4" name="Espace réservé du contenu 3"/>
          <p:cNvSpPr>
            <a:spLocks noGrp="1"/>
          </p:cNvSpPr>
          <p:nvPr>
            <p:ph sz="quarter" idx="14"/>
          </p:nvPr>
        </p:nvSpPr>
        <p:spPr/>
        <p:txBody>
          <a:bodyPr>
            <a:normAutofit fontScale="92500" lnSpcReduction="10000"/>
          </a:bodyPr>
          <a:lstStyle/>
          <a:p>
            <a:r>
              <a:rPr lang="fr-FR" dirty="0"/>
              <a:t>Qu’est-ce qu’un Prêt garanti par l’État (PGE) ?</a:t>
            </a:r>
          </a:p>
        </p:txBody>
      </p:sp>
      <p:sp>
        <p:nvSpPr>
          <p:cNvPr id="5" name="Espace réservé du texte 4"/>
          <p:cNvSpPr>
            <a:spLocks noGrp="1"/>
          </p:cNvSpPr>
          <p:nvPr>
            <p:ph type="body" sz="quarter" idx="15"/>
          </p:nvPr>
        </p:nvSpPr>
        <p:spPr>
          <a:xfrm>
            <a:off x="412750" y="1190727"/>
            <a:ext cx="10952163" cy="4711700"/>
          </a:xfrm>
        </p:spPr>
        <p:txBody>
          <a:bodyPr>
            <a:normAutofit/>
          </a:bodyPr>
          <a:lstStyle/>
          <a:p>
            <a:pPr marL="342900" indent="-342900">
              <a:lnSpc>
                <a:spcPct val="100000"/>
              </a:lnSpc>
              <a:buFont typeface="Arial" panose="020B0604020202020204" pitchFamily="34" charset="0"/>
              <a:buChar char="•"/>
            </a:pPr>
            <a:r>
              <a:rPr lang="fr-FR" b="0" dirty="0"/>
              <a:t>Un </a:t>
            </a:r>
            <a:r>
              <a:rPr lang="fr-FR" dirty="0"/>
              <a:t>dispositif de soutien aux entreprises </a:t>
            </a:r>
            <a:r>
              <a:rPr lang="fr-FR" b="0" dirty="0"/>
              <a:t>mis en place en mars 2020 pour faire face à la crise du COVID-19</a:t>
            </a:r>
          </a:p>
          <a:p>
            <a:pPr marL="1143000" lvl="1">
              <a:lnSpc>
                <a:spcPct val="100000"/>
              </a:lnSpc>
              <a:buFont typeface="Arial" panose="020B0604020202020204" pitchFamily="34" charset="0"/>
              <a:buChar char="•"/>
            </a:pPr>
            <a:r>
              <a:rPr lang="fr-FR" dirty="0"/>
              <a:t>Arrêté du 23 mars 2020 accordant la garantie de l’État aux établissements de crédit</a:t>
            </a:r>
            <a:endParaRPr lang="fr-FR" b="0" dirty="0"/>
          </a:p>
          <a:p>
            <a:pPr marL="342900" indent="-342900">
              <a:lnSpc>
                <a:spcPct val="100000"/>
              </a:lnSpc>
              <a:buFont typeface="Arial" panose="020B0604020202020204" pitchFamily="34" charset="0"/>
              <a:buChar char="•"/>
            </a:pPr>
            <a:r>
              <a:rPr lang="fr-FR" b="0" dirty="0"/>
              <a:t>C’est une </a:t>
            </a:r>
            <a:r>
              <a:rPr lang="fr-FR" dirty="0"/>
              <a:t>garantie</a:t>
            </a:r>
            <a:r>
              <a:rPr lang="fr-FR" b="0" dirty="0"/>
              <a:t> accordée par l’État aux banques :</a:t>
            </a:r>
          </a:p>
          <a:p>
            <a:pPr marL="1143000" lvl="1">
              <a:lnSpc>
                <a:spcPct val="100000"/>
              </a:lnSpc>
              <a:buFont typeface="Arial" panose="020B0604020202020204" pitchFamily="34" charset="0"/>
              <a:buChar char="•"/>
            </a:pPr>
            <a:r>
              <a:rPr lang="fr-FR" dirty="0"/>
              <a:t>Le but : encourager les banques à fournir du crédit aux entreprises pour les aider à faire face aux restrictions sanitaires</a:t>
            </a:r>
          </a:p>
          <a:p>
            <a:pPr marL="1143000" lvl="1">
              <a:lnSpc>
                <a:spcPct val="100000"/>
              </a:lnSpc>
              <a:buFont typeface="Arial" panose="020B0604020202020204" pitchFamily="34" charset="0"/>
              <a:buChar char="•"/>
            </a:pPr>
            <a:r>
              <a:rPr lang="fr-FR" b="0" dirty="0"/>
              <a:t>En cas d’impayés, </a:t>
            </a:r>
            <a:r>
              <a:rPr lang="fr-FR" b="1" dirty="0"/>
              <a:t>l’État couvre 70%-90% des pertes</a:t>
            </a:r>
          </a:p>
          <a:p>
            <a:pPr marL="1143000" lvl="1">
              <a:lnSpc>
                <a:spcPct val="100000"/>
              </a:lnSpc>
              <a:buFont typeface="Arial" panose="020B0604020202020204" pitchFamily="34" charset="0"/>
              <a:buChar char="•"/>
            </a:pPr>
            <a:r>
              <a:rPr lang="fr-FR" b="0" dirty="0"/>
              <a:t>Conditions d’octroi</a:t>
            </a:r>
            <a:r>
              <a:rPr lang="fr-FR" dirty="0"/>
              <a:t> :</a:t>
            </a:r>
          </a:p>
          <a:p>
            <a:pPr marL="1485900" lvl="2">
              <a:lnSpc>
                <a:spcPct val="100000"/>
              </a:lnSpc>
              <a:buFont typeface="Arial" panose="020B0604020202020204" pitchFamily="34" charset="0"/>
              <a:buChar char="•"/>
            </a:pPr>
            <a:r>
              <a:rPr lang="fr-FR" b="0" dirty="0"/>
              <a:t>Quasiment toutes les entreprises sont éligibles, la banque décide de l’octroi</a:t>
            </a:r>
          </a:p>
          <a:p>
            <a:pPr marL="1485900" lvl="2">
              <a:lnSpc>
                <a:spcPct val="100000"/>
              </a:lnSpc>
              <a:buFont typeface="Arial" panose="020B0604020202020204" pitchFamily="34" charset="0"/>
              <a:buChar char="•"/>
            </a:pPr>
            <a:r>
              <a:rPr lang="fr-FR" b="0" dirty="0"/>
              <a:t>Taux très faibles</a:t>
            </a:r>
          </a:p>
          <a:p>
            <a:pPr marL="1485900" lvl="2">
              <a:lnSpc>
                <a:spcPct val="100000"/>
              </a:lnSpc>
              <a:buFont typeface="Arial" panose="020B0604020202020204" pitchFamily="34" charset="0"/>
              <a:buChar char="•"/>
            </a:pPr>
            <a:r>
              <a:rPr lang="fr-FR" b="0" dirty="0"/>
              <a:t>Montant emprunté plafonné par le chiffre d’affaires de l’entreprise</a:t>
            </a:r>
          </a:p>
          <a:p>
            <a:pPr marL="1485900" lvl="2">
              <a:lnSpc>
                <a:spcPct val="100000"/>
              </a:lnSpc>
              <a:buFont typeface="Arial" panose="020B0604020202020204" pitchFamily="34" charset="0"/>
              <a:buChar char="•"/>
            </a:pPr>
            <a:r>
              <a:rPr lang="fr-FR" b="0" dirty="0"/>
              <a:t>Remboursement sur 6 ans max</a:t>
            </a:r>
          </a:p>
          <a:p>
            <a:pPr marL="1143000" lvl="1">
              <a:buFont typeface="Arial" panose="020B0604020202020204" pitchFamily="34" charset="0"/>
              <a:buChar char="•"/>
            </a:pPr>
            <a:endParaRPr lang="fr-FR" b="0" dirty="0"/>
          </a:p>
        </p:txBody>
      </p:sp>
    </p:spTree>
    <p:extLst>
      <p:ext uri="{BB962C8B-B14F-4D97-AF65-F5344CB8AC3E}">
        <p14:creationId xmlns:p14="http://schemas.microsoft.com/office/powerpoint/2010/main" val="35687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numCol="3"/>
          <a:lstStyle/>
          <a:p>
            <a:fld id="{0DFF3279-5B66-F94E-B69C-CCB6B1DE2EC0}" type="slidenum">
              <a:rPr lang="fr-FR" smtClean="0"/>
              <a:pPr/>
              <a:t>22</a:t>
            </a:fld>
            <a:endParaRPr lang="fr-FR" dirty="0"/>
          </a:p>
        </p:txBody>
      </p:sp>
      <p:sp>
        <p:nvSpPr>
          <p:cNvPr id="4" name="Espace réservé du contenu 3"/>
          <p:cNvSpPr>
            <a:spLocks noGrp="1"/>
          </p:cNvSpPr>
          <p:nvPr>
            <p:ph sz="quarter" idx="14"/>
          </p:nvPr>
        </p:nvSpPr>
        <p:spPr/>
        <p:txBody>
          <a:bodyPr numCol="1">
            <a:normAutofit fontScale="92500" lnSpcReduction="10000"/>
          </a:bodyPr>
          <a:lstStyle/>
          <a:p>
            <a:r>
              <a:rPr lang="fr-FR" dirty="0"/>
              <a:t>Un recours massif : 40% des entreprises ont souscrit un PGE</a:t>
            </a:r>
          </a:p>
        </p:txBody>
      </p:sp>
      <p:sp>
        <p:nvSpPr>
          <p:cNvPr id="21" name="Espace réservé du texte 4"/>
          <p:cNvSpPr txBox="1">
            <a:spLocks/>
          </p:cNvSpPr>
          <p:nvPr/>
        </p:nvSpPr>
        <p:spPr>
          <a:xfrm>
            <a:off x="438332" y="1683961"/>
            <a:ext cx="5226972" cy="4474123"/>
          </a:xfrm>
          <a:prstGeom prst="rect">
            <a:avLst/>
          </a:prstGeom>
        </p:spPr>
        <p:txBody>
          <a:bodyPr>
            <a:normAutofit/>
          </a:bodyPr>
          <a:lst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fr-FR" dirty="0"/>
              <a:t>En volume, les PME sont les principales bénéficiaires</a:t>
            </a:r>
          </a:p>
          <a:p>
            <a:pPr>
              <a:spcBef>
                <a:spcPts val="1200"/>
              </a:spcBef>
            </a:pPr>
            <a:r>
              <a:rPr lang="fr-FR" dirty="0"/>
              <a:t>Les secteurs les plus impactés par les restrictions sont ceux ayant le plus eu recours aux PGE</a:t>
            </a:r>
          </a:p>
          <a:p>
            <a:pPr>
              <a:spcBef>
                <a:spcPts val="1200"/>
              </a:spcBef>
            </a:pPr>
            <a:r>
              <a:rPr lang="fr-FR" dirty="0"/>
              <a:t>Les entreprises financièrement solides, peu affectées par la crise ou sans besoins d’investissement ont moins recouru au </a:t>
            </a:r>
            <a:r>
              <a:rPr lang="fr-FR" dirty="0">
                <a:solidFill>
                  <a:schemeClr val="accent1"/>
                </a:solidFill>
              </a:rPr>
              <a:t>PGE</a:t>
            </a:r>
          </a:p>
        </p:txBody>
      </p:sp>
      <p:pic>
        <p:nvPicPr>
          <p:cNvPr id="5" name="Image 4"/>
          <p:cNvPicPr>
            <a:picLocks noChangeAspect="1"/>
          </p:cNvPicPr>
          <p:nvPr/>
        </p:nvPicPr>
        <p:blipFill>
          <a:blip r:embed="rId3"/>
          <a:stretch>
            <a:fillRect/>
          </a:stretch>
        </p:blipFill>
        <p:spPr>
          <a:xfrm>
            <a:off x="6096000" y="1717222"/>
            <a:ext cx="5787748" cy="4409713"/>
          </a:xfrm>
          <a:prstGeom prst="rect">
            <a:avLst/>
          </a:prstGeom>
        </p:spPr>
      </p:pic>
      <p:sp>
        <p:nvSpPr>
          <p:cNvPr id="7" name="ZoneTexte 6"/>
          <p:cNvSpPr txBox="1"/>
          <p:nvPr/>
        </p:nvSpPr>
        <p:spPr>
          <a:xfrm>
            <a:off x="6440996" y="1133770"/>
            <a:ext cx="3357009" cy="338554"/>
          </a:xfrm>
          <a:prstGeom prst="rect">
            <a:avLst/>
          </a:prstGeom>
          <a:noFill/>
        </p:spPr>
        <p:txBody>
          <a:bodyPr wrap="none" rtlCol="0">
            <a:spAutoFit/>
          </a:bodyPr>
          <a:lstStyle/>
          <a:p>
            <a:r>
              <a:rPr lang="fr-FR" sz="1600" b="1" dirty="0">
                <a:solidFill>
                  <a:srgbClr val="31429B"/>
                </a:solidFill>
              </a:rPr>
              <a:t>Part de bénéficiaires par secteur</a:t>
            </a:r>
          </a:p>
        </p:txBody>
      </p:sp>
      <p:sp>
        <p:nvSpPr>
          <p:cNvPr id="13" name="Espace réservé du texte 5"/>
          <p:cNvSpPr txBox="1">
            <a:spLocks/>
          </p:cNvSpPr>
          <p:nvPr/>
        </p:nvSpPr>
        <p:spPr>
          <a:xfrm>
            <a:off x="848320" y="5814026"/>
            <a:ext cx="1837410" cy="625817"/>
          </a:xfrm>
          <a:prstGeom prst="rect">
            <a:avLst/>
          </a:prstGeom>
          <a:solidFill>
            <a:schemeClr val="bg1"/>
          </a:solidFill>
        </p:spPr>
        <p:txBody>
          <a:bodyPr vert="horz" lIns="91440" tIns="45720" rIns="91440" bIns="45720" rtlCol="0">
            <a:normAutofit lnSpcReduction="10000"/>
          </a:bodyPr>
          <a:lst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endParaRPr lang="fr-FR" sz="1100" b="0" dirty="0">
              <a:solidFill>
                <a:schemeClr val="bg1">
                  <a:lumMod val="50000"/>
                </a:schemeClr>
              </a:solidFill>
            </a:endParaRPr>
          </a:p>
          <a:p>
            <a:pPr>
              <a:lnSpc>
                <a:spcPct val="120000"/>
              </a:lnSpc>
              <a:spcBef>
                <a:spcPts val="600"/>
              </a:spcBef>
            </a:pPr>
            <a:r>
              <a:rPr lang="fr-FR" sz="1600" b="0" dirty="0">
                <a:solidFill>
                  <a:schemeClr val="bg1">
                    <a:lumMod val="50000"/>
                  </a:schemeClr>
                </a:solidFill>
              </a:rPr>
              <a:t>Source: </a:t>
            </a:r>
            <a:r>
              <a:rPr lang="fr-FR" sz="1600" b="0" dirty="0">
                <a:solidFill>
                  <a:schemeClr val="bg1">
                    <a:lumMod val="50000"/>
                  </a:schemeClr>
                </a:solidFill>
                <a:hlinkClick r:id="rId4"/>
              </a:rPr>
              <a:t>IPP</a:t>
            </a:r>
            <a:r>
              <a:rPr lang="fr-FR" sz="1600" b="0" dirty="0">
                <a:solidFill>
                  <a:schemeClr val="bg1">
                    <a:lumMod val="50000"/>
                  </a:schemeClr>
                </a:solidFill>
              </a:rPr>
              <a:t>, 2021</a:t>
            </a:r>
          </a:p>
        </p:txBody>
      </p:sp>
      <p:cxnSp>
        <p:nvCxnSpPr>
          <p:cNvPr id="10" name="Connecteur droit 9">
            <a:extLst>
              <a:ext uri="{FF2B5EF4-FFF2-40B4-BE49-F238E27FC236}">
                <a16:creationId xmlns:a16="http://schemas.microsoft.com/office/drawing/2014/main" id="{CDA99ED0-792E-0E70-C2B0-38D72EA84146}"/>
              </a:ext>
            </a:extLst>
          </p:cNvPr>
          <p:cNvCxnSpPr/>
          <p:nvPr/>
        </p:nvCxnSpPr>
        <p:spPr>
          <a:xfrm>
            <a:off x="6812035" y="2790648"/>
            <a:ext cx="49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4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DFF3279-5B66-F94E-B69C-CCB6B1DE2EC0}" type="slidenum">
              <a:rPr lang="fr-FR" smtClean="0"/>
              <a:pPr/>
              <a:t>23</a:t>
            </a:fld>
            <a:endParaRPr lang="fr-FR" dirty="0"/>
          </a:p>
        </p:txBody>
      </p:sp>
      <p:sp>
        <p:nvSpPr>
          <p:cNvPr id="4" name="Espace réservé du contenu 3"/>
          <p:cNvSpPr>
            <a:spLocks noGrp="1"/>
          </p:cNvSpPr>
          <p:nvPr>
            <p:ph sz="quarter" idx="14"/>
          </p:nvPr>
        </p:nvSpPr>
        <p:spPr/>
        <p:txBody>
          <a:bodyPr>
            <a:normAutofit fontScale="92500" lnSpcReduction="10000"/>
          </a:bodyPr>
          <a:lstStyle/>
          <a:p>
            <a:r>
              <a:rPr lang="fr-FR" dirty="0"/>
              <a:t>Un prêt à rembourser sur 6 ans maximum</a:t>
            </a:r>
          </a:p>
        </p:txBody>
      </p:sp>
      <p:pic>
        <p:nvPicPr>
          <p:cNvPr id="7" name="Espace réservé du graphique 6"/>
          <p:cNvPicPr>
            <a:picLocks noGrp="1" noChangeAspect="1"/>
          </p:cNvPicPr>
          <p:nvPr>
            <p:ph type="chart" sz="quarter" idx="17"/>
          </p:nvPr>
        </p:nvPicPr>
        <p:blipFill>
          <a:blip r:embed="rId2"/>
          <a:stretch>
            <a:fillRect/>
          </a:stretch>
        </p:blipFill>
        <p:spPr>
          <a:xfrm>
            <a:off x="5543195" y="1219123"/>
            <a:ext cx="5865941" cy="3918877"/>
          </a:xfrm>
          <a:prstGeom prst="rect">
            <a:avLst/>
          </a:prstGeom>
        </p:spPr>
      </p:pic>
      <p:sp>
        <p:nvSpPr>
          <p:cNvPr id="6" name="Espace réservé du texte 5"/>
          <p:cNvSpPr>
            <a:spLocks noGrp="1"/>
          </p:cNvSpPr>
          <p:nvPr>
            <p:ph type="body" sz="quarter" idx="18"/>
          </p:nvPr>
        </p:nvSpPr>
        <p:spPr>
          <a:xfrm>
            <a:off x="412750" y="1219123"/>
            <a:ext cx="5130445" cy="4132580"/>
          </a:xfrm>
        </p:spPr>
        <p:txBody>
          <a:bodyPr>
            <a:normAutofit fontScale="85000" lnSpcReduction="10000"/>
          </a:bodyPr>
          <a:lstStyle/>
          <a:p>
            <a:pPr marL="342900" indent="-342900">
              <a:lnSpc>
                <a:spcPct val="120000"/>
              </a:lnSpc>
              <a:buFont typeface="Arial" panose="020B0604020202020204" pitchFamily="34" charset="0"/>
              <a:buChar char="‒"/>
            </a:pPr>
            <a:r>
              <a:rPr lang="fr-FR" b="0" dirty="0"/>
              <a:t>Comment les entreprises remboursent-elles ?</a:t>
            </a:r>
          </a:p>
          <a:p>
            <a:pPr marL="1143000" lvl="1">
              <a:lnSpc>
                <a:spcPct val="120000"/>
              </a:lnSpc>
              <a:buFont typeface="Arial" panose="020B0604020202020204" pitchFamily="34" charset="0"/>
              <a:buChar char="•"/>
            </a:pPr>
            <a:r>
              <a:rPr lang="fr-FR" dirty="0"/>
              <a:t>Plus </a:t>
            </a:r>
            <a:r>
              <a:rPr lang="fr-FR" b="1" dirty="0"/>
              <a:t>l’entreprise est petite, plus elle étale son remboursement </a:t>
            </a:r>
            <a:r>
              <a:rPr lang="fr-FR" dirty="0"/>
              <a:t>dans le temps</a:t>
            </a:r>
          </a:p>
          <a:p>
            <a:pPr marL="1143000" lvl="1">
              <a:lnSpc>
                <a:spcPct val="120000"/>
              </a:lnSpc>
              <a:buFont typeface="Arial" panose="020B0604020202020204" pitchFamily="34" charset="0"/>
              <a:buChar char="•"/>
            </a:pPr>
            <a:r>
              <a:rPr lang="fr-FR" dirty="0"/>
              <a:t>Les entreprises en bonne santé ont remboursé leur prêt plus rapidement</a:t>
            </a:r>
          </a:p>
          <a:p>
            <a:pPr marL="342900" indent="-342900">
              <a:lnSpc>
                <a:spcPct val="120000"/>
              </a:lnSpc>
              <a:buFont typeface="Arial" panose="020B0604020202020204" pitchFamily="34" charset="0"/>
              <a:buChar char="‒"/>
            </a:pPr>
            <a:r>
              <a:rPr lang="fr-FR" b="0" dirty="0"/>
              <a:t>À fin</a:t>
            </a:r>
            <a:r>
              <a:rPr lang="fr-FR" dirty="0"/>
              <a:t> juin 2024, 62% des PGE sont remboursés, fin du dispositif en 2026</a:t>
            </a:r>
          </a:p>
          <a:p>
            <a:pPr marL="1143000" lvl="1">
              <a:lnSpc>
                <a:spcPct val="120000"/>
              </a:lnSpc>
              <a:buFont typeface="Arial" panose="020B0604020202020204" pitchFamily="34" charset="0"/>
              <a:buChar char="•"/>
            </a:pPr>
            <a:r>
              <a:rPr lang="fr-FR" dirty="0"/>
              <a:t>Le remboursement des PGE restant ne soulève pas d’inquiétudes particulières</a:t>
            </a:r>
          </a:p>
          <a:p>
            <a:pPr marL="1143000" lvl="1">
              <a:lnSpc>
                <a:spcPct val="110000"/>
              </a:lnSpc>
              <a:buFont typeface="Arial" panose="020B0604020202020204" pitchFamily="34" charset="0"/>
              <a:buChar char="•"/>
            </a:pPr>
            <a:endParaRPr lang="fr-FR" dirty="0"/>
          </a:p>
        </p:txBody>
      </p:sp>
      <p:sp>
        <p:nvSpPr>
          <p:cNvPr id="10" name="Espace réservé du texte 5"/>
          <p:cNvSpPr txBox="1">
            <a:spLocks/>
          </p:cNvSpPr>
          <p:nvPr/>
        </p:nvSpPr>
        <p:spPr>
          <a:xfrm>
            <a:off x="8273152" y="5178983"/>
            <a:ext cx="3120886" cy="3580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fr-FR" sz="1500" b="0" dirty="0">
                <a:solidFill>
                  <a:schemeClr val="bg1">
                    <a:lumMod val="50000"/>
                  </a:schemeClr>
                </a:solidFill>
              </a:rPr>
              <a:t>Source: </a:t>
            </a:r>
            <a:r>
              <a:rPr lang="fr-FR" sz="1500" b="0" dirty="0">
                <a:solidFill>
                  <a:schemeClr val="bg1">
                    <a:lumMod val="50000"/>
                  </a:schemeClr>
                </a:solidFill>
                <a:hlinkClick r:id="rId3"/>
              </a:rPr>
              <a:t>Banque de France</a:t>
            </a:r>
            <a:r>
              <a:rPr lang="fr-FR" sz="1500" b="0" dirty="0">
                <a:solidFill>
                  <a:schemeClr val="bg1">
                    <a:lumMod val="50000"/>
                  </a:schemeClr>
                </a:solidFill>
              </a:rPr>
              <a:t>, 2024</a:t>
            </a:r>
          </a:p>
        </p:txBody>
      </p:sp>
      <p:sp>
        <p:nvSpPr>
          <p:cNvPr id="5" name="ZoneTexte 4">
            <a:extLst>
              <a:ext uri="{FF2B5EF4-FFF2-40B4-BE49-F238E27FC236}">
                <a16:creationId xmlns:a16="http://schemas.microsoft.com/office/drawing/2014/main" id="{FE94A092-B22F-123A-B8F9-72CACFFABF43}"/>
              </a:ext>
            </a:extLst>
          </p:cNvPr>
          <p:cNvSpPr txBox="1"/>
          <p:nvPr/>
        </p:nvSpPr>
        <p:spPr>
          <a:xfrm>
            <a:off x="412750" y="5564326"/>
            <a:ext cx="5369670" cy="584775"/>
          </a:xfrm>
          <a:prstGeom prst="rect">
            <a:avLst/>
          </a:prstGeom>
          <a:noFill/>
        </p:spPr>
        <p:txBody>
          <a:bodyPr wrap="square">
            <a:spAutoFit/>
          </a:bodyPr>
          <a:lstStyle/>
          <a:p>
            <a:r>
              <a:rPr lang="fr-FR" sz="1600" dirty="0">
                <a:hlinkClick r:id="rId3"/>
              </a:rPr>
              <a:t>Prêts Garantis par l’État : quels choix de remboursement ? | Banque de France</a:t>
            </a:r>
            <a:endParaRPr lang="fr-FR" sz="1600" dirty="0"/>
          </a:p>
        </p:txBody>
      </p:sp>
    </p:spTree>
    <p:extLst>
      <p:ext uri="{BB962C8B-B14F-4D97-AF65-F5344CB8AC3E}">
        <p14:creationId xmlns:p14="http://schemas.microsoft.com/office/powerpoint/2010/main" val="151222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0DFF3279-5B66-F94E-B69C-CCB6B1DE2EC0}" type="slidenum">
              <a:rPr lang="fr-FR" smtClean="0"/>
              <a:pPr/>
              <a:t>24</a:t>
            </a:fld>
            <a:endParaRPr lang="fr-FR" dirty="0"/>
          </a:p>
        </p:txBody>
      </p:sp>
      <p:sp>
        <p:nvSpPr>
          <p:cNvPr id="4" name="Espace réservé du contenu 3"/>
          <p:cNvSpPr>
            <a:spLocks noGrp="1"/>
          </p:cNvSpPr>
          <p:nvPr>
            <p:ph sz="quarter" idx="14"/>
          </p:nvPr>
        </p:nvSpPr>
        <p:spPr/>
        <p:txBody>
          <a:bodyPr>
            <a:normAutofit fontScale="92500" lnSpcReduction="10000"/>
          </a:bodyPr>
          <a:lstStyle/>
          <a:p>
            <a:r>
              <a:rPr lang="fr-FR" dirty="0"/>
              <a:t>LE PGE, un succès ?</a:t>
            </a:r>
          </a:p>
        </p:txBody>
      </p:sp>
      <p:sp>
        <p:nvSpPr>
          <p:cNvPr id="2" name="Espace réservé du texte 4">
            <a:extLst>
              <a:ext uri="{FF2B5EF4-FFF2-40B4-BE49-F238E27FC236}">
                <a16:creationId xmlns:a16="http://schemas.microsoft.com/office/drawing/2014/main" id="{9323D7AD-394D-CF4F-2169-CBF2983BA608}"/>
              </a:ext>
            </a:extLst>
          </p:cNvPr>
          <p:cNvSpPr txBox="1">
            <a:spLocks/>
          </p:cNvSpPr>
          <p:nvPr/>
        </p:nvSpPr>
        <p:spPr>
          <a:xfrm>
            <a:off x="314426" y="853165"/>
            <a:ext cx="6174658" cy="4845081"/>
          </a:xfrm>
          <a:prstGeom prst="rect">
            <a:avLst/>
          </a:prstGeom>
        </p:spPr>
        <p:txBody>
          <a:bodyPr>
            <a:noAutofit/>
          </a:bodyPr>
          <a:lstStyle>
            <a:lvl1pPr marL="0" indent="0" algn="l" defTabSz="914400" rtl="0" eaLnBrk="1" latinLnBrk="0" hangingPunct="1">
              <a:lnSpc>
                <a:spcPct val="90000"/>
              </a:lnSpc>
              <a:spcBef>
                <a:spcPts val="2000"/>
              </a:spcBef>
              <a:buFont typeface="Arial" panose="020B0604020202020204" pitchFamily="34" charset="0"/>
              <a:buNone/>
              <a:defRPr sz="2400" b="1" kern="1200">
                <a:solidFill>
                  <a:srgbClr val="4171D9"/>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000" kern="1200">
                <a:solidFill>
                  <a:srgbClr val="00856E"/>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b="1" kern="1200">
                <a:solidFill>
                  <a:srgbClr val="0EA0BE"/>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600" b="1" kern="1200">
                <a:solidFill>
                  <a:srgbClr val="31429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dirty="0"/>
              <a:t>2020–2021 : chute des défaillances, La baisse marquée pendant le Covid s’explique par les aides massives de l’État, la reforme des tribunaux de commerce de 2019</a:t>
            </a:r>
          </a:p>
          <a:p>
            <a:r>
              <a:rPr lang="fr-FR" sz="1800" dirty="0"/>
              <a:t>Le PGE visait à éviter la défaillance d’entreprises viables mais temporairement fragilisées. Cette période correspond toutefois au maintien en activité d’entreprises peu productives</a:t>
            </a:r>
          </a:p>
          <a:p>
            <a:r>
              <a:rPr lang="fr-FR" sz="1800" dirty="0"/>
              <a:t>Depuis 2022 : phase de rattrapage et nouveaux chocs</a:t>
            </a:r>
          </a:p>
          <a:p>
            <a:r>
              <a:rPr lang="fr-FR" sz="1800" dirty="0"/>
              <a:t>La forte hausse des défaillances depuis 2022 peut refléter un rattrapage des faillites évitées</a:t>
            </a:r>
          </a:p>
          <a:p>
            <a:r>
              <a:rPr lang="fr-FR" sz="1800" dirty="0"/>
              <a:t>Elle peut également traduire l’impact de chocs récents (inflation/hausse des taux, tensions commerciales)</a:t>
            </a:r>
          </a:p>
          <a:p>
            <a:r>
              <a:rPr lang="fr-FR" sz="1800" dirty="0"/>
              <a:t>L’évaluation du rôle exact du PGE reste à faire</a:t>
            </a:r>
          </a:p>
        </p:txBody>
      </p:sp>
      <p:pic>
        <p:nvPicPr>
          <p:cNvPr id="5" name="Espace réservé du contenu 11">
            <a:extLst>
              <a:ext uri="{FF2B5EF4-FFF2-40B4-BE49-F238E27FC236}">
                <a16:creationId xmlns:a16="http://schemas.microsoft.com/office/drawing/2014/main" id="{4B439AAD-1D90-4787-3361-68550990EE2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806876" y="1179086"/>
            <a:ext cx="5305689" cy="5037906"/>
          </a:xfrm>
          <a:prstGeom prst="rect">
            <a:avLst/>
          </a:prstGeom>
        </p:spPr>
      </p:pic>
      <p:sp>
        <p:nvSpPr>
          <p:cNvPr id="7" name="ZoneTexte 6">
            <a:extLst>
              <a:ext uri="{FF2B5EF4-FFF2-40B4-BE49-F238E27FC236}">
                <a16:creationId xmlns:a16="http://schemas.microsoft.com/office/drawing/2014/main" id="{474E4A54-5DCB-7091-12EF-8FE555BA43C2}"/>
              </a:ext>
            </a:extLst>
          </p:cNvPr>
          <p:cNvSpPr txBox="1"/>
          <p:nvPr/>
        </p:nvSpPr>
        <p:spPr>
          <a:xfrm>
            <a:off x="7039895" y="530000"/>
            <a:ext cx="6174658" cy="461665"/>
          </a:xfrm>
          <a:prstGeom prst="rect">
            <a:avLst/>
          </a:prstGeom>
          <a:noFill/>
        </p:spPr>
        <p:txBody>
          <a:bodyPr wrap="square">
            <a:spAutoFit/>
          </a:bodyPr>
          <a:lstStyle/>
          <a:p>
            <a:r>
              <a:rPr lang="fr-FR" sz="1200" b="1" cap="all" dirty="0">
                <a:solidFill>
                  <a:srgbClr val="4171D9"/>
                </a:solidFill>
              </a:rPr>
              <a:t>Défaillances en nombre d’unité légale</a:t>
            </a:r>
          </a:p>
          <a:p>
            <a:r>
              <a:rPr lang="fr-FR" sz="1200" b="1" cap="all" dirty="0">
                <a:solidFill>
                  <a:srgbClr val="4171D9"/>
                </a:solidFill>
              </a:rPr>
              <a:t> CVS-CJO </a:t>
            </a:r>
          </a:p>
        </p:txBody>
      </p:sp>
      <p:sp>
        <p:nvSpPr>
          <p:cNvPr id="8" name="ZoneTexte 7">
            <a:extLst>
              <a:ext uri="{FF2B5EF4-FFF2-40B4-BE49-F238E27FC236}">
                <a16:creationId xmlns:a16="http://schemas.microsoft.com/office/drawing/2014/main" id="{8D4EFF8C-737F-6BE1-0F99-4B9D5B47E7DB}"/>
              </a:ext>
            </a:extLst>
          </p:cNvPr>
          <p:cNvSpPr txBox="1"/>
          <p:nvPr/>
        </p:nvSpPr>
        <p:spPr>
          <a:xfrm>
            <a:off x="492165" y="6208345"/>
            <a:ext cx="5734608" cy="584775"/>
          </a:xfrm>
          <a:prstGeom prst="rect">
            <a:avLst/>
          </a:prstGeom>
          <a:noFill/>
        </p:spPr>
        <p:txBody>
          <a:bodyPr wrap="square">
            <a:spAutoFit/>
          </a:bodyPr>
          <a:lstStyle/>
          <a:p>
            <a:r>
              <a:rPr lang="fr-FR" sz="1600" dirty="0">
                <a:hlinkClick r:id="rId4"/>
              </a:rPr>
              <a:t>Défaillances et productivité des entreprises post-crise sanitaire | Banque de France</a:t>
            </a:r>
            <a:endParaRPr lang="fr-FR" sz="1600" dirty="0"/>
          </a:p>
        </p:txBody>
      </p:sp>
      <p:sp>
        <p:nvSpPr>
          <p:cNvPr id="9" name="ZoneTexte 8">
            <a:extLst>
              <a:ext uri="{FF2B5EF4-FFF2-40B4-BE49-F238E27FC236}">
                <a16:creationId xmlns:a16="http://schemas.microsoft.com/office/drawing/2014/main" id="{F7EAC5EA-BE4D-A02A-E671-C805A378DD1C}"/>
              </a:ext>
            </a:extLst>
          </p:cNvPr>
          <p:cNvSpPr txBox="1"/>
          <p:nvPr/>
        </p:nvSpPr>
        <p:spPr>
          <a:xfrm>
            <a:off x="6737273" y="6243563"/>
            <a:ext cx="3068850" cy="338554"/>
          </a:xfrm>
          <a:prstGeom prst="rect">
            <a:avLst/>
          </a:prstGeom>
          <a:noFill/>
        </p:spPr>
        <p:txBody>
          <a:bodyPr wrap="square">
            <a:spAutoFit/>
          </a:bodyPr>
          <a:lstStyle/>
          <a:p>
            <a:r>
              <a:rPr lang="fr-FR" sz="1600" b="0" i="0" dirty="0">
                <a:solidFill>
                  <a:srgbClr val="525457"/>
                </a:solidFill>
                <a:effectLst/>
                <a:latin typeface="+mj-lt"/>
              </a:rPr>
              <a:t>Source : </a:t>
            </a:r>
            <a:r>
              <a:rPr lang="fr-FR" sz="1600" dirty="0">
                <a:solidFill>
                  <a:srgbClr val="525457"/>
                </a:solidFill>
                <a:latin typeface="+mj-lt"/>
              </a:rPr>
              <a:t>Banque de France</a:t>
            </a:r>
            <a:endParaRPr lang="fr-FR" sz="1600" dirty="0">
              <a:latin typeface="+mj-lt"/>
            </a:endParaRPr>
          </a:p>
        </p:txBody>
      </p:sp>
    </p:spTree>
    <p:extLst>
      <p:ext uri="{BB962C8B-B14F-4D97-AF65-F5344CB8AC3E}">
        <p14:creationId xmlns:p14="http://schemas.microsoft.com/office/powerpoint/2010/main" val="3128886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689D001-3EB3-ECDD-48AB-2941A68016DB}"/>
              </a:ext>
            </a:extLst>
          </p:cNvPr>
          <p:cNvSpPr>
            <a:spLocks noGrp="1"/>
          </p:cNvSpPr>
          <p:nvPr>
            <p:ph type="sldNum" sz="quarter" idx="12"/>
          </p:nvPr>
        </p:nvSpPr>
        <p:spPr/>
        <p:txBody>
          <a:bodyPr/>
          <a:lstStyle/>
          <a:p>
            <a:fld id="{0DFF3279-5B66-F94E-B69C-CCB6B1DE2EC0}" type="slidenum">
              <a:rPr lang="fr-FR" smtClean="0"/>
              <a:pPr/>
              <a:t>25</a:t>
            </a:fld>
            <a:endParaRPr lang="fr-FR" dirty="0"/>
          </a:p>
        </p:txBody>
      </p:sp>
      <p:sp>
        <p:nvSpPr>
          <p:cNvPr id="4" name="Espace réservé du contenu 3">
            <a:extLst>
              <a:ext uri="{FF2B5EF4-FFF2-40B4-BE49-F238E27FC236}">
                <a16:creationId xmlns:a16="http://schemas.microsoft.com/office/drawing/2014/main" id="{7A09C1F7-BF26-1217-D1D1-DD1847DE9036}"/>
              </a:ext>
            </a:extLst>
          </p:cNvPr>
          <p:cNvSpPr>
            <a:spLocks noGrp="1"/>
          </p:cNvSpPr>
          <p:nvPr>
            <p:ph sz="quarter" idx="14"/>
          </p:nvPr>
        </p:nvSpPr>
        <p:spPr/>
        <p:txBody>
          <a:bodyPr>
            <a:normAutofit fontScale="92500" lnSpcReduction="10000"/>
          </a:bodyPr>
          <a:lstStyle/>
          <a:p>
            <a:r>
              <a:rPr lang="fr-FR" dirty="0"/>
              <a:t>Quelles implications en termes de politique économique ?</a:t>
            </a:r>
          </a:p>
        </p:txBody>
      </p:sp>
      <p:sp>
        <p:nvSpPr>
          <p:cNvPr id="5" name="Espace réservé du texte 4">
            <a:extLst>
              <a:ext uri="{FF2B5EF4-FFF2-40B4-BE49-F238E27FC236}">
                <a16:creationId xmlns:a16="http://schemas.microsoft.com/office/drawing/2014/main" id="{07F59EE6-6FF6-FD30-0C20-7DAA2CE19B70}"/>
              </a:ext>
            </a:extLst>
          </p:cNvPr>
          <p:cNvSpPr>
            <a:spLocks noGrp="1"/>
          </p:cNvSpPr>
          <p:nvPr>
            <p:ph type="body" sz="quarter" idx="15"/>
          </p:nvPr>
        </p:nvSpPr>
        <p:spPr/>
        <p:txBody>
          <a:bodyPr>
            <a:normAutofit fontScale="92500" lnSpcReduction="20000"/>
          </a:bodyPr>
          <a:lstStyle/>
          <a:p>
            <a:r>
              <a:rPr lang="fr-FR" dirty="0"/>
              <a:t>Politique de crise</a:t>
            </a:r>
          </a:p>
          <a:p>
            <a:r>
              <a:rPr lang="fr-FR" b="0" dirty="0"/>
              <a:t>Politiques économiques « non conventionnelles » comme le PGE sont possibles lorsqu'elles sont finement calibrées ex ante et évaluées (Comité </a:t>
            </a:r>
            <a:r>
              <a:rPr lang="fr-FR" b="0" dirty="0" err="1"/>
              <a:t>Coeuré</a:t>
            </a:r>
            <a:r>
              <a:rPr lang="fr-FR" b="0" dirty="0"/>
              <a:t>) au prix toutefois d’une hausse de l’endettement public</a:t>
            </a:r>
            <a:endParaRPr lang="fr-FR" dirty="0"/>
          </a:p>
          <a:p>
            <a:endParaRPr lang="fr-FR" dirty="0"/>
          </a:p>
          <a:p>
            <a:r>
              <a:rPr lang="fr-FR" dirty="0"/>
              <a:t>Supervision</a:t>
            </a:r>
          </a:p>
          <a:p>
            <a:r>
              <a:rPr lang="fr-FR" b="0" dirty="0"/>
              <a:t>Limiter l’endettement excessif des SNF et la concentration des échéances</a:t>
            </a:r>
          </a:p>
          <a:p>
            <a:endParaRPr lang="fr-FR" b="0" dirty="0"/>
          </a:p>
          <a:p>
            <a:r>
              <a:rPr lang="fr-FR" dirty="0"/>
              <a:t>Promouvoir la diversité des canaux de financement des entreprises</a:t>
            </a:r>
          </a:p>
          <a:p>
            <a:r>
              <a:rPr lang="fr-FR" b="0" dirty="0"/>
              <a:t>Favoriser le recours aux fonds propres pour les entreprises les plus innovantes et risquées + financement transfrontière : Union de l’épargne et de l’investissement (Rapport Draghi)</a:t>
            </a:r>
            <a:endParaRPr lang="fr-FR" dirty="0"/>
          </a:p>
        </p:txBody>
      </p:sp>
    </p:spTree>
    <p:extLst>
      <p:ext uri="{BB962C8B-B14F-4D97-AF65-F5344CB8AC3E}">
        <p14:creationId xmlns:p14="http://schemas.microsoft.com/office/powerpoint/2010/main" val="2697782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3F6A15E-21B9-5256-A33E-3F07050E778A}"/>
              </a:ext>
            </a:extLst>
          </p:cNvPr>
          <p:cNvSpPr>
            <a:spLocks noGrp="1"/>
          </p:cNvSpPr>
          <p:nvPr>
            <p:ph sz="quarter" idx="14"/>
          </p:nvPr>
        </p:nvSpPr>
        <p:spPr>
          <a:xfrm>
            <a:off x="2726659" y="405676"/>
            <a:ext cx="9242610" cy="365125"/>
          </a:xfrm>
        </p:spPr>
        <p:txBody>
          <a:bodyPr/>
          <a:lstStyle/>
          <a:p>
            <a:r>
              <a:rPr lang="fr-FR" dirty="0"/>
              <a:t>conclusion</a:t>
            </a:r>
          </a:p>
        </p:txBody>
      </p:sp>
      <p:sp>
        <p:nvSpPr>
          <p:cNvPr id="4" name="Espace réservé du numéro de diapositive 3">
            <a:extLst>
              <a:ext uri="{FF2B5EF4-FFF2-40B4-BE49-F238E27FC236}">
                <a16:creationId xmlns:a16="http://schemas.microsoft.com/office/drawing/2014/main" id="{AFC19307-E611-9AF4-1C57-80814013E560}"/>
              </a:ext>
            </a:extLst>
          </p:cNvPr>
          <p:cNvSpPr>
            <a:spLocks noGrp="1"/>
          </p:cNvSpPr>
          <p:nvPr>
            <p:ph type="sldNum" sz="quarter" idx="12"/>
          </p:nvPr>
        </p:nvSpPr>
        <p:spPr/>
        <p:txBody>
          <a:bodyPr/>
          <a:lstStyle/>
          <a:p>
            <a:fld id="{0DFF3279-5B66-F94E-B69C-CCB6B1DE2EC0}" type="slidenum">
              <a:rPr lang="fr-FR" smtClean="0"/>
              <a:pPr/>
              <a:t>26</a:t>
            </a:fld>
            <a:endParaRPr lang="fr-FR" dirty="0"/>
          </a:p>
        </p:txBody>
      </p:sp>
      <p:sp>
        <p:nvSpPr>
          <p:cNvPr id="5" name="Titre 4">
            <a:extLst>
              <a:ext uri="{FF2B5EF4-FFF2-40B4-BE49-F238E27FC236}">
                <a16:creationId xmlns:a16="http://schemas.microsoft.com/office/drawing/2014/main" id="{7C8C1F62-0B9F-C433-D252-9CD2CC7941B6}"/>
              </a:ext>
            </a:extLst>
          </p:cNvPr>
          <p:cNvSpPr>
            <a:spLocks noGrp="1"/>
          </p:cNvSpPr>
          <p:nvPr>
            <p:ph type="title"/>
          </p:nvPr>
        </p:nvSpPr>
        <p:spPr>
          <a:xfrm>
            <a:off x="2643532" y="1334915"/>
            <a:ext cx="9075376" cy="3340100"/>
          </a:xfrm>
        </p:spPr>
        <p:txBody>
          <a:bodyPr/>
          <a:lstStyle/>
          <a:p>
            <a:br>
              <a:rPr lang="fr-FR" dirty="0"/>
            </a:br>
            <a:br>
              <a:rPr lang="fr-FR" dirty="0"/>
            </a:br>
            <a:br>
              <a:rPr lang="fr-FR" dirty="0"/>
            </a:br>
            <a:br>
              <a:rPr lang="fr-FR" dirty="0"/>
            </a:br>
            <a:br>
              <a:rPr lang="fr-FR" dirty="0"/>
            </a:br>
            <a:endParaRPr lang="fr-FR" dirty="0"/>
          </a:p>
        </p:txBody>
      </p:sp>
      <p:sp>
        <p:nvSpPr>
          <p:cNvPr id="6" name="ZoneTexte 5">
            <a:extLst>
              <a:ext uri="{FF2B5EF4-FFF2-40B4-BE49-F238E27FC236}">
                <a16:creationId xmlns:a16="http://schemas.microsoft.com/office/drawing/2014/main" id="{6BCBC4FF-F300-8964-7502-B2A65BA0C519}"/>
              </a:ext>
            </a:extLst>
          </p:cNvPr>
          <p:cNvSpPr txBox="1"/>
          <p:nvPr/>
        </p:nvSpPr>
        <p:spPr>
          <a:xfrm>
            <a:off x="2637431" y="1536174"/>
            <a:ext cx="8394738" cy="5016758"/>
          </a:xfrm>
          <a:prstGeom prst="rect">
            <a:avLst/>
          </a:prstGeom>
          <a:noFill/>
        </p:spPr>
        <p:txBody>
          <a:bodyPr wrap="square">
            <a:spAutoFit/>
          </a:bodyPr>
          <a:lstStyle/>
          <a:p>
            <a:r>
              <a:rPr lang="fr-FR" sz="2000" b="1" dirty="0">
                <a:solidFill>
                  <a:srgbClr val="4171D9"/>
                </a:solidFill>
              </a:rPr>
              <a:t>Depuis 2020, la situation financière des entreprises françaises s’est globalement normalisée, mais demeure hétérogène avec un risque de défaillance élevé</a:t>
            </a:r>
          </a:p>
          <a:p>
            <a:endParaRPr lang="fr-FR" sz="2000" b="1" dirty="0">
              <a:solidFill>
                <a:srgbClr val="4171D9"/>
              </a:solidFill>
            </a:endParaRPr>
          </a:p>
          <a:p>
            <a:r>
              <a:rPr lang="fr-FR" sz="2000" b="1" dirty="0">
                <a:solidFill>
                  <a:srgbClr val="4171D9"/>
                </a:solidFill>
              </a:rPr>
              <a:t>La fin progressive du remboursement des PGE font de 2026 une année décisive pour les entreprises les plus fragiles</a:t>
            </a:r>
          </a:p>
          <a:p>
            <a:endParaRPr lang="fr-FR" sz="2000" b="1" dirty="0">
              <a:solidFill>
                <a:srgbClr val="4171D9"/>
              </a:solidFill>
            </a:endParaRPr>
          </a:p>
          <a:p>
            <a:r>
              <a:rPr lang="fr-FR" sz="2000" b="1" dirty="0">
                <a:solidFill>
                  <a:srgbClr val="4171D9"/>
                </a:solidFill>
              </a:rPr>
              <a:t>Les niveaux de trésorerie refluent mais offrent encore un coussin de liquidité face aux incertitudes</a:t>
            </a:r>
          </a:p>
          <a:p>
            <a:endParaRPr lang="fr-FR" sz="2000" b="1" dirty="0">
              <a:solidFill>
                <a:srgbClr val="4171D9"/>
              </a:solidFill>
            </a:endParaRPr>
          </a:p>
          <a:p>
            <a:r>
              <a:rPr lang="fr-FR" sz="2000" b="1" dirty="0">
                <a:solidFill>
                  <a:srgbClr val="4171D9"/>
                </a:solidFill>
              </a:rPr>
              <a:t>La rentabilité apparaît globalement préservée malgré les chocs récents (guerre en Ukraine et commerciale) </a:t>
            </a:r>
          </a:p>
          <a:p>
            <a:endParaRPr lang="fr-FR" sz="2000" b="1" dirty="0">
              <a:solidFill>
                <a:srgbClr val="4171D9"/>
              </a:solidFill>
            </a:endParaRPr>
          </a:p>
          <a:p>
            <a:r>
              <a:rPr lang="fr-FR" sz="2000" b="1" dirty="0">
                <a:solidFill>
                  <a:srgbClr val="4171D9"/>
                </a:solidFill>
              </a:rPr>
              <a:t>Les ratios de dette baissent sous l’effet combiné du désendettement progressif et du renforcement des fonds propres</a:t>
            </a:r>
          </a:p>
          <a:p>
            <a:endParaRPr lang="fr-FR" sz="2000" b="1" dirty="0">
              <a:solidFill>
                <a:srgbClr val="4171D9"/>
              </a:solidFill>
            </a:endParaRPr>
          </a:p>
        </p:txBody>
      </p:sp>
    </p:spTree>
    <p:extLst>
      <p:ext uri="{BB962C8B-B14F-4D97-AF65-F5344CB8AC3E}">
        <p14:creationId xmlns:p14="http://schemas.microsoft.com/office/powerpoint/2010/main" val="2757973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E3D3EA0A-6D1A-522E-75D9-C144393B2741}"/>
              </a:ext>
            </a:extLst>
          </p:cNvPr>
          <p:cNvSpPr>
            <a:spLocks noGrp="1"/>
          </p:cNvSpPr>
          <p:nvPr>
            <p:ph type="sldNum" sz="quarter" idx="12"/>
          </p:nvPr>
        </p:nvSpPr>
        <p:spPr/>
        <p:txBody>
          <a:bodyPr/>
          <a:lstStyle/>
          <a:p>
            <a:fld id="{0DFF3279-5B66-F94E-B69C-CCB6B1DE2EC0}" type="slidenum">
              <a:rPr lang="fr-FR" smtClean="0"/>
              <a:pPr/>
              <a:t>27</a:t>
            </a:fld>
            <a:endParaRPr lang="fr-FR" dirty="0"/>
          </a:p>
        </p:txBody>
      </p:sp>
      <p:sp>
        <p:nvSpPr>
          <p:cNvPr id="4" name="Espace réservé du contenu 3">
            <a:extLst>
              <a:ext uri="{FF2B5EF4-FFF2-40B4-BE49-F238E27FC236}">
                <a16:creationId xmlns:a16="http://schemas.microsoft.com/office/drawing/2014/main" id="{3F69BB45-4967-6480-AF36-28792BCA115F}"/>
              </a:ext>
            </a:extLst>
          </p:cNvPr>
          <p:cNvSpPr>
            <a:spLocks noGrp="1"/>
          </p:cNvSpPr>
          <p:nvPr>
            <p:ph sz="quarter" idx="14"/>
          </p:nvPr>
        </p:nvSpPr>
        <p:spPr/>
        <p:txBody>
          <a:bodyPr>
            <a:normAutofit fontScale="92500" lnSpcReduction="10000"/>
          </a:bodyPr>
          <a:lstStyle/>
          <a:p>
            <a:r>
              <a:rPr lang="fr-FR" dirty="0"/>
              <a:t>situation financière et décisions d’investissement</a:t>
            </a:r>
          </a:p>
        </p:txBody>
      </p:sp>
      <p:sp>
        <p:nvSpPr>
          <p:cNvPr id="5" name="Espace réservé du texte 4">
            <a:extLst>
              <a:ext uri="{FF2B5EF4-FFF2-40B4-BE49-F238E27FC236}">
                <a16:creationId xmlns:a16="http://schemas.microsoft.com/office/drawing/2014/main" id="{2EC03847-8647-7258-6325-619D3B6B7EC6}"/>
              </a:ext>
            </a:extLst>
          </p:cNvPr>
          <p:cNvSpPr>
            <a:spLocks noGrp="1"/>
          </p:cNvSpPr>
          <p:nvPr>
            <p:ph type="body" sz="quarter" idx="15"/>
          </p:nvPr>
        </p:nvSpPr>
        <p:spPr/>
        <p:txBody>
          <a:bodyPr>
            <a:normAutofit/>
          </a:bodyPr>
          <a:lstStyle/>
          <a:p>
            <a:endParaRPr lang="fr-FR"/>
          </a:p>
          <a:p>
            <a:endParaRPr lang="fr-FR"/>
          </a:p>
          <a:p>
            <a:endParaRPr lang="fr-FR"/>
          </a:p>
          <a:p>
            <a:r>
              <a:rPr lang="fr-FR"/>
              <a:t>↑ profitabilité d’ 1 point → ↑ taux d’investissement de +0,05 point de pourcentage</a:t>
            </a:r>
            <a:br>
              <a:rPr lang="fr-FR"/>
            </a:br>
            <a:endParaRPr lang="fr-FR"/>
          </a:p>
          <a:p>
            <a:r>
              <a:rPr lang="fr-FR"/>
              <a:t>↑ coût du capital ( +1 écart-type ≈ +2 points de pourcentage ) → ↓ taux d’investissement d’environ 0,7 pp</a:t>
            </a:r>
            <a:endParaRPr lang="fr-FR" dirty="0"/>
          </a:p>
        </p:txBody>
      </p:sp>
      <p:pic>
        <p:nvPicPr>
          <p:cNvPr id="9" name="Image 8">
            <a:extLst>
              <a:ext uri="{FF2B5EF4-FFF2-40B4-BE49-F238E27FC236}">
                <a16:creationId xmlns:a16="http://schemas.microsoft.com/office/drawing/2014/main" id="{8B333302-A4F3-2A6E-4C3D-5B6F36445B72}"/>
              </a:ext>
            </a:extLst>
          </p:cNvPr>
          <p:cNvPicPr>
            <a:picLocks noChangeAspect="1"/>
          </p:cNvPicPr>
          <p:nvPr/>
        </p:nvPicPr>
        <p:blipFill>
          <a:blip r:embed="rId2"/>
          <a:stretch>
            <a:fillRect/>
          </a:stretch>
        </p:blipFill>
        <p:spPr>
          <a:xfrm>
            <a:off x="754351" y="1454168"/>
            <a:ext cx="9811416" cy="993209"/>
          </a:xfrm>
          <a:prstGeom prst="rect">
            <a:avLst/>
          </a:prstGeom>
        </p:spPr>
      </p:pic>
      <p:sp>
        <p:nvSpPr>
          <p:cNvPr id="8" name="ZoneTexte 7">
            <a:extLst>
              <a:ext uri="{FF2B5EF4-FFF2-40B4-BE49-F238E27FC236}">
                <a16:creationId xmlns:a16="http://schemas.microsoft.com/office/drawing/2014/main" id="{DE3433DE-58F7-DA8C-9E58-49E504A2218F}"/>
              </a:ext>
            </a:extLst>
          </p:cNvPr>
          <p:cNvSpPr txBox="1"/>
          <p:nvPr/>
        </p:nvSpPr>
        <p:spPr>
          <a:xfrm>
            <a:off x="412750" y="5242538"/>
            <a:ext cx="6172200" cy="923330"/>
          </a:xfrm>
          <a:prstGeom prst="rect">
            <a:avLst/>
          </a:prstGeom>
          <a:noFill/>
        </p:spPr>
        <p:txBody>
          <a:bodyPr wrap="square">
            <a:spAutoFit/>
          </a:bodyPr>
          <a:lstStyle/>
          <a:p>
            <a:r>
              <a:rPr lang="fr-FR" dirty="0">
                <a:hlinkClick r:id="rId3"/>
              </a:rPr>
              <a:t>Investissement des entreprises et coût du capital : une étude microéconomique sur données françaises | Banque de France</a:t>
            </a:r>
            <a:endParaRPr lang="fr-FR" dirty="0"/>
          </a:p>
        </p:txBody>
      </p:sp>
    </p:spTree>
    <p:extLst>
      <p:ext uri="{BB962C8B-B14F-4D97-AF65-F5344CB8AC3E}">
        <p14:creationId xmlns:p14="http://schemas.microsoft.com/office/powerpoint/2010/main" val="1115734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A066D25-5DAD-39D8-8392-B601A94BD79A}"/>
              </a:ext>
            </a:extLst>
          </p:cNvPr>
          <p:cNvSpPr>
            <a:spLocks noGrp="1"/>
          </p:cNvSpPr>
          <p:nvPr>
            <p:ph type="ftr" sz="quarter" idx="11"/>
          </p:nvPr>
        </p:nvSpPr>
        <p:spPr/>
        <p:txBody>
          <a:bodyPr/>
          <a:lstStyle/>
          <a:p>
            <a:r>
              <a:rPr lang="fr-FR"/>
              <a:t>Titre de la présentation • date</a:t>
            </a:r>
            <a:endParaRPr lang="fr-FR" dirty="0"/>
          </a:p>
        </p:txBody>
      </p:sp>
      <p:sp>
        <p:nvSpPr>
          <p:cNvPr id="3" name="Espace réservé du numéro de diapositive 2">
            <a:extLst>
              <a:ext uri="{FF2B5EF4-FFF2-40B4-BE49-F238E27FC236}">
                <a16:creationId xmlns:a16="http://schemas.microsoft.com/office/drawing/2014/main" id="{BE3CB953-8862-BFD2-1EE3-797FD951BB4F}"/>
              </a:ext>
            </a:extLst>
          </p:cNvPr>
          <p:cNvSpPr>
            <a:spLocks noGrp="1"/>
          </p:cNvSpPr>
          <p:nvPr>
            <p:ph type="sldNum" sz="quarter" idx="12"/>
          </p:nvPr>
        </p:nvSpPr>
        <p:spPr/>
        <p:txBody>
          <a:bodyPr/>
          <a:lstStyle/>
          <a:p>
            <a:fld id="{0DFF3279-5B66-F94E-B69C-CCB6B1DE2EC0}" type="slidenum">
              <a:rPr lang="fr-FR" smtClean="0"/>
              <a:pPr/>
              <a:t>28</a:t>
            </a:fld>
            <a:endParaRPr lang="fr-FR" dirty="0"/>
          </a:p>
        </p:txBody>
      </p:sp>
      <p:sp>
        <p:nvSpPr>
          <p:cNvPr id="4" name="Espace réservé du contenu 3">
            <a:extLst>
              <a:ext uri="{FF2B5EF4-FFF2-40B4-BE49-F238E27FC236}">
                <a16:creationId xmlns:a16="http://schemas.microsoft.com/office/drawing/2014/main" id="{88DFDE45-D745-2FDA-61E6-28D51DA0D240}"/>
              </a:ext>
            </a:extLst>
          </p:cNvPr>
          <p:cNvSpPr>
            <a:spLocks noGrp="1"/>
          </p:cNvSpPr>
          <p:nvPr>
            <p:ph sz="quarter" idx="14"/>
          </p:nvPr>
        </p:nvSpPr>
        <p:spPr/>
        <p:txBody>
          <a:bodyPr>
            <a:normAutofit fontScale="85000" lnSpcReduction="10000"/>
          </a:bodyPr>
          <a:lstStyle/>
          <a:p>
            <a:r>
              <a:rPr lang="fr-FR" dirty="0"/>
              <a:t>tailles d’entreprises au sens de la Loi de modernisation de </a:t>
            </a:r>
            <a:r>
              <a:rPr lang="fr-FR" dirty="0" err="1"/>
              <a:t>l’économiE</a:t>
            </a:r>
            <a:endParaRPr lang="fr-FR" dirty="0"/>
          </a:p>
        </p:txBody>
      </p:sp>
      <p:sp>
        <p:nvSpPr>
          <p:cNvPr id="5" name="Espace réservé du texte 4">
            <a:extLst>
              <a:ext uri="{FF2B5EF4-FFF2-40B4-BE49-F238E27FC236}">
                <a16:creationId xmlns:a16="http://schemas.microsoft.com/office/drawing/2014/main" id="{1F5F494B-28DE-0C14-68E7-3445F3B9B80C}"/>
              </a:ext>
            </a:extLst>
          </p:cNvPr>
          <p:cNvSpPr>
            <a:spLocks noGrp="1"/>
          </p:cNvSpPr>
          <p:nvPr>
            <p:ph type="body" sz="quarter" idx="15"/>
          </p:nvPr>
        </p:nvSpPr>
        <p:spPr/>
        <p:txBody>
          <a:bodyPr/>
          <a:lstStyle/>
          <a:p>
            <a:r>
              <a:rPr lang="fr-FR" dirty="0"/>
              <a:t>PME : </a:t>
            </a:r>
          </a:p>
          <a:p>
            <a:pPr lvl="2"/>
            <a:r>
              <a:rPr lang="fr-FR" dirty="0"/>
              <a:t>d’une part, effectif &lt; 250 personnes</a:t>
            </a:r>
          </a:p>
          <a:p>
            <a:pPr lvl="2"/>
            <a:r>
              <a:rPr lang="fr-FR" dirty="0"/>
              <a:t>d’autre part, CA &lt; 50 M€ ou total de bilan &lt; 43 M€</a:t>
            </a:r>
          </a:p>
          <a:p>
            <a:r>
              <a:rPr lang="fr-FR" dirty="0"/>
              <a:t>ETI n’est pas une PME et : </a:t>
            </a:r>
          </a:p>
          <a:p>
            <a:pPr lvl="2"/>
            <a:r>
              <a:rPr lang="fr-FR" dirty="0"/>
              <a:t>d’une part, effectif &lt; 5 000 personnes</a:t>
            </a:r>
          </a:p>
          <a:p>
            <a:pPr lvl="2"/>
            <a:r>
              <a:rPr lang="fr-FR" dirty="0"/>
              <a:t>d’autre part, CA &lt; 1,5 Md€ ou total de bilan &lt; 2 Md€</a:t>
            </a:r>
          </a:p>
          <a:p>
            <a:r>
              <a:rPr lang="fr-FR" dirty="0"/>
              <a:t>Grandes entreprises (GE): </a:t>
            </a:r>
            <a:r>
              <a:rPr lang="fr-FR" sz="2200" dirty="0">
                <a:solidFill>
                  <a:schemeClr val="tx1">
                    <a:lumMod val="65000"/>
                    <a:lumOff val="35000"/>
                  </a:schemeClr>
                </a:solidFill>
              </a:rPr>
              <a:t>les autres.</a:t>
            </a:r>
          </a:p>
          <a:p>
            <a:pPr marL="914400" lvl="2" indent="0">
              <a:buNone/>
            </a:pPr>
            <a:endParaRPr lang="fr-FR" dirty="0"/>
          </a:p>
          <a:p>
            <a:r>
              <a:rPr lang="fr-FR" dirty="0"/>
              <a:t>Une « entreprise » peut être composée d’1 ou plusieurs unités légales organisées en groupe.</a:t>
            </a:r>
          </a:p>
          <a:p>
            <a:endParaRPr lang="fr-FR" dirty="0"/>
          </a:p>
        </p:txBody>
      </p:sp>
    </p:spTree>
    <p:extLst>
      <p:ext uri="{BB962C8B-B14F-4D97-AF65-F5344CB8AC3E}">
        <p14:creationId xmlns:p14="http://schemas.microsoft.com/office/powerpoint/2010/main" val="71063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2868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E64EC7A-9C99-EFE2-F089-518043ABFF2C}"/>
              </a:ext>
            </a:extLst>
          </p:cNvPr>
          <p:cNvSpPr>
            <a:spLocks noGrp="1"/>
          </p:cNvSpPr>
          <p:nvPr>
            <p:ph type="sldNum" sz="quarter" idx="12"/>
          </p:nvPr>
        </p:nvSpPr>
        <p:spPr/>
        <p:txBody>
          <a:bodyPr/>
          <a:lstStyle/>
          <a:p>
            <a:fld id="{0DFF3279-5B66-F94E-B69C-CCB6B1DE2EC0}" type="slidenum">
              <a:rPr lang="fr-FR" smtClean="0"/>
              <a:pPr/>
              <a:t>3</a:t>
            </a:fld>
            <a:endParaRPr lang="fr-FR" dirty="0"/>
          </a:p>
        </p:txBody>
      </p:sp>
      <p:sp>
        <p:nvSpPr>
          <p:cNvPr id="4" name="Espace réservé du contenu 3">
            <a:extLst>
              <a:ext uri="{FF2B5EF4-FFF2-40B4-BE49-F238E27FC236}">
                <a16:creationId xmlns:a16="http://schemas.microsoft.com/office/drawing/2014/main" id="{5AC2C874-6E0C-3E69-1DF2-297779B24240}"/>
              </a:ext>
            </a:extLst>
          </p:cNvPr>
          <p:cNvSpPr>
            <a:spLocks noGrp="1"/>
          </p:cNvSpPr>
          <p:nvPr>
            <p:ph sz="quarter" idx="14"/>
          </p:nvPr>
        </p:nvSpPr>
        <p:spPr>
          <a:xfrm>
            <a:off x="304595" y="1382968"/>
            <a:ext cx="10739343" cy="365125"/>
          </a:xfrm>
        </p:spPr>
        <p:txBody>
          <a:bodyPr>
            <a:normAutofit fontScale="92500" lnSpcReduction="10000"/>
          </a:bodyPr>
          <a:lstStyle/>
          <a:p>
            <a:r>
              <a:rPr lang="fr-FR" dirty="0"/>
              <a:t>sommaire</a:t>
            </a:r>
          </a:p>
        </p:txBody>
      </p:sp>
      <p:sp>
        <p:nvSpPr>
          <p:cNvPr id="5" name="Espace réservé du texte 4">
            <a:extLst>
              <a:ext uri="{FF2B5EF4-FFF2-40B4-BE49-F238E27FC236}">
                <a16:creationId xmlns:a16="http://schemas.microsoft.com/office/drawing/2014/main" id="{911E18EC-87F7-A379-F1A2-1AC261988FFE}"/>
              </a:ext>
            </a:extLst>
          </p:cNvPr>
          <p:cNvSpPr>
            <a:spLocks noGrp="1"/>
          </p:cNvSpPr>
          <p:nvPr>
            <p:ph type="body" sz="quarter" idx="15"/>
          </p:nvPr>
        </p:nvSpPr>
        <p:spPr>
          <a:xfrm>
            <a:off x="304595" y="2553673"/>
            <a:ext cx="10952163" cy="2738796"/>
          </a:xfrm>
        </p:spPr>
        <p:txBody>
          <a:bodyPr/>
          <a:lstStyle/>
          <a:p>
            <a:pPr marL="457200" indent="-457200">
              <a:buAutoNum type="arabicPeriod"/>
            </a:pPr>
            <a:r>
              <a:rPr lang="fr-FR" dirty="0"/>
              <a:t>Hausse des marges des entreprises</a:t>
            </a:r>
          </a:p>
          <a:p>
            <a:pPr marL="457200" indent="-457200">
              <a:buAutoNum type="arabicPeriod"/>
            </a:pPr>
            <a:r>
              <a:rPr lang="fr-FR" dirty="0"/>
              <a:t>Trésorerie des entreprises, supérieure à la tendance pré-crise</a:t>
            </a:r>
          </a:p>
          <a:p>
            <a:pPr marL="457200" indent="-457200">
              <a:buAutoNum type="arabicPeriod"/>
            </a:pPr>
            <a:r>
              <a:rPr lang="fr-FR" dirty="0"/>
              <a:t>Baisse des ratios d’endettement des entreprises</a:t>
            </a:r>
          </a:p>
          <a:p>
            <a:pPr marL="457200" indent="-457200">
              <a:buAutoNum type="arabicPeriod"/>
            </a:pPr>
            <a:r>
              <a:rPr lang="fr-FR" dirty="0"/>
              <a:t>Sortie de crise : remboursement des PGE et hausse des défaillances</a:t>
            </a:r>
          </a:p>
        </p:txBody>
      </p:sp>
    </p:spTree>
    <p:extLst>
      <p:ext uri="{BB962C8B-B14F-4D97-AF65-F5344CB8AC3E}">
        <p14:creationId xmlns:p14="http://schemas.microsoft.com/office/powerpoint/2010/main" val="2815485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9886D-CBDD-E46A-E076-6182367181D9}"/>
              </a:ext>
            </a:extLst>
          </p:cNvPr>
          <p:cNvSpPr>
            <a:spLocks noGrp="1"/>
          </p:cNvSpPr>
          <p:nvPr>
            <p:ph type="ctrTitle"/>
          </p:nvPr>
        </p:nvSpPr>
        <p:spPr>
          <a:xfrm>
            <a:off x="1524000" y="1122363"/>
            <a:ext cx="9144000" cy="1771666"/>
          </a:xfrm>
        </p:spPr>
        <p:txBody>
          <a:bodyPr>
            <a:noAutofit/>
          </a:bodyPr>
          <a:lstStyle/>
          <a:p>
            <a:r>
              <a:rPr lang="fr-FR" sz="3600" dirty="0"/>
              <a:t>Situation financière des entreprises : </a:t>
            </a:r>
            <a:br>
              <a:rPr lang="fr-FR" sz="3600" dirty="0"/>
            </a:br>
            <a:r>
              <a:rPr lang="fr-FR" sz="3600" dirty="0"/>
              <a:t>quelques éléments à partir de l’EMC et de l’EAC</a:t>
            </a:r>
          </a:p>
        </p:txBody>
      </p:sp>
      <p:sp>
        <p:nvSpPr>
          <p:cNvPr id="3" name="Sous-titre 2">
            <a:extLst>
              <a:ext uri="{FF2B5EF4-FFF2-40B4-BE49-F238E27FC236}">
                <a16:creationId xmlns:a16="http://schemas.microsoft.com/office/drawing/2014/main" id="{2069BF4E-79EE-4A64-3C2C-68A4AA356692}"/>
              </a:ext>
            </a:extLst>
          </p:cNvPr>
          <p:cNvSpPr>
            <a:spLocks noGrp="1"/>
          </p:cNvSpPr>
          <p:nvPr>
            <p:ph type="subTitle" idx="1"/>
          </p:nvPr>
        </p:nvSpPr>
        <p:spPr>
          <a:xfrm>
            <a:off x="1524000" y="3233394"/>
            <a:ext cx="9144000" cy="2024406"/>
          </a:xfrm>
        </p:spPr>
        <p:txBody>
          <a:bodyPr>
            <a:normAutofit/>
          </a:bodyPr>
          <a:lstStyle/>
          <a:p>
            <a:endParaRPr lang="fr-FR" dirty="0"/>
          </a:p>
          <a:p>
            <a:endParaRPr lang="fr-FR" sz="3000" dirty="0"/>
          </a:p>
        </p:txBody>
      </p:sp>
    </p:spTree>
    <p:extLst>
      <p:ext uri="{BB962C8B-B14F-4D97-AF65-F5344CB8AC3E}">
        <p14:creationId xmlns:p14="http://schemas.microsoft.com/office/powerpoint/2010/main" val="1224733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38DAA-9F31-E034-6248-16B46F547599}"/>
              </a:ext>
            </a:extLst>
          </p:cNvPr>
          <p:cNvSpPr>
            <a:spLocks noGrp="1"/>
          </p:cNvSpPr>
          <p:nvPr>
            <p:ph type="title"/>
          </p:nvPr>
        </p:nvSpPr>
        <p:spPr>
          <a:xfrm>
            <a:off x="838200" y="0"/>
            <a:ext cx="10515600" cy="1325563"/>
          </a:xfrm>
        </p:spPr>
        <p:txBody>
          <a:bodyPr>
            <a:normAutofit/>
          </a:bodyPr>
          <a:lstStyle/>
          <a:p>
            <a:r>
              <a:rPr lang="fr-FR" sz="3200" dirty="0"/>
              <a:t>La situation de trésorerie dans l’EMC à fin août 2025</a:t>
            </a:r>
          </a:p>
        </p:txBody>
      </p:sp>
      <p:graphicFrame>
        <p:nvGraphicFramePr>
          <p:cNvPr id="4" name="Espace réservé du contenu 3">
            <a:extLst>
              <a:ext uri="{FF2B5EF4-FFF2-40B4-BE49-F238E27FC236}">
                <a16:creationId xmlns:a16="http://schemas.microsoft.com/office/drawing/2014/main" id="{D5DE7144-F1CD-4B57-AEF0-0370D217037A}"/>
              </a:ext>
            </a:extLst>
          </p:cNvPr>
          <p:cNvGraphicFramePr>
            <a:graphicFrameLocks noGrp="1"/>
          </p:cNvGraphicFramePr>
          <p:nvPr>
            <p:ph idx="1"/>
          </p:nvPr>
        </p:nvGraphicFramePr>
        <p:xfrm>
          <a:off x="696000" y="1458000"/>
          <a:ext cx="6712506"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9A900C1E-DB07-718F-A606-5B8551ED0DCC}"/>
              </a:ext>
            </a:extLst>
          </p:cNvPr>
          <p:cNvSpPr txBox="1"/>
          <p:nvPr/>
        </p:nvSpPr>
        <p:spPr>
          <a:xfrm>
            <a:off x="7408506" y="1411345"/>
            <a:ext cx="4665306" cy="3600986"/>
          </a:xfrm>
          <a:prstGeom prst="rect">
            <a:avLst/>
          </a:prstGeom>
          <a:noFill/>
          <a:ln>
            <a:solidFill>
              <a:schemeClr val="tx1"/>
            </a:solidFill>
          </a:ln>
        </p:spPr>
        <p:txBody>
          <a:bodyPr wrap="square" rtlCol="0">
            <a:spAutoFit/>
          </a:bodyPr>
          <a:lstStyle/>
          <a:p>
            <a:pPr marL="285750" indent="-285750" algn="just">
              <a:spcBef>
                <a:spcPts val="600"/>
              </a:spcBef>
              <a:spcAft>
                <a:spcPts val="600"/>
              </a:spcAft>
              <a:buFont typeface="Arial" panose="020B0604020202020204" pitchFamily="34" charset="0"/>
              <a:buChar char="•"/>
            </a:pPr>
            <a:r>
              <a:rPr lang="fr-FR" dirty="0"/>
              <a:t>Situation globalement stable ces derniers mois</a:t>
            </a:r>
          </a:p>
          <a:p>
            <a:pPr marL="285750" indent="-285750" algn="just">
              <a:spcBef>
                <a:spcPts val="600"/>
              </a:spcBef>
              <a:spcAft>
                <a:spcPts val="600"/>
              </a:spcAft>
              <a:buFont typeface="Arial" panose="020B0604020202020204" pitchFamily="34" charset="0"/>
              <a:buChar char="•"/>
            </a:pPr>
            <a:r>
              <a:rPr lang="fr-FR" dirty="0"/>
              <a:t>Situation des </a:t>
            </a:r>
            <a:r>
              <a:rPr lang="fr-FR" dirty="0">
                <a:solidFill>
                  <a:schemeClr val="accent5"/>
                </a:solidFill>
              </a:rPr>
              <a:t>PME des services marchands</a:t>
            </a:r>
            <a:r>
              <a:rPr lang="fr-FR" dirty="0"/>
              <a:t> à surveiller</a:t>
            </a:r>
          </a:p>
          <a:p>
            <a:pPr marL="285750" indent="-285750" algn="just">
              <a:spcBef>
                <a:spcPts val="600"/>
              </a:spcBef>
              <a:spcAft>
                <a:spcPts val="600"/>
              </a:spcAft>
              <a:buFont typeface="Arial" panose="020B0604020202020204" pitchFamily="34" charset="0"/>
              <a:buChar char="•"/>
            </a:pPr>
            <a:r>
              <a:rPr lang="fr-FR" dirty="0"/>
              <a:t>Dégradation plus marquée dans certains secteurs : textile, habillement, agroalimentaire, bois-papier-imprimerie, automobile et produits en caoutchouc ou plastique</a:t>
            </a:r>
          </a:p>
          <a:p>
            <a:pPr marL="285750" indent="-285750" algn="just">
              <a:spcBef>
                <a:spcPts val="600"/>
              </a:spcBef>
              <a:spcAft>
                <a:spcPts val="600"/>
              </a:spcAft>
              <a:buFont typeface="Arial" panose="020B0604020202020204" pitchFamily="34" charset="0"/>
              <a:buChar char="•"/>
            </a:pPr>
            <a:r>
              <a:rPr lang="fr-FR" dirty="0"/>
              <a:t>Les soldes d’opinion se maintiennent bien en dessous des niveaux historiques</a:t>
            </a:r>
          </a:p>
        </p:txBody>
      </p:sp>
      <p:graphicFrame>
        <p:nvGraphicFramePr>
          <p:cNvPr id="9" name="Tableau 8">
            <a:extLst>
              <a:ext uri="{FF2B5EF4-FFF2-40B4-BE49-F238E27FC236}">
                <a16:creationId xmlns:a16="http://schemas.microsoft.com/office/drawing/2014/main" id="{8CC2CEC0-DB91-37FF-37BA-EE32226E05EF}"/>
              </a:ext>
            </a:extLst>
          </p:cNvPr>
          <p:cNvGraphicFramePr>
            <a:graphicFrameLocks noGrp="1"/>
          </p:cNvGraphicFramePr>
          <p:nvPr/>
        </p:nvGraphicFramePr>
        <p:xfrm>
          <a:off x="7408506" y="5191283"/>
          <a:ext cx="4665305" cy="1604864"/>
        </p:xfrm>
        <a:graphic>
          <a:graphicData uri="http://schemas.openxmlformats.org/drawingml/2006/table">
            <a:tbl>
              <a:tblPr>
                <a:tableStyleId>{5C22544A-7EE6-4342-B048-85BDC9FD1C3A}</a:tableStyleId>
              </a:tblPr>
              <a:tblGrid>
                <a:gridCol w="1508201">
                  <a:extLst>
                    <a:ext uri="{9D8B030D-6E8A-4147-A177-3AD203B41FA5}">
                      <a16:colId xmlns:a16="http://schemas.microsoft.com/office/drawing/2014/main" val="1659002849"/>
                    </a:ext>
                  </a:extLst>
                </a:gridCol>
                <a:gridCol w="789276">
                  <a:extLst>
                    <a:ext uri="{9D8B030D-6E8A-4147-A177-3AD203B41FA5}">
                      <a16:colId xmlns:a16="http://schemas.microsoft.com/office/drawing/2014/main" val="2740054455"/>
                    </a:ext>
                  </a:extLst>
                </a:gridCol>
                <a:gridCol w="789276">
                  <a:extLst>
                    <a:ext uri="{9D8B030D-6E8A-4147-A177-3AD203B41FA5}">
                      <a16:colId xmlns:a16="http://schemas.microsoft.com/office/drawing/2014/main" val="472151674"/>
                    </a:ext>
                  </a:extLst>
                </a:gridCol>
                <a:gridCol w="789276">
                  <a:extLst>
                    <a:ext uri="{9D8B030D-6E8A-4147-A177-3AD203B41FA5}">
                      <a16:colId xmlns:a16="http://schemas.microsoft.com/office/drawing/2014/main" val="3281248263"/>
                    </a:ext>
                  </a:extLst>
                </a:gridCol>
                <a:gridCol w="789276">
                  <a:extLst>
                    <a:ext uri="{9D8B030D-6E8A-4147-A177-3AD203B41FA5}">
                      <a16:colId xmlns:a16="http://schemas.microsoft.com/office/drawing/2014/main" val="3071575983"/>
                    </a:ext>
                  </a:extLst>
                </a:gridCol>
              </a:tblGrid>
              <a:tr h="401216">
                <a:tc gridSpan="5">
                  <a:txBody>
                    <a:bodyPr/>
                    <a:lstStyle/>
                    <a:p>
                      <a:pPr algn="ctr" fontAlgn="b"/>
                      <a:r>
                        <a:rPr lang="fr-FR" sz="1600" b="0" i="0" u="none" strike="noStrike" dirty="0">
                          <a:solidFill>
                            <a:srgbClr val="000000"/>
                          </a:solidFill>
                          <a:effectLst/>
                          <a:latin typeface="Calibri" panose="020F0502020204030204" pitchFamily="34" charset="0"/>
                        </a:rPr>
                        <a:t>Moyenne du solde d’opinion par sous-période</a:t>
                      </a:r>
                    </a:p>
                  </a:txBody>
                  <a:tcPr marL="9525" marR="9525" marT="952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fontAlgn="b"/>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7634390"/>
                  </a:ext>
                </a:extLst>
              </a:tr>
              <a:tr h="401216">
                <a:tc>
                  <a:txBody>
                    <a:bodyPr/>
                    <a:lstStyle/>
                    <a:p>
                      <a:pPr algn="l" fontAlgn="b"/>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rPr>
                        <a:t>2003-09</a:t>
                      </a:r>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rPr>
                        <a:t>2010-19</a:t>
                      </a:r>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rPr>
                        <a:t>2020-22</a:t>
                      </a:r>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solidFill>
                            <a:srgbClr val="C00000"/>
                          </a:solidFill>
                          <a:effectLst/>
                        </a:rPr>
                        <a:t>2022-25</a:t>
                      </a:r>
                      <a:endParaRPr lang="fr-FR" sz="1200" b="0" i="0" u="none" strike="noStrike" dirty="0">
                        <a:solidFill>
                          <a:srgbClr val="C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46004689"/>
                  </a:ext>
                </a:extLst>
              </a:tr>
              <a:tr h="401216">
                <a:tc>
                  <a:txBody>
                    <a:bodyPr/>
                    <a:lstStyle/>
                    <a:p>
                      <a:pPr algn="l" fontAlgn="b"/>
                      <a:r>
                        <a:rPr lang="fr-FR" sz="1200" b="1" i="0" u="none" strike="noStrike" dirty="0">
                          <a:solidFill>
                            <a:srgbClr val="000000"/>
                          </a:solidFill>
                          <a:effectLst/>
                          <a:latin typeface="Calibri" panose="020F0502020204030204" pitchFamily="34" charset="0"/>
                        </a:rPr>
                        <a:t> Industrie</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rPr>
                        <a:t>9.9</a:t>
                      </a:r>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rPr>
                        <a:t>10.4</a:t>
                      </a:r>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rPr>
                        <a:t>11.6</a:t>
                      </a:r>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solidFill>
                            <a:srgbClr val="C00000"/>
                          </a:solidFill>
                          <a:effectLst/>
                        </a:rPr>
                        <a:t>0.8</a:t>
                      </a:r>
                      <a:endParaRPr lang="fr-FR" sz="1200" b="0" i="0" u="none" strike="noStrike" dirty="0">
                        <a:solidFill>
                          <a:srgbClr val="C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21902262"/>
                  </a:ext>
                </a:extLst>
              </a:tr>
              <a:tr h="401216">
                <a:tc>
                  <a:txBody>
                    <a:bodyPr/>
                    <a:lstStyle/>
                    <a:p>
                      <a:pPr algn="l" fontAlgn="b"/>
                      <a:r>
                        <a:rPr lang="fr-FR" sz="1200" b="1" i="0" u="none" strike="noStrike" dirty="0">
                          <a:solidFill>
                            <a:srgbClr val="000000"/>
                          </a:solidFill>
                          <a:effectLst/>
                          <a:latin typeface="Calibri" panose="020F0502020204030204" pitchFamily="34" charset="0"/>
                        </a:rPr>
                        <a:t> Services marchands</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a:effectLst/>
                        </a:rPr>
                        <a:t>12.9</a:t>
                      </a:r>
                      <a:endParaRPr lang="fr-FR" sz="1200" b="0" i="0" u="none" strike="noStrike">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rPr>
                        <a:t>12.7</a:t>
                      </a:r>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effectLst/>
                        </a:rPr>
                        <a:t>7.5</a:t>
                      </a:r>
                      <a:endParaRPr lang="fr-F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fr-FR" sz="1200" u="none" strike="noStrike" dirty="0">
                          <a:solidFill>
                            <a:srgbClr val="C00000"/>
                          </a:solidFill>
                          <a:effectLst/>
                        </a:rPr>
                        <a:t>3.2</a:t>
                      </a:r>
                      <a:endParaRPr lang="fr-FR" sz="1200" b="0" i="0" u="none" strike="noStrike" dirty="0">
                        <a:solidFill>
                          <a:srgbClr val="C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8138489"/>
                  </a:ext>
                </a:extLst>
              </a:tr>
            </a:tbl>
          </a:graphicData>
        </a:graphic>
      </p:graphicFrame>
    </p:spTree>
    <p:extLst>
      <p:ext uri="{BB962C8B-B14F-4D97-AF65-F5344CB8AC3E}">
        <p14:creationId xmlns:p14="http://schemas.microsoft.com/office/powerpoint/2010/main" val="4345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7CD5FE-42D2-79DC-E51E-57C89EEAE795}"/>
              </a:ext>
            </a:extLst>
          </p:cNvPr>
          <p:cNvSpPr>
            <a:spLocks noGrp="1"/>
          </p:cNvSpPr>
          <p:nvPr>
            <p:ph type="title"/>
          </p:nvPr>
        </p:nvSpPr>
        <p:spPr>
          <a:xfrm>
            <a:off x="838200" y="0"/>
            <a:ext cx="10515600" cy="1325563"/>
          </a:xfrm>
        </p:spPr>
        <p:txBody>
          <a:bodyPr>
            <a:normAutofit fontScale="90000"/>
          </a:bodyPr>
          <a:lstStyle/>
          <a:p>
            <a:r>
              <a:rPr lang="fr-FR" sz="3200" dirty="0"/>
              <a:t>Coûts du financement déclaré : une baisse marquée des coûts de financement déclarés depuis mi-2023 (mais une légère inflexion </a:t>
            </a:r>
            <a:r>
              <a:rPr lang="fr-FR" sz="3200"/>
              <a:t>depuis 2025)</a:t>
            </a:r>
            <a:endParaRPr lang="fr-FR" sz="3200" dirty="0">
              <a:solidFill>
                <a:schemeClr val="accent2"/>
              </a:solidFill>
            </a:endParaRPr>
          </a:p>
        </p:txBody>
      </p:sp>
      <p:sp>
        <p:nvSpPr>
          <p:cNvPr id="8" name="Organigramme : Connecteur 7">
            <a:extLst>
              <a:ext uri="{FF2B5EF4-FFF2-40B4-BE49-F238E27FC236}">
                <a16:creationId xmlns:a16="http://schemas.microsoft.com/office/drawing/2014/main" id="{E618B15B-CDC9-3012-C1C4-237C355BFB8E}"/>
              </a:ext>
            </a:extLst>
          </p:cNvPr>
          <p:cNvSpPr/>
          <p:nvPr/>
        </p:nvSpPr>
        <p:spPr>
          <a:xfrm>
            <a:off x="10529740" y="3836709"/>
            <a:ext cx="1074655" cy="2121031"/>
          </a:xfrm>
          <a:prstGeom prst="flowChartConnector">
            <a:avLst/>
          </a:prstGeom>
          <a:noFill/>
          <a:ln w="190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2" name="Espace réservé du contenu 11">
            <a:extLst>
              <a:ext uri="{FF2B5EF4-FFF2-40B4-BE49-F238E27FC236}">
                <a16:creationId xmlns:a16="http://schemas.microsoft.com/office/drawing/2014/main" id="{FA184723-6A1D-0244-DE6F-B21FEDF888BA}"/>
              </a:ext>
            </a:extLst>
          </p:cNvPr>
          <p:cNvGraphicFramePr>
            <a:graphicFrameLocks noGrp="1"/>
          </p:cNvGraphicFramePr>
          <p:nvPr>
            <p:ph idx="1"/>
          </p:nvPr>
        </p:nvGraphicFramePr>
        <p:xfrm>
          <a:off x="696000" y="1458000"/>
          <a:ext cx="10800000" cy="54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3340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81AA0-2D4B-E18C-EA11-67691A48BBB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F91BE3-B28B-75E2-33E2-C23CA56ADC05}"/>
              </a:ext>
            </a:extLst>
          </p:cNvPr>
          <p:cNvSpPr>
            <a:spLocks noGrp="1"/>
          </p:cNvSpPr>
          <p:nvPr>
            <p:ph type="title"/>
          </p:nvPr>
        </p:nvSpPr>
        <p:spPr>
          <a:xfrm>
            <a:off x="838200" y="0"/>
            <a:ext cx="10515600" cy="1325563"/>
          </a:xfrm>
        </p:spPr>
        <p:txBody>
          <a:bodyPr>
            <a:normAutofit/>
          </a:bodyPr>
          <a:lstStyle/>
          <a:p>
            <a:r>
              <a:rPr lang="fr-FR" sz="3200" dirty="0"/>
              <a:t>Demande de nouveaux crédits déclarée : des niveaux qui demeurent légèrement en deçà des niveaux pré-Covid</a:t>
            </a:r>
          </a:p>
        </p:txBody>
      </p:sp>
      <p:graphicFrame>
        <p:nvGraphicFramePr>
          <p:cNvPr id="8" name="Espace réservé du contenu 7">
            <a:extLst>
              <a:ext uri="{FF2B5EF4-FFF2-40B4-BE49-F238E27FC236}">
                <a16:creationId xmlns:a16="http://schemas.microsoft.com/office/drawing/2014/main" id="{5ADF84FB-1F06-6C6E-8302-35EBE74C2FEC}"/>
              </a:ext>
            </a:extLst>
          </p:cNvPr>
          <p:cNvGraphicFramePr>
            <a:graphicFrameLocks noGrp="1"/>
          </p:cNvGraphicFramePr>
          <p:nvPr>
            <p:ph idx="1"/>
          </p:nvPr>
        </p:nvGraphicFramePr>
        <p:xfrm>
          <a:off x="696000" y="1458000"/>
          <a:ext cx="10800000" cy="54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9431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1D3B3-E363-25AE-5087-274E3933F36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77A0986-FFA0-397F-AF87-0CC2415A196A}"/>
              </a:ext>
            </a:extLst>
          </p:cNvPr>
          <p:cNvSpPr>
            <a:spLocks noGrp="1"/>
          </p:cNvSpPr>
          <p:nvPr>
            <p:ph type="title"/>
          </p:nvPr>
        </p:nvSpPr>
        <p:spPr>
          <a:xfrm>
            <a:off x="838200" y="0"/>
            <a:ext cx="10515600" cy="1325563"/>
          </a:xfrm>
        </p:spPr>
        <p:txBody>
          <a:bodyPr>
            <a:normAutofit fontScale="90000"/>
          </a:bodyPr>
          <a:lstStyle/>
          <a:p>
            <a:r>
              <a:rPr lang="fr-FR" sz="3200" dirty="0"/>
              <a:t>Motifs de non-demande de crédit déclarés : la </a:t>
            </a:r>
            <a:r>
              <a:rPr lang="fr-FR" sz="3200" i="1" dirty="0"/>
              <a:t>volonté de ne pas s’endetter</a:t>
            </a:r>
            <a:r>
              <a:rPr lang="fr-FR" sz="3200" dirty="0"/>
              <a:t> et la </a:t>
            </a:r>
            <a:r>
              <a:rPr lang="fr-FR" sz="3200" i="1" dirty="0"/>
              <a:t>situation de l’entreprise non propice </a:t>
            </a:r>
            <a:r>
              <a:rPr lang="fr-FR" sz="3200" dirty="0"/>
              <a:t>en hausse depuis 2022</a:t>
            </a:r>
          </a:p>
        </p:txBody>
      </p:sp>
      <p:graphicFrame>
        <p:nvGraphicFramePr>
          <p:cNvPr id="5" name="Espace réservé du contenu 4">
            <a:extLst>
              <a:ext uri="{FF2B5EF4-FFF2-40B4-BE49-F238E27FC236}">
                <a16:creationId xmlns:a16="http://schemas.microsoft.com/office/drawing/2014/main" id="{3FCE2E49-9ADC-7573-5AB2-1CCFC06D9404}"/>
              </a:ext>
            </a:extLst>
          </p:cNvPr>
          <p:cNvGraphicFramePr>
            <a:graphicFrameLocks noGrp="1"/>
          </p:cNvGraphicFramePr>
          <p:nvPr>
            <p:ph idx="1"/>
          </p:nvPr>
        </p:nvGraphicFramePr>
        <p:xfrm>
          <a:off x="0" y="1818000"/>
          <a:ext cx="5940000" cy="50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4903B743-52C9-4B15-9C90-0F679956774E}"/>
              </a:ext>
            </a:extLst>
          </p:cNvPr>
          <p:cNvGraphicFramePr>
            <a:graphicFrameLocks/>
          </p:cNvGraphicFramePr>
          <p:nvPr/>
        </p:nvGraphicFramePr>
        <p:xfrm>
          <a:off x="6252000" y="1818000"/>
          <a:ext cx="5940000" cy="504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Parenthèse ouvrante 6">
            <a:extLst>
              <a:ext uri="{FF2B5EF4-FFF2-40B4-BE49-F238E27FC236}">
                <a16:creationId xmlns:a16="http://schemas.microsoft.com/office/drawing/2014/main" id="{FE235C4B-09DC-7D23-7B12-E423E33E591F}"/>
              </a:ext>
            </a:extLst>
          </p:cNvPr>
          <p:cNvSpPr/>
          <p:nvPr/>
        </p:nvSpPr>
        <p:spPr>
          <a:xfrm rot="16200000">
            <a:off x="4869651" y="2107597"/>
            <a:ext cx="45719" cy="1602558"/>
          </a:xfrm>
          <a:prstGeom prst="leftBracket">
            <a:avLst/>
          </a:prstGeom>
          <a:ln w="28575">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ln w="12700">
                <a:solidFill>
                  <a:schemeClr val="tx1"/>
                </a:solidFill>
              </a:ln>
              <a:solidFill>
                <a:srgbClr val="FF0000"/>
              </a:solidFill>
            </a:endParaRPr>
          </a:p>
        </p:txBody>
      </p:sp>
      <p:cxnSp>
        <p:nvCxnSpPr>
          <p:cNvPr id="10" name="Connecteur droit avec flèche 9">
            <a:extLst>
              <a:ext uri="{FF2B5EF4-FFF2-40B4-BE49-F238E27FC236}">
                <a16:creationId xmlns:a16="http://schemas.microsoft.com/office/drawing/2014/main" id="{ED458F62-2EAD-D386-AA81-B3A2F96BB323}"/>
              </a:ext>
            </a:extLst>
          </p:cNvPr>
          <p:cNvCxnSpPr/>
          <p:nvPr/>
        </p:nvCxnSpPr>
        <p:spPr>
          <a:xfrm flipV="1">
            <a:off x="3431356" y="3035428"/>
            <a:ext cx="565609" cy="40535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250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9DB12E-52A9-60B8-0815-02317D7AD385}"/>
              </a:ext>
            </a:extLst>
          </p:cNvPr>
          <p:cNvSpPr>
            <a:spLocks noGrp="1"/>
          </p:cNvSpPr>
          <p:nvPr>
            <p:ph type="title"/>
          </p:nvPr>
        </p:nvSpPr>
        <p:spPr>
          <a:xfrm>
            <a:off x="838200" y="2766219"/>
            <a:ext cx="10515600" cy="1325563"/>
          </a:xfrm>
        </p:spPr>
        <p:txBody>
          <a:bodyPr/>
          <a:lstStyle/>
          <a:p>
            <a:pPr algn="ctr"/>
            <a:r>
              <a:rPr lang="fr-FR" dirty="0"/>
              <a:t>Annexes</a:t>
            </a:r>
          </a:p>
        </p:txBody>
      </p:sp>
    </p:spTree>
    <p:extLst>
      <p:ext uri="{BB962C8B-B14F-4D97-AF65-F5344CB8AC3E}">
        <p14:creationId xmlns:p14="http://schemas.microsoft.com/office/powerpoint/2010/main" val="2008737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D3520-8766-D1CE-A61D-E47F465B7D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7563FAD-78D1-1BD6-3033-C0FD2BDBC2D2}"/>
              </a:ext>
            </a:extLst>
          </p:cNvPr>
          <p:cNvSpPr>
            <a:spLocks noGrp="1"/>
          </p:cNvSpPr>
          <p:nvPr>
            <p:ph type="title"/>
          </p:nvPr>
        </p:nvSpPr>
        <p:spPr>
          <a:xfrm>
            <a:off x="838200" y="0"/>
            <a:ext cx="10515600" cy="1325563"/>
          </a:xfrm>
        </p:spPr>
        <p:txBody>
          <a:bodyPr>
            <a:normAutofit/>
          </a:bodyPr>
          <a:lstStyle/>
          <a:p>
            <a:r>
              <a:rPr lang="fr-FR" sz="3200" dirty="0"/>
              <a:t>La situation de </a:t>
            </a:r>
            <a:r>
              <a:rPr lang="fr-FR" sz="3200"/>
              <a:t>trésorerie dans l’EMC </a:t>
            </a:r>
            <a:r>
              <a:rPr lang="fr-FR" sz="3200" dirty="0"/>
              <a:t>sur longue période</a:t>
            </a:r>
          </a:p>
        </p:txBody>
      </p:sp>
      <p:graphicFrame>
        <p:nvGraphicFramePr>
          <p:cNvPr id="7" name="Espace réservé du contenu 6">
            <a:extLst>
              <a:ext uri="{FF2B5EF4-FFF2-40B4-BE49-F238E27FC236}">
                <a16:creationId xmlns:a16="http://schemas.microsoft.com/office/drawing/2014/main" id="{17EE7992-1265-D85C-D722-C01974A54635}"/>
              </a:ext>
            </a:extLst>
          </p:cNvPr>
          <p:cNvGraphicFramePr>
            <a:graphicFrameLocks noGrp="1"/>
          </p:cNvGraphicFramePr>
          <p:nvPr>
            <p:ph idx="1"/>
          </p:nvPr>
        </p:nvGraphicFramePr>
        <p:xfrm>
          <a:off x="696000" y="1458000"/>
          <a:ext cx="1080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Organigramme : Connecteur 7">
            <a:extLst>
              <a:ext uri="{FF2B5EF4-FFF2-40B4-BE49-F238E27FC236}">
                <a16:creationId xmlns:a16="http://schemas.microsoft.com/office/drawing/2014/main" id="{F077EFEE-DB5E-2AF7-B864-991101C7E799}"/>
              </a:ext>
            </a:extLst>
          </p:cNvPr>
          <p:cNvSpPr/>
          <p:nvPr/>
        </p:nvSpPr>
        <p:spPr>
          <a:xfrm>
            <a:off x="9398524" y="3271101"/>
            <a:ext cx="2097476" cy="1310325"/>
          </a:xfrm>
          <a:prstGeom prst="flowChartConnector">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22153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1A46A-C857-5717-F16A-15802C0D0A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1E2FCDC-99DE-0170-E885-1F4FE897163D}"/>
              </a:ext>
            </a:extLst>
          </p:cNvPr>
          <p:cNvSpPr>
            <a:spLocks noGrp="1"/>
          </p:cNvSpPr>
          <p:nvPr>
            <p:ph type="title"/>
          </p:nvPr>
        </p:nvSpPr>
        <p:spPr>
          <a:xfrm>
            <a:off x="838200" y="0"/>
            <a:ext cx="10515600" cy="1325563"/>
          </a:xfrm>
        </p:spPr>
        <p:txBody>
          <a:bodyPr>
            <a:normAutofit/>
          </a:bodyPr>
          <a:lstStyle/>
          <a:p>
            <a:r>
              <a:rPr lang="fr-FR" sz="3200" dirty="0"/>
              <a:t>Coût estimé des fonds propres des entreprises du CAC-40</a:t>
            </a:r>
          </a:p>
        </p:txBody>
      </p:sp>
      <p:graphicFrame>
        <p:nvGraphicFramePr>
          <p:cNvPr id="5" name="Espace réservé du contenu 4">
            <a:extLst>
              <a:ext uri="{FF2B5EF4-FFF2-40B4-BE49-F238E27FC236}">
                <a16:creationId xmlns:a16="http://schemas.microsoft.com/office/drawing/2014/main" id="{3A7D73A6-63F1-4274-B772-A5772C9EE25F}"/>
              </a:ext>
            </a:extLst>
          </p:cNvPr>
          <p:cNvGraphicFramePr>
            <a:graphicFrameLocks noGrp="1"/>
          </p:cNvGraphicFramePr>
          <p:nvPr>
            <p:ph idx="1"/>
          </p:nvPr>
        </p:nvGraphicFramePr>
        <p:xfrm>
          <a:off x="696000" y="1458000"/>
          <a:ext cx="10800000" cy="540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8762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59F631D-FFE9-B801-F0CC-2D57D7355C6C}"/>
              </a:ext>
            </a:extLst>
          </p:cNvPr>
          <p:cNvSpPr>
            <a:spLocks noGrp="1"/>
          </p:cNvSpPr>
          <p:nvPr>
            <p:ph type="sldNum" sz="quarter" idx="12"/>
          </p:nvPr>
        </p:nvSpPr>
        <p:spPr/>
        <p:txBody>
          <a:bodyPr/>
          <a:lstStyle/>
          <a:p>
            <a:fld id="{0DFF3279-5B66-F94E-B69C-CCB6B1DE2EC0}" type="slidenum">
              <a:rPr lang="fr-FR" smtClean="0"/>
              <a:pPr/>
              <a:t>4</a:t>
            </a:fld>
            <a:endParaRPr lang="fr-FR" dirty="0"/>
          </a:p>
        </p:txBody>
      </p:sp>
      <p:sp>
        <p:nvSpPr>
          <p:cNvPr id="4" name="Espace réservé du contenu 3">
            <a:extLst>
              <a:ext uri="{FF2B5EF4-FFF2-40B4-BE49-F238E27FC236}">
                <a16:creationId xmlns:a16="http://schemas.microsoft.com/office/drawing/2014/main" id="{A3AE8E44-6684-AFC5-D582-D90BB31B6387}"/>
              </a:ext>
            </a:extLst>
          </p:cNvPr>
          <p:cNvSpPr>
            <a:spLocks noGrp="1"/>
          </p:cNvSpPr>
          <p:nvPr>
            <p:ph sz="quarter" idx="14"/>
          </p:nvPr>
        </p:nvSpPr>
        <p:spPr/>
        <p:txBody>
          <a:bodyPr>
            <a:noAutofit/>
          </a:bodyPr>
          <a:lstStyle/>
          <a:p>
            <a:r>
              <a:rPr lang="fr-FR" sz="2200" dirty="0"/>
              <a:t>Comment mesurer la situation financière des entreprises ?</a:t>
            </a:r>
          </a:p>
        </p:txBody>
      </p:sp>
      <p:sp>
        <p:nvSpPr>
          <p:cNvPr id="5" name="Espace réservé du texte 4">
            <a:extLst>
              <a:ext uri="{FF2B5EF4-FFF2-40B4-BE49-F238E27FC236}">
                <a16:creationId xmlns:a16="http://schemas.microsoft.com/office/drawing/2014/main" id="{81AF7964-7B11-3622-E183-930A6459921D}"/>
              </a:ext>
            </a:extLst>
          </p:cNvPr>
          <p:cNvSpPr>
            <a:spLocks noGrp="1"/>
          </p:cNvSpPr>
          <p:nvPr>
            <p:ph type="body" sz="quarter" idx="4294967295"/>
          </p:nvPr>
        </p:nvSpPr>
        <p:spPr>
          <a:xfrm>
            <a:off x="432007" y="1028349"/>
            <a:ext cx="11350418" cy="4874910"/>
          </a:xfrm>
        </p:spPr>
        <p:txBody>
          <a:bodyPr>
            <a:normAutofit/>
          </a:bodyPr>
          <a:lstStyle/>
          <a:p>
            <a:pPr lvl="0"/>
            <a:r>
              <a:rPr lang="fr-FR" dirty="0"/>
              <a:t>Ratios</a:t>
            </a:r>
          </a:p>
          <a:p>
            <a:pPr marL="342900" lvl="0" indent="-342900">
              <a:buFont typeface="Arial" panose="020B0604020202020204" pitchFamily="34" charset="0"/>
              <a:buChar char="‒"/>
            </a:pPr>
            <a:r>
              <a:rPr lang="fr-FR" b="0" dirty="0"/>
              <a:t>Taux de marge = excédent brut d’exploitation / valeur ajoutée</a:t>
            </a:r>
          </a:p>
          <a:p>
            <a:pPr marL="342900" lvl="0" indent="-342900">
              <a:buFont typeface="Arial" panose="020B0604020202020204" pitchFamily="34" charset="0"/>
              <a:buChar char="‒"/>
            </a:pPr>
            <a:r>
              <a:rPr lang="fr-FR" b="0" dirty="0"/>
              <a:t>Trésorerie = dépôts bancaires + OPC monétaires</a:t>
            </a:r>
          </a:p>
          <a:p>
            <a:pPr marL="342900" lvl="0" indent="-342900">
              <a:buFont typeface="Arial" panose="020B0604020202020204" pitchFamily="34" charset="0"/>
              <a:buChar char="‒"/>
            </a:pPr>
            <a:r>
              <a:rPr lang="fr-FR" b="0" dirty="0"/>
              <a:t>Dette brute = crédits + titres (émis par les entreprises)</a:t>
            </a:r>
          </a:p>
          <a:p>
            <a:pPr marL="342900" lvl="0" indent="-342900">
              <a:buFont typeface="Arial" panose="020B0604020202020204" pitchFamily="34" charset="0"/>
              <a:buChar char="‒"/>
            </a:pPr>
            <a:r>
              <a:rPr lang="fr-FR" b="0" dirty="0"/>
              <a:t>Dette nette =  crédits + titres - trésorerie</a:t>
            </a:r>
          </a:p>
          <a:p>
            <a:pPr lvl="0"/>
            <a:r>
              <a:rPr lang="fr-FR" dirty="0"/>
              <a:t>Données</a:t>
            </a:r>
          </a:p>
          <a:p>
            <a:pPr marL="342900" lvl="0" indent="-342900">
              <a:buFont typeface="Arial" panose="020B0604020202020204" pitchFamily="34" charset="0"/>
              <a:buChar char="‒"/>
            </a:pPr>
            <a:r>
              <a:rPr lang="fr-FR" b="0" dirty="0"/>
              <a:t>Comptabilité nationale : SNF (hors entreprises individuelles), des comparaisons internationales qui restent délicates car le champ SNF diffère selon les pays</a:t>
            </a:r>
          </a:p>
          <a:p>
            <a:pPr marL="342900" lvl="0" indent="-342900">
              <a:buFont typeface="Arial" panose="020B0604020202020204" pitchFamily="34" charset="0"/>
              <a:buChar char="‒"/>
            </a:pPr>
            <a:r>
              <a:rPr lang="fr-FR" b="0" dirty="0"/>
              <a:t>FIBEN : Liasse fiscale des entreprises, hétérogénéité par taille ou secteur </a:t>
            </a:r>
          </a:p>
        </p:txBody>
      </p:sp>
    </p:spTree>
    <p:extLst>
      <p:ext uri="{BB962C8B-B14F-4D97-AF65-F5344CB8AC3E}">
        <p14:creationId xmlns:p14="http://schemas.microsoft.com/office/powerpoint/2010/main" val="48898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23258-F30D-3327-9D4A-E19BBAAF965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8A60FD0-B087-7D1A-3A11-284DAEE5BC13}"/>
              </a:ext>
            </a:extLst>
          </p:cNvPr>
          <p:cNvSpPr>
            <a:spLocks noGrp="1"/>
          </p:cNvSpPr>
          <p:nvPr>
            <p:ph type="title"/>
          </p:nvPr>
        </p:nvSpPr>
        <p:spPr>
          <a:xfrm>
            <a:off x="2877897" y="2312950"/>
            <a:ext cx="7741611" cy="2012932"/>
          </a:xfrm>
        </p:spPr>
        <p:txBody>
          <a:bodyPr/>
          <a:lstStyle/>
          <a:p>
            <a:r>
              <a:rPr lang="fr-FR" dirty="0"/>
              <a:t>Une hausse des marges DES ENTREPRISES</a:t>
            </a:r>
            <a:br>
              <a:rPr lang="fr-FR" dirty="0"/>
            </a:br>
            <a:br>
              <a:rPr lang="fr-FR" dirty="0"/>
            </a:br>
            <a:endParaRPr lang="fr-FR" dirty="0"/>
          </a:p>
        </p:txBody>
      </p:sp>
      <p:sp>
        <p:nvSpPr>
          <p:cNvPr id="4" name="Espace réservé du numéro de diapositive 3">
            <a:extLst>
              <a:ext uri="{FF2B5EF4-FFF2-40B4-BE49-F238E27FC236}">
                <a16:creationId xmlns:a16="http://schemas.microsoft.com/office/drawing/2014/main" id="{03C08CC2-D403-97B1-AC42-4DABD9974B9A}"/>
              </a:ext>
            </a:extLst>
          </p:cNvPr>
          <p:cNvSpPr>
            <a:spLocks noGrp="1"/>
          </p:cNvSpPr>
          <p:nvPr>
            <p:ph type="sldNum" sz="quarter" idx="12"/>
          </p:nvPr>
        </p:nvSpPr>
        <p:spPr/>
        <p:txBody>
          <a:bodyPr/>
          <a:lstStyle/>
          <a:p>
            <a:fld id="{0DFF3279-5B66-F94E-B69C-CCB6B1DE2EC0}" type="slidenum">
              <a:rPr lang="fr-FR" smtClean="0"/>
              <a:pPr/>
              <a:t>5</a:t>
            </a:fld>
            <a:endParaRPr lang="fr-FR" dirty="0"/>
          </a:p>
        </p:txBody>
      </p:sp>
      <p:sp>
        <p:nvSpPr>
          <p:cNvPr id="5" name="Espace réservé du texte 4">
            <a:extLst>
              <a:ext uri="{FF2B5EF4-FFF2-40B4-BE49-F238E27FC236}">
                <a16:creationId xmlns:a16="http://schemas.microsoft.com/office/drawing/2014/main" id="{5EE4A1C0-AF14-D785-C401-51A9F4797DCD}"/>
              </a:ext>
            </a:extLst>
          </p:cNvPr>
          <p:cNvSpPr>
            <a:spLocks noGrp="1"/>
          </p:cNvSpPr>
          <p:nvPr>
            <p:ph type="body" sz="quarter" idx="13"/>
          </p:nvPr>
        </p:nvSpPr>
        <p:spPr/>
        <p:txBody>
          <a:bodyPr/>
          <a:lstStyle/>
          <a:p>
            <a:r>
              <a:rPr lang="fr-FR" dirty="0"/>
              <a:t>1</a:t>
            </a:r>
          </a:p>
        </p:txBody>
      </p:sp>
    </p:spTree>
    <p:extLst>
      <p:ext uri="{BB962C8B-B14F-4D97-AF65-F5344CB8AC3E}">
        <p14:creationId xmlns:p14="http://schemas.microsoft.com/office/powerpoint/2010/main" val="628369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1E3B1D9-E87B-038F-276C-BBE405AA7887}"/>
              </a:ext>
            </a:extLst>
          </p:cNvPr>
          <p:cNvSpPr>
            <a:spLocks noGrp="1"/>
          </p:cNvSpPr>
          <p:nvPr>
            <p:ph type="sldNum" sz="quarter" idx="12"/>
          </p:nvPr>
        </p:nvSpPr>
        <p:spPr/>
        <p:txBody>
          <a:bodyPr/>
          <a:lstStyle/>
          <a:p>
            <a:fld id="{0DFF3279-5B66-F94E-B69C-CCB6B1DE2EC0}" type="slidenum">
              <a:rPr lang="fr-FR" smtClean="0"/>
              <a:pPr/>
              <a:t>6</a:t>
            </a:fld>
            <a:endParaRPr lang="fr-FR" dirty="0"/>
          </a:p>
        </p:txBody>
      </p:sp>
      <p:sp>
        <p:nvSpPr>
          <p:cNvPr id="4" name="Espace réservé du contenu 3">
            <a:extLst>
              <a:ext uri="{FF2B5EF4-FFF2-40B4-BE49-F238E27FC236}">
                <a16:creationId xmlns:a16="http://schemas.microsoft.com/office/drawing/2014/main" id="{E864D055-1500-9D93-9042-90A4C468B256}"/>
              </a:ext>
            </a:extLst>
          </p:cNvPr>
          <p:cNvSpPr>
            <a:spLocks noGrp="1"/>
          </p:cNvSpPr>
          <p:nvPr>
            <p:ph sz="quarter" idx="14"/>
          </p:nvPr>
        </p:nvSpPr>
        <p:spPr/>
        <p:txBody>
          <a:bodyPr>
            <a:normAutofit fontScale="92500" lnSpcReduction="10000"/>
          </a:bodyPr>
          <a:lstStyle/>
          <a:p>
            <a:r>
              <a:rPr lang="fr-FR" dirty="0"/>
              <a:t>taux de marge : Évolution EN France</a:t>
            </a:r>
          </a:p>
        </p:txBody>
      </p:sp>
      <p:sp>
        <p:nvSpPr>
          <p:cNvPr id="5" name="Espace réservé du texte 4">
            <a:extLst>
              <a:ext uri="{FF2B5EF4-FFF2-40B4-BE49-F238E27FC236}">
                <a16:creationId xmlns:a16="http://schemas.microsoft.com/office/drawing/2014/main" id="{B8B6D374-0536-DEA9-E79C-1CA971277354}"/>
              </a:ext>
            </a:extLst>
          </p:cNvPr>
          <p:cNvSpPr>
            <a:spLocks noGrp="1"/>
          </p:cNvSpPr>
          <p:nvPr>
            <p:ph type="body" sz="quarter" idx="15"/>
          </p:nvPr>
        </p:nvSpPr>
        <p:spPr>
          <a:xfrm>
            <a:off x="412749" y="1045235"/>
            <a:ext cx="5482875" cy="4711700"/>
          </a:xfrm>
        </p:spPr>
        <p:txBody>
          <a:bodyPr>
            <a:normAutofit lnSpcReduction="10000"/>
          </a:bodyPr>
          <a:lstStyle/>
          <a:p>
            <a:r>
              <a:rPr lang="fr-FR" dirty="0"/>
              <a:t>Quel partage de la valeur ajoutée  des SNF ? (salaires, profits, impôts sur la production)</a:t>
            </a:r>
          </a:p>
          <a:p>
            <a:r>
              <a:rPr lang="fr-FR" dirty="0"/>
              <a:t>La part des salaires est stable depuis 30 ans</a:t>
            </a:r>
          </a:p>
          <a:p>
            <a:r>
              <a:rPr lang="fr-FR" dirty="0"/>
              <a:t>La hausse récente du taux de marge liée à la baisse des impôts de production + effets sectoriels : énergie et services de transport</a:t>
            </a:r>
            <a:endParaRPr lang="fr-FR" dirty="0">
              <a:solidFill>
                <a:srgbClr val="00856E"/>
              </a:solidFill>
            </a:endParaRPr>
          </a:p>
          <a:p>
            <a:r>
              <a:rPr lang="fr-FR" dirty="0"/>
              <a:t>Les marges sont restées durablement dégradées après la crise de 2008 (malgré le CICE)</a:t>
            </a:r>
          </a:p>
          <a:p>
            <a:endParaRPr lang="fr-FR" dirty="0"/>
          </a:p>
        </p:txBody>
      </p:sp>
      <p:sp>
        <p:nvSpPr>
          <p:cNvPr id="2" name="ZoneTexte 1">
            <a:extLst>
              <a:ext uri="{FF2B5EF4-FFF2-40B4-BE49-F238E27FC236}">
                <a16:creationId xmlns:a16="http://schemas.microsoft.com/office/drawing/2014/main" id="{A7F80B17-D724-F17E-D631-75C1A808B951}"/>
              </a:ext>
            </a:extLst>
          </p:cNvPr>
          <p:cNvSpPr txBox="1"/>
          <p:nvPr/>
        </p:nvSpPr>
        <p:spPr>
          <a:xfrm>
            <a:off x="6463524" y="5859047"/>
            <a:ext cx="6174658" cy="338554"/>
          </a:xfrm>
          <a:prstGeom prst="rect">
            <a:avLst/>
          </a:prstGeom>
          <a:noFill/>
        </p:spPr>
        <p:txBody>
          <a:bodyPr wrap="square">
            <a:spAutoFit/>
          </a:bodyPr>
          <a:lstStyle/>
          <a:p>
            <a:r>
              <a:rPr lang="fr-FR" sz="1600" b="0" i="0" dirty="0">
                <a:solidFill>
                  <a:srgbClr val="525457"/>
                </a:solidFill>
                <a:effectLst/>
                <a:latin typeface="+mj-lt"/>
              </a:rPr>
              <a:t>Source : Insee-CN, Banque de France-</a:t>
            </a:r>
            <a:r>
              <a:rPr lang="fr-FR" sz="1600" b="0" i="0" dirty="0" err="1">
                <a:solidFill>
                  <a:srgbClr val="525457"/>
                </a:solidFill>
                <a:effectLst/>
                <a:latin typeface="+mj-lt"/>
              </a:rPr>
              <a:t>Fiben</a:t>
            </a:r>
            <a:endParaRPr lang="fr-FR" sz="1600" dirty="0">
              <a:latin typeface="+mj-lt"/>
            </a:endParaRPr>
          </a:p>
        </p:txBody>
      </p:sp>
      <p:sp>
        <p:nvSpPr>
          <p:cNvPr id="7" name="ZoneTexte 6">
            <a:extLst>
              <a:ext uri="{FF2B5EF4-FFF2-40B4-BE49-F238E27FC236}">
                <a16:creationId xmlns:a16="http://schemas.microsoft.com/office/drawing/2014/main" id="{DD74A7BE-F2DE-BB87-23D2-547BD861B186}"/>
              </a:ext>
            </a:extLst>
          </p:cNvPr>
          <p:cNvSpPr txBox="1"/>
          <p:nvPr/>
        </p:nvSpPr>
        <p:spPr>
          <a:xfrm>
            <a:off x="6296376" y="1435464"/>
            <a:ext cx="6174658" cy="276999"/>
          </a:xfrm>
          <a:prstGeom prst="rect">
            <a:avLst/>
          </a:prstGeom>
          <a:noFill/>
        </p:spPr>
        <p:txBody>
          <a:bodyPr wrap="square">
            <a:spAutoFit/>
          </a:bodyPr>
          <a:lstStyle/>
          <a:p>
            <a:r>
              <a:rPr lang="fr-FR" sz="1200" b="1" cap="all" dirty="0">
                <a:solidFill>
                  <a:srgbClr val="4171D9"/>
                </a:solidFill>
              </a:rPr>
              <a:t>Taux de marge (en % de valeur ajoutée)</a:t>
            </a:r>
          </a:p>
        </p:txBody>
      </p:sp>
      <p:pic>
        <p:nvPicPr>
          <p:cNvPr id="9" name="Image 8">
            <a:extLst>
              <a:ext uri="{FF2B5EF4-FFF2-40B4-BE49-F238E27FC236}">
                <a16:creationId xmlns:a16="http://schemas.microsoft.com/office/drawing/2014/main" id="{B381CB69-FBA4-F860-FE21-8B04F79B9A55}"/>
              </a:ext>
            </a:extLst>
          </p:cNvPr>
          <p:cNvPicPr>
            <a:picLocks noChangeAspect="1"/>
          </p:cNvPicPr>
          <p:nvPr/>
        </p:nvPicPr>
        <p:blipFill>
          <a:blip r:embed="rId2"/>
          <a:stretch>
            <a:fillRect/>
          </a:stretch>
        </p:blipFill>
        <p:spPr>
          <a:xfrm>
            <a:off x="6296376" y="1791502"/>
            <a:ext cx="5286024" cy="3177238"/>
          </a:xfrm>
          <a:prstGeom prst="rect">
            <a:avLst/>
          </a:prstGeom>
        </p:spPr>
      </p:pic>
      <p:sp>
        <p:nvSpPr>
          <p:cNvPr id="10" name="ZoneTexte 9">
            <a:extLst>
              <a:ext uri="{FF2B5EF4-FFF2-40B4-BE49-F238E27FC236}">
                <a16:creationId xmlns:a16="http://schemas.microsoft.com/office/drawing/2014/main" id="{D3127896-AD8A-CCF2-8DD4-C7E13DBED682}"/>
              </a:ext>
            </a:extLst>
          </p:cNvPr>
          <p:cNvSpPr txBox="1"/>
          <p:nvPr/>
        </p:nvSpPr>
        <p:spPr>
          <a:xfrm>
            <a:off x="336755" y="5734729"/>
            <a:ext cx="6317226" cy="646331"/>
          </a:xfrm>
          <a:prstGeom prst="rect">
            <a:avLst/>
          </a:prstGeom>
          <a:noFill/>
        </p:spPr>
        <p:txBody>
          <a:bodyPr wrap="square">
            <a:spAutoFit/>
          </a:bodyPr>
          <a:lstStyle/>
          <a:p>
            <a:r>
              <a:rPr lang="fr-FR" dirty="0">
                <a:hlinkClick r:id="rId3"/>
              </a:rPr>
              <a:t>Trésor-Éco n° 363 (Mai 2025), " Le partage de la richesse produite en France entre le travail et le capital "</a:t>
            </a:r>
            <a:endParaRPr lang="fr-FR" dirty="0"/>
          </a:p>
        </p:txBody>
      </p:sp>
    </p:spTree>
    <p:extLst>
      <p:ext uri="{BB962C8B-B14F-4D97-AF65-F5344CB8AC3E}">
        <p14:creationId xmlns:p14="http://schemas.microsoft.com/office/powerpoint/2010/main" val="34810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FA9D0-B2EB-FD85-7AFC-9E0B605AB19A}"/>
            </a:ext>
          </a:extLst>
        </p:cNvPr>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BFA7E93-09D3-DBEA-3013-8B9CE6A4A6DB}"/>
              </a:ext>
            </a:extLst>
          </p:cNvPr>
          <p:cNvSpPr>
            <a:spLocks noGrp="1"/>
          </p:cNvSpPr>
          <p:nvPr>
            <p:ph type="sldNum" sz="quarter" idx="12"/>
          </p:nvPr>
        </p:nvSpPr>
        <p:spPr/>
        <p:txBody>
          <a:bodyPr/>
          <a:lstStyle/>
          <a:p>
            <a:fld id="{0DFF3279-5B66-F94E-B69C-CCB6B1DE2EC0}" type="slidenum">
              <a:rPr lang="fr-FR" smtClean="0"/>
              <a:pPr/>
              <a:t>7</a:t>
            </a:fld>
            <a:endParaRPr lang="fr-FR" dirty="0"/>
          </a:p>
        </p:txBody>
      </p:sp>
      <p:sp>
        <p:nvSpPr>
          <p:cNvPr id="4" name="Espace réservé du contenu 3">
            <a:extLst>
              <a:ext uri="{FF2B5EF4-FFF2-40B4-BE49-F238E27FC236}">
                <a16:creationId xmlns:a16="http://schemas.microsoft.com/office/drawing/2014/main" id="{B232F5A8-EB57-3B0E-19A9-C8DAB0A0B7CB}"/>
              </a:ext>
            </a:extLst>
          </p:cNvPr>
          <p:cNvSpPr>
            <a:spLocks noGrp="1"/>
          </p:cNvSpPr>
          <p:nvPr>
            <p:ph sz="quarter" idx="14"/>
          </p:nvPr>
        </p:nvSpPr>
        <p:spPr/>
        <p:txBody>
          <a:bodyPr>
            <a:normAutofit fontScale="92500" lnSpcReduction="10000"/>
          </a:bodyPr>
          <a:lstStyle/>
          <a:p>
            <a:r>
              <a:rPr lang="fr-FR" dirty="0"/>
              <a:t>taux de marge : contributions sectorielles</a:t>
            </a:r>
          </a:p>
        </p:txBody>
      </p:sp>
      <p:sp>
        <p:nvSpPr>
          <p:cNvPr id="5" name="Espace réservé du texte 4">
            <a:extLst>
              <a:ext uri="{FF2B5EF4-FFF2-40B4-BE49-F238E27FC236}">
                <a16:creationId xmlns:a16="http://schemas.microsoft.com/office/drawing/2014/main" id="{E9D151CC-2E37-D5E4-9C5F-27F50F59B758}"/>
              </a:ext>
            </a:extLst>
          </p:cNvPr>
          <p:cNvSpPr>
            <a:spLocks noGrp="1"/>
          </p:cNvSpPr>
          <p:nvPr>
            <p:ph type="body" sz="quarter" idx="15"/>
          </p:nvPr>
        </p:nvSpPr>
        <p:spPr>
          <a:xfrm>
            <a:off x="412749" y="1045235"/>
            <a:ext cx="5482875" cy="4711700"/>
          </a:xfrm>
        </p:spPr>
        <p:txBody>
          <a:bodyPr>
            <a:normAutofit/>
          </a:bodyPr>
          <a:lstStyle/>
          <a:p>
            <a:r>
              <a:rPr lang="fr-FR"/>
              <a:t>Dans l’énergie </a:t>
            </a:r>
            <a:r>
              <a:rPr lang="fr-FR" dirty="0"/>
              <a:t>et les services de transports, les variations des prix de marché (électricité, fret) se transmettent rapidement : aux prix à l’exportation, puis aux prix de la valeur ajoutée</a:t>
            </a:r>
          </a:p>
          <a:p>
            <a:r>
              <a:rPr lang="fr-FR" dirty="0"/>
              <a:t>Flambée des prix de l’énergie à partir de 2022 (tensions géopolitiques)</a:t>
            </a:r>
          </a:p>
          <a:p>
            <a:r>
              <a:rPr lang="fr-FR" dirty="0"/>
              <a:t>Envolée du fret maritime liée aux goulots d’étranglement post-Covid</a:t>
            </a:r>
          </a:p>
        </p:txBody>
      </p:sp>
      <p:sp>
        <p:nvSpPr>
          <p:cNvPr id="2" name="ZoneTexte 1">
            <a:extLst>
              <a:ext uri="{FF2B5EF4-FFF2-40B4-BE49-F238E27FC236}">
                <a16:creationId xmlns:a16="http://schemas.microsoft.com/office/drawing/2014/main" id="{CBAC93D1-08BA-7317-1EB6-501F8F696508}"/>
              </a:ext>
            </a:extLst>
          </p:cNvPr>
          <p:cNvSpPr txBox="1"/>
          <p:nvPr/>
        </p:nvSpPr>
        <p:spPr>
          <a:xfrm>
            <a:off x="6180602" y="5441454"/>
            <a:ext cx="6174658" cy="338554"/>
          </a:xfrm>
          <a:prstGeom prst="rect">
            <a:avLst/>
          </a:prstGeom>
          <a:noFill/>
        </p:spPr>
        <p:txBody>
          <a:bodyPr wrap="square">
            <a:spAutoFit/>
          </a:bodyPr>
          <a:lstStyle/>
          <a:p>
            <a:r>
              <a:rPr lang="fr-FR" sz="1600" b="0" i="0" dirty="0">
                <a:solidFill>
                  <a:srgbClr val="525457"/>
                </a:solidFill>
                <a:effectLst/>
                <a:latin typeface="+mj-lt"/>
              </a:rPr>
              <a:t>Source : Insee</a:t>
            </a:r>
            <a:endParaRPr lang="fr-FR" sz="1600" dirty="0">
              <a:latin typeface="+mj-lt"/>
            </a:endParaRPr>
          </a:p>
        </p:txBody>
      </p:sp>
      <p:sp>
        <p:nvSpPr>
          <p:cNvPr id="7" name="ZoneTexte 6">
            <a:extLst>
              <a:ext uri="{FF2B5EF4-FFF2-40B4-BE49-F238E27FC236}">
                <a16:creationId xmlns:a16="http://schemas.microsoft.com/office/drawing/2014/main" id="{292454BE-73E9-650B-91B0-1312618AC77A}"/>
              </a:ext>
            </a:extLst>
          </p:cNvPr>
          <p:cNvSpPr txBox="1"/>
          <p:nvPr/>
        </p:nvSpPr>
        <p:spPr>
          <a:xfrm>
            <a:off x="6017342" y="1139893"/>
            <a:ext cx="6174658" cy="461665"/>
          </a:xfrm>
          <a:prstGeom prst="rect">
            <a:avLst/>
          </a:prstGeom>
          <a:noFill/>
        </p:spPr>
        <p:txBody>
          <a:bodyPr wrap="square">
            <a:spAutoFit/>
          </a:bodyPr>
          <a:lstStyle/>
          <a:p>
            <a:r>
              <a:rPr lang="fr-FR" sz="1200" b="1" cap="all" dirty="0">
                <a:solidFill>
                  <a:srgbClr val="4171D9"/>
                </a:solidFill>
              </a:rPr>
              <a:t>Contributions  à l’évolution du taux de marge des branches marchandes (en points de valeur ajoutée)</a:t>
            </a:r>
          </a:p>
        </p:txBody>
      </p:sp>
      <p:sp>
        <p:nvSpPr>
          <p:cNvPr id="8" name="ZoneTexte 7">
            <a:extLst>
              <a:ext uri="{FF2B5EF4-FFF2-40B4-BE49-F238E27FC236}">
                <a16:creationId xmlns:a16="http://schemas.microsoft.com/office/drawing/2014/main" id="{D8C39E49-A94E-E6E9-FFBE-423EF0A73B01}"/>
              </a:ext>
            </a:extLst>
          </p:cNvPr>
          <p:cNvSpPr txBox="1"/>
          <p:nvPr/>
        </p:nvSpPr>
        <p:spPr>
          <a:xfrm>
            <a:off x="145852" y="5780008"/>
            <a:ext cx="6317672" cy="830997"/>
          </a:xfrm>
          <a:prstGeom prst="rect">
            <a:avLst/>
          </a:prstGeom>
          <a:noFill/>
        </p:spPr>
        <p:txBody>
          <a:bodyPr wrap="square">
            <a:spAutoFit/>
          </a:bodyPr>
          <a:lstStyle/>
          <a:p>
            <a:r>
              <a:rPr lang="fr-FR" sz="1600" dirty="0">
                <a:hlinkClick r:id="rId2"/>
              </a:rPr>
              <a:t>Éclairage – Depuis la crise sanitaire, les fluctuations du taux de marge des entreprises proviennent principalement des branches de l’énergie et des services de transport −</a:t>
            </a:r>
            <a:endParaRPr lang="fr-FR" sz="1600" dirty="0"/>
          </a:p>
        </p:txBody>
      </p:sp>
      <p:pic>
        <p:nvPicPr>
          <p:cNvPr id="10" name="Image 9">
            <a:extLst>
              <a:ext uri="{FF2B5EF4-FFF2-40B4-BE49-F238E27FC236}">
                <a16:creationId xmlns:a16="http://schemas.microsoft.com/office/drawing/2014/main" id="{96FE3C3C-0BFE-7CF2-3A96-7A92BA2EA965}"/>
              </a:ext>
            </a:extLst>
          </p:cNvPr>
          <p:cNvPicPr>
            <a:picLocks noChangeAspect="1"/>
          </p:cNvPicPr>
          <p:nvPr/>
        </p:nvPicPr>
        <p:blipFill>
          <a:blip r:embed="rId3"/>
          <a:stretch>
            <a:fillRect/>
          </a:stretch>
        </p:blipFill>
        <p:spPr>
          <a:xfrm>
            <a:off x="5895624" y="1826747"/>
            <a:ext cx="5608814" cy="3299746"/>
          </a:xfrm>
          <a:prstGeom prst="rect">
            <a:avLst/>
          </a:prstGeom>
        </p:spPr>
      </p:pic>
    </p:spTree>
    <p:extLst>
      <p:ext uri="{BB962C8B-B14F-4D97-AF65-F5344CB8AC3E}">
        <p14:creationId xmlns:p14="http://schemas.microsoft.com/office/powerpoint/2010/main" val="299707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044F1-E09C-E11E-89BA-C0E8B7554630}"/>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AFA013A4-9CDD-DE3E-D945-68E9DA60C19E}"/>
              </a:ext>
            </a:extLst>
          </p:cNvPr>
          <p:cNvPicPr>
            <a:picLocks noChangeAspect="1"/>
          </p:cNvPicPr>
          <p:nvPr/>
        </p:nvPicPr>
        <p:blipFill>
          <a:blip r:embed="rId2"/>
          <a:stretch>
            <a:fillRect/>
          </a:stretch>
        </p:blipFill>
        <p:spPr>
          <a:xfrm>
            <a:off x="6666747" y="1103954"/>
            <a:ext cx="5041636" cy="4431607"/>
          </a:xfrm>
          <a:prstGeom prst="rect">
            <a:avLst/>
          </a:prstGeom>
        </p:spPr>
      </p:pic>
      <p:sp>
        <p:nvSpPr>
          <p:cNvPr id="3" name="Espace réservé du numéro de diapositive 2">
            <a:extLst>
              <a:ext uri="{FF2B5EF4-FFF2-40B4-BE49-F238E27FC236}">
                <a16:creationId xmlns:a16="http://schemas.microsoft.com/office/drawing/2014/main" id="{5EEAA113-800C-1737-9DB6-A59EE488F382}"/>
              </a:ext>
            </a:extLst>
          </p:cNvPr>
          <p:cNvSpPr>
            <a:spLocks noGrp="1"/>
          </p:cNvSpPr>
          <p:nvPr>
            <p:ph type="sldNum" sz="quarter" idx="12"/>
          </p:nvPr>
        </p:nvSpPr>
        <p:spPr/>
        <p:txBody>
          <a:bodyPr/>
          <a:lstStyle/>
          <a:p>
            <a:fld id="{0DFF3279-5B66-F94E-B69C-CCB6B1DE2EC0}" type="slidenum">
              <a:rPr lang="fr-FR" smtClean="0"/>
              <a:pPr/>
              <a:t>8</a:t>
            </a:fld>
            <a:endParaRPr lang="fr-FR" dirty="0"/>
          </a:p>
        </p:txBody>
      </p:sp>
      <p:sp>
        <p:nvSpPr>
          <p:cNvPr id="4" name="Espace réservé du contenu 3">
            <a:extLst>
              <a:ext uri="{FF2B5EF4-FFF2-40B4-BE49-F238E27FC236}">
                <a16:creationId xmlns:a16="http://schemas.microsoft.com/office/drawing/2014/main" id="{349BCC28-CF61-9825-93C2-CB32014691D9}"/>
              </a:ext>
            </a:extLst>
          </p:cNvPr>
          <p:cNvSpPr>
            <a:spLocks noGrp="1"/>
          </p:cNvSpPr>
          <p:nvPr>
            <p:ph sz="quarter" idx="14"/>
          </p:nvPr>
        </p:nvSpPr>
        <p:spPr/>
        <p:txBody>
          <a:bodyPr>
            <a:normAutofit fontScale="85000" lnSpcReduction="10000"/>
          </a:bodyPr>
          <a:lstStyle/>
          <a:p>
            <a:r>
              <a:rPr lang="fr-FR" dirty="0"/>
              <a:t>Taux de marge : une progression portée par les grandes entreprises</a:t>
            </a:r>
          </a:p>
        </p:txBody>
      </p:sp>
      <p:sp>
        <p:nvSpPr>
          <p:cNvPr id="5" name="Espace réservé du texte 4">
            <a:extLst>
              <a:ext uri="{FF2B5EF4-FFF2-40B4-BE49-F238E27FC236}">
                <a16:creationId xmlns:a16="http://schemas.microsoft.com/office/drawing/2014/main" id="{3B2685CC-9EF1-3E8F-C304-E0418657FBCD}"/>
              </a:ext>
            </a:extLst>
          </p:cNvPr>
          <p:cNvSpPr>
            <a:spLocks noGrp="1"/>
          </p:cNvSpPr>
          <p:nvPr>
            <p:ph type="body" sz="quarter" idx="15"/>
          </p:nvPr>
        </p:nvSpPr>
        <p:spPr>
          <a:xfrm>
            <a:off x="483617" y="1260652"/>
            <a:ext cx="5425600" cy="3517830"/>
          </a:xfrm>
        </p:spPr>
        <p:txBody>
          <a:bodyPr>
            <a:normAutofit/>
          </a:bodyPr>
          <a:lstStyle/>
          <a:p>
            <a:r>
              <a:rPr lang="fr-FR" sz="2200" dirty="0"/>
              <a:t>Des taux de marge en progression plus forte dans les grandes entreprises (dans un contexte inflationniste)</a:t>
            </a:r>
          </a:p>
          <a:p>
            <a:r>
              <a:rPr lang="fr-FR" sz="2200" dirty="0"/>
              <a:t>Les grandes entreprises disposent d’un pouvoir de fixation des prix facilitant la répercussion des hausses de coûts sur les clients</a:t>
            </a:r>
          </a:p>
          <a:p>
            <a:r>
              <a:rPr lang="fr-FR" sz="2200" dirty="0"/>
              <a:t>Le taux de marge des PME résiste malgré le ralentissement de l’activité</a:t>
            </a:r>
          </a:p>
        </p:txBody>
      </p:sp>
      <p:sp>
        <p:nvSpPr>
          <p:cNvPr id="6" name="ZoneTexte 5">
            <a:extLst>
              <a:ext uri="{FF2B5EF4-FFF2-40B4-BE49-F238E27FC236}">
                <a16:creationId xmlns:a16="http://schemas.microsoft.com/office/drawing/2014/main" id="{66E73C5D-AD1C-E38E-24D4-0EE395F350C1}"/>
              </a:ext>
            </a:extLst>
          </p:cNvPr>
          <p:cNvSpPr txBox="1"/>
          <p:nvPr/>
        </p:nvSpPr>
        <p:spPr>
          <a:xfrm>
            <a:off x="435298" y="5597348"/>
            <a:ext cx="5660702" cy="830997"/>
          </a:xfrm>
          <a:prstGeom prst="rect">
            <a:avLst/>
          </a:prstGeom>
          <a:noFill/>
        </p:spPr>
        <p:txBody>
          <a:bodyPr wrap="square">
            <a:spAutoFit/>
          </a:bodyPr>
          <a:lstStyle/>
          <a:p>
            <a:r>
              <a:rPr lang="fr-FR" sz="1600" dirty="0">
                <a:hlinkClick r:id="rId3"/>
              </a:rPr>
              <a:t>Impact de la hausse des prix de l’énergie en 2022 sur l’activité des entreprises et leur consommation d’énergie − Les entreprises en France | Insee</a:t>
            </a:r>
            <a:endParaRPr lang="fr-FR" sz="1400" dirty="0"/>
          </a:p>
        </p:txBody>
      </p:sp>
      <p:sp>
        <p:nvSpPr>
          <p:cNvPr id="7" name="ZoneTexte 6">
            <a:extLst>
              <a:ext uri="{FF2B5EF4-FFF2-40B4-BE49-F238E27FC236}">
                <a16:creationId xmlns:a16="http://schemas.microsoft.com/office/drawing/2014/main" id="{169E41F2-31AD-9E3A-1BBE-53ADF335D431}"/>
              </a:ext>
            </a:extLst>
          </p:cNvPr>
          <p:cNvSpPr txBox="1"/>
          <p:nvPr/>
        </p:nvSpPr>
        <p:spPr>
          <a:xfrm>
            <a:off x="6832392" y="5661680"/>
            <a:ext cx="5041637" cy="461665"/>
          </a:xfrm>
          <a:prstGeom prst="rect">
            <a:avLst/>
          </a:prstGeom>
          <a:noFill/>
        </p:spPr>
        <p:txBody>
          <a:bodyPr wrap="square">
            <a:spAutoFit/>
          </a:bodyPr>
          <a:lstStyle/>
          <a:p>
            <a:r>
              <a:rPr lang="fr-FR" sz="1200" dirty="0"/>
              <a:t>PME : petites et moyennes entreprises ; ETI : entreprises de taille intermédiaire ; GE : grandes entreprises</a:t>
            </a:r>
          </a:p>
        </p:txBody>
      </p:sp>
    </p:spTree>
    <p:extLst>
      <p:ext uri="{BB962C8B-B14F-4D97-AF65-F5344CB8AC3E}">
        <p14:creationId xmlns:p14="http://schemas.microsoft.com/office/powerpoint/2010/main" val="209907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A5B44C9-3B97-CE92-607B-B3F72F0F2447}"/>
              </a:ext>
            </a:extLst>
          </p:cNvPr>
          <p:cNvSpPr>
            <a:spLocks noGrp="1"/>
          </p:cNvSpPr>
          <p:nvPr>
            <p:ph type="sldNum" sz="quarter" idx="12"/>
          </p:nvPr>
        </p:nvSpPr>
        <p:spPr/>
        <p:txBody>
          <a:bodyPr/>
          <a:lstStyle/>
          <a:p>
            <a:fld id="{0DFF3279-5B66-F94E-B69C-CCB6B1DE2EC0}" type="slidenum">
              <a:rPr lang="fr-FR" smtClean="0"/>
              <a:pPr/>
              <a:t>9</a:t>
            </a:fld>
            <a:endParaRPr lang="fr-FR" dirty="0"/>
          </a:p>
        </p:txBody>
      </p:sp>
      <p:sp>
        <p:nvSpPr>
          <p:cNvPr id="4" name="Espace réservé du contenu 3">
            <a:extLst>
              <a:ext uri="{FF2B5EF4-FFF2-40B4-BE49-F238E27FC236}">
                <a16:creationId xmlns:a16="http://schemas.microsoft.com/office/drawing/2014/main" id="{20EAC3EA-05FF-AADD-A37E-6189B59BE916}"/>
              </a:ext>
            </a:extLst>
          </p:cNvPr>
          <p:cNvSpPr>
            <a:spLocks noGrp="1"/>
          </p:cNvSpPr>
          <p:nvPr>
            <p:ph sz="quarter" idx="14"/>
          </p:nvPr>
        </p:nvSpPr>
        <p:spPr/>
        <p:txBody>
          <a:bodyPr>
            <a:normAutofit fontScale="92500" lnSpcReduction="10000"/>
          </a:bodyPr>
          <a:lstStyle/>
          <a:p>
            <a:r>
              <a:rPr lang="fr-FR" dirty="0"/>
              <a:t>Hétérogénéité de la situation financière entre entreprises</a:t>
            </a:r>
          </a:p>
        </p:txBody>
      </p:sp>
      <p:sp>
        <p:nvSpPr>
          <p:cNvPr id="5" name="Espace réservé du texte 4">
            <a:extLst>
              <a:ext uri="{FF2B5EF4-FFF2-40B4-BE49-F238E27FC236}">
                <a16:creationId xmlns:a16="http://schemas.microsoft.com/office/drawing/2014/main" id="{C0D301BF-46B3-8392-F20B-8931C13E86ED}"/>
              </a:ext>
            </a:extLst>
          </p:cNvPr>
          <p:cNvSpPr>
            <a:spLocks noGrp="1"/>
          </p:cNvSpPr>
          <p:nvPr>
            <p:ph type="body" sz="quarter" idx="15"/>
          </p:nvPr>
        </p:nvSpPr>
        <p:spPr>
          <a:xfrm>
            <a:off x="436738" y="1278621"/>
            <a:ext cx="5482874" cy="3744574"/>
          </a:xfrm>
        </p:spPr>
        <p:txBody>
          <a:bodyPr>
            <a:normAutofit/>
          </a:bodyPr>
          <a:lstStyle/>
          <a:p>
            <a:r>
              <a:rPr lang="fr-FR" sz="2200" dirty="0"/>
              <a:t>Une forte hétérogénéité de la valeur ajoutée et des marges entre entreprises au sein même d’un secteur ou d’une catégorie de taille :</a:t>
            </a:r>
          </a:p>
          <a:p>
            <a:pPr marL="342900" indent="-342900">
              <a:buFont typeface="Arial" panose="020B0604020202020204" pitchFamily="34" charset="0"/>
              <a:buChar char="•"/>
            </a:pPr>
            <a:r>
              <a:rPr lang="fr-FR" sz="2200" dirty="0"/>
              <a:t>La baisse du nombre de défaillances pendant la crise Covid a joué un rôle dans la hausse de la dispersion </a:t>
            </a:r>
          </a:p>
          <a:p>
            <a:pPr marL="342900" indent="-342900">
              <a:buFont typeface="Arial" panose="020B0604020202020204" pitchFamily="34" charset="0"/>
              <a:buChar char="•"/>
            </a:pPr>
            <a:r>
              <a:rPr lang="fr-FR" sz="2200" dirty="0"/>
              <a:t>La hausse des prix de l’énergie de 2021-2022 a aussi affecté les entreprises de manière différenciée</a:t>
            </a:r>
          </a:p>
        </p:txBody>
      </p:sp>
      <p:sp>
        <p:nvSpPr>
          <p:cNvPr id="8" name="ZoneTexte 7">
            <a:extLst>
              <a:ext uri="{FF2B5EF4-FFF2-40B4-BE49-F238E27FC236}">
                <a16:creationId xmlns:a16="http://schemas.microsoft.com/office/drawing/2014/main" id="{265F8379-95B8-C57C-48C5-9EE58713B124}"/>
              </a:ext>
            </a:extLst>
          </p:cNvPr>
          <p:cNvSpPr txBox="1"/>
          <p:nvPr/>
        </p:nvSpPr>
        <p:spPr>
          <a:xfrm>
            <a:off x="294968" y="5673725"/>
            <a:ext cx="6174658" cy="646331"/>
          </a:xfrm>
          <a:prstGeom prst="rect">
            <a:avLst/>
          </a:prstGeom>
          <a:noFill/>
        </p:spPr>
        <p:txBody>
          <a:bodyPr wrap="square">
            <a:spAutoFit/>
          </a:bodyPr>
          <a:lstStyle/>
          <a:p>
            <a:r>
              <a:rPr lang="fr-FR" dirty="0">
                <a:hlinkClick r:id="rId2"/>
              </a:rPr>
              <a:t>Hétérogénéité des situations financières des entreprises : la « bosse » Covid | Banque de France</a:t>
            </a:r>
            <a:endParaRPr lang="fr-FR" dirty="0"/>
          </a:p>
        </p:txBody>
      </p:sp>
      <p:sp>
        <p:nvSpPr>
          <p:cNvPr id="10" name="ZoneTexte 9">
            <a:extLst>
              <a:ext uri="{FF2B5EF4-FFF2-40B4-BE49-F238E27FC236}">
                <a16:creationId xmlns:a16="http://schemas.microsoft.com/office/drawing/2014/main" id="{96641F2B-A03B-B9B5-87F8-20BB69F2A79F}"/>
              </a:ext>
            </a:extLst>
          </p:cNvPr>
          <p:cNvSpPr txBox="1"/>
          <p:nvPr/>
        </p:nvSpPr>
        <p:spPr>
          <a:xfrm>
            <a:off x="6469626" y="1047789"/>
            <a:ext cx="5482874" cy="461665"/>
          </a:xfrm>
          <a:prstGeom prst="rect">
            <a:avLst/>
          </a:prstGeom>
          <a:noFill/>
        </p:spPr>
        <p:txBody>
          <a:bodyPr wrap="square">
            <a:spAutoFit/>
          </a:bodyPr>
          <a:lstStyle/>
          <a:p>
            <a:r>
              <a:rPr lang="fr-FR" sz="1200" b="1" cap="all" dirty="0">
                <a:solidFill>
                  <a:srgbClr val="4171D9"/>
                </a:solidFill>
              </a:rPr>
              <a:t>Évolution de l’écart entre le 3ème et 1 er quartile de différents indicateurs financiers (base 100 en 2018)</a:t>
            </a:r>
          </a:p>
        </p:txBody>
      </p:sp>
      <p:sp>
        <p:nvSpPr>
          <p:cNvPr id="11" name="AutoShape 3" descr="Image générée">
            <a:extLst>
              <a:ext uri="{FF2B5EF4-FFF2-40B4-BE49-F238E27FC236}">
                <a16:creationId xmlns:a16="http://schemas.microsoft.com/office/drawing/2014/main" id="{B6A84E72-43E0-52A0-9E19-17FFB74F0196}"/>
              </a:ext>
            </a:extLst>
          </p:cNvPr>
          <p:cNvSpPr>
            <a:spLocks noChangeAspect="1" noChangeArrowheads="1"/>
          </p:cNvSpPr>
          <p:nvPr/>
        </p:nvSpPr>
        <p:spPr bwMode="auto">
          <a:xfrm>
            <a:off x="5943600" y="3276600"/>
            <a:ext cx="5208492" cy="52084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3" name="Image 12">
            <a:extLst>
              <a:ext uri="{FF2B5EF4-FFF2-40B4-BE49-F238E27FC236}">
                <a16:creationId xmlns:a16="http://schemas.microsoft.com/office/drawing/2014/main" id="{33A8C8DA-4BA2-619A-DABF-A73CEE0EB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1564922"/>
            <a:ext cx="6174658" cy="4113866"/>
          </a:xfrm>
          <a:prstGeom prst="rect">
            <a:avLst/>
          </a:prstGeom>
        </p:spPr>
      </p:pic>
      <p:sp>
        <p:nvSpPr>
          <p:cNvPr id="14" name="ZoneTexte 13">
            <a:extLst>
              <a:ext uri="{FF2B5EF4-FFF2-40B4-BE49-F238E27FC236}">
                <a16:creationId xmlns:a16="http://schemas.microsoft.com/office/drawing/2014/main" id="{4F58627D-6E4E-EB89-B48F-B11C6B1999A7}"/>
              </a:ext>
            </a:extLst>
          </p:cNvPr>
          <p:cNvSpPr txBox="1"/>
          <p:nvPr/>
        </p:nvSpPr>
        <p:spPr>
          <a:xfrm>
            <a:off x="6517602" y="5778692"/>
            <a:ext cx="3059017" cy="338554"/>
          </a:xfrm>
          <a:prstGeom prst="rect">
            <a:avLst/>
          </a:prstGeom>
          <a:noFill/>
        </p:spPr>
        <p:txBody>
          <a:bodyPr wrap="square">
            <a:spAutoFit/>
          </a:bodyPr>
          <a:lstStyle/>
          <a:p>
            <a:r>
              <a:rPr lang="fr-FR" sz="1600" b="0" i="0" dirty="0">
                <a:solidFill>
                  <a:srgbClr val="525457"/>
                </a:solidFill>
                <a:effectLst/>
                <a:latin typeface="+mj-lt"/>
              </a:rPr>
              <a:t>Source : </a:t>
            </a:r>
            <a:r>
              <a:rPr lang="fr-FR" sz="1600" dirty="0">
                <a:solidFill>
                  <a:srgbClr val="525457"/>
                </a:solidFill>
                <a:latin typeface="+mj-lt"/>
              </a:rPr>
              <a:t>Banque de France</a:t>
            </a:r>
            <a:endParaRPr lang="fr-FR" sz="1600" dirty="0">
              <a:latin typeface="+mj-lt"/>
            </a:endParaRPr>
          </a:p>
        </p:txBody>
      </p:sp>
    </p:spTree>
    <p:extLst>
      <p:ext uri="{BB962C8B-B14F-4D97-AF65-F5344CB8AC3E}">
        <p14:creationId xmlns:p14="http://schemas.microsoft.com/office/powerpoint/2010/main" val="3120186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911733FFE2A241B8A4286224625C59" ma:contentTypeVersion="4" ma:contentTypeDescription="Crée un document." ma:contentTypeScope="" ma:versionID="f6846c9960e828a9d651a35205d5f025">
  <xsd:schema xmlns:xsd="http://www.w3.org/2001/XMLSchema" xmlns:xs="http://www.w3.org/2001/XMLSchema" xmlns:p="http://schemas.microsoft.com/office/2006/metadata/properties" xmlns:ns3="faef7c0d-f42e-4ab4-9b9d-bfb32569d8af" targetNamespace="http://schemas.microsoft.com/office/2006/metadata/properties" ma:root="true" ma:fieldsID="ba8adfea7bd124b848cae79329789f73" ns3:_="">
    <xsd:import namespace="faef7c0d-f42e-4ab4-9b9d-bfb32569d8a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ef7c0d-f42e-4ab4-9b9d-bfb32569d8a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E2534A-5424-488C-8E62-E062DD9009C9}">
  <ds:schemaRefs>
    <ds:schemaRef ds:uri="http://schemas.microsoft.com/sharepoint/v3/contenttype/forms"/>
  </ds:schemaRefs>
</ds:datastoreItem>
</file>

<file path=customXml/itemProps2.xml><?xml version="1.0" encoding="utf-8"?>
<ds:datastoreItem xmlns:ds="http://schemas.openxmlformats.org/officeDocument/2006/customXml" ds:itemID="{9D3F2576-D4A1-4EB6-B882-16D9CDD7013F}">
  <ds:schemaRefs>
    <ds:schemaRef ds:uri="http://schemas.openxmlformats.org/package/2006/metadata/core-properties"/>
    <ds:schemaRef ds:uri="http://schemas.microsoft.com/office/2006/documentManagement/types"/>
    <ds:schemaRef ds:uri="faef7c0d-f42e-4ab4-9b9d-bfb32569d8af"/>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F7AA05F6-9C75-420B-84F8-BB143C3E2D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ef7c0d-f42e-4ab4-9b9d-bfb32569d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23018</TotalTime>
  <Words>2425</Words>
  <Application>Microsoft Office PowerPoint</Application>
  <PresentationFormat>Grand écran</PresentationFormat>
  <Paragraphs>253</Paragraphs>
  <Slides>37</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37</vt:i4>
      </vt:variant>
    </vt:vector>
  </HeadingPairs>
  <TitlesOfParts>
    <vt:vector size="42" baseType="lpstr">
      <vt:lpstr>Arial</vt:lpstr>
      <vt:lpstr>Calibri</vt:lpstr>
      <vt:lpstr>Courier New</vt:lpstr>
      <vt:lpstr>Wingdings</vt:lpstr>
      <vt:lpstr>Thème Office</vt:lpstr>
      <vt:lpstr>Présentation PowerPoint</vt:lpstr>
      <vt:lpstr>Présentation PowerPoint</vt:lpstr>
      <vt:lpstr>Présentation PowerPoint</vt:lpstr>
      <vt:lpstr>Présentation PowerPoint</vt:lpstr>
      <vt:lpstr>Une hausse des marges DES ENTREPRISES  </vt:lpstr>
      <vt:lpstr>Présentation PowerPoint</vt:lpstr>
      <vt:lpstr>Présentation PowerPoint</vt:lpstr>
      <vt:lpstr>Présentation PowerPoint</vt:lpstr>
      <vt:lpstr>Présentation PowerPoint</vt:lpstr>
      <vt:lpstr>Présentation PowerPoint</vt:lpstr>
      <vt:lpstr>TRÉSORERIE DES ENTREPRISES, supérieure à la tendance pré-Crise</vt:lpstr>
      <vt:lpstr>Présentation PowerPoint</vt:lpstr>
      <vt:lpstr>Présentation PowerPoint</vt:lpstr>
      <vt:lpstr>Présentation PowerPoint</vt:lpstr>
      <vt:lpstr>Baisse des ratios d’endettement DES ENTREPRISES</vt:lpstr>
      <vt:lpstr>Présentation PowerPoint</vt:lpstr>
      <vt:lpstr>Présentation PowerPoint</vt:lpstr>
      <vt:lpstr>Présentation PowerPoint</vt:lpstr>
      <vt:lpstr>Présentation PowerPoint</vt:lpstr>
      <vt:lpstr>sortie de crise : remboursement des PGE et hausse des défaillances des entreprises</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Situation financière des entreprises :  quelques éléments à partir de l’EMC et de l’EAC</vt:lpstr>
      <vt:lpstr>La situation de trésorerie dans l’EMC à fin août 2025</vt:lpstr>
      <vt:lpstr>Coûts du financement déclaré : une baisse marquée des coûts de financement déclarés depuis mi-2023 (mais une légère inflexion depuis 2025)</vt:lpstr>
      <vt:lpstr>Demande de nouveaux crédits déclarée : des niveaux qui demeurent légèrement en deçà des niveaux pré-Covid</vt:lpstr>
      <vt:lpstr>Motifs de non-demande de crédit déclarés : la volonté de ne pas s’endetter et la situation de l’entreprise non propice en hausse depuis 2022</vt:lpstr>
      <vt:lpstr>Annexes</vt:lpstr>
      <vt:lpstr>La situation de trésorerie dans l’EMC sur longue période</vt:lpstr>
      <vt:lpstr>Coût estimé des fonds propres des entreprises du CAC-40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Découvrir la banque de france</dc:title>
  <dc:creator>Microsoft Office User</dc:creator>
  <cp:lastModifiedBy>Laurence REMAUD</cp:lastModifiedBy>
  <cp:revision>130</cp:revision>
  <dcterms:created xsi:type="dcterms:W3CDTF">2022-11-15T07:11:29Z</dcterms:created>
  <dcterms:modified xsi:type="dcterms:W3CDTF">2026-02-11T08:17:35Z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0x01010070911733FFE2A241B8A4286224625C59</vt:lpwstr>
  </property>
  <property fmtid="{D5CDD505-2E9C-101B-9397-08002B2CF9AE}" pid="3" name="bdfCategoryMedia">
    <vt:lpwstr/>
  </property>
  <property fmtid="{D5CDD505-2E9C-101B-9397-08002B2CF9AE}" pid="4" name="MSIP_Label_c08f1332-2cfb-404a-934f-6a2bfd1bd80c_Enabled">
    <vt:lpwstr>true</vt:lpwstr>
  </property>
  <property fmtid="{D5CDD505-2E9C-101B-9397-08002B2CF9AE}" pid="5" name="MSIP_Label_c08f1332-2cfb-404a-934f-6a2bfd1bd80c_SetDate">
    <vt:lpwstr>2026-02-03T11:38:27Z</vt:lpwstr>
  </property>
  <property fmtid="{D5CDD505-2E9C-101B-9397-08002B2CF9AE}" pid="6" name="MSIP_Label_c08f1332-2cfb-404a-934f-6a2bfd1bd80c_Method">
    <vt:lpwstr>Privileged</vt:lpwstr>
  </property>
  <property fmtid="{D5CDD505-2E9C-101B-9397-08002B2CF9AE}" pid="7" name="MSIP_Label_c08f1332-2cfb-404a-934f-6a2bfd1bd80c_Name">
    <vt:lpwstr>BDF-PUBLIC-Sans-Marquage</vt:lpwstr>
  </property>
  <property fmtid="{D5CDD505-2E9C-101B-9397-08002B2CF9AE}" pid="8" name="MSIP_Label_c08f1332-2cfb-404a-934f-6a2bfd1bd80c_SiteId">
    <vt:lpwstr>e6599448-62a0-418e-8930-d00d8d5682c2</vt:lpwstr>
  </property>
  <property fmtid="{D5CDD505-2E9C-101B-9397-08002B2CF9AE}" pid="9" name="MSIP_Label_c08f1332-2cfb-404a-934f-6a2bfd1bd80c_ActionId">
    <vt:lpwstr>6c35c120-3f4b-4cab-a012-53bf1fbf98f9</vt:lpwstr>
  </property>
  <property fmtid="{D5CDD505-2E9C-101B-9397-08002B2CF9AE}" pid="10" name="MSIP_Label_c08f1332-2cfb-404a-934f-6a2bfd1bd80c_ContentBits">
    <vt:lpwstr>0</vt:lpwstr>
  </property>
  <property fmtid="{D5CDD505-2E9C-101B-9397-08002B2CF9AE}" pid="11" name="MSIP_Label_c08f1332-2cfb-404a-934f-6a2bfd1bd80c_Tag">
    <vt:lpwstr>10, 0, 1, 1</vt:lpwstr>
  </property>
</Properties>
</file>