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75" r:id="rId3"/>
    <p:sldId id="262" r:id="rId4"/>
    <p:sldId id="261" r:id="rId5"/>
    <p:sldId id="263" r:id="rId6"/>
    <p:sldId id="264" r:id="rId7"/>
    <p:sldId id="260" r:id="rId8"/>
    <p:sldId id="273" r:id="rId9"/>
    <p:sldId id="283" r:id="rId10"/>
    <p:sldId id="266" r:id="rId11"/>
    <p:sldId id="267" r:id="rId12"/>
    <p:sldId id="257" r:id="rId13"/>
    <p:sldId id="265" r:id="rId14"/>
    <p:sldId id="268" r:id="rId15"/>
    <p:sldId id="269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79894" autoAdjust="0"/>
  </p:normalViewPr>
  <p:slideViewPr>
    <p:cSldViewPr>
      <p:cViewPr>
        <p:scale>
          <a:sx n="64" d="100"/>
          <a:sy n="64" d="100"/>
        </p:scale>
        <p:origin x="-2982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77358-FE48-4030-9AF4-E6F0D024AC06}" type="datetimeFigureOut">
              <a:rPr lang="fr-FR" smtClean="0"/>
              <a:pPr/>
              <a:t>13/09/2016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C7333-F052-4BAC-B22D-FA9998939C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294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C7333-F052-4BAC-B22D-FA9998939C7F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C7333-F052-4BAC-B22D-FA9998939C7F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112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C7333-F052-4BAC-B22D-FA9998939C7F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914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F340-F2F0-4327-88B4-3818485C597F}" type="datetimeFigureOut">
              <a:rPr lang="fr-FR" smtClean="0"/>
              <a:pPr/>
              <a:t>13/09/2016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E1B8-052A-417A-9AE3-CA7E3A9E37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58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F340-F2F0-4327-88B4-3818485C597F}" type="datetimeFigureOut">
              <a:rPr lang="fr-FR" smtClean="0"/>
              <a:pPr/>
              <a:t>13/09/2016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E1B8-052A-417A-9AE3-CA7E3A9E37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585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F340-F2F0-4327-88B4-3818485C597F}" type="datetimeFigureOut">
              <a:rPr lang="fr-FR" smtClean="0"/>
              <a:pPr/>
              <a:t>13/09/2016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E1B8-052A-417A-9AE3-CA7E3A9E378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4369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F340-F2F0-4327-88B4-3818485C597F}" type="datetimeFigureOut">
              <a:rPr lang="fr-FR" smtClean="0"/>
              <a:pPr/>
              <a:t>13/09/2016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E1B8-052A-417A-9AE3-CA7E3A9E37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475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F340-F2F0-4327-88B4-3818485C597F}" type="datetimeFigureOut">
              <a:rPr lang="fr-FR" smtClean="0"/>
              <a:pPr/>
              <a:t>13/09/2016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E1B8-052A-417A-9AE3-CA7E3A9E378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6667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F340-F2F0-4327-88B4-3818485C597F}" type="datetimeFigureOut">
              <a:rPr lang="fr-FR" smtClean="0"/>
              <a:pPr/>
              <a:t>13/09/2016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E1B8-052A-417A-9AE3-CA7E3A9E37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029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F340-F2F0-4327-88B4-3818485C597F}" type="datetimeFigureOut">
              <a:rPr lang="fr-FR" smtClean="0"/>
              <a:pPr/>
              <a:t>13/09/2016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E1B8-052A-417A-9AE3-CA7E3A9E37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954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F340-F2F0-4327-88B4-3818485C597F}" type="datetimeFigureOut">
              <a:rPr lang="fr-FR" smtClean="0"/>
              <a:pPr/>
              <a:t>13/09/2016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E1B8-052A-417A-9AE3-CA7E3A9E37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12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F340-F2F0-4327-88B4-3818485C597F}" type="datetimeFigureOut">
              <a:rPr lang="fr-FR" smtClean="0"/>
              <a:pPr/>
              <a:t>13/09/2016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E1B8-052A-417A-9AE3-CA7E3A9E37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0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F340-F2F0-4327-88B4-3818485C597F}" type="datetimeFigureOut">
              <a:rPr lang="fr-FR" smtClean="0"/>
              <a:pPr/>
              <a:t>13/09/2016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E1B8-052A-417A-9AE3-CA7E3A9E37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43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F340-F2F0-4327-88B4-3818485C597F}" type="datetimeFigureOut">
              <a:rPr lang="fr-FR" smtClean="0"/>
              <a:pPr/>
              <a:t>13/09/2016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E1B8-052A-417A-9AE3-CA7E3A9E37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48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F340-F2F0-4327-88B4-3818485C597F}" type="datetimeFigureOut">
              <a:rPr lang="fr-FR" smtClean="0"/>
              <a:pPr/>
              <a:t>13/09/2016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E1B8-052A-417A-9AE3-CA7E3A9E37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42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F340-F2F0-4327-88B4-3818485C597F}" type="datetimeFigureOut">
              <a:rPr lang="fr-FR" smtClean="0"/>
              <a:pPr/>
              <a:t>13/09/2016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E1B8-052A-417A-9AE3-CA7E3A9E37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23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F340-F2F0-4327-88B4-3818485C597F}" type="datetimeFigureOut">
              <a:rPr lang="fr-FR" smtClean="0"/>
              <a:pPr/>
              <a:t>13/09/2016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E1B8-052A-417A-9AE3-CA7E3A9E37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820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F340-F2F0-4327-88B4-3818485C597F}" type="datetimeFigureOut">
              <a:rPr lang="fr-FR" smtClean="0"/>
              <a:pPr/>
              <a:t>13/09/2016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E1B8-052A-417A-9AE3-CA7E3A9E37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50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F340-F2F0-4327-88B4-3818485C597F}" type="datetimeFigureOut">
              <a:rPr lang="fr-FR" smtClean="0"/>
              <a:pPr/>
              <a:t>13/09/2016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CE1B8-052A-417A-9AE3-CA7E3A9E37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71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CF340-F2F0-4327-88B4-3818485C597F}" type="datetimeFigureOut">
              <a:rPr lang="fr-FR" smtClean="0"/>
              <a:pPr/>
              <a:t>13/09/2016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ECE1B8-052A-417A-9AE3-CA7E3A9E37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9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4.bp.blogspot.com/-k_mmHkOEa0Q/Vkw_fUpmi9I/AAAAAAAAA90/EDv2ReXlZ8I/s1600/idee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earltrees.com/docuveille/accompagnement-personnalise/id15005793?src=cCx1O3MsMDtvLDA7ZCwyMDE2MDIyMjE1NTYyNTttLDgyO2UsY2RpLjAxMTAwMzdmJTQwYWMtbW9udHBlbGxpZXIuZnI=&amp;mid=1cdcb0234050093bf654dd6910469d203f3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232376"/>
          </a:xfrm>
        </p:spPr>
        <p:txBody>
          <a:bodyPr>
            <a:noAutofit/>
          </a:bodyPr>
          <a:lstStyle/>
          <a:p>
            <a:pPr algn="ctr"/>
            <a:r>
              <a:rPr lang="fr-FR" sz="4800" b="1" u="sng" dirty="0" smtClean="0">
                <a:solidFill>
                  <a:srgbClr val="FF0000"/>
                </a:solidFill>
              </a:rPr>
              <a:t>Réforme du Collège 2016</a:t>
            </a:r>
            <a:r>
              <a:rPr lang="fr-FR" sz="4800" b="1" dirty="0" smtClean="0">
                <a:solidFill>
                  <a:srgbClr val="FF0000"/>
                </a:solidFill>
              </a:rPr>
              <a:t/>
            </a:r>
            <a:br>
              <a:rPr lang="fr-FR" sz="4800" b="1" dirty="0" smtClean="0">
                <a:solidFill>
                  <a:srgbClr val="FF0000"/>
                </a:solidFill>
              </a:rPr>
            </a:br>
            <a:r>
              <a:rPr lang="fr-FR" sz="4800" b="1" dirty="0">
                <a:solidFill>
                  <a:srgbClr val="FF0000"/>
                </a:solidFill>
              </a:rPr>
              <a:t/>
            </a:r>
            <a:br>
              <a:rPr lang="fr-FR" sz="4800" b="1" dirty="0">
                <a:solidFill>
                  <a:srgbClr val="FF0000"/>
                </a:solidFill>
              </a:rPr>
            </a:br>
            <a:r>
              <a:rPr lang="fr-FR" sz="4800" b="1" dirty="0" smtClean="0">
                <a:solidFill>
                  <a:srgbClr val="FF0000"/>
                </a:solidFill>
              </a:rPr>
              <a:t/>
            </a:r>
            <a:br>
              <a:rPr lang="fr-FR" sz="4800" b="1" dirty="0" smtClean="0">
                <a:solidFill>
                  <a:srgbClr val="FF0000"/>
                </a:solidFill>
              </a:rPr>
            </a:br>
            <a:r>
              <a:rPr lang="fr-FR" sz="4800" b="1" dirty="0">
                <a:solidFill>
                  <a:srgbClr val="FF0000"/>
                </a:solidFill>
              </a:rPr>
              <a:t/>
            </a:r>
            <a:br>
              <a:rPr lang="fr-FR" sz="4800" b="1" dirty="0">
                <a:solidFill>
                  <a:srgbClr val="FF0000"/>
                </a:solidFill>
              </a:rPr>
            </a:br>
            <a:r>
              <a:rPr lang="fr-FR" sz="4800" b="1" dirty="0" smtClean="0">
                <a:solidFill>
                  <a:srgbClr val="FF0000"/>
                </a:solidFill>
              </a:rPr>
              <a:t/>
            </a:r>
            <a:br>
              <a:rPr lang="fr-FR" sz="4800" b="1" dirty="0" smtClean="0">
                <a:solidFill>
                  <a:srgbClr val="FF0000"/>
                </a:solidFill>
              </a:rPr>
            </a:br>
            <a:r>
              <a:rPr lang="fr-FR" sz="4800" b="1" dirty="0" smtClean="0">
                <a:solidFill>
                  <a:srgbClr val="FF0000"/>
                </a:solidFill>
              </a:rPr>
              <a:t>Accompagnement Personnalisé </a:t>
            </a:r>
            <a:br>
              <a:rPr lang="fr-FR" sz="4800" b="1" dirty="0" smtClean="0">
                <a:solidFill>
                  <a:srgbClr val="FF0000"/>
                </a:solidFill>
              </a:rPr>
            </a:br>
            <a:r>
              <a:rPr lang="fr-FR" sz="4800" b="1" dirty="0" smtClean="0">
                <a:solidFill>
                  <a:srgbClr val="FF0000"/>
                </a:solidFill>
              </a:rPr>
              <a:t>et </a:t>
            </a:r>
            <a:br>
              <a:rPr lang="fr-FR" sz="4800" b="1" dirty="0" smtClean="0">
                <a:solidFill>
                  <a:srgbClr val="FF0000"/>
                </a:solidFill>
              </a:rPr>
            </a:br>
            <a:r>
              <a:rPr lang="fr-FR" sz="4800" b="1" dirty="0" smtClean="0">
                <a:solidFill>
                  <a:srgbClr val="FF0000"/>
                </a:solidFill>
              </a:rPr>
              <a:t>pédagogie différenciée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6232376"/>
            <a:ext cx="6400800" cy="62562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u="sng" dirty="0" smtClean="0"/>
              <a:t>Caroline SANCHEZ </a:t>
            </a:r>
          </a:p>
          <a:p>
            <a:pPr algn="ctr"/>
            <a:r>
              <a:rPr lang="fr-FR" u="sng" dirty="0" smtClean="0"/>
              <a:t>Académie de Montpellier</a:t>
            </a:r>
            <a:endParaRPr lang="fr-FR" u="sng" dirty="0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333" y="1196752"/>
            <a:ext cx="5123334" cy="267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5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0800"/>
          </a:xfrm>
        </p:spPr>
        <p:txBody>
          <a:bodyPr/>
          <a:lstStyle/>
          <a:p>
            <a:pPr algn="ctr"/>
            <a:r>
              <a:rPr lang="fr-FR" b="1" u="sng" dirty="0"/>
              <a:t>1</a:t>
            </a:r>
            <a:r>
              <a:rPr lang="fr-FR" b="1" u="sng" dirty="0" smtClean="0"/>
              <a:t>. L’AP selon les textes officiels</a:t>
            </a:r>
            <a:endParaRPr lang="fr-FR" b="1" u="sng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637177"/>
              </p:ext>
            </p:extLst>
          </p:nvPr>
        </p:nvGraphicFramePr>
        <p:xfrm>
          <a:off x="0" y="687704"/>
          <a:ext cx="9144000" cy="61702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8565"/>
                <a:gridCol w="7515435"/>
              </a:tblGrid>
              <a:tr h="536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Cible générale</a:t>
                      </a:r>
                      <a:endParaRPr lang="fr-F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002" marR="31002" marT="31002" marB="31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</a:rPr>
                        <a:t>Maîtrise du socle + Aborder les 3 parcours éducatifs + Projet d'orientation des élèves</a:t>
                      </a:r>
                      <a:endParaRPr lang="fr-F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002" marR="31002" marT="31002" marB="31002"/>
                </a:tc>
              </a:tr>
              <a:tr h="764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Définition</a:t>
                      </a:r>
                      <a:endParaRPr lang="fr-FR" sz="15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002" marR="31002" marT="31002" marB="31002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L'</a:t>
                      </a:r>
                      <a:r>
                        <a:rPr lang="fr-FR" sz="1500" b="1" u="sng" dirty="0">
                          <a:solidFill>
                            <a:srgbClr val="0070C0"/>
                          </a:solidFill>
                          <a:effectLst/>
                        </a:rPr>
                        <a:t>Accompagnement Personnalisé</a:t>
                      </a: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 (AP) est un temps d'enseignement </a:t>
                      </a:r>
                      <a:r>
                        <a:rPr lang="fr-FR" sz="1500" b="1" u="sng" dirty="0">
                          <a:solidFill>
                            <a:srgbClr val="0070C0"/>
                          </a:solidFill>
                          <a:effectLst/>
                        </a:rPr>
                        <a:t>distinct du face à face disciplinaire</a:t>
                      </a: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 et </a:t>
                      </a:r>
                      <a:r>
                        <a:rPr lang="fr-FR" sz="1500" b="1" u="sng" dirty="0">
                          <a:solidFill>
                            <a:srgbClr val="0070C0"/>
                          </a:solidFill>
                          <a:effectLst/>
                        </a:rPr>
                        <a:t>intégré à l'horaire de l'élève</a:t>
                      </a: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 afin d'apporter les r</a:t>
                      </a:r>
                      <a:r>
                        <a:rPr lang="fr-FR" sz="1500" b="1" u="sng" dirty="0">
                          <a:solidFill>
                            <a:srgbClr val="0070C0"/>
                          </a:solidFill>
                          <a:effectLst/>
                        </a:rPr>
                        <a:t>éponses les plus appropriées à chacun</a:t>
                      </a: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fr-FR" sz="1500" b="1" u="sng" dirty="0">
                          <a:solidFill>
                            <a:srgbClr val="0070C0"/>
                          </a:solidFill>
                          <a:effectLst/>
                        </a:rPr>
                        <a:t>en fonction de ses besoins</a:t>
                      </a: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fr-FR" sz="15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002" marR="31002" marT="31002" marB="31002"/>
                </a:tc>
              </a:tr>
              <a:tr h="2633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Objectifs</a:t>
                      </a:r>
                      <a:endParaRPr lang="fr-F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002" marR="31002" marT="31002" marB="31002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- A</a:t>
                      </a:r>
                      <a:r>
                        <a:rPr lang="fr-FR" sz="1500" b="1" u="sng" dirty="0">
                          <a:effectLst/>
                        </a:rPr>
                        <a:t>ccompagner chaque élève dans une dynamique de progression pour le placer dans la voie de la réussite</a:t>
                      </a:r>
                      <a:endParaRPr lang="fr-FR" sz="15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u="sng" dirty="0">
                          <a:effectLst/>
                        </a:rPr>
                        <a:t>- Spécificités par rapport aux cycles : </a:t>
                      </a:r>
                      <a:endParaRPr lang="fr-FR" sz="15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       </a:t>
                      </a:r>
                      <a:r>
                        <a:rPr lang="fr-FR" sz="1500" b="1" u="sng" dirty="0">
                          <a:effectLst/>
                        </a:rPr>
                        <a:t> En 6e :</a:t>
                      </a:r>
                      <a:endParaRPr lang="fr-FR" sz="15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        </a:t>
                      </a:r>
                      <a:r>
                        <a:rPr lang="fr-FR" sz="1500" b="1" u="sng" dirty="0">
                          <a:effectLst/>
                        </a:rPr>
                        <a:t>*faciliter la transition entre l'école Primaire et le Collège</a:t>
                      </a:r>
                      <a:endParaRPr lang="fr-FR" sz="15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        </a:t>
                      </a:r>
                      <a:r>
                        <a:rPr lang="fr-FR" sz="1500" b="1" u="sng" dirty="0">
                          <a:effectLst/>
                        </a:rPr>
                        <a:t>*renforcer la continuité pédagogique </a:t>
                      </a:r>
                      <a:endParaRPr lang="fr-FR" sz="15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        </a:t>
                      </a:r>
                      <a:r>
                        <a:rPr lang="fr-FR" sz="1500" b="1" u="sng" dirty="0">
                          <a:effectLst/>
                        </a:rPr>
                        <a:t>Au cycle 4 : Préparer à l'entrée au lycée, préparer le projet d'orientation.</a:t>
                      </a:r>
                      <a:endParaRPr lang="fr-FR" sz="15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- D'où la nécessité de s</a:t>
                      </a:r>
                      <a:r>
                        <a:rPr lang="fr-FR" sz="1500" b="1" u="sng" dirty="0">
                          <a:effectLst/>
                        </a:rPr>
                        <a:t>'adapter aux besoins réels de chaque élève</a:t>
                      </a:r>
                      <a:r>
                        <a:rPr lang="fr-FR" sz="1500" b="1" dirty="0">
                          <a:effectLst/>
                        </a:rPr>
                        <a:t> à travers une démarche de d</a:t>
                      </a:r>
                      <a:r>
                        <a:rPr lang="fr-FR" sz="1500" b="1" u="sng" dirty="0">
                          <a:effectLst/>
                        </a:rPr>
                        <a:t>ifférenciation pédagogique.</a:t>
                      </a:r>
                      <a:r>
                        <a:rPr lang="fr-FR" sz="1500" b="1" dirty="0">
                          <a:effectLst/>
                        </a:rPr>
                        <a:t> Celle-ci peut prendre des formes traditionnelles (soutien, entraînement, renforcement) ou plus innovantes (ateliers, tutorat...).</a:t>
                      </a:r>
                      <a:endParaRPr lang="fr-F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002" marR="31002" marT="31002" marB="31002"/>
                </a:tc>
              </a:tr>
              <a:tr h="1698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Public visé et horaires</a:t>
                      </a:r>
                      <a:endParaRPr lang="fr-FR" sz="15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002" marR="31002" marT="31002" marB="3100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 u="sng" dirty="0">
                          <a:solidFill>
                            <a:srgbClr val="0070C0"/>
                          </a:solidFill>
                          <a:effectLst/>
                        </a:rPr>
                        <a:t>Tous les élèves </a:t>
                      </a: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fr-FR" sz="1500" b="1" u="sng" dirty="0">
                          <a:solidFill>
                            <a:srgbClr val="0070C0"/>
                          </a:solidFill>
                          <a:effectLst/>
                        </a:rPr>
                        <a:t>6e : 3h d'AP / semaine</a:t>
                      </a:r>
                      <a:endParaRPr lang="fr-FR" sz="15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fr-FR" sz="1500" b="1" u="sng" dirty="0">
                          <a:solidFill>
                            <a:srgbClr val="0070C0"/>
                          </a:solidFill>
                          <a:effectLst/>
                        </a:rPr>
                        <a:t>cycle 4 : 1h ou 2h d'AP / semaine </a:t>
                      </a: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(variable car décidé par le Chef d’Établissement en fonction du Conseil Pédagogique)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- Le nombre d'heure/ élève est </a:t>
                      </a:r>
                      <a:r>
                        <a:rPr lang="fr-FR" sz="1500" b="1" u="sng" dirty="0">
                          <a:solidFill>
                            <a:srgbClr val="0070C0"/>
                          </a:solidFill>
                          <a:effectLst/>
                        </a:rPr>
                        <a:t>égal sur un même niveau</a:t>
                      </a:r>
                      <a:endParaRPr lang="fr-FR" sz="15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- La répartition se fait selon les </a:t>
                      </a:r>
                      <a:r>
                        <a:rPr lang="fr-FR" sz="1500" b="1" u="sng" dirty="0">
                          <a:solidFill>
                            <a:srgbClr val="0070C0"/>
                          </a:solidFill>
                          <a:effectLst/>
                        </a:rPr>
                        <a:t>choix fixés par l'établissemen</a:t>
                      </a: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t </a:t>
                      </a:r>
                      <a:endParaRPr lang="fr-FR" sz="15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002" marR="31002" marT="31002" marB="31002"/>
                </a:tc>
              </a:tr>
              <a:tr h="536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Intervenants</a:t>
                      </a:r>
                      <a:endParaRPr lang="fr-F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002" marR="31002" marT="31002" marB="31002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u="sng" dirty="0">
                          <a:effectLst/>
                        </a:rPr>
                        <a:t>Tous</a:t>
                      </a:r>
                      <a:r>
                        <a:rPr lang="fr-FR" sz="1500" b="1" dirty="0">
                          <a:effectLst/>
                        </a:rPr>
                        <a:t> les membres de l'équipe éducative sont concernés et peuvent être chargés de l'AP.</a:t>
                      </a:r>
                      <a:endParaRPr lang="fr-F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002" marR="31002" marT="31002" marB="310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46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704397"/>
              </p:ext>
            </p:extLst>
          </p:nvPr>
        </p:nvGraphicFramePr>
        <p:xfrm>
          <a:off x="21704" y="836712"/>
          <a:ext cx="9122296" cy="6021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4700"/>
                <a:gridCol w="7497596"/>
              </a:tblGrid>
              <a:tr h="1012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Les orientations de l'AP</a:t>
                      </a:r>
                      <a:endParaRPr lang="fr-F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221" marR="30221" marT="30221" marB="30221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- Acquérir des </a:t>
                      </a:r>
                      <a:r>
                        <a:rPr lang="fr-FR" sz="1500" b="1" u="sng" dirty="0">
                          <a:effectLst/>
                        </a:rPr>
                        <a:t>connaissances</a:t>
                      </a:r>
                      <a:r>
                        <a:rPr lang="fr-FR" sz="1500" b="1" dirty="0">
                          <a:effectLst/>
                        </a:rPr>
                        <a:t> spécifiques aux disciplines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- Acquérir des </a:t>
                      </a:r>
                      <a:r>
                        <a:rPr lang="fr-FR" sz="1500" b="1" u="sng" dirty="0">
                          <a:effectLst/>
                        </a:rPr>
                        <a:t>capacités</a:t>
                      </a:r>
                      <a:r>
                        <a:rPr lang="fr-FR" sz="1500" b="1" dirty="0">
                          <a:effectLst/>
                        </a:rPr>
                        <a:t> spécifiques aux disciplines ou transversales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- Susciter chez l'élève une d</a:t>
                      </a:r>
                      <a:r>
                        <a:rPr lang="fr-FR" sz="1500" b="1" u="sng" dirty="0">
                          <a:effectLst/>
                        </a:rPr>
                        <a:t>émarche réflexive sur son propre travail</a:t>
                      </a:r>
                      <a:r>
                        <a:rPr lang="fr-FR" sz="1500" b="1" dirty="0">
                          <a:effectLst/>
                        </a:rPr>
                        <a:t> pour lui faire acquérir des </a:t>
                      </a:r>
                      <a:r>
                        <a:rPr lang="fr-FR" sz="1500" b="1" u="sng" dirty="0">
                          <a:effectLst/>
                        </a:rPr>
                        <a:t>méthodes de travail</a:t>
                      </a:r>
                      <a:r>
                        <a:rPr lang="fr-FR" sz="1500" b="1" dirty="0">
                          <a:effectLst/>
                        </a:rPr>
                        <a:t> et donc développer son </a:t>
                      </a:r>
                      <a:r>
                        <a:rPr lang="fr-FR" sz="1500" b="1" u="sng" dirty="0">
                          <a:effectLst/>
                        </a:rPr>
                        <a:t>autonomie</a:t>
                      </a:r>
                      <a:r>
                        <a:rPr lang="fr-FR" sz="1500" b="1" dirty="0">
                          <a:effectLst/>
                        </a:rPr>
                        <a:t>.</a:t>
                      </a:r>
                      <a:endParaRPr lang="fr-F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221" marR="30221" marT="30221" marB="30221"/>
                </a:tc>
              </a:tr>
              <a:tr h="2982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Concrètement, quels outils mettre en place?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fr-FR" sz="15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221" marR="30221" marT="30221" marB="30221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- Cibler les besoins des élèves par 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=&gt; </a:t>
                      </a:r>
                      <a:r>
                        <a:rPr lang="fr-FR" sz="1500" b="1" u="sng" dirty="0">
                          <a:solidFill>
                            <a:srgbClr val="0070C0"/>
                          </a:solidFill>
                          <a:effectLst/>
                        </a:rPr>
                        <a:t>Évaluations diagnostiques =&gt; constitution de groupes de besoins</a:t>
                      </a:r>
                      <a:endParaRPr lang="fr-FR" sz="15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-Répondre à ces besoins par 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=&gt; </a:t>
                      </a:r>
                      <a:r>
                        <a:rPr lang="fr-FR" sz="1500" b="1" u="sng" dirty="0">
                          <a:solidFill>
                            <a:srgbClr val="0070C0"/>
                          </a:solidFill>
                          <a:effectLst/>
                        </a:rPr>
                        <a:t>Des activités adaptées</a:t>
                      </a: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 où les objectifs à atteindre sont clairement définis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=&gt; </a:t>
                      </a:r>
                      <a:r>
                        <a:rPr lang="fr-FR" sz="1500" b="1" u="sng" dirty="0">
                          <a:solidFill>
                            <a:srgbClr val="0070C0"/>
                          </a:solidFill>
                          <a:effectLst/>
                        </a:rPr>
                        <a:t>Une différenciation pédagogique</a:t>
                      </a:r>
                      <a:endParaRPr lang="fr-FR" sz="15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-S'adapter à l'évolution de ces besoins au cours de l'année avec: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=&gt; </a:t>
                      </a:r>
                      <a:r>
                        <a:rPr lang="fr-FR" sz="1500" b="1" u="sng" dirty="0">
                          <a:solidFill>
                            <a:srgbClr val="0070C0"/>
                          </a:solidFill>
                          <a:effectLst/>
                        </a:rPr>
                        <a:t>Des outils de suivi</a:t>
                      </a: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 (par exemple avec les exercices, les contrôles, le DNB Blanc)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=&gt;</a:t>
                      </a:r>
                      <a:r>
                        <a:rPr lang="fr-FR" sz="1500" b="1" u="sng" dirty="0">
                          <a:solidFill>
                            <a:srgbClr val="0070C0"/>
                          </a:solidFill>
                          <a:effectLst/>
                        </a:rPr>
                        <a:t>Échanges directs</a:t>
                      </a: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 (faire le point lors de temps de concertation et de communication)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=&gt; </a:t>
                      </a:r>
                      <a:r>
                        <a:rPr lang="fr-FR" sz="1500" b="1" u="sng" dirty="0">
                          <a:solidFill>
                            <a:srgbClr val="0070C0"/>
                          </a:solidFill>
                          <a:effectLst/>
                        </a:rPr>
                        <a:t>Évolution des groupes de besoins</a:t>
                      </a: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fr-FR" sz="15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221" marR="30221" marT="30221" marB="30221"/>
                </a:tc>
              </a:tr>
              <a:tr h="1244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</a:rPr>
                        <a:t>Les indicateurs de réussite</a:t>
                      </a:r>
                      <a:endParaRPr lang="fr-F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221" marR="30221" marT="30221" marB="30221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- </a:t>
                      </a:r>
                      <a:r>
                        <a:rPr lang="fr-FR" sz="1500" b="1" u="sng" dirty="0">
                          <a:effectLst/>
                        </a:rPr>
                        <a:t>Résultats aux évaluations / bilan trimestriel</a:t>
                      </a:r>
                      <a:r>
                        <a:rPr lang="fr-FR" sz="1500" b="1" dirty="0">
                          <a:effectLst/>
                        </a:rPr>
                        <a:t> du conseil de classe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- </a:t>
                      </a:r>
                      <a:r>
                        <a:rPr lang="fr-FR" sz="1500" b="1" u="sng" dirty="0">
                          <a:effectLst/>
                        </a:rPr>
                        <a:t>Validation des compétences du socle</a:t>
                      </a:r>
                      <a:endParaRPr lang="fr-FR" sz="15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- </a:t>
                      </a:r>
                      <a:r>
                        <a:rPr lang="fr-FR" sz="1500" b="1" u="sng" dirty="0">
                          <a:effectLst/>
                        </a:rPr>
                        <a:t>Assiduité</a:t>
                      </a:r>
                      <a:r>
                        <a:rPr lang="fr-FR" sz="1500" b="1" dirty="0">
                          <a:effectLst/>
                        </a:rPr>
                        <a:t> des élèves (baisse de l'absentéisme)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- </a:t>
                      </a:r>
                      <a:r>
                        <a:rPr lang="fr-FR" sz="1500" b="1" u="sng" dirty="0">
                          <a:effectLst/>
                        </a:rPr>
                        <a:t>Taux de réussite au DNB</a:t>
                      </a:r>
                      <a:r>
                        <a:rPr lang="fr-FR" sz="1500" b="1" dirty="0">
                          <a:effectLst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- Taux de satisfaction en matière </a:t>
                      </a:r>
                      <a:r>
                        <a:rPr lang="fr-FR" sz="1500" b="1" u="sng" dirty="0">
                          <a:effectLst/>
                        </a:rPr>
                        <a:t>d'orientation</a:t>
                      </a:r>
                      <a:endParaRPr lang="fr-F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221" marR="30221" marT="30221" marB="30221"/>
                </a:tc>
              </a:tr>
              <a:tr h="781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Ressources</a:t>
                      </a:r>
                      <a:endParaRPr lang="fr-FR" sz="15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221" marR="30221" marT="30221" marB="30221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fr-FR" sz="1500" b="1" u="sng" dirty="0">
                          <a:solidFill>
                            <a:srgbClr val="0070C0"/>
                          </a:solidFill>
                          <a:effectLst/>
                        </a:rPr>
                        <a:t>Site de l'Education Nationale</a:t>
                      </a:r>
                      <a:endParaRPr lang="fr-FR" sz="15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fr-FR" sz="1500" b="1" u="sng" dirty="0">
                          <a:solidFill>
                            <a:srgbClr val="0070C0"/>
                          </a:solidFill>
                          <a:effectLst/>
                        </a:rPr>
                        <a:t> Site </a:t>
                      </a:r>
                      <a:r>
                        <a:rPr lang="fr-FR" sz="1500" b="1" u="sng" dirty="0" err="1">
                          <a:solidFill>
                            <a:srgbClr val="0070C0"/>
                          </a:solidFill>
                          <a:effectLst/>
                        </a:rPr>
                        <a:t>Eduscol</a:t>
                      </a:r>
                      <a:endParaRPr lang="fr-FR" sz="15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fr-FR" sz="1500" b="1" u="sng" dirty="0">
                          <a:solidFill>
                            <a:srgbClr val="0070C0"/>
                          </a:solidFill>
                          <a:effectLst/>
                        </a:rPr>
                        <a:t> Les sites académiques</a:t>
                      </a:r>
                      <a:endParaRPr lang="fr-FR" sz="15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221" marR="30221" marT="30221" marB="30221"/>
                </a:tc>
              </a:tr>
            </a:tbl>
          </a:graphicData>
        </a:graphic>
      </p:graphicFrame>
      <p:pic>
        <p:nvPicPr>
          <p:cNvPr id="4097" name="Picture 1" descr="Afficher l'image d'origin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155922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0800"/>
          </a:xfrm>
        </p:spPr>
        <p:txBody>
          <a:bodyPr/>
          <a:lstStyle/>
          <a:p>
            <a:pPr algn="ctr"/>
            <a:r>
              <a:rPr lang="fr-FR" b="1" u="sng" dirty="0"/>
              <a:t>1</a:t>
            </a:r>
            <a:r>
              <a:rPr lang="fr-FR" b="1" u="sng" dirty="0" smtClean="0"/>
              <a:t>. L’AP selon les textes (suite)</a:t>
            </a:r>
            <a:endParaRPr lang="fr-FR" b="1" u="sng" dirty="0"/>
          </a:p>
        </p:txBody>
      </p:sp>
      <p:sp>
        <p:nvSpPr>
          <p:cNvPr id="7" name="ZoneTexte 6"/>
          <p:cNvSpPr txBox="1"/>
          <p:nvPr/>
        </p:nvSpPr>
        <p:spPr>
          <a:xfrm>
            <a:off x="4427984" y="6021288"/>
            <a:ext cx="48894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0070C0"/>
                </a:solidFill>
                <a:hlinkClick r:id="rId4"/>
              </a:rPr>
              <a:t>http://</a:t>
            </a:r>
            <a:r>
              <a:rPr lang="fr-FR" sz="1200" dirty="0" smtClean="0">
                <a:solidFill>
                  <a:srgbClr val="0070C0"/>
                </a:solidFill>
                <a:hlinkClick r:id="rId4"/>
              </a:rPr>
              <a:t>www.pearltrees.com/docuveille/accompagnement-</a:t>
            </a:r>
          </a:p>
          <a:p>
            <a:r>
              <a:rPr lang="fr-FR" sz="1200" dirty="0" smtClean="0">
                <a:solidFill>
                  <a:srgbClr val="0070C0"/>
                </a:solidFill>
                <a:hlinkClick r:id="rId4"/>
              </a:rPr>
              <a:t>personnalise/id15005793?src=cCx1O3MsMDtvLDA7ZCwyMDE2MDI</a:t>
            </a:r>
          </a:p>
          <a:p>
            <a:r>
              <a:rPr lang="fr-FR" sz="1200" dirty="0" smtClean="0">
                <a:solidFill>
                  <a:srgbClr val="0070C0"/>
                </a:solidFill>
                <a:hlinkClick r:id="rId4"/>
              </a:rPr>
              <a:t>yMjE1NTYyNTttLDgyO2UsY2RpLjAxMTAwMzdmJTQwYWMtbW9udHB</a:t>
            </a:r>
          </a:p>
          <a:p>
            <a:r>
              <a:rPr lang="fr-FR" sz="1200" dirty="0" err="1" smtClean="0">
                <a:solidFill>
                  <a:srgbClr val="0070C0"/>
                </a:solidFill>
                <a:hlinkClick r:id="rId4"/>
              </a:rPr>
              <a:t>lbGxpZXIuZnI</a:t>
            </a:r>
            <a:r>
              <a:rPr lang="fr-FR" sz="1200" dirty="0">
                <a:solidFill>
                  <a:srgbClr val="0070C0"/>
                </a:solidFill>
                <a:hlinkClick r:id="rId4"/>
              </a:rPr>
              <a:t>=&amp;mid=1cdcb0234050093bf654dd6910469d203f3e#l115</a:t>
            </a:r>
            <a:r>
              <a:rPr lang="fr-FR" sz="1200" dirty="0">
                <a:solidFill>
                  <a:srgbClr val="0070C0"/>
                </a:solidFill>
              </a:rPr>
              <a:t> </a:t>
            </a:r>
          </a:p>
          <a:p>
            <a:endParaRPr lang="fr-FR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81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05" y="-2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Liens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443142" y="3065217"/>
            <a:ext cx="2166623" cy="1479654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800" b="1" u="sng" dirty="0" smtClean="0">
                <a:solidFill>
                  <a:srgbClr val="FF0000"/>
                </a:solidFill>
              </a:rPr>
              <a:t>Organiser une séance d’AP</a:t>
            </a:r>
            <a:endParaRPr lang="fr-FR" sz="2800" b="1" u="sng" dirty="0">
              <a:solidFill>
                <a:srgbClr val="FF000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160526" y="2241161"/>
            <a:ext cx="2889239" cy="3204063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Déroulement de la séance et types d’activités :</a:t>
            </a:r>
          </a:p>
          <a:p>
            <a:pPr marL="0" indent="0" algn="just">
              <a:buFont typeface="Wingdings 3" charset="2"/>
              <a:buNone/>
            </a:pPr>
            <a:r>
              <a:rPr lang="fr-FR" b="1" dirty="0" smtClean="0">
                <a:solidFill>
                  <a:schemeClr val="tx1"/>
                </a:solidFill>
              </a:rPr>
              <a:t>Différenciation</a:t>
            </a:r>
          </a:p>
          <a:p>
            <a:pPr algn="just">
              <a:buFontTx/>
              <a:buChar char="-"/>
            </a:pPr>
            <a:r>
              <a:rPr lang="fr-FR" b="1" dirty="0" smtClean="0"/>
              <a:t>Organisation</a:t>
            </a:r>
          </a:p>
          <a:p>
            <a:pPr algn="just">
              <a:buFontTx/>
              <a:buChar char="-"/>
            </a:pPr>
            <a:r>
              <a:rPr lang="fr-FR" b="1" dirty="0" smtClean="0"/>
              <a:t>Tâches</a:t>
            </a:r>
          </a:p>
          <a:p>
            <a:pPr algn="just">
              <a:buFontTx/>
              <a:buChar char="-"/>
            </a:pPr>
            <a:r>
              <a:rPr lang="fr-FR" b="1" dirty="0" smtClean="0"/>
              <a:t>Outils/supports</a:t>
            </a:r>
          </a:p>
          <a:p>
            <a:pPr algn="just">
              <a:buFontTx/>
              <a:buChar char="-"/>
            </a:pPr>
            <a:r>
              <a:rPr lang="fr-FR" b="1" dirty="0" smtClean="0"/>
              <a:t>Gestion du temps</a:t>
            </a:r>
          </a:p>
          <a:p>
            <a:pPr algn="just">
              <a:buFontTx/>
              <a:buChar char="-"/>
            </a:pPr>
            <a:r>
              <a:rPr lang="fr-FR" b="1" dirty="0" smtClean="0"/>
              <a:t>Productions </a:t>
            </a:r>
          </a:p>
          <a:p>
            <a:pPr algn="just">
              <a:buFontTx/>
              <a:buChar char="-"/>
            </a:pPr>
            <a:r>
              <a:rPr lang="fr-FR" b="1" dirty="0" smtClean="0"/>
              <a:t>Contenus </a:t>
            </a:r>
          </a:p>
          <a:p>
            <a:pPr marL="0" indent="0" algn="just">
              <a:buNone/>
            </a:pPr>
            <a:r>
              <a:rPr lang="fr-FR" b="1" dirty="0" smtClean="0"/>
              <a:t>+ Les 7 familles d’aides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07934" y="714499"/>
            <a:ext cx="2889369" cy="151342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Objectifs de la séance:</a:t>
            </a:r>
          </a:p>
          <a:p>
            <a:pPr marL="0" indent="0" algn="ctr">
              <a:buFont typeface="Wingdings 3" charset="2"/>
              <a:buNone/>
            </a:pPr>
            <a:endParaRPr lang="fr-FR" b="1" dirty="0" smtClean="0">
              <a:solidFill>
                <a:srgbClr val="00B050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Docs / outils retenus: 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6160526" y="696662"/>
            <a:ext cx="2889369" cy="147554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Difficultés anticipées: </a:t>
            </a:r>
          </a:p>
          <a:p>
            <a:pPr marL="0" indent="0">
              <a:buFont typeface="Wingdings 3" charset="2"/>
              <a:buNone/>
            </a:pPr>
            <a:r>
              <a:rPr lang="fr-FR" b="1" dirty="0" smtClean="0"/>
              <a:t>Détectées et/ou évaluation diagnostique</a:t>
            </a:r>
          </a:p>
          <a:p>
            <a:pPr marL="0" indent="0" algn="just">
              <a:buFont typeface="Wingdings 3" charset="2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Détection des situations de besoins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96199" y="2439061"/>
            <a:ext cx="2889369" cy="69234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Connaissances travaillées: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3610028" y="677393"/>
            <a:ext cx="1791502" cy="153716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Niveau:</a:t>
            </a:r>
          </a:p>
          <a:p>
            <a:pPr marL="0" indent="0">
              <a:buFont typeface="Wingdings 3" charset="2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Cycle:</a:t>
            </a:r>
          </a:p>
          <a:p>
            <a:pPr marL="0" indent="0">
              <a:buFont typeface="Wingdings 3" charset="2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Effectifs:</a:t>
            </a:r>
          </a:p>
          <a:p>
            <a:pPr marL="0" indent="0">
              <a:buFont typeface="Wingdings 3" charset="2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Temps: 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134119" y="5061625"/>
            <a:ext cx="2875729" cy="69234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Parcours concerné(s):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96199" y="4044850"/>
            <a:ext cx="2889369" cy="69234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Compétences </a:t>
            </a:r>
          </a:p>
          <a:p>
            <a:pPr marL="0" indent="0" algn="ctr">
              <a:buFont typeface="Wingdings 3" charset="2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travaillées: 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6196321" y="5561773"/>
            <a:ext cx="2889369" cy="69234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r-FR" b="1" dirty="0" smtClean="0">
                <a:solidFill>
                  <a:srgbClr val="00B050"/>
                </a:solidFill>
              </a:rPr>
              <a:t>Evaluation finale envisagée: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4738" y="661720"/>
            <a:ext cx="3127315" cy="6143499"/>
          </a:xfrm>
          <a:prstGeom prst="ellipse">
            <a:avLst/>
          </a:prstGeom>
          <a:solidFill>
            <a:schemeClr val="accent1">
              <a:alpha val="26000"/>
            </a:schemeClr>
          </a:solidFill>
          <a:ln w="508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S O C L E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6029230" y="661720"/>
            <a:ext cx="3127315" cy="6156586"/>
          </a:xfrm>
          <a:prstGeom prst="ellipse">
            <a:avLst/>
          </a:prstGeom>
          <a:solidFill>
            <a:schemeClr val="accent1">
              <a:alpha val="26000"/>
            </a:schemeClr>
          </a:solidFill>
          <a:ln w="508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b="1" dirty="0" smtClean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800" b="1" dirty="0" smtClean="0">
              <a:solidFill>
                <a:schemeClr val="tx1"/>
              </a:solidFill>
            </a:endParaRPr>
          </a:p>
          <a:p>
            <a:pPr algn="ctr"/>
            <a:endParaRPr lang="fr-FR" sz="2000" b="1" dirty="0" smtClean="0">
              <a:solidFill>
                <a:srgbClr val="FF0000"/>
              </a:solidFill>
            </a:endParaRPr>
          </a:p>
          <a:p>
            <a:pPr algn="ctr"/>
            <a:endParaRPr lang="fr-FR" sz="2000" b="1" dirty="0">
              <a:solidFill>
                <a:srgbClr val="FF0000"/>
              </a:solidFill>
            </a:endParaRPr>
          </a:p>
          <a:p>
            <a:pPr algn="ctr"/>
            <a:endParaRPr lang="fr-FR" sz="2000" b="1" dirty="0" smtClean="0">
              <a:solidFill>
                <a:srgbClr val="FF0000"/>
              </a:solidFill>
            </a:endParaRPr>
          </a:p>
          <a:p>
            <a:pPr algn="ctr"/>
            <a:endParaRPr lang="fr-FR" sz="2000" b="1" dirty="0">
              <a:solidFill>
                <a:srgbClr val="FF0000"/>
              </a:solidFill>
            </a:endParaRPr>
          </a:p>
          <a:p>
            <a:pPr algn="ctr"/>
            <a:endParaRPr lang="fr-FR" sz="2000" b="1" dirty="0" smtClean="0">
              <a:solidFill>
                <a:srgbClr val="FF0000"/>
              </a:solidFill>
            </a:endParaRPr>
          </a:p>
          <a:p>
            <a:pPr algn="ctr"/>
            <a:endParaRPr lang="fr-FR" sz="2000" b="1" dirty="0">
              <a:solidFill>
                <a:srgbClr val="FF0000"/>
              </a:solidFill>
            </a:endParaRPr>
          </a:p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PEDAGOGIE</a:t>
            </a:r>
          </a:p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DIFFERENCIEE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18" name="Double flèche horizontale 17"/>
          <p:cNvSpPr/>
          <p:nvPr/>
        </p:nvSpPr>
        <p:spPr>
          <a:xfrm>
            <a:off x="3432113" y="4842307"/>
            <a:ext cx="2279640" cy="792338"/>
          </a:xfrm>
          <a:prstGeom prst="leftRightArrow">
            <a:avLst/>
          </a:prstGeom>
          <a:solidFill>
            <a:schemeClr val="tx1">
              <a:lumMod val="50000"/>
              <a:lumOff val="50000"/>
              <a:alpha val="47000"/>
            </a:schemeClr>
          </a:solidFill>
          <a:ln>
            <a:solidFill>
              <a:schemeClr val="accent1">
                <a:shade val="50000"/>
                <a:alpha val="9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avec flèche 19"/>
          <p:cNvCxnSpPr>
            <a:stCxn id="5" idx="0"/>
          </p:cNvCxnSpPr>
          <p:nvPr/>
        </p:nvCxnSpPr>
        <p:spPr>
          <a:xfrm flipH="1" flipV="1">
            <a:off x="4526453" y="2241161"/>
            <a:ext cx="1" cy="82405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>
            <a:off x="2985568" y="4533058"/>
            <a:ext cx="466963" cy="112818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>
            <a:off x="2906015" y="3953117"/>
            <a:ext cx="539544" cy="317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2905397" y="3065217"/>
            <a:ext cx="547132" cy="2239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 flipV="1">
            <a:off x="3009848" y="1471210"/>
            <a:ext cx="674909" cy="154883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5609766" y="4513854"/>
            <a:ext cx="630440" cy="114739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5616366" y="3805044"/>
            <a:ext cx="636229" cy="2239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5617782" y="1516775"/>
            <a:ext cx="536143" cy="154844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re 1"/>
          <p:cNvSpPr>
            <a:spLocks noGrp="1"/>
          </p:cNvSpPr>
          <p:nvPr>
            <p:ph type="title"/>
          </p:nvPr>
        </p:nvSpPr>
        <p:spPr>
          <a:xfrm>
            <a:off x="0" y="4743"/>
            <a:ext cx="9144000" cy="687953"/>
          </a:xfrm>
        </p:spPr>
        <p:txBody>
          <a:bodyPr>
            <a:normAutofit/>
          </a:bodyPr>
          <a:lstStyle/>
          <a:p>
            <a:pPr algn="ctr"/>
            <a:r>
              <a:rPr lang="fr-FR" sz="2800" b="1" u="sng" dirty="0" smtClean="0"/>
              <a:t>2. L’AP : le lien entre Socle et Pédagogie différenciée</a:t>
            </a:r>
            <a:endParaRPr lang="fr-FR" sz="2800" b="1" u="sng" dirty="0"/>
          </a:p>
        </p:txBody>
      </p:sp>
    </p:spTree>
    <p:extLst>
      <p:ext uri="{BB962C8B-B14F-4D97-AF65-F5344CB8AC3E}">
        <p14:creationId xmlns:p14="http://schemas.microsoft.com/office/powerpoint/2010/main" val="356012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36" y="30753"/>
            <a:ext cx="9125764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u="sng" dirty="0" smtClean="0"/>
              <a:t>3. Un exemple de séquence d’Accompagnement Personnalisé, 6</a:t>
            </a:r>
            <a:r>
              <a:rPr lang="fr-FR" b="1" u="sng" baseline="30000" dirty="0" smtClean="0"/>
              <a:t>e</a:t>
            </a:r>
            <a:r>
              <a:rPr lang="fr-FR" b="1" u="sng" dirty="0" smtClean="0"/>
              <a:t>, 1</a:t>
            </a:r>
            <a:r>
              <a:rPr lang="fr-FR" b="1" u="sng" baseline="30000" dirty="0" smtClean="0"/>
              <a:t>er</a:t>
            </a:r>
            <a:r>
              <a:rPr lang="fr-FR" b="1" u="sng" dirty="0" smtClean="0"/>
              <a:t> Trimestre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236" y="1844824"/>
            <a:ext cx="9125764" cy="4412563"/>
          </a:xfrm>
        </p:spPr>
        <p:txBody>
          <a:bodyPr>
            <a:normAutofit lnSpcReduction="10000"/>
          </a:bodyPr>
          <a:lstStyle/>
          <a:p>
            <a:pPr lvl="0"/>
            <a:r>
              <a:rPr lang="fr-FR" sz="2400" b="1" dirty="0"/>
              <a:t>3h d’AP / semaine, </a:t>
            </a:r>
            <a:r>
              <a:rPr lang="fr-FR" sz="2400" b="1" u="sng" dirty="0"/>
              <a:t>1h d’AP intégrée à l’enseignement disciplinaire</a:t>
            </a:r>
            <a:r>
              <a:rPr lang="fr-FR" sz="2400" b="1" dirty="0"/>
              <a:t> =&gt; </a:t>
            </a:r>
            <a:r>
              <a:rPr lang="fr-FR" sz="2400" b="1" u="sng" dirty="0"/>
              <a:t>12 à 13h d’AP sur 108h</a:t>
            </a:r>
            <a:endParaRPr lang="fr-FR" sz="2400" b="1" dirty="0"/>
          </a:p>
          <a:p>
            <a:pPr lvl="0"/>
            <a:r>
              <a:rPr lang="fr-FR" sz="2400" b="1" u="sng" dirty="0"/>
              <a:t>Buts</a:t>
            </a:r>
            <a:r>
              <a:rPr lang="fr-FR" sz="2400" b="1" dirty="0"/>
              <a:t> :  </a:t>
            </a:r>
            <a:endParaRPr lang="fr-FR" sz="2400" b="1" dirty="0" smtClean="0"/>
          </a:p>
          <a:p>
            <a:pPr marL="0" lvl="0" indent="0">
              <a:buNone/>
            </a:pPr>
            <a:r>
              <a:rPr lang="fr-FR" sz="2400" b="1" dirty="0" smtClean="0"/>
              <a:t>* </a:t>
            </a:r>
            <a:r>
              <a:rPr lang="fr-FR" sz="2400" b="1" dirty="0"/>
              <a:t>Faciliter la transition avec l’école primaire                                                             </a:t>
            </a:r>
            <a:endParaRPr lang="fr-FR" sz="2400" b="1" dirty="0" smtClean="0"/>
          </a:p>
          <a:p>
            <a:pPr marL="0" lvl="0" indent="0">
              <a:buNone/>
            </a:pPr>
            <a:r>
              <a:rPr lang="fr-FR" sz="2400" b="1" dirty="0" smtClean="0"/>
              <a:t>* </a:t>
            </a:r>
            <a:r>
              <a:rPr lang="fr-FR" sz="2400" b="1" dirty="0"/>
              <a:t>Consolider les compétences centrales disciplinaires et </a:t>
            </a:r>
            <a:r>
              <a:rPr lang="fr-FR" sz="2400" b="1" dirty="0" smtClean="0"/>
              <a:t>transversales</a:t>
            </a:r>
          </a:p>
          <a:p>
            <a:pPr marL="0" lvl="0" indent="0">
              <a:buNone/>
            </a:pPr>
            <a:r>
              <a:rPr lang="fr-FR" sz="2400" b="1" dirty="0" smtClean="0"/>
              <a:t>* </a:t>
            </a:r>
            <a:r>
              <a:rPr lang="fr-FR" sz="2400" b="1" dirty="0"/>
              <a:t>Rendre explicites les attendus du travail scolaire et les faire maîtriser par l’élève   </a:t>
            </a:r>
            <a:endParaRPr lang="fr-FR" sz="2400" b="1" dirty="0" smtClean="0"/>
          </a:p>
          <a:p>
            <a:pPr marL="0" indent="0">
              <a:buNone/>
            </a:pPr>
            <a:r>
              <a:rPr lang="fr-FR" sz="2400" b="1" dirty="0" smtClean="0"/>
              <a:t>*Assurer </a:t>
            </a:r>
            <a:r>
              <a:rPr lang="fr-FR" sz="2400" b="1" dirty="0"/>
              <a:t>la continuité des apprentissages CM2-6</a:t>
            </a:r>
            <a:r>
              <a:rPr lang="fr-FR" sz="2400" b="1" baseline="30000" dirty="0"/>
              <a:t>e</a:t>
            </a:r>
            <a:r>
              <a:rPr lang="fr-FR" sz="2400" b="1" dirty="0"/>
              <a:t> </a:t>
            </a:r>
            <a:endParaRPr lang="fr-FR" sz="2400" b="1" dirty="0" smtClean="0"/>
          </a:p>
          <a:p>
            <a:pPr marL="0" indent="0">
              <a:buNone/>
            </a:pPr>
            <a:r>
              <a:rPr lang="fr-FR" sz="2400" b="1" dirty="0" smtClean="0"/>
              <a:t>* </a:t>
            </a:r>
            <a:r>
              <a:rPr lang="fr-FR" sz="2400" b="1" dirty="0"/>
              <a:t>Faire acquérir les méthodes d’apprentissage</a:t>
            </a:r>
          </a:p>
          <a:p>
            <a:pPr marL="0" indent="0">
              <a:buNone/>
            </a:pP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26599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36" y="30753"/>
            <a:ext cx="9125764" cy="1320800"/>
          </a:xfrm>
        </p:spPr>
        <p:txBody>
          <a:bodyPr>
            <a:normAutofit/>
          </a:bodyPr>
          <a:lstStyle/>
          <a:p>
            <a:pPr algn="ctr"/>
            <a:r>
              <a:rPr lang="fr-FR" b="1" u="sng" dirty="0" smtClean="0"/>
              <a:t>3. Un exemple de séquence AP 6</a:t>
            </a:r>
            <a:r>
              <a:rPr lang="fr-FR" b="1" u="sng" baseline="30000" dirty="0" smtClean="0"/>
              <a:t>e</a:t>
            </a:r>
            <a:r>
              <a:rPr lang="fr-FR" b="1" u="sng" dirty="0" smtClean="0"/>
              <a:t> (suite)</a:t>
            </a:r>
            <a:endParaRPr lang="fr-FR" b="1" u="sng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992226"/>
              </p:ext>
            </p:extLst>
          </p:nvPr>
        </p:nvGraphicFramePr>
        <p:xfrm>
          <a:off x="42797" y="714334"/>
          <a:ext cx="9101203" cy="6222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9964"/>
                <a:gridCol w="6842414"/>
                <a:gridCol w="1048825"/>
              </a:tblGrid>
              <a:tr h="576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1</a:t>
                      </a:r>
                      <a:r>
                        <a:rPr lang="fr-FR" sz="1300" baseline="30000" dirty="0">
                          <a:effectLst/>
                        </a:rPr>
                        <a:t>er</a:t>
                      </a:r>
                      <a:r>
                        <a:rPr lang="fr-FR" sz="1300" dirty="0">
                          <a:effectLst/>
                        </a:rPr>
                        <a:t> trimestre</a:t>
                      </a:r>
                      <a:endParaRPr lang="fr-F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879" marR="428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Description</a:t>
                      </a:r>
                      <a:endParaRPr lang="fr-F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879" marR="428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Fiches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effectLst/>
                        </a:rPr>
                        <a:t>Élèves</a:t>
                      </a:r>
                      <a:endParaRPr lang="fr-F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879" marR="42879" marT="0" marB="0"/>
                </a:tc>
              </a:tr>
              <a:tr h="912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Séance 1</a:t>
                      </a:r>
                      <a:endParaRPr lang="fr-F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879" marR="428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u="sng" dirty="0">
                          <a:effectLst/>
                        </a:rPr>
                        <a:t>Thématique : Apprendre à apprendre</a:t>
                      </a:r>
                      <a:endParaRPr lang="fr-FR" sz="13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Les élèves apprennent à tenir leur cahier, à utiliser leur manuel, à tenir leur agenda à jour, à s’organiser dans les devoirs, à utiliser </a:t>
                      </a:r>
                      <a:r>
                        <a:rPr lang="fr-FR" sz="1300" dirty="0" err="1">
                          <a:effectLst/>
                        </a:rPr>
                        <a:t>Pronote</a:t>
                      </a:r>
                      <a:r>
                        <a:rPr lang="fr-FR" sz="1300" dirty="0">
                          <a:effectLst/>
                        </a:rPr>
                        <a:t> (cahier de texte de la classe)…</a:t>
                      </a:r>
                      <a:endParaRPr lang="fr-F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879" marR="428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« </a:t>
                      </a:r>
                      <a:r>
                        <a:rPr lang="fr-FR" sz="1300" u="sng" dirty="0" smtClean="0">
                          <a:effectLst/>
                        </a:rPr>
                        <a:t>Meilleures conditions pour apprendre</a:t>
                      </a:r>
                      <a:r>
                        <a:rPr lang="fr-FR" sz="1300" dirty="0">
                          <a:effectLst/>
                        </a:rPr>
                        <a:t> </a:t>
                      </a:r>
                      <a:r>
                        <a:rPr lang="fr-FR" sz="1300" dirty="0" smtClean="0">
                          <a:effectLst/>
                        </a:rPr>
                        <a:t>» en annexe</a:t>
                      </a:r>
                    </a:p>
                  </a:txBody>
                  <a:tcPr marL="42879" marR="42879" marT="0" marB="0"/>
                </a:tc>
              </a:tr>
              <a:tr h="3420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Séance 2</a:t>
                      </a:r>
                      <a:endParaRPr lang="fr-F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879" marR="428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u="sng" dirty="0">
                          <a:effectLst/>
                        </a:rPr>
                        <a:t>Thématique : L’évaluation diagnostique pour constituer les futurs groupes de besoins</a:t>
                      </a:r>
                      <a:endParaRPr lang="fr-FR" sz="13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Cette évaluation se fonde sur la remobilisation des compétences vues à l’école primaire en CM1-CM2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u="sng" dirty="0">
                          <a:effectLst/>
                        </a:rPr>
                        <a:t>Ex : En Histoire  (Thème 1 : La longue histoire de l’humanité et des migrations)</a:t>
                      </a:r>
                      <a:endParaRPr lang="fr-FR" sz="13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-Repérage dans le temps =&gt; Savoir compléter une frise chronologique en remobilisant quelques dates ou périodes, dont débuts de l’humanité et la « révolution néolithique 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-Savoir retrouver les mots-clés d’un texte, donner un titre à un texte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-Savoir répondre à des questions centrales en remobilisant les connaissances (ex : Comment expliquer le peuplement aux débuts de l’humanité ? »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u="sng" dirty="0">
                          <a:effectLst/>
                        </a:rPr>
                        <a:t>Ex : En Géographie (Thème 1 : Habiter une métropole)</a:t>
                      </a:r>
                      <a:endParaRPr lang="fr-FR" sz="13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-Repérage dans l’espace =&gt; Savoir localiser, travailler sur les échelles, compléter une légende, caractériser et décrire 2 paysages simple (ex : rural / urbain)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1300" dirty="0">
                          <a:effectLst/>
                        </a:rPr>
                        <a:t>Relevé des travaux et </a:t>
                      </a:r>
                      <a:r>
                        <a:rPr lang="fr-FR" sz="1300" u="sng" dirty="0">
                          <a:effectLst/>
                        </a:rPr>
                        <a:t>correction</a:t>
                      </a:r>
                      <a:r>
                        <a:rPr lang="fr-FR" sz="1300" dirty="0">
                          <a:effectLst/>
                        </a:rPr>
                        <a:t> par le professeur pour identifier </a:t>
                      </a:r>
                      <a:r>
                        <a:rPr lang="fr-FR" sz="1300" u="sng" dirty="0">
                          <a:effectLst/>
                        </a:rPr>
                        <a:t>4 niveaux de maîtrise des compétences</a:t>
                      </a:r>
                      <a:r>
                        <a:rPr lang="fr-FR" sz="1300" dirty="0">
                          <a:effectLst/>
                        </a:rPr>
                        <a:t> et donc </a:t>
                      </a:r>
                      <a:r>
                        <a:rPr lang="fr-FR" sz="1300" u="sng" dirty="0">
                          <a:effectLst/>
                        </a:rPr>
                        <a:t>4 groupes de besoins</a:t>
                      </a:r>
                      <a:r>
                        <a:rPr lang="fr-FR" sz="1300" dirty="0">
                          <a:effectLst/>
                        </a:rPr>
                        <a:t> pour mettre en application </a:t>
                      </a:r>
                      <a:r>
                        <a:rPr lang="fr-FR" sz="1300" u="sng" dirty="0">
                          <a:effectLst/>
                        </a:rPr>
                        <a:t>la différenciation pédagogique…</a:t>
                      </a:r>
                      <a:endParaRPr lang="fr-F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79" marR="42879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 </a:t>
                      </a:r>
                      <a:endParaRPr lang="fr-FR" sz="13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3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3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3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3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3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3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3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u="sng" dirty="0">
                          <a:effectLst/>
                        </a:rPr>
                        <a:t>« Evaluation diagnostique de début d’année de 6</a:t>
                      </a:r>
                      <a:r>
                        <a:rPr lang="fr-FR" sz="1300" u="sng" baseline="30000" dirty="0">
                          <a:effectLst/>
                        </a:rPr>
                        <a:t>e</a:t>
                      </a:r>
                      <a:r>
                        <a:rPr lang="fr-FR" sz="1300" dirty="0">
                          <a:effectLst/>
                        </a:rPr>
                        <a:t> »</a:t>
                      </a:r>
                      <a:endParaRPr lang="fr-F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879" marR="42879" marT="0" marB="0"/>
                </a:tc>
              </a:tr>
              <a:tr h="1235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Séance 3</a:t>
                      </a:r>
                      <a:endParaRPr lang="fr-F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879" marR="428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u="sng" dirty="0">
                          <a:effectLst/>
                        </a:rPr>
                        <a:t>Thématique : Correction de l’évaluation diagnostique</a:t>
                      </a:r>
                      <a:endParaRPr lang="fr-FR" sz="13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r-FR" sz="1300" u="sng" dirty="0">
                          <a:effectLst/>
                        </a:rPr>
                        <a:t>Travail en groupes mixtes ou en binômes</a:t>
                      </a:r>
                      <a:r>
                        <a:rPr lang="fr-FR" sz="1300" dirty="0">
                          <a:effectLst/>
                        </a:rPr>
                        <a:t> : les élèves débattent entre eux sur leurs choix de réponses, justifient ces choix, les argumentent.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r-FR" sz="1300" u="sng" dirty="0">
                          <a:effectLst/>
                        </a:rPr>
                        <a:t>Présentation des réponses</a:t>
                      </a:r>
                      <a:r>
                        <a:rPr lang="fr-FR" sz="1300" dirty="0">
                          <a:effectLst/>
                        </a:rPr>
                        <a:t> à la classe, correction commune.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r-FR" sz="1300" u="sng" dirty="0">
                          <a:effectLst/>
                        </a:rPr>
                        <a:t>Autoévaluation</a:t>
                      </a:r>
                      <a:r>
                        <a:rPr lang="fr-FR" sz="1300" dirty="0">
                          <a:effectLst/>
                        </a:rPr>
                        <a:t> par chaque élève à partir de la grille de compétences intégrée à la fiche-évaluation</a:t>
                      </a:r>
                      <a:endParaRPr lang="fr-F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879" marR="42879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45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90982"/>
              </p:ext>
            </p:extLst>
          </p:nvPr>
        </p:nvGraphicFramePr>
        <p:xfrm>
          <a:off x="49693" y="908720"/>
          <a:ext cx="9101203" cy="5949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9964"/>
                <a:gridCol w="6842414"/>
                <a:gridCol w="1048825"/>
              </a:tblGrid>
              <a:tr h="1588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Séance 4</a:t>
                      </a:r>
                      <a:endParaRPr lang="fr-F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879" marR="428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u="sng" dirty="0">
                          <a:solidFill>
                            <a:schemeClr val="tx1"/>
                          </a:solidFill>
                          <a:effectLst/>
                        </a:rPr>
                        <a:t>Thématique : Préparation des futurs devoirs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En groupes ou en binômes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-Identifier dans le cahier les notions essentielles de la leçon (ex : « sédentarisation », « métropole »)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-Repérer les documents les plus importants de la leçon dans le manuel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-Les savoir-faire (ex : croquis d’une métropole)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Elaboration collective d’une fiche de révisions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879" marR="4287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 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« Fiche de révisions </a:t>
                      </a:r>
                      <a:r>
                        <a:rPr lang="fr-FR" sz="1300" dirty="0" smtClean="0">
                          <a:solidFill>
                            <a:schemeClr val="tx1"/>
                          </a:solidFill>
                          <a:effectLst/>
                        </a:rPr>
                        <a:t>» en annexe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879" marR="4287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69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Séance 5</a:t>
                      </a:r>
                      <a:endParaRPr lang="fr-F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879" marR="428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u="sng" dirty="0">
                          <a:effectLst/>
                        </a:rPr>
                        <a:t>Thématique : Comprendre un document </a:t>
                      </a:r>
                      <a:endParaRPr lang="fr-FR" sz="13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Activité différenciée pour des groupes de besoins identifiés à partir de l’évaluation diagnostique.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Ex : Sur le thème de l’Etat en Egypte 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-Travail sur le lexique / définition de l’Etat (plus ou moins longue, plus ou moins détaillée)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-Des tâches différenciées : repérer, classer, reformuler, argumenter des informations d’un document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-Des questions plus ou moins guidées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-Le professeur est plus ou moins présent dans l’accompagnement des élèves (plus présent avec les plus en difficulté, les autres étant davantage en autonomie)</a:t>
                      </a:r>
                      <a:endParaRPr lang="fr-F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879" marR="4287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 </a:t>
                      </a:r>
                    </a:p>
                  </a:txBody>
                  <a:tcPr marL="42879" marR="4287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91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Séance 6</a:t>
                      </a:r>
                      <a:endParaRPr lang="fr-F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879" marR="428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u="sng" dirty="0">
                          <a:effectLst/>
                        </a:rPr>
                        <a:t>Thématique : Les remédiations de fin de trimestre </a:t>
                      </a:r>
                      <a:endParaRPr lang="fr-FR" sz="13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Retour sur les points faibles des élèves 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-Eléments d’organisation et de méthode : organisation du cahier, travail avec le livre, mémorisation, utilisation de la fiche de révisions comme outil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-Compétences moins bien maîtrisées au cours de ces 3 mois (ex : raconter, décrire, extraire des informations d’un document, repérer dans l’espace et le temps)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Comment ? Par groupes de travail mixtes (entraide entre élèves) + rôle central du professeur qui réexplique, conseille…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879" marR="4287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</a:rPr>
                        <a:t>-</a:t>
                      </a:r>
                      <a:endParaRPr lang="fr-F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879" marR="4287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8236" y="30753"/>
            <a:ext cx="9125764" cy="1320800"/>
          </a:xfrm>
        </p:spPr>
        <p:txBody>
          <a:bodyPr>
            <a:normAutofit/>
          </a:bodyPr>
          <a:lstStyle/>
          <a:p>
            <a:pPr algn="ctr"/>
            <a:r>
              <a:rPr lang="fr-FR" b="1" u="sng" dirty="0" smtClean="0"/>
              <a:t>3. Un exemple de séquence AP 6</a:t>
            </a:r>
            <a:r>
              <a:rPr lang="fr-FR" b="1" u="sng" baseline="30000" dirty="0" smtClean="0"/>
              <a:t>e</a:t>
            </a:r>
            <a:r>
              <a:rPr lang="fr-FR" b="1" u="sng" dirty="0" smtClean="0"/>
              <a:t> (suite)</a:t>
            </a: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124057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49301" y="33966"/>
            <a:ext cx="7922841" cy="1320800"/>
          </a:xfrm>
        </p:spPr>
        <p:txBody>
          <a:bodyPr/>
          <a:lstStyle/>
          <a:p>
            <a:pPr algn="ctr"/>
            <a:r>
              <a:rPr lang="fr-FR" b="1" u="sng" dirty="0" smtClean="0">
                <a:solidFill>
                  <a:srgbClr val="FF0000"/>
                </a:solidFill>
              </a:rPr>
              <a:t>A. La </a:t>
            </a:r>
            <a:r>
              <a:rPr lang="fr-FR" b="1" u="sng" dirty="0">
                <a:solidFill>
                  <a:srgbClr val="FF0000"/>
                </a:solidFill>
              </a:rPr>
              <a:t>différenciation pédagogique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73" y="1412776"/>
            <a:ext cx="6430731" cy="469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ensées 2"/>
          <p:cNvSpPr/>
          <p:nvPr/>
        </p:nvSpPr>
        <p:spPr>
          <a:xfrm>
            <a:off x="6228184" y="1941488"/>
            <a:ext cx="2915816" cy="1415503"/>
          </a:xfrm>
          <a:prstGeom prst="cloudCallout">
            <a:avLst>
              <a:gd name="adj1" fmla="val -63059"/>
              <a:gd name="adj2" fmla="val 4874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POURQUOI?</a:t>
            </a:r>
            <a:endParaRPr lang="fr-FR" sz="2400" b="1" dirty="0"/>
          </a:p>
        </p:txBody>
      </p:sp>
      <p:sp>
        <p:nvSpPr>
          <p:cNvPr id="5" name="Pensées 4"/>
          <p:cNvSpPr/>
          <p:nvPr/>
        </p:nvSpPr>
        <p:spPr>
          <a:xfrm>
            <a:off x="0" y="4358637"/>
            <a:ext cx="2771800" cy="1728192"/>
          </a:xfrm>
          <a:prstGeom prst="cloudCallout">
            <a:avLst>
              <a:gd name="adj1" fmla="val 54383"/>
              <a:gd name="adj2" fmla="val -7083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COMMENT?</a:t>
            </a:r>
            <a:endParaRPr lang="fr-FR" sz="2400" b="1" dirty="0"/>
          </a:p>
        </p:txBody>
      </p:sp>
      <p:sp>
        <p:nvSpPr>
          <p:cNvPr id="6" name="Pensées 5"/>
          <p:cNvSpPr/>
          <p:nvPr/>
        </p:nvSpPr>
        <p:spPr>
          <a:xfrm>
            <a:off x="18336" y="752376"/>
            <a:ext cx="2771800" cy="1728192"/>
          </a:xfrm>
          <a:prstGeom prst="cloudCallout">
            <a:avLst>
              <a:gd name="adj1" fmla="val 48445"/>
              <a:gd name="adj2" fmla="val 4980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C’EST QUOI?</a:t>
            </a:r>
            <a:endParaRPr lang="fr-FR" sz="2400" b="1" dirty="0"/>
          </a:p>
        </p:txBody>
      </p:sp>
      <p:pic>
        <p:nvPicPr>
          <p:cNvPr id="1028" name="Picture 4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04048" y="620689"/>
            <a:ext cx="2304256" cy="135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74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43"/>
            <a:ext cx="9144000" cy="687953"/>
          </a:xfrm>
        </p:spPr>
        <p:txBody>
          <a:bodyPr/>
          <a:lstStyle/>
          <a:p>
            <a:pPr algn="ctr"/>
            <a:r>
              <a:rPr lang="fr-FR" b="1" u="sng" dirty="0" smtClean="0"/>
              <a:t>1. Définition de la pédagogie différenciée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87036"/>
            <a:ext cx="9144000" cy="61709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b="1" u="sng" dirty="0" smtClean="0"/>
              <a:t>Différencier, c’est…</a:t>
            </a:r>
          </a:p>
          <a:p>
            <a:pPr algn="just"/>
            <a:r>
              <a:rPr lang="fr-FR" sz="2800" b="1" dirty="0" smtClean="0"/>
              <a:t>Mettre en œuvre </a:t>
            </a:r>
            <a:r>
              <a:rPr lang="fr-FR" sz="2800" b="1" u="sng" dirty="0" smtClean="0"/>
              <a:t>différents moyens et procédures</a:t>
            </a:r>
            <a:r>
              <a:rPr lang="fr-FR" sz="2800" b="1" dirty="0" smtClean="0"/>
              <a:t> d’enseignement et d’apprentissage afin de permettre à </a:t>
            </a:r>
            <a:r>
              <a:rPr lang="fr-FR" sz="2800" b="1" u="sng" dirty="0" smtClean="0"/>
              <a:t>TOUS les élèves</a:t>
            </a:r>
            <a:r>
              <a:rPr lang="fr-FR" sz="2800" b="1" dirty="0" smtClean="0"/>
              <a:t>, ayant chacun des </a:t>
            </a:r>
            <a:r>
              <a:rPr lang="fr-FR" sz="2800" b="1" u="sng" dirty="0" smtClean="0"/>
              <a:t>spécificités diverses,</a:t>
            </a:r>
            <a:r>
              <a:rPr lang="fr-FR" sz="2800" b="1" dirty="0" smtClean="0"/>
              <a:t> d’atteindre par des </a:t>
            </a:r>
            <a:r>
              <a:rPr lang="fr-FR" sz="2800" b="1" u="sng" dirty="0" smtClean="0"/>
              <a:t>voies différentes</a:t>
            </a:r>
            <a:r>
              <a:rPr lang="fr-FR" sz="2800" b="1" dirty="0" smtClean="0"/>
              <a:t> les objectifs communs de </a:t>
            </a:r>
            <a:r>
              <a:rPr lang="fr-FR" sz="2800" b="1" u="sng" dirty="0" smtClean="0"/>
              <a:t>réussite éducative</a:t>
            </a:r>
            <a:r>
              <a:rPr lang="fr-FR" sz="2800" b="1" dirty="0" smtClean="0"/>
              <a:t>.</a:t>
            </a:r>
          </a:p>
          <a:p>
            <a:pPr algn="just"/>
            <a:r>
              <a:rPr lang="fr-FR" sz="2800" b="1" dirty="0" smtClean="0"/>
              <a:t>« …</a:t>
            </a:r>
            <a:r>
              <a:rPr lang="fr-FR" sz="2800" b="1" i="1" dirty="0" smtClean="0"/>
              <a:t>rompre avec la pédagogie frontale, la même leçon, les mêmes exercices pour tous; c’est mettre en place une organisation du travail et des dispositifs didactiques qui placent régulièrement chacun, chacune, dans une situation optimale</a:t>
            </a:r>
            <a:r>
              <a:rPr lang="fr-FR" sz="2800" b="1" dirty="0" smtClean="0"/>
              <a:t>. » Philippe Perrenoud</a:t>
            </a:r>
          </a:p>
          <a:p>
            <a:pPr marL="0" indent="0" algn="just">
              <a:buNone/>
            </a:pPr>
            <a:endParaRPr lang="fr-FR" sz="2800" b="1" dirty="0" smtClean="0"/>
          </a:p>
          <a:p>
            <a:pPr algn="just"/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2153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43"/>
            <a:ext cx="9144000" cy="687953"/>
          </a:xfrm>
        </p:spPr>
        <p:txBody>
          <a:bodyPr>
            <a:normAutofit/>
          </a:bodyPr>
          <a:lstStyle/>
          <a:p>
            <a:pPr algn="ctr"/>
            <a:r>
              <a:rPr lang="fr-FR" b="1" u="sng" dirty="0" smtClean="0"/>
              <a:t>2. Pourquoi différencier sa pédagogie?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r>
              <a:rPr lang="fr-FR" sz="2400" b="1" u="sng" dirty="0" smtClean="0"/>
              <a:t>Tous les élèves n’apprennent pas de la même façon et au même rythme</a:t>
            </a:r>
            <a:r>
              <a:rPr lang="fr-FR" sz="2400" b="1" dirty="0" smtClean="0"/>
              <a:t>.</a:t>
            </a:r>
          </a:p>
          <a:p>
            <a:pPr marL="0" indent="0">
              <a:buNone/>
            </a:pPr>
            <a:endParaRPr lang="fr-FR" sz="2400" b="1" dirty="0" smtClean="0"/>
          </a:p>
          <a:p>
            <a:r>
              <a:rPr lang="fr-FR" sz="2400" b="1" dirty="0" smtClean="0"/>
              <a:t>Ils sont </a:t>
            </a:r>
            <a:r>
              <a:rPr lang="fr-FR" sz="2400" b="1" u="sng" dirty="0" smtClean="0"/>
              <a:t>tous différents </a:t>
            </a:r>
            <a:r>
              <a:rPr lang="fr-FR" sz="2400" b="1" dirty="0" smtClean="0"/>
              <a:t>par leurs acquis, leur comportement, leur rythme de travail, leurs intérêts, leur profil pédagogique…</a:t>
            </a:r>
          </a:p>
          <a:p>
            <a:pPr marL="0" indent="0">
              <a:buNone/>
            </a:pPr>
            <a:endParaRPr lang="fr-FR" sz="2400" b="1" dirty="0" smtClean="0"/>
          </a:p>
          <a:p>
            <a:r>
              <a:rPr lang="fr-FR" sz="2400" b="1" dirty="0" smtClean="0"/>
              <a:t>Face aux apprentissages, certains élèves peuvent éprouver </a:t>
            </a:r>
            <a:r>
              <a:rPr lang="fr-FR" sz="2400" b="1" u="sng" dirty="0" smtClean="0"/>
              <a:t>des difficultés passagères</a:t>
            </a:r>
            <a:r>
              <a:rPr lang="fr-FR" sz="2400" b="1" dirty="0" smtClean="0"/>
              <a:t>, </a:t>
            </a:r>
            <a:r>
              <a:rPr lang="fr-FR" sz="2400" b="1" dirty="0"/>
              <a:t>d</a:t>
            </a:r>
            <a:r>
              <a:rPr lang="fr-FR" sz="2400" b="1" dirty="0" smtClean="0"/>
              <a:t>’autres </a:t>
            </a:r>
            <a:r>
              <a:rPr lang="fr-FR" sz="2400" b="1" u="sng" dirty="0" smtClean="0"/>
              <a:t>des difficultés installées durablement </a:t>
            </a:r>
            <a:r>
              <a:rPr lang="fr-FR" sz="2400" b="1" dirty="0" smtClean="0"/>
              <a:t>et d’autres enfin qui ont davantage de </a:t>
            </a:r>
            <a:r>
              <a:rPr lang="fr-FR" sz="2400" b="1" u="sng" dirty="0" smtClean="0"/>
              <a:t>facilités</a:t>
            </a:r>
            <a:r>
              <a:rPr lang="fr-FR" sz="2400" b="1" dirty="0" smtClean="0"/>
              <a:t> à comprendre et acquérir les connaissances et les compétences.</a:t>
            </a:r>
          </a:p>
          <a:p>
            <a:pPr marL="0" indent="0" algn="ctr">
              <a:buNone/>
            </a:pPr>
            <a:r>
              <a:rPr lang="fr-FR" sz="2400" b="1" dirty="0" smtClean="0"/>
              <a:t>=&gt; d’où l’importance d’une </a:t>
            </a:r>
            <a:r>
              <a:rPr lang="fr-FR" sz="2400" b="1" u="sng" dirty="0" smtClean="0"/>
              <a:t>PEDAGOGIE DIFFERENCIEE…</a:t>
            </a:r>
            <a:endParaRPr lang="fr-FR" sz="2400" b="1" u="sng" dirty="0"/>
          </a:p>
        </p:txBody>
      </p:sp>
    </p:spTree>
    <p:extLst>
      <p:ext uri="{BB962C8B-B14F-4D97-AF65-F5344CB8AC3E}">
        <p14:creationId xmlns:p14="http://schemas.microsoft.com/office/powerpoint/2010/main" val="39297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43"/>
            <a:ext cx="9144000" cy="687953"/>
          </a:xfrm>
        </p:spPr>
        <p:txBody>
          <a:bodyPr/>
          <a:lstStyle/>
          <a:p>
            <a:pPr algn="ctr"/>
            <a:r>
              <a:rPr lang="fr-FR" b="1" u="sng" dirty="0" smtClean="0"/>
              <a:t>3. Comment différencier sa pédagogie?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b="1" u="sng" dirty="0" smtClean="0"/>
              <a:t>BIEN CONNAITRE SES ELEVES</a:t>
            </a:r>
          </a:p>
          <a:p>
            <a:pPr marL="0" indent="0">
              <a:buNone/>
            </a:pPr>
            <a:endParaRPr lang="fr-FR" sz="2400" b="1" u="sng" dirty="0" smtClean="0"/>
          </a:p>
          <a:p>
            <a:pPr marL="0" indent="0">
              <a:buNone/>
            </a:pPr>
            <a:endParaRPr lang="fr-FR" sz="2400" b="1" u="sng" dirty="0" smtClean="0"/>
          </a:p>
          <a:p>
            <a:pPr marL="0" indent="0">
              <a:buNone/>
            </a:pPr>
            <a:endParaRPr lang="fr-FR" sz="2400" b="1" u="sng" dirty="0"/>
          </a:p>
          <a:p>
            <a:pPr marL="0" indent="0">
              <a:buNone/>
            </a:pPr>
            <a:endParaRPr lang="fr-FR" sz="100" b="1" u="sng" dirty="0"/>
          </a:p>
          <a:p>
            <a:pPr marL="0" indent="0" algn="ctr">
              <a:buNone/>
            </a:pPr>
            <a:endParaRPr lang="fr-FR" sz="2400" b="1" u="sng" dirty="0" smtClean="0"/>
          </a:p>
          <a:p>
            <a:endParaRPr lang="fr-FR" sz="2400" b="1" u="sng" dirty="0"/>
          </a:p>
          <a:p>
            <a:endParaRPr lang="fr-FR" sz="2400" b="1" u="sng" dirty="0" smtClean="0"/>
          </a:p>
          <a:p>
            <a:pPr marL="0" indent="0">
              <a:buNone/>
            </a:pPr>
            <a:endParaRPr lang="fr-FR" sz="2400" b="1" u="sng" dirty="0" smtClean="0"/>
          </a:p>
        </p:txBody>
      </p:sp>
      <p:sp>
        <p:nvSpPr>
          <p:cNvPr id="4" name="Rectangle 3"/>
          <p:cNvSpPr/>
          <p:nvPr/>
        </p:nvSpPr>
        <p:spPr>
          <a:xfrm>
            <a:off x="31191" y="1286459"/>
            <a:ext cx="2380569" cy="1494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Evaluation diagnostique, formative et sommative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131840" y="1268760"/>
            <a:ext cx="2664296" cy="1494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Connaissance des acquis et des difficultés de chacun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16216" y="1286459"/>
            <a:ext cx="2411760" cy="1476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PEDAGOGIE DIFFERENCIEE</a:t>
            </a:r>
            <a:endParaRPr lang="fr-FR" dirty="0"/>
          </a:p>
        </p:txBody>
      </p:sp>
      <p:sp>
        <p:nvSpPr>
          <p:cNvPr id="7" name="Flèche droite 6"/>
          <p:cNvSpPr/>
          <p:nvPr/>
        </p:nvSpPr>
        <p:spPr>
          <a:xfrm>
            <a:off x="2267744" y="1772816"/>
            <a:ext cx="86409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5796136" y="1763966"/>
            <a:ext cx="86409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43"/>
            <a:ext cx="9144000" cy="687953"/>
          </a:xfrm>
        </p:spPr>
        <p:txBody>
          <a:bodyPr/>
          <a:lstStyle/>
          <a:p>
            <a:pPr algn="ctr"/>
            <a:r>
              <a:rPr lang="fr-FR" b="1" u="sng" dirty="0" smtClean="0"/>
              <a:t>3. Comment différencier sa pédagogie?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400" b="1" u="sng" dirty="0" smtClean="0"/>
              <a:t>AGIR ENTRE ADAPTATION ET FLEXIBILITE</a:t>
            </a:r>
          </a:p>
          <a:p>
            <a:pPr marL="0" indent="0" algn="ctr">
              <a:buNone/>
            </a:pPr>
            <a:endParaRPr lang="fr-FR" sz="2400" b="1" u="sng" dirty="0" smtClean="0"/>
          </a:p>
          <a:p>
            <a:pPr marL="0" indent="0">
              <a:buNone/>
            </a:pPr>
            <a:endParaRPr lang="fr-FR" sz="2400" b="1" u="sng" dirty="0"/>
          </a:p>
          <a:p>
            <a:endParaRPr lang="fr-FR" sz="2400" b="1" u="sng" dirty="0" smtClean="0"/>
          </a:p>
          <a:p>
            <a:pPr marL="0" indent="0">
              <a:buNone/>
            </a:pPr>
            <a:endParaRPr lang="fr-FR" sz="2400" b="1" u="sng" dirty="0" smtClean="0"/>
          </a:p>
        </p:txBody>
      </p:sp>
      <p:sp>
        <p:nvSpPr>
          <p:cNvPr id="9" name="Rectangle 8"/>
          <p:cNvSpPr/>
          <p:nvPr/>
        </p:nvSpPr>
        <p:spPr>
          <a:xfrm>
            <a:off x="2534935" y="1141851"/>
            <a:ext cx="4112190" cy="1364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smtClean="0">
                <a:solidFill>
                  <a:srgbClr val="FF0000"/>
                </a:solidFill>
              </a:rPr>
              <a:t>Que différencier?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40999" y="2950854"/>
            <a:ext cx="1752942" cy="3430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u="sng" dirty="0" smtClean="0">
              <a:solidFill>
                <a:srgbClr val="FF0000"/>
              </a:solidFill>
            </a:endParaRPr>
          </a:p>
          <a:p>
            <a:pPr algn="ctr"/>
            <a:r>
              <a:rPr lang="fr-FR" b="1" u="sng" dirty="0" smtClean="0">
                <a:solidFill>
                  <a:srgbClr val="FF0000"/>
                </a:solidFill>
              </a:rPr>
              <a:t>Les </a:t>
            </a:r>
            <a:r>
              <a:rPr lang="fr-FR" b="1" u="sng" dirty="0">
                <a:solidFill>
                  <a:srgbClr val="FF0000"/>
                </a:solidFill>
              </a:rPr>
              <a:t>tâches </a:t>
            </a:r>
            <a:endParaRPr lang="fr-FR" b="1" u="sng" dirty="0" smtClean="0">
              <a:solidFill>
                <a:srgbClr val="FF0000"/>
              </a:solidFill>
            </a:endParaRPr>
          </a:p>
          <a:p>
            <a:pPr algn="just"/>
            <a:r>
              <a:rPr lang="fr-FR" b="1" dirty="0" smtClean="0"/>
              <a:t>Ex: Faire varier la complexité des tâches ou des questions selon les capacités ou les difficultés des élèves</a:t>
            </a:r>
          </a:p>
          <a:p>
            <a:pPr algn="just"/>
            <a:endParaRPr lang="fr-FR" b="1" dirty="0"/>
          </a:p>
          <a:p>
            <a:pPr algn="just"/>
            <a:endParaRPr lang="fr-FR" b="1" dirty="0" smtClean="0"/>
          </a:p>
          <a:p>
            <a:pPr algn="just"/>
            <a:endParaRPr lang="fr-FR" b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832655" y="2963048"/>
            <a:ext cx="1711572" cy="3418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00" b="1" u="sng" dirty="0">
              <a:solidFill>
                <a:srgbClr val="FF0000"/>
              </a:solidFill>
            </a:endParaRPr>
          </a:p>
          <a:p>
            <a:pPr algn="ctr"/>
            <a:r>
              <a:rPr lang="fr-FR" sz="1500" b="1" u="sng" dirty="0" smtClean="0">
                <a:solidFill>
                  <a:srgbClr val="FF0000"/>
                </a:solidFill>
              </a:rPr>
              <a:t>Les outils et supports pédagogiques</a:t>
            </a:r>
          </a:p>
          <a:p>
            <a:pPr algn="just"/>
            <a:r>
              <a:rPr lang="fr-FR" sz="1500" b="1" dirty="0" smtClean="0"/>
              <a:t>Ex: Faire varier la nature, la complexité, la quantité des documents, en fonction des groupes de besoins</a:t>
            </a:r>
          </a:p>
          <a:p>
            <a:pPr algn="just"/>
            <a:r>
              <a:rPr lang="fr-FR" sz="1500" b="1" dirty="0" smtClean="0"/>
              <a:t>Ex: ordinateur, manuel, support audio...</a:t>
            </a:r>
          </a:p>
          <a:p>
            <a:pPr algn="ctr"/>
            <a:endParaRPr lang="fr-FR" sz="1500" b="1" u="sng" dirty="0">
              <a:solidFill>
                <a:srgbClr val="FF0000"/>
              </a:solidFill>
            </a:endParaRPr>
          </a:p>
          <a:p>
            <a:pPr algn="ctr"/>
            <a:endParaRPr lang="fr-FR" sz="1500" b="1" u="sng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96336" y="2944486"/>
            <a:ext cx="1503462" cy="3436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>
                <a:solidFill>
                  <a:srgbClr val="FF0000"/>
                </a:solidFill>
              </a:rPr>
              <a:t>Les productions</a:t>
            </a:r>
          </a:p>
          <a:p>
            <a:pPr algn="ctr"/>
            <a:endParaRPr lang="fr-FR" b="1" u="sng" dirty="0" smtClean="0">
              <a:solidFill>
                <a:srgbClr val="FF0000"/>
              </a:solidFill>
            </a:endParaRPr>
          </a:p>
          <a:p>
            <a:pPr algn="ctr"/>
            <a:endParaRPr lang="fr-FR" b="1" u="sng" dirty="0" smtClean="0">
              <a:solidFill>
                <a:srgbClr val="FF0000"/>
              </a:solidFill>
            </a:endParaRPr>
          </a:p>
          <a:p>
            <a:pPr algn="ctr"/>
            <a:endParaRPr lang="fr-FR" b="1" u="sng" dirty="0">
              <a:solidFill>
                <a:srgbClr val="FF0000"/>
              </a:solidFill>
            </a:endParaRPr>
          </a:p>
          <a:p>
            <a:pPr algn="ctr"/>
            <a:endParaRPr lang="fr-FR" b="1" u="sng" dirty="0">
              <a:solidFill>
                <a:srgbClr val="FF0000"/>
              </a:solidFill>
            </a:endParaRPr>
          </a:p>
          <a:p>
            <a:pPr algn="ctr"/>
            <a:r>
              <a:rPr lang="fr-FR" b="1" u="sng" dirty="0" smtClean="0">
                <a:solidFill>
                  <a:srgbClr val="FF0000"/>
                </a:solidFill>
              </a:rPr>
              <a:t>Les contenus</a:t>
            </a:r>
          </a:p>
          <a:p>
            <a:pPr algn="ctr"/>
            <a:r>
              <a:rPr lang="fr-FR" b="1" dirty="0" smtClean="0"/>
              <a:t>(savoirs/ savoir-faire)</a:t>
            </a:r>
            <a:endParaRPr lang="fr-FR" b="1" dirty="0"/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1139179" y="2518475"/>
            <a:ext cx="1357695" cy="34343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6068162" y="2578147"/>
            <a:ext cx="16367" cy="34343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3059832" y="2559839"/>
            <a:ext cx="1" cy="38274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6647125" y="2555738"/>
            <a:ext cx="1400866" cy="36584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682942" y="2942584"/>
            <a:ext cx="1736495" cy="3438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u="sng" dirty="0" smtClean="0">
                <a:solidFill>
                  <a:srgbClr val="FF0000"/>
                </a:solidFill>
              </a:rPr>
              <a:t>La gestion du temps</a:t>
            </a:r>
          </a:p>
          <a:p>
            <a:pPr algn="just"/>
            <a:r>
              <a:rPr lang="fr-FR" sz="1600" b="1" dirty="0" smtClean="0">
                <a:solidFill>
                  <a:schemeClr val="bg1"/>
                </a:solidFill>
              </a:rPr>
              <a:t>Adapter la durée en fonction des capacités des élèves, de leur rythme de travail, les mettre en autonomie.</a:t>
            </a:r>
            <a:endParaRPr lang="fr-FR" sz="1600" b="1" dirty="0">
              <a:solidFill>
                <a:schemeClr val="bg1"/>
              </a:solidFill>
            </a:endParaRPr>
          </a:p>
          <a:p>
            <a:pPr algn="just"/>
            <a:endParaRPr lang="fr-FR" sz="1600" b="1" dirty="0" smtClean="0">
              <a:solidFill>
                <a:schemeClr val="bg1"/>
              </a:solidFill>
            </a:endParaRPr>
          </a:p>
          <a:p>
            <a:pPr marL="285750" indent="-285750" algn="ctr">
              <a:buFontTx/>
              <a:buChar char="-"/>
            </a:pP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4532411" y="2550700"/>
            <a:ext cx="1" cy="38274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4202" y="2928407"/>
            <a:ext cx="1752942" cy="34529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>
                <a:solidFill>
                  <a:srgbClr val="FF0000"/>
                </a:solidFill>
              </a:rPr>
              <a:t>Les organisations</a:t>
            </a:r>
          </a:p>
          <a:p>
            <a:pPr algn="just"/>
            <a:r>
              <a:rPr lang="fr-FR" b="1" dirty="0" smtClean="0"/>
              <a:t>-Groupes ou binômes homogènes (interaction)</a:t>
            </a:r>
          </a:p>
          <a:p>
            <a:pPr algn="just"/>
            <a:r>
              <a:rPr lang="fr-FR" b="1" dirty="0" smtClean="0"/>
              <a:t>-Groupes ou binômes hétérogènes (tutorat / entraide)</a:t>
            </a:r>
            <a:endParaRPr lang="fr-FR" b="1" dirty="0"/>
          </a:p>
          <a:p>
            <a:pPr algn="just"/>
            <a:endParaRPr lang="fr-FR" b="1" dirty="0" smtClean="0"/>
          </a:p>
          <a:p>
            <a:pPr algn="just"/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42462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309239" y="2620864"/>
            <a:ext cx="2736304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u="sng" dirty="0" smtClean="0"/>
              <a:t>COMMENT AIDER A APPRENDRE?</a:t>
            </a:r>
          </a:p>
          <a:p>
            <a:pPr algn="ctr"/>
            <a:r>
              <a:rPr lang="fr-FR" dirty="0" smtClean="0"/>
              <a:t>(7 familles d’aide de Roland </a:t>
            </a:r>
            <a:r>
              <a:rPr lang="fr-FR" dirty="0" err="1" smtClean="0"/>
              <a:t>Goigoux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46278" y="476672"/>
            <a:ext cx="2880320" cy="175904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u="sng" dirty="0" smtClean="0"/>
              <a:t>PREPARER </a:t>
            </a:r>
          </a:p>
          <a:p>
            <a:pPr algn="ctr"/>
            <a:r>
              <a:rPr lang="fr-FR" sz="1400" dirty="0" smtClean="0"/>
              <a:t>(avant l’apprentissage)</a:t>
            </a:r>
          </a:p>
          <a:p>
            <a:pPr algn="ctr"/>
            <a:r>
              <a:rPr lang="fr-FR" sz="1400" dirty="0" smtClean="0"/>
              <a:t>= comprendre à l’avance ce que l’on va faire, réduire la part d’inconnu</a:t>
            </a:r>
          </a:p>
          <a:p>
            <a:pPr algn="ctr"/>
            <a:r>
              <a:rPr lang="fr-FR" sz="1400" dirty="0" smtClean="0"/>
              <a:t>(ex: recherche préparatoire, définition mots de vocabulaire, lecture d’un texte à la maison…</a:t>
            </a:r>
            <a:endParaRPr lang="fr-FR" sz="1400" dirty="0"/>
          </a:p>
        </p:txBody>
      </p:sp>
      <p:sp>
        <p:nvSpPr>
          <p:cNvPr id="7" name="Rectangle 6"/>
          <p:cNvSpPr/>
          <p:nvPr/>
        </p:nvSpPr>
        <p:spPr>
          <a:xfrm>
            <a:off x="3309239" y="476672"/>
            <a:ext cx="2556284" cy="17453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u="sng" dirty="0" smtClean="0"/>
              <a:t>COMPENSER</a:t>
            </a:r>
          </a:p>
          <a:p>
            <a:pPr algn="ctr"/>
            <a:r>
              <a:rPr lang="fr-FR" sz="1400" dirty="0" smtClean="0"/>
              <a:t>(pendant l’apprentissage)</a:t>
            </a:r>
          </a:p>
          <a:p>
            <a:pPr algn="ctr"/>
            <a:r>
              <a:rPr lang="fr-FR" sz="1400" dirty="0" smtClean="0"/>
              <a:t>= enseigner des compétences requises non enseignées</a:t>
            </a:r>
          </a:p>
          <a:p>
            <a:pPr algn="ctr"/>
            <a:r>
              <a:rPr lang="fr-FR" sz="1400" dirty="0" smtClean="0"/>
              <a:t>Ex: savoir lire ou compléter un tableau à double entrée, un graphique, comprendre le principe de la dictée à trous</a:t>
            </a:r>
            <a:endParaRPr lang="fr-FR" sz="1400" dirty="0"/>
          </a:p>
        </p:txBody>
      </p:sp>
      <p:sp>
        <p:nvSpPr>
          <p:cNvPr id="8" name="Rectangle 7"/>
          <p:cNvSpPr/>
          <p:nvPr/>
        </p:nvSpPr>
        <p:spPr>
          <a:xfrm>
            <a:off x="6372201" y="2420888"/>
            <a:ext cx="2640240" cy="241658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u="sng" dirty="0" smtClean="0"/>
              <a:t>FAIRE AUTREMENT</a:t>
            </a:r>
          </a:p>
          <a:p>
            <a:pPr algn="ctr"/>
            <a:r>
              <a:rPr lang="fr-FR" sz="1400" dirty="0" smtClean="0"/>
              <a:t>(pendant et après l’apprentissage)</a:t>
            </a:r>
          </a:p>
          <a:p>
            <a:pPr algn="ctr"/>
            <a:r>
              <a:rPr lang="fr-FR" sz="1400" dirty="0" smtClean="0"/>
              <a:t>= enseigner la même chose autrement, autre démarche pédagogique, autre support, autre interlocuteur (autre professeur, demander à un élève qui a compris d’expliquer à celui qui est en difficulté)</a:t>
            </a:r>
            <a:endParaRPr lang="fr-FR" sz="1400" dirty="0"/>
          </a:p>
        </p:txBody>
      </p:sp>
      <p:sp>
        <p:nvSpPr>
          <p:cNvPr id="9" name="Rectangle 8"/>
          <p:cNvSpPr/>
          <p:nvPr/>
        </p:nvSpPr>
        <p:spPr>
          <a:xfrm>
            <a:off x="6045544" y="476672"/>
            <a:ext cx="3098456" cy="175904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u="sng" dirty="0" smtClean="0"/>
              <a:t>REVENIR EN ARRIERE</a:t>
            </a:r>
          </a:p>
          <a:p>
            <a:pPr algn="ctr"/>
            <a:r>
              <a:rPr lang="fr-FR" sz="1400" dirty="0" smtClean="0"/>
              <a:t>(avant et pendant l’apprentissage)</a:t>
            </a:r>
          </a:p>
          <a:p>
            <a:pPr algn="ctr"/>
            <a:r>
              <a:rPr lang="fr-FR" sz="1400" dirty="0" smtClean="0"/>
              <a:t>= reprendre les bases pour combler les lacunes</a:t>
            </a:r>
          </a:p>
          <a:p>
            <a:pPr algn="ctr"/>
            <a:r>
              <a:rPr lang="fr-FR" sz="1400" dirty="0" smtClean="0"/>
              <a:t>Ex: lors de l’apprentissage du passé composé, revenir sur la conjugaison du verbe avoir au présent si elle n’est pas maîtrisée</a:t>
            </a:r>
            <a:endParaRPr lang="fr-FR" sz="1400" dirty="0"/>
          </a:p>
        </p:txBody>
      </p:sp>
      <p:sp>
        <p:nvSpPr>
          <p:cNvPr id="10" name="Rectangle 9"/>
          <p:cNvSpPr/>
          <p:nvPr/>
        </p:nvSpPr>
        <p:spPr>
          <a:xfrm>
            <a:off x="246278" y="2452730"/>
            <a:ext cx="2736304" cy="22084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u="sng" dirty="0" smtClean="0"/>
              <a:t>REVISER</a:t>
            </a:r>
          </a:p>
          <a:p>
            <a:pPr algn="ctr"/>
            <a:r>
              <a:rPr lang="fr-FR" sz="1400" dirty="0" smtClean="0"/>
              <a:t>(fin d’apprentissage)</a:t>
            </a:r>
          </a:p>
          <a:p>
            <a:pPr algn="ctr"/>
            <a:r>
              <a:rPr lang="fr-FR" sz="1400" dirty="0" smtClean="0"/>
              <a:t>= faire le point sur les points essentiels, revenir sur le que l’on a fait, renforcer l’estime de soi, certains élèves ont besoin de savoir sur quoi ils seront évalués </a:t>
            </a:r>
            <a:endParaRPr lang="fr-FR" sz="1400" dirty="0"/>
          </a:p>
        </p:txBody>
      </p:sp>
      <p:sp>
        <p:nvSpPr>
          <p:cNvPr id="11" name="Rectangle 10"/>
          <p:cNvSpPr/>
          <p:nvPr/>
        </p:nvSpPr>
        <p:spPr>
          <a:xfrm>
            <a:off x="5444604" y="4929571"/>
            <a:ext cx="3519883" cy="18448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u="sng" dirty="0" smtClean="0"/>
              <a:t>SOUTENIR</a:t>
            </a:r>
          </a:p>
          <a:p>
            <a:pPr algn="ctr"/>
            <a:r>
              <a:rPr lang="fr-FR" sz="1400" dirty="0" smtClean="0"/>
              <a:t>(pendant l’apprentissage)</a:t>
            </a:r>
          </a:p>
          <a:p>
            <a:pPr algn="ctr"/>
            <a:r>
              <a:rPr lang="fr-FR" sz="1400" dirty="0" smtClean="0"/>
              <a:t>= langage d’accompagnement de l’action, mettre des mots sur les procédures, faire verbaliser l’élève sur ce qui fait blocage dans l’apprentissage</a:t>
            </a:r>
            <a:endParaRPr lang="fr-FR" sz="1400" dirty="0"/>
          </a:p>
        </p:txBody>
      </p:sp>
      <p:sp>
        <p:nvSpPr>
          <p:cNvPr id="12" name="Rectangle 11"/>
          <p:cNvSpPr/>
          <p:nvPr/>
        </p:nvSpPr>
        <p:spPr>
          <a:xfrm>
            <a:off x="221943" y="4934858"/>
            <a:ext cx="3888432" cy="18536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u="sng" dirty="0" smtClean="0"/>
              <a:t>EXERCER</a:t>
            </a:r>
          </a:p>
          <a:p>
            <a:pPr algn="ctr"/>
            <a:r>
              <a:rPr lang="fr-FR" sz="1400" dirty="0" smtClean="0"/>
              <a:t>(milieu et fin d’apprentissage)</a:t>
            </a:r>
          </a:p>
          <a:p>
            <a:pPr algn="ctr"/>
            <a:r>
              <a:rPr lang="fr-FR" sz="1400" dirty="0" smtClean="0"/>
              <a:t>= s’entraîner, automatiser les procédures</a:t>
            </a:r>
          </a:p>
          <a:p>
            <a:pPr algn="ctr"/>
            <a:r>
              <a:rPr lang="fr-FR" sz="1400" dirty="0" smtClean="0"/>
              <a:t>(certains élèves ont besoin de s’entraîner plus longtemps, le temps en classe ne leur suffit pas: ex: faire des opérations, réciter tables de multiplication, conjugaison, réciter une poésie…</a:t>
            </a:r>
            <a:endParaRPr lang="fr-FR" sz="1400" dirty="0"/>
          </a:p>
        </p:txBody>
      </p:sp>
      <p:sp>
        <p:nvSpPr>
          <p:cNvPr id="6" name="Flèche courbée vers le bas 5"/>
          <p:cNvSpPr/>
          <p:nvPr/>
        </p:nvSpPr>
        <p:spPr>
          <a:xfrm>
            <a:off x="2982582" y="2375360"/>
            <a:ext cx="3389619" cy="90524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Flèche courbée vers le haut 12"/>
          <p:cNvSpPr/>
          <p:nvPr/>
        </p:nvSpPr>
        <p:spPr>
          <a:xfrm rot="10800000" flipV="1">
            <a:off x="2982582" y="3963167"/>
            <a:ext cx="3245603" cy="869801"/>
          </a:xfrm>
          <a:prstGeom prst="curvedUpArrow">
            <a:avLst>
              <a:gd name="adj1" fmla="val 25000"/>
              <a:gd name="adj2" fmla="val 57088"/>
              <a:gd name="adj3" fmla="val 38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75464" y="30684"/>
            <a:ext cx="2328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 smtClean="0"/>
              <a:t>AIDER A APPRENDRE</a:t>
            </a: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32022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0997" y="0"/>
            <a:ext cx="9174997" cy="1320800"/>
          </a:xfrm>
        </p:spPr>
        <p:txBody>
          <a:bodyPr>
            <a:normAutofit/>
          </a:bodyPr>
          <a:lstStyle/>
          <a:p>
            <a:pPr algn="ctr"/>
            <a:r>
              <a:rPr lang="fr-FR" b="1" u="sng" dirty="0"/>
              <a:t>4</a:t>
            </a:r>
            <a:r>
              <a:rPr lang="fr-FR" b="1" u="sng" dirty="0" smtClean="0"/>
              <a:t>. Exemples d’outils pour l’évaluation diagnostique de début d’année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20800"/>
            <a:ext cx="9144000" cy="5537200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Le test des 8 intelligences</a:t>
            </a:r>
          </a:p>
          <a:p>
            <a:r>
              <a:rPr lang="fr-FR" sz="4000" b="1" dirty="0" smtClean="0"/>
              <a:t>Le test « VAK »</a:t>
            </a:r>
          </a:p>
          <a:p>
            <a:r>
              <a:rPr lang="fr-FR" sz="4000" b="1" dirty="0" smtClean="0"/>
              <a:t>Le test « ROC »</a:t>
            </a:r>
          </a:p>
        </p:txBody>
      </p:sp>
    </p:spTree>
    <p:extLst>
      <p:ext uri="{BB962C8B-B14F-4D97-AF65-F5344CB8AC3E}">
        <p14:creationId xmlns:p14="http://schemas.microsoft.com/office/powerpoint/2010/main" val="329953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49301" y="33966"/>
            <a:ext cx="9393301" cy="1320800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FF0000"/>
                </a:solidFill>
              </a:rPr>
              <a:t>B</a:t>
            </a:r>
            <a:r>
              <a:rPr lang="fr-FR" b="1" u="sng" dirty="0" smtClean="0">
                <a:solidFill>
                  <a:srgbClr val="FF0000"/>
                </a:solidFill>
              </a:rPr>
              <a:t>. AP et différenciation pédagogique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73" y="1412776"/>
            <a:ext cx="6430731" cy="469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ensées 2"/>
          <p:cNvSpPr/>
          <p:nvPr/>
        </p:nvSpPr>
        <p:spPr>
          <a:xfrm>
            <a:off x="6228184" y="1354766"/>
            <a:ext cx="2915816" cy="2002226"/>
          </a:xfrm>
          <a:prstGeom prst="cloudCallout">
            <a:avLst>
              <a:gd name="adj1" fmla="val -63059"/>
              <a:gd name="adj2" fmla="val 4874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COMMENT ORGANISER UNE SEANCE?</a:t>
            </a:r>
            <a:endParaRPr lang="fr-FR" sz="2400" b="1" dirty="0"/>
          </a:p>
        </p:txBody>
      </p:sp>
      <p:sp>
        <p:nvSpPr>
          <p:cNvPr id="5" name="Pensées 4"/>
          <p:cNvSpPr/>
          <p:nvPr/>
        </p:nvSpPr>
        <p:spPr>
          <a:xfrm>
            <a:off x="0" y="4358637"/>
            <a:ext cx="2771800" cy="1728192"/>
          </a:xfrm>
          <a:prstGeom prst="cloudCallout">
            <a:avLst>
              <a:gd name="adj1" fmla="val 54383"/>
              <a:gd name="adj2" fmla="val -7083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QUELS LIENS AVEC LE SOCLE?</a:t>
            </a:r>
            <a:endParaRPr lang="fr-FR" sz="2400" b="1" dirty="0"/>
          </a:p>
        </p:txBody>
      </p:sp>
      <p:sp>
        <p:nvSpPr>
          <p:cNvPr id="6" name="Pensées 5"/>
          <p:cNvSpPr/>
          <p:nvPr/>
        </p:nvSpPr>
        <p:spPr>
          <a:xfrm>
            <a:off x="18336" y="752376"/>
            <a:ext cx="2771800" cy="1728192"/>
          </a:xfrm>
          <a:prstGeom prst="cloudCallout">
            <a:avLst>
              <a:gd name="adj1" fmla="val 48445"/>
              <a:gd name="adj2" fmla="val 4980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L’AP, C’EST QUOI?</a:t>
            </a:r>
            <a:endParaRPr lang="fr-FR" sz="2400" b="1" dirty="0"/>
          </a:p>
        </p:txBody>
      </p:sp>
      <p:sp>
        <p:nvSpPr>
          <p:cNvPr id="7" name="Pensées 6"/>
          <p:cNvSpPr/>
          <p:nvPr/>
        </p:nvSpPr>
        <p:spPr>
          <a:xfrm>
            <a:off x="6768244" y="3869258"/>
            <a:ext cx="2375756" cy="1728192"/>
          </a:xfrm>
          <a:prstGeom prst="cloudCallout">
            <a:avLst>
              <a:gd name="adj1" fmla="val -106395"/>
              <a:gd name="adj2" fmla="val 4553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UN P’TIT EXEMPLE?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43002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1028</TotalTime>
  <Words>1039</Words>
  <Application>Microsoft Office PowerPoint</Application>
  <PresentationFormat>Affichage à l'écran (4:3)</PresentationFormat>
  <Paragraphs>302</Paragraphs>
  <Slides>15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Facette</vt:lpstr>
      <vt:lpstr>Réforme du Collège 2016     Accompagnement Personnalisé  et  pédagogie différenciée</vt:lpstr>
      <vt:lpstr>A. La différenciation pédagogique</vt:lpstr>
      <vt:lpstr>1. Définition de la pédagogie différenciée</vt:lpstr>
      <vt:lpstr>2. Pourquoi différencier sa pédagogie?</vt:lpstr>
      <vt:lpstr>3. Comment différencier sa pédagogie?</vt:lpstr>
      <vt:lpstr>3. Comment différencier sa pédagogie?</vt:lpstr>
      <vt:lpstr>Présentation PowerPoint</vt:lpstr>
      <vt:lpstr>4. Exemples d’outils pour l’évaluation diagnostique de début d’année</vt:lpstr>
      <vt:lpstr>B. AP et différenciation pédagogique</vt:lpstr>
      <vt:lpstr>1. L’AP selon les textes officiels</vt:lpstr>
      <vt:lpstr>1. L’AP selon les textes (suite)</vt:lpstr>
      <vt:lpstr>2. L’AP : le lien entre Socle et Pédagogie différenciée</vt:lpstr>
      <vt:lpstr>3. Un exemple de séquence d’Accompagnement Personnalisé, 6e, 1er Trimestre</vt:lpstr>
      <vt:lpstr>3. Un exemple de séquence AP 6e (suite)</vt:lpstr>
      <vt:lpstr>3. Un exemple de séquence AP 6e (suite)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CARO</dc:creator>
  <cp:lastModifiedBy>Bartoche</cp:lastModifiedBy>
  <cp:revision>100</cp:revision>
  <dcterms:created xsi:type="dcterms:W3CDTF">2010-09-04T07:03:55Z</dcterms:created>
  <dcterms:modified xsi:type="dcterms:W3CDTF">2016-09-13T17:52:23Z</dcterms:modified>
</cp:coreProperties>
</file>