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53">
  <p:sldMasterIdLst>
    <p:sldMasterId id="2147483672" r:id="rId1"/>
  </p:sldMasterIdLst>
  <p:notesMasterIdLst>
    <p:notesMasterId r:id="rId114"/>
  </p:notesMasterIdLst>
  <p:sldIdLst>
    <p:sldId id="382" r:id="rId2"/>
    <p:sldId id="316" r:id="rId3"/>
    <p:sldId id="317" r:id="rId4"/>
    <p:sldId id="318" r:id="rId5"/>
    <p:sldId id="319" r:id="rId6"/>
    <p:sldId id="320" r:id="rId7"/>
    <p:sldId id="267" r:id="rId8"/>
    <p:sldId id="261" r:id="rId9"/>
    <p:sldId id="262" r:id="rId10"/>
    <p:sldId id="266" r:id="rId11"/>
    <p:sldId id="265" r:id="rId12"/>
    <p:sldId id="268" r:id="rId13"/>
    <p:sldId id="270" r:id="rId14"/>
    <p:sldId id="271" r:id="rId15"/>
    <p:sldId id="272" r:id="rId16"/>
    <p:sldId id="273" r:id="rId17"/>
    <p:sldId id="274" r:id="rId18"/>
    <p:sldId id="275" r:id="rId19"/>
    <p:sldId id="276" r:id="rId20"/>
    <p:sldId id="281" r:id="rId21"/>
    <p:sldId id="280" r:id="rId22"/>
    <p:sldId id="277" r:id="rId23"/>
    <p:sldId id="278" r:id="rId24"/>
    <p:sldId id="279" r:id="rId25"/>
    <p:sldId id="269" r:id="rId26"/>
    <p:sldId id="282" r:id="rId27"/>
    <p:sldId id="283" r:id="rId28"/>
    <p:sldId id="284" r:id="rId29"/>
    <p:sldId id="295" r:id="rId30"/>
    <p:sldId id="294" r:id="rId31"/>
    <p:sldId id="293" r:id="rId32"/>
    <p:sldId id="292" r:id="rId33"/>
    <p:sldId id="291" r:id="rId34"/>
    <p:sldId id="290" r:id="rId35"/>
    <p:sldId id="289" r:id="rId36"/>
    <p:sldId id="288" r:id="rId37"/>
    <p:sldId id="285" r:id="rId38"/>
    <p:sldId id="296" r:id="rId39"/>
    <p:sldId id="286" r:id="rId40"/>
    <p:sldId id="287"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259" r:id="rId56"/>
    <p:sldId id="313" r:id="rId57"/>
    <p:sldId id="312" r:id="rId58"/>
    <p:sldId id="311" r:id="rId59"/>
    <p:sldId id="314" r:id="rId60"/>
    <p:sldId id="315" r:id="rId61"/>
    <p:sldId id="260" r:id="rId62"/>
    <p:sldId id="328" r:id="rId63"/>
    <p:sldId id="329" r:id="rId64"/>
    <p:sldId id="331" r:id="rId65"/>
    <p:sldId id="332" r:id="rId66"/>
    <p:sldId id="330" r:id="rId67"/>
    <p:sldId id="336" r:id="rId68"/>
    <p:sldId id="335" r:id="rId69"/>
    <p:sldId id="334" r:id="rId70"/>
    <p:sldId id="333" r:id="rId71"/>
    <p:sldId id="341" r:id="rId72"/>
    <p:sldId id="340" r:id="rId73"/>
    <p:sldId id="357" r:id="rId74"/>
    <p:sldId id="358" r:id="rId75"/>
    <p:sldId id="339" r:id="rId76"/>
    <p:sldId id="359" r:id="rId77"/>
    <p:sldId id="342" r:id="rId78"/>
    <p:sldId id="360" r:id="rId79"/>
    <p:sldId id="361" r:id="rId80"/>
    <p:sldId id="346" r:id="rId81"/>
    <p:sldId id="362" r:id="rId82"/>
    <p:sldId id="363" r:id="rId83"/>
    <p:sldId id="345" r:id="rId84"/>
    <p:sldId id="344" r:id="rId85"/>
    <p:sldId id="364" r:id="rId86"/>
    <p:sldId id="351" r:id="rId87"/>
    <p:sldId id="366" r:id="rId88"/>
    <p:sldId id="343" r:id="rId89"/>
    <p:sldId id="352" r:id="rId90"/>
    <p:sldId id="367" r:id="rId91"/>
    <p:sldId id="354" r:id="rId92"/>
    <p:sldId id="373" r:id="rId93"/>
    <p:sldId id="353" r:id="rId94"/>
    <p:sldId id="337" r:id="rId95"/>
    <p:sldId id="368" r:id="rId96"/>
    <p:sldId id="369" r:id="rId97"/>
    <p:sldId id="356" r:id="rId98"/>
    <p:sldId id="370" r:id="rId99"/>
    <p:sldId id="355" r:id="rId100"/>
    <p:sldId id="371" r:id="rId101"/>
    <p:sldId id="338" r:id="rId102"/>
    <p:sldId id="372" r:id="rId103"/>
    <p:sldId id="350" r:id="rId104"/>
    <p:sldId id="374" r:id="rId105"/>
    <p:sldId id="375" r:id="rId106"/>
    <p:sldId id="379" r:id="rId107"/>
    <p:sldId id="378" r:id="rId108"/>
    <p:sldId id="377" r:id="rId109"/>
    <p:sldId id="376" r:id="rId110"/>
    <p:sldId id="381" r:id="rId111"/>
    <p:sldId id="380" r:id="rId112"/>
    <p:sldId id="383" r:id="rId11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2A4A70"/>
    <a:srgbClr val="CCFF99"/>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745" autoAdjust="0"/>
    <p:restoredTop sz="94550" autoAdjust="0"/>
  </p:normalViewPr>
  <p:slideViewPr>
    <p:cSldViewPr>
      <p:cViewPr>
        <p:scale>
          <a:sx n="50" d="100"/>
          <a:sy n="50" d="100"/>
        </p:scale>
        <p:origin x="-1692"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1.jpeg"/></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2A96A6-7E0C-44FC-8FA8-03363944A35A}" type="doc">
      <dgm:prSet loTypeId="urn:microsoft.com/office/officeart/2005/8/layout/vList3" loCatId="list" qsTypeId="urn:microsoft.com/office/officeart/2005/8/quickstyle/3d2" qsCatId="3D" csTypeId="urn:microsoft.com/office/officeart/2005/8/colors/accent5_1" csCatId="accent5" phldr="1"/>
      <dgm:spPr/>
    </dgm:pt>
    <dgm:pt modelId="{9CE321F4-A86B-46DF-B225-08E1A0C69803}">
      <dgm:prSet/>
      <dgm:spPr/>
      <dgm:t>
        <a:bodyPr/>
        <a:lstStyle/>
        <a:p>
          <a:r>
            <a:rPr lang="fr-FR" b="1"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Pôle 4 </a:t>
          </a:r>
        </a:p>
        <a:p>
          <a:r>
            <a:rPr lang="fr-FR" b="1"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Gestion administrative des projets</a:t>
          </a:r>
          <a:endParaRPr lang="fr-FR" dirty="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dgm:t>
    </dgm:pt>
    <dgm:pt modelId="{115E423C-3841-4DC0-B754-931DABDB0DC5}" type="parTrans" cxnId="{279358C4-A2C8-41F6-B778-FC92FAAD958E}">
      <dgm:prSet/>
      <dgm:spPr/>
      <dgm:t>
        <a:bodyPr/>
        <a:lstStyle/>
        <a:p>
          <a:endParaRPr lang="fr-FR"/>
        </a:p>
      </dgm:t>
    </dgm:pt>
    <dgm:pt modelId="{236C39E0-AC8A-44A8-9BB9-7DCB068FD298}" type="sibTrans" cxnId="{279358C4-A2C8-41F6-B778-FC92FAAD958E}">
      <dgm:prSet/>
      <dgm:spPr/>
      <dgm:t>
        <a:bodyPr/>
        <a:lstStyle/>
        <a:p>
          <a:endParaRPr lang="fr-FR"/>
        </a:p>
      </dgm:t>
    </dgm:pt>
    <dgm:pt modelId="{68552CD0-AC2B-4592-BEE3-E3A8055DE39F}">
      <dgm:prSet/>
      <dgm:spPr/>
      <dgm:t>
        <a:bodyPr/>
        <a:lstStyle/>
        <a:p>
          <a:r>
            <a:rPr lang="fr-FR" b="1"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Pôle 3</a:t>
          </a:r>
        </a:p>
        <a:p>
          <a:r>
            <a:rPr lang="fr-FR" b="1"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Gestion administrative interne</a:t>
          </a:r>
          <a:endParaRPr lang="fr-FR" dirty="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dgm:t>
    </dgm:pt>
    <dgm:pt modelId="{C2FE36BA-BED4-4CDF-ACF8-B918BA64FB5F}" type="parTrans" cxnId="{6E3FF13B-9A62-4B14-B162-14367FF02451}">
      <dgm:prSet/>
      <dgm:spPr/>
      <dgm:t>
        <a:bodyPr/>
        <a:lstStyle/>
        <a:p>
          <a:endParaRPr lang="fr-FR"/>
        </a:p>
      </dgm:t>
    </dgm:pt>
    <dgm:pt modelId="{365B579E-DB29-4406-8A1C-F833022C67CD}" type="sibTrans" cxnId="{6E3FF13B-9A62-4B14-B162-14367FF02451}">
      <dgm:prSet/>
      <dgm:spPr/>
      <dgm:t>
        <a:bodyPr/>
        <a:lstStyle/>
        <a:p>
          <a:endParaRPr lang="fr-FR"/>
        </a:p>
      </dgm:t>
    </dgm:pt>
    <dgm:pt modelId="{18EEDB2A-1A33-4CB6-B25B-BDBC1A9FB743}">
      <dgm:prSet/>
      <dgm:spPr/>
      <dgm:t>
        <a:bodyPr/>
        <a:lstStyle/>
        <a:p>
          <a:r>
            <a:rPr lang="fr-FR" b="1"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rPr>
            <a:t>Pôle 2 </a:t>
          </a:r>
        </a:p>
        <a:p>
          <a:r>
            <a:rPr lang="fr-FR" b="1"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rPr>
            <a:t>Gestion administrative des relations </a:t>
          </a:r>
        </a:p>
        <a:p>
          <a:r>
            <a:rPr lang="fr-FR" b="1"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rPr>
            <a:t>avec le personnel</a:t>
          </a:r>
          <a:endParaRPr lang="fr-FR" b="1" cap="none" spc="0" dirty="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endParaRPr>
        </a:p>
      </dgm:t>
    </dgm:pt>
    <dgm:pt modelId="{12A7DB2F-E967-44D8-80D2-4F7DC40885BA}" type="sibTrans" cxnId="{922360E0-AA33-414B-817B-1DD8DA439A0F}">
      <dgm:prSet/>
      <dgm:spPr/>
      <dgm:t>
        <a:bodyPr/>
        <a:lstStyle/>
        <a:p>
          <a:endParaRPr lang="fr-FR" b="1" cap="none" spc="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dgm:t>
    </dgm:pt>
    <dgm:pt modelId="{3C062855-86D6-4A21-B912-FC586BFAA0E4}" type="parTrans" cxnId="{922360E0-AA33-414B-817B-1DD8DA439A0F}">
      <dgm:prSet/>
      <dgm:spPr/>
      <dgm:t>
        <a:bodyPr/>
        <a:lstStyle/>
        <a:p>
          <a:endParaRPr lang="fr-FR" b="1" cap="none" spc="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dgm:t>
    </dgm:pt>
    <dgm:pt modelId="{60A0F2DA-BA40-4B7F-9DD0-884029DD2115}">
      <dgm:prSet/>
      <dgm:spPr>
        <a:ln>
          <a:solidFill>
            <a:schemeClr val="bg1"/>
          </a:solidFill>
        </a:ln>
      </dgm:spPr>
      <dgm:t>
        <a:bodyPr/>
        <a:lstStyle/>
        <a:p>
          <a:r>
            <a:rPr lang="fr-FR" b="1"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rPr>
            <a:t>Pôle 1 </a:t>
          </a:r>
        </a:p>
        <a:p>
          <a:r>
            <a:rPr lang="fr-FR" b="1"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rPr>
            <a:t>Gestion administrative des relations externes</a:t>
          </a:r>
          <a:endParaRPr lang="fr-FR" b="1" cap="none" spc="0" dirty="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endParaRPr>
        </a:p>
      </dgm:t>
    </dgm:pt>
    <dgm:pt modelId="{62F11D28-CC48-4F32-A699-08EE6D9B3000}" type="sibTrans" cxnId="{51B9E667-EC22-44AE-9AD8-08158B208A15}">
      <dgm:prSet/>
      <dgm:spPr/>
      <dgm:t>
        <a:bodyPr/>
        <a:lstStyle/>
        <a:p>
          <a:endParaRPr lang="fr-FR" b="1" cap="none" spc="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dgm:t>
    </dgm:pt>
    <dgm:pt modelId="{836889DC-76AF-43CB-AD7B-8604307DC3F0}" type="parTrans" cxnId="{51B9E667-EC22-44AE-9AD8-08158B208A15}">
      <dgm:prSet/>
      <dgm:spPr/>
      <dgm:t>
        <a:bodyPr/>
        <a:lstStyle/>
        <a:p>
          <a:endParaRPr lang="fr-FR" b="1" cap="none" spc="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dgm:t>
    </dgm:pt>
    <dgm:pt modelId="{13D23D18-6974-431E-8EEA-1CB61D46600F}" type="pres">
      <dgm:prSet presAssocID="{522A96A6-7E0C-44FC-8FA8-03363944A35A}" presName="linearFlow" presStyleCnt="0">
        <dgm:presLayoutVars>
          <dgm:dir/>
          <dgm:resizeHandles val="exact"/>
        </dgm:presLayoutVars>
      </dgm:prSet>
      <dgm:spPr/>
    </dgm:pt>
    <dgm:pt modelId="{CA01F9A1-93C6-48DE-8160-EB8FA811416E}" type="pres">
      <dgm:prSet presAssocID="{60A0F2DA-BA40-4B7F-9DD0-884029DD2115}" presName="composite" presStyleCnt="0"/>
      <dgm:spPr/>
    </dgm:pt>
    <dgm:pt modelId="{2EAEF5A0-CE24-41A6-9A3E-ACF494379FB4}" type="pres">
      <dgm:prSet presAssocID="{60A0F2DA-BA40-4B7F-9DD0-884029DD2115}" presName="imgShp" presStyleLbl="fgImgPlace1" presStyleIdx="0" presStyleCnt="4"/>
      <dgm:spPr>
        <a:blipFill rotWithShape="0">
          <a:blip xmlns:r="http://schemas.openxmlformats.org/officeDocument/2006/relationships" r:embed="rId1"/>
          <a:stretch>
            <a:fillRect/>
          </a:stretch>
        </a:blipFill>
      </dgm:spPr>
    </dgm:pt>
    <dgm:pt modelId="{CC1460D5-6160-40FA-A3B8-D0F63F39FBF5}" type="pres">
      <dgm:prSet presAssocID="{60A0F2DA-BA40-4B7F-9DD0-884029DD2115}" presName="txShp" presStyleLbl="node1" presStyleIdx="0" presStyleCnt="4">
        <dgm:presLayoutVars>
          <dgm:bulletEnabled val="1"/>
        </dgm:presLayoutVars>
      </dgm:prSet>
      <dgm:spPr/>
      <dgm:t>
        <a:bodyPr/>
        <a:lstStyle/>
        <a:p>
          <a:endParaRPr lang="fr-FR"/>
        </a:p>
      </dgm:t>
    </dgm:pt>
    <dgm:pt modelId="{A28C6E06-8EE9-4EC7-8F4B-B39E8CE010B8}" type="pres">
      <dgm:prSet presAssocID="{62F11D28-CC48-4F32-A699-08EE6D9B3000}" presName="spacing" presStyleCnt="0"/>
      <dgm:spPr/>
    </dgm:pt>
    <dgm:pt modelId="{29A0683F-6F25-454B-B738-7D60E444964E}" type="pres">
      <dgm:prSet presAssocID="{18EEDB2A-1A33-4CB6-B25B-BDBC1A9FB743}" presName="composite" presStyleCnt="0"/>
      <dgm:spPr/>
    </dgm:pt>
    <dgm:pt modelId="{6FBE8BFB-EBF3-47A8-A4AC-818C50D3320E}" type="pres">
      <dgm:prSet presAssocID="{18EEDB2A-1A33-4CB6-B25B-BDBC1A9FB743}" presName="imgShp" presStyleLbl="fgImgPlace1" presStyleIdx="1" presStyleCnt="4"/>
      <dgm:spPr>
        <a:blipFill rotWithShape="0">
          <a:blip xmlns:r="http://schemas.openxmlformats.org/officeDocument/2006/relationships" r:embed="rId1"/>
          <a:stretch>
            <a:fillRect/>
          </a:stretch>
        </a:blipFill>
      </dgm:spPr>
    </dgm:pt>
    <dgm:pt modelId="{B5A9950C-9C36-4A41-A76A-9135E9976607}" type="pres">
      <dgm:prSet presAssocID="{18EEDB2A-1A33-4CB6-B25B-BDBC1A9FB743}" presName="txShp" presStyleLbl="node1" presStyleIdx="1" presStyleCnt="4">
        <dgm:presLayoutVars>
          <dgm:bulletEnabled val="1"/>
        </dgm:presLayoutVars>
      </dgm:prSet>
      <dgm:spPr/>
      <dgm:t>
        <a:bodyPr/>
        <a:lstStyle/>
        <a:p>
          <a:endParaRPr lang="fr-FR"/>
        </a:p>
      </dgm:t>
    </dgm:pt>
    <dgm:pt modelId="{53B6CD94-0A71-4309-A3D6-7B60E801A1FB}" type="pres">
      <dgm:prSet presAssocID="{12A7DB2F-E967-44D8-80D2-4F7DC40885BA}" presName="spacing" presStyleCnt="0"/>
      <dgm:spPr/>
    </dgm:pt>
    <dgm:pt modelId="{50C10500-BD4B-4F7C-A786-B39B75EDC7DB}" type="pres">
      <dgm:prSet presAssocID="{68552CD0-AC2B-4592-BEE3-E3A8055DE39F}" presName="composite" presStyleCnt="0"/>
      <dgm:spPr/>
    </dgm:pt>
    <dgm:pt modelId="{8A9145BF-6041-403A-9AF2-4027AD15BFC0}" type="pres">
      <dgm:prSet presAssocID="{68552CD0-AC2B-4592-BEE3-E3A8055DE39F}" presName="imgShp" presStyleLbl="fgImgPlace1" presStyleIdx="2" presStyleCnt="4"/>
      <dgm:spPr>
        <a:blipFill rotWithShape="0">
          <a:blip xmlns:r="http://schemas.openxmlformats.org/officeDocument/2006/relationships" r:embed="rId1"/>
          <a:stretch>
            <a:fillRect/>
          </a:stretch>
        </a:blipFill>
      </dgm:spPr>
    </dgm:pt>
    <dgm:pt modelId="{6B512290-1CBE-4D80-95FF-CA936DCE12A0}" type="pres">
      <dgm:prSet presAssocID="{68552CD0-AC2B-4592-BEE3-E3A8055DE39F}" presName="txShp" presStyleLbl="node1" presStyleIdx="2" presStyleCnt="4">
        <dgm:presLayoutVars>
          <dgm:bulletEnabled val="1"/>
        </dgm:presLayoutVars>
      </dgm:prSet>
      <dgm:spPr/>
      <dgm:t>
        <a:bodyPr/>
        <a:lstStyle/>
        <a:p>
          <a:endParaRPr lang="fr-FR"/>
        </a:p>
      </dgm:t>
    </dgm:pt>
    <dgm:pt modelId="{F31D3F75-87DD-4C42-AE20-AF66FD4D2845}" type="pres">
      <dgm:prSet presAssocID="{365B579E-DB29-4406-8A1C-F833022C67CD}" presName="spacing" presStyleCnt="0"/>
      <dgm:spPr/>
    </dgm:pt>
    <dgm:pt modelId="{ECAF2427-9999-41BF-8155-2AA094189624}" type="pres">
      <dgm:prSet presAssocID="{9CE321F4-A86B-46DF-B225-08E1A0C69803}" presName="composite" presStyleCnt="0"/>
      <dgm:spPr/>
    </dgm:pt>
    <dgm:pt modelId="{FACEFC60-B839-40BD-AAB2-29D76834EC77}" type="pres">
      <dgm:prSet presAssocID="{9CE321F4-A86B-46DF-B225-08E1A0C69803}" presName="imgShp" presStyleLbl="fgImgPlace1" presStyleIdx="3" presStyleCnt="4"/>
      <dgm:spPr>
        <a:blipFill rotWithShape="0">
          <a:blip xmlns:r="http://schemas.openxmlformats.org/officeDocument/2006/relationships" r:embed="rId1"/>
          <a:stretch>
            <a:fillRect/>
          </a:stretch>
        </a:blipFill>
      </dgm:spPr>
    </dgm:pt>
    <dgm:pt modelId="{1738B74C-8249-4BEA-A787-35545368C68A}" type="pres">
      <dgm:prSet presAssocID="{9CE321F4-A86B-46DF-B225-08E1A0C69803}" presName="txShp" presStyleLbl="node1" presStyleIdx="3" presStyleCnt="4">
        <dgm:presLayoutVars>
          <dgm:bulletEnabled val="1"/>
        </dgm:presLayoutVars>
      </dgm:prSet>
      <dgm:spPr/>
      <dgm:t>
        <a:bodyPr/>
        <a:lstStyle/>
        <a:p>
          <a:endParaRPr lang="fr-FR"/>
        </a:p>
      </dgm:t>
    </dgm:pt>
  </dgm:ptLst>
  <dgm:cxnLst>
    <dgm:cxn modelId="{61298A77-34FC-4AB8-9F8E-9F2D94653AB5}" type="presOf" srcId="{18EEDB2A-1A33-4CB6-B25B-BDBC1A9FB743}" destId="{B5A9950C-9C36-4A41-A76A-9135E9976607}" srcOrd="0" destOrd="0" presId="urn:microsoft.com/office/officeart/2005/8/layout/vList3"/>
    <dgm:cxn modelId="{279358C4-A2C8-41F6-B778-FC92FAAD958E}" srcId="{522A96A6-7E0C-44FC-8FA8-03363944A35A}" destId="{9CE321F4-A86B-46DF-B225-08E1A0C69803}" srcOrd="3" destOrd="0" parTransId="{115E423C-3841-4DC0-B754-931DABDB0DC5}" sibTransId="{236C39E0-AC8A-44A8-9BB9-7DCB068FD298}"/>
    <dgm:cxn modelId="{E0230152-0688-4619-9CF3-CAA0B7FDE0F1}" type="presOf" srcId="{60A0F2DA-BA40-4B7F-9DD0-884029DD2115}" destId="{CC1460D5-6160-40FA-A3B8-D0F63F39FBF5}" srcOrd="0" destOrd="0" presId="urn:microsoft.com/office/officeart/2005/8/layout/vList3"/>
    <dgm:cxn modelId="{922360E0-AA33-414B-817B-1DD8DA439A0F}" srcId="{522A96A6-7E0C-44FC-8FA8-03363944A35A}" destId="{18EEDB2A-1A33-4CB6-B25B-BDBC1A9FB743}" srcOrd="1" destOrd="0" parTransId="{3C062855-86D6-4A21-B912-FC586BFAA0E4}" sibTransId="{12A7DB2F-E967-44D8-80D2-4F7DC40885BA}"/>
    <dgm:cxn modelId="{587B8A91-2E05-467D-8D3B-FE572A8D0CB7}" type="presOf" srcId="{68552CD0-AC2B-4592-BEE3-E3A8055DE39F}" destId="{6B512290-1CBE-4D80-95FF-CA936DCE12A0}" srcOrd="0" destOrd="0" presId="urn:microsoft.com/office/officeart/2005/8/layout/vList3"/>
    <dgm:cxn modelId="{6E3FF13B-9A62-4B14-B162-14367FF02451}" srcId="{522A96A6-7E0C-44FC-8FA8-03363944A35A}" destId="{68552CD0-AC2B-4592-BEE3-E3A8055DE39F}" srcOrd="2" destOrd="0" parTransId="{C2FE36BA-BED4-4CDF-ACF8-B918BA64FB5F}" sibTransId="{365B579E-DB29-4406-8A1C-F833022C67CD}"/>
    <dgm:cxn modelId="{1FB166E4-7818-4280-A8E4-CA5CF16009A2}" type="presOf" srcId="{9CE321F4-A86B-46DF-B225-08E1A0C69803}" destId="{1738B74C-8249-4BEA-A787-35545368C68A}" srcOrd="0" destOrd="0" presId="urn:microsoft.com/office/officeart/2005/8/layout/vList3"/>
    <dgm:cxn modelId="{7E955D69-FF76-4B2B-9131-98FFF4DCD0A5}" type="presOf" srcId="{522A96A6-7E0C-44FC-8FA8-03363944A35A}" destId="{13D23D18-6974-431E-8EEA-1CB61D46600F}" srcOrd="0" destOrd="0" presId="urn:microsoft.com/office/officeart/2005/8/layout/vList3"/>
    <dgm:cxn modelId="{51B9E667-EC22-44AE-9AD8-08158B208A15}" srcId="{522A96A6-7E0C-44FC-8FA8-03363944A35A}" destId="{60A0F2DA-BA40-4B7F-9DD0-884029DD2115}" srcOrd="0" destOrd="0" parTransId="{836889DC-76AF-43CB-AD7B-8604307DC3F0}" sibTransId="{62F11D28-CC48-4F32-A699-08EE6D9B3000}"/>
    <dgm:cxn modelId="{E0D766B3-1A37-4A21-B5CD-F66489706BA3}" type="presParOf" srcId="{13D23D18-6974-431E-8EEA-1CB61D46600F}" destId="{CA01F9A1-93C6-48DE-8160-EB8FA811416E}" srcOrd="0" destOrd="0" presId="urn:microsoft.com/office/officeart/2005/8/layout/vList3"/>
    <dgm:cxn modelId="{FF47ABCA-64F4-4262-AC36-B465E3DC7852}" type="presParOf" srcId="{CA01F9A1-93C6-48DE-8160-EB8FA811416E}" destId="{2EAEF5A0-CE24-41A6-9A3E-ACF494379FB4}" srcOrd="0" destOrd="0" presId="urn:microsoft.com/office/officeart/2005/8/layout/vList3"/>
    <dgm:cxn modelId="{BC26C9E9-0E1A-43F1-90B4-D5A12A9B6164}" type="presParOf" srcId="{CA01F9A1-93C6-48DE-8160-EB8FA811416E}" destId="{CC1460D5-6160-40FA-A3B8-D0F63F39FBF5}" srcOrd="1" destOrd="0" presId="urn:microsoft.com/office/officeart/2005/8/layout/vList3"/>
    <dgm:cxn modelId="{2CAF2FDD-C882-4346-9656-10D07A44D4B4}" type="presParOf" srcId="{13D23D18-6974-431E-8EEA-1CB61D46600F}" destId="{A28C6E06-8EE9-4EC7-8F4B-B39E8CE010B8}" srcOrd="1" destOrd="0" presId="urn:microsoft.com/office/officeart/2005/8/layout/vList3"/>
    <dgm:cxn modelId="{D8EFB61C-5DE3-43A8-AADF-1EF26E2A346F}" type="presParOf" srcId="{13D23D18-6974-431E-8EEA-1CB61D46600F}" destId="{29A0683F-6F25-454B-B738-7D60E444964E}" srcOrd="2" destOrd="0" presId="urn:microsoft.com/office/officeart/2005/8/layout/vList3"/>
    <dgm:cxn modelId="{FAB6CE86-E7D1-4815-9E61-D884C158B250}" type="presParOf" srcId="{29A0683F-6F25-454B-B738-7D60E444964E}" destId="{6FBE8BFB-EBF3-47A8-A4AC-818C50D3320E}" srcOrd="0" destOrd="0" presId="urn:microsoft.com/office/officeart/2005/8/layout/vList3"/>
    <dgm:cxn modelId="{5D2BD669-6460-4C19-97F4-B23B7648F3FF}" type="presParOf" srcId="{29A0683F-6F25-454B-B738-7D60E444964E}" destId="{B5A9950C-9C36-4A41-A76A-9135E9976607}" srcOrd="1" destOrd="0" presId="urn:microsoft.com/office/officeart/2005/8/layout/vList3"/>
    <dgm:cxn modelId="{09662D90-B432-4CEF-A6A2-5185FDCE191B}" type="presParOf" srcId="{13D23D18-6974-431E-8EEA-1CB61D46600F}" destId="{53B6CD94-0A71-4309-A3D6-7B60E801A1FB}" srcOrd="3" destOrd="0" presId="urn:microsoft.com/office/officeart/2005/8/layout/vList3"/>
    <dgm:cxn modelId="{7BAFF762-2DDB-4AA4-92B3-30EDBA5B3807}" type="presParOf" srcId="{13D23D18-6974-431E-8EEA-1CB61D46600F}" destId="{50C10500-BD4B-4F7C-A786-B39B75EDC7DB}" srcOrd="4" destOrd="0" presId="urn:microsoft.com/office/officeart/2005/8/layout/vList3"/>
    <dgm:cxn modelId="{5E4894A2-7968-473E-8054-BCD410EC522A}" type="presParOf" srcId="{50C10500-BD4B-4F7C-A786-B39B75EDC7DB}" destId="{8A9145BF-6041-403A-9AF2-4027AD15BFC0}" srcOrd="0" destOrd="0" presId="urn:microsoft.com/office/officeart/2005/8/layout/vList3"/>
    <dgm:cxn modelId="{1FB8B540-1D12-4310-BE46-EB030D842CB6}" type="presParOf" srcId="{50C10500-BD4B-4F7C-A786-B39B75EDC7DB}" destId="{6B512290-1CBE-4D80-95FF-CA936DCE12A0}" srcOrd="1" destOrd="0" presId="urn:microsoft.com/office/officeart/2005/8/layout/vList3"/>
    <dgm:cxn modelId="{886D2357-97DC-469C-8673-7C5B82689672}" type="presParOf" srcId="{13D23D18-6974-431E-8EEA-1CB61D46600F}" destId="{F31D3F75-87DD-4C42-AE20-AF66FD4D2845}" srcOrd="5" destOrd="0" presId="urn:microsoft.com/office/officeart/2005/8/layout/vList3"/>
    <dgm:cxn modelId="{38A6EC5B-1D45-4445-8221-2324262F90A0}" type="presParOf" srcId="{13D23D18-6974-431E-8EEA-1CB61D46600F}" destId="{ECAF2427-9999-41BF-8155-2AA094189624}" srcOrd="6" destOrd="0" presId="urn:microsoft.com/office/officeart/2005/8/layout/vList3"/>
    <dgm:cxn modelId="{1CA1F98E-7052-48CC-84F0-1C8FFE6F0D58}" type="presParOf" srcId="{ECAF2427-9999-41BF-8155-2AA094189624}" destId="{FACEFC60-B839-40BD-AAB2-29D76834EC77}" srcOrd="0" destOrd="0" presId="urn:microsoft.com/office/officeart/2005/8/layout/vList3"/>
    <dgm:cxn modelId="{A9AF56BA-CC22-4DD6-8D43-AB709E6A6AB7}" type="presParOf" srcId="{ECAF2427-9999-41BF-8155-2AA094189624}" destId="{1738B74C-8249-4BEA-A787-35545368C68A}" srcOrd="1" destOrd="0" presId="urn:microsoft.com/office/officeart/2005/8/layout/v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1460D5-6160-40FA-A3B8-D0F63F39FBF5}">
      <dsp:nvSpPr>
        <dsp:cNvPr id="0" name=""/>
        <dsp:cNvSpPr/>
      </dsp:nvSpPr>
      <dsp:spPr>
        <a:xfrm rot="10800000">
          <a:off x="1523515" y="2609"/>
          <a:ext cx="5225689" cy="829080"/>
        </a:xfrm>
        <a:prstGeom prst="homePlat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5601" tIns="57150" rIns="106680" bIns="57150" numCol="1" spcCol="1270" anchor="ctr" anchorCtr="0">
          <a:noAutofit/>
        </a:bodyPr>
        <a:lstStyle/>
        <a:p>
          <a:pPr lvl="0" algn="ctr" defTabSz="666750">
            <a:lnSpc>
              <a:spcPct val="90000"/>
            </a:lnSpc>
            <a:spcBef>
              <a:spcPct val="0"/>
            </a:spcBef>
            <a:spcAft>
              <a:spcPct val="35000"/>
            </a:spcAft>
          </a:pPr>
          <a:r>
            <a:rPr lang="fr-FR" sz="1500" b="1" kern="1200"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hlinkClick xmlns:r="http://schemas.openxmlformats.org/officeDocument/2006/relationships" r:id="" action="ppaction://hlinksldjump"/>
            </a:rPr>
            <a:t>Pôle 1 </a:t>
          </a:r>
          <a:endParaRPr lang="fr-FR" sz="1500" b="1" kern="1200"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endParaRPr>
        </a:p>
        <a:p>
          <a:pPr lvl="0" algn="ctr" defTabSz="666750">
            <a:lnSpc>
              <a:spcPct val="90000"/>
            </a:lnSpc>
            <a:spcBef>
              <a:spcPct val="0"/>
            </a:spcBef>
            <a:spcAft>
              <a:spcPct val="35000"/>
            </a:spcAft>
          </a:pPr>
          <a:r>
            <a:rPr lang="fr-FR" sz="1500" b="1" kern="1200"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rPr>
            <a:t>Gestion administrative des relations externes</a:t>
          </a:r>
          <a:endParaRPr lang="fr-FR" sz="1500" b="1" kern="1200" cap="none" spc="0" dirty="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endParaRPr>
        </a:p>
      </dsp:txBody>
      <dsp:txXfrm rot="10800000">
        <a:off x="1523515" y="2609"/>
        <a:ext cx="5225689" cy="829080"/>
      </dsp:txXfrm>
    </dsp:sp>
    <dsp:sp modelId="{2EAEF5A0-CE24-41A6-9A3E-ACF494379FB4}">
      <dsp:nvSpPr>
        <dsp:cNvPr id="0" name=""/>
        <dsp:cNvSpPr/>
      </dsp:nvSpPr>
      <dsp:spPr>
        <a:xfrm>
          <a:off x="1108975" y="2609"/>
          <a:ext cx="829080" cy="829080"/>
        </a:xfrm>
        <a:prstGeom prst="ellipse">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B5A9950C-9C36-4A41-A76A-9135E9976607}">
      <dsp:nvSpPr>
        <dsp:cNvPr id="0" name=""/>
        <dsp:cNvSpPr/>
      </dsp:nvSpPr>
      <dsp:spPr>
        <a:xfrm rot="10800000">
          <a:off x="1523515" y="1079176"/>
          <a:ext cx="5225689" cy="829080"/>
        </a:xfrm>
        <a:prstGeom prst="homePlat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5601" tIns="57150" rIns="106680" bIns="57150" numCol="1" spcCol="1270" anchor="ctr" anchorCtr="0">
          <a:noAutofit/>
        </a:bodyPr>
        <a:lstStyle/>
        <a:p>
          <a:pPr lvl="0" algn="ctr" defTabSz="666750">
            <a:lnSpc>
              <a:spcPct val="90000"/>
            </a:lnSpc>
            <a:spcBef>
              <a:spcPct val="0"/>
            </a:spcBef>
            <a:spcAft>
              <a:spcPct val="35000"/>
            </a:spcAft>
          </a:pPr>
          <a:r>
            <a:rPr lang="fr-FR" sz="1500" b="1" kern="1200"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hlinkClick xmlns:r="http://schemas.openxmlformats.org/officeDocument/2006/relationships" r:id="" action="ppaction://hlinksldjump"/>
            </a:rPr>
            <a:t>Pôle 2 </a:t>
          </a:r>
          <a:endParaRPr lang="fr-FR" sz="1500" b="1" kern="1200"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endParaRPr>
        </a:p>
        <a:p>
          <a:pPr lvl="0" algn="ctr" defTabSz="666750">
            <a:lnSpc>
              <a:spcPct val="90000"/>
            </a:lnSpc>
            <a:spcBef>
              <a:spcPct val="0"/>
            </a:spcBef>
            <a:spcAft>
              <a:spcPct val="35000"/>
            </a:spcAft>
          </a:pPr>
          <a:r>
            <a:rPr lang="fr-FR" sz="1500" b="1" kern="1200" cap="none" spc="0" dirty="0" smtClean="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rPr>
            <a:t>Gestion administrative des relations avec le personnel</a:t>
          </a:r>
          <a:endParaRPr lang="fr-FR" sz="1500" b="1" kern="1200" cap="none" spc="0" dirty="0">
            <a:ln>
              <a:prstDash val="solid"/>
            </a:ln>
            <a:solidFill>
              <a:srgbClr val="0070C0"/>
            </a:solidFill>
            <a:effectLst>
              <a:outerShdw blurRad="88000" dist="50800" dir="5040000" algn="tl">
                <a:schemeClr val="accent4">
                  <a:tint val="80000"/>
                  <a:satMod val="250000"/>
                  <a:alpha val="45000"/>
                </a:schemeClr>
              </a:outerShdw>
            </a:effectLst>
            <a:latin typeface="Verdana" pitchFamily="34" charset="0"/>
            <a:ea typeface="Verdana" pitchFamily="34" charset="0"/>
            <a:cs typeface="Verdana" pitchFamily="34" charset="0"/>
          </a:endParaRPr>
        </a:p>
      </dsp:txBody>
      <dsp:txXfrm rot="10800000">
        <a:off x="1523515" y="1079176"/>
        <a:ext cx="5225689" cy="829080"/>
      </dsp:txXfrm>
    </dsp:sp>
    <dsp:sp modelId="{6FBE8BFB-EBF3-47A8-A4AC-818C50D3320E}">
      <dsp:nvSpPr>
        <dsp:cNvPr id="0" name=""/>
        <dsp:cNvSpPr/>
      </dsp:nvSpPr>
      <dsp:spPr>
        <a:xfrm>
          <a:off x="1108975" y="1079176"/>
          <a:ext cx="829080" cy="829080"/>
        </a:xfrm>
        <a:prstGeom prst="ellipse">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6B512290-1CBE-4D80-95FF-CA936DCE12A0}">
      <dsp:nvSpPr>
        <dsp:cNvPr id="0" name=""/>
        <dsp:cNvSpPr/>
      </dsp:nvSpPr>
      <dsp:spPr>
        <a:xfrm rot="10800000">
          <a:off x="1523515" y="2155743"/>
          <a:ext cx="5225689" cy="829080"/>
        </a:xfrm>
        <a:prstGeom prst="homePlat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5601" tIns="57150" rIns="106680" bIns="57150" numCol="1" spcCol="1270" anchor="ctr" anchorCtr="0">
          <a:noAutofit/>
        </a:bodyPr>
        <a:lstStyle/>
        <a:p>
          <a:pPr lvl="0" algn="ctr" defTabSz="666750">
            <a:lnSpc>
              <a:spcPct val="90000"/>
            </a:lnSpc>
            <a:spcBef>
              <a:spcPct val="0"/>
            </a:spcBef>
            <a:spcAft>
              <a:spcPct val="35000"/>
            </a:spcAft>
          </a:pPr>
          <a:r>
            <a:rPr lang="fr-FR" sz="1500" b="1" kern="1200"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hlinkClick xmlns:r="http://schemas.openxmlformats.org/officeDocument/2006/relationships" r:id="" action="ppaction://hlinksldjump"/>
            </a:rPr>
            <a:t>Pôle 3</a:t>
          </a:r>
          <a:endParaRPr lang="fr-FR" sz="1500" b="1" kern="1200"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0" algn="ctr" defTabSz="666750">
            <a:lnSpc>
              <a:spcPct val="90000"/>
            </a:lnSpc>
            <a:spcBef>
              <a:spcPct val="0"/>
            </a:spcBef>
            <a:spcAft>
              <a:spcPct val="35000"/>
            </a:spcAft>
          </a:pPr>
          <a:r>
            <a:rPr lang="fr-FR" sz="1500" b="1" kern="1200"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Gestion administrative interne</a:t>
          </a:r>
          <a:endParaRPr lang="fr-FR" sz="1500" kern="1200" dirty="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dsp:txBody>
      <dsp:txXfrm rot="10800000">
        <a:off x="1523515" y="2155743"/>
        <a:ext cx="5225689" cy="829080"/>
      </dsp:txXfrm>
    </dsp:sp>
    <dsp:sp modelId="{8A9145BF-6041-403A-9AF2-4027AD15BFC0}">
      <dsp:nvSpPr>
        <dsp:cNvPr id="0" name=""/>
        <dsp:cNvSpPr/>
      </dsp:nvSpPr>
      <dsp:spPr>
        <a:xfrm>
          <a:off x="1108975" y="2155743"/>
          <a:ext cx="829080" cy="829080"/>
        </a:xfrm>
        <a:prstGeom prst="ellipse">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1738B74C-8249-4BEA-A787-35545368C68A}">
      <dsp:nvSpPr>
        <dsp:cNvPr id="0" name=""/>
        <dsp:cNvSpPr/>
      </dsp:nvSpPr>
      <dsp:spPr>
        <a:xfrm rot="10800000">
          <a:off x="1523515" y="3232310"/>
          <a:ext cx="5225689" cy="829080"/>
        </a:xfrm>
        <a:prstGeom prst="homePlat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65601" tIns="57150" rIns="106680" bIns="57150" numCol="1" spcCol="1270" anchor="ctr" anchorCtr="0">
          <a:noAutofit/>
        </a:bodyPr>
        <a:lstStyle/>
        <a:p>
          <a:pPr lvl="0" algn="ctr" defTabSz="666750">
            <a:lnSpc>
              <a:spcPct val="90000"/>
            </a:lnSpc>
            <a:spcBef>
              <a:spcPct val="0"/>
            </a:spcBef>
            <a:spcAft>
              <a:spcPct val="35000"/>
            </a:spcAft>
          </a:pPr>
          <a:r>
            <a:rPr lang="fr-FR" sz="1500" b="1" kern="1200"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hlinkClick xmlns:r="http://schemas.openxmlformats.org/officeDocument/2006/relationships" r:id="" action="ppaction://hlinksldjump"/>
            </a:rPr>
            <a:t>Pôle 4 </a:t>
          </a:r>
          <a:endParaRPr lang="fr-FR" sz="1500" b="1" kern="1200"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0" algn="ctr" defTabSz="666750">
            <a:lnSpc>
              <a:spcPct val="90000"/>
            </a:lnSpc>
            <a:spcBef>
              <a:spcPct val="0"/>
            </a:spcBef>
            <a:spcAft>
              <a:spcPct val="35000"/>
            </a:spcAft>
          </a:pPr>
          <a:r>
            <a:rPr lang="fr-FR" sz="1500" b="1" kern="1200"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Gestion administrative des projets</a:t>
          </a:r>
          <a:endParaRPr lang="fr-FR" sz="1500" kern="1200" dirty="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dsp:txBody>
      <dsp:txXfrm rot="10800000">
        <a:off x="1523515" y="3232310"/>
        <a:ext cx="5225689" cy="829080"/>
      </dsp:txXfrm>
    </dsp:sp>
    <dsp:sp modelId="{FACEFC60-B839-40BD-AAB2-29D76834EC77}">
      <dsp:nvSpPr>
        <dsp:cNvPr id="0" name=""/>
        <dsp:cNvSpPr/>
      </dsp:nvSpPr>
      <dsp:spPr>
        <a:xfrm>
          <a:off x="1108975" y="3232310"/>
          <a:ext cx="829080" cy="829080"/>
        </a:xfrm>
        <a:prstGeom prst="ellipse">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9404B5A-AFBF-4D85-B6EB-C4FF61220626}" type="datetimeFigureOut">
              <a:rPr lang="fr-FR"/>
              <a:pPr>
                <a:defRPr/>
              </a:pPr>
              <a:t>03/04/2015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A4B0D12-A019-4943-8271-18079858A834}"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A4B0D12-A019-4943-8271-18079858A834}" type="slidenum">
              <a:rPr lang="fr-FR" smtClean="0"/>
              <a:pPr>
                <a:defRPr/>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1629" name="Rectangle 7"/>
          <p:cNvSpPr>
            <a:spLocks noGrp="1" noChangeArrowheads="1"/>
          </p:cNvSpPr>
          <p:nvPr>
            <p:ph type="ctrTitle"/>
          </p:nvPr>
        </p:nvSpPr>
        <p:spPr>
          <a:xfrm>
            <a:off x="622300" y="3376613"/>
            <a:ext cx="8272463" cy="1081087"/>
          </a:xfrm>
        </p:spPr>
        <p:txBody>
          <a:bodyPr anchor="b"/>
          <a:lstStyle>
            <a:lvl1pPr>
              <a:lnSpc>
                <a:spcPct val="110000"/>
              </a:lnSpc>
              <a:defRPr sz="3200"/>
            </a:lvl1pPr>
          </a:lstStyle>
          <a:p>
            <a:r>
              <a:rPr lang="fr-FR" smtClean="0"/>
              <a:t>Cliquez pour modifier le style du titre</a:t>
            </a:r>
            <a:endParaRPr lang="de-DE"/>
          </a:p>
        </p:txBody>
      </p:sp>
      <p:sp>
        <p:nvSpPr>
          <p:cNvPr id="111630" name="Rectangle 12"/>
          <p:cNvSpPr>
            <a:spLocks noGrp="1" noChangeArrowheads="1"/>
          </p:cNvSpPr>
          <p:nvPr>
            <p:ph type="subTitle" idx="1"/>
          </p:nvPr>
        </p:nvSpPr>
        <p:spPr bwMode="gray">
          <a:xfrm>
            <a:off x="633413" y="4459288"/>
            <a:ext cx="8266112" cy="731837"/>
          </a:xfrm>
        </p:spPr>
        <p:txBody>
          <a:bodyPr tIns="45720" bIns="45720"/>
          <a:lstStyle>
            <a:lvl1pPr marL="0" indent="0">
              <a:buFont typeface="Wingdings" pitchFamily="2" charset="2"/>
              <a:buNone/>
              <a:defRPr sz="2400">
                <a:solidFill>
                  <a:schemeClr val="bg1"/>
                </a:solidFill>
              </a:defRPr>
            </a:lvl1pPr>
          </a:lstStyle>
          <a:p>
            <a:r>
              <a:rPr lang="fr-FR" smtClean="0"/>
              <a:t>Cliquez pour modifier le style des sous-titres du masque</a:t>
            </a:r>
            <a:endParaRPr lang="de-DE"/>
          </a:p>
        </p:txBody>
      </p:sp>
      <p:sp>
        <p:nvSpPr>
          <p:cNvPr id="4" name="Rectangle 3"/>
          <p:cNvSpPr>
            <a:spLocks noGrp="1" noChangeArrowheads="1"/>
          </p:cNvSpPr>
          <p:nvPr>
            <p:ph type="ftr" sz="quarter" idx="10"/>
          </p:nvPr>
        </p:nvSpPr>
        <p:spPr>
          <a:xfrm>
            <a:off x="3124200" y="6245225"/>
            <a:ext cx="2895600" cy="476250"/>
          </a:xfrm>
        </p:spPr>
        <p:txBody>
          <a:bodyPr/>
          <a:lstStyle>
            <a:lvl1pPr>
              <a:defRPr>
                <a:solidFill>
                  <a:schemeClr val="tx1"/>
                </a:solidFill>
              </a:defRPr>
            </a:lvl1pPr>
          </a:lstStyle>
          <a:p>
            <a:pPr>
              <a:defRPr/>
            </a:pPr>
            <a:endParaRPr lang="fr-FR"/>
          </a:p>
        </p:txBody>
      </p:sp>
    </p:spTree>
  </p:cSld>
  <p:clrMapOvr>
    <a:masterClrMapping/>
  </p:clrMapOvr>
  <p:transition advClick="0">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transition advClick="0">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89725" y="258763"/>
            <a:ext cx="2130425" cy="55435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95275" y="258763"/>
            <a:ext cx="6242050" cy="55435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transition advClick="0">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transition advClick="0">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transition advClick="0">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95275" y="1489075"/>
            <a:ext cx="4186238"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33913" y="1489075"/>
            <a:ext cx="4186237"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transition advClick="0">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transition advClick="0">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transition advClick="0">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transition advClick="0">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transition advClick="0">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transition advClick="0">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95275" y="1489075"/>
            <a:ext cx="8524875" cy="4313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10595" name="Rectangle 5"/>
          <p:cNvSpPr>
            <a:spLocks noGrp="1" noChangeArrowheads="1"/>
          </p:cNvSpPr>
          <p:nvPr>
            <p:ph type="ftr" sz="quarter" idx="3"/>
          </p:nvPr>
        </p:nvSpPr>
        <p:spPr bwMode="gray">
          <a:xfrm>
            <a:off x="3124200" y="6365875"/>
            <a:ext cx="2895600" cy="24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noProof="1">
                <a:solidFill>
                  <a:schemeClr val="bg1"/>
                </a:solidFill>
                <a:latin typeface="+mn-lt"/>
                <a:cs typeface="+mn-cs"/>
              </a:defRPr>
            </a:lvl1pPr>
          </a:lstStyle>
          <a:p>
            <a:pPr>
              <a:defRPr/>
            </a:pPr>
            <a:endParaRPr lang="fr-FR"/>
          </a:p>
        </p:txBody>
      </p:sp>
      <p:sp>
        <p:nvSpPr>
          <p:cNvPr id="1028" name="Rectangle 7"/>
          <p:cNvSpPr>
            <a:spLocks noGrp="1" noChangeArrowheads="1"/>
          </p:cNvSpPr>
          <p:nvPr>
            <p:ph type="title"/>
          </p:nvPr>
        </p:nvSpPr>
        <p:spPr bwMode="gray">
          <a:xfrm>
            <a:off x="300038" y="258763"/>
            <a:ext cx="8520112" cy="6477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de-DE" smtClean="0"/>
              <a:t>Klicken Sie, um das Titelformat zu bearbeiten</a:t>
            </a:r>
          </a:p>
        </p:txBody>
      </p:sp>
      <p:sp>
        <p:nvSpPr>
          <p:cNvPr id="110597" name="Rectangle 5"/>
          <p:cNvSpPr>
            <a:spLocks noChangeArrowheads="1"/>
          </p:cNvSpPr>
          <p:nvPr/>
        </p:nvSpPr>
        <p:spPr bwMode="gray">
          <a:xfrm>
            <a:off x="219075" y="6365875"/>
            <a:ext cx="1343025" cy="247650"/>
          </a:xfrm>
          <a:prstGeom prst="rect">
            <a:avLst/>
          </a:prstGeom>
          <a:noFill/>
          <a:ln w="9525">
            <a:noFill/>
            <a:miter lim="800000"/>
            <a:headEnd/>
            <a:tailEnd/>
          </a:ln>
        </p:spPr>
        <p:txBody>
          <a:bodyPr/>
          <a:lstStyle/>
          <a:p>
            <a:pPr fontAlgn="auto">
              <a:spcBef>
                <a:spcPts val="0"/>
              </a:spcBef>
              <a:spcAft>
                <a:spcPts val="0"/>
              </a:spcAft>
              <a:defRPr/>
            </a:pPr>
            <a:r>
              <a:rPr lang="de-DE" sz="1000">
                <a:latin typeface="+mn-lt"/>
              </a:rPr>
              <a:t>Page </a:t>
            </a:r>
            <a:r>
              <a:rPr lang="de-DE" sz="1000">
                <a:latin typeface="+mn-lt"/>
                <a:sym typeface="Wingdings" pitchFamily="2" charset="2"/>
              </a:rPr>
              <a:t></a:t>
            </a:r>
            <a:r>
              <a:rPr lang="de-DE" sz="1000">
                <a:latin typeface="+mn-lt"/>
              </a:rPr>
              <a:t> </a:t>
            </a:r>
            <a:fld id="{C45A284A-AFBC-4EF7-894E-C49375D85C68}" type="slidenum">
              <a:rPr lang="de-DE" sz="1000">
                <a:latin typeface="+mn-lt"/>
              </a:rPr>
              <a:pPr fontAlgn="auto">
                <a:spcBef>
                  <a:spcPts val="0"/>
                </a:spcBef>
                <a:spcAft>
                  <a:spcPts val="0"/>
                </a:spcAft>
                <a:defRPr/>
              </a:pPr>
              <a:t>‹N°›</a:t>
            </a:fld>
            <a:endParaRPr lang="de-DE" sz="1000">
              <a:latin typeface="+mn-lt"/>
            </a:endParaRPr>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ransition advClick="0">
    <p:push/>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600" b="1">
          <a:solidFill>
            <a:schemeClr val="bg1"/>
          </a:solidFill>
          <a:latin typeface="+mj-lt"/>
          <a:ea typeface="+mj-ea"/>
          <a:cs typeface="+mj-cs"/>
        </a:defRPr>
      </a:lvl1pPr>
      <a:lvl2pPr algn="l" rtl="0" eaLnBrk="0" fontAlgn="base" hangingPunct="0">
        <a:lnSpc>
          <a:spcPct val="90000"/>
        </a:lnSpc>
        <a:spcBef>
          <a:spcPct val="0"/>
        </a:spcBef>
        <a:spcAft>
          <a:spcPct val="0"/>
        </a:spcAft>
        <a:defRPr sz="2600" b="1">
          <a:solidFill>
            <a:schemeClr val="bg1"/>
          </a:solidFill>
          <a:latin typeface="Arial" charset="0"/>
          <a:cs typeface="Arial" charset="0"/>
        </a:defRPr>
      </a:lvl2pPr>
      <a:lvl3pPr algn="l" rtl="0" eaLnBrk="0" fontAlgn="base" hangingPunct="0">
        <a:lnSpc>
          <a:spcPct val="90000"/>
        </a:lnSpc>
        <a:spcBef>
          <a:spcPct val="0"/>
        </a:spcBef>
        <a:spcAft>
          <a:spcPct val="0"/>
        </a:spcAft>
        <a:defRPr sz="2600" b="1">
          <a:solidFill>
            <a:schemeClr val="bg1"/>
          </a:solidFill>
          <a:latin typeface="Arial" charset="0"/>
          <a:cs typeface="Arial" charset="0"/>
        </a:defRPr>
      </a:lvl3pPr>
      <a:lvl4pPr algn="l" rtl="0" eaLnBrk="0" fontAlgn="base" hangingPunct="0">
        <a:lnSpc>
          <a:spcPct val="90000"/>
        </a:lnSpc>
        <a:spcBef>
          <a:spcPct val="0"/>
        </a:spcBef>
        <a:spcAft>
          <a:spcPct val="0"/>
        </a:spcAft>
        <a:defRPr sz="2600" b="1">
          <a:solidFill>
            <a:schemeClr val="bg1"/>
          </a:solidFill>
          <a:latin typeface="Arial" charset="0"/>
          <a:cs typeface="Arial" charset="0"/>
        </a:defRPr>
      </a:lvl4pPr>
      <a:lvl5pPr algn="l" rtl="0" eaLnBrk="0" fontAlgn="base" hangingPunct="0">
        <a:lnSpc>
          <a:spcPct val="90000"/>
        </a:lnSpc>
        <a:spcBef>
          <a:spcPct val="0"/>
        </a:spcBef>
        <a:spcAft>
          <a:spcPct val="0"/>
        </a:spcAft>
        <a:defRPr sz="2600" b="1">
          <a:solidFill>
            <a:schemeClr val="bg1"/>
          </a:solidFill>
          <a:latin typeface="Arial" charset="0"/>
          <a:cs typeface="Arial" charset="0"/>
        </a:defRPr>
      </a:lvl5pPr>
      <a:lvl6pPr marL="457200" algn="l" rtl="0" eaLnBrk="1" fontAlgn="base" hangingPunct="1">
        <a:lnSpc>
          <a:spcPct val="90000"/>
        </a:lnSpc>
        <a:spcBef>
          <a:spcPct val="0"/>
        </a:spcBef>
        <a:spcAft>
          <a:spcPct val="0"/>
        </a:spcAft>
        <a:defRPr sz="2600" b="1">
          <a:solidFill>
            <a:schemeClr val="bg1"/>
          </a:solidFill>
          <a:latin typeface="Arial" charset="0"/>
          <a:cs typeface="Arial" charset="0"/>
        </a:defRPr>
      </a:lvl6pPr>
      <a:lvl7pPr marL="914400" algn="l" rtl="0" eaLnBrk="1" fontAlgn="base" hangingPunct="1">
        <a:lnSpc>
          <a:spcPct val="90000"/>
        </a:lnSpc>
        <a:spcBef>
          <a:spcPct val="0"/>
        </a:spcBef>
        <a:spcAft>
          <a:spcPct val="0"/>
        </a:spcAft>
        <a:defRPr sz="2600" b="1">
          <a:solidFill>
            <a:schemeClr val="bg1"/>
          </a:solidFill>
          <a:latin typeface="Arial" charset="0"/>
          <a:cs typeface="Arial" charset="0"/>
        </a:defRPr>
      </a:lvl7pPr>
      <a:lvl8pPr marL="1371600" algn="l" rtl="0" eaLnBrk="1" fontAlgn="base" hangingPunct="1">
        <a:lnSpc>
          <a:spcPct val="90000"/>
        </a:lnSpc>
        <a:spcBef>
          <a:spcPct val="0"/>
        </a:spcBef>
        <a:spcAft>
          <a:spcPct val="0"/>
        </a:spcAft>
        <a:defRPr sz="2600" b="1">
          <a:solidFill>
            <a:schemeClr val="bg1"/>
          </a:solidFill>
          <a:latin typeface="Arial" charset="0"/>
          <a:cs typeface="Arial" charset="0"/>
        </a:defRPr>
      </a:lvl8pPr>
      <a:lvl9pPr marL="1828800" algn="l" rtl="0" eaLnBrk="1" fontAlgn="base" hangingPunct="1">
        <a:lnSpc>
          <a:spcPct val="90000"/>
        </a:lnSpc>
        <a:spcBef>
          <a:spcPct val="0"/>
        </a:spcBef>
        <a:spcAft>
          <a:spcPct val="0"/>
        </a:spcAft>
        <a:defRPr sz="2600" b="1">
          <a:solidFill>
            <a:schemeClr val="bg1"/>
          </a:solidFill>
          <a:latin typeface="Arial" charset="0"/>
          <a:cs typeface="Arial" charset="0"/>
        </a:defRPr>
      </a:lvl9pPr>
    </p:titleStyle>
    <p:bodyStyle>
      <a:lvl1pPr marL="180975" indent="-180975" algn="l" rtl="0" eaLnBrk="0" fontAlgn="base" hangingPunct="0">
        <a:spcBef>
          <a:spcPct val="0"/>
        </a:spcBef>
        <a:spcAft>
          <a:spcPct val="40000"/>
        </a:spcAft>
        <a:buFont typeface="Wingdings" pitchFamily="2" charset="2"/>
        <a:buChar char="§"/>
        <a:defRPr sz="2000">
          <a:solidFill>
            <a:schemeClr val="tx1"/>
          </a:solidFill>
          <a:latin typeface="+mn-lt"/>
          <a:ea typeface="+mn-ea"/>
          <a:cs typeface="+mn-cs"/>
        </a:defRPr>
      </a:lvl1pPr>
      <a:lvl2pPr marL="444500" indent="-261938" algn="l" rtl="0" eaLnBrk="0" fontAlgn="base" hangingPunct="0">
        <a:spcBef>
          <a:spcPct val="0"/>
        </a:spcBef>
        <a:spcAft>
          <a:spcPct val="40000"/>
        </a:spcAft>
        <a:buChar char="–"/>
        <a:defRPr sz="2800">
          <a:solidFill>
            <a:schemeClr val="tx1"/>
          </a:solidFill>
          <a:latin typeface="+mn-lt"/>
          <a:cs typeface="+mn-cs"/>
        </a:defRPr>
      </a:lvl2pPr>
      <a:lvl3pPr marL="720725" indent="-274638" algn="l" rtl="0" eaLnBrk="0" fontAlgn="base" hangingPunct="0">
        <a:spcBef>
          <a:spcPct val="0"/>
        </a:spcBef>
        <a:spcAft>
          <a:spcPct val="40000"/>
        </a:spcAft>
        <a:buChar char="•"/>
        <a:defRPr sz="2400">
          <a:solidFill>
            <a:schemeClr val="tx1"/>
          </a:solidFill>
          <a:latin typeface="+mn-lt"/>
          <a:cs typeface="+mn-cs"/>
        </a:defRPr>
      </a:lvl3pPr>
      <a:lvl4pPr marL="987425" indent="-265113" algn="l" rtl="0" eaLnBrk="0" fontAlgn="base" hangingPunct="0">
        <a:spcBef>
          <a:spcPct val="0"/>
        </a:spcBef>
        <a:spcAft>
          <a:spcPct val="40000"/>
        </a:spcAft>
        <a:buChar char="–"/>
        <a:defRPr sz="2000">
          <a:solidFill>
            <a:schemeClr val="tx1"/>
          </a:solidFill>
          <a:latin typeface="+mn-lt"/>
          <a:cs typeface="+mn-cs"/>
        </a:defRPr>
      </a:lvl4pPr>
      <a:lvl5pPr marL="1254125" indent="-265113" algn="l" rtl="0" eaLnBrk="0" fontAlgn="base" hangingPunct="0">
        <a:spcBef>
          <a:spcPct val="0"/>
        </a:spcBef>
        <a:spcAft>
          <a:spcPct val="40000"/>
        </a:spcAft>
        <a:buChar char="»"/>
        <a:defRPr sz="2000">
          <a:solidFill>
            <a:schemeClr val="tx1"/>
          </a:solidFill>
          <a:latin typeface="+mn-lt"/>
          <a:cs typeface="+mn-cs"/>
        </a:defRPr>
      </a:lvl5pPr>
      <a:lvl6pPr marL="1711325" indent="-265113" algn="l" rtl="0" eaLnBrk="1" fontAlgn="base" hangingPunct="1">
        <a:spcBef>
          <a:spcPct val="0"/>
        </a:spcBef>
        <a:spcAft>
          <a:spcPct val="40000"/>
        </a:spcAft>
        <a:buChar char="»"/>
        <a:defRPr>
          <a:solidFill>
            <a:schemeClr val="tx1"/>
          </a:solidFill>
          <a:latin typeface="+mn-lt"/>
          <a:cs typeface="+mn-cs"/>
        </a:defRPr>
      </a:lvl6pPr>
      <a:lvl7pPr marL="2168525" indent="-265113" algn="l" rtl="0" eaLnBrk="1" fontAlgn="base" hangingPunct="1">
        <a:spcBef>
          <a:spcPct val="0"/>
        </a:spcBef>
        <a:spcAft>
          <a:spcPct val="40000"/>
        </a:spcAft>
        <a:buChar char="»"/>
        <a:defRPr>
          <a:solidFill>
            <a:schemeClr val="tx1"/>
          </a:solidFill>
          <a:latin typeface="+mn-lt"/>
          <a:cs typeface="+mn-cs"/>
        </a:defRPr>
      </a:lvl7pPr>
      <a:lvl8pPr marL="2625725" indent="-265113" algn="l" rtl="0" eaLnBrk="1" fontAlgn="base" hangingPunct="1">
        <a:spcBef>
          <a:spcPct val="0"/>
        </a:spcBef>
        <a:spcAft>
          <a:spcPct val="40000"/>
        </a:spcAft>
        <a:buChar char="»"/>
        <a:defRPr>
          <a:solidFill>
            <a:schemeClr val="tx1"/>
          </a:solidFill>
          <a:latin typeface="+mn-lt"/>
          <a:cs typeface="+mn-cs"/>
        </a:defRPr>
      </a:lvl8pPr>
      <a:lvl9pPr marL="3082925" indent="-265113" algn="l" rtl="0" eaLnBrk="1" fontAlgn="base" hangingPunct="1">
        <a:spcBef>
          <a:spcPct val="0"/>
        </a:spcBef>
        <a:spcAft>
          <a:spcPct val="40000"/>
        </a:spcAft>
        <a:buChar char="»"/>
        <a:defRPr>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67.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slide" Target="slide7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slide" Target="slide7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slide" Target="slide7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slide" Target="slide70.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4.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1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70.xml"/><Relationship Id="rId2" Type="http://schemas.openxmlformats.org/officeDocument/2006/relationships/slide" Target="slide63.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slide" Target="slide62.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6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 Target="slide6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9.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6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6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2.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diagramData" Target="../diagrams/data1.xml"/><Relationship Id="rId7"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microsoft.com/office/2007/relationships/diagramDrawing" Target="../diagrams/drawing1.xml"/><Relationship Id="rId5" Type="http://schemas.openxmlformats.org/officeDocument/2006/relationships/diagramQuickStyle" Target="../diagrams/quickStyle1.xml"/><Relationship Id="rId10" Type="http://schemas.openxmlformats.org/officeDocument/2006/relationships/slide" Target="slide6.xml"/><Relationship Id="rId4" Type="http://schemas.openxmlformats.org/officeDocument/2006/relationships/diagramLayout" Target="../diagrams/layout1.xml"/><Relationship Id="rId9"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6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slide" Target="slide62.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5.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25.xml.rels><?xml version="1.0" encoding="UTF-8" standalone="yes"?>
<Relationships xmlns="http://schemas.openxmlformats.org/package/2006/relationships"><Relationship Id="rId3" Type="http://schemas.openxmlformats.org/officeDocument/2006/relationships/slide" Target="slide65.xml"/><Relationship Id="rId2" Type="http://schemas.openxmlformats.org/officeDocument/2006/relationships/slide" Target="slide66.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5.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2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19.xml"/><Relationship Id="rId18" Type="http://schemas.openxmlformats.org/officeDocument/2006/relationships/slide" Target="slide104.xml"/><Relationship Id="rId3" Type="http://schemas.openxmlformats.org/officeDocument/2006/relationships/slide" Target="slide9.xml"/><Relationship Id="rId7" Type="http://schemas.openxmlformats.org/officeDocument/2006/relationships/slide" Target="slide13.xml"/><Relationship Id="rId12" Type="http://schemas.openxmlformats.org/officeDocument/2006/relationships/slide" Target="slide18.xml"/><Relationship Id="rId17" Type="http://schemas.openxmlformats.org/officeDocument/2006/relationships/image" Target="../media/image6.jpeg"/><Relationship Id="rId2" Type="http://schemas.openxmlformats.org/officeDocument/2006/relationships/slide" Target="slide8.xml"/><Relationship Id="rId16" Type="http://schemas.openxmlformats.org/officeDocument/2006/relationships/image" Target="../media/image5.png"/><Relationship Id="rId20" Type="http://schemas.openxmlformats.org/officeDocument/2006/relationships/slide" Target="slide106.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17.xml"/><Relationship Id="rId5" Type="http://schemas.openxmlformats.org/officeDocument/2006/relationships/slide" Target="slide11.xml"/><Relationship Id="rId15" Type="http://schemas.openxmlformats.org/officeDocument/2006/relationships/slide" Target="slide2.xml"/><Relationship Id="rId10" Type="http://schemas.openxmlformats.org/officeDocument/2006/relationships/slide" Target="slide16.xml"/><Relationship Id="rId19" Type="http://schemas.openxmlformats.org/officeDocument/2006/relationships/slide" Target="slide105.xml"/><Relationship Id="rId4" Type="http://schemas.openxmlformats.org/officeDocument/2006/relationships/slide" Target="slide10.xml"/><Relationship Id="rId9" Type="http://schemas.openxmlformats.org/officeDocument/2006/relationships/slide" Target="slide15.xml"/><Relationship Id="rId14" Type="http://schemas.openxmlformats.org/officeDocument/2006/relationships/slide" Target="slide20.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7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6.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5.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4.xml"/><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4.xml"/><Relationship Id="rId1" Type="http://schemas.openxmlformats.org/officeDocument/2006/relationships/slideLayout" Target="../slideLayouts/slideLayout1.xml"/><Relationship Id="rId4" Type="http://schemas.openxmlformats.org/officeDocument/2006/relationships/slide" Target="slide5.xml"/></Relationships>
</file>

<file path=ppt/slides/_rels/slide3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7.xml"/><Relationship Id="rId1" Type="http://schemas.openxmlformats.org/officeDocument/2006/relationships/slideLayout" Target="../slideLayouts/slideLayout1.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slide" Target="slide32.xml"/><Relationship Id="rId18" Type="http://schemas.openxmlformats.org/officeDocument/2006/relationships/image" Target="../media/image5.png"/><Relationship Id="rId3" Type="http://schemas.openxmlformats.org/officeDocument/2006/relationships/slide" Target="slide22.xml"/><Relationship Id="rId7" Type="http://schemas.openxmlformats.org/officeDocument/2006/relationships/slide" Target="slide26.xml"/><Relationship Id="rId12" Type="http://schemas.openxmlformats.org/officeDocument/2006/relationships/slide" Target="slide31.xml"/><Relationship Id="rId17" Type="http://schemas.openxmlformats.org/officeDocument/2006/relationships/slide" Target="slide2.xml"/><Relationship Id="rId2" Type="http://schemas.openxmlformats.org/officeDocument/2006/relationships/slide" Target="slide21.xml"/><Relationship Id="rId16" Type="http://schemas.openxmlformats.org/officeDocument/2006/relationships/slide" Target="slide35.xml"/><Relationship Id="rId1" Type="http://schemas.openxmlformats.org/officeDocument/2006/relationships/slideLayout" Target="../slideLayouts/slideLayout2.xml"/><Relationship Id="rId6" Type="http://schemas.openxmlformats.org/officeDocument/2006/relationships/slide" Target="slide25.xml"/><Relationship Id="rId11" Type="http://schemas.openxmlformats.org/officeDocument/2006/relationships/slide" Target="slide30.xml"/><Relationship Id="rId5" Type="http://schemas.openxmlformats.org/officeDocument/2006/relationships/slide" Target="slide24.xml"/><Relationship Id="rId15" Type="http://schemas.openxmlformats.org/officeDocument/2006/relationships/slide" Target="slide34.xml"/><Relationship Id="rId10" Type="http://schemas.openxmlformats.org/officeDocument/2006/relationships/slide" Target="slide29.xml"/><Relationship Id="rId19" Type="http://schemas.openxmlformats.org/officeDocument/2006/relationships/image" Target="../media/image6.jpeg"/><Relationship Id="rId4" Type="http://schemas.openxmlformats.org/officeDocument/2006/relationships/slide" Target="slide23.xml"/><Relationship Id="rId9" Type="http://schemas.openxmlformats.org/officeDocument/2006/relationships/slide" Target="slide28.xml"/><Relationship Id="rId14" Type="http://schemas.openxmlformats.org/officeDocument/2006/relationships/slide" Target="slide33.xml"/></Relationships>
</file>

<file path=ppt/slides/_rels/slide4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6.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9.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69.xml"/><Relationship Id="rId1" Type="http://schemas.openxmlformats.org/officeDocument/2006/relationships/slideLayout" Target="../slideLayouts/slideLayout1.xml"/><Relationship Id="rId4" Type="http://schemas.openxmlformats.org/officeDocument/2006/relationships/slide" Target="slide5.xml"/></Relationships>
</file>

<file path=ppt/slides/_rels/slide4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slide" Target="slide42.xml"/><Relationship Id="rId13" Type="http://schemas.openxmlformats.org/officeDocument/2006/relationships/slide" Target="slide47.xml"/><Relationship Id="rId18" Type="http://schemas.openxmlformats.org/officeDocument/2006/relationships/image" Target="../media/image6.jpeg"/><Relationship Id="rId3" Type="http://schemas.openxmlformats.org/officeDocument/2006/relationships/slide" Target="slide37.xml"/><Relationship Id="rId21" Type="http://schemas.openxmlformats.org/officeDocument/2006/relationships/slide" Target="slide109.xml"/><Relationship Id="rId7" Type="http://schemas.openxmlformats.org/officeDocument/2006/relationships/slide" Target="slide41.xml"/><Relationship Id="rId12" Type="http://schemas.openxmlformats.org/officeDocument/2006/relationships/slide" Target="slide46.xml"/><Relationship Id="rId17" Type="http://schemas.openxmlformats.org/officeDocument/2006/relationships/image" Target="../media/image5.png"/><Relationship Id="rId2" Type="http://schemas.openxmlformats.org/officeDocument/2006/relationships/slide" Target="slide36.xml"/><Relationship Id="rId16" Type="http://schemas.openxmlformats.org/officeDocument/2006/relationships/slide" Target="slide2.xml"/><Relationship Id="rId20" Type="http://schemas.openxmlformats.org/officeDocument/2006/relationships/slide" Target="slide108.xml"/><Relationship Id="rId1" Type="http://schemas.openxmlformats.org/officeDocument/2006/relationships/slideLayout" Target="../slideLayouts/slideLayout2.xml"/><Relationship Id="rId6" Type="http://schemas.openxmlformats.org/officeDocument/2006/relationships/slide" Target="slide40.xml"/><Relationship Id="rId11" Type="http://schemas.openxmlformats.org/officeDocument/2006/relationships/slide" Target="slide45.xml"/><Relationship Id="rId5" Type="http://schemas.openxmlformats.org/officeDocument/2006/relationships/slide" Target="slide39.xml"/><Relationship Id="rId15" Type="http://schemas.openxmlformats.org/officeDocument/2006/relationships/slide" Target="slide49.xml"/><Relationship Id="rId10" Type="http://schemas.openxmlformats.org/officeDocument/2006/relationships/slide" Target="slide44.xml"/><Relationship Id="rId19" Type="http://schemas.openxmlformats.org/officeDocument/2006/relationships/slide" Target="slide107.xml"/><Relationship Id="rId4" Type="http://schemas.openxmlformats.org/officeDocument/2006/relationships/slide" Target="slide38.xml"/><Relationship Id="rId9" Type="http://schemas.openxmlformats.org/officeDocument/2006/relationships/slide" Target="slide43.xml"/><Relationship Id="rId14" Type="http://schemas.openxmlformats.org/officeDocument/2006/relationships/slide" Target="slide48.xml"/><Relationship Id="rId22" Type="http://schemas.openxmlformats.org/officeDocument/2006/relationships/slide" Target="slide110.xml"/></Relationships>
</file>

<file path=ppt/slides/_rels/slide5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6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2.xml"/><Relationship Id="rId1" Type="http://schemas.openxmlformats.org/officeDocument/2006/relationships/slideLayout" Target="../slideLayouts/slideLayout1.xml"/><Relationship Id="rId4" Type="http://schemas.openxmlformats.org/officeDocument/2006/relationships/slide" Target="slide6.xml"/></Relationships>
</file>

<file path=ppt/slides/_rels/slide5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8.xml"/><Relationship Id="rId1" Type="http://schemas.openxmlformats.org/officeDocument/2006/relationships/slideLayout" Target="../slideLayouts/slideLayout1.xml"/><Relationship Id="rId4" Type="http://schemas.openxmlformats.org/officeDocument/2006/relationships/slide" Target="slide6.xml"/></Relationships>
</file>

<file path=ppt/slides/_rels/slide5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slide" Target="slide56.xml"/><Relationship Id="rId13" Type="http://schemas.openxmlformats.org/officeDocument/2006/relationships/slide" Target="slide2.xml"/><Relationship Id="rId3" Type="http://schemas.openxmlformats.org/officeDocument/2006/relationships/slide" Target="slide51.xml"/><Relationship Id="rId7" Type="http://schemas.openxmlformats.org/officeDocument/2006/relationships/slide" Target="slide55.xml"/><Relationship Id="rId12" Type="http://schemas.openxmlformats.org/officeDocument/2006/relationships/slide" Target="slide61.xml"/><Relationship Id="rId17" Type="http://schemas.openxmlformats.org/officeDocument/2006/relationships/slide" Target="slide112.xml"/><Relationship Id="rId2" Type="http://schemas.openxmlformats.org/officeDocument/2006/relationships/slide" Target="slide50.xml"/><Relationship Id="rId16" Type="http://schemas.openxmlformats.org/officeDocument/2006/relationships/slide" Target="slide111.xml"/><Relationship Id="rId1" Type="http://schemas.openxmlformats.org/officeDocument/2006/relationships/slideLayout" Target="../slideLayouts/slideLayout2.xml"/><Relationship Id="rId6" Type="http://schemas.openxmlformats.org/officeDocument/2006/relationships/slide" Target="slide54.xml"/><Relationship Id="rId11" Type="http://schemas.openxmlformats.org/officeDocument/2006/relationships/slide" Target="slide60.xml"/><Relationship Id="rId5" Type="http://schemas.openxmlformats.org/officeDocument/2006/relationships/slide" Target="slide53.xml"/><Relationship Id="rId15" Type="http://schemas.openxmlformats.org/officeDocument/2006/relationships/image" Target="../media/image6.jpeg"/><Relationship Id="rId10" Type="http://schemas.openxmlformats.org/officeDocument/2006/relationships/slide" Target="slide59.xml"/><Relationship Id="rId4" Type="http://schemas.openxmlformats.org/officeDocument/2006/relationships/slide" Target="slide52.xml"/><Relationship Id="rId9" Type="http://schemas.openxmlformats.org/officeDocument/2006/relationships/slide" Target="slide58.xml"/><Relationship Id="rId14" Type="http://schemas.openxmlformats.org/officeDocument/2006/relationships/image" Target="../media/image5.png"/></Relationships>
</file>

<file path=ppt/slides/_rels/slide6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71.xml"/><Relationship Id="rId7" Type="http://schemas.openxmlformats.org/officeDocument/2006/relationships/slide" Target="slide74.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73.xml"/><Relationship Id="rId5" Type="http://schemas.openxmlformats.org/officeDocument/2006/relationships/slide" Target="slide72.xml"/><Relationship Id="rId4" Type="http://schemas.openxmlformats.org/officeDocument/2006/relationships/image" Target="../media/image9.jpeg"/><Relationship Id="rId9" Type="http://schemas.openxmlformats.org/officeDocument/2006/relationships/image" Target="../media/image10.png"/></Relationships>
</file>

<file path=ppt/slides/_rels/slide63.xml.rels><?xml version="1.0" encoding="UTF-8" standalone="yes"?>
<Relationships xmlns="http://schemas.openxmlformats.org/package/2006/relationships"><Relationship Id="rId3" Type="http://schemas.openxmlformats.org/officeDocument/2006/relationships/slide" Target="slide75.xml"/><Relationship Id="rId7"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76.xml"/><Relationship Id="rId4" Type="http://schemas.openxmlformats.org/officeDocument/2006/relationships/image" Target="../media/image9.jpeg"/></Relationships>
</file>

<file path=ppt/slides/_rels/slide64.xml.rels><?xml version="1.0" encoding="UTF-8" standalone="yes"?>
<Relationships xmlns="http://schemas.openxmlformats.org/package/2006/relationships"><Relationship Id="rId8" Type="http://schemas.openxmlformats.org/officeDocument/2006/relationships/slide" Target="slide81.xml"/><Relationship Id="rId3" Type="http://schemas.openxmlformats.org/officeDocument/2006/relationships/slide" Target="slide77.xml"/><Relationship Id="rId7" Type="http://schemas.openxmlformats.org/officeDocument/2006/relationships/slide" Target="slide80.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82.xml"/><Relationship Id="rId11" Type="http://schemas.openxmlformats.org/officeDocument/2006/relationships/image" Target="../media/image10.png"/><Relationship Id="rId5" Type="http://schemas.openxmlformats.org/officeDocument/2006/relationships/slide" Target="slide78.xml"/><Relationship Id="rId10" Type="http://schemas.openxmlformats.org/officeDocument/2006/relationships/slide" Target="slide2.xml"/><Relationship Id="rId4" Type="http://schemas.openxmlformats.org/officeDocument/2006/relationships/image" Target="../media/image9.jpeg"/><Relationship Id="rId9" Type="http://schemas.openxmlformats.org/officeDocument/2006/relationships/slide" Target="slide83.xml"/></Relationships>
</file>

<file path=ppt/slides/_rels/slide65.xml.rels><?xml version="1.0" encoding="UTF-8" standalone="yes"?>
<Relationships xmlns="http://schemas.openxmlformats.org/package/2006/relationships"><Relationship Id="rId3" Type="http://schemas.openxmlformats.org/officeDocument/2006/relationships/slide" Target="slide84.xml"/><Relationship Id="rId7"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85.xml"/><Relationship Id="rId4" Type="http://schemas.openxmlformats.org/officeDocument/2006/relationships/image" Target="../media/image9.jpeg"/></Relationships>
</file>

<file path=ppt/slides/_rels/slide6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86.xml"/><Relationship Id="rId7"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88.xml"/><Relationship Id="rId5" Type="http://schemas.openxmlformats.org/officeDocument/2006/relationships/slide" Target="slide87.xml"/><Relationship Id="rId4" Type="http://schemas.openxmlformats.org/officeDocument/2006/relationships/image" Target="../media/image9.jpeg"/></Relationships>
</file>

<file path=ppt/slides/_rels/slide67.xml.rels><?xml version="1.0" encoding="UTF-8" standalone="yes"?>
<Relationships xmlns="http://schemas.openxmlformats.org/package/2006/relationships"><Relationship Id="rId3" Type="http://schemas.openxmlformats.org/officeDocument/2006/relationships/slide" Target="slide89.xml"/><Relationship Id="rId7"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90.xml"/><Relationship Id="rId4" Type="http://schemas.openxmlformats.org/officeDocument/2006/relationships/image" Target="../media/image9.jpeg"/></Relationships>
</file>

<file path=ppt/slides/_rels/slide6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91.xml"/><Relationship Id="rId7"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93.xml"/><Relationship Id="rId5" Type="http://schemas.openxmlformats.org/officeDocument/2006/relationships/slide" Target="slide95.xml"/><Relationship Id="rId4" Type="http://schemas.openxmlformats.org/officeDocument/2006/relationships/image" Target="../media/image9.jpeg"/></Relationships>
</file>

<file path=ppt/slides/_rels/slide69.xml.rels><?xml version="1.0" encoding="UTF-8" standalone="yes"?>
<Relationships xmlns="http://schemas.openxmlformats.org/package/2006/relationships"><Relationship Id="rId8" Type="http://schemas.openxmlformats.org/officeDocument/2006/relationships/slide" Target="slide98.xml"/><Relationship Id="rId3" Type="http://schemas.openxmlformats.org/officeDocument/2006/relationships/slide" Target="slide97.xml"/><Relationship Id="rId7" Type="http://schemas.openxmlformats.org/officeDocument/2006/relationships/slide" Target="slide94.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95.xml"/><Relationship Id="rId5" Type="http://schemas.openxmlformats.org/officeDocument/2006/relationships/slide" Target="slide96.xml"/><Relationship Id="rId10" Type="http://schemas.openxmlformats.org/officeDocument/2006/relationships/image" Target="../media/image10.png"/><Relationship Id="rId4" Type="http://schemas.openxmlformats.org/officeDocument/2006/relationships/image" Target="../media/image9.jpeg"/><Relationship Id="rId9"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slide" Target="slide62.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70.xml.rels><?xml version="1.0" encoding="UTF-8" standalone="yes"?>
<Relationships xmlns="http://schemas.openxmlformats.org/package/2006/relationships"><Relationship Id="rId8" Type="http://schemas.openxmlformats.org/officeDocument/2006/relationships/slide" Target="slide101.xml"/><Relationship Id="rId3" Type="http://schemas.openxmlformats.org/officeDocument/2006/relationships/slide" Target="slide99.xml"/><Relationship Id="rId7" Type="http://schemas.openxmlformats.org/officeDocument/2006/relationships/slide" Target="slide103.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102.xml"/><Relationship Id="rId5" Type="http://schemas.openxmlformats.org/officeDocument/2006/relationships/slide" Target="slide100.xml"/><Relationship Id="rId10" Type="http://schemas.openxmlformats.org/officeDocument/2006/relationships/image" Target="../media/image10.png"/><Relationship Id="rId4" Type="http://schemas.openxmlformats.org/officeDocument/2006/relationships/image" Target="../media/image9.jpeg"/><Relationship Id="rId9" Type="http://schemas.openxmlformats.org/officeDocument/2006/relationships/slide" Target="slide2.xml"/></Relationships>
</file>

<file path=ppt/slides/_rels/slide71.xml.rels><?xml version="1.0" encoding="UTF-8" standalone="yes"?>
<Relationships xmlns="http://schemas.openxmlformats.org/package/2006/relationships"><Relationship Id="rId2" Type="http://schemas.openxmlformats.org/officeDocument/2006/relationships/slide" Target="slide6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slide" Target="slide6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slide" Target="slide6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 Target="slide6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slide" Target="slide6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6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slide" Target="slide62.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80.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slide" Target="slide6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slide" Target="slide6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slide" Target="slide6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6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slide" Target="slide6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slide" Target="slide6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slide" Target="slide6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slide" Target="slide6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slide" Target="slide6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slide" Target="slide6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slide" Target="slide6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slide" Target="slide69.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slide" Target="slide69.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slide" Target="slide7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Test.png"/>
          <p:cNvPicPr>
            <a:picLocks noChangeAspect="1"/>
          </p:cNvPicPr>
          <p:nvPr/>
        </p:nvPicPr>
        <p:blipFill>
          <a:blip r:embed="rId2"/>
          <a:stretch>
            <a:fillRect/>
          </a:stretch>
        </p:blipFill>
        <p:spPr>
          <a:xfrm>
            <a:off x="0" y="1764164"/>
            <a:ext cx="9144000" cy="5093836"/>
          </a:xfrm>
          <a:prstGeom prst="rect">
            <a:avLst/>
          </a:prstGeom>
        </p:spPr>
      </p:pic>
      <p:sp>
        <p:nvSpPr>
          <p:cNvPr id="4" name="Rectangle 8"/>
          <p:cNvSpPr>
            <a:spLocks noChangeArrowheads="1"/>
          </p:cNvSpPr>
          <p:nvPr/>
        </p:nvSpPr>
        <p:spPr bwMode="auto">
          <a:xfrm>
            <a:off x="285720" y="4929198"/>
            <a:ext cx="2529708" cy="1202510"/>
          </a:xfrm>
          <a:prstGeom prst="rect">
            <a:avLst/>
          </a:prstGeom>
          <a:noFill/>
          <a:ln w="9525">
            <a:noFill/>
            <a:miter lim="800000"/>
            <a:headEnd/>
            <a:tailEnd/>
          </a:ln>
          <a:effectLst/>
        </p:spPr>
        <p:txBody>
          <a:bodyPr wrap="none" lIns="90000" tIns="46800" rIns="90000" bIns="46800" anchor="ctr">
            <a:spAutoFit/>
          </a:bodyPr>
          <a:lstStyle/>
          <a:p>
            <a:pPr>
              <a:defRPr/>
            </a:pPr>
            <a:r>
              <a:rPr lang="fr-FR" sz="1200" b="1" dirty="0" smtClean="0">
                <a:solidFill>
                  <a:schemeClr val="bg2">
                    <a:lumMod val="75000"/>
                  </a:schemeClr>
                </a:solidFill>
              </a:rPr>
              <a:t>Bac pro G-A :</a:t>
            </a:r>
          </a:p>
          <a:p>
            <a:pPr>
              <a:defRPr/>
            </a:pPr>
            <a:r>
              <a:rPr lang="fr-FR" sz="1200" b="1" dirty="0" smtClean="0">
                <a:solidFill>
                  <a:schemeClr val="bg2">
                    <a:lumMod val="75000"/>
                  </a:schemeClr>
                </a:solidFill>
              </a:rPr>
              <a:t>Arrêté de création du 27/12/2011</a:t>
            </a:r>
          </a:p>
          <a:p>
            <a:pPr>
              <a:defRPr/>
            </a:pPr>
            <a:r>
              <a:rPr lang="fr-FR" sz="1200" b="1" dirty="0" smtClean="0">
                <a:solidFill>
                  <a:schemeClr val="bg2">
                    <a:lumMod val="75000"/>
                  </a:schemeClr>
                </a:solidFill>
              </a:rPr>
              <a:t>JO du 13/01/2012 </a:t>
            </a:r>
          </a:p>
          <a:p>
            <a:pPr>
              <a:defRPr/>
            </a:pPr>
            <a:r>
              <a:rPr lang="fr-FR" sz="1200" b="1" dirty="0" smtClean="0">
                <a:solidFill>
                  <a:schemeClr val="bg2">
                    <a:lumMod val="75000"/>
                  </a:schemeClr>
                </a:solidFill>
              </a:rPr>
              <a:t>BO N°13 du 26 mars 2015</a:t>
            </a:r>
          </a:p>
          <a:p>
            <a:pPr>
              <a:defRPr/>
            </a:pPr>
            <a:r>
              <a:rPr lang="fr-FR" sz="1200" b="1" dirty="0" smtClean="0">
                <a:solidFill>
                  <a:schemeClr val="bg2">
                    <a:lumMod val="75000"/>
                  </a:schemeClr>
                </a:solidFill>
              </a:rPr>
              <a:t>Programme d’économie-droit :</a:t>
            </a:r>
          </a:p>
          <a:p>
            <a:pPr>
              <a:defRPr/>
            </a:pPr>
            <a:r>
              <a:rPr lang="fr-FR" sz="1200" b="1" dirty="0" smtClean="0">
                <a:solidFill>
                  <a:schemeClr val="bg2">
                    <a:lumMod val="75000"/>
                  </a:schemeClr>
                </a:solidFill>
              </a:rPr>
              <a:t>Arrêté du 13/04/ 2010</a:t>
            </a:r>
            <a:endParaRPr lang="fr-FR" sz="1200" b="1" dirty="0">
              <a:solidFill>
                <a:schemeClr val="bg2">
                  <a:lumMod val="75000"/>
                </a:schemeClr>
              </a:solidFill>
            </a:endParaRPr>
          </a:p>
        </p:txBody>
      </p:sp>
      <p:pic>
        <p:nvPicPr>
          <p:cNvPr id="5" name="Image 4" descr="Gestion-Administration1.png"/>
          <p:cNvPicPr>
            <a:picLocks noChangeAspect="1"/>
          </p:cNvPicPr>
          <p:nvPr/>
        </p:nvPicPr>
        <p:blipFill>
          <a:blip r:embed="rId3" cstate="print"/>
          <a:stretch>
            <a:fillRect/>
          </a:stretch>
        </p:blipFill>
        <p:spPr>
          <a:xfrm>
            <a:off x="857224" y="2928934"/>
            <a:ext cx="7715272" cy="515155"/>
          </a:xfrm>
          <a:prstGeom prst="rect">
            <a:avLst/>
          </a:prstGeom>
        </p:spPr>
      </p:pic>
      <p:pic>
        <p:nvPicPr>
          <p:cNvPr id="6" name="Image 5" descr="Baccalauréat Bleu.png"/>
          <p:cNvPicPr>
            <a:picLocks noChangeAspect="1"/>
          </p:cNvPicPr>
          <p:nvPr/>
        </p:nvPicPr>
        <p:blipFill>
          <a:blip r:embed="rId4" cstate="print"/>
          <a:stretch>
            <a:fillRect/>
          </a:stretch>
        </p:blipFill>
        <p:spPr>
          <a:xfrm>
            <a:off x="642910" y="2143116"/>
            <a:ext cx="8114286" cy="609524"/>
          </a:xfrm>
          <a:prstGeom prst="rect">
            <a:avLst/>
          </a:prstGeom>
        </p:spPr>
      </p:pic>
    </p:spTree>
  </p:cSld>
  <p:clrMapOvr>
    <a:masterClrMapping/>
  </p:clrMapOvr>
  <p:transition advClick="0">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nvGraphicFramePr>
        <p:xfrm>
          <a:off x="428597" y="1000108"/>
          <a:ext cx="8286807" cy="32623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Calibri"/>
                        </a:rPr>
                        <a:t>- Les données comptables et commerciales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procédures de gestion des stocks en vigueur dans l’entité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L’état des stocks et les documents associés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journaux des achats, des sorties et des stocks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procédures d’alerte concernant le niveau de stock</a:t>
                      </a:r>
                      <a:endParaRPr lang="fr-FR" sz="1000" b="1" dirty="0">
                        <a:latin typeface="Arial"/>
                        <a:ea typeface="Times New Roman"/>
                        <a:cs typeface="Arial Narrow"/>
                      </a:endParaRPr>
                    </a:p>
                    <a:p>
                      <a:pPr marL="82550" indent="-82550">
                        <a:spcAft>
                          <a:spcPts val="0"/>
                        </a:spcAft>
                      </a:pPr>
                      <a:r>
                        <a:rPr lang="fr-FR" sz="1000" b="0" dirty="0">
                          <a:latin typeface="Arial"/>
                          <a:ea typeface="Cambria"/>
                          <a:cs typeface="Calibri"/>
                        </a:rPr>
                        <a:t>- Un environnement numérique de travail de type PGI</a:t>
                      </a:r>
                      <a:endParaRPr lang="fr-FR" sz="1000" b="1" dirty="0">
                        <a:latin typeface="Arial Narrow"/>
                        <a:ea typeface="Cambria"/>
                        <a:cs typeface="Times New Roman"/>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Les méthodes d’évaluation des stocks</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L’inventaire physique et l’inventaire théorique</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Les procédures automatisées de suivi des stocks</a:t>
                      </a:r>
                      <a:endParaRPr lang="fr-FR" sz="1000" b="1" dirty="0">
                        <a:latin typeface="Arial"/>
                        <a:ea typeface="Times New Roman"/>
                        <a:cs typeface="Arial Narrow"/>
                      </a:endParaRPr>
                    </a:p>
                    <a:p>
                      <a:pPr>
                        <a:spcAft>
                          <a:spcPts val="0"/>
                        </a:spcAf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marL="82550" indent="-82550">
                        <a:spcAft>
                          <a:spcPts val="0"/>
                        </a:spcAft>
                      </a:pPr>
                      <a:r>
                        <a:rPr lang="fr-FR" sz="1000" b="0" dirty="0" smtClean="0">
                          <a:solidFill>
                            <a:srgbClr val="FF0000"/>
                          </a:solidFill>
                          <a:latin typeface="+mn-lt"/>
                          <a:ea typeface="Times New Roman"/>
                          <a:cs typeface="Calibri"/>
                        </a:rPr>
                        <a:t>- </a:t>
                      </a:r>
                      <a:r>
                        <a:rPr lang="fr-FR" sz="1000" b="0" dirty="0" smtClean="0">
                          <a:solidFill>
                            <a:srgbClr val="FF0000"/>
                          </a:solidFill>
                          <a:latin typeface="+mn-lt"/>
                          <a:ea typeface="Times New Roman"/>
                          <a:cs typeface="Calibri"/>
                          <a:hlinkClick r:id="rId2" action="ppaction://hlinksldjump" tooltip="Thème 4.1 - La production et l'organisation du travail : L'organisation de la production"/>
                        </a:rPr>
                        <a:t>La sous-traitance</a:t>
                      </a:r>
                      <a:endParaRPr lang="fr-FR" sz="1000" b="1" dirty="0" smtClean="0">
                        <a:solidFill>
                          <a:srgbClr val="FF0000"/>
                        </a:solidFill>
                        <a:latin typeface="+mn-lt"/>
                        <a:ea typeface="Times New Roman"/>
                        <a:cs typeface="Arial Narrow"/>
                      </a:endParaRPr>
                    </a:p>
                    <a:p>
                      <a:pPr>
                        <a:spcAft>
                          <a:spcPts val="0"/>
                        </a:spcAft>
                      </a:pPr>
                      <a:r>
                        <a:rPr lang="fr-FR" sz="1000" b="0" dirty="0" smtClean="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2" action="ppaction://hlinksldjump" tooltip="Thème 4.1 - La production et l'organisation du travail : L'organisation de la production"/>
                        </a:rPr>
                        <a:t>Le juste-à-temps</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Anomalies simples sur la tenue des stocks : calculs, produits, dates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Stocks de nature différente : matières premières, pièces détachées, marchandises, produits semi-finis, produits finis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Fréquence élevée et saisonnalité des mouvements de stock</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vMerge="1">
                  <a:txBody>
                    <a:bodyPr/>
                    <a:lstStyle/>
                    <a:p>
                      <a:endParaRPr lang="fr-FR"/>
                    </a:p>
                  </a:txBody>
                  <a:tcPr/>
                </a:tc>
                <a:tc vMerge="1">
                  <a:txBody>
                    <a:bodyPr/>
                    <a:lstStyle/>
                    <a:p>
                      <a:endParaRPr lang="fr-FR"/>
                    </a:p>
                  </a:txBody>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Sortie de stock et retours d’articles défectueux</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Détérioration de stocks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Écarts entre inventaire théorique et physique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Rupture de stock</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50" b="1" dirty="0">
                          <a:latin typeface="Arial"/>
                          <a:ea typeface="Times New Roman"/>
                          <a:cs typeface="Calibri"/>
                        </a:rPr>
                        <a:t>Compétences</a:t>
                      </a:r>
                      <a:endParaRPr lang="fr-FR" sz="105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50" b="1" dirty="0">
                          <a:latin typeface="Arial"/>
                          <a:ea typeface="Times New Roman"/>
                          <a:cs typeface="Calibri"/>
                        </a:rPr>
                        <a:t>Critère d’évaluation</a:t>
                      </a:r>
                      <a:endParaRPr lang="fr-FR" sz="105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Times New Roman"/>
                        </a:rPr>
                        <a:t>Les stocks sont évalués ; les anomalies relevées sont traitées et/ou transmises au responsable selon les procédures mises en place.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dirty="0">
                          <a:latin typeface="Arial"/>
                          <a:ea typeface="Times New Roman"/>
                          <a:cs typeface="Times New Roman"/>
                        </a:rPr>
                        <a:t>Apprécier les stocks en quantité, en valeur et en qualité</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Times New Roman"/>
                        </a:rPr>
                        <a:t>Fiabilité de l’évaluation des stocks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8" name="Rectangle 7"/>
          <p:cNvSpPr/>
          <p:nvPr/>
        </p:nvSpPr>
        <p:spPr>
          <a:xfrm>
            <a:off x="428596" y="571480"/>
            <a:ext cx="8286808" cy="400110"/>
          </a:xfrm>
          <a:prstGeom prst="rect">
            <a:avLst/>
          </a:prstGeom>
        </p:spPr>
        <p:txBody>
          <a:bodyPr wrap="square">
            <a:spAutoFit/>
          </a:bodyPr>
          <a:lstStyle/>
          <a:p>
            <a:pPr lvl="0" indent="3175" algn="ctr">
              <a:tabLst>
                <a:tab pos="155575" algn="l"/>
              </a:tabLst>
            </a:pPr>
            <a:r>
              <a:rPr lang="fr-FR" sz="1000" b="1" dirty="0" smtClean="0">
                <a:solidFill>
                  <a:srgbClr val="000000"/>
                </a:solidFill>
                <a:latin typeface="Arial" pitchFamily="34" charset="0"/>
                <a:ea typeface="Times New Roman" pitchFamily="18" charset="0"/>
                <a:cs typeface="Arial" pitchFamily="34" charset="0"/>
              </a:rPr>
              <a:t>Classe 1.1. Gestion administrative des relations avec les fournisseurs    </a:t>
            </a:r>
          </a:p>
          <a:p>
            <a:pPr lvl="0" indent="3175" algn="ctr">
              <a:tabLst>
                <a:tab pos="155575" algn="l"/>
              </a:tabLst>
            </a:pPr>
            <a:r>
              <a:rPr lang="fr-FR" sz="1000" b="1" dirty="0" smtClean="0">
                <a:solidFill>
                  <a:srgbClr val="4684B3"/>
                </a:solidFill>
                <a:latin typeface="Arial" pitchFamily="34" charset="0"/>
                <a:ea typeface="Times New Roman" pitchFamily="18" charset="0"/>
                <a:cs typeface="Arial" pitchFamily="34" charset="0"/>
              </a:rPr>
              <a:t>1.1.4. </a:t>
            </a:r>
            <a:r>
              <a:rPr lang="fr-FR" sz="1000" b="1" dirty="0" smtClean="0">
                <a:solidFill>
                  <a:srgbClr val="4684B3"/>
                </a:solidFill>
                <a:latin typeface="Arial" pitchFamily="34" charset="0"/>
                <a:ea typeface="Times New Roman" pitchFamily="18" charset="0"/>
                <a:cs typeface="Times New Roman" pitchFamily="18" charset="0"/>
              </a:rPr>
              <a:t>É</a:t>
            </a:r>
            <a:r>
              <a:rPr lang="fr-FR" sz="1000" b="1" dirty="0" smtClean="0">
                <a:solidFill>
                  <a:srgbClr val="4684B3"/>
                </a:solidFill>
                <a:latin typeface="Arial" pitchFamily="34" charset="0"/>
                <a:ea typeface="Times New Roman" pitchFamily="18" charset="0"/>
                <a:cs typeface="Arial" pitchFamily="34" charset="0"/>
              </a:rPr>
              <a:t>VALUATION ET SUIVI DES STOCKS</a:t>
            </a:r>
            <a:endParaRPr lang="fr-FR" dirty="0"/>
          </a:p>
        </p:txBody>
      </p:sp>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1000100" y="1071546"/>
            <a:ext cx="7929618" cy="289310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protection du consommateur</a:t>
            </a: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On montre que le droit de la consommation a pour objet de rétablir l'équilibre contractuel entre le consommateur et le professionnel. On présente les mesures législatives protégeant le consommateur lors de la formation du contrat et lors de son exécution.</a:t>
            </a:r>
            <a:b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dispositions du code de la consommation relatives à la formation du contrat visent à éclairer et à protéger le consentement du consommateur : on aborde, à partir de cas concrets, l'information du consommateur sur la nature et le prix du produit mais également le droit de rétractation, le refus de vente ainsi que quelques pratiques commerciales déloyales ou trompeuses. Une pratique commerciale est déloyale lorsqu'elle altère le jugement du consommateur et elle est trompeuse lorsqu'elle l'induit en erreur.</a:t>
            </a:r>
            <a:b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ce qui concerne la protection du consommateur lors de l'exécution du contrat, on se limite à la prohibition des clauses abusives et à l'obligation de garantie et de sécurité incombant aux professionnels.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rot="16200000">
            <a:off x="-3077814" y="3077814"/>
            <a:ext cx="6858000" cy="702372"/>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6 : LA RÉGULATION ÉCONOMIQUE</a:t>
            </a:r>
          </a:p>
          <a:p>
            <a:pPr>
              <a:lnSpc>
                <a:spcPct val="115000"/>
              </a:lnSpc>
              <a:spcAft>
                <a:spcPts val="0"/>
              </a:spcAft>
            </a:pPr>
            <a:endParaRPr lang="fr-FR" dirty="0">
              <a:solidFill>
                <a:srgbClr val="0070C0"/>
              </a:solidFill>
              <a:latin typeface="Arial"/>
              <a:ea typeface="Times New Roman"/>
            </a:endParaRPr>
          </a:p>
        </p:txBody>
      </p:sp>
      <p:sp>
        <p:nvSpPr>
          <p:cNvPr id="4" name="Rectangle 3"/>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6.1 La régulation du marché par le droit</a:t>
            </a:r>
            <a:endParaRPr lang="fr-FR" sz="1400" dirty="0" smtClean="0">
              <a:solidFill>
                <a:srgbClr val="00B050"/>
              </a:solidFill>
              <a:latin typeface="Arial" pitchFamily="34" charset="0"/>
              <a:cs typeface="Arial" pitchFamily="34" charset="0"/>
            </a:endParaRPr>
          </a:p>
        </p:txBody>
      </p:sp>
      <p:sp>
        <p:nvSpPr>
          <p:cNvPr id="6" name="Ellipse 5"/>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1489075"/>
            <a:ext cx="7820050" cy="3368685"/>
          </a:xfrm>
          <a:solidFill>
            <a:schemeClr val="bg1"/>
          </a:solidFill>
        </p:spPr>
        <p:txBody>
          <a:bodyPr/>
          <a:lstStyle/>
          <a:p>
            <a:pPr indent="-3175">
              <a:buNone/>
            </a:pPr>
            <a:r>
              <a:rPr lang="fr-FR" sz="1400" b="1" i="1" dirty="0" smtClean="0">
                <a:solidFill>
                  <a:srgbClr val="FF0000"/>
                </a:solidFill>
              </a:rPr>
              <a:t>La notion de politique économique</a:t>
            </a:r>
            <a:r>
              <a:rPr lang="fr-FR" sz="1400" i="1" dirty="0" smtClean="0"/>
              <a:t/>
            </a:r>
            <a:br>
              <a:rPr lang="fr-FR" sz="1400" i="1" dirty="0" smtClean="0"/>
            </a:br>
            <a:r>
              <a:rPr lang="fr-FR" sz="1400" dirty="0" smtClean="0"/>
              <a:t>Il s'agit d'étudier les objectifs et les moyens de l'intervention des pouvoirs publics dans la sphère économique nationale, en tenant compte de son intégration dans l'Union européenne. Cette intervention a pour but d'agir sur une situation de déséquilibre durable sur les marchés, de favoriser la croissance nationale ou de corriger ses effets sur l'environnement ou sur la répartition de ses fruits. Elle se situe dans le cadre d'actions concertées appelées politiques économiques.</a:t>
            </a:r>
            <a:br>
              <a:rPr lang="fr-FR" sz="1400" dirty="0" smtClean="0"/>
            </a:br>
            <a:r>
              <a:rPr lang="fr-FR" sz="1400" dirty="0" smtClean="0"/>
              <a:t>Il convient tout d'abord de définir, au moyen d'exemples, la notion de politique économique et d'en présenter les objectifs : croissance économique, plein emploi, stabilité des prix, équilibre des comptes extérieurs. On distingue ensuite la politique conjoncturelle de la politique structurelle. La politique conjoncturelle stabilise l'activité économique à court terme et utilise comme principaux leviers la politique budgétaire et la politique monétaire. La politique structurelle cherche à établir durablement les conditions de compétitivité de l'économie nationale et à favoriser la croissance et le développement à plus long terme. Il convient d'éviter tout développement théorique relatif à ce champ de connaissance</a:t>
            </a:r>
            <a:br>
              <a:rPr lang="fr-FR" sz="1400" dirty="0" smtClean="0"/>
            </a:br>
            <a:endParaRPr lang="fr-FR" sz="1400" dirty="0"/>
          </a:p>
        </p:txBody>
      </p:sp>
      <p:sp>
        <p:nvSpPr>
          <p:cNvPr id="4" name="Rectangle 3"/>
          <p:cNvSpPr/>
          <p:nvPr/>
        </p:nvSpPr>
        <p:spPr>
          <a:xfrm rot="16200000">
            <a:off x="-3077814" y="3077814"/>
            <a:ext cx="6858000" cy="702372"/>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6 : LA RÉGULATION ÉCONOMIQUE</a:t>
            </a:r>
          </a:p>
          <a:p>
            <a:pPr>
              <a:lnSpc>
                <a:spcPct val="115000"/>
              </a:lnSpc>
              <a:spcAft>
                <a:spcPts val="0"/>
              </a:spcAft>
            </a:pPr>
            <a:endParaRPr lang="fr-FR" dirty="0">
              <a:solidFill>
                <a:srgbClr val="0070C0"/>
              </a:solidFill>
              <a:latin typeface="Arial"/>
              <a:ea typeface="Times New Roman"/>
            </a:endParaRPr>
          </a:p>
        </p:txBody>
      </p:sp>
      <p:sp>
        <p:nvSpPr>
          <p:cNvPr id="5" name="Rectangle 4"/>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6.2 La </a:t>
            </a:r>
            <a:r>
              <a:rPr lang="fr-FR" sz="1400" b="1" dirty="0" smtClean="0">
                <a:solidFill>
                  <a:srgbClr val="00B050"/>
                </a:solidFill>
              </a:rPr>
              <a:t>régulation de l'activité économique par les autorités publiques</a:t>
            </a:r>
            <a:endParaRPr lang="fr-FR" sz="1400" dirty="0" smtClean="0">
              <a:solidFill>
                <a:srgbClr val="00B050"/>
              </a:solidFill>
              <a:latin typeface="Arial" pitchFamily="34" charset="0"/>
              <a:cs typeface="Arial" pitchFamily="34" charset="0"/>
            </a:endParaRPr>
          </a:p>
        </p:txBody>
      </p:sp>
      <p:sp>
        <p:nvSpPr>
          <p:cNvPr id="7" name="Ellipse 6"/>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1489075"/>
            <a:ext cx="7820050" cy="2940057"/>
          </a:xfrm>
          <a:solidFill>
            <a:schemeClr val="bg1"/>
          </a:solidFill>
        </p:spPr>
        <p:txBody>
          <a:bodyPr/>
          <a:lstStyle/>
          <a:p>
            <a:pPr indent="-7938">
              <a:buNone/>
            </a:pPr>
            <a:r>
              <a:rPr lang="fr-FR" sz="1400" b="1" i="1" dirty="0" smtClean="0">
                <a:solidFill>
                  <a:srgbClr val="FF0000"/>
                </a:solidFill>
              </a:rPr>
              <a:t>La lutte contre les déséquilibres</a:t>
            </a:r>
            <a:r>
              <a:rPr lang="fr-FR" sz="1400" i="1" dirty="0" smtClean="0"/>
              <a:t/>
            </a:r>
            <a:br>
              <a:rPr lang="fr-FR" sz="1400" i="1" dirty="0" smtClean="0"/>
            </a:br>
            <a:r>
              <a:rPr lang="fr-FR" sz="1400" dirty="0" smtClean="0"/>
              <a:t>Sur le marché des biens et services marchands, l'évolution du niveau du prix d'équilibre peut être révélatrice d'un dysfonctionnement, tel l'inflation. Il faut essentiellement montrer les causes de l'inflation par l'offre, la demande et par le rôle des structures de marché, notamment les coûts, les causes monétaires n'étant pas abordées. L'observation portera sur des exemples simples et clairement identifiés comme étant générateurs d'inflation.</a:t>
            </a:r>
          </a:p>
          <a:p>
            <a:pPr indent="-3175">
              <a:buNone/>
            </a:pPr>
            <a:r>
              <a:rPr lang="fr-FR" sz="1400" dirty="0" smtClean="0"/>
              <a:t>Le chômage est lié à une ou plusieurs défaillances sur le marché du travail. L'analyse conduit à définir la notion de chômage, ses caractéristiques et son caractère non homogène. L'observation de quelques indicateurs du chômage en France et à l'étranger permet de repérer les domaines où les dysfonctionnements sont les plus sensibles. Des exemples concrets permettent de montrer que le chômage ne touche pas uniformément les différents secteurs de l'économie et qu'il peut y avoir simultanément déficit et excès de demande et d'offre, l'ensemble générant un déséquilibre global sur le marché du travail.</a:t>
            </a:r>
          </a:p>
          <a:p>
            <a:endParaRPr lang="fr-FR" sz="1400" dirty="0"/>
          </a:p>
        </p:txBody>
      </p:sp>
      <p:sp>
        <p:nvSpPr>
          <p:cNvPr id="4" name="Rectangle 3"/>
          <p:cNvSpPr/>
          <p:nvPr/>
        </p:nvSpPr>
        <p:spPr>
          <a:xfrm rot="16200000">
            <a:off x="-3077814" y="3077814"/>
            <a:ext cx="6858000" cy="702372"/>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6 : LA RÉGULATION ÉCONOMIQUE</a:t>
            </a:r>
          </a:p>
          <a:p>
            <a:pPr>
              <a:lnSpc>
                <a:spcPct val="115000"/>
              </a:lnSpc>
              <a:spcAft>
                <a:spcPts val="0"/>
              </a:spcAft>
            </a:pPr>
            <a:endParaRPr lang="fr-FR" dirty="0">
              <a:solidFill>
                <a:srgbClr val="0070C0"/>
              </a:solidFill>
              <a:latin typeface="Arial"/>
              <a:ea typeface="Times New Roman"/>
            </a:endParaRPr>
          </a:p>
        </p:txBody>
      </p:sp>
      <p:sp>
        <p:nvSpPr>
          <p:cNvPr id="6" name="Rectangle 5"/>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6.2 La </a:t>
            </a:r>
            <a:r>
              <a:rPr lang="fr-FR" sz="1400" b="1" dirty="0" smtClean="0">
                <a:solidFill>
                  <a:srgbClr val="00B050"/>
                </a:solidFill>
              </a:rPr>
              <a:t>régulation de l'activité économique par les autorités publiques</a:t>
            </a:r>
            <a:endParaRPr lang="fr-FR" sz="1400" dirty="0" smtClean="0">
              <a:solidFill>
                <a:srgbClr val="00B050"/>
              </a:solidFill>
              <a:latin typeface="Arial" pitchFamily="34" charset="0"/>
              <a:cs typeface="Arial" pitchFamily="34" charset="0"/>
            </a:endParaRPr>
          </a:p>
        </p:txBody>
      </p:sp>
      <p:sp>
        <p:nvSpPr>
          <p:cNvPr id="8" name="Ellipse 7"/>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00100" y="2000240"/>
            <a:ext cx="7929618" cy="375487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 revenus et leur répartition</a:t>
            </a:r>
            <a:r>
              <a:rPr kumimoji="0" lang="fr-FR"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revenus des ménages sont issus de deux répartitions. La répartition primaire correspond à la distribution de la valeur ajoutée réalisée par le marché et donne naissance aux revenus primaires. La répartition secondaire ou redistribution, opérée par les pouvoirs publics, conduit à la formation des revenus de transfert. Revenus primaires et revenus de transfert constituent le revenu disponible brut. Après avoir différencié revenus primaires et revenus de transfert, on présente les différentes origines des revenus primaires (revenus du travail, revenus de la propriété) ainsi que les principaux revenus de transfert.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redistribution</a:t>
            </a:r>
            <a:r>
              <a:rPr kumimoji="0" lang="fr-FR"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redistribution des richesses est organisée dans une optique différente en fonction des missions que l'État s'assigne. L'objectif peut être social (assurer une certaine solidarité) ou économique (maintenir le pouvoir d'achat), leur réalisation se fait grâce aux prélèvements obligatoires.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L'analyse se limite à repérer les objectifs de la politique de redistribution : correction des inégalités et protection individuelle. Les modalités sous forme monétaire sont étudiées (RSA, allocations, par exemple) et non monétaire (biens publics). La protection contre les risques sociaux est abordée en se limitant aux principaux : chômage, maladie, vieillesse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rot="16200000">
            <a:off x="-3077814" y="3077814"/>
            <a:ext cx="6858000" cy="702372"/>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6 : LA RÉGULATION ÉCONOMIQUE</a:t>
            </a:r>
          </a:p>
          <a:p>
            <a:pPr>
              <a:lnSpc>
                <a:spcPct val="115000"/>
              </a:lnSpc>
              <a:spcAft>
                <a:spcPts val="0"/>
              </a:spcAft>
            </a:pPr>
            <a:endParaRPr lang="fr-FR" dirty="0">
              <a:solidFill>
                <a:srgbClr val="0070C0"/>
              </a:solidFill>
              <a:latin typeface="Arial"/>
              <a:ea typeface="Times New Roman"/>
            </a:endParaRPr>
          </a:p>
        </p:txBody>
      </p:sp>
      <p:sp>
        <p:nvSpPr>
          <p:cNvPr id="6" name="Rectangle 5"/>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6.3 Les revenus, leur répartition et la redistribution</a:t>
            </a:r>
            <a:endParaRPr lang="fr-FR" sz="1400" dirty="0" smtClean="0">
              <a:solidFill>
                <a:srgbClr val="00B050"/>
              </a:solidFill>
              <a:latin typeface="Arial" pitchFamily="34" charset="0"/>
              <a:cs typeface="Arial" pitchFamily="34" charset="0"/>
            </a:endParaRPr>
          </a:p>
        </p:txBody>
      </p:sp>
      <p:sp>
        <p:nvSpPr>
          <p:cNvPr id="7" name="Rectangle 6"/>
          <p:cNvSpPr/>
          <p:nvPr/>
        </p:nvSpPr>
        <p:spPr>
          <a:xfrm>
            <a:off x="1000100" y="857232"/>
            <a:ext cx="7929617" cy="954107"/>
          </a:xfrm>
          <a:prstGeom prst="rect">
            <a:avLst/>
          </a:prstGeom>
          <a:solidFill>
            <a:schemeClr val="bg1"/>
          </a:solidFill>
        </p:spPr>
        <p:txBody>
          <a:bodyPr wrap="square">
            <a:spAutoFit/>
          </a:bodyPr>
          <a:lstStyle/>
          <a:p>
            <a:r>
              <a:rPr lang="fr-FR" sz="1400" dirty="0" smtClean="0">
                <a:solidFill>
                  <a:srgbClr val="000000"/>
                </a:solidFill>
                <a:latin typeface="Arial" pitchFamily="34" charset="0"/>
                <a:ea typeface="Times New Roman" pitchFamily="18" charset="0"/>
                <a:cs typeface="Arial" pitchFamily="34" charset="0"/>
              </a:rPr>
              <a:t>La répartition primaire des revenus, issue de la participation à l'activité économique, génère des inégalités de revenus. L'État et les pouvoirs publics, garants de la justice sociale, interviennent en mettant en place des mécanismes </a:t>
            </a:r>
            <a:r>
              <a:rPr lang="fr-FR" sz="1400" dirty="0" err="1" smtClean="0">
                <a:solidFill>
                  <a:srgbClr val="000000"/>
                </a:solidFill>
                <a:latin typeface="Arial" pitchFamily="34" charset="0"/>
                <a:ea typeface="Times New Roman" pitchFamily="18" charset="0"/>
                <a:cs typeface="Arial" pitchFamily="34" charset="0"/>
              </a:rPr>
              <a:t>redistributifs</a:t>
            </a:r>
            <a:r>
              <a:rPr lang="fr-FR" sz="1400" dirty="0" smtClean="0">
                <a:solidFill>
                  <a:srgbClr val="000000"/>
                </a:solidFill>
                <a:latin typeface="Arial" pitchFamily="34" charset="0"/>
                <a:ea typeface="Times New Roman" pitchFamily="18" charset="0"/>
                <a:cs typeface="Arial" pitchFamily="34" charset="0"/>
              </a:rPr>
              <a:t> visant à corriger certaines inégalités. Il s'agit d'abord de présenter les revenus puis d'étudier la redistribution des richesses opérée par l'État</a:t>
            </a:r>
            <a:endParaRPr lang="fr-FR" dirty="0"/>
          </a:p>
        </p:txBody>
      </p:sp>
      <p:sp>
        <p:nvSpPr>
          <p:cNvPr id="9" name="Ellipse 8"/>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42844" y="2000240"/>
          <a:ext cx="8858312" cy="4000488"/>
        </p:xfrm>
        <a:graphic>
          <a:graphicData uri="http://schemas.openxmlformats.org/drawingml/2006/table">
            <a:tbl>
              <a:tblPr/>
              <a:tblGrid>
                <a:gridCol w="4429156"/>
                <a:gridCol w="4429156"/>
              </a:tblGrid>
              <a:tr h="586899">
                <a:tc gridSpan="2">
                  <a:txBody>
                    <a:bodyPr/>
                    <a:lstStyle/>
                    <a:p>
                      <a:pPr algn="ctr">
                        <a:spcAft>
                          <a:spcPts val="0"/>
                        </a:spcAft>
                      </a:pPr>
                      <a:r>
                        <a:rPr lang="fr-FR" sz="1800" b="1" dirty="0">
                          <a:solidFill>
                            <a:schemeClr val="bg2">
                              <a:lumMod val="75000"/>
                            </a:schemeClr>
                          </a:solidFill>
                          <a:latin typeface="Arial Narrow"/>
                          <a:ea typeface="Times New Roman"/>
                          <a:cs typeface="Calibri"/>
                        </a:rPr>
                        <a:t>E31.A. Gestion administrative des relations avec les fournisseurs</a:t>
                      </a:r>
                      <a:r>
                        <a:rPr lang="fr-FR" sz="1800" b="1" dirty="0">
                          <a:latin typeface="Arial Narrow"/>
                          <a:ea typeface="Times New Roman"/>
                          <a:cs typeface="Calibri"/>
                        </a:rPr>
                        <a:t>	</a:t>
                      </a:r>
                      <a:endParaRPr lang="fr-FR" sz="18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pPr algn="ctr">
                        <a:spcAft>
                          <a:spcPts val="0"/>
                        </a:spcAft>
                      </a:pP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49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chemeClr val="bg1"/>
                          </a:solidFill>
                          <a:latin typeface="+mn-lt"/>
                          <a:ea typeface="Times New Roman"/>
                          <a:cs typeface="Times New Roman"/>
                        </a:rPr>
                        <a:t>Situations</a:t>
                      </a:r>
                      <a:r>
                        <a:rPr lang="fr-FR" sz="1400" b="1" baseline="0" dirty="0" smtClean="0">
                          <a:solidFill>
                            <a:schemeClr val="bg1"/>
                          </a:solidFill>
                          <a:latin typeface="+mn-lt"/>
                          <a:ea typeface="Times New Roman"/>
                          <a:cs typeface="Times New Roman"/>
                        </a:rPr>
                        <a:t> professionnelles</a:t>
                      </a:r>
                      <a:endParaRPr lang="fr-FR" sz="1400" dirty="0">
                        <a:solidFill>
                          <a:schemeClr val="bg1"/>
                        </a:solidFill>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pPr>
                      <a:r>
                        <a:rPr lang="fr-FR" sz="1400" b="1" kern="1200" dirty="0" smtClean="0">
                          <a:solidFill>
                            <a:schemeClr val="bg1"/>
                          </a:solidFill>
                          <a:latin typeface="+mn-lt"/>
                          <a:ea typeface="Times New Roman"/>
                          <a:cs typeface="Calibri"/>
                        </a:rPr>
                        <a:t>Critères d’évaluation</a:t>
                      </a:r>
                      <a:endParaRPr lang="fr-FR" sz="1400" kern="1200" dirty="0">
                        <a:solidFill>
                          <a:schemeClr val="bg1"/>
                        </a:solidFill>
                        <a:latin typeface="+mn-lt"/>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599631">
                <a:tc>
                  <a:txBody>
                    <a:bodyPr/>
                    <a:lstStyle/>
                    <a:p>
                      <a:pPr marL="130175" lvl="3" indent="-130175" algn="l">
                        <a:lnSpc>
                          <a:spcPct val="150000"/>
                        </a:lnSpc>
                        <a:spcAft>
                          <a:spcPts val="0"/>
                        </a:spcAft>
                        <a:buFont typeface="Arial"/>
                        <a:buNone/>
                        <a:tabLst>
                          <a:tab pos="685800" algn="l"/>
                        </a:tabLst>
                      </a:pPr>
                      <a:r>
                        <a:rPr lang="fr-FR" sz="1400" b="0" kern="100" baseline="0" dirty="0" smtClean="0">
                          <a:latin typeface="Arial Narrow" pitchFamily="34" charset="0"/>
                          <a:ea typeface="Times New Roman"/>
                          <a:cs typeface="Times New Roman"/>
                        </a:rPr>
                        <a:t>1.1.1.Tenue des dossiers fournisseurs et sous-traitants</a:t>
                      </a:r>
                      <a:endParaRPr lang="fr-FR" sz="1400" b="1" kern="100" baseline="0" dirty="0" smtClean="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Fiabilité et exhaustivité des informations relatives aux fournisseurs</a:t>
                      </a: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99631">
                <a:tc>
                  <a:txBody>
                    <a:bodyPr/>
                    <a:lstStyle/>
                    <a:p>
                      <a:pPr marL="130175" lvl="3" indent="-130175" algn="l">
                        <a:lnSpc>
                          <a:spcPct val="150000"/>
                        </a:lnSpc>
                        <a:spcAft>
                          <a:spcPts val="0"/>
                        </a:spcAft>
                        <a:buFont typeface="Arial"/>
                        <a:buNone/>
                        <a:tabLst>
                          <a:tab pos="685800" algn="l"/>
                        </a:tabLst>
                      </a:pPr>
                      <a:r>
                        <a:rPr lang="fr-FR" sz="1400" b="0" kern="100" baseline="0" dirty="0" smtClean="0">
                          <a:latin typeface="Arial Narrow" pitchFamily="34" charset="0"/>
                          <a:ea typeface="Times New Roman"/>
                          <a:cs typeface="Times New Roman"/>
                        </a:rPr>
                        <a:t>1.1.2.Traitement des ordres d’achat, des commandes </a:t>
                      </a:r>
                      <a:endParaRPr lang="fr-FR" sz="1400" b="1" kern="100" baseline="0" dirty="0" smtClean="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Conformité des commandes aux ordres d’achat</a:t>
                      </a: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99631">
                <a:tc>
                  <a:txBody>
                    <a:bodyPr/>
                    <a:lstStyle/>
                    <a:p>
                      <a:pPr marL="355600" lvl="3" indent="-355600" algn="l">
                        <a:lnSpc>
                          <a:spcPct val="150000"/>
                        </a:lnSpc>
                        <a:spcAft>
                          <a:spcPts val="0"/>
                        </a:spcAft>
                        <a:buFont typeface="Arial"/>
                        <a:buNone/>
                        <a:tabLst>
                          <a:tab pos="712788" algn="l"/>
                        </a:tabLst>
                      </a:pPr>
                      <a:r>
                        <a:rPr lang="fr-FR" sz="1400" b="0" kern="100" baseline="0" dirty="0" smtClean="0">
                          <a:latin typeface="Arial Narrow" pitchFamily="34" charset="0"/>
                          <a:ea typeface="Times New Roman"/>
                          <a:cs typeface="Times New Roman"/>
                        </a:rPr>
                        <a:t>1.1.3.Traitement des livraisons, des factures et suivi des anomalies</a:t>
                      </a:r>
                      <a:endParaRPr lang="fr-FR" sz="1400" b="1" kern="100" baseline="0" dirty="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Qualité du contrôle de concordance entre la commande, la livraison, et la facturation</a:t>
                      </a: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99631">
                <a:tc>
                  <a:txBody>
                    <a:bodyPr/>
                    <a:lstStyle/>
                    <a:p>
                      <a:pPr marL="130175" lvl="3" indent="-130175" algn="l">
                        <a:lnSpc>
                          <a:spcPct val="150000"/>
                        </a:lnSpc>
                        <a:spcAft>
                          <a:spcPts val="0"/>
                        </a:spcAft>
                        <a:buFont typeface="Arial"/>
                        <a:buNone/>
                        <a:tabLst>
                          <a:tab pos="685800" algn="l"/>
                        </a:tabLst>
                      </a:pPr>
                      <a:r>
                        <a:rPr lang="fr-FR" sz="1400" b="0" kern="100" baseline="0" dirty="0" smtClean="0">
                          <a:latin typeface="Arial Narrow" pitchFamily="34" charset="0"/>
                          <a:ea typeface="Times New Roman"/>
                          <a:cs typeface="Times New Roman"/>
                        </a:rPr>
                        <a:t>1.1.4.Évaluation et suivi des stocks</a:t>
                      </a:r>
                      <a:endParaRPr lang="fr-FR" sz="1400" b="1" kern="100" baseline="0" dirty="0" smtClean="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Fiabilité de l’évaluation des stocks </a:t>
                      </a: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99631">
                <a:tc>
                  <a:txBody>
                    <a:bodyPr/>
                    <a:lstStyle/>
                    <a:p>
                      <a:pPr marL="130175" lvl="3" indent="-130175" algn="l">
                        <a:lnSpc>
                          <a:spcPct val="150000"/>
                        </a:lnSpc>
                        <a:spcAft>
                          <a:spcPts val="0"/>
                        </a:spcAft>
                        <a:buFont typeface="Arial"/>
                        <a:buNone/>
                        <a:tabLst>
                          <a:tab pos="685800" algn="l"/>
                        </a:tabLst>
                      </a:pPr>
                      <a:r>
                        <a:rPr lang="fr-FR" sz="1400" b="0" kern="100" baseline="0" dirty="0" smtClean="0">
                          <a:latin typeface="Arial Narrow" pitchFamily="34" charset="0"/>
                          <a:ea typeface="Times New Roman"/>
                          <a:cs typeface="Times New Roman"/>
                        </a:rPr>
                        <a:t>1.1.5.Gestion des règlements et traitement des litiges</a:t>
                      </a:r>
                      <a:endParaRPr lang="fr-FR" sz="1400" b="1" kern="100" baseline="0" dirty="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Conformité des  règlements</a:t>
                      </a: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3" name="Rectangle à coins arrondis 2">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42844" y="2428868"/>
          <a:ext cx="8858312" cy="3062294"/>
        </p:xfrm>
        <a:graphic>
          <a:graphicData uri="http://schemas.openxmlformats.org/drawingml/2006/table">
            <a:tbl>
              <a:tblPr/>
              <a:tblGrid>
                <a:gridCol w="4429156"/>
                <a:gridCol w="4429156"/>
              </a:tblGrid>
              <a:tr h="495743">
                <a:tc gridSpan="2">
                  <a:txBody>
                    <a:bodyPr/>
                    <a:lstStyle/>
                    <a:p>
                      <a:pPr algn="ctr">
                        <a:spcAft>
                          <a:spcPts val="0"/>
                        </a:spcAft>
                      </a:pPr>
                      <a:r>
                        <a:rPr lang="fr-FR" sz="1800" b="1" dirty="0">
                          <a:solidFill>
                            <a:schemeClr val="bg2">
                              <a:lumMod val="75000"/>
                            </a:schemeClr>
                          </a:solidFill>
                          <a:latin typeface="Arial Narrow"/>
                          <a:ea typeface="Times New Roman"/>
                          <a:cs typeface="Calibri"/>
                        </a:rPr>
                        <a:t>E31.B. Gestion administrative des relations avec les clients et les </a:t>
                      </a:r>
                      <a:r>
                        <a:rPr lang="fr-FR" sz="1800" b="1" dirty="0" smtClean="0">
                          <a:solidFill>
                            <a:schemeClr val="bg2">
                              <a:lumMod val="75000"/>
                            </a:schemeClr>
                          </a:solidFill>
                          <a:latin typeface="Arial Narrow"/>
                          <a:ea typeface="Times New Roman"/>
                          <a:cs typeface="Calibri"/>
                        </a:rPr>
                        <a:t>usagers</a:t>
                      </a:r>
                      <a:endParaRPr lang="fr-FR" sz="1800" dirty="0">
                        <a:solidFill>
                          <a:schemeClr val="bg2">
                            <a:lumMod val="75000"/>
                          </a:schemeClr>
                        </a:solidFill>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pPr algn="ctr">
                        <a:spcAft>
                          <a:spcPts val="0"/>
                        </a:spcAft>
                      </a:pPr>
                      <a:endParaRPr lang="fr-FR" sz="1400" dirty="0">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329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chemeClr val="bg1"/>
                          </a:solidFill>
                          <a:latin typeface="+mn-lt"/>
                          <a:ea typeface="Times New Roman"/>
                          <a:cs typeface="Times New Roman"/>
                        </a:rPr>
                        <a:t>Situations</a:t>
                      </a:r>
                      <a:r>
                        <a:rPr lang="fr-FR" sz="1400" b="1" baseline="0" dirty="0" smtClean="0">
                          <a:solidFill>
                            <a:schemeClr val="bg1"/>
                          </a:solidFill>
                          <a:latin typeface="+mn-lt"/>
                          <a:ea typeface="Times New Roman"/>
                          <a:cs typeface="Times New Roman"/>
                        </a:rPr>
                        <a:t> professionnelles</a:t>
                      </a:r>
                      <a:endParaRPr lang="fr-FR" sz="1400" dirty="0">
                        <a:solidFill>
                          <a:schemeClr val="bg1"/>
                        </a:solidFill>
                        <a:latin typeface="+mn-lt"/>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pPr>
                      <a:r>
                        <a:rPr lang="fr-FR" sz="1400" b="1" kern="1200" dirty="0" smtClean="0">
                          <a:solidFill>
                            <a:schemeClr val="bg1"/>
                          </a:solidFill>
                          <a:latin typeface="+mn-lt"/>
                          <a:ea typeface="Times New Roman"/>
                          <a:cs typeface="Calibri"/>
                        </a:rPr>
                        <a:t>Critères d’évaluation</a:t>
                      </a:r>
                      <a:endParaRPr lang="fr-FR" sz="1400" kern="1200" dirty="0">
                        <a:solidFill>
                          <a:schemeClr val="bg1"/>
                        </a:solidFill>
                        <a:latin typeface="+mn-lt"/>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426720">
                <a:tc>
                  <a:txBody>
                    <a:bodyPr/>
                    <a:lstStyle/>
                    <a:p>
                      <a:pPr marL="34925" lvl="3" indent="-34925" algn="l" defTabSz="914400" rtl="0" eaLnBrk="1" latinLnBrk="0" hangingPunct="1">
                        <a:lnSpc>
                          <a:spcPct val="150000"/>
                        </a:lnSpc>
                        <a:spcAft>
                          <a:spcPts val="0"/>
                        </a:spcAft>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1.2.1.Participation à la gestion administrative de la prospection</a:t>
                      </a: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Efficacité du suivi administratif de la prospection</a:t>
                      </a:r>
                      <a:endParaRPr lang="fr-FR" sz="1400" dirty="0">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26720">
                <a:tc>
                  <a:txBody>
                    <a:bodyPr/>
                    <a:lstStyle/>
                    <a:p>
                      <a:pPr marL="34925" lvl="3" indent="-34925" algn="l" defTabSz="914400" rtl="0" eaLnBrk="1" latinLnBrk="0" hangingPunct="1">
                        <a:lnSpc>
                          <a:spcPct val="150000"/>
                        </a:lnSpc>
                        <a:spcAft>
                          <a:spcPts val="0"/>
                        </a:spcAft>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1.2.2.Tenue des dossiers clients, donneurs d’ordre et usagers</a:t>
                      </a: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Fiabilité et exhaustivité des informations relatives aux clients</a:t>
                      </a:r>
                      <a:endParaRPr lang="fr-FR" sz="1400" dirty="0">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26720">
                <a:tc>
                  <a:txBody>
                    <a:bodyPr/>
                    <a:lstStyle/>
                    <a:p>
                      <a:pPr marL="34925" lvl="3" indent="-34925" algn="l" defTabSz="914400" rtl="0" eaLnBrk="1" latinLnBrk="0" hangingPunct="1">
                        <a:lnSpc>
                          <a:spcPct val="150000"/>
                        </a:lnSpc>
                        <a:spcAft>
                          <a:spcPts val="0"/>
                        </a:spcAft>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1.2.3.Traitement des devis, des commandes</a:t>
                      </a: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Respect des contraintes techniques et commerciales liées à la demande du client</a:t>
                      </a:r>
                      <a:endParaRPr lang="fr-FR" sz="1400" dirty="0">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26720">
                <a:tc>
                  <a:txBody>
                    <a:bodyPr/>
                    <a:lstStyle/>
                    <a:p>
                      <a:pPr marL="34925" lvl="3" indent="-34925" algn="l" defTabSz="914400" rtl="0" eaLnBrk="1" latinLnBrk="0" hangingPunct="1">
                        <a:lnSpc>
                          <a:spcPct val="150000"/>
                        </a:lnSpc>
                        <a:spcAft>
                          <a:spcPts val="0"/>
                        </a:spcAft>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1.2.4.Traitement des livraisons et de la facturation</a:t>
                      </a: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Qualité et fiabilité du traitement des livraisons et de la facturation</a:t>
                      </a:r>
                      <a:endParaRPr lang="fr-FR" sz="1400" dirty="0">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26720">
                <a:tc>
                  <a:txBody>
                    <a:bodyPr/>
                    <a:lstStyle/>
                    <a:p>
                      <a:pPr marL="34925" lvl="3" indent="-34925" algn="l" defTabSz="914400" rtl="0" eaLnBrk="1" latinLnBrk="0" hangingPunct="1">
                        <a:lnSpc>
                          <a:spcPct val="150000"/>
                        </a:lnSpc>
                        <a:spcAft>
                          <a:spcPts val="0"/>
                        </a:spcAft>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1.2.5.Traitement des règlements et suivi des litiges</a:t>
                      </a:r>
                      <a:endParaRPr lang="fr-FR" sz="1400" b="0" kern="100" baseline="0" dirty="0">
                        <a:solidFill>
                          <a:schemeClr val="tx1"/>
                        </a:solidFill>
                        <a:latin typeface="Arial Narrow" pitchFamily="34" charset="0"/>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Efficacité du suivi des règlements des clients</a:t>
                      </a:r>
                      <a:endParaRPr lang="fr-FR" sz="1400" dirty="0">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Rectangle à coins arrondis 4">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14282" y="2357430"/>
          <a:ext cx="8715436" cy="3050206"/>
        </p:xfrm>
        <a:graphic>
          <a:graphicData uri="http://schemas.openxmlformats.org/drawingml/2006/table">
            <a:tbl>
              <a:tblPr/>
              <a:tblGrid>
                <a:gridCol w="4357718"/>
                <a:gridCol w="4357718"/>
              </a:tblGrid>
              <a:tr h="771703">
                <a:tc gridSpan="2">
                  <a:txBody>
                    <a:bodyPr/>
                    <a:lstStyle/>
                    <a:p>
                      <a:pPr algn="ctr">
                        <a:spcAft>
                          <a:spcPts val="0"/>
                        </a:spcAft>
                      </a:pPr>
                      <a:r>
                        <a:rPr lang="fr-FR" sz="1800" b="1" dirty="0">
                          <a:solidFill>
                            <a:schemeClr val="bg2">
                              <a:lumMod val="75000"/>
                            </a:schemeClr>
                          </a:solidFill>
                          <a:latin typeface="Arial Narrow"/>
                          <a:ea typeface="Times New Roman"/>
                          <a:cs typeface="Calibri"/>
                        </a:rPr>
                        <a:t>E31.C. Gestion administrative des relations avec les autres </a:t>
                      </a:r>
                      <a:r>
                        <a:rPr lang="fr-FR" sz="1800" b="1" dirty="0" smtClean="0">
                          <a:solidFill>
                            <a:schemeClr val="bg2">
                              <a:lumMod val="75000"/>
                            </a:schemeClr>
                          </a:solidFill>
                          <a:latin typeface="Arial Narrow"/>
                          <a:ea typeface="Times New Roman"/>
                          <a:cs typeface="Calibri"/>
                        </a:rPr>
                        <a:t>partenaires</a:t>
                      </a:r>
                      <a:endParaRPr lang="fr-FR" sz="1800" dirty="0">
                        <a:solidFill>
                          <a:schemeClr val="bg2">
                            <a:lumMod val="75000"/>
                          </a:schemeClr>
                        </a:solidFill>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pPr algn="ctr">
                        <a:spcAft>
                          <a:spcPts val="0"/>
                        </a:spcAft>
                      </a:pPr>
                      <a:endParaRPr lang="fr-FR" sz="1400" dirty="0">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427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chemeClr val="bg1"/>
                          </a:solidFill>
                          <a:latin typeface="+mn-lt"/>
                          <a:ea typeface="Times New Roman"/>
                          <a:cs typeface="Times New Roman"/>
                        </a:rPr>
                        <a:t>Situations</a:t>
                      </a:r>
                      <a:r>
                        <a:rPr lang="fr-FR" sz="1400" b="1" baseline="0" dirty="0" smtClean="0">
                          <a:solidFill>
                            <a:schemeClr val="bg1"/>
                          </a:solidFill>
                          <a:latin typeface="+mn-lt"/>
                          <a:ea typeface="Times New Roman"/>
                          <a:cs typeface="Times New Roman"/>
                        </a:rPr>
                        <a:t> professionnelles</a:t>
                      </a:r>
                      <a:endParaRPr lang="fr-FR" sz="1400" dirty="0">
                        <a:solidFill>
                          <a:schemeClr val="bg1"/>
                        </a:solidFill>
                        <a:latin typeface="+mn-lt"/>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pPr>
                      <a:r>
                        <a:rPr lang="fr-FR" sz="1400" b="1" kern="1200" dirty="0" smtClean="0">
                          <a:solidFill>
                            <a:schemeClr val="bg1"/>
                          </a:solidFill>
                          <a:latin typeface="+mn-lt"/>
                          <a:ea typeface="Times New Roman"/>
                          <a:cs typeface="Calibri"/>
                        </a:rPr>
                        <a:t>Critères d’évaluation</a:t>
                      </a:r>
                      <a:endParaRPr lang="fr-FR" sz="1400" kern="1200" dirty="0">
                        <a:solidFill>
                          <a:schemeClr val="bg1"/>
                        </a:solidFill>
                        <a:latin typeface="+mn-lt"/>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458940">
                <a:tc>
                  <a:txBody>
                    <a:bodyPr/>
                    <a:lstStyle/>
                    <a:p>
                      <a:pPr marL="4763" lvl="3" indent="0" algn="l">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1.3.1.Suivi de la trésorerie et des relations avec les banques</a:t>
                      </a: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fr-FR" sz="1400" dirty="0">
                          <a:latin typeface="Arial Narrow"/>
                          <a:ea typeface="Times New Roman"/>
                          <a:cs typeface="Calibri"/>
                        </a:rPr>
                        <a:t>Fiabilité du suivi de trésorerie</a:t>
                      </a:r>
                      <a:endParaRPr lang="fr-FR" sz="1400" dirty="0">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58940">
                <a:tc>
                  <a:txBody>
                    <a:bodyPr/>
                    <a:lstStyle/>
                    <a:p>
                      <a:pPr marL="4763" lvl="3" indent="0" algn="l">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1.3.2.Préparation des déclarations fiscales</a:t>
                      </a: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fr-FR" sz="1400" dirty="0">
                          <a:latin typeface="Arial Narrow"/>
                          <a:ea typeface="Times New Roman"/>
                          <a:cs typeface="Calibri"/>
                        </a:rPr>
                        <a:t>Efficacité de la préparation des déclarations fiscales</a:t>
                      </a:r>
                      <a:endParaRPr lang="fr-FR" sz="1400" dirty="0">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58940">
                <a:tc>
                  <a:txBody>
                    <a:bodyPr/>
                    <a:lstStyle/>
                    <a:p>
                      <a:pPr marL="0" lvl="3" indent="0" algn="l">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1.3.3.Traitement des formalités administratives</a:t>
                      </a: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fr-FR" sz="1400" dirty="0">
                          <a:latin typeface="Arial Narrow"/>
                          <a:ea typeface="Times New Roman"/>
                          <a:cs typeface="Calibri"/>
                        </a:rPr>
                        <a:t>Respect des obligations administratives liées à l’activité</a:t>
                      </a:r>
                      <a:endParaRPr lang="fr-FR" sz="1400" dirty="0">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58940">
                <a:tc>
                  <a:txBody>
                    <a:bodyPr/>
                    <a:lstStyle/>
                    <a:p>
                      <a:pPr marL="4763" lvl="3" indent="0" algn="l">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1.3.4.Suivi des relations avec les partenaires-métiers</a:t>
                      </a:r>
                      <a:endParaRPr lang="fr-FR" sz="1400" b="0" kern="100" baseline="0" dirty="0">
                        <a:solidFill>
                          <a:schemeClr val="tx1"/>
                        </a:solidFill>
                        <a:latin typeface="Arial Narrow" pitchFamily="34" charset="0"/>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fr-FR" sz="1400" dirty="0">
                          <a:latin typeface="Arial Narrow"/>
                          <a:ea typeface="Times New Roman"/>
                          <a:cs typeface="Calibri"/>
                        </a:rPr>
                        <a:t>Respect des règles, des usages et du vocabulaire spécifiques au contexte métier</a:t>
                      </a:r>
                      <a:endParaRPr lang="fr-FR" sz="1400" dirty="0">
                        <a:latin typeface="Times New Roman"/>
                        <a:ea typeface="Times New Roman"/>
                        <a:cs typeface="Times New Roman"/>
                      </a:endParaRPr>
                    </a:p>
                  </a:txBody>
                  <a:tcPr marL="62081" marR="620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Rectangle à coins arrondis 4">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14282" y="2500306"/>
          <a:ext cx="8786842" cy="2143141"/>
        </p:xfrm>
        <a:graphic>
          <a:graphicData uri="http://schemas.openxmlformats.org/drawingml/2006/table">
            <a:tbl>
              <a:tblPr/>
              <a:tblGrid>
                <a:gridCol w="4393421"/>
                <a:gridCol w="4393421"/>
              </a:tblGrid>
              <a:tr h="500067">
                <a:tc gridSpan="2">
                  <a:txBody>
                    <a:bodyPr/>
                    <a:lstStyle/>
                    <a:p>
                      <a:pPr marL="0" algn="ctr" defTabSz="914400" rtl="0" eaLnBrk="1" latinLnBrk="0" hangingPunct="1">
                        <a:spcAft>
                          <a:spcPts val="0"/>
                        </a:spcAft>
                        <a:tabLst>
                          <a:tab pos="6142355" algn="l"/>
                        </a:tabLst>
                      </a:pPr>
                      <a:r>
                        <a:rPr lang="fr-FR" sz="1800" b="1" kern="1200" dirty="0">
                          <a:solidFill>
                            <a:schemeClr val="bg2">
                              <a:lumMod val="75000"/>
                            </a:schemeClr>
                          </a:solidFill>
                          <a:latin typeface="Arial Narrow"/>
                          <a:ea typeface="Times New Roman"/>
                          <a:cs typeface="Calibri"/>
                        </a:rPr>
                        <a:t>E32.A. Gestion des </a:t>
                      </a:r>
                      <a:r>
                        <a:rPr lang="fr-FR" sz="1800" b="1" kern="1200" dirty="0" smtClean="0">
                          <a:solidFill>
                            <a:schemeClr val="bg2">
                              <a:lumMod val="75000"/>
                            </a:schemeClr>
                          </a:solidFill>
                          <a:latin typeface="Arial Narrow"/>
                          <a:ea typeface="Times New Roman"/>
                          <a:cs typeface="Calibri"/>
                        </a:rPr>
                        <a:t>informations</a:t>
                      </a:r>
                      <a:endParaRPr lang="fr-FR" sz="1800" b="1" kern="1200" dirty="0">
                        <a:solidFill>
                          <a:schemeClr val="bg2">
                            <a:lumMod val="75000"/>
                          </a:schemeClr>
                        </a:solidFill>
                        <a:latin typeface="Arial Narrow"/>
                        <a:ea typeface="Times New Roman"/>
                        <a:cs typeface="Calibri"/>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pPr marL="0" algn="ctr" defTabSz="914400" rtl="0" eaLnBrk="1" latinLnBrk="0" hangingPunct="1">
                        <a:spcAft>
                          <a:spcPts val="0"/>
                        </a:spcAft>
                        <a:tabLst>
                          <a:tab pos="6142355" algn="l"/>
                        </a:tabLst>
                      </a:pPr>
                      <a:endParaRPr lang="fr-FR" sz="1400" b="1" kern="1200" dirty="0">
                        <a:solidFill>
                          <a:schemeClr val="tx1"/>
                        </a:solidFill>
                        <a:latin typeface="Arial Narrow"/>
                        <a:ea typeface="Times New Roman"/>
                        <a:cs typeface="Calibri"/>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00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chemeClr val="bg1"/>
                          </a:solidFill>
                          <a:latin typeface="+mn-lt"/>
                          <a:ea typeface="Times New Roman"/>
                          <a:cs typeface="Times New Roman"/>
                        </a:rPr>
                        <a:t>Situations</a:t>
                      </a:r>
                      <a:r>
                        <a:rPr lang="fr-FR" sz="1400" b="1" baseline="0" dirty="0" smtClean="0">
                          <a:solidFill>
                            <a:schemeClr val="bg1"/>
                          </a:solidFill>
                          <a:latin typeface="+mn-lt"/>
                          <a:ea typeface="Times New Roman"/>
                          <a:cs typeface="Times New Roman"/>
                        </a:rPr>
                        <a:t> professionnelles</a:t>
                      </a:r>
                      <a:endParaRPr lang="fr-FR" sz="1400" dirty="0">
                        <a:solidFill>
                          <a:schemeClr val="bg1"/>
                        </a:solidFill>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pPr>
                      <a:r>
                        <a:rPr lang="fr-FR" sz="1400" b="1" kern="1200" dirty="0" smtClean="0">
                          <a:solidFill>
                            <a:schemeClr val="bg1"/>
                          </a:solidFill>
                          <a:latin typeface="+mn-lt"/>
                          <a:ea typeface="Times New Roman"/>
                          <a:cs typeface="Calibri"/>
                        </a:rPr>
                        <a:t>Critères d’évaluation</a:t>
                      </a:r>
                      <a:endParaRPr lang="fr-FR" sz="1400" kern="1200" dirty="0">
                        <a:solidFill>
                          <a:schemeClr val="bg1"/>
                        </a:solidFill>
                        <a:latin typeface="+mn-lt"/>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381003">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3.1.1.Collecte et recherche d’informations</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pitchFamily="34" charset="0"/>
                          <a:ea typeface="Times New Roman"/>
                          <a:cs typeface="Calibri"/>
                        </a:rPr>
                        <a:t>Fiabilité et pertinence des informations, efficience de la recherche</a:t>
                      </a:r>
                      <a:endParaRPr lang="fr-FR" sz="1400" dirty="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81003">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3.1.2.Production d’informations structurées</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pitchFamily="34" charset="0"/>
                          <a:ea typeface="Times New Roman"/>
                          <a:cs typeface="Calibri"/>
                        </a:rPr>
                        <a:t>Pertinence et qualité du document produit</a:t>
                      </a:r>
                      <a:endParaRPr lang="fr-FR" sz="1400" dirty="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81003">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3.1.3.Organisation et mise à disposition des informations </a:t>
                      </a:r>
                      <a:endParaRPr lang="fr-FR" sz="1400" b="0" kern="100" baseline="0" dirty="0">
                        <a:solidFill>
                          <a:schemeClr val="tx1"/>
                        </a:solidFill>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pitchFamily="34" charset="0"/>
                          <a:ea typeface="Times New Roman"/>
                          <a:cs typeface="Calibri"/>
                        </a:rPr>
                        <a:t>Efficacité de l’organisation des informations</a:t>
                      </a:r>
                      <a:endParaRPr lang="fr-FR" sz="1400" dirty="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Rectangle à coins arrondis 4">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571472" y="2571744"/>
          <a:ext cx="8215370" cy="2714646"/>
        </p:xfrm>
        <a:graphic>
          <a:graphicData uri="http://schemas.openxmlformats.org/drawingml/2006/table">
            <a:tbl>
              <a:tblPr/>
              <a:tblGrid>
                <a:gridCol w="4107685"/>
                <a:gridCol w="4107685"/>
              </a:tblGrid>
              <a:tr h="508516">
                <a:tc gridSpan="2">
                  <a:txBody>
                    <a:bodyPr/>
                    <a:lstStyle/>
                    <a:p>
                      <a:pPr algn="ctr">
                        <a:spcAft>
                          <a:spcPts val="0"/>
                        </a:spcAft>
                        <a:tabLst>
                          <a:tab pos="6142355" algn="l"/>
                        </a:tabLst>
                      </a:pPr>
                      <a:r>
                        <a:rPr lang="fr-FR" sz="1800" b="1" dirty="0">
                          <a:solidFill>
                            <a:schemeClr val="bg2">
                              <a:lumMod val="75000"/>
                            </a:schemeClr>
                          </a:solidFill>
                          <a:latin typeface="Arial Narrow"/>
                          <a:ea typeface="Times New Roman"/>
                          <a:cs typeface="Calibri"/>
                        </a:rPr>
                        <a:t>E32.B. Gestion des modes de </a:t>
                      </a:r>
                      <a:r>
                        <a:rPr lang="fr-FR" sz="1800" b="1" dirty="0" smtClean="0">
                          <a:solidFill>
                            <a:schemeClr val="bg2">
                              <a:lumMod val="75000"/>
                            </a:schemeClr>
                          </a:solidFill>
                          <a:latin typeface="Arial Narrow"/>
                          <a:ea typeface="Times New Roman"/>
                          <a:cs typeface="Calibri"/>
                        </a:rPr>
                        <a:t> travail</a:t>
                      </a:r>
                      <a:endParaRPr lang="fr-FR" sz="1800" dirty="0">
                        <a:solidFill>
                          <a:schemeClr val="bg2">
                            <a:lumMod val="75000"/>
                          </a:schemeClr>
                        </a:solidFill>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pPr algn="ctr">
                        <a:spcAft>
                          <a:spcPts val="0"/>
                        </a:spcAft>
                        <a:tabLst>
                          <a:tab pos="6142355" algn="l"/>
                        </a:tabLst>
                      </a:pP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932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chemeClr val="bg1"/>
                          </a:solidFill>
                          <a:latin typeface="+mj-lt"/>
                          <a:ea typeface="Times New Roman"/>
                          <a:cs typeface="Times New Roman"/>
                        </a:rPr>
                        <a:t>Situations</a:t>
                      </a:r>
                      <a:r>
                        <a:rPr lang="fr-FR" sz="1400" b="1" baseline="0" dirty="0" smtClean="0">
                          <a:solidFill>
                            <a:schemeClr val="bg1"/>
                          </a:solidFill>
                          <a:latin typeface="+mj-lt"/>
                          <a:ea typeface="Times New Roman"/>
                          <a:cs typeface="Times New Roman"/>
                        </a:rPr>
                        <a:t> professionnelles</a:t>
                      </a:r>
                      <a:endParaRPr lang="fr-FR" sz="1400" dirty="0">
                        <a:solidFill>
                          <a:schemeClr val="bg1"/>
                        </a:solidFill>
                        <a:latin typeface="+mj-lt"/>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pPr>
                      <a:r>
                        <a:rPr lang="fr-FR" sz="1400" b="1" kern="1200" dirty="0" smtClean="0">
                          <a:solidFill>
                            <a:schemeClr val="bg1"/>
                          </a:solidFill>
                          <a:latin typeface="+mn-lt"/>
                          <a:ea typeface="Times New Roman"/>
                          <a:cs typeface="Calibri"/>
                        </a:rPr>
                        <a:t>Critères d’évaluation</a:t>
                      </a:r>
                      <a:endParaRPr lang="fr-FR" sz="1400" kern="1200" dirty="0">
                        <a:solidFill>
                          <a:schemeClr val="bg1"/>
                        </a:solidFill>
                        <a:latin typeface="+mn-lt"/>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403215">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3.2.1.Organisation et suivi de réunions</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Efficacité dans l’organisation et le suivi de la réunion</a:t>
                      </a: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215">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3.2.2.Gestion des flux de courriers</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Respect des procédures de traitement de courrier</a:t>
                      </a: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215">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3.2.3.Gestion des flux d’appels téléphoniques</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Qualité et fiabilité du traitement des appels</a:t>
                      </a: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215">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3.2.4.Gestion d’espaces collaboratifs</a:t>
                      </a:r>
                      <a:endParaRPr lang="fr-FR" sz="1400" b="0" kern="100" baseline="0" dirty="0">
                        <a:solidFill>
                          <a:schemeClr val="tx1"/>
                        </a:solidFill>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Fiabilité opérationnelle de l’espace collaboratif</a:t>
                      </a: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Rectangle à coins arrondis 4">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14282" y="2571744"/>
          <a:ext cx="8786842" cy="3986218"/>
        </p:xfrm>
        <a:graphic>
          <a:graphicData uri="http://schemas.openxmlformats.org/drawingml/2006/table">
            <a:tbl>
              <a:tblPr/>
              <a:tblGrid>
                <a:gridCol w="4393421"/>
                <a:gridCol w="4393421"/>
              </a:tblGrid>
              <a:tr h="370545">
                <a:tc gridSpan="2">
                  <a:txBody>
                    <a:bodyPr/>
                    <a:lstStyle/>
                    <a:p>
                      <a:pPr algn="ctr">
                        <a:spcAft>
                          <a:spcPts val="0"/>
                        </a:spcAft>
                        <a:tabLst>
                          <a:tab pos="6142355" algn="l"/>
                        </a:tabLst>
                      </a:pPr>
                      <a:r>
                        <a:rPr lang="fr-FR" sz="1800" b="1" dirty="0">
                          <a:solidFill>
                            <a:schemeClr val="bg2">
                              <a:lumMod val="75000"/>
                            </a:schemeClr>
                          </a:solidFill>
                          <a:latin typeface="Arial Narrow"/>
                          <a:ea typeface="Times New Roman"/>
                          <a:cs typeface="Calibri"/>
                        </a:rPr>
                        <a:t>E32.C. Gestion des espaces de travail et des </a:t>
                      </a:r>
                      <a:r>
                        <a:rPr lang="fr-FR" sz="1800" b="1" dirty="0" smtClean="0">
                          <a:solidFill>
                            <a:schemeClr val="bg2">
                              <a:lumMod val="75000"/>
                            </a:schemeClr>
                          </a:solidFill>
                          <a:latin typeface="Arial Narrow"/>
                          <a:ea typeface="Times New Roman"/>
                          <a:cs typeface="Calibri"/>
                        </a:rPr>
                        <a:t>ressources</a:t>
                      </a:r>
                      <a:endParaRPr lang="fr-FR" sz="1800" dirty="0">
                        <a:solidFill>
                          <a:schemeClr val="bg2">
                            <a:lumMod val="75000"/>
                          </a:schemeClr>
                        </a:solidFill>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pPr algn="ctr">
                        <a:spcAft>
                          <a:spcPts val="0"/>
                        </a:spcAft>
                        <a:tabLst>
                          <a:tab pos="6142355" algn="l"/>
                        </a:tabLst>
                      </a:pP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52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chemeClr val="bg1"/>
                          </a:solidFill>
                          <a:latin typeface="+mj-lt"/>
                          <a:ea typeface="Times New Roman"/>
                          <a:cs typeface="Times New Roman"/>
                        </a:rPr>
                        <a:t>Situations</a:t>
                      </a:r>
                      <a:r>
                        <a:rPr lang="fr-FR" sz="1400" b="1" baseline="0" dirty="0" smtClean="0">
                          <a:solidFill>
                            <a:schemeClr val="bg1"/>
                          </a:solidFill>
                          <a:latin typeface="+mj-lt"/>
                          <a:ea typeface="Times New Roman"/>
                          <a:cs typeface="Times New Roman"/>
                        </a:rPr>
                        <a:t> professionnelles</a:t>
                      </a:r>
                      <a:endParaRPr lang="fr-FR" sz="1400" dirty="0">
                        <a:solidFill>
                          <a:schemeClr val="bg1"/>
                        </a:solidFill>
                        <a:latin typeface="+mj-lt"/>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pPr>
                      <a:r>
                        <a:rPr lang="fr-FR" sz="1400" b="1" dirty="0">
                          <a:solidFill>
                            <a:schemeClr val="bg1"/>
                          </a:solidFill>
                          <a:latin typeface="+mj-lt"/>
                          <a:ea typeface="Times New Roman"/>
                          <a:cs typeface="Calibri"/>
                        </a:rPr>
                        <a:t>Critères </a:t>
                      </a:r>
                      <a:r>
                        <a:rPr lang="fr-FR" sz="1400" b="1" dirty="0" smtClean="0">
                          <a:solidFill>
                            <a:schemeClr val="bg1"/>
                          </a:solidFill>
                          <a:latin typeface="+mj-lt"/>
                          <a:ea typeface="Times New Roman"/>
                          <a:cs typeface="Calibri"/>
                        </a:rPr>
                        <a:t>d’évaluation</a:t>
                      </a:r>
                      <a:endParaRPr lang="fr-FR" sz="1400" dirty="0">
                        <a:solidFill>
                          <a:schemeClr val="bg1"/>
                        </a:solidFill>
                        <a:latin typeface="+mj-lt"/>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450727">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3.3.1.Accueil, orientation et information des visiteurs des espaces de travail</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pitchFamily="34" charset="0"/>
                          <a:ea typeface="Times New Roman"/>
                          <a:cs typeface="Calibri"/>
                        </a:rPr>
                        <a:t>Pertinence de la réponse</a:t>
                      </a:r>
                      <a:endParaRPr lang="fr-FR" sz="1400" dirty="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50727">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3.3.2.Maintien opérationnel des postes de travail et aménagement des espaces </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pitchFamily="34" charset="0"/>
                          <a:ea typeface="Times New Roman"/>
                          <a:cs typeface="Calibri"/>
                        </a:rPr>
                        <a:t>Fiabilité des postes de travail et rationalité des espaces</a:t>
                      </a:r>
                      <a:endParaRPr lang="fr-FR" sz="1400" dirty="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50727">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3.3.3.Gestion des contrats de maintenance, abonnements, licences informatiques </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pitchFamily="34" charset="0"/>
                          <a:ea typeface="Times New Roman"/>
                          <a:cs typeface="Calibri"/>
                        </a:rPr>
                        <a:t>Qualité du suivi des contrats et des abonnements</a:t>
                      </a:r>
                      <a:endParaRPr lang="fr-FR" sz="1400" dirty="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50727">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3.3.4.Participation au suivi du budget de fonctionnement du service</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pitchFamily="34" charset="0"/>
                          <a:ea typeface="Times New Roman"/>
                          <a:cs typeface="Calibri"/>
                        </a:rPr>
                        <a:t>Rigueur du suivi de la situation budgétaire</a:t>
                      </a:r>
                      <a:endParaRPr lang="fr-FR" sz="1400" dirty="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50727">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b="0" kern="100" baseline="0" dirty="0" smtClean="0">
                          <a:solidFill>
                            <a:schemeClr val="tx1"/>
                          </a:solidFill>
                          <a:latin typeface="Arial Narrow" pitchFamily="34" charset="0"/>
                          <a:ea typeface="Times New Roman"/>
                          <a:cs typeface="Times New Roman"/>
                        </a:rPr>
                        <a:t>3.3.5.Gestion des fournitures, consommables et petits équipements de bureau</a:t>
                      </a:r>
                      <a:endParaRPr lang="fr-FR" sz="1400" dirty="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pitchFamily="34" charset="0"/>
                          <a:ea typeface="Times New Roman"/>
                          <a:cs typeface="Calibri"/>
                        </a:rPr>
                        <a:t>Optimisation du stock</a:t>
                      </a:r>
                      <a:endParaRPr lang="fr-FR" sz="1400" dirty="0">
                        <a:latin typeface="Arial Narrow" pitchFamily="34" charset="0"/>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Rectangle à coins arrondis 4">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nvGraphicFramePr>
        <p:xfrm>
          <a:off x="428596" y="1285860"/>
          <a:ext cx="8358247" cy="4938714"/>
        </p:xfrm>
        <a:graphic>
          <a:graphicData uri="http://schemas.openxmlformats.org/drawingml/2006/table">
            <a:tbl>
              <a:tblPr/>
              <a:tblGrid>
                <a:gridCol w="2881333"/>
                <a:gridCol w="2738457"/>
                <a:gridCol w="2738457"/>
              </a:tblGrid>
              <a:tr h="214314">
                <a:tc>
                  <a:txBody>
                    <a:bodyPr/>
                    <a:lstStyle/>
                    <a:p>
                      <a:pPr algn="ctr">
                        <a:spcAft>
                          <a:spcPts val="0"/>
                        </a:spcAft>
                      </a:pPr>
                      <a:r>
                        <a:rPr lang="fr-FR" sz="1000" b="1" dirty="0">
                          <a:latin typeface="+mj-lt"/>
                          <a:ea typeface="Times New Roman"/>
                          <a:cs typeface="Calibri"/>
                        </a:rPr>
                        <a:t>Données de la situation</a:t>
                      </a:r>
                      <a:endParaRPr lang="fr-FR" sz="1000" b="1" dirty="0">
                        <a:latin typeface="+mj-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j-lt"/>
                          <a:ea typeface="Times New Roman"/>
                          <a:cs typeface="Calibri"/>
                        </a:rPr>
                        <a:t>Savoirs associés</a:t>
                      </a:r>
                      <a:endParaRPr lang="fr-FR" sz="1000" b="1" dirty="0">
                        <a:latin typeface="+mj-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j-lt"/>
                          <a:ea typeface="Times New Roman"/>
                          <a:cs typeface="Calibri"/>
                        </a:rPr>
                        <a:t>Performance attendue</a:t>
                      </a:r>
                      <a:endParaRPr lang="fr-FR" sz="1000" b="1" dirty="0">
                        <a:latin typeface="+mj-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rowSpan="2">
                  <a:txBody>
                    <a:bodyPr/>
                    <a:lstStyle/>
                    <a:p>
                      <a:pPr>
                        <a:spcAft>
                          <a:spcPts val="0"/>
                        </a:spcAft>
                      </a:pPr>
                      <a:endParaRPr lang="fr-FR" sz="1000" b="0" dirty="0">
                        <a:latin typeface="+mj-lt"/>
                        <a:ea typeface="Times New Roman"/>
                        <a:cs typeface="Calibri"/>
                      </a:endParaRPr>
                    </a:p>
                    <a:p>
                      <a:pPr marL="82550" indent="-82550">
                        <a:spcAft>
                          <a:spcPts val="0"/>
                        </a:spcAft>
                      </a:pPr>
                      <a:r>
                        <a:rPr lang="fr-FR" sz="1000" b="0" dirty="0">
                          <a:latin typeface="+mj-lt"/>
                          <a:ea typeface="Times New Roman"/>
                          <a:cs typeface="Calibri"/>
                        </a:rPr>
                        <a:t>- Les données comptables et commerciales de l’organisation.</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Les dossiers des fournisseurs et des donneurs d’ordres</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Les échéanciers</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Les informations émanant des établissements financiers </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Les journaux de trésorerie</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Les procédures de règlements</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Les procédures de traitement des litiges</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Les exigences, comportementales et relationnelles, fixées par l’entité vis-à-vis de ses fournisseurs </a:t>
                      </a:r>
                      <a:endParaRPr lang="fr-FR" sz="1000" b="1" dirty="0">
                        <a:latin typeface="+mj-lt"/>
                        <a:ea typeface="Times New Roman"/>
                        <a:cs typeface="Arial Narrow"/>
                      </a:endParaRPr>
                    </a:p>
                    <a:p>
                      <a:pPr marL="82550" indent="-82550">
                        <a:spcAft>
                          <a:spcPts val="0"/>
                        </a:spcAft>
                      </a:pPr>
                      <a:r>
                        <a:rPr lang="fr-FR" sz="1000" b="0" dirty="0">
                          <a:latin typeface="+mj-lt"/>
                          <a:ea typeface="Cambria"/>
                          <a:cs typeface="Calibri"/>
                        </a:rPr>
                        <a:t>- Un environnement numérique de travail de type PGI</a:t>
                      </a:r>
                      <a:endParaRPr lang="fr-FR" sz="1000" b="1" dirty="0">
                        <a:latin typeface="+mj-lt"/>
                        <a:ea typeface="Cambria"/>
                        <a:cs typeface="Times New Roman"/>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a:latin typeface="+mj-lt"/>
                          <a:ea typeface="Times New Roman"/>
                          <a:cs typeface="Calibri"/>
                        </a:rPr>
                        <a:t>Savoirs de gestion et savoirs technologiques</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Les moyens et modes de règlement</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Les contrôles de trésorerie</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La conversion des devises</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 processus automatisé des règlements aux fournisseurs avec un PGI</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La Gestion Électronique des Documents (GED)</a:t>
                      </a:r>
                      <a:endParaRPr lang="fr-FR" sz="1000" b="1" dirty="0">
                        <a:latin typeface="+mj-lt"/>
                        <a:ea typeface="Times New Roman"/>
                        <a:cs typeface="Arial Narrow"/>
                      </a:endParaRPr>
                    </a:p>
                    <a:p>
                      <a:pPr marL="82550" indent="-82550">
                        <a:spcAft>
                          <a:spcPts val="0"/>
                        </a:spcAft>
                      </a:pPr>
                      <a:r>
                        <a:rPr lang="fr-FR" sz="1000" b="1" dirty="0">
                          <a:solidFill>
                            <a:srgbClr val="FF0000"/>
                          </a:solidFill>
                          <a:latin typeface="+mj-lt"/>
                          <a:ea typeface="Times New Roman"/>
                          <a:cs typeface="Calibri"/>
                        </a:rPr>
                        <a:t>Savoirs juridiques et économiques</a:t>
                      </a:r>
                      <a:endParaRPr lang="fr-FR" sz="1000" b="1" dirty="0">
                        <a:solidFill>
                          <a:srgbClr val="FF0000"/>
                        </a:solidFill>
                        <a:latin typeface="+mj-lt"/>
                        <a:ea typeface="Times New Roman"/>
                        <a:cs typeface="Arial Narrow"/>
                      </a:endParaRPr>
                    </a:p>
                    <a:p>
                      <a:pPr marL="82550" indent="-82550">
                        <a:spcAft>
                          <a:spcPts val="0"/>
                        </a:spcAft>
                      </a:pPr>
                      <a:r>
                        <a:rPr lang="fr-FR" sz="1000" b="0" dirty="0">
                          <a:solidFill>
                            <a:srgbClr val="FF0000"/>
                          </a:solidFill>
                          <a:latin typeface="+mj-lt"/>
                          <a:ea typeface="Times New Roman"/>
                          <a:cs typeface="Calibri"/>
                          <a:hlinkClick r:id="rId2" action="ppaction://hlinksldjump" tooltip="Thème 2.2 - Les sujets de droit et leurs prérogatives : L'exercice + La preuve des droits subjectifs,  Thème 2.3 - La mise en oeuvre du droit : L'organisation judiciaire   &amp;  Thème 5.2 - Le cadre juridique des échanges : Les obligations et le contrat"/>
                        </a:rPr>
                        <a:t>Les obligations et la </a:t>
                      </a:r>
                      <a:r>
                        <a:rPr lang="fr-FR" sz="1000" b="0" dirty="0" smtClean="0">
                          <a:solidFill>
                            <a:srgbClr val="FF0000"/>
                          </a:solidFill>
                          <a:latin typeface="+mj-lt"/>
                          <a:ea typeface="Times New Roman"/>
                          <a:cs typeface="Calibri"/>
                          <a:hlinkClick r:id="rId2" action="ppaction://hlinksldjump" tooltip="Thème 2.2 - Les sujets de droit et leurs prérogatives : L'exercice + La preuve des droits subjectifs,  Thème 2.3 - La mise en oeuvre du droit : L'organisation judiciaire   &amp;  Thème 5.2 - Le cadre juridique des échanges : Les obligations et le contrat"/>
                        </a:rPr>
                        <a:t>responsabilité</a:t>
                      </a:r>
                    </a:p>
                    <a:p>
                      <a:pPr marL="82550" indent="-82550">
                        <a:spcAft>
                          <a:spcPts val="0"/>
                        </a:spcAft>
                      </a:pPr>
                      <a:r>
                        <a:rPr lang="fr-FR" sz="1000" b="0" dirty="0" smtClean="0">
                          <a:solidFill>
                            <a:srgbClr val="FF0000"/>
                          </a:solidFill>
                          <a:latin typeface="+mj-lt"/>
                          <a:ea typeface="Times New Roman"/>
                          <a:cs typeface="Calibri"/>
                          <a:hlinkClick r:id="rId2" action="ppaction://hlinksldjump" tooltip="Thème 2.2 - Les sujets de droit et leurs prérogatives : L'exercice + La preuve des droits subjectifs,  Thème 2.3 - La mise en oeuvre du droit : L'organisation judiciaire   &amp;  Thème 5.2 - Le cadre juridique des échanges : Les obligations et le contrat"/>
                        </a:rPr>
                        <a:t>contractuelle</a:t>
                      </a:r>
                      <a:endParaRPr lang="fr-FR" sz="1000" b="1" dirty="0">
                        <a:solidFill>
                          <a:srgbClr val="FF0000"/>
                        </a:solidFill>
                        <a:latin typeface="+mj-lt"/>
                        <a:ea typeface="Times New Roman"/>
                        <a:cs typeface="Arial Narrow"/>
                      </a:endParaRPr>
                    </a:p>
                    <a:p>
                      <a:pPr>
                        <a:spcAft>
                          <a:spcPts val="0"/>
                        </a:spcAft>
                      </a:pPr>
                      <a:r>
                        <a:rPr lang="fr-FR" sz="1000" b="1" dirty="0">
                          <a:solidFill>
                            <a:srgbClr val="00B050"/>
                          </a:solidFill>
                          <a:latin typeface="+mj-lt"/>
                          <a:ea typeface="Times New Roman"/>
                          <a:cs typeface="Calibri"/>
                        </a:rPr>
                        <a:t>Savoirs rédactionnels</a:t>
                      </a:r>
                      <a:endParaRPr lang="fr-FR" sz="1000" b="1" dirty="0">
                        <a:solidFill>
                          <a:srgbClr val="00B050"/>
                        </a:solidFill>
                        <a:latin typeface="+mj-lt"/>
                        <a:ea typeface="Times New Roman"/>
                        <a:cs typeface="Arial Narrow"/>
                      </a:endParaRPr>
                    </a:p>
                    <a:p>
                      <a:pPr>
                        <a:spcAft>
                          <a:spcPts val="0"/>
                        </a:spcAft>
                      </a:pPr>
                      <a:r>
                        <a:rPr lang="fr-FR" sz="1000" b="1" kern="150" dirty="0">
                          <a:solidFill>
                            <a:srgbClr val="00B050"/>
                          </a:solidFill>
                          <a:latin typeface="+mj-lt"/>
                          <a:ea typeface="Times New Roman"/>
                          <a:cs typeface="Mangal"/>
                        </a:rPr>
                        <a:t>- Lecture et écriture d’un genre </a:t>
                      </a:r>
                    </a:p>
                    <a:p>
                      <a:pPr marL="132080">
                        <a:spcAft>
                          <a:spcPts val="0"/>
                        </a:spcAft>
                      </a:pPr>
                      <a:r>
                        <a:rPr lang="fr-FR" sz="1000" b="0" kern="150" dirty="0">
                          <a:solidFill>
                            <a:srgbClr val="00B050"/>
                          </a:solidFill>
                          <a:latin typeface="+mj-lt"/>
                          <a:ea typeface="Times New Roman"/>
                          <a:cs typeface="Mangal"/>
                        </a:rPr>
                        <a:t>Le courrier de réclamation à un fournisseur</a:t>
                      </a:r>
                      <a:endParaRPr lang="fr-FR" sz="1000" b="1" kern="150" dirty="0">
                        <a:solidFill>
                          <a:srgbClr val="00B050"/>
                        </a:solidFill>
                        <a:latin typeface="+mj-lt"/>
                        <a:ea typeface="Times New Roman"/>
                        <a:cs typeface="Mangal"/>
                      </a:endParaRPr>
                    </a:p>
                    <a:p>
                      <a:pPr>
                        <a:spcAft>
                          <a:spcPts val="0"/>
                        </a:spcAft>
                      </a:pPr>
                      <a:r>
                        <a:rPr lang="fr-FR" sz="1000" b="1" kern="150" dirty="0">
                          <a:solidFill>
                            <a:srgbClr val="00B050"/>
                          </a:solidFill>
                          <a:latin typeface="+mj-lt"/>
                          <a:ea typeface="Times New Roman"/>
                          <a:cs typeface="Mangal"/>
                        </a:rPr>
                        <a:t>- Procédés d’écriture</a:t>
                      </a:r>
                    </a:p>
                    <a:p>
                      <a:pPr marL="273050" indent="-141288">
                        <a:spcAft>
                          <a:spcPts val="0"/>
                        </a:spcAft>
                      </a:pPr>
                      <a:r>
                        <a:rPr lang="fr-FR" sz="1000" b="0" kern="150" dirty="0">
                          <a:solidFill>
                            <a:srgbClr val="00B050"/>
                          </a:solidFill>
                          <a:latin typeface="+mj-lt"/>
                          <a:ea typeface="Times New Roman"/>
                          <a:cs typeface="Mangal"/>
                        </a:rPr>
                        <a:t>•</a:t>
                      </a:r>
                      <a:r>
                        <a:rPr lang="fr-FR" sz="1000" b="1" kern="150" dirty="0">
                          <a:solidFill>
                            <a:srgbClr val="00B050"/>
                          </a:solidFill>
                          <a:latin typeface="+mj-lt"/>
                          <a:ea typeface="Times New Roman"/>
                          <a:cs typeface="Mangal"/>
                        </a:rPr>
                        <a:t> </a:t>
                      </a:r>
                      <a:r>
                        <a:rPr lang="fr-FR" sz="1000" b="0" kern="150" dirty="0">
                          <a:solidFill>
                            <a:srgbClr val="00B050"/>
                          </a:solidFill>
                          <a:latin typeface="+mj-lt"/>
                          <a:ea typeface="Times New Roman"/>
                          <a:cs typeface="Mangal"/>
                        </a:rPr>
                        <a:t>L’interpellation du fournisseur</a:t>
                      </a:r>
                      <a:endParaRPr lang="fr-FR" sz="1000" b="1" kern="150" dirty="0">
                        <a:solidFill>
                          <a:srgbClr val="00B050"/>
                        </a:solidFill>
                        <a:latin typeface="+mj-lt"/>
                        <a:ea typeface="Times New Roman"/>
                        <a:cs typeface="Mangal"/>
                      </a:endParaRPr>
                    </a:p>
                    <a:p>
                      <a:pPr marL="273050" indent="-141288">
                        <a:spcAft>
                          <a:spcPts val="0"/>
                        </a:spcAft>
                      </a:pPr>
                      <a:r>
                        <a:rPr lang="fr-FR" sz="1000" b="0" kern="150" dirty="0">
                          <a:solidFill>
                            <a:srgbClr val="00B050"/>
                          </a:solidFill>
                          <a:latin typeface="+mj-lt"/>
                          <a:ea typeface="Times New Roman"/>
                          <a:cs typeface="Mangal"/>
                        </a:rPr>
                        <a:t>• La présentation de l’objet</a:t>
                      </a:r>
                      <a:endParaRPr lang="fr-FR" sz="1000" b="1" kern="150" dirty="0">
                        <a:solidFill>
                          <a:srgbClr val="00B050"/>
                        </a:solidFill>
                        <a:latin typeface="+mj-lt"/>
                        <a:ea typeface="Times New Roman"/>
                        <a:cs typeface="Mangal"/>
                      </a:endParaRPr>
                    </a:p>
                    <a:p>
                      <a:pPr marL="273050" indent="-141288">
                        <a:spcAft>
                          <a:spcPts val="0"/>
                        </a:spcAft>
                      </a:pPr>
                      <a:r>
                        <a:rPr lang="fr-FR" sz="1000" b="0" kern="150" dirty="0">
                          <a:solidFill>
                            <a:srgbClr val="00B050"/>
                          </a:solidFill>
                          <a:latin typeface="+mj-lt"/>
                          <a:ea typeface="Times New Roman"/>
                          <a:cs typeface="Mangal"/>
                        </a:rPr>
                        <a:t>• L’enchaînement des faits </a:t>
                      </a:r>
                      <a:endParaRPr lang="fr-FR" sz="1000" b="1" kern="150" dirty="0">
                        <a:solidFill>
                          <a:srgbClr val="00B050"/>
                        </a:solidFill>
                        <a:latin typeface="+mj-lt"/>
                        <a:ea typeface="Times New Roman"/>
                        <a:cs typeface="Mangal"/>
                      </a:endParaRPr>
                    </a:p>
                    <a:p>
                      <a:pPr marL="273050" indent="-141288">
                        <a:spcAft>
                          <a:spcPts val="0"/>
                        </a:spcAft>
                      </a:pPr>
                      <a:r>
                        <a:rPr lang="fr-FR" sz="1000" b="1" kern="150" dirty="0">
                          <a:solidFill>
                            <a:srgbClr val="00B050"/>
                          </a:solidFill>
                          <a:latin typeface="+mj-lt"/>
                          <a:ea typeface="Times New Roman"/>
                          <a:cs typeface="Mangal"/>
                        </a:rPr>
                        <a:t>• </a:t>
                      </a:r>
                      <a:r>
                        <a:rPr lang="fr-FR" sz="1000" b="0" kern="150" dirty="0">
                          <a:solidFill>
                            <a:srgbClr val="00B050"/>
                          </a:solidFill>
                          <a:latin typeface="+mj-lt"/>
                          <a:ea typeface="Times New Roman"/>
                          <a:cs typeface="Mangal"/>
                        </a:rPr>
                        <a:t>L’argumentation</a:t>
                      </a:r>
                      <a:endParaRPr lang="fr-FR" sz="1000" b="1" kern="150" dirty="0">
                        <a:solidFill>
                          <a:srgbClr val="00B050"/>
                        </a:solidFill>
                        <a:latin typeface="+mj-lt"/>
                        <a:ea typeface="Times New Roman"/>
                        <a:cs typeface="Mangal"/>
                      </a:endParaRPr>
                    </a:p>
                    <a:p>
                      <a:pPr marL="273050" indent="-141288">
                        <a:spcAft>
                          <a:spcPts val="0"/>
                        </a:spcAft>
                      </a:pPr>
                      <a:r>
                        <a:rPr lang="fr-FR" sz="1000" b="0" kern="150" dirty="0">
                          <a:solidFill>
                            <a:srgbClr val="00B050"/>
                          </a:solidFill>
                          <a:latin typeface="+mj-lt"/>
                          <a:ea typeface="Times New Roman"/>
                          <a:cs typeface="Mangal"/>
                        </a:rPr>
                        <a:t>• La réfutation</a:t>
                      </a:r>
                      <a:endParaRPr lang="fr-FR" sz="1000" b="1" kern="150" dirty="0">
                        <a:solidFill>
                          <a:srgbClr val="00B050"/>
                        </a:solidFill>
                        <a:latin typeface="+mj-lt"/>
                        <a:ea typeface="Times New Roman"/>
                        <a:cs typeface="Mangal"/>
                      </a:endParaRPr>
                    </a:p>
                    <a:p>
                      <a:pPr marL="273050" indent="-141288">
                        <a:spcAft>
                          <a:spcPts val="0"/>
                        </a:spcAft>
                      </a:pPr>
                      <a:r>
                        <a:rPr lang="fr-FR" sz="1000" b="0" kern="150" dirty="0">
                          <a:solidFill>
                            <a:srgbClr val="00B050"/>
                          </a:solidFill>
                          <a:latin typeface="+mj-lt"/>
                          <a:ea typeface="Times New Roman"/>
                          <a:cs typeface="Mangal"/>
                        </a:rPr>
                        <a:t>• Le lexique du constat, de la demande, du désaccord, de la preuve</a:t>
                      </a:r>
                      <a:endParaRPr lang="fr-FR" sz="1000" b="1" kern="150" dirty="0">
                        <a:solidFill>
                          <a:srgbClr val="00B050"/>
                        </a:solidFill>
                        <a:latin typeface="+mj-lt"/>
                        <a:ea typeface="Times New Roman"/>
                        <a:cs typeface="Mangal"/>
                      </a:endParaRPr>
                    </a:p>
                    <a:p>
                      <a:pPr marL="273050" indent="-141288">
                        <a:spcAft>
                          <a:spcPts val="0"/>
                        </a:spcAft>
                      </a:pPr>
                      <a:r>
                        <a:rPr lang="fr-FR" sz="1000" b="0" kern="150" dirty="0">
                          <a:solidFill>
                            <a:srgbClr val="00B050"/>
                          </a:solidFill>
                          <a:latin typeface="+mj-lt"/>
                          <a:ea typeface="Times New Roman"/>
                          <a:cs typeface="Mangal"/>
                        </a:rPr>
                        <a:t>• Les temps et modes des verbes : le passé composé, le futur de l'indicatif, le conditionnel</a:t>
                      </a:r>
                      <a:endParaRPr lang="fr-FR" sz="1000" b="1" kern="150" dirty="0">
                        <a:solidFill>
                          <a:srgbClr val="00B050"/>
                        </a:solidFill>
                        <a:latin typeface="+mj-lt"/>
                        <a:ea typeface="Times New Roman"/>
                        <a:cs typeface="Mangal"/>
                      </a:endParaRPr>
                    </a:p>
                    <a:p>
                      <a:pPr marL="273050" indent="-141288">
                        <a:spcAft>
                          <a:spcPts val="0"/>
                        </a:spcAft>
                      </a:pPr>
                      <a:r>
                        <a:rPr lang="fr-FR" sz="1000" b="0" kern="150" dirty="0">
                          <a:solidFill>
                            <a:srgbClr val="00B050"/>
                          </a:solidFill>
                          <a:latin typeface="+mj-lt"/>
                          <a:ea typeface="Times New Roman"/>
                          <a:cs typeface="Mangal"/>
                        </a:rPr>
                        <a:t>• La tournure impersonnelle et passive</a:t>
                      </a:r>
                      <a:endParaRPr lang="fr-FR" sz="1000" b="1" kern="150" dirty="0">
                        <a:solidFill>
                          <a:srgbClr val="00B050"/>
                        </a:solidFill>
                        <a:latin typeface="+mj-lt"/>
                        <a:ea typeface="Times New Roman"/>
                        <a:cs typeface="Mangal"/>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mj-lt"/>
                        <a:ea typeface="Times New Roman"/>
                        <a:cs typeface="Calibri"/>
                      </a:endParaRPr>
                    </a:p>
                    <a:p>
                      <a:pPr>
                        <a:spcAft>
                          <a:spcPts val="0"/>
                        </a:spcAft>
                      </a:pPr>
                      <a:r>
                        <a:rPr lang="fr-FR" sz="1000" b="1" dirty="0">
                          <a:latin typeface="+mj-lt"/>
                          <a:ea typeface="Times New Roman"/>
                          <a:cs typeface="Calibri"/>
                        </a:rPr>
                        <a:t>Complexité</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Détection et rectification d’anomalies simples dans la tenue des comptes fournisseurs : saisie, imputation, codification </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Combinaison de différents modes de règlement : escompte au comptant, échelonnement</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Réclamations de fournisseurs</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Règlements en devises</a:t>
                      </a:r>
                      <a:endParaRPr lang="fr-FR" sz="1000" b="1" dirty="0">
                        <a:latin typeface="+mj-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294808">
                <a:tc vMerge="1">
                  <a:txBody>
                    <a:bodyPr/>
                    <a:lstStyle/>
                    <a:p>
                      <a:endParaRPr lang="fr-FR"/>
                    </a:p>
                  </a:txBody>
                  <a:tcPr/>
                </a:tc>
                <a:tc vMerge="1">
                  <a:txBody>
                    <a:bodyPr/>
                    <a:lstStyle/>
                    <a:p>
                      <a:endParaRPr lang="fr-FR"/>
                    </a:p>
                  </a:txBody>
                  <a:tcPr/>
                </a:tc>
                <a:tc>
                  <a:txBody>
                    <a:bodyPr/>
                    <a:lstStyle/>
                    <a:p>
                      <a:pPr>
                        <a:spcAft>
                          <a:spcPts val="0"/>
                        </a:spcAft>
                      </a:pPr>
                      <a:endParaRPr lang="fr-FR" sz="1000" b="1" dirty="0">
                        <a:latin typeface="+mj-lt"/>
                        <a:ea typeface="Times New Roman"/>
                        <a:cs typeface="Calibri"/>
                      </a:endParaRPr>
                    </a:p>
                    <a:p>
                      <a:pPr>
                        <a:spcAft>
                          <a:spcPts val="0"/>
                        </a:spcAft>
                      </a:pPr>
                      <a:r>
                        <a:rPr lang="fr-FR" sz="1000" b="1" dirty="0">
                          <a:latin typeface="+mj-lt"/>
                          <a:ea typeface="Times New Roman"/>
                          <a:cs typeface="Calibri"/>
                        </a:rPr>
                        <a:t>Aléas</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Échéances non respectées</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Réclamation non fondée d’un fournisseur</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Règlement erroné</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Trésorerie exigeant une demande de rééchelonnement des règlements</a:t>
                      </a:r>
                      <a:endParaRPr lang="fr-FR" sz="1000" b="1" dirty="0">
                        <a:latin typeface="+mj-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mj-lt"/>
                          <a:ea typeface="Times New Roman"/>
                          <a:cs typeface="Calibri"/>
                        </a:rPr>
                        <a:t>Compétences</a:t>
                      </a:r>
                      <a:endParaRPr lang="fr-FR" sz="1000" b="1">
                        <a:latin typeface="+mj-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j-lt"/>
                          <a:ea typeface="Times New Roman"/>
                          <a:cs typeface="Calibri"/>
                        </a:rPr>
                        <a:t>Critère d’évaluation</a:t>
                      </a:r>
                      <a:endParaRPr lang="fr-FR" sz="1000" b="1" dirty="0">
                        <a:latin typeface="+mj-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mj-lt"/>
                          <a:ea typeface="Times New Roman"/>
                          <a:cs typeface="Calibri"/>
                        </a:rPr>
                        <a:t>Résultats </a:t>
                      </a:r>
                      <a:r>
                        <a:rPr lang="fr-FR" sz="1000" b="1" dirty="0">
                          <a:latin typeface="+mj-lt"/>
                          <a:ea typeface="Times New Roman"/>
                          <a:cs typeface="Calibri"/>
                        </a:rPr>
                        <a:t>attendus </a:t>
                      </a:r>
                      <a:endParaRPr lang="fr-FR" sz="1000" b="1" dirty="0">
                        <a:latin typeface="+mj-lt"/>
                        <a:ea typeface="Times New Roman"/>
                        <a:cs typeface="Arial Narrow"/>
                      </a:endParaRPr>
                    </a:p>
                    <a:p>
                      <a:pPr>
                        <a:spcAft>
                          <a:spcPts val="0"/>
                        </a:spcAft>
                      </a:pPr>
                      <a:r>
                        <a:rPr lang="fr-FR" sz="1000" b="0" dirty="0">
                          <a:latin typeface="+mj-lt"/>
                          <a:ea typeface="Times New Roman"/>
                          <a:cs typeface="Calibri"/>
                        </a:rPr>
                        <a:t>Les règlements aux fournisseurs sont suivis et les litiges sont traités dans la limite des responsabilités imparties</a:t>
                      </a:r>
                      <a:endParaRPr lang="fr-FR" sz="1000" b="1" dirty="0">
                        <a:latin typeface="+mj-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mj-lt"/>
                          <a:ea typeface="Times New Roman"/>
                          <a:cs typeface="Times New Roman"/>
                        </a:rPr>
                        <a:t>Assurer des règlements à des fournisseurs</a:t>
                      </a:r>
                      <a:endParaRPr lang="fr-FR" sz="1000" b="1">
                        <a:latin typeface="+mj-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mj-lt"/>
                          <a:ea typeface="Times New Roman"/>
                          <a:cs typeface="Times New Roman"/>
                        </a:rPr>
                        <a:t>Conformité des règlements</a:t>
                      </a:r>
                      <a:endParaRPr lang="fr-FR" sz="1000" b="1" dirty="0">
                        <a:latin typeface="+mj-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8" name="Rectangle 7"/>
          <p:cNvSpPr/>
          <p:nvPr/>
        </p:nvSpPr>
        <p:spPr>
          <a:xfrm>
            <a:off x="428596" y="857232"/>
            <a:ext cx="8358246" cy="400110"/>
          </a:xfrm>
          <a:prstGeom prst="rect">
            <a:avLst/>
          </a:prstGeom>
        </p:spPr>
        <p:txBody>
          <a:bodyPr wrap="square">
            <a:spAutoFit/>
          </a:bodyPr>
          <a:lstStyle/>
          <a:p>
            <a:pPr lvl="0" indent="6350" algn="ctr">
              <a:tabLst>
                <a:tab pos="152400" algn="l"/>
              </a:tabLst>
            </a:pPr>
            <a:r>
              <a:rPr lang="fr-FR" sz="1000" b="1" dirty="0" smtClean="0">
                <a:solidFill>
                  <a:srgbClr val="000000"/>
                </a:solidFill>
                <a:latin typeface="Arial" pitchFamily="34" charset="0"/>
                <a:ea typeface="Times New Roman" pitchFamily="18" charset="0"/>
                <a:cs typeface="Arial" pitchFamily="34" charset="0"/>
              </a:rPr>
              <a:t>Classe 1.1. Gestion administrative des relations avec les fournisseurs </a:t>
            </a:r>
          </a:p>
          <a:p>
            <a:pPr lvl="0" indent="6350" algn="ctr">
              <a:tabLst>
                <a:tab pos="152400" algn="l"/>
              </a:tabLst>
            </a:pPr>
            <a:r>
              <a:rPr lang="fr-FR" sz="1000" b="1" dirty="0" smtClean="0">
                <a:solidFill>
                  <a:srgbClr val="4684B3"/>
                </a:solidFill>
                <a:latin typeface="Arial" pitchFamily="34" charset="0"/>
                <a:ea typeface="Times New Roman" pitchFamily="18" charset="0"/>
                <a:cs typeface="Arial" pitchFamily="34" charset="0"/>
              </a:rPr>
              <a:t>1.1.5 GESTION DES R</a:t>
            </a:r>
            <a:r>
              <a:rPr lang="fr-FR" sz="1000" b="1" dirty="0" smtClean="0">
                <a:solidFill>
                  <a:srgbClr val="4684B3"/>
                </a:solidFill>
                <a:latin typeface="Arial" pitchFamily="34" charset="0"/>
                <a:ea typeface="Times New Roman" pitchFamily="18" charset="0"/>
                <a:cs typeface="Times New Roman" pitchFamily="18" charset="0"/>
              </a:rPr>
              <a:t>È</a:t>
            </a:r>
            <a:r>
              <a:rPr lang="fr-FR" sz="1000" b="1" dirty="0" smtClean="0">
                <a:solidFill>
                  <a:srgbClr val="4684B3"/>
                </a:solidFill>
                <a:latin typeface="Arial" pitchFamily="34" charset="0"/>
                <a:ea typeface="Times New Roman" pitchFamily="18" charset="0"/>
                <a:cs typeface="Arial" pitchFamily="34" charset="0"/>
              </a:rPr>
              <a:t>GLEMENTS ET TRAITEMENT DES LITIGES</a:t>
            </a:r>
            <a:endParaRPr lang="fr-FR" sz="800" dirty="0" smtClean="0">
              <a:solidFill>
                <a:srgbClr val="000000"/>
              </a:solidFill>
              <a:latin typeface="Arial" pitchFamily="34" charset="0"/>
              <a:cs typeface="Arial" pitchFamily="34" charset="0"/>
            </a:endParaRPr>
          </a:p>
        </p:txBody>
      </p:sp>
      <p:pic>
        <p:nvPicPr>
          <p:cNvPr id="46083"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714348" y="2714620"/>
          <a:ext cx="8143932" cy="1571636"/>
        </p:xfrm>
        <a:graphic>
          <a:graphicData uri="http://schemas.openxmlformats.org/drawingml/2006/table">
            <a:tbl>
              <a:tblPr>
                <a:effectLst/>
              </a:tblPr>
              <a:tblGrid>
                <a:gridCol w="4071966"/>
                <a:gridCol w="4071966"/>
              </a:tblGrid>
              <a:tr h="499691">
                <a:tc gridSpan="2">
                  <a:txBody>
                    <a:bodyPr/>
                    <a:lstStyle/>
                    <a:p>
                      <a:pPr algn="ctr">
                        <a:spcAft>
                          <a:spcPts val="0"/>
                        </a:spcAft>
                        <a:tabLst>
                          <a:tab pos="6052820" algn="l"/>
                        </a:tabLst>
                      </a:pPr>
                      <a:r>
                        <a:rPr lang="fr-FR" sz="1800" b="1" dirty="0">
                          <a:solidFill>
                            <a:schemeClr val="bg2">
                              <a:lumMod val="75000"/>
                            </a:schemeClr>
                          </a:solidFill>
                          <a:latin typeface="Arial Narrow"/>
                          <a:ea typeface="Times New Roman"/>
                          <a:cs typeface="Calibri"/>
                        </a:rPr>
                        <a:t>E32.D. Gestion du </a:t>
                      </a:r>
                      <a:r>
                        <a:rPr lang="fr-FR" sz="1800" b="1" dirty="0" smtClean="0">
                          <a:solidFill>
                            <a:schemeClr val="bg2">
                              <a:lumMod val="75000"/>
                            </a:schemeClr>
                          </a:solidFill>
                          <a:latin typeface="Arial Narrow"/>
                          <a:ea typeface="Times New Roman"/>
                          <a:cs typeface="Calibri"/>
                        </a:rPr>
                        <a:t>temps</a:t>
                      </a:r>
                      <a:endParaRPr lang="fr-FR" sz="1800" dirty="0">
                        <a:solidFill>
                          <a:schemeClr val="bg2">
                            <a:lumMod val="75000"/>
                          </a:schemeClr>
                        </a:solidFill>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pPr algn="ctr">
                        <a:spcAft>
                          <a:spcPts val="0"/>
                        </a:spcAft>
                        <a:tabLst>
                          <a:tab pos="6052820" algn="l"/>
                        </a:tabLst>
                      </a:pPr>
                      <a:endParaRPr lang="fr-FR" sz="1400" dirty="0">
                        <a:latin typeface="Times New Roman"/>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84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chemeClr val="bg1"/>
                          </a:solidFill>
                          <a:latin typeface="+mn-lt"/>
                          <a:ea typeface="Times New Roman"/>
                          <a:cs typeface="Times New Roman"/>
                        </a:rPr>
                        <a:t>Situations</a:t>
                      </a:r>
                      <a:r>
                        <a:rPr lang="fr-FR" sz="1400" b="1" baseline="0" dirty="0" smtClean="0">
                          <a:solidFill>
                            <a:schemeClr val="bg1"/>
                          </a:solidFill>
                          <a:latin typeface="+mn-lt"/>
                          <a:ea typeface="Times New Roman"/>
                          <a:cs typeface="Times New Roman"/>
                        </a:rPr>
                        <a:t> professionnelles</a:t>
                      </a:r>
                      <a:endParaRPr lang="fr-FR" sz="1400" dirty="0">
                        <a:solidFill>
                          <a:schemeClr val="bg1"/>
                        </a:solidFill>
                        <a:latin typeface="+mn-lt"/>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pPr>
                      <a:r>
                        <a:rPr lang="fr-FR" sz="1400" b="1" kern="1200" dirty="0" smtClean="0">
                          <a:solidFill>
                            <a:schemeClr val="bg1"/>
                          </a:solidFill>
                          <a:latin typeface="+mn-lt"/>
                          <a:ea typeface="Times New Roman"/>
                          <a:cs typeface="Calibri"/>
                        </a:rPr>
                        <a:t>Critères d’évaluation</a:t>
                      </a:r>
                      <a:endParaRPr lang="fr-FR" sz="1400" kern="1200" dirty="0">
                        <a:solidFill>
                          <a:schemeClr val="bg1"/>
                        </a:solidFill>
                        <a:latin typeface="+mn-lt"/>
                        <a:ea typeface="Times New Roman"/>
                        <a:cs typeface="Times New Roman"/>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326746">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3.4.1.Gestion des agendas</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Rationalité et réactivité dans la gestion des agendas</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26746">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3.4.2.Planification et suivi des d’activités </a:t>
                      </a:r>
                      <a:endParaRPr lang="fr-FR" sz="1400" kern="1200" dirty="0">
                        <a:solidFill>
                          <a:schemeClr val="tx1"/>
                        </a:solidFill>
                        <a:latin typeface="Arial Narrow"/>
                        <a:ea typeface="Times New Roman"/>
                        <a:cs typeface="Calibri"/>
                      </a:endParaRP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Respect des contraintes liées aux </a:t>
                      </a:r>
                      <a:r>
                        <a:rPr lang="fr-FR" sz="1400" kern="1200" dirty="0" err="1" smtClean="0">
                          <a:solidFill>
                            <a:schemeClr val="tx1"/>
                          </a:solidFill>
                          <a:latin typeface="Arial Narrow"/>
                          <a:ea typeface="Times New Roman"/>
                          <a:cs typeface="Calibri"/>
                        </a:rPr>
                        <a:t>process</a:t>
                      </a:r>
                      <a:r>
                        <a:rPr lang="fr-FR" sz="1400" kern="1200" dirty="0" smtClean="0">
                          <a:solidFill>
                            <a:schemeClr val="tx1"/>
                          </a:solidFill>
                          <a:latin typeface="Arial Narrow"/>
                          <a:ea typeface="Times New Roman"/>
                          <a:cs typeface="Calibri"/>
                        </a:rPr>
                        <a:t>-métiers</a:t>
                      </a:r>
                    </a:p>
                  </a:txBody>
                  <a:tcPr marL="61906" marR="61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4" name="Rectangle à coins arrondis 3">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214282" y="1857364"/>
          <a:ext cx="8715436" cy="3764223"/>
        </p:xfrm>
        <a:graphic>
          <a:graphicData uri="http://schemas.openxmlformats.org/drawingml/2006/table">
            <a:tbl>
              <a:tblPr/>
              <a:tblGrid>
                <a:gridCol w="4357718"/>
                <a:gridCol w="4357718"/>
              </a:tblGrid>
              <a:tr h="434173">
                <a:tc gridSpan="2">
                  <a:txBody>
                    <a:bodyPr/>
                    <a:lstStyle/>
                    <a:p>
                      <a:pPr algn="ctr">
                        <a:spcAft>
                          <a:spcPts val="0"/>
                        </a:spcAft>
                        <a:tabLst>
                          <a:tab pos="6142355" algn="l"/>
                        </a:tabLst>
                      </a:pPr>
                      <a:r>
                        <a:rPr lang="fr-FR" sz="1800" b="1" dirty="0">
                          <a:solidFill>
                            <a:schemeClr val="bg2">
                              <a:lumMod val="75000"/>
                            </a:schemeClr>
                          </a:solidFill>
                          <a:latin typeface="Arial Narrow"/>
                          <a:ea typeface="Times New Roman"/>
                          <a:cs typeface="Calibri"/>
                        </a:rPr>
                        <a:t>E33.A. Suivi opérationnel du </a:t>
                      </a:r>
                      <a:r>
                        <a:rPr lang="fr-FR" sz="1800" b="1" dirty="0" smtClean="0">
                          <a:solidFill>
                            <a:schemeClr val="bg2">
                              <a:lumMod val="75000"/>
                            </a:schemeClr>
                          </a:solidFill>
                          <a:latin typeface="Arial Narrow"/>
                          <a:ea typeface="Times New Roman"/>
                          <a:cs typeface="Calibri"/>
                        </a:rPr>
                        <a:t>projet</a:t>
                      </a:r>
                      <a:endParaRPr lang="fr-FR" sz="1800" dirty="0">
                        <a:solidFill>
                          <a:schemeClr val="bg2">
                            <a:lumMod val="75000"/>
                          </a:schemeClr>
                        </a:solidFill>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pPr algn="ctr">
                        <a:spcAft>
                          <a:spcPts val="0"/>
                        </a:spcAft>
                        <a:tabLst>
                          <a:tab pos="6142355" algn="l"/>
                        </a:tabLst>
                      </a:pPr>
                      <a:endParaRPr lang="fr-FR" sz="1400" dirty="0">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49690">
                <a:tc>
                  <a:txBody>
                    <a:bodyPr/>
                    <a:lstStyle/>
                    <a:p>
                      <a:pPr algn="ctr">
                        <a:spcAft>
                          <a:spcPts val="0"/>
                        </a:spcAft>
                      </a:pPr>
                      <a:r>
                        <a:rPr lang="fr-FR" sz="1400" b="1" dirty="0" smtClean="0">
                          <a:solidFill>
                            <a:schemeClr val="bg1"/>
                          </a:solidFill>
                          <a:latin typeface="+mn-lt"/>
                          <a:ea typeface="Times New Roman"/>
                          <a:cs typeface="Times New Roman"/>
                        </a:rPr>
                        <a:t>Situations</a:t>
                      </a:r>
                      <a:r>
                        <a:rPr lang="fr-FR" sz="1400" b="1" baseline="0" dirty="0" smtClean="0">
                          <a:solidFill>
                            <a:schemeClr val="bg1"/>
                          </a:solidFill>
                          <a:latin typeface="+mn-lt"/>
                          <a:ea typeface="Times New Roman"/>
                          <a:cs typeface="Times New Roman"/>
                        </a:rPr>
                        <a:t> professionnelles</a:t>
                      </a:r>
                      <a:endParaRPr lang="fr-FR" sz="1400" b="1" dirty="0">
                        <a:solidFill>
                          <a:schemeClr val="bg1"/>
                        </a:solidFill>
                        <a:latin typeface="+mn-lt"/>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pPr>
                      <a:r>
                        <a:rPr lang="fr-FR" sz="1400" b="1" kern="1200" dirty="0" smtClean="0">
                          <a:solidFill>
                            <a:schemeClr val="bg1"/>
                          </a:solidFill>
                          <a:latin typeface="+mn-lt"/>
                          <a:ea typeface="Times New Roman"/>
                          <a:cs typeface="Calibri"/>
                        </a:rPr>
                        <a:t>Critères d’évaluation</a:t>
                      </a:r>
                      <a:endParaRPr lang="fr-FR" sz="1400" kern="1200" dirty="0">
                        <a:solidFill>
                          <a:schemeClr val="bg1"/>
                        </a:solidFill>
                        <a:latin typeface="+mn-lt"/>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314546">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4.1.1.Mise en forme et diffusion du descriptif du projet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Qualité du descriptif du projet</a:t>
                      </a:r>
                      <a:endParaRPr lang="fr-FR" sz="1400" dirty="0">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4546">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4.1.2.Organisation de la base documentaire</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Pertinence de la base documentaire</a:t>
                      </a:r>
                      <a:endParaRPr lang="fr-FR" sz="1400" dirty="0">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4546">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4.1.3.Production d’états budgétaires liés au projet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Fiabilité de l’état budgétaire</a:t>
                      </a:r>
                      <a:endParaRPr lang="fr-FR" sz="1400" dirty="0">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4546">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4.1.4.Traitement des formalités et des autorisations</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Rigueur dans le traitement des formalités</a:t>
                      </a:r>
                      <a:endParaRPr lang="fr-FR" sz="1400" dirty="0">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4546">
                <a:tc>
                  <a:txBody>
                    <a:bodyPr/>
                    <a:lstStyle/>
                    <a:p>
                      <a:pPr marL="0" lvl="3" indent="-130175"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4.1.5.Suivi du planning de réalisation du projet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Fiabilité du contrôle du déroulement du projet</a:t>
                      </a:r>
                      <a:endParaRPr lang="fr-FR" sz="1400" dirty="0">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4546">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4.1.6.Mise en relation des acteurs du projet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Pertinence des modalités de communication mises en place</a:t>
                      </a:r>
                      <a:endParaRPr lang="fr-FR" sz="1400" dirty="0">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4546">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4.1.7.Suivi des réunions liées au projet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Adaptation des réunions aux étapes et objectifs du projet</a:t>
                      </a:r>
                      <a:endParaRPr lang="fr-FR" sz="1400" dirty="0">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4546">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4.1.8.Suivi logistique du projet</a:t>
                      </a: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Disponibilité des moyens matériels</a:t>
                      </a:r>
                      <a:endParaRPr lang="fr-FR" sz="1400" dirty="0">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4546">
                <a:tc>
                  <a:txBody>
                    <a:bodyPr/>
                    <a:lstStyle/>
                    <a:p>
                      <a:pPr marL="0" lvl="3" indent="0" algn="l" defTabSz="914400" rtl="0" eaLnBrk="1" latinLnBrk="0" hangingPunct="1">
                        <a:lnSpc>
                          <a:spcPct val="150000"/>
                        </a:lnSpc>
                        <a:spcAft>
                          <a:spcPts val="0"/>
                        </a:spcAft>
                        <a:buSzPts val="1000"/>
                        <a:buFont typeface="Arial"/>
                        <a:buNone/>
                        <a:tabLst>
                          <a:tab pos="685800" algn="l"/>
                        </a:tabLst>
                      </a:pPr>
                      <a:r>
                        <a:rPr lang="fr-FR" sz="1400" kern="1200" dirty="0" smtClean="0">
                          <a:solidFill>
                            <a:schemeClr val="tx1"/>
                          </a:solidFill>
                          <a:latin typeface="Arial Narrow"/>
                          <a:ea typeface="Times New Roman"/>
                          <a:cs typeface="Calibri"/>
                        </a:rPr>
                        <a:t>4.1.9.Signalement et suivi des dysfonctionnements liés au projet</a:t>
                      </a:r>
                      <a:endParaRPr lang="fr-FR" sz="1400" kern="1200" dirty="0">
                        <a:solidFill>
                          <a:schemeClr val="tx1"/>
                        </a:solidFill>
                        <a:latin typeface="Arial Narrow"/>
                        <a:ea typeface="Times New Roman"/>
                        <a:cs typeface="Calibri"/>
                      </a:endParaRPr>
                    </a:p>
                  </a:txBody>
                  <a:tcPr marL="61645" marR="616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Efficacité et pertinence du signalement des dysfonctionnements</a:t>
                      </a:r>
                      <a:endParaRPr lang="fr-FR" sz="1400" dirty="0">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4" name="Rectangle à coins arrondis 3">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357158" y="2643182"/>
          <a:ext cx="8501090" cy="2286014"/>
        </p:xfrm>
        <a:graphic>
          <a:graphicData uri="http://schemas.openxmlformats.org/drawingml/2006/table">
            <a:tbl>
              <a:tblPr/>
              <a:tblGrid>
                <a:gridCol w="4250545"/>
                <a:gridCol w="4250545"/>
              </a:tblGrid>
              <a:tr h="554934">
                <a:tc gridSpan="2">
                  <a:txBody>
                    <a:bodyPr/>
                    <a:lstStyle/>
                    <a:p>
                      <a:pPr algn="ctr">
                        <a:spcAft>
                          <a:spcPts val="0"/>
                        </a:spcAft>
                        <a:tabLst>
                          <a:tab pos="6142355" algn="l"/>
                        </a:tabLst>
                      </a:pPr>
                      <a:r>
                        <a:rPr lang="fr-FR" sz="1800" b="1" dirty="0">
                          <a:solidFill>
                            <a:schemeClr val="bg2">
                              <a:lumMod val="75000"/>
                            </a:schemeClr>
                          </a:solidFill>
                          <a:latin typeface="Arial Narrow"/>
                          <a:ea typeface="Times New Roman"/>
                          <a:cs typeface="Calibri"/>
                        </a:rPr>
                        <a:t>E33.B. Évaluation du </a:t>
                      </a:r>
                      <a:r>
                        <a:rPr lang="fr-FR" sz="1800" b="1" dirty="0" smtClean="0">
                          <a:solidFill>
                            <a:schemeClr val="bg2">
                              <a:lumMod val="75000"/>
                            </a:schemeClr>
                          </a:solidFill>
                          <a:latin typeface="Arial Narrow"/>
                          <a:ea typeface="Times New Roman"/>
                          <a:cs typeface="Calibri"/>
                        </a:rPr>
                        <a:t>projet</a:t>
                      </a:r>
                      <a:endParaRPr lang="fr-FR" sz="1800" dirty="0">
                        <a:solidFill>
                          <a:schemeClr val="bg2">
                            <a:lumMod val="75000"/>
                          </a:schemeClr>
                        </a:solidFill>
                        <a:latin typeface="Times New Roman"/>
                        <a:ea typeface="Times New Roman"/>
                        <a:cs typeface="Times New Roman"/>
                      </a:endParaRPr>
                    </a:p>
                  </a:txBody>
                  <a:tcPr marL="61645" marR="61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hMerge="1">
                  <a:txBody>
                    <a:bodyPr/>
                    <a:lstStyle/>
                    <a:p>
                      <a:pPr algn="ctr">
                        <a:spcAft>
                          <a:spcPts val="0"/>
                        </a:spcAft>
                        <a:tabLst>
                          <a:tab pos="6142355" algn="l"/>
                        </a:tabLst>
                      </a:pPr>
                      <a:endParaRPr lang="fr-FR" sz="1400" dirty="0">
                        <a:latin typeface="Times New Roman"/>
                        <a:ea typeface="Times New Roman"/>
                        <a:cs typeface="Times New Roman"/>
                      </a:endParaRPr>
                    </a:p>
                  </a:txBody>
                  <a:tcPr marL="61645" marR="616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506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smtClean="0">
                          <a:solidFill>
                            <a:schemeClr val="bg1"/>
                          </a:solidFill>
                          <a:latin typeface="+mn-lt"/>
                          <a:ea typeface="Times New Roman"/>
                          <a:cs typeface="Times New Roman"/>
                        </a:rPr>
                        <a:t>Situations</a:t>
                      </a:r>
                      <a:r>
                        <a:rPr lang="fr-FR" sz="1400" b="1" baseline="0" dirty="0" smtClean="0">
                          <a:solidFill>
                            <a:schemeClr val="bg1"/>
                          </a:solidFill>
                          <a:latin typeface="+mn-lt"/>
                          <a:ea typeface="Times New Roman"/>
                          <a:cs typeface="Times New Roman"/>
                        </a:rPr>
                        <a:t> professionnelles</a:t>
                      </a:r>
                      <a:endParaRPr lang="fr-FR" sz="1400" dirty="0">
                        <a:solidFill>
                          <a:schemeClr val="bg1"/>
                        </a:solidFill>
                        <a:latin typeface="+mn-lt"/>
                        <a:ea typeface="Times New Roman"/>
                        <a:cs typeface="Times New Roman"/>
                      </a:endParaRPr>
                    </a:p>
                  </a:txBody>
                  <a:tcPr marL="61645" marR="61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A4A7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kern="1200" dirty="0" smtClean="0">
                          <a:solidFill>
                            <a:schemeClr val="bg1"/>
                          </a:solidFill>
                          <a:latin typeface="+mn-lt"/>
                          <a:ea typeface="Times New Roman"/>
                          <a:cs typeface="Calibri"/>
                        </a:rPr>
                        <a:t>Critères d’évaluation</a:t>
                      </a:r>
                      <a:endParaRPr lang="fr-FR" sz="1400" kern="1200" dirty="0" smtClean="0">
                        <a:solidFill>
                          <a:schemeClr val="bg1"/>
                        </a:solidFill>
                        <a:latin typeface="+mn-lt"/>
                        <a:ea typeface="Times New Roman"/>
                        <a:cs typeface="Times New Roman"/>
                      </a:endParaRPr>
                    </a:p>
                  </a:txBody>
                  <a:tcPr marL="61645" marR="61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A4A70"/>
                    </a:solidFill>
                  </a:tcPr>
                </a:tc>
              </a:tr>
              <a:tr h="393464">
                <a:tc>
                  <a:txBody>
                    <a:bodyPr/>
                    <a:lstStyle/>
                    <a:p>
                      <a:pPr marL="4763" lvl="3" indent="0" algn="l">
                        <a:lnSpc>
                          <a:spcPct val="150000"/>
                        </a:lnSpc>
                        <a:spcAft>
                          <a:spcPts val="0"/>
                        </a:spcAft>
                        <a:buSzPts val="1000"/>
                        <a:buFont typeface="Arial"/>
                        <a:buNone/>
                        <a:tabLst>
                          <a:tab pos="683895" algn="l"/>
                        </a:tabLst>
                      </a:pPr>
                      <a:r>
                        <a:rPr lang="fr-FR" sz="1400" b="0" kern="100" baseline="0" dirty="0" smtClean="0">
                          <a:solidFill>
                            <a:schemeClr val="tx1"/>
                          </a:solidFill>
                          <a:latin typeface="Arial Narrow" pitchFamily="34" charset="0"/>
                          <a:ea typeface="Times New Roman"/>
                          <a:cs typeface="Times New Roman"/>
                        </a:rPr>
                        <a:t>4.2.1.Participation à l’élaboration des documents de synthèse</a:t>
                      </a:r>
                    </a:p>
                  </a:txBody>
                  <a:tcPr marL="61645" marR="61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Efficacité et lisibilité du document de synthèse</a:t>
                      </a:r>
                      <a:endParaRPr lang="fr-FR" sz="1400" dirty="0">
                        <a:latin typeface="Times New Roman"/>
                        <a:ea typeface="Times New Roman"/>
                        <a:cs typeface="Times New Roman"/>
                      </a:endParaRPr>
                    </a:p>
                  </a:txBody>
                  <a:tcPr marL="61645" marR="61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3464">
                <a:tc>
                  <a:txBody>
                    <a:bodyPr/>
                    <a:lstStyle/>
                    <a:p>
                      <a:pPr marL="4763" lvl="3" indent="0" algn="l">
                        <a:lnSpc>
                          <a:spcPct val="150000"/>
                        </a:lnSpc>
                        <a:spcAft>
                          <a:spcPts val="0"/>
                        </a:spcAft>
                        <a:buSzPts val="1000"/>
                        <a:buFont typeface="Arial"/>
                        <a:buNone/>
                        <a:tabLst>
                          <a:tab pos="683895" algn="l"/>
                        </a:tabLst>
                      </a:pPr>
                      <a:r>
                        <a:rPr lang="fr-FR" sz="1400" b="0" kern="100" baseline="0" dirty="0" smtClean="0">
                          <a:solidFill>
                            <a:schemeClr val="tx1"/>
                          </a:solidFill>
                          <a:latin typeface="Arial Narrow" pitchFamily="34" charset="0"/>
                          <a:ea typeface="Times New Roman"/>
                          <a:cs typeface="Times New Roman"/>
                        </a:rPr>
                        <a:t>4.2.2.Participation au rapport d’évaluation</a:t>
                      </a:r>
                    </a:p>
                  </a:txBody>
                  <a:tcPr marL="61645" marR="61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Pertinence et réalisme des propositions</a:t>
                      </a:r>
                      <a:endParaRPr lang="fr-FR" sz="1400" dirty="0">
                        <a:latin typeface="Times New Roman"/>
                        <a:ea typeface="Times New Roman"/>
                        <a:cs typeface="Times New Roman"/>
                      </a:endParaRPr>
                    </a:p>
                  </a:txBody>
                  <a:tcPr marL="61645" marR="61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3464">
                <a:tc>
                  <a:txBody>
                    <a:bodyPr/>
                    <a:lstStyle/>
                    <a:p>
                      <a:pPr marL="4763" lvl="3" indent="0" algn="l">
                        <a:lnSpc>
                          <a:spcPct val="150000"/>
                        </a:lnSpc>
                        <a:spcAft>
                          <a:spcPts val="0"/>
                        </a:spcAft>
                        <a:buSzPts val="1000"/>
                        <a:buFont typeface="Arial"/>
                        <a:buNone/>
                        <a:tabLst>
                          <a:tab pos="683895" algn="l"/>
                        </a:tabLst>
                      </a:pPr>
                      <a:r>
                        <a:rPr lang="fr-FR" sz="1400" b="0" kern="100" baseline="0" dirty="0" smtClean="0">
                          <a:solidFill>
                            <a:schemeClr val="tx1"/>
                          </a:solidFill>
                          <a:latin typeface="Arial Narrow" pitchFamily="34" charset="0"/>
                          <a:ea typeface="Times New Roman"/>
                          <a:cs typeface="Times New Roman"/>
                        </a:rPr>
                        <a:t>4.2.3.Clôture administrative du projet</a:t>
                      </a:r>
                      <a:endParaRPr lang="fr-FR" sz="1400" b="0" kern="100" baseline="0" dirty="0">
                        <a:solidFill>
                          <a:schemeClr val="tx1"/>
                        </a:solidFill>
                        <a:latin typeface="Arial Narrow" pitchFamily="34" charset="0"/>
                        <a:ea typeface="Times New Roman"/>
                        <a:cs typeface="Times New Roman"/>
                      </a:endParaRPr>
                    </a:p>
                  </a:txBody>
                  <a:tcPr marL="61645" marR="61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fr-FR" sz="1400" dirty="0">
                          <a:latin typeface="Arial Narrow"/>
                          <a:ea typeface="Times New Roman"/>
                          <a:cs typeface="Calibri"/>
                        </a:rPr>
                        <a:t>Respect des procédures de clôture administrative</a:t>
                      </a:r>
                      <a:endParaRPr lang="fr-FR" sz="1400" dirty="0">
                        <a:latin typeface="Times New Roman"/>
                        <a:ea typeface="Times New Roman"/>
                        <a:cs typeface="Times New Roman"/>
                      </a:endParaRPr>
                    </a:p>
                  </a:txBody>
                  <a:tcPr marL="61645" marR="616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Rectangle à coins arrondis 3">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4" name="Tableau 13"/>
          <p:cNvGraphicFramePr>
            <a:graphicFrameLocks noGrp="1"/>
          </p:cNvGraphicFramePr>
          <p:nvPr/>
        </p:nvGraphicFramePr>
        <p:xfrm>
          <a:off x="428593" y="1285860"/>
          <a:ext cx="8286810" cy="326231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Calibri"/>
                        </a:rPr>
                        <a:t>- Les données commerciales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objectifs de prospection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cibles de prospects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techniques de prospection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 démarche et les moyens de prospection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consignes pour l’organisation de la prospection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L’ensemble des données nécessaires pour répondre à un appel d’offres</a:t>
                      </a:r>
                      <a:endParaRPr lang="fr-FR" sz="1000" b="1" dirty="0">
                        <a:latin typeface="Arial"/>
                        <a:ea typeface="Times New Roman"/>
                        <a:cs typeface="Arial Narrow"/>
                      </a:endParaRPr>
                    </a:p>
                    <a:p>
                      <a:pPr marL="82550" indent="-82550">
                        <a:spcAft>
                          <a:spcPts val="0"/>
                        </a:spcAft>
                      </a:pPr>
                      <a:r>
                        <a:rPr lang="fr-FR" sz="1000" b="0" dirty="0">
                          <a:latin typeface="Arial"/>
                          <a:ea typeface="Cambria"/>
                          <a:cs typeface="Calibri"/>
                        </a:rPr>
                        <a:t>- Un environnement numérique de travail de type PGI</a:t>
                      </a:r>
                      <a:endParaRPr lang="fr-FR" sz="1000" b="1" dirty="0">
                        <a:latin typeface="Arial Narrow"/>
                        <a:ea typeface="Cambria"/>
                        <a:cs typeface="Times New Roman"/>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 Gestion de la Relation Client (GRC)</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techniques, démarches, supports et outils de la prospection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 réponse à un appel d’offres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 processus de prospection automatisé à l’aide d’un PGI</a:t>
                      </a:r>
                      <a:endParaRPr lang="fr-FR" sz="1000" b="1" dirty="0">
                        <a:latin typeface="Arial"/>
                        <a:ea typeface="Times New Roman"/>
                        <a:cs typeface="Arial Narrow"/>
                      </a:endParaRPr>
                    </a:p>
                    <a:p>
                      <a:pPr>
                        <a:spcAft>
                          <a:spcPts val="0"/>
                        </a:spcAf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marL="82550" indent="-77788">
                        <a:spcAft>
                          <a:spcPts val="0"/>
                        </a:spcAft>
                      </a:pPr>
                      <a:r>
                        <a:rPr lang="fr-FR" sz="1000" b="0" dirty="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2" action="ppaction://hlinksldjump" tooltip="Thème 1.2 - Les organisations : Finalités et objectifs des organisations  &amp;  Thème 1.3 - Les entreprises : L'entreprise et son marché  &amp;  Thème 5.1 - La notion de marché : Les structures, la diversité et le fonctionnement des marchés"/>
                        </a:rPr>
                        <a:t>Le crédit et les garanties accordées aux créanciers</a:t>
                      </a:r>
                      <a:endParaRPr lang="fr-FR" sz="1000" b="1" dirty="0">
                        <a:solidFill>
                          <a:srgbClr val="FF0000"/>
                        </a:solidFill>
                        <a:latin typeface="Arial"/>
                        <a:ea typeface="Times New Roman"/>
                        <a:cs typeface="Arial Narrow"/>
                      </a:endParaRPr>
                    </a:p>
                    <a:p>
                      <a:pPr>
                        <a:spcAft>
                          <a:spcPts val="0"/>
                        </a:spcAft>
                      </a:pPr>
                      <a:r>
                        <a:rPr lang="fr-FR" sz="1000" b="0" dirty="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3" action="ppaction://hlinksldjump" tooltip="Thème 6.1 - La régulation du marché par le droit : La régulation de la concurrence + La protection du consommateur"/>
                        </a:rPr>
                        <a:t>La protection du consommateur</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Élaboration de supports basiques de suivi d’opérations de prospection : tableaux, fiches, guides.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Élaboration ou modification d’un fichier prospects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Suivi d’une prospection téléphonique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Suivi d’un publipostage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Prospection vers UE et hors UE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8">
                <a:tc vMerge="1">
                  <a:txBody>
                    <a:bodyPr/>
                    <a:lstStyle/>
                    <a:p>
                      <a:endParaRPr lang="fr-FR"/>
                    </a:p>
                  </a:txBody>
                  <a:tcPr/>
                </a:tc>
                <a:tc vMerge="1">
                  <a:txBody>
                    <a:bodyPr/>
                    <a:lstStyle/>
                    <a:p>
                      <a:endParaRPr lang="fr-FR"/>
                    </a:p>
                  </a:txBody>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Demande d’informations complémentaires de la part de prospects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Planification non respectée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Réclamation de prospects mécontents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Les tâches administratives liées à la recherche de prospects et à la réponse aux appels d’offres sont assurées.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a:latin typeface="Arial"/>
                          <a:ea typeface="Times New Roman"/>
                          <a:cs typeface="Calibri"/>
                        </a:rPr>
                        <a:t>Assurer le suivi administratif d’opérations de prospection</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Calibri"/>
                        </a:rPr>
                        <a:t>Efficacité du suivi administratif de la prospection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5066" name="Rectangle 10"/>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513" algn="ctr" defTabSz="914400" rtl="0" eaLnBrk="1" fontAlgn="base" latinLnBrk="0" hangingPunct="1">
              <a:lnSpc>
                <a:spcPct val="100000"/>
              </a:lnSpc>
              <a:spcBef>
                <a:spcPct val="0"/>
              </a:spcBef>
              <a:spcAft>
                <a:spcPct val="0"/>
              </a:spcAft>
              <a:buClrTx/>
              <a:buSzTx/>
              <a:buFontTx/>
              <a:buNone/>
              <a:tabLst>
                <a:tab pos="4343400" algn="l"/>
              </a:tabLst>
            </a:pPr>
            <a:r>
              <a:rPr kumimoji="0" lang="fr-FR" sz="1000" b="1" i="0" u="none" strike="noStrike" cap="none" normalizeH="0" baseline="0" dirty="0" smtClean="0" bmk="_Toc302398760">
                <a:ln>
                  <a:noFill/>
                </a:ln>
                <a:solidFill>
                  <a:schemeClr val="tx1"/>
                </a:solidFill>
                <a:effectLst/>
                <a:latin typeface="Arial" pitchFamily="34" charset="0"/>
                <a:ea typeface="Times New Roman" pitchFamily="18" charset="0"/>
                <a:cs typeface="Calibri" pitchFamily="34" charset="0"/>
              </a:rPr>
              <a:t>Classe 1.2. Gestion administrative des relations avec les clients et les usagers</a:t>
            </a:r>
            <a:r>
              <a:rPr kumimoji="0" lang="fr-FR" sz="1000" b="1" i="0" u="none" strike="noStrike" cap="none" normalizeH="0" baseline="0" dirty="0" smtClean="0" bmk="_Toc302398760">
                <a:ln>
                  <a:noFill/>
                </a:ln>
                <a:solidFill>
                  <a:srgbClr val="4F81BD"/>
                </a:solidFill>
                <a:effectLst/>
                <a:latin typeface="Arial" pitchFamily="34" charset="0"/>
                <a:ea typeface="Times New Roman" pitchFamily="18" charset="0"/>
                <a:cs typeface="Calibri" pitchFamily="34" charset="0"/>
              </a:rPr>
              <a:t> </a:t>
            </a:r>
          </a:p>
          <a:p>
            <a:pPr marL="0" marR="0" lvl="0" indent="36513" algn="ctr" defTabSz="914400" rtl="0" eaLnBrk="1" fontAlgn="base" latinLnBrk="0" hangingPunct="1">
              <a:lnSpc>
                <a:spcPct val="100000"/>
              </a:lnSpc>
              <a:spcBef>
                <a:spcPct val="0"/>
              </a:spcBef>
              <a:spcAft>
                <a:spcPct val="0"/>
              </a:spcAft>
              <a:buClrTx/>
              <a:buSzTx/>
              <a:buFontTx/>
              <a:buNone/>
              <a:tabLst>
                <a:tab pos="4343400" algn="l"/>
              </a:tabLst>
            </a:pPr>
            <a:r>
              <a:rPr kumimoji="0" lang="fr-FR" sz="1200" b="1" i="0" u="none" strike="noStrike" cap="none" normalizeH="0" baseline="0" dirty="0" smtClean="0" bmk="_Toc302398760">
                <a:ln>
                  <a:noFill/>
                </a:ln>
                <a:solidFill>
                  <a:srgbClr val="3B81BD"/>
                </a:solidFill>
                <a:effectLst/>
                <a:latin typeface="Arial" pitchFamily="34" charset="0"/>
                <a:ea typeface="Times New Roman" pitchFamily="18" charset="0"/>
                <a:cs typeface="Arial Narrow" pitchFamily="34" charset="0"/>
              </a:rPr>
              <a:t>1.2.1. Participation à la gestion administrative de la prospection</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à coins arrondis 3">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500034" y="1285860"/>
          <a:ext cx="8215371" cy="3414714"/>
        </p:xfrm>
        <a:graphic>
          <a:graphicData uri="http://schemas.openxmlformats.org/drawingml/2006/table">
            <a:tbl>
              <a:tblPr/>
              <a:tblGrid>
                <a:gridCol w="2738457"/>
                <a:gridCol w="2738457"/>
                <a:gridCol w="2738457"/>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rowSpan="2">
                  <a:txBody>
                    <a:bodyPr/>
                    <a:lstStyle/>
                    <a:p>
                      <a:pPr>
                        <a:spcAft>
                          <a:spcPts val="0"/>
                        </a:spcAft>
                      </a:pPr>
                      <a:endParaRPr lang="fr-FR" sz="1000" b="0" dirty="0">
                        <a:latin typeface="Arial"/>
                        <a:ea typeface="Times New Roman"/>
                        <a:cs typeface="Calibri"/>
                      </a:endParaRPr>
                    </a:p>
                    <a:p>
                      <a:pPr marL="95250" indent="-95250">
                        <a:spcAft>
                          <a:spcPts val="0"/>
                        </a:spcAft>
                      </a:pPr>
                      <a:r>
                        <a:rPr lang="fr-FR" sz="1000" b="0" dirty="0">
                          <a:latin typeface="Arial"/>
                          <a:ea typeface="Times New Roman"/>
                          <a:cs typeface="Calibri"/>
                        </a:rPr>
                        <a:t>- Les données commerciales et comptables de l’organisation</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Les dossiers et informations sur les clients et usagers</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Les consignes de tenue des dossiers dans l’entité</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Les règles et procédures de sécurité des informations clients</a:t>
                      </a:r>
                      <a:endParaRPr lang="fr-FR" sz="1000" b="1" dirty="0">
                        <a:latin typeface="Arial"/>
                        <a:ea typeface="Times New Roman"/>
                        <a:cs typeface="Arial Narrow"/>
                      </a:endParaRPr>
                    </a:p>
                    <a:p>
                      <a:pPr marL="95250" indent="-95250">
                        <a:spcAft>
                          <a:spcPts val="0"/>
                        </a:spcAft>
                      </a:pPr>
                      <a:r>
                        <a:rPr lang="fr-FR" sz="1000" b="0" dirty="0">
                          <a:latin typeface="Arial"/>
                          <a:ea typeface="Cambria"/>
                          <a:cs typeface="Calibri"/>
                        </a:rPr>
                        <a:t>- Les exigences en matière de confidentialité</a:t>
                      </a:r>
                      <a:endParaRPr lang="fr-FR" sz="1000" b="1" dirty="0">
                        <a:latin typeface="Arial Narrow"/>
                        <a:ea typeface="Cambria"/>
                        <a:cs typeface="Times New Roman"/>
                      </a:endParaRPr>
                    </a:p>
                    <a:p>
                      <a:pPr marL="95250" indent="-95250">
                        <a:spcAft>
                          <a:spcPts val="0"/>
                        </a:spcAft>
                      </a:pPr>
                      <a:r>
                        <a:rPr lang="fr-FR" sz="1000" b="0" dirty="0">
                          <a:latin typeface="Arial"/>
                          <a:ea typeface="Cambria"/>
                          <a:cs typeface="Calibri"/>
                        </a:rPr>
                        <a:t>- Les règles comportementales à adopter en matière de relations avec les clients et usagers</a:t>
                      </a:r>
                      <a:endParaRPr lang="fr-FR" sz="1000" b="1" dirty="0">
                        <a:latin typeface="Arial Narrow"/>
                        <a:ea typeface="Cambria"/>
                        <a:cs typeface="Times New Roman"/>
                      </a:endParaRPr>
                    </a:p>
                    <a:p>
                      <a:pPr marL="95250" indent="-95250">
                        <a:spcAft>
                          <a:spcPts val="0"/>
                        </a:spcAft>
                      </a:pPr>
                      <a:r>
                        <a:rPr lang="fr-FR" sz="1000" b="0" dirty="0">
                          <a:latin typeface="Arial"/>
                          <a:ea typeface="Times New Roman"/>
                          <a:cs typeface="Calibri"/>
                        </a:rPr>
                        <a:t>- Le tableau des créances douteuses et irrécouvrables</a:t>
                      </a:r>
                      <a:endParaRPr lang="fr-FR" sz="1000" b="1" dirty="0">
                        <a:latin typeface="Arial"/>
                        <a:ea typeface="Times New Roman"/>
                        <a:cs typeface="Arial Narrow"/>
                      </a:endParaRPr>
                    </a:p>
                    <a:p>
                      <a:pPr marL="95250" indent="-95250">
                        <a:spcAft>
                          <a:spcPts val="0"/>
                        </a:spcAft>
                      </a:pPr>
                      <a:r>
                        <a:rPr lang="fr-FR" sz="1000" b="0" dirty="0">
                          <a:latin typeface="Arial"/>
                          <a:ea typeface="Cambria"/>
                          <a:cs typeface="Calibri"/>
                        </a:rPr>
                        <a:t>- Un environnement numérique de travail de type PGI</a:t>
                      </a:r>
                      <a:endParaRPr lang="fr-FR" sz="1000" b="1" dirty="0">
                        <a:latin typeface="Arial Narrow"/>
                        <a:ea typeface="Cambria"/>
                        <a:cs typeface="Times New Roman"/>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1" dirty="0">
                        <a:latin typeface="Arial"/>
                        <a:ea typeface="Times New Roman"/>
                        <a:cs typeface="Calibri"/>
                      </a:endParaRPr>
                    </a:p>
                    <a:p>
                      <a:pPr marL="95250" indent="-95250">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Les types de clients </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méthodes de classement et d’archivage, y compris la Gestion Électronique des Documents (GED)</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Les réductions commerciales et financières</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Le processus automatisé des informations clients à l’aide d’un PGI</a:t>
                      </a:r>
                      <a:endParaRPr lang="fr-FR" sz="1000" b="1" dirty="0">
                        <a:latin typeface="Arial"/>
                        <a:ea typeface="Times New Roman"/>
                        <a:cs typeface="Arial Narrow"/>
                      </a:endParaRPr>
                    </a:p>
                    <a:p>
                      <a:pPr marL="95250" indent="-95250">
                        <a:spcAft>
                          <a:spcPts val="0"/>
                        </a:spcAf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marL="82550" indent="-82550">
                        <a:spcAft>
                          <a:spcPts val="0"/>
                        </a:spcAft>
                      </a:pPr>
                      <a:r>
                        <a:rPr lang="fr-FR" sz="1000" b="0" dirty="0" smtClean="0">
                          <a:solidFill>
                            <a:srgbClr val="FF0000"/>
                          </a:solidFill>
                          <a:latin typeface="+mn-lt"/>
                          <a:ea typeface="Times New Roman"/>
                          <a:cs typeface="Calibri"/>
                        </a:rPr>
                        <a:t>-</a:t>
                      </a:r>
                      <a:r>
                        <a:rPr lang="fr-FR" sz="1000" b="0" dirty="0" smtClean="0">
                          <a:solidFill>
                            <a:srgbClr val="FF0000"/>
                          </a:solidFill>
                          <a:latin typeface="+mn-lt"/>
                          <a:ea typeface="Times New Roman"/>
                          <a:cs typeface="Calibri"/>
                          <a:hlinkClick r:id="rId2" action="ppaction://hlinksldjump" tooltip="Thème 1.2-  Les organisations : Les différentes organisations  &amp; Thème 1.3 - Les entreprises : Les différents types d'entreprises"/>
                        </a:rPr>
                        <a:t> Les types de structure des organisations </a:t>
                      </a:r>
                      <a:endParaRPr lang="fr-FR" sz="1000" b="0" dirty="0" smtClean="0">
                        <a:solidFill>
                          <a:srgbClr val="FF0000"/>
                        </a:solidFill>
                        <a:latin typeface="+mn-lt"/>
                        <a:ea typeface="Times New Roman"/>
                        <a:cs typeface="Calibri"/>
                      </a:endParaRPr>
                    </a:p>
                    <a:p>
                      <a:pPr marL="82550" indent="-82550">
                        <a:spcAft>
                          <a:spcPts val="0"/>
                        </a:spcAft>
                      </a:pPr>
                      <a:r>
                        <a:rPr lang="fr-FR" sz="1000" b="0" dirty="0" smtClean="0">
                          <a:solidFill>
                            <a:srgbClr val="FF0000"/>
                          </a:solidFill>
                          <a:latin typeface="+mn-lt"/>
                          <a:ea typeface="Times New Roman"/>
                          <a:cs typeface="Calibri"/>
                        </a:rPr>
                        <a:t>- </a:t>
                      </a:r>
                      <a:r>
                        <a:rPr lang="fr-FR" sz="1000" b="0" dirty="0" smtClean="0">
                          <a:solidFill>
                            <a:srgbClr val="FF0000"/>
                          </a:solidFill>
                          <a:latin typeface="+mn-lt"/>
                          <a:ea typeface="Times New Roman"/>
                          <a:cs typeface="Calibri"/>
                          <a:hlinkClick r:id="rId2" action="ppaction://hlinksldjump" tooltip="Thème 1.2 - Les organisations : Finalités et objectifs des organisations &amp; Thème 1.3 - Les entreprises : L'entreprise et son marché."/>
                        </a:rPr>
                        <a:t>Les biens et les services</a:t>
                      </a:r>
                      <a:endParaRPr lang="fr-FR" sz="1000" b="1" dirty="0" smtClean="0">
                        <a:solidFill>
                          <a:srgbClr val="FF0000"/>
                        </a:solidFill>
                        <a:latin typeface="+mn-lt"/>
                        <a:ea typeface="Times New Roman"/>
                        <a:cs typeface="Arial Narrow"/>
                      </a:endParaRPr>
                    </a:p>
                    <a:p>
                      <a:pPr marL="82550" indent="-82550">
                        <a:spcAft>
                          <a:spcPts val="0"/>
                        </a:spcAft>
                      </a:pPr>
                      <a:r>
                        <a:rPr lang="fr-FR" sz="1000" b="0" dirty="0" smtClean="0">
                          <a:solidFill>
                            <a:srgbClr val="FF0000"/>
                          </a:solidFill>
                          <a:latin typeface="+mn-lt"/>
                          <a:ea typeface="Times New Roman"/>
                          <a:cs typeface="Calibri"/>
                        </a:rPr>
                        <a:t>- </a:t>
                      </a:r>
                      <a:r>
                        <a:rPr lang="fr-FR" sz="1000" b="0" dirty="0" smtClean="0">
                          <a:solidFill>
                            <a:srgbClr val="FF0000"/>
                          </a:solidFill>
                          <a:latin typeface="+mn-lt"/>
                          <a:ea typeface="Times New Roman"/>
                          <a:cs typeface="Calibri"/>
                          <a:hlinkClick r:id="rId3" action="ppaction://hlinksldjump" tooltip="Thème 4.1 - La production et l'organisation du travail : L'organisation de la production"/>
                        </a:rPr>
                        <a:t>La sous-traitance</a:t>
                      </a:r>
                      <a:endParaRPr lang="fr-FR" sz="1000" b="1" dirty="0">
                        <a:solidFill>
                          <a:srgbClr val="FF0000"/>
                        </a:solidFill>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Absence de fichier client</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Constitution d’un dossier de crédit.</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Client douteux ou créance irrécouvrable</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Relations avec des clients UE et hors UE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Informations incertaines sur un client</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Anomalies dans un historique client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Défaillance d’un client</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95282">
                <a:tc>
                  <a:txBody>
                    <a:bodyPr/>
                    <a:lstStyle/>
                    <a:p>
                      <a:pPr algn="ctr">
                        <a:spcAft>
                          <a:spcPts val="0"/>
                        </a:spcAft>
                      </a:pPr>
                      <a:r>
                        <a:rPr lang="fr-FR" sz="1000" b="1" dirty="0" smtClean="0">
                          <a:latin typeface="Arial"/>
                          <a:ea typeface="Times New Roman"/>
                          <a:cs typeface="Calibri"/>
                        </a:rPr>
                        <a:t>Compétences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La collecte et la mise à jour de l’ensemble des informations relatives aux clients et usagers sont réalisées.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414318">
                <a:tc>
                  <a:txBody>
                    <a:bodyPr/>
                    <a:lstStyle/>
                    <a:p>
                      <a:pPr>
                        <a:spcAft>
                          <a:spcPts val="0"/>
                        </a:spcAft>
                      </a:pPr>
                      <a:r>
                        <a:rPr lang="fr-FR" sz="1000" b="0" dirty="0">
                          <a:latin typeface="Arial"/>
                          <a:ea typeface="Times New Roman"/>
                          <a:cs typeface="Calibri"/>
                        </a:rPr>
                        <a:t>Actualiser une base de données clients</a:t>
                      </a:r>
                      <a:endParaRPr lang="fr-FR" sz="1000" b="1" dirty="0">
                        <a:latin typeface="Arial"/>
                        <a:ea typeface="Times New Roman"/>
                        <a:cs typeface="Arial Narrow"/>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r>
                        <a:rPr lang="fr-FR" sz="1000" kern="1200" dirty="0" smtClean="0">
                          <a:solidFill>
                            <a:schemeClr val="tx1"/>
                          </a:solidFill>
                          <a:latin typeface="+mn-lt"/>
                          <a:ea typeface="+mn-ea"/>
                          <a:cs typeface="+mn-cs"/>
                        </a:rPr>
                        <a:t>Fiabilité des dossiers clients</a:t>
                      </a:r>
                      <a:endParaRPr lang="fr-FR" sz="1000" dirty="0"/>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4033" name="Rectangle 1"/>
          <p:cNvSpPr>
            <a:spLocks noChangeArrowheads="1"/>
          </p:cNvSpPr>
          <p:nvPr/>
        </p:nvSpPr>
        <p:spPr bwMode="auto">
          <a:xfrm>
            <a:off x="500034" y="857232"/>
            <a:ext cx="821537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000" b="1" i="0" u="none" strike="noStrike" cap="none" normalizeH="0" baseline="0" dirty="0" smtClean="0" bmk="_Toc302398761">
                <a:ln>
                  <a:noFill/>
                </a:ln>
                <a:solidFill>
                  <a:schemeClr val="tx1"/>
                </a:solidFill>
                <a:effectLst/>
                <a:latin typeface="Arial" pitchFamily="34" charset="0"/>
                <a:ea typeface="Times New Roman" pitchFamily="18" charset="0"/>
                <a:cs typeface="Calibri" pitchFamily="34" charset="0"/>
              </a:rPr>
              <a:t>Classe 1.2. Gestion administrative des relations avec les clients et les usagers</a:t>
            </a:r>
            <a:r>
              <a:rPr kumimoji="0" lang="fr-FR" sz="1000" b="1" i="0" u="none" strike="noStrike" cap="none" normalizeH="0" baseline="0" dirty="0" smtClean="0" bmk="_Toc302398761">
                <a:ln>
                  <a:noFill/>
                </a:ln>
                <a:solidFill>
                  <a:srgbClr val="4F81BD"/>
                </a:solidFill>
                <a:effectLst/>
                <a:latin typeface="Arial" pitchFamily="34" charset="0"/>
                <a:ea typeface="Times New Roman" pitchFamily="18" charset="0"/>
                <a:cs typeface="Calibri"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200" b="1" i="0" u="none" strike="noStrike" cap="none" normalizeH="0" baseline="0" dirty="0" smtClean="0" bmk="_Toc302398761">
                <a:ln>
                  <a:noFill/>
                </a:ln>
                <a:solidFill>
                  <a:srgbClr val="3B81BD"/>
                </a:solidFill>
                <a:effectLst/>
                <a:latin typeface="Arial" pitchFamily="34" charset="0"/>
                <a:ea typeface="Times New Roman" pitchFamily="18" charset="0"/>
                <a:cs typeface="Arial Narrow" pitchFamily="34" charset="0"/>
              </a:rPr>
              <a:t>1.2.2. Tenue des dossiers clients, donneurs d’ordre et usagers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à coins arrondis 3">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428596" y="1214422"/>
          <a:ext cx="8286807" cy="4786314"/>
        </p:xfrm>
        <a:graphic>
          <a:graphicData uri="http://schemas.openxmlformats.org/drawingml/2006/table">
            <a:tbl>
              <a:tblPr/>
              <a:tblGrid>
                <a:gridCol w="2928958"/>
                <a:gridCol w="2595580"/>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Calibri"/>
                        </a:rPr>
                        <a:t>- Les données commerciales et comptables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dossiers et informations relatives aux clients avec notamment l’historique des relations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 description du processus d’élaboration des devis et pro forma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 description du processus de traitement des commandes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 catalogue et les tarifs des opérations et produits de l’organisation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normes techniques et commerciales nécessaires au calcul des coûts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données techniques, commerciales et juridiques nécessaires à l’élaboration des devis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commandes des clients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cahiers des charges d’appels d’offres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règles et procédures d’engagement des responsabilités en matière de relations commerciales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relations avec les services de production et commerciaux.</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Times New Roman"/>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95250" indent="-95250">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La planification des commandes</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Les procédures d’appels d’offres</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La chaîne des documents commerciaux</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Le processus automatisé du traitement des commandes et des devis à l’aide d’un PGI</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La dématérialisation des documents commerciaux</a:t>
                      </a:r>
                      <a:endParaRPr lang="fr-FR" sz="1000" b="1" dirty="0">
                        <a:latin typeface="Arial"/>
                        <a:ea typeface="Times New Roman"/>
                        <a:cs typeface="Arial Narrow"/>
                      </a:endParaRPr>
                    </a:p>
                    <a:p>
                      <a:pPr marL="95250" indent="-95250">
                        <a:spcAft>
                          <a:spcPts val="0"/>
                        </a:spcAf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marL="0" indent="0">
                        <a:spcAft>
                          <a:spcPts val="0"/>
                        </a:spcAft>
                      </a:pPr>
                      <a:r>
                        <a:rPr lang="fr-FR" sz="1000" b="0" dirty="0">
                          <a:solidFill>
                            <a:srgbClr val="FF0000"/>
                          </a:solidFill>
                          <a:latin typeface="Arial"/>
                          <a:ea typeface="Times New Roman"/>
                          <a:cs typeface="Calibri"/>
                          <a:hlinkClick r:id="rId2" action="ppaction://hlinksldjump" tooltip="Thème 5.2 - Le cadre juridique des échanges : Les obligations et le contrat  &amp;  Thème 6.1 - La régulation du marché par le droit : La protection du consommateur"/>
                        </a:rPr>
                        <a:t>Le contrat de vente, de prestation de service, de sous-traitance</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tabLst>
                          <a:tab pos="1275715" algn="l"/>
                        </a:tabLst>
                      </a:pPr>
                      <a:r>
                        <a:rPr lang="fr-FR" sz="1000" b="0" dirty="0">
                          <a:latin typeface="Arial"/>
                          <a:ea typeface="Times New Roman"/>
                          <a:cs typeface="Calibri"/>
                        </a:rPr>
                        <a:t>- Commande mixte de biens et de services associés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Commande en ligne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Devis à vérifier avec la gestion de la production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Commande négociée ou contractualisée, appel d’offres</a:t>
                      </a:r>
                      <a:endParaRPr lang="fr-FR" sz="1000" b="1" dirty="0">
                        <a:latin typeface="Arial"/>
                        <a:ea typeface="Times New Roman"/>
                        <a:cs typeface="Arial Narrow"/>
                      </a:endParaRPr>
                    </a:p>
                    <a:p>
                      <a:pPr marL="82550" indent="-82550">
                        <a:spcAft>
                          <a:spcPts val="0"/>
                        </a:spcAft>
                        <a:tabLst>
                          <a:tab pos="1275715" algn="l"/>
                        </a:tabLst>
                      </a:pPr>
                      <a:r>
                        <a:rPr lang="fr-FR" sz="1000" b="0" dirty="0">
                          <a:latin typeface="Arial"/>
                          <a:ea typeface="Times New Roman"/>
                          <a:cs typeface="Calibri"/>
                        </a:rPr>
                        <a:t>- Commande et devis avec des clients UE et hors UE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387294">
                <a:tc vMerge="1">
                  <a:txBody>
                    <a:bodyPr/>
                    <a:lstStyle/>
                    <a:p>
                      <a:endParaRPr lang="fr-FR"/>
                    </a:p>
                  </a:txBody>
                  <a:tcPr/>
                </a:tc>
                <a:tc vMerge="1">
                  <a:txBody>
                    <a:bodyPr/>
                    <a:lstStyle/>
                    <a:p>
                      <a:endParaRPr lang="fr-FR"/>
                    </a:p>
                  </a:txBody>
                  <a:tcPr/>
                </a:tc>
                <a:tc>
                  <a:txBody>
                    <a:bodyPr/>
                    <a:lstStyle/>
                    <a:p>
                      <a:pPr>
                        <a:spcAft>
                          <a:spcPts val="0"/>
                        </a:spcAft>
                      </a:pPr>
                      <a:r>
                        <a:rPr lang="fr-FR" sz="1000" b="1" dirty="0">
                          <a:solidFill>
                            <a:srgbClr val="333333"/>
                          </a:solidFill>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0" dirty="0">
                          <a:solidFill>
                            <a:srgbClr val="333333"/>
                          </a:solidFill>
                          <a:latin typeface="Arial"/>
                          <a:ea typeface="Times New Roman"/>
                          <a:cs typeface="Calibri"/>
                        </a:rPr>
                        <a:t>- Commande d’un client douteux</a:t>
                      </a:r>
                      <a:endParaRPr lang="fr-FR" sz="1000" b="1" dirty="0">
                        <a:latin typeface="Arial"/>
                        <a:ea typeface="Times New Roman"/>
                        <a:cs typeface="Arial Narrow"/>
                      </a:endParaRPr>
                    </a:p>
                    <a:p>
                      <a:pPr>
                        <a:spcAft>
                          <a:spcPts val="0"/>
                        </a:spcAft>
                      </a:pPr>
                      <a:r>
                        <a:rPr lang="fr-FR" sz="1000" b="0" dirty="0">
                          <a:solidFill>
                            <a:srgbClr val="333333"/>
                          </a:solidFill>
                          <a:latin typeface="Arial"/>
                          <a:ea typeface="Times New Roman"/>
                          <a:cs typeface="Calibri"/>
                        </a:rPr>
                        <a:t>- Rupture de stock</a:t>
                      </a:r>
                      <a:endParaRPr lang="fr-FR" sz="1000" b="1" dirty="0">
                        <a:latin typeface="Arial"/>
                        <a:ea typeface="Times New Roman"/>
                        <a:cs typeface="Arial Narrow"/>
                      </a:endParaRPr>
                    </a:p>
                    <a:p>
                      <a:pPr>
                        <a:spcAft>
                          <a:spcPts val="0"/>
                        </a:spcAft>
                      </a:pPr>
                      <a:r>
                        <a:rPr lang="fr-FR" sz="1000" b="0" dirty="0">
                          <a:solidFill>
                            <a:srgbClr val="333333"/>
                          </a:solidFill>
                          <a:latin typeface="Arial"/>
                          <a:ea typeface="Times New Roman"/>
                          <a:cs typeface="Calibri"/>
                        </a:rPr>
                        <a:t>- Commande à passer en urgence</a:t>
                      </a:r>
                      <a:endParaRPr lang="fr-FR" sz="1000" b="1" dirty="0">
                        <a:latin typeface="Arial"/>
                        <a:ea typeface="Times New Roman"/>
                        <a:cs typeface="Arial Narrow"/>
                      </a:endParaRPr>
                    </a:p>
                    <a:p>
                      <a:pPr>
                        <a:spcAft>
                          <a:spcPts val="0"/>
                        </a:spcAft>
                      </a:pPr>
                      <a:r>
                        <a:rPr lang="fr-FR" sz="1000" b="0" dirty="0">
                          <a:solidFill>
                            <a:srgbClr val="333333"/>
                          </a:solidFill>
                          <a:latin typeface="Arial"/>
                          <a:ea typeface="Times New Roman"/>
                          <a:cs typeface="Calibri"/>
                        </a:rPr>
                        <a:t>- Erreur sur un devis</a:t>
                      </a:r>
                      <a:endParaRPr lang="fr-FR" sz="1000" b="1" dirty="0">
                        <a:latin typeface="Arial"/>
                        <a:ea typeface="Times New Roman"/>
                        <a:cs typeface="Arial Narrow"/>
                      </a:endParaRPr>
                    </a:p>
                    <a:p>
                      <a:pPr>
                        <a:spcAft>
                          <a:spcPts val="0"/>
                        </a:spcAft>
                        <a:tabLst>
                          <a:tab pos="1275715" algn="l"/>
                        </a:tabLst>
                      </a:pPr>
                      <a:r>
                        <a:rPr lang="fr-FR" sz="1000" b="0" dirty="0">
                          <a:solidFill>
                            <a:srgbClr val="333333"/>
                          </a:solidFill>
                          <a:latin typeface="Arial"/>
                          <a:ea typeface="Times New Roman"/>
                          <a:cs typeface="Calibri"/>
                        </a:rPr>
                        <a:t>- Modification ou annulation de commande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dirty="0">
                          <a:latin typeface="Arial"/>
                          <a:ea typeface="Times New Roman"/>
                          <a:cs typeface="Calibri"/>
                        </a:rPr>
                        <a:t>Compétences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La gestion administrative des devis et des commandes clients est assurée dans le respect des délais et des règles, notamment celles fixées par les services techniques et commerciaux.</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462431">
                <a:tc>
                  <a:txBody>
                    <a:bodyPr/>
                    <a:lstStyle/>
                    <a:p>
                      <a:pPr>
                        <a:spcAft>
                          <a:spcPts val="0"/>
                        </a:spcAft>
                      </a:pPr>
                      <a:r>
                        <a:rPr lang="fr-FR" sz="1000" b="0">
                          <a:latin typeface="Arial"/>
                          <a:ea typeface="Times New Roman"/>
                          <a:cs typeface="Calibri"/>
                        </a:rPr>
                        <a:t>Assurer le traitement de devis et de commandes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Calibri"/>
                        </a:rPr>
                        <a:t>Respect des contraintes techniques et commerciales liées à la demande du client</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3009" name="Rectangle 1"/>
          <p:cNvSpPr>
            <a:spLocks noChangeArrowheads="1"/>
          </p:cNvSpPr>
          <p:nvPr/>
        </p:nvSpPr>
        <p:spPr bwMode="auto">
          <a:xfrm>
            <a:off x="428596" y="785794"/>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276350" algn="l"/>
              </a:tabLst>
            </a:pPr>
            <a:r>
              <a:rPr kumimoji="0" lang="fr-FR" sz="1000" b="1" i="0" u="none" strike="noStrike" cap="none" normalizeH="0" baseline="0" dirty="0" smtClean="0" bmk="_Toc302398762">
                <a:ln>
                  <a:noFill/>
                </a:ln>
                <a:solidFill>
                  <a:schemeClr val="tx1"/>
                </a:solidFill>
                <a:effectLst/>
                <a:latin typeface="Arial" pitchFamily="34" charset="0"/>
                <a:ea typeface="Times New Roman" pitchFamily="18" charset="0"/>
                <a:cs typeface="Calibri" pitchFamily="34" charset="0"/>
              </a:rPr>
              <a:t>Classe 1.2. Gestion administrative des relations avec les clients et les usagers</a:t>
            </a:r>
            <a:r>
              <a:rPr kumimoji="0" lang="fr-FR" sz="1000" b="1" i="0" u="none" strike="noStrike" cap="none" normalizeH="0" baseline="0" dirty="0" smtClean="0" bmk="_Toc302398762">
                <a:ln>
                  <a:noFill/>
                </a:ln>
                <a:solidFill>
                  <a:srgbClr val="4F81BD"/>
                </a:solidFill>
                <a:effectLst/>
                <a:latin typeface="Arial" pitchFamily="34" charset="0"/>
                <a:ea typeface="Times New Roman" pitchFamily="18" charset="0"/>
                <a:cs typeface="Calibri"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tab pos="1276350" algn="l"/>
              </a:tabLst>
            </a:pPr>
            <a:r>
              <a:rPr kumimoji="0" lang="fr-FR" sz="1200" b="1" i="0" u="none" strike="noStrike" cap="none" normalizeH="0" baseline="0" dirty="0" smtClean="0" bmk="_Toc302398762">
                <a:ln>
                  <a:noFill/>
                </a:ln>
                <a:solidFill>
                  <a:srgbClr val="3B81BD"/>
                </a:solidFill>
                <a:effectLst/>
                <a:latin typeface="Arial" pitchFamily="34" charset="0"/>
                <a:ea typeface="Times New Roman" pitchFamily="18" charset="0"/>
                <a:cs typeface="Arial Narrow" pitchFamily="34" charset="0"/>
              </a:rPr>
              <a:t>1.2.3. Traitement des devis, des commandes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428596" y="1285860"/>
          <a:ext cx="8286808" cy="3871914"/>
        </p:xfrm>
        <a:graphic>
          <a:graphicData uri="http://schemas.openxmlformats.org/drawingml/2006/table">
            <a:tbl>
              <a:tblPr/>
              <a:tblGrid>
                <a:gridCol w="2712944"/>
                <a:gridCol w="2712944"/>
                <a:gridCol w="286092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Calibri"/>
                        </a:rPr>
                        <a:t>- Les données commerciales et comptables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modèles de documents commerciaux utilisés dans l’entité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dossiers clients et usagers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journaux, historiques et planning des commandes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 procédure de traitement des livraisons et des factures clients</a:t>
                      </a:r>
                      <a:endParaRPr lang="fr-FR" sz="1000" b="1" dirty="0">
                        <a:latin typeface="Arial"/>
                        <a:ea typeface="Times New Roman"/>
                        <a:cs typeface="Arial Narrow"/>
                      </a:endParaRPr>
                    </a:p>
                    <a:p>
                      <a:pPr marL="82550" indent="-82550">
                        <a:spcAft>
                          <a:spcPts val="0"/>
                        </a:spcAft>
                      </a:pPr>
                      <a:r>
                        <a:rPr lang="fr-FR" sz="1000" b="0" dirty="0">
                          <a:latin typeface="Arial"/>
                          <a:ea typeface="Cambria"/>
                          <a:cs typeface="Calibri"/>
                        </a:rPr>
                        <a:t>- Les exigences relationnelles notamment en matière de confidentialité envers les clients</a:t>
                      </a:r>
                      <a:endParaRPr lang="fr-FR" sz="1000" b="1" dirty="0">
                        <a:latin typeface="Arial Narrow"/>
                        <a:ea typeface="Cambria"/>
                        <a:cs typeface="Times New Roman"/>
                      </a:endParaRPr>
                    </a:p>
                    <a:p>
                      <a:pPr marL="82550" indent="-82550">
                        <a:spcAft>
                          <a:spcPts val="0"/>
                        </a:spcAft>
                      </a:pPr>
                      <a:r>
                        <a:rPr lang="fr-FR" sz="1000" b="0" dirty="0">
                          <a:latin typeface="Arial"/>
                          <a:ea typeface="Cambria"/>
                          <a:cs typeface="Times New Roman"/>
                        </a:rPr>
                        <a:t>- Les consignes commerciales et comportementales à adopter envers les clients</a:t>
                      </a:r>
                      <a:endParaRPr lang="fr-FR" sz="1000" b="1" dirty="0">
                        <a:latin typeface="Arial Narrow"/>
                        <a:ea typeface="Cambria"/>
                        <a:cs typeface="Times New Roman"/>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plannings de livraison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calculs commerciaux, les réductions commerciales et financières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 processus automatisé de la livraison et de la facturation à l’aide d’un PGI</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 dématérialisation des documents commerciaux</a:t>
                      </a:r>
                      <a:endParaRPr lang="fr-FR" sz="1000" b="1" dirty="0">
                        <a:latin typeface="Arial"/>
                        <a:ea typeface="Times New Roman"/>
                        <a:cs typeface="Arial Narrow"/>
                      </a:endParaRPr>
                    </a:p>
                    <a:p>
                      <a:pPr marL="82550" indent="-82550">
                        <a:spcAft>
                          <a:spcPts val="0"/>
                        </a:spcAft>
                        <a:tabLst>
                          <a:tab pos="2167255" algn="r"/>
                        </a:tabLs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marL="82550" indent="-82550">
                        <a:spcAft>
                          <a:spcPts val="0"/>
                        </a:spcAft>
                      </a:pPr>
                      <a:r>
                        <a:rPr lang="fr-FR" sz="1000" b="0" dirty="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2" action="ppaction://hlinksldjump" tooltip="Thème 5.2 - Le cadre juridique des échanges : Les obligations et le contrat  &amp;  Thème 6.1 - La régulation du marché par le droit : La protection du consommateur"/>
                        </a:rPr>
                        <a:t>Les obligations et la responsabilité contractuelle</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Transmission d’anomalies à un responsable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Correction d’anomalies de facturation et ou de livraison concernant des produits, des quantités, des réductions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Anomalies nécessitant des retours et rappels successifs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Traitement de produits importés UE et hors UE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3">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Perte de documents ou d’informations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Conditions de vente non respectées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Retards de livraison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Mise en œuvre de garanties et d’assurances couvrant les risques de livraison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Litige avec un transporteur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Annulation ou modification de commande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Défaillance d’un client </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Le traitement et le suivi des livraisons et de la facturation sont effectués, les anomalies sont rectifiées dans le respect de la relation avec les clients et les usagers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a:latin typeface="Arial"/>
                          <a:ea typeface="Times New Roman"/>
                          <a:cs typeface="Times New Roman"/>
                        </a:rPr>
                        <a:t>Assurer le traitement administratif des livraisons et la facturation</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Times New Roman"/>
                        </a:rPr>
                        <a:t>Qualité et fiabilité du traitement des livraisons et de la facturation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1985" name="Rectangle 1"/>
          <p:cNvSpPr>
            <a:spLocks noChangeArrowheads="1"/>
          </p:cNvSpPr>
          <p:nvPr/>
        </p:nvSpPr>
        <p:spPr bwMode="auto">
          <a:xfrm>
            <a:off x="428596" y="857232"/>
            <a:ext cx="821537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66938" algn="r"/>
              </a:tabLst>
            </a:pPr>
            <a:r>
              <a:rPr kumimoji="0" lang="fr-FR" sz="1000" b="1" i="0" u="none" strike="noStrike" cap="none" normalizeH="0" baseline="0" dirty="0" smtClean="0" bmk="_Toc302398763">
                <a:ln>
                  <a:noFill/>
                </a:ln>
                <a:solidFill>
                  <a:schemeClr val="tx1"/>
                </a:solidFill>
                <a:effectLst/>
                <a:latin typeface="Arial" pitchFamily="34" charset="0"/>
                <a:ea typeface="Times New Roman" pitchFamily="18" charset="0"/>
                <a:cs typeface="Calibri" pitchFamily="34" charset="0"/>
              </a:rPr>
              <a:t>Classe 1.2. Gestion administrative des relations avec les clients et les usagers</a:t>
            </a:r>
            <a:r>
              <a:rPr kumimoji="0" lang="fr-FR" sz="1000" b="1" i="0" u="none" strike="noStrike" cap="none" normalizeH="0" baseline="0" dirty="0" smtClean="0" bmk="_Toc302398763">
                <a:ln>
                  <a:noFill/>
                </a:ln>
                <a:solidFill>
                  <a:srgbClr val="4F81BD"/>
                </a:solidFill>
                <a:effectLst/>
                <a:latin typeface="Arial" pitchFamily="34" charset="0"/>
                <a:ea typeface="Times New Roman" pitchFamily="18" charset="0"/>
                <a:cs typeface="Calibri"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tab pos="2166938" algn="r"/>
              </a:tabLst>
            </a:pPr>
            <a:r>
              <a:rPr kumimoji="0" lang="fr-FR" sz="1200" b="1" i="0" u="none" strike="noStrike" cap="none" normalizeH="0" baseline="0" dirty="0" smtClean="0" bmk="_Toc302398763">
                <a:ln>
                  <a:noFill/>
                </a:ln>
                <a:solidFill>
                  <a:srgbClr val="3B81BD"/>
                </a:solidFill>
                <a:effectLst/>
                <a:latin typeface="Arial" pitchFamily="34" charset="0"/>
                <a:ea typeface="Times New Roman" pitchFamily="18" charset="0"/>
                <a:cs typeface="Arial Narrow" pitchFamily="34" charset="0"/>
              </a:rPr>
              <a:t>1.2.4. Traitement des livraisons et de la facturation</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428596" y="785794"/>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000" b="1" i="0" u="none" strike="noStrike" cap="none" normalizeH="0" baseline="0" dirty="0" smtClean="0" bmk="_Toc302398764">
                <a:ln>
                  <a:noFill/>
                </a:ln>
                <a:solidFill>
                  <a:schemeClr val="tx1"/>
                </a:solidFill>
                <a:effectLst/>
                <a:latin typeface="Arial" pitchFamily="34" charset="0"/>
                <a:ea typeface="Times New Roman" pitchFamily="18" charset="0"/>
                <a:cs typeface="Calibri" pitchFamily="34" charset="0"/>
              </a:rPr>
              <a:t>Classe 1.2. Gestion administrative des relations avec les clients et les usagers</a:t>
            </a:r>
            <a:r>
              <a:rPr kumimoji="0" lang="fr-FR" sz="1000" b="1" i="0" u="none" strike="noStrike" cap="none" normalizeH="0" baseline="0" dirty="0" smtClean="0" bmk="_Toc302398764">
                <a:ln>
                  <a:noFill/>
                </a:ln>
                <a:solidFill>
                  <a:srgbClr val="4F81BD"/>
                </a:solidFill>
                <a:effectLst/>
                <a:latin typeface="Arial" pitchFamily="34" charset="0"/>
                <a:ea typeface="Times New Roman" pitchFamily="18" charset="0"/>
                <a:cs typeface="Calibri"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200" b="1" i="0" u="none" strike="noStrike" cap="none" normalizeH="0" baseline="0" dirty="0" smtClean="0" bmk="_Toc302398764">
                <a:ln>
                  <a:noFill/>
                </a:ln>
                <a:solidFill>
                  <a:srgbClr val="3B81BD"/>
                </a:solidFill>
                <a:effectLst/>
                <a:latin typeface="Arial" pitchFamily="34" charset="0"/>
                <a:ea typeface="Times New Roman" pitchFamily="18" charset="0"/>
                <a:cs typeface="Arial Narrow" pitchFamily="34" charset="0"/>
              </a:rPr>
              <a:t>1.2.5. Traitement des règlements et suivi des litiges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au 6"/>
          <p:cNvGraphicFramePr>
            <a:graphicFrameLocks noGrp="1"/>
          </p:cNvGraphicFramePr>
          <p:nvPr/>
        </p:nvGraphicFramePr>
        <p:xfrm>
          <a:off x="428597" y="1214422"/>
          <a:ext cx="8286807" cy="4786314"/>
        </p:xfrm>
        <a:graphic>
          <a:graphicData uri="http://schemas.openxmlformats.org/drawingml/2006/table">
            <a:tbl>
              <a:tblPr/>
              <a:tblGrid>
                <a:gridCol w="2571768"/>
                <a:gridCol w="3143272"/>
                <a:gridCol w="2571767"/>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Calibri"/>
                        </a:rPr>
                        <a:t>- Les données comptables et commerciales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dossiers des clients et usagers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échéanciers de règlements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informations, émanant des établissements financiers, sur les comptes (relevés, mouvements, avis virements)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journaux de trésorerie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procédures de règlements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procédures de traitement des litiges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règles de confidentialité lors des opérations de règlement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exigences, comportementales et relationnelles, fixées par l’entité vis-à-vis de ses clients ou usagers</a:t>
                      </a:r>
                      <a:endParaRPr lang="fr-FR" sz="1000" b="1" dirty="0">
                        <a:latin typeface="Arial"/>
                        <a:ea typeface="Times New Roman"/>
                        <a:cs typeface="Arial Narrow"/>
                      </a:endParaRPr>
                    </a:p>
                    <a:p>
                      <a:pPr marL="82550" indent="-82550">
                        <a:spcAft>
                          <a:spcPts val="0"/>
                        </a:spcAft>
                      </a:pPr>
                      <a:r>
                        <a:rPr lang="fr-FR" sz="1000" b="0" dirty="0">
                          <a:latin typeface="Arial"/>
                          <a:ea typeface="Cambria"/>
                          <a:cs typeface="Calibri"/>
                        </a:rPr>
                        <a:t>- Un environnement numérique de travail de type PGI</a:t>
                      </a:r>
                      <a:endParaRPr lang="fr-FR" sz="1000" b="1" dirty="0">
                        <a:latin typeface="Arial Narrow"/>
                        <a:ea typeface="Cambria"/>
                        <a:cs typeface="Times New Roman"/>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moyens et les modes de règlements en euros et en devises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L’affacturage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 risque client : encours autorisés, solvabilité, délai du crédit clients, rééchelonnement des créances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 processus automatisé des règlements et litiges à l’aide d’un PGI</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 dématérialisation des documents commerciaux</a:t>
                      </a:r>
                      <a:endParaRPr lang="fr-FR" sz="1000" b="1" dirty="0">
                        <a:latin typeface="Arial"/>
                        <a:ea typeface="Times New Roman"/>
                        <a:cs typeface="Arial Narrow"/>
                      </a:endParaRPr>
                    </a:p>
                    <a:p>
                      <a:pPr>
                        <a:spcAft>
                          <a:spcPts val="0"/>
                        </a:spcAf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a:spcAft>
                          <a:spcPts val="0"/>
                        </a:spcAft>
                      </a:pPr>
                      <a:r>
                        <a:rPr lang="fr-FR" sz="1000" b="0" dirty="0">
                          <a:solidFill>
                            <a:srgbClr val="FF0000"/>
                          </a:solidFill>
                          <a:latin typeface="Arial"/>
                          <a:ea typeface="Times New Roman"/>
                          <a:cs typeface="Calibri"/>
                          <a:hlinkClick r:id="rId2" action="ppaction://hlinksldjump" tooltip="Thème 5.2 - Le cadre juridique des échanges : Les obligations et le contrat  &amp;  Thème 6.1 - La régulation du marché par le droit : La protection du conso.  &amp;  Thème 2.2 - Les sujets de droit et leurs prérogatives  &amp;  Thème 2.3 - La mise en oeuvre du droit"/>
                        </a:rPr>
                        <a:t>Les obligations et la responsabilité contractuelle</a:t>
                      </a:r>
                      <a:endParaRPr lang="fr-FR" sz="1000" b="1" dirty="0">
                        <a:solidFill>
                          <a:srgbClr val="FF0000"/>
                        </a:solidFill>
                        <a:latin typeface="Arial"/>
                        <a:ea typeface="Times New Roman"/>
                        <a:cs typeface="Arial Narrow"/>
                      </a:endParaRPr>
                    </a:p>
                    <a:p>
                      <a:pPr>
                        <a:spcAft>
                          <a:spcPts val="0"/>
                        </a:spcAft>
                      </a:pPr>
                      <a:r>
                        <a:rPr lang="fr-FR" sz="1000" b="1" kern="150" dirty="0">
                          <a:solidFill>
                            <a:srgbClr val="00B050"/>
                          </a:solidFill>
                          <a:latin typeface="Arial"/>
                          <a:ea typeface="Times New Roman"/>
                          <a:cs typeface="Calibri"/>
                        </a:rPr>
                        <a:t>Savoirs rédactionnels</a:t>
                      </a:r>
                      <a:endParaRPr lang="fr-FR" sz="1050" b="1" kern="150" dirty="0">
                        <a:solidFill>
                          <a:srgbClr val="00B050"/>
                        </a:solidFill>
                        <a:latin typeface="Arial Narrow"/>
                        <a:ea typeface="Times New Roman"/>
                        <a:cs typeface="Mangal"/>
                      </a:endParaRPr>
                    </a:p>
                    <a:p>
                      <a:pPr>
                        <a:spcAft>
                          <a:spcPts val="0"/>
                        </a:spcAft>
                      </a:pPr>
                      <a:r>
                        <a:rPr lang="fr-FR" sz="1000" b="1" kern="150" dirty="0">
                          <a:solidFill>
                            <a:srgbClr val="00B050"/>
                          </a:solidFill>
                          <a:latin typeface="Arial"/>
                          <a:ea typeface="Times New Roman"/>
                          <a:cs typeface="Mangal"/>
                        </a:rPr>
                        <a:t>- Lecture et écriture d’un genre </a:t>
                      </a:r>
                      <a:endParaRPr lang="fr-FR" sz="1050" b="1" kern="150" dirty="0">
                        <a:solidFill>
                          <a:srgbClr val="00B050"/>
                        </a:solidFill>
                        <a:latin typeface="Arial Narrow"/>
                        <a:ea typeface="Times New Roman"/>
                        <a:cs typeface="Mangal"/>
                      </a:endParaRPr>
                    </a:p>
                    <a:p>
                      <a:pPr marL="132080">
                        <a:spcAft>
                          <a:spcPts val="0"/>
                        </a:spcAft>
                      </a:pPr>
                      <a:r>
                        <a:rPr lang="fr-FR" sz="1000" b="0" kern="150" dirty="0">
                          <a:solidFill>
                            <a:srgbClr val="00B050"/>
                          </a:solidFill>
                          <a:latin typeface="Arial"/>
                          <a:ea typeface="Times New Roman"/>
                          <a:cs typeface="Mangal"/>
                        </a:rPr>
                        <a:t>Le courrier de relance client</a:t>
                      </a:r>
                      <a:endParaRPr lang="fr-FR" sz="1050" b="1" kern="150" dirty="0">
                        <a:solidFill>
                          <a:srgbClr val="00B050"/>
                        </a:solidFill>
                        <a:latin typeface="Arial Narrow"/>
                        <a:ea typeface="Times New Roman"/>
                        <a:cs typeface="Mangal"/>
                      </a:endParaRPr>
                    </a:p>
                    <a:p>
                      <a:pPr>
                        <a:spcAft>
                          <a:spcPts val="0"/>
                        </a:spcAft>
                      </a:pPr>
                      <a:r>
                        <a:rPr lang="fr-FR" sz="1000" b="1" kern="150" dirty="0">
                          <a:solidFill>
                            <a:srgbClr val="00B050"/>
                          </a:solidFill>
                          <a:latin typeface="Arial"/>
                          <a:ea typeface="Times New Roman"/>
                          <a:cs typeface="Mangal"/>
                        </a:rPr>
                        <a:t>- Procédés d’écriture</a:t>
                      </a:r>
                      <a:endParaRPr lang="fr-FR" sz="1050" b="1" kern="150" dirty="0">
                        <a:solidFill>
                          <a:srgbClr val="00B050"/>
                        </a:solidFill>
                        <a:latin typeface="Arial Narrow"/>
                        <a:ea typeface="Times New Roman"/>
                        <a:cs typeface="Mangal"/>
                      </a:endParaRPr>
                    </a:p>
                    <a:p>
                      <a:pPr marL="177800" indent="-46038">
                        <a:spcAft>
                          <a:spcPts val="0"/>
                        </a:spcAft>
                      </a:pPr>
                      <a:r>
                        <a:rPr lang="fr-FR" sz="1000" b="0" kern="150" dirty="0">
                          <a:solidFill>
                            <a:srgbClr val="00B050"/>
                          </a:solidFill>
                          <a:latin typeface="Arial"/>
                          <a:ea typeface="Times New Roman"/>
                          <a:cs typeface="Mangal"/>
                        </a:rPr>
                        <a:t>•</a:t>
                      </a:r>
                      <a:r>
                        <a:rPr lang="fr-FR" sz="1000" b="1" kern="150" dirty="0">
                          <a:solidFill>
                            <a:srgbClr val="00B050"/>
                          </a:solidFill>
                          <a:latin typeface="Arial"/>
                          <a:ea typeface="Times New Roman"/>
                          <a:cs typeface="Mangal"/>
                        </a:rPr>
                        <a:t> </a:t>
                      </a:r>
                      <a:r>
                        <a:rPr lang="fr-FR" sz="1000" b="0" kern="150" dirty="0">
                          <a:solidFill>
                            <a:srgbClr val="00B050"/>
                          </a:solidFill>
                          <a:latin typeface="Arial"/>
                          <a:ea typeface="Times New Roman"/>
                          <a:cs typeface="Mangal"/>
                        </a:rPr>
                        <a:t>L’interpellation du client</a:t>
                      </a:r>
                      <a:endParaRPr lang="fr-FR" sz="1050" b="1" kern="150" dirty="0">
                        <a:solidFill>
                          <a:srgbClr val="00B050"/>
                        </a:solidFill>
                        <a:latin typeface="Arial Narrow"/>
                        <a:ea typeface="Times New Roman"/>
                        <a:cs typeface="Mangal"/>
                      </a:endParaRPr>
                    </a:p>
                    <a:p>
                      <a:pPr marL="177800" indent="-46038">
                        <a:spcAft>
                          <a:spcPts val="0"/>
                        </a:spcAft>
                      </a:pPr>
                      <a:r>
                        <a:rPr lang="fr-FR" sz="1000" b="0" kern="150" dirty="0">
                          <a:solidFill>
                            <a:srgbClr val="00B050"/>
                          </a:solidFill>
                          <a:latin typeface="Arial"/>
                          <a:ea typeface="Times New Roman"/>
                          <a:cs typeface="Mangal"/>
                        </a:rPr>
                        <a:t>• La présentation du litige</a:t>
                      </a:r>
                      <a:endParaRPr lang="fr-FR" sz="1050" b="1" kern="150" dirty="0">
                        <a:solidFill>
                          <a:srgbClr val="00B050"/>
                        </a:solidFill>
                        <a:latin typeface="Arial Narrow"/>
                        <a:ea typeface="Times New Roman"/>
                        <a:cs typeface="Mangal"/>
                      </a:endParaRPr>
                    </a:p>
                    <a:p>
                      <a:pPr marL="177800" indent="-46038">
                        <a:spcAft>
                          <a:spcPts val="0"/>
                        </a:spcAft>
                      </a:pPr>
                      <a:r>
                        <a:rPr lang="fr-FR" sz="1000" b="0" kern="150" dirty="0">
                          <a:solidFill>
                            <a:srgbClr val="00B050"/>
                          </a:solidFill>
                          <a:latin typeface="Arial"/>
                          <a:ea typeface="Times New Roman"/>
                          <a:cs typeface="Mangal"/>
                        </a:rPr>
                        <a:t>• L’enchaînement des faits </a:t>
                      </a:r>
                      <a:endParaRPr lang="fr-FR" sz="1050" b="1" kern="150" dirty="0">
                        <a:solidFill>
                          <a:srgbClr val="00B050"/>
                        </a:solidFill>
                        <a:latin typeface="Arial Narrow"/>
                        <a:ea typeface="Times New Roman"/>
                        <a:cs typeface="Mangal"/>
                      </a:endParaRPr>
                    </a:p>
                    <a:p>
                      <a:pPr marL="177800" indent="-46038">
                        <a:spcAft>
                          <a:spcPts val="0"/>
                        </a:spcAft>
                      </a:pPr>
                      <a:r>
                        <a:rPr lang="fr-FR" sz="1000" b="0" kern="150" dirty="0">
                          <a:solidFill>
                            <a:srgbClr val="00B050"/>
                          </a:solidFill>
                          <a:latin typeface="Arial"/>
                          <a:ea typeface="Times New Roman"/>
                          <a:cs typeface="Mangal"/>
                        </a:rPr>
                        <a:t>• De l’incitation à l’injonction</a:t>
                      </a:r>
                      <a:endParaRPr lang="fr-FR" sz="1050" b="1" kern="150" dirty="0">
                        <a:solidFill>
                          <a:srgbClr val="00B050"/>
                        </a:solidFill>
                        <a:latin typeface="Arial Narrow"/>
                        <a:ea typeface="Times New Roman"/>
                        <a:cs typeface="Mangal"/>
                      </a:endParaRPr>
                    </a:p>
                    <a:p>
                      <a:pPr marL="177800" indent="-46038">
                        <a:spcAft>
                          <a:spcPts val="0"/>
                        </a:spcAft>
                      </a:pPr>
                      <a:r>
                        <a:rPr lang="fr-FR" sz="1000" b="0" kern="150" dirty="0">
                          <a:solidFill>
                            <a:srgbClr val="00B050"/>
                          </a:solidFill>
                          <a:latin typeface="Arial"/>
                          <a:ea typeface="Times New Roman"/>
                          <a:cs typeface="Mangal"/>
                        </a:rPr>
                        <a:t>• La citation d'une référence juridique</a:t>
                      </a:r>
                      <a:endParaRPr lang="fr-FR" sz="1050" b="1" kern="150" dirty="0">
                        <a:solidFill>
                          <a:srgbClr val="00B050"/>
                        </a:solidFill>
                        <a:latin typeface="Arial Narrow"/>
                        <a:ea typeface="Times New Roman"/>
                        <a:cs typeface="Mangal"/>
                      </a:endParaRPr>
                    </a:p>
                    <a:p>
                      <a:pPr marL="177800" indent="-46038">
                        <a:spcAft>
                          <a:spcPts val="0"/>
                        </a:spcAft>
                      </a:pPr>
                      <a:r>
                        <a:rPr lang="fr-FR" sz="1000" b="0" kern="150" dirty="0">
                          <a:solidFill>
                            <a:srgbClr val="00B050"/>
                          </a:solidFill>
                          <a:latin typeface="Arial"/>
                          <a:ea typeface="Times New Roman"/>
                          <a:cs typeface="Mangal"/>
                        </a:rPr>
                        <a:t>• Le lexique du souhait, de la demande, de la preuve, de la conciliation</a:t>
                      </a:r>
                      <a:endParaRPr lang="fr-FR" sz="1050" b="1" kern="150" dirty="0">
                        <a:solidFill>
                          <a:srgbClr val="00B050"/>
                        </a:solidFill>
                        <a:latin typeface="Arial Narrow"/>
                        <a:ea typeface="Times New Roman"/>
                        <a:cs typeface="Mangal"/>
                      </a:endParaRPr>
                    </a:p>
                    <a:p>
                      <a:pPr marL="177800" indent="-46038">
                        <a:spcAft>
                          <a:spcPts val="0"/>
                        </a:spcAft>
                      </a:pPr>
                      <a:r>
                        <a:rPr lang="fr-FR" sz="1000" b="0" dirty="0">
                          <a:solidFill>
                            <a:srgbClr val="00B050"/>
                          </a:solidFill>
                          <a:latin typeface="Arial"/>
                          <a:ea typeface="Times New Roman"/>
                          <a:cs typeface="Arial Narrow"/>
                        </a:rPr>
                        <a:t>• Les temps et modes des verbes : impératif, conditionnel, futur de l’indicatif</a:t>
                      </a:r>
                      <a:endParaRPr lang="fr-FR" sz="1000" b="1" dirty="0">
                        <a:solidFill>
                          <a:srgbClr val="00B05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Détection et rectification d’anomalies simples dans la tenue des comptes clients : saisie, imputation, codification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Combinaison de différents modes de règlement : escompte au comptant, échelonnement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Réclamations de clients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Règlements en devises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479780">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Échéances non respectées et rééchelonnement des règlements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Justification non fondée d’un client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Dérapage relationnel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Règlement erroné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Mise au contentieux de la créance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Times New Roman"/>
                        </a:rPr>
                        <a:t>Le traitement des règlements est assuré, les litiges sont suivis dans le cadre des règles fixées dans l’organisation et dans le respect de la relation avec les clients et usagers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462431">
                <a:tc>
                  <a:txBody>
                    <a:bodyPr/>
                    <a:lstStyle/>
                    <a:p>
                      <a:pPr>
                        <a:spcAft>
                          <a:spcPts val="0"/>
                        </a:spcAft>
                      </a:pPr>
                      <a:r>
                        <a:rPr lang="fr-FR" sz="1000" b="0" dirty="0">
                          <a:latin typeface="Arial"/>
                          <a:ea typeface="Times New Roman"/>
                          <a:cs typeface="Times New Roman"/>
                        </a:rPr>
                        <a:t>Suivre des règlements clients </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Times New Roman"/>
                        </a:rPr>
                        <a:t>Efficacité du suivi des règlements des clients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9"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800600" algn="l"/>
              </a:tabLst>
            </a:pPr>
            <a:r>
              <a:rPr kumimoji="0" lang="fr-FR" sz="1000" b="1" i="0" u="none" strike="noStrike" cap="none" normalizeH="0" baseline="0" dirty="0" smtClean="0" bmk="_Toc302398765">
                <a:ln>
                  <a:noFill/>
                </a:ln>
                <a:solidFill>
                  <a:schemeClr val="tx1"/>
                </a:solidFill>
                <a:effectLst/>
                <a:latin typeface="Arial" pitchFamily="34" charset="0"/>
                <a:ea typeface="Times New Roman" pitchFamily="18" charset="0"/>
                <a:cs typeface="Calibri" pitchFamily="34" charset="0"/>
              </a:rPr>
              <a:t>Classe 1.3. Gestion administrative des relations avec les autres partenaires</a:t>
            </a:r>
            <a:r>
              <a:rPr kumimoji="0" lang="fr-FR" sz="1000" b="1" i="0" u="none" strike="noStrike" cap="none" normalizeH="0" baseline="0" dirty="0" smtClean="0" bmk="_Toc302398765">
                <a:ln>
                  <a:noFill/>
                </a:ln>
                <a:solidFill>
                  <a:srgbClr val="4F81BD"/>
                </a:solidFill>
                <a:effectLst/>
                <a:latin typeface="Arial" pitchFamily="34" charset="0"/>
                <a:ea typeface="Times New Roman" pitchFamily="18" charset="0"/>
                <a:cs typeface="Calibri"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tab pos="4800600" algn="l"/>
              </a:tabLst>
            </a:pPr>
            <a:r>
              <a:rPr kumimoji="0" lang="fr-FR" sz="1200" b="1" i="0" u="none" strike="noStrike" cap="none" normalizeH="0" baseline="0" dirty="0" smtClean="0" bmk="_Toc302398765">
                <a:ln>
                  <a:noFill/>
                </a:ln>
                <a:solidFill>
                  <a:srgbClr val="3B81BD"/>
                </a:solidFill>
                <a:effectLst/>
                <a:latin typeface="Arial" pitchFamily="34" charset="0"/>
                <a:ea typeface="Times New Roman" pitchFamily="18" charset="0"/>
                <a:cs typeface="Arial Narrow" pitchFamily="34" charset="0"/>
              </a:rPr>
              <a:t>1.3.1. Suivi de la trésorerie et des relations avec les banques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07" cy="3719514"/>
        </p:xfrm>
        <a:graphic>
          <a:graphicData uri="http://schemas.openxmlformats.org/drawingml/2006/table">
            <a:tbl>
              <a:tblPr/>
              <a:tblGrid>
                <a:gridCol w="2688935"/>
                <a:gridCol w="2688935"/>
                <a:gridCol w="2908937"/>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Calibri"/>
                        </a:rPr>
                        <a:t>- Les données comptables et commerciales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échéanciers de trésorerie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moyens d’accès en ligne aux comptes bancaires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protocoles d’échanges de données bancaires informatisées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conditions générales de vente des banques et les tarifs des services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consignes en matière de sécurité et de confidentialité concernant les informations de trésorerie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tableaux d’amortissements d’emprunts et de prêts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L’historique des états de rapprochement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 livre de caisse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journaux de trésorerie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 suivi des comptes de trésorerie, les documents de synthèse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opérations et les services bancaires, y compris les protocoles d’échanges de données bancaires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 contrôle de l’application des conditions générales de banque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tableaux d’amortissements d’emprunts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 processus d’analyse des situations de trésorerie à l’aide d’un PGI</a:t>
                      </a:r>
                      <a:endParaRPr lang="fr-FR" sz="1000" b="1" dirty="0">
                        <a:latin typeface="Arial"/>
                        <a:ea typeface="Times New Roman"/>
                        <a:cs typeface="Arial Narrow"/>
                      </a:endParaRPr>
                    </a:p>
                    <a:p>
                      <a:pPr marL="82550" indent="-82550">
                        <a:spcAft>
                          <a:spcPts val="0"/>
                        </a:spcAft>
                        <a:tabLst>
                          <a:tab pos="2167255" algn="r"/>
                        </a:tabLs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marL="82550" indent="-82550">
                        <a:spcAft>
                          <a:spcPts val="0"/>
                        </a:spcAft>
                      </a:pPr>
                      <a:r>
                        <a:rPr lang="fr-FR" sz="1000" b="0" dirty="0">
                          <a:solidFill>
                            <a:srgbClr val="FF0000"/>
                          </a:solidFill>
                          <a:latin typeface="Arial"/>
                          <a:ea typeface="Times New Roman"/>
                          <a:cs typeface="Calibri"/>
                          <a:hlinkClick r:id="rId2" action="ppaction://hlinksldjump" tooltip="Thème 1.3 - Les entreprises : Les différents types d'entreprises"/>
                        </a:rPr>
                        <a:t>- Le rôle des banques</a:t>
                      </a:r>
                      <a:endParaRPr lang="fr-FR" sz="1000" b="1" dirty="0">
                        <a:solidFill>
                          <a:srgbClr val="FF0000"/>
                        </a:solidFill>
                        <a:latin typeface="Arial"/>
                        <a:ea typeface="Times New Roman"/>
                        <a:cs typeface="Arial Narrow"/>
                        <a:hlinkClick r:id="rId2" action="ppaction://hlinksldjump" tooltip="Thème 1.3 - Les entreprises : Les différents types d'entreprises"/>
                      </a:endParaRPr>
                    </a:p>
                    <a:p>
                      <a:pPr marL="82550" indent="-82550">
                        <a:spcAft>
                          <a:spcPts val="0"/>
                        </a:spcAft>
                      </a:pPr>
                      <a:r>
                        <a:rPr lang="fr-FR" sz="1000" b="0" dirty="0">
                          <a:solidFill>
                            <a:srgbClr val="FF0000"/>
                          </a:solidFill>
                          <a:latin typeface="Arial"/>
                          <a:ea typeface="Times New Roman"/>
                          <a:cs typeface="Calibri"/>
                          <a:hlinkClick r:id="rId2" action="ppaction://hlinksldjump" tooltip="Thème 1.3 - Les entreprises : Les différents types d'entreprises"/>
                        </a:rPr>
                        <a:t>- Les types de crédits</a:t>
                      </a:r>
                      <a:endParaRPr lang="fr-FR" sz="1000" b="1" dirty="0">
                        <a:solidFill>
                          <a:srgbClr val="FF0000"/>
                        </a:solidFill>
                        <a:latin typeface="Arial"/>
                        <a:ea typeface="Times New Roman"/>
                        <a:cs typeface="Arial Narrow"/>
                        <a:hlinkClick r:id="rId2" action="ppaction://hlinksldjump" tooltip="Thème 1.3 - Les entreprises : Les différents types d'entreprises"/>
                      </a:endParaRPr>
                    </a:p>
                    <a:p>
                      <a:pPr marL="82550" indent="-82550">
                        <a:spcAft>
                          <a:spcPts val="0"/>
                        </a:spcAft>
                      </a:pPr>
                      <a:r>
                        <a:rPr lang="fr-FR" sz="1000" b="0" dirty="0">
                          <a:solidFill>
                            <a:srgbClr val="FF0000"/>
                          </a:solidFill>
                          <a:latin typeface="Arial"/>
                          <a:ea typeface="Times New Roman"/>
                          <a:cs typeface="Calibri"/>
                          <a:hlinkClick r:id="rId2" action="ppaction://hlinksldjump" tooltip="Thème 1.3 - Les entreprises : Les différents types d'entreprises"/>
                        </a:rPr>
                        <a:t>- Les subventions</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Mouvements en monnaie étrangère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Rapprochements bancaires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Traitement de frais bancaires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Escomptes d’effets de commerce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Demande de services bancaires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Demande de crédit à la consommation pour un client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Traitement des écarts de caisse positif/négatif</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vMerge="1">
                  <a:txBody>
                    <a:bodyPr/>
                    <a:lstStyle/>
                    <a:p>
                      <a:endParaRPr lang="fr-FR"/>
                    </a:p>
                  </a:txBody>
                  <a:tcPr/>
                </a:tc>
                <a:tc vMerge="1">
                  <a:txBody>
                    <a:bodyPr/>
                    <a:lstStyle/>
                    <a:p>
                      <a:endParaRPr lang="fr-FR"/>
                    </a:p>
                  </a:txBody>
                  <a:tcPr/>
                </a:tc>
                <a:tc>
                  <a:txBody>
                    <a:bodyPr/>
                    <a:lstStyle/>
                    <a:p>
                      <a:pPr>
                        <a:spcAft>
                          <a:spcPts val="0"/>
                        </a:spcAft>
                      </a:pPr>
                      <a:endParaRPr lang="fr-FR" sz="1000" b="0">
                        <a:latin typeface="Arial"/>
                        <a:ea typeface="Times New Roman"/>
                        <a:cs typeface="Calibri"/>
                      </a:endParaRPr>
                    </a:p>
                    <a:p>
                      <a:pPr marL="28575">
                        <a:spcAft>
                          <a:spcPts val="0"/>
                        </a:spcAft>
                      </a:pPr>
                      <a:r>
                        <a:rPr lang="fr-FR" sz="1000" b="1">
                          <a:latin typeface="Arial"/>
                          <a:ea typeface="Times New Roman"/>
                          <a:cs typeface="Calibri"/>
                        </a:rPr>
                        <a:t>Aléas</a:t>
                      </a:r>
                      <a:endParaRPr lang="fr-FR" sz="1000" b="1">
                        <a:latin typeface="Arial"/>
                        <a:ea typeface="Times New Roman"/>
                        <a:cs typeface="Arial Narrow"/>
                      </a:endParaRPr>
                    </a:p>
                    <a:p>
                      <a:pPr marL="28575">
                        <a:spcAft>
                          <a:spcPts val="0"/>
                        </a:spcAft>
                      </a:pPr>
                      <a:r>
                        <a:rPr lang="fr-FR" sz="1000" b="0">
                          <a:latin typeface="Arial"/>
                          <a:ea typeface="Times New Roman"/>
                          <a:cs typeface="Calibri"/>
                        </a:rPr>
                        <a:t>- Erreurs de banque</a:t>
                      </a:r>
                      <a:endParaRPr lang="fr-FR" sz="1000" b="1">
                        <a:latin typeface="Arial"/>
                        <a:ea typeface="Times New Roman"/>
                        <a:cs typeface="Arial Narrow"/>
                      </a:endParaRPr>
                    </a:p>
                    <a:p>
                      <a:pPr>
                        <a:spcAft>
                          <a:spcPts val="0"/>
                        </a:spcAft>
                      </a:pPr>
                      <a:r>
                        <a:rPr lang="fr-FR" sz="1000" b="0">
                          <a:latin typeface="Arial"/>
                          <a:ea typeface="Times New Roman"/>
                          <a:cs typeface="Calibri"/>
                        </a:rPr>
                        <a:t>- Justificatifs absents</a:t>
                      </a:r>
                      <a:endParaRPr lang="fr-FR" sz="1000" b="1">
                        <a:latin typeface="Arial"/>
                        <a:ea typeface="Times New Roman"/>
                        <a:cs typeface="Arial Narrow"/>
                      </a:endParaRPr>
                    </a:p>
                    <a:p>
                      <a:pPr>
                        <a:spcAft>
                          <a:spcPts val="0"/>
                        </a:spcAft>
                      </a:pPr>
                      <a:r>
                        <a:rPr lang="fr-FR" sz="1000" b="0">
                          <a:latin typeface="Arial"/>
                          <a:ea typeface="Times New Roman"/>
                          <a:cs typeface="Calibri"/>
                        </a:rPr>
                        <a:t>- Solde de caisse négatif</a:t>
                      </a:r>
                      <a:endParaRPr lang="fr-FR" sz="1000" b="1">
                        <a:latin typeface="Arial"/>
                        <a:ea typeface="Times New Roman"/>
                        <a:cs typeface="Arial Narrow"/>
                      </a:endParaRPr>
                    </a:p>
                    <a:p>
                      <a:pPr>
                        <a:spcAft>
                          <a:spcPts val="0"/>
                        </a:spcAft>
                      </a:pPr>
                      <a:r>
                        <a:rPr lang="fr-FR" sz="1000" b="0">
                          <a:latin typeface="Arial"/>
                          <a:ea typeface="Times New Roman"/>
                          <a:cs typeface="Calibri"/>
                        </a:rPr>
                        <a:t>- Impayés</a:t>
                      </a:r>
                      <a:endParaRPr lang="fr-FR" sz="1000" b="1">
                        <a:latin typeface="Arial"/>
                        <a:ea typeface="Times New Roman"/>
                        <a:cs typeface="Arial Narrow"/>
                      </a:endParaRPr>
                    </a:p>
                    <a:p>
                      <a:pPr>
                        <a:spcAft>
                          <a:spcPts val="0"/>
                        </a:spcAft>
                        <a:tabLst>
                          <a:tab pos="2091055" algn="l"/>
                        </a:tabLst>
                      </a:pPr>
                      <a:r>
                        <a:rPr lang="fr-FR" sz="1000" b="0">
                          <a:latin typeface="Arial"/>
                          <a:ea typeface="Times New Roman"/>
                          <a:cs typeface="Calibri"/>
                        </a:rPr>
                        <a:t>- Découverts bancaires</a:t>
                      </a:r>
                      <a:endParaRPr lang="fr-FR" sz="1000" b="1">
                        <a:latin typeface="Arial"/>
                        <a:ea typeface="Times New Roman"/>
                        <a:cs typeface="Arial Narrow"/>
                      </a:endParaRPr>
                    </a:p>
                    <a:p>
                      <a:pPr>
                        <a:spcAft>
                          <a:spcPts val="0"/>
                        </a:spcAft>
                      </a:pPr>
                      <a:r>
                        <a:rPr lang="fr-FR" sz="1000" b="0">
                          <a:latin typeface="Arial"/>
                          <a:ea typeface="Times New Roman"/>
                          <a:cs typeface="Calibri"/>
                        </a:rPr>
                        <a:t>- Service bancaire sans objet</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Le suivi des comptes de trésorerie est assuré ainsi que la réalisation de prévisions de trésorerie.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dirty="0">
                          <a:latin typeface="Arial"/>
                          <a:ea typeface="Times New Roman"/>
                          <a:cs typeface="Calibri"/>
                        </a:rPr>
                        <a:t>Contrôler des opérations de trésorerie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Calibri"/>
                        </a:rPr>
                        <a:t>Fiabilité du suivi de trésorerie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500034"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800600" algn="l"/>
              </a:tabLst>
            </a:pPr>
            <a:r>
              <a:rPr kumimoji="0" lang="fr-FR" sz="1000" b="1" i="0" u="none" strike="noStrike" cap="none" normalizeH="0" baseline="0" dirty="0" smtClean="0" bmk="_Toc302398766">
                <a:ln>
                  <a:noFill/>
                </a:ln>
                <a:solidFill>
                  <a:schemeClr val="tx1"/>
                </a:solidFill>
                <a:effectLst/>
                <a:latin typeface="Arial" pitchFamily="34" charset="0"/>
                <a:ea typeface="Times New Roman" pitchFamily="18" charset="0"/>
                <a:cs typeface="Calibri" pitchFamily="34" charset="0"/>
              </a:rPr>
              <a:t>Classe 1.3. Gestion administrative des relations avec les autres partenaires</a:t>
            </a:r>
            <a:r>
              <a:rPr kumimoji="0" lang="fr-FR" sz="1000" b="1" i="0" u="none" strike="noStrike" cap="none" normalizeH="0" baseline="0" dirty="0" smtClean="0" bmk="_Toc302398766">
                <a:ln>
                  <a:noFill/>
                </a:ln>
                <a:solidFill>
                  <a:srgbClr val="4F81BD"/>
                </a:solidFill>
                <a:effectLst/>
                <a:latin typeface="Arial" pitchFamily="34" charset="0"/>
                <a:ea typeface="Times New Roman" pitchFamily="18" charset="0"/>
                <a:cs typeface="Calibri"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tab pos="4800600" algn="l"/>
              </a:tabLst>
            </a:pPr>
            <a:r>
              <a:rPr kumimoji="0" lang="fr-FR" sz="1200" b="1" i="0" u="none" strike="noStrike" cap="none" normalizeH="0" baseline="0" dirty="0" smtClean="0" bmk="_Toc302398766">
                <a:ln>
                  <a:noFill/>
                </a:ln>
                <a:solidFill>
                  <a:srgbClr val="3B81BD"/>
                </a:solidFill>
                <a:effectLst/>
                <a:latin typeface="Arial" pitchFamily="34" charset="0"/>
                <a:ea typeface="Times New Roman" pitchFamily="18" charset="0"/>
                <a:cs typeface="Arial Narrow" pitchFamily="34" charset="0"/>
              </a:rPr>
              <a:t>1.3.2. Préparation des déclarations fiscales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00034" y="1285860"/>
          <a:ext cx="8286807" cy="32623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Calibri"/>
                        </a:rPr>
                        <a:t>- Les données comptables et commerciales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L’échéancier fiscal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 réglementation fiscale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L’accès aux sites de déclaration des documents fiscaux</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états et formulaires préparatoires des déclarations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exigences de l’expert comptable ou du comptable en matière de déclarations fiscales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règles de confidentialité et de sécurité en matière d’informations fiscales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règles à respecter pour maintenir la relation avec les services fiscaux</a:t>
                      </a:r>
                      <a:endParaRPr lang="fr-FR" sz="1000" b="1" dirty="0">
                        <a:latin typeface="Arial"/>
                        <a:ea typeface="Times New Roman"/>
                        <a:cs typeface="Arial Narrow"/>
                      </a:endParaRPr>
                    </a:p>
                    <a:p>
                      <a:pPr marL="82550" indent="-82550">
                        <a:spcAft>
                          <a:spcPts val="0"/>
                        </a:spcAft>
                      </a:pPr>
                      <a:r>
                        <a:rPr lang="fr-FR" sz="1000" b="0" dirty="0">
                          <a:latin typeface="Arial"/>
                          <a:ea typeface="Cambria"/>
                          <a:cs typeface="Calibri"/>
                        </a:rPr>
                        <a:t>- Un environnement numérique de travail de type PGI</a:t>
                      </a:r>
                      <a:endParaRPr lang="fr-FR" sz="1000" b="1" dirty="0">
                        <a:latin typeface="Arial Narrow"/>
                        <a:ea typeface="Cambria"/>
                        <a:cs typeface="Times New Roman"/>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82550" indent="-82550">
                        <a:spcAft>
                          <a:spcPts val="0"/>
                        </a:spcAft>
                        <a:tabLst>
                          <a:tab pos="2167255" algn="r"/>
                        </a:tabLst>
                      </a:pPr>
                      <a:r>
                        <a:rPr lang="fr-FR" sz="1000" b="0" dirty="0">
                          <a:latin typeface="Arial"/>
                          <a:ea typeface="Times New Roman"/>
                          <a:cs typeface="Calibri"/>
                        </a:rPr>
                        <a:t>- L’organisation fiscale, les services et interlocuteurs fiscaux</a:t>
                      </a:r>
                      <a:endParaRPr lang="fr-FR" sz="1000" b="1" dirty="0">
                        <a:latin typeface="Arial"/>
                        <a:ea typeface="Times New Roman"/>
                        <a:cs typeface="Arial Narrow"/>
                      </a:endParaRPr>
                    </a:p>
                    <a:p>
                      <a:pPr marL="82550" indent="-82550">
                        <a:spcAft>
                          <a:spcPts val="0"/>
                        </a:spcAft>
                        <a:tabLst>
                          <a:tab pos="2167255" algn="r"/>
                        </a:tabLst>
                      </a:pPr>
                      <a:r>
                        <a:rPr lang="fr-FR" sz="1000" b="0" dirty="0">
                          <a:latin typeface="Arial"/>
                          <a:ea typeface="Times New Roman"/>
                          <a:cs typeface="Calibri"/>
                        </a:rPr>
                        <a:t>- Les types d’impôts et de déclarations fiscales</a:t>
                      </a:r>
                      <a:endParaRPr lang="fr-FR" sz="1000" b="1" dirty="0">
                        <a:latin typeface="Arial"/>
                        <a:ea typeface="Times New Roman"/>
                        <a:cs typeface="Arial Narrow"/>
                      </a:endParaRPr>
                    </a:p>
                    <a:p>
                      <a:pPr marL="82550" indent="-82550">
                        <a:spcAft>
                          <a:spcPts val="0"/>
                        </a:spcAft>
                        <a:tabLst>
                          <a:tab pos="2167255" algn="r"/>
                        </a:tabLst>
                      </a:pPr>
                      <a:r>
                        <a:rPr lang="fr-FR" sz="1000" b="0" dirty="0">
                          <a:latin typeface="Arial"/>
                          <a:ea typeface="Times New Roman"/>
                          <a:cs typeface="Calibri"/>
                        </a:rPr>
                        <a:t>- Le calendrier fiscal</a:t>
                      </a:r>
                      <a:endParaRPr lang="fr-FR" sz="1000" b="1" dirty="0">
                        <a:latin typeface="Arial"/>
                        <a:ea typeface="Times New Roman"/>
                        <a:cs typeface="Arial Narrow"/>
                      </a:endParaRPr>
                    </a:p>
                    <a:p>
                      <a:pPr marL="82550" indent="-82550">
                        <a:spcAft>
                          <a:spcPts val="0"/>
                        </a:spcAft>
                        <a:tabLst>
                          <a:tab pos="2167255" algn="r"/>
                        </a:tabLst>
                      </a:pPr>
                      <a:r>
                        <a:rPr lang="fr-FR" sz="1000" b="0" dirty="0">
                          <a:latin typeface="Arial"/>
                          <a:ea typeface="Times New Roman"/>
                          <a:cs typeface="Calibri"/>
                        </a:rPr>
                        <a:t>- La TVA et son traitement fiscal</a:t>
                      </a:r>
                      <a:endParaRPr lang="fr-FR" sz="1000" b="1" dirty="0">
                        <a:latin typeface="Arial"/>
                        <a:ea typeface="Times New Roman"/>
                        <a:cs typeface="Arial Narrow"/>
                      </a:endParaRPr>
                    </a:p>
                    <a:p>
                      <a:pPr marL="82550" indent="-82550">
                        <a:spcAft>
                          <a:spcPts val="0"/>
                        </a:spcAft>
                        <a:tabLst>
                          <a:tab pos="2167255" algn="r"/>
                        </a:tabLst>
                      </a:pPr>
                      <a:r>
                        <a:rPr lang="fr-FR" sz="1000" b="0" dirty="0">
                          <a:latin typeface="Arial"/>
                          <a:ea typeface="Times New Roman"/>
                          <a:cs typeface="Calibri"/>
                        </a:rPr>
                        <a:t>- L’extraction automatisée des informations fiscales à partir d’un PGI</a:t>
                      </a:r>
                      <a:endParaRPr lang="fr-FR" sz="1000" b="1" dirty="0">
                        <a:latin typeface="Arial"/>
                        <a:ea typeface="Times New Roman"/>
                        <a:cs typeface="Arial Narrow"/>
                      </a:endParaRPr>
                    </a:p>
                    <a:p>
                      <a:pPr>
                        <a:spcAft>
                          <a:spcPts val="0"/>
                        </a:spcAft>
                        <a:tabLst>
                          <a:tab pos="2167255" algn="r"/>
                        </a:tabLs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a:spcAft>
                          <a:spcPts val="0"/>
                        </a:spcAft>
                        <a:tabLst>
                          <a:tab pos="2167255" algn="r"/>
                        </a:tabLst>
                      </a:pPr>
                      <a:r>
                        <a:rPr lang="fr-FR" sz="1000" b="0" dirty="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2" action="ppaction://hlinksldjump" tooltip="Thème 1.2 - Les organisations : Finalités et objectifs des organisations  &amp;  Thème 4.2 - La création de richesse par l'entreprise : La valeur ajoutée, Les enjeux du partage de la VA + La performance, la rentabilité et la croissance de l'entreprise"/>
                        </a:rPr>
                        <a:t>La valeur ajoutée</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Complexité</a:t>
                      </a:r>
                    </a:p>
                    <a:p>
                      <a:pPr>
                        <a:spcAft>
                          <a:spcPts val="0"/>
                        </a:spcAft>
                      </a:pPr>
                      <a:r>
                        <a:rPr lang="fr-FR" sz="1000" b="0" dirty="0">
                          <a:latin typeface="Arial"/>
                          <a:ea typeface="Times New Roman"/>
                          <a:cs typeface="Calibri"/>
                        </a:rPr>
                        <a:t>- TVA sur les encaissements, sur la marge</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Achats et ventes à l’étranger, UE</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Crédit de TVA à reporter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Demande de remboursement de TVA</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Non assujettissement à la TVA</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Taxes liées à l’activité</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vMerge="1">
                  <a:txBody>
                    <a:bodyPr/>
                    <a:lstStyle/>
                    <a:p>
                      <a:endParaRPr lang="fr-FR"/>
                    </a:p>
                  </a:txBody>
                  <a:tcPr/>
                </a:tc>
                <a:tc vMerge="1">
                  <a:txBody>
                    <a:bodyPr/>
                    <a:lstStyle/>
                    <a:p>
                      <a:endParaRPr lang="fr-FR"/>
                    </a:p>
                  </a:txBody>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Perte d’informations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Absence de déclaration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Déclaration hors délai</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Problèmes de trésorerie lors des échéances fiscales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Les éléments nécessaires à l’établissement des déclarations fiscales sont réunis.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Times New Roman"/>
                        </a:rPr>
                        <a:t>Sélectionner des éléments nécessaires à l’élaboration de déclarations fiscales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Calibri"/>
                        </a:rPr>
                        <a:t>Efficacité de la préparation de la déclaration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57158" y="785794"/>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800600" algn="l"/>
              </a:tabLst>
            </a:pPr>
            <a:r>
              <a:rPr kumimoji="0" lang="fr-FR" sz="1000" b="1" i="0" u="none" strike="noStrike" cap="none" normalizeH="0" baseline="0" dirty="0" smtClean="0" bmk="_Toc302398767">
                <a:ln>
                  <a:noFill/>
                </a:ln>
                <a:solidFill>
                  <a:schemeClr val="tx1"/>
                </a:solidFill>
                <a:effectLst/>
                <a:latin typeface="Arial" pitchFamily="34" charset="0"/>
                <a:ea typeface="Times New Roman" pitchFamily="18" charset="0"/>
                <a:cs typeface="Calibri" pitchFamily="34" charset="0"/>
              </a:rPr>
              <a:t>Classe 1.3. Gestion administrative des relations avec les autres partenaires</a:t>
            </a:r>
            <a:r>
              <a:rPr kumimoji="0" lang="fr-FR" sz="1000" b="1" i="0" u="none" strike="noStrike" cap="none" normalizeH="0" baseline="0" dirty="0" smtClean="0" bmk="_Toc302398767">
                <a:ln>
                  <a:noFill/>
                </a:ln>
                <a:solidFill>
                  <a:srgbClr val="4F81BD"/>
                </a:solidFill>
                <a:effectLst/>
                <a:latin typeface="Arial" pitchFamily="34" charset="0"/>
                <a:ea typeface="Times New Roman" pitchFamily="18" charset="0"/>
                <a:cs typeface="Calibri"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tab pos="4800600" algn="l"/>
              </a:tabLst>
            </a:pPr>
            <a:r>
              <a:rPr kumimoji="0" lang="fr-FR" sz="1200" b="1" i="0" u="none" strike="noStrike" cap="none" normalizeH="0" baseline="0" dirty="0" smtClean="0" bmk="_Toc302398767">
                <a:ln>
                  <a:noFill/>
                </a:ln>
                <a:solidFill>
                  <a:srgbClr val="3B81BD"/>
                </a:solidFill>
                <a:effectLst/>
                <a:latin typeface="Arial" pitchFamily="34" charset="0"/>
                <a:ea typeface="Times New Roman" pitchFamily="18" charset="0"/>
                <a:cs typeface="Arial Narrow" pitchFamily="34" charset="0"/>
              </a:rPr>
              <a:t>1.3.3. Traitement des formalités administratives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357158" y="1214423"/>
          <a:ext cx="8286807" cy="4572030"/>
        </p:xfrm>
        <a:graphic>
          <a:graphicData uri="http://schemas.openxmlformats.org/drawingml/2006/table">
            <a:tbl>
              <a:tblPr/>
              <a:tblGrid>
                <a:gridCol w="2643206"/>
                <a:gridCol w="2928958"/>
                <a:gridCol w="2714643"/>
              </a:tblGrid>
              <a:tr h="205623">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403488">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Calibri"/>
                        </a:rPr>
                        <a:t>- Les données comptables et commerciales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codes d’accès aux sites de déclarations des formalités administratives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informations juridiques relatives aux formalités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informations sur le ou les partenaires concernés par la formalité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a:t>
                      </a:r>
                      <a:r>
                        <a:rPr lang="fr-FR" sz="1000" b="0" dirty="0">
                          <a:latin typeface="Arial"/>
                          <a:ea typeface="Times New Roman"/>
                          <a:cs typeface="Arial Narrow"/>
                        </a:rPr>
                        <a:t>Les procédures nécessaires à l’élaboration des formalités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règles à respecter pour maintenir la relation avec les différentes administrations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services et interlocuteurs de l’administration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enjeux de l’accomplissement des formalités</a:t>
                      </a:r>
                      <a:endParaRPr lang="fr-FR" sz="1000" b="1" dirty="0">
                        <a:latin typeface="Arial"/>
                        <a:ea typeface="Times New Roman"/>
                        <a:cs typeface="Arial Narrow"/>
                      </a:endParaRPr>
                    </a:p>
                    <a:p>
                      <a:pPr>
                        <a:spcAft>
                          <a:spcPts val="0"/>
                        </a:spcAft>
                        <a:tabLst>
                          <a:tab pos="2167255" algn="r"/>
                        </a:tabLst>
                      </a:pPr>
                      <a:r>
                        <a:rPr lang="fr-FR" sz="1000" b="0" dirty="0">
                          <a:latin typeface="Arial"/>
                          <a:ea typeface="Times New Roman"/>
                          <a:cs typeface="Calibri"/>
                        </a:rPr>
                        <a:t>- Les courriers types de demandes administratives</a:t>
                      </a:r>
                      <a:endParaRPr lang="fr-FR" sz="1000" b="1" dirty="0">
                        <a:latin typeface="Arial"/>
                        <a:ea typeface="Times New Roman"/>
                        <a:cs typeface="Arial Narrow"/>
                      </a:endParaRPr>
                    </a:p>
                    <a:p>
                      <a:pPr>
                        <a:spcAft>
                          <a:spcPts val="0"/>
                        </a:spcAft>
                        <a:tabLst>
                          <a:tab pos="2167255" algn="r"/>
                        </a:tabLst>
                      </a:pPr>
                      <a:r>
                        <a:rPr lang="fr-FR" sz="1000" b="0" dirty="0" smtClean="0">
                          <a:latin typeface="Arial"/>
                          <a:ea typeface="Times New Roman"/>
                          <a:cs typeface="Calibri"/>
                        </a:rPr>
                        <a:t>- Les </a:t>
                      </a:r>
                      <a:r>
                        <a:rPr lang="fr-FR" sz="1000" b="0" dirty="0">
                          <a:latin typeface="Arial"/>
                          <a:ea typeface="Times New Roman"/>
                          <a:cs typeface="Calibri"/>
                        </a:rPr>
                        <a:t>principales formalités administratives, y compris au sein de l’UE et hors </a:t>
                      </a:r>
                      <a:r>
                        <a:rPr lang="fr-FR" sz="1000" b="0" dirty="0" smtClean="0">
                          <a:latin typeface="Arial"/>
                          <a:ea typeface="Times New Roman"/>
                          <a:cs typeface="Calibri"/>
                        </a:rPr>
                        <a:t>UE</a:t>
                      </a:r>
                      <a:endParaRPr lang="fr-FR" sz="1000" b="1" dirty="0">
                        <a:latin typeface="Arial"/>
                        <a:ea typeface="Times New Roman"/>
                        <a:cs typeface="Arial Narrow"/>
                      </a:endParaRPr>
                    </a:p>
                    <a:p>
                      <a:pPr>
                        <a:spcAft>
                          <a:spcPts val="0"/>
                        </a:spcAft>
                        <a:tabLst>
                          <a:tab pos="2167255" algn="r"/>
                        </a:tabLs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marL="82550" indent="-82550">
                        <a:spcAft>
                          <a:spcPts val="0"/>
                        </a:spcAft>
                        <a:tabLst>
                          <a:tab pos="2167255" algn="r"/>
                        </a:tabLst>
                      </a:pPr>
                      <a:r>
                        <a:rPr lang="fr-FR" sz="1000" b="0" dirty="0">
                          <a:solidFill>
                            <a:srgbClr val="FF0000"/>
                          </a:solidFill>
                          <a:latin typeface="Arial"/>
                          <a:ea typeface="Times New Roman"/>
                          <a:cs typeface="Calibri"/>
                          <a:hlinkClick r:id="rId2" action="ppaction://hlinksldjump" tooltip="Thème 1.1 - Les métiers et le contexte professionnel : Le contexte institutionnel du domaine professionnel concerné  &amp;  Thème 2.2 - Les sujets de droit et leurs prérogatives : L'exercice des droits subjectifs"/>
                        </a:rPr>
                        <a:t>- Les administrations, leurs finalités et leurs champs d’intervention</a:t>
                      </a:r>
                      <a:endParaRPr lang="fr-FR" sz="1000" b="1" dirty="0">
                        <a:solidFill>
                          <a:srgbClr val="FF0000"/>
                        </a:solidFill>
                        <a:latin typeface="Arial"/>
                        <a:ea typeface="Times New Roman"/>
                        <a:cs typeface="Arial Narrow"/>
                      </a:endParaRPr>
                    </a:p>
                    <a:p>
                      <a:pPr marL="82550" indent="-82550">
                        <a:spcAft>
                          <a:spcPts val="0"/>
                        </a:spcAft>
                        <a:tabLst>
                          <a:tab pos="2167255" algn="r"/>
                        </a:tabLst>
                      </a:pPr>
                      <a:r>
                        <a:rPr lang="fr-FR" sz="1000" b="0" dirty="0">
                          <a:solidFill>
                            <a:srgbClr val="FF0000"/>
                          </a:solidFill>
                          <a:latin typeface="Arial"/>
                          <a:ea typeface="Times New Roman"/>
                          <a:cs typeface="Calibri"/>
                        </a:rPr>
                        <a:t>- Les subventions</a:t>
                      </a:r>
                      <a:endParaRPr lang="fr-FR" sz="1000" b="1" dirty="0">
                        <a:solidFill>
                          <a:srgbClr val="FF0000"/>
                        </a:solidFill>
                        <a:latin typeface="Arial"/>
                        <a:ea typeface="Times New Roman"/>
                        <a:cs typeface="Arial Narrow"/>
                      </a:endParaRPr>
                    </a:p>
                    <a:p>
                      <a:pPr marL="82550" indent="-82550">
                        <a:spcAft>
                          <a:spcPts val="0"/>
                        </a:spcAft>
                        <a:tabLst>
                          <a:tab pos="2167255" algn="r"/>
                        </a:tabLst>
                      </a:pPr>
                      <a:r>
                        <a:rPr lang="fr-FR" sz="1000" b="0" dirty="0" smtClean="0">
                          <a:solidFill>
                            <a:srgbClr val="FF0000"/>
                          </a:solidFill>
                          <a:latin typeface="Arial"/>
                          <a:ea typeface="Times New Roman"/>
                          <a:cs typeface="Calibri"/>
                        </a:rPr>
                        <a:t>- Les </a:t>
                      </a:r>
                      <a:r>
                        <a:rPr lang="fr-FR" sz="1000" b="0" dirty="0">
                          <a:solidFill>
                            <a:srgbClr val="FF0000"/>
                          </a:solidFill>
                          <a:latin typeface="Arial"/>
                          <a:ea typeface="Times New Roman"/>
                          <a:cs typeface="Calibri"/>
                        </a:rPr>
                        <a:t>organismes </a:t>
                      </a:r>
                      <a:r>
                        <a:rPr lang="fr-FR" sz="1000" b="0" dirty="0" smtClean="0">
                          <a:solidFill>
                            <a:srgbClr val="FF0000"/>
                          </a:solidFill>
                          <a:latin typeface="Arial"/>
                          <a:ea typeface="Times New Roman"/>
                          <a:cs typeface="Calibri"/>
                        </a:rPr>
                        <a:t>européens</a:t>
                      </a:r>
                      <a:endParaRPr lang="fr-FR" sz="1000" b="1" dirty="0">
                        <a:solidFill>
                          <a:srgbClr val="FF0000"/>
                        </a:solidFill>
                        <a:latin typeface="Arial"/>
                        <a:ea typeface="Times New Roman"/>
                        <a:cs typeface="Arial Narrow"/>
                      </a:endParaRPr>
                    </a:p>
                    <a:p>
                      <a:pPr marL="4763" indent="0">
                        <a:spcAft>
                          <a:spcPts val="0"/>
                        </a:spcAft>
                      </a:pPr>
                      <a:r>
                        <a:rPr lang="fr-FR" sz="1000" b="1" dirty="0">
                          <a:solidFill>
                            <a:srgbClr val="00B050"/>
                          </a:solidFill>
                          <a:latin typeface="Arial"/>
                          <a:ea typeface="Times New Roman"/>
                          <a:cs typeface="Arial Narrow"/>
                        </a:rPr>
                        <a:t>Savoirs rédactionnels</a:t>
                      </a:r>
                    </a:p>
                    <a:p>
                      <a:pPr>
                        <a:spcAft>
                          <a:spcPts val="0"/>
                        </a:spcAft>
                      </a:pPr>
                      <a:r>
                        <a:rPr lang="fr-FR" sz="1000" b="1" kern="150" dirty="0">
                          <a:solidFill>
                            <a:srgbClr val="00B050"/>
                          </a:solidFill>
                          <a:latin typeface="Arial"/>
                          <a:ea typeface="Times New Roman"/>
                          <a:cs typeface="Mangal"/>
                        </a:rPr>
                        <a:t>- Lecture et écriture d’un genre </a:t>
                      </a:r>
                      <a:endParaRPr lang="fr-FR" sz="1000" b="1" kern="150" dirty="0">
                        <a:solidFill>
                          <a:srgbClr val="00B050"/>
                        </a:solidFill>
                        <a:latin typeface="Arial Narrow"/>
                        <a:ea typeface="Times New Roman"/>
                        <a:cs typeface="Mangal"/>
                      </a:endParaRPr>
                    </a:p>
                    <a:p>
                      <a:pPr marL="132080">
                        <a:spcAft>
                          <a:spcPts val="0"/>
                        </a:spcAft>
                      </a:pPr>
                      <a:r>
                        <a:rPr lang="fr-FR" sz="1000" b="0" kern="150" dirty="0">
                          <a:solidFill>
                            <a:srgbClr val="00B050"/>
                          </a:solidFill>
                          <a:latin typeface="Arial"/>
                          <a:ea typeface="Times New Roman"/>
                          <a:cs typeface="Mangal"/>
                        </a:rPr>
                        <a:t>Le courrier de sollicitation auprès d’une administration</a:t>
                      </a:r>
                      <a:endParaRPr lang="fr-FR" sz="1000" b="1" kern="150" dirty="0">
                        <a:solidFill>
                          <a:srgbClr val="00B050"/>
                        </a:solidFill>
                        <a:latin typeface="Arial Narrow"/>
                        <a:ea typeface="Times New Roman"/>
                        <a:cs typeface="Mangal"/>
                      </a:endParaRPr>
                    </a:p>
                    <a:p>
                      <a:pPr>
                        <a:spcAft>
                          <a:spcPts val="0"/>
                        </a:spcAft>
                      </a:pPr>
                      <a:r>
                        <a:rPr lang="fr-FR" sz="1000" b="1" kern="150" dirty="0">
                          <a:solidFill>
                            <a:srgbClr val="00B050"/>
                          </a:solidFill>
                          <a:latin typeface="Arial"/>
                          <a:ea typeface="Times New Roman"/>
                          <a:cs typeface="Mangal"/>
                        </a:rPr>
                        <a:t>- Procédés d’écriture</a:t>
                      </a:r>
                      <a:endParaRPr lang="fr-FR" sz="1000" b="1" kern="150" dirty="0">
                        <a:solidFill>
                          <a:srgbClr val="00B050"/>
                        </a:solidFill>
                        <a:latin typeface="Arial Narrow"/>
                        <a:ea typeface="Times New Roman"/>
                        <a:cs typeface="Mangal"/>
                      </a:endParaRPr>
                    </a:p>
                    <a:p>
                      <a:pPr marL="273050" indent="-141288">
                        <a:spcAft>
                          <a:spcPts val="0"/>
                        </a:spcAft>
                      </a:pPr>
                      <a:r>
                        <a:rPr lang="fr-FR" sz="1000" b="0" kern="150" dirty="0">
                          <a:solidFill>
                            <a:srgbClr val="00B050"/>
                          </a:solidFill>
                          <a:latin typeface="Arial"/>
                          <a:ea typeface="Times New Roman"/>
                          <a:cs typeface="Mangal"/>
                        </a:rPr>
                        <a:t>• Le positionnement et la situation de l’émetteur</a:t>
                      </a:r>
                      <a:endParaRPr lang="fr-FR" sz="1000" b="1" kern="150" dirty="0">
                        <a:solidFill>
                          <a:srgbClr val="00B050"/>
                        </a:solidFill>
                        <a:latin typeface="Arial Narrow"/>
                        <a:ea typeface="Times New Roman"/>
                        <a:cs typeface="Mangal"/>
                      </a:endParaRPr>
                    </a:p>
                    <a:p>
                      <a:pPr marL="273050" indent="-141288">
                        <a:spcAft>
                          <a:spcPts val="0"/>
                        </a:spcAft>
                      </a:pPr>
                      <a:r>
                        <a:rPr lang="fr-FR" sz="1000" b="0" kern="150" dirty="0">
                          <a:solidFill>
                            <a:srgbClr val="00B050"/>
                          </a:solidFill>
                          <a:latin typeface="Arial"/>
                          <a:ea typeface="Times New Roman"/>
                          <a:cs typeface="Mangal"/>
                        </a:rPr>
                        <a:t>• La description et la justification de la requête</a:t>
                      </a:r>
                      <a:endParaRPr lang="fr-FR" sz="1000" b="1" kern="150" dirty="0">
                        <a:solidFill>
                          <a:srgbClr val="00B050"/>
                        </a:solidFill>
                        <a:latin typeface="Arial Narrow"/>
                        <a:ea typeface="Times New Roman"/>
                        <a:cs typeface="Mangal"/>
                      </a:endParaRPr>
                    </a:p>
                    <a:p>
                      <a:pPr marL="273050" indent="-141288">
                        <a:spcAft>
                          <a:spcPts val="0"/>
                        </a:spcAft>
                      </a:pPr>
                      <a:r>
                        <a:rPr lang="fr-FR" sz="1000" b="0" kern="150" dirty="0">
                          <a:solidFill>
                            <a:srgbClr val="00B050"/>
                          </a:solidFill>
                          <a:latin typeface="Arial"/>
                          <a:ea typeface="Times New Roman"/>
                          <a:cs typeface="Mangal"/>
                        </a:rPr>
                        <a:t>• Les codes et règles du courrier aux administrations</a:t>
                      </a:r>
                      <a:endParaRPr lang="fr-FR" sz="1000" b="1" kern="150" dirty="0">
                        <a:solidFill>
                          <a:srgbClr val="00B050"/>
                        </a:solidFill>
                        <a:latin typeface="Arial Narrow"/>
                        <a:ea typeface="Times New Roman"/>
                        <a:cs typeface="Mangal"/>
                      </a:endParaRPr>
                    </a:p>
                    <a:p>
                      <a:pPr marL="273050" indent="-141288">
                        <a:spcAft>
                          <a:spcPts val="0"/>
                        </a:spcAft>
                      </a:pPr>
                      <a:r>
                        <a:rPr lang="fr-FR" sz="1000" b="0" kern="150" dirty="0">
                          <a:solidFill>
                            <a:srgbClr val="00B050"/>
                          </a:solidFill>
                          <a:latin typeface="Arial"/>
                          <a:ea typeface="Times New Roman"/>
                          <a:cs typeface="Mangal"/>
                        </a:rPr>
                        <a:t>• Le lexique du souhait, de la demande, de l’autorisation</a:t>
                      </a:r>
                      <a:endParaRPr lang="fr-FR" sz="1000" b="1" kern="150" dirty="0">
                        <a:solidFill>
                          <a:srgbClr val="00B050"/>
                        </a:solidFill>
                        <a:latin typeface="Arial Narrow"/>
                        <a:ea typeface="Times New Roman"/>
                        <a:cs typeface="Mangal"/>
                      </a:endParaRPr>
                    </a:p>
                    <a:p>
                      <a:pPr marL="273050" indent="-141288">
                        <a:spcAft>
                          <a:spcPts val="0"/>
                        </a:spcAft>
                      </a:pPr>
                      <a:r>
                        <a:rPr lang="fr-FR" sz="1000" b="0" kern="150" dirty="0">
                          <a:solidFill>
                            <a:srgbClr val="00B050"/>
                          </a:solidFill>
                          <a:latin typeface="Arial"/>
                          <a:ea typeface="Times New Roman"/>
                          <a:cs typeface="Mangal"/>
                        </a:rPr>
                        <a:t>• Les modes et temps des verbes : conditionnel</a:t>
                      </a:r>
                      <a:endParaRPr lang="fr-FR" sz="1000" b="1" kern="150" dirty="0">
                        <a:solidFill>
                          <a:srgbClr val="00B050"/>
                        </a:solidFill>
                        <a:latin typeface="Arial Narrow"/>
                        <a:ea typeface="Times New Roman"/>
                        <a:cs typeface="Mangal"/>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Arial Narrow"/>
                      </a:endParaRPr>
                    </a:p>
                    <a:p>
                      <a:pPr>
                        <a:spcAft>
                          <a:spcPts val="0"/>
                        </a:spcAft>
                      </a:pPr>
                      <a:r>
                        <a:rPr lang="fr-FR" sz="1000" b="1" dirty="0">
                          <a:latin typeface="Arial"/>
                          <a:ea typeface="Times New Roman"/>
                          <a:cs typeface="Arial Narrow"/>
                        </a:rPr>
                        <a:t>Complexité</a:t>
                      </a:r>
                    </a:p>
                    <a:p>
                      <a:pPr marL="82550" indent="-82550">
                        <a:spcAft>
                          <a:spcPts val="0"/>
                        </a:spcAft>
                      </a:pPr>
                      <a:r>
                        <a:rPr lang="fr-FR" sz="1000" b="0" dirty="0">
                          <a:latin typeface="Arial"/>
                          <a:ea typeface="Times New Roman"/>
                          <a:cs typeface="Calibri"/>
                        </a:rPr>
                        <a:t>- Formalité technique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Formalité nécessitant un processus long : échanges, validations, rendez-vous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Formalité intégrant des données juridiques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Formalités nombreuses exigeant l’établissement d’un calendrier </a:t>
                      </a:r>
                      <a:endParaRPr lang="fr-FR" sz="1000" b="1" dirty="0">
                        <a:latin typeface="Arial"/>
                        <a:ea typeface="Times New Roman"/>
                        <a:cs typeface="Arial Narrow"/>
                      </a:endParaRPr>
                    </a:p>
                    <a:p>
                      <a:pPr marL="82550" indent="-82550">
                        <a:spcAft>
                          <a:spcPts val="0"/>
                        </a:spcAft>
                        <a:tabLst>
                          <a:tab pos="2167255" algn="r"/>
                        </a:tabLst>
                      </a:pPr>
                      <a:r>
                        <a:rPr lang="fr-FR" sz="1000" b="0" dirty="0">
                          <a:latin typeface="Arial"/>
                          <a:ea typeface="Times New Roman"/>
                          <a:cs typeface="Calibri"/>
                        </a:rPr>
                        <a:t>- Formalités au sein de l’UE ou hors UE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495090">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Formalités incomplètes ou non conformes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Formalités hors délai</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Formalité déclarée irrecevable par l’administration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55943">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Les formalités administratives courantes sont réalisées.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11886">
                <a:tc>
                  <a:txBody>
                    <a:bodyPr/>
                    <a:lstStyle/>
                    <a:p>
                      <a:pPr>
                        <a:spcAft>
                          <a:spcPts val="0"/>
                        </a:spcAft>
                      </a:pPr>
                      <a:r>
                        <a:rPr lang="fr-FR" sz="1000" b="0">
                          <a:latin typeface="Arial"/>
                          <a:ea typeface="Times New Roman"/>
                          <a:cs typeface="Calibri"/>
                        </a:rPr>
                        <a:t>Prendre en charge des formalités administratives liées à l’activité</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Calibri"/>
                        </a:rPr>
                        <a:t>Respect des obligations administratives liées à l’activité</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8"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9144000" cy="6477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2800" spc="50" dirty="0" smtClean="0">
                <a:ln w="11430"/>
                <a:solidFill>
                  <a:srgbClr val="4F81BD"/>
                </a:solidFill>
              </a:rPr>
              <a:t>Baccalauréat Professionnel Gestion-Administration</a:t>
            </a:r>
            <a:endParaRPr lang="fr-FR" sz="2800" spc="50" dirty="0">
              <a:ln w="11430"/>
              <a:solidFill>
                <a:srgbClr val="4F81BD"/>
              </a:solidFill>
            </a:endParaRPr>
          </a:p>
        </p:txBody>
      </p:sp>
      <p:graphicFrame>
        <p:nvGraphicFramePr>
          <p:cNvPr id="4" name="Diagramme 3"/>
          <p:cNvGraphicFramePr/>
          <p:nvPr/>
        </p:nvGraphicFramePr>
        <p:xfrm>
          <a:off x="857224" y="1397000"/>
          <a:ext cx="785818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à coins arrondis 9">
            <a:hlinkClick r:id="rId7" action="ppaction://hlinksldjump"/>
          </p:cNvPr>
          <p:cNvSpPr/>
          <p:nvPr/>
        </p:nvSpPr>
        <p:spPr bwMode="auto">
          <a:xfrm>
            <a:off x="4786314" y="1571612"/>
            <a:ext cx="857256" cy="214314"/>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2" name="Ellipse 11">
            <a:hlinkClick r:id="rId7" action="ppaction://hlinksldjump"/>
          </p:cNvPr>
          <p:cNvSpPr/>
          <p:nvPr/>
        </p:nvSpPr>
        <p:spPr bwMode="auto">
          <a:xfrm>
            <a:off x="4643438" y="1571612"/>
            <a:ext cx="214314" cy="214314"/>
          </a:xfrm>
          <a:prstGeom prst="ellipse">
            <a:avLst/>
          </a:prstGeom>
          <a:solidFill>
            <a:schemeClr val="accent1">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3" name="Ellipse 12">
            <a:hlinkClick r:id="rId8" action="ppaction://hlinksldjump"/>
          </p:cNvPr>
          <p:cNvSpPr/>
          <p:nvPr/>
        </p:nvSpPr>
        <p:spPr bwMode="auto">
          <a:xfrm>
            <a:off x="4643438" y="2500306"/>
            <a:ext cx="214314" cy="214314"/>
          </a:xfrm>
          <a:prstGeom prst="ellipse">
            <a:avLst/>
          </a:prstGeom>
          <a:solidFill>
            <a:schemeClr val="accent1">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4" name="Ellipse 13">
            <a:hlinkClick r:id="rId9" action="ppaction://hlinksldjump"/>
          </p:cNvPr>
          <p:cNvSpPr/>
          <p:nvPr/>
        </p:nvSpPr>
        <p:spPr bwMode="auto">
          <a:xfrm>
            <a:off x="4643438" y="3714752"/>
            <a:ext cx="214314" cy="214314"/>
          </a:xfrm>
          <a:prstGeom prst="ellipse">
            <a:avLst/>
          </a:prstGeom>
          <a:solidFill>
            <a:schemeClr val="accent1">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5" name="Ellipse 14">
            <a:hlinkClick r:id="rId10" action="ppaction://hlinksldjump"/>
          </p:cNvPr>
          <p:cNvSpPr/>
          <p:nvPr/>
        </p:nvSpPr>
        <p:spPr bwMode="auto">
          <a:xfrm>
            <a:off x="4643438" y="4786322"/>
            <a:ext cx="214314" cy="214314"/>
          </a:xfrm>
          <a:prstGeom prst="ellipse">
            <a:avLst/>
          </a:prstGeom>
          <a:solidFill>
            <a:schemeClr val="accent1">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800600" algn="l"/>
              </a:tabLst>
            </a:pPr>
            <a:r>
              <a:rPr kumimoji="0" lang="fr-FR" sz="1000" b="1" i="0" u="none" strike="noStrike" cap="none" normalizeH="0" baseline="0" dirty="0" smtClean="0" bmk="_Toc302398768">
                <a:ln>
                  <a:noFill/>
                </a:ln>
                <a:solidFill>
                  <a:schemeClr val="tx1"/>
                </a:solidFill>
                <a:effectLst/>
                <a:latin typeface="Arial" pitchFamily="34" charset="0"/>
                <a:ea typeface="Times New Roman" pitchFamily="18" charset="0"/>
                <a:cs typeface="Calibri" pitchFamily="34" charset="0"/>
              </a:rPr>
              <a:t>Classe 1.3. Gestion administrative des relations avec les autres partenaires</a:t>
            </a:r>
            <a:r>
              <a:rPr kumimoji="0" lang="fr-FR" sz="1000" b="1" i="0" u="none" strike="noStrike" cap="none" normalizeH="0" baseline="0" dirty="0" smtClean="0" bmk="_Toc302398768">
                <a:ln>
                  <a:noFill/>
                </a:ln>
                <a:solidFill>
                  <a:srgbClr val="4F81BD"/>
                </a:solidFill>
                <a:effectLst/>
                <a:latin typeface="Arial" pitchFamily="34" charset="0"/>
                <a:ea typeface="Times New Roman" pitchFamily="18" charset="0"/>
                <a:cs typeface="Calibri"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tab pos="4800600" algn="l"/>
              </a:tabLst>
            </a:pPr>
            <a:r>
              <a:rPr kumimoji="0" lang="fr-FR" sz="1200" b="1" i="0" u="none" strike="noStrike" cap="none" normalizeH="0" baseline="0" dirty="0" smtClean="0" bmk="_Toc302398768">
                <a:ln>
                  <a:noFill/>
                </a:ln>
                <a:solidFill>
                  <a:srgbClr val="3B81BD"/>
                </a:solidFill>
                <a:effectLst/>
                <a:latin typeface="Arial" pitchFamily="34" charset="0"/>
                <a:ea typeface="Times New Roman" pitchFamily="18" charset="0"/>
                <a:cs typeface="Arial Narrow" pitchFamily="34" charset="0"/>
              </a:rPr>
              <a:t>1.3.4. Suivi des relations avec les partenaires-métiers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07" cy="35671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Calibri"/>
                        </a:rPr>
                        <a:t>- Les dossiers sur les partenaires métier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obligations envers les partenaires métiers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processus spécifiques au métier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calendriers et échéanciers des formalités et évènements liés au métier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annuaires professionnels spécifiques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bases documentaires relatives au métier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 système relationnel avec les partenaires métiers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codes et règles en usage dans le contexte métier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consignes en matière de confidentialité et de comportements à adopter dans les relations métiers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codes, normes, usages et lexiques spécifiques à un secteur d’activité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L’organisation des documents à l’aide de la Gestion Électronique des Documents (GED)</a:t>
                      </a:r>
                      <a:endParaRPr lang="fr-FR" sz="1000" b="1" dirty="0">
                        <a:latin typeface="Arial"/>
                        <a:ea typeface="Times New Roman"/>
                        <a:cs typeface="Arial Narrow"/>
                      </a:endParaRPr>
                    </a:p>
                    <a:p>
                      <a:pPr marL="82550" indent="-82550">
                        <a:spcAft>
                          <a:spcPts val="0"/>
                        </a:spcAft>
                      </a:pPr>
                      <a:r>
                        <a:rPr lang="fr-FR" sz="1000" b="1" dirty="0">
                          <a:solidFill>
                            <a:srgbClr val="FF0000"/>
                          </a:solidFill>
                          <a:latin typeface="Arial"/>
                          <a:ea typeface="Times New Roman"/>
                          <a:cs typeface="Calibri"/>
                        </a:rPr>
                        <a:t>Savoirs économiques et juridiques</a:t>
                      </a:r>
                      <a:endParaRPr lang="fr-FR" sz="1000" b="1" dirty="0">
                        <a:solidFill>
                          <a:srgbClr val="FF0000"/>
                        </a:solidFill>
                        <a:latin typeface="Arial"/>
                        <a:ea typeface="Times New Roman"/>
                        <a:cs typeface="Arial Narrow"/>
                      </a:endParaRPr>
                    </a:p>
                    <a:p>
                      <a:pPr marL="82550" indent="-82550">
                        <a:spcAft>
                          <a:spcPts val="0"/>
                        </a:spcAft>
                      </a:pPr>
                      <a:r>
                        <a:rPr lang="fr-FR" sz="1000" b="0" dirty="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2" action="ppaction://hlinksldjump" tooltip="Thème 1.1 - Les métiers et le contexte professionnel  &amp;  Thème 1.2 - Les organisations"/>
                        </a:rPr>
                        <a:t>Les organisations professionnelles </a:t>
                      </a:r>
                      <a:endParaRPr lang="fr-FR" sz="1000" b="1" dirty="0">
                        <a:solidFill>
                          <a:srgbClr val="FF0000"/>
                        </a:solidFill>
                        <a:latin typeface="Arial"/>
                        <a:ea typeface="Times New Roman"/>
                        <a:cs typeface="Arial Narrow"/>
                        <a:hlinkClick r:id="rId2" action="ppaction://hlinksldjump" tooltip="Thème 1.1 - Les métiers et le contexte professionnel  &amp;  Thème 1.2 - Les organisations"/>
                      </a:endParaRPr>
                    </a:p>
                    <a:p>
                      <a:pPr marL="82550" indent="-82550">
                        <a:spcAft>
                          <a:spcPts val="0"/>
                        </a:spcAft>
                      </a:pPr>
                      <a:r>
                        <a:rPr lang="fr-FR" sz="1000" b="0" dirty="0">
                          <a:solidFill>
                            <a:srgbClr val="FF0000"/>
                          </a:solidFill>
                          <a:latin typeface="Arial"/>
                          <a:ea typeface="Times New Roman"/>
                          <a:cs typeface="Calibri"/>
                          <a:hlinkClick r:id="rId2" action="ppaction://hlinksldjump" tooltip="Thème 1.1 - Les métiers et le contexte professionnel  &amp;  Thème 1.2 - Les organisations"/>
                        </a:rPr>
                        <a:t>- L’organisation des métiers en </a:t>
                      </a:r>
                      <a:r>
                        <a:rPr lang="fr-FR" sz="1000" b="0" i="1" dirty="0" err="1">
                          <a:solidFill>
                            <a:srgbClr val="FF0000"/>
                          </a:solidFill>
                          <a:latin typeface="Arial"/>
                          <a:ea typeface="Times New Roman"/>
                          <a:cs typeface="Calibri"/>
                          <a:hlinkClick r:id="rId2" action="ppaction://hlinksldjump" tooltip="Thème 1.1 - Les métiers et le contexte professionnel  &amp;  Thème 1.2 - Les organisations"/>
                        </a:rPr>
                        <a:t>process</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Arial Narrow"/>
                      </a:endParaRPr>
                    </a:p>
                    <a:p>
                      <a:pPr>
                        <a:spcAft>
                          <a:spcPts val="0"/>
                        </a:spcAft>
                      </a:pPr>
                      <a:r>
                        <a:rPr lang="fr-FR" sz="1000" b="1" dirty="0">
                          <a:latin typeface="Arial"/>
                          <a:ea typeface="Times New Roman"/>
                          <a:cs typeface="Arial Narrow"/>
                        </a:rPr>
                        <a:t>Complexité</a:t>
                      </a:r>
                    </a:p>
                    <a:p>
                      <a:pPr marL="82550" indent="-82550">
                        <a:spcAft>
                          <a:spcPts val="0"/>
                        </a:spcAft>
                      </a:pPr>
                      <a:r>
                        <a:rPr lang="fr-FR" sz="1000" b="0" dirty="0">
                          <a:latin typeface="Arial"/>
                          <a:ea typeface="Times New Roman"/>
                          <a:cs typeface="Calibri"/>
                        </a:rPr>
                        <a:t>- Formalités courantes vis-à-vis de partenaires-métiers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Réalisation de documents spécifiques au métier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Protocoles et normes à respecter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Recherche d’un nouveau partenaire métier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Participation à des évènements emblématiques d’un métier</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8">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Protocole, normes non respectées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Formalité métier non remplie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Problèmes relationnels avec un partenaire-métier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Habilitation refusée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Le suivi des relations administratives avec les partenaires liés au métier est effectué dans le respect des règles et usages en vigueur.</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a:latin typeface="Arial"/>
                          <a:ea typeface="Times New Roman"/>
                          <a:cs typeface="Calibri"/>
                        </a:rPr>
                        <a:t>S’adapter à un contexte métier spécifique</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Calibri"/>
                        </a:rPr>
                        <a:t>Respect des règles, des usages et du vocabulaire spécifiques au contexte métier</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428596" y="714356"/>
            <a:ext cx="8286808" cy="530854"/>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4114800" algn="l"/>
              </a:tabLst>
            </a:pPr>
            <a:r>
              <a:rPr lang="fr-FR" sz="1000" b="1" dirty="0" smtClean="0" bmk="">
                <a:latin typeface="Arial" pitchFamily="34" charset="0"/>
                <a:ea typeface="Times New Roman" pitchFamily="18" charset="0"/>
                <a:cs typeface="Calibri" pitchFamily="34" charset="0"/>
              </a:rPr>
              <a:t>C</a:t>
            </a:r>
            <a:r>
              <a:rPr kumimoji="0" lang="fr-FR" sz="1000" b="1" i="0" u="none" strike="noStrike" cap="none" normalizeH="0" baseline="0" dirty="0" smtClean="0" bmk="">
                <a:ln>
                  <a:noFill/>
                </a:ln>
                <a:solidFill>
                  <a:schemeClr val="tx1"/>
                </a:solidFill>
                <a:effectLst/>
                <a:latin typeface="Arial" pitchFamily="34" charset="0"/>
                <a:ea typeface="Times New Roman" pitchFamily="18" charset="0"/>
                <a:cs typeface="Calibri" pitchFamily="34" charset="0"/>
              </a:rPr>
              <a:t>asse 2.1. Gestion administrative courante du personnel</a:t>
            </a:r>
            <a:r>
              <a:rPr kumimoji="0" lang="fr-FR" sz="1000" b="1" i="0" u="none" strike="noStrike" cap="none" normalizeH="0" baseline="0" dirty="0" smtClean="0" bmk="_Toc302398770">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4114800" algn="l"/>
              </a:tabLst>
            </a:pPr>
            <a:r>
              <a:rPr kumimoji="0" lang="fr-FR" sz="1200" b="1" i="0" u="none" strike="noStrike" cap="none" normalizeH="0" baseline="0" dirty="0" smtClean="0" bmk="_Toc302398770">
                <a:ln>
                  <a:noFill/>
                </a:ln>
                <a:solidFill>
                  <a:srgbClr val="3B81BD"/>
                </a:solidFill>
                <a:effectLst/>
                <a:latin typeface="Arial" pitchFamily="34" charset="0"/>
                <a:ea typeface="Times New Roman" pitchFamily="18" charset="0"/>
                <a:cs typeface="Arial Narrow" pitchFamily="34" charset="0"/>
              </a:rPr>
              <a:t>2.1.1. Tenue et suivi des dossiers des salariés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07" cy="32623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017349">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La documentation juridique et sociale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procédures réglementaires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extraits de conventions et accords collectifs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modèles de déclarations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formulaires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certificats, des attestations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t>
                      </a:r>
                      <a:r>
                        <a:rPr lang="fr-FR" sz="1000" b="0" dirty="0">
                          <a:latin typeface="Arial"/>
                          <a:ea typeface="Times New Roman"/>
                          <a:cs typeface="Arial Narrow"/>
                        </a:rPr>
                        <a:t>es contrats de travail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consignes de tenue des dossiers dans l’entité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dossiers du personnel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registre du personnel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règles en matière de confidentialité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La gestion opérationnelle du suivi de dossier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Gestion Électronique des Données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modes de classement et d’archivage </a:t>
                      </a:r>
                      <a:endParaRPr lang="fr-FR" sz="1000" b="1" dirty="0">
                        <a:latin typeface="Arial"/>
                        <a:ea typeface="Times New Roman"/>
                        <a:cs typeface="Arial Narrow"/>
                      </a:endParaRPr>
                    </a:p>
                    <a:p>
                      <a:pPr marL="82550" indent="-82550">
                        <a:spcAft>
                          <a:spcPts val="0"/>
                        </a:spcAf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marL="82550" indent="-82550">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2" action="ppaction://hlinksldjump" tooltip="Thème 1.1 - Les métiers et le contexte professionnel : Les métiers et les emplois du secteur professionnel correspondant à la spécialité du diplôme  &amp;  Thème 1.2 - Les organisations : Les acteurs dans les organisations "/>
                        </a:rPr>
                        <a:t>La législation du travail adaptée au secteur,</a:t>
                      </a:r>
                      <a:r>
                        <a:rPr lang="fr-FR" sz="1000" b="1" dirty="0">
                          <a:solidFill>
                            <a:srgbClr val="FF0000"/>
                          </a:solidFill>
                          <a:latin typeface="Arial"/>
                          <a:ea typeface="Times New Roman"/>
                          <a:cs typeface="Arial Narrow"/>
                          <a:hlinkClick r:id="rId2" action="ppaction://hlinksldjump" tooltip="Thème 1.1 - Les métiers et le contexte professionnel : Les métiers et les emplois du secteur professionnel correspondant à la spécialité du diplôme  &amp;  Thème 1.2 - Les organisations : Les acteurs dans les organisations "/>
                        </a:rPr>
                        <a:t> </a:t>
                      </a:r>
                      <a:r>
                        <a:rPr lang="fr-FR" sz="1000" b="0" dirty="0">
                          <a:solidFill>
                            <a:srgbClr val="FF0000"/>
                          </a:solidFill>
                          <a:latin typeface="Arial"/>
                          <a:ea typeface="Times New Roman"/>
                          <a:cs typeface="Arial Narrow"/>
                          <a:hlinkClick r:id="rId2" action="ppaction://hlinksldjump" tooltip="Thème 1.1 - Les métiers et le contexte professionnel : Les métiers et les emplois du secteur professionnel correspondant à la spécialité du diplôme  &amp;  Thème 1.2 - Les organisations : Les acteurs dans les organisations "/>
                        </a:rPr>
                        <a:t>branche, statut, métier</a:t>
                      </a:r>
                      <a:endParaRPr lang="fr-FR" sz="1000" b="1" dirty="0">
                        <a:solidFill>
                          <a:srgbClr val="FF0000"/>
                        </a:solidFill>
                        <a:latin typeface="Arial"/>
                        <a:ea typeface="Times New Roman"/>
                        <a:cs typeface="Arial Narrow"/>
                      </a:endParaRPr>
                    </a:p>
                    <a:p>
                      <a:pPr marL="82550" indent="-82550">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3" action="ppaction://hlinksldjump" tooltip="Thème 2.2 - Les sujets de droit et leurs prérogatives : Les titulaires et la classification des droits subjectifs  &amp;  Thème 3.1 - Les ressources humaines : Le recrutement  &amp;  Thème 3.2 - Le déroulement de carrière : Le contrat de travail "/>
                        </a:rPr>
                        <a:t>Les principaux types de contrats de travail</a:t>
                      </a:r>
                      <a:endParaRPr lang="fr-FR" sz="1000" b="1" dirty="0">
                        <a:solidFill>
                          <a:srgbClr val="FF0000"/>
                        </a:solidFill>
                        <a:latin typeface="Arial"/>
                        <a:ea typeface="Times New Roman"/>
                        <a:cs typeface="Arial Narrow"/>
                      </a:endParaRPr>
                    </a:p>
                    <a:p>
                      <a:pPr marL="82550" indent="-82550">
                        <a:spcAft>
                          <a:spcPts val="0"/>
                        </a:spcAft>
                      </a:pPr>
                      <a:r>
                        <a:rPr lang="fr-FR" sz="1000" b="0" dirty="0">
                          <a:solidFill>
                            <a:srgbClr val="FF0000"/>
                          </a:solidFill>
                          <a:latin typeface="Arial"/>
                          <a:ea typeface="Times New Roman"/>
                          <a:cs typeface="Arial Narrow"/>
                        </a:rPr>
                        <a:t>- </a:t>
                      </a:r>
                      <a:r>
                        <a:rPr lang="fr-FR" sz="1000" b="0" kern="1200" dirty="0">
                          <a:solidFill>
                            <a:srgbClr val="FF0000"/>
                          </a:solidFill>
                          <a:latin typeface="Arial"/>
                          <a:ea typeface="Times New Roman"/>
                          <a:cs typeface="Arial Narrow"/>
                          <a:hlinkClick r:id="rId3" action="ppaction://hlinksldjump" tooltip="Thème 2.2 - Les sujets de droit et leurs prérogatives : Les titulaires et la classification des droits subjectifs  &amp;  Thème 3.2 - Le déroulement de carrière : Le contrat de travail "/>
                        </a:rPr>
                        <a:t>Les formes de rupture du contrat de travail</a:t>
                      </a:r>
                    </a:p>
                    <a:p>
                      <a:pPr marL="82550" indent="-82550">
                        <a:spcAft>
                          <a:spcPts val="0"/>
                        </a:spcAft>
                      </a:pPr>
                      <a:r>
                        <a:rPr lang="fr-FR" sz="1000" b="0" kern="1200" dirty="0">
                          <a:solidFill>
                            <a:srgbClr val="FF0000"/>
                          </a:solidFill>
                          <a:latin typeface="Arial"/>
                          <a:ea typeface="Times New Roman"/>
                          <a:cs typeface="Arial Narrow"/>
                          <a:hlinkClick r:id="rId3" action="ppaction://hlinksldjump" tooltip="Thème 2.2 - Les sujets de droit et leurs prérogatives : Les titulaires et la classification des droits subjectifs  &amp;  Thème 3.2 - Le déroulement de carrière : Le contrat de travail "/>
                        </a:rPr>
                        <a:t>- Les formalités légales et administratives liées à l’embauche, au suivi et au départ du salarié</a:t>
                      </a:r>
                    </a:p>
                    <a:p>
                      <a:pPr marL="82550" indent="-82550">
                        <a:spcAft>
                          <a:spcPts val="0"/>
                        </a:spcAft>
                      </a:pPr>
                      <a:r>
                        <a:rPr lang="fr-FR" sz="1000" b="0" kern="1200" dirty="0">
                          <a:solidFill>
                            <a:srgbClr val="FF0000"/>
                          </a:solidFill>
                          <a:latin typeface="Arial"/>
                          <a:ea typeface="Times New Roman"/>
                          <a:cs typeface="Arial Narrow"/>
                          <a:hlinkClick r:id="rId3" action="ppaction://hlinksldjump" tooltip="Thème 2.2 - Les sujets de droit et leurs prérogatives : Les titulaires et la classification des droits subjectifs  &amp;  Thème 3.2 - Le déroulement de carrière : Le contrat de travail "/>
                        </a:rPr>
                        <a:t>- Les obligations relatives à la médecine du travail et aux organismes sociaux</a:t>
                      </a:r>
                    </a:p>
                    <a:p>
                      <a:pPr marL="82550" indent="-82550">
                        <a:spcAft>
                          <a:spcPts val="0"/>
                        </a:spcAft>
                      </a:pPr>
                      <a:r>
                        <a:rPr lang="fr-FR" sz="1000" b="0" kern="1200" dirty="0">
                          <a:solidFill>
                            <a:srgbClr val="FF0000"/>
                          </a:solidFill>
                          <a:latin typeface="Arial"/>
                          <a:ea typeface="Times New Roman"/>
                          <a:cs typeface="Arial Narrow"/>
                          <a:hlinkClick r:id="rId3" action="ppaction://hlinksldjump" tooltip="Thème 2.2 - Les sujets de droit et leurs prérogatives : Les titulaires et la classification des droits subjectifs  &amp;  Thème 3.2 - Le déroulement de carrière : Le contrat de travail "/>
                        </a:rPr>
                        <a:t>- Les règles et procédures de confidentialité</a:t>
                      </a: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a:latin typeface="Arial"/>
                        <a:ea typeface="Times New Roman"/>
                        <a:cs typeface="Calibri"/>
                      </a:endParaRPr>
                    </a:p>
                    <a:p>
                      <a:pPr>
                        <a:spcAft>
                          <a:spcPts val="0"/>
                        </a:spcAft>
                      </a:pPr>
                      <a:r>
                        <a:rPr lang="fr-FR" sz="1000" b="1">
                          <a:latin typeface="Arial"/>
                          <a:ea typeface="Times New Roman"/>
                          <a:cs typeface="Calibri"/>
                        </a:rPr>
                        <a:t>Complexité</a:t>
                      </a:r>
                      <a:endParaRPr lang="fr-FR" sz="1000" b="1">
                        <a:latin typeface="Arial"/>
                        <a:ea typeface="Times New Roman"/>
                        <a:cs typeface="Arial Narrow"/>
                      </a:endParaRPr>
                    </a:p>
                    <a:p>
                      <a:pPr>
                        <a:spcAft>
                          <a:spcPts val="0"/>
                        </a:spcAft>
                      </a:pPr>
                      <a:r>
                        <a:rPr lang="fr-FR" sz="1000" b="0">
                          <a:latin typeface="Arial"/>
                          <a:ea typeface="Times New Roman"/>
                          <a:cs typeface="Arial Narrow"/>
                        </a:rPr>
                        <a:t>- Avenants aux contrats</a:t>
                      </a:r>
                      <a:endParaRPr lang="fr-FR" sz="1000" b="1">
                        <a:latin typeface="Arial"/>
                        <a:ea typeface="Times New Roman"/>
                        <a:cs typeface="Arial Narrow"/>
                      </a:endParaRPr>
                    </a:p>
                    <a:p>
                      <a:pPr>
                        <a:spcAft>
                          <a:spcPts val="0"/>
                        </a:spcAft>
                      </a:pPr>
                      <a:r>
                        <a:rPr lang="fr-FR" sz="1000" b="0">
                          <a:latin typeface="Arial"/>
                          <a:ea typeface="Times New Roman"/>
                          <a:cs typeface="Arial Narrow"/>
                        </a:rPr>
                        <a:t>- Missions temporaires</a:t>
                      </a:r>
                      <a:endParaRPr lang="fr-FR" sz="1000" b="1">
                        <a:latin typeface="Arial"/>
                        <a:ea typeface="Times New Roman"/>
                        <a:cs typeface="Arial Narrow"/>
                      </a:endParaRPr>
                    </a:p>
                    <a:p>
                      <a:pPr>
                        <a:spcAft>
                          <a:spcPts val="0"/>
                        </a:spcAft>
                      </a:pPr>
                      <a:r>
                        <a:rPr lang="fr-FR" sz="1000" b="0">
                          <a:latin typeface="Arial"/>
                          <a:ea typeface="Times New Roman"/>
                          <a:cs typeface="Arial Narrow"/>
                        </a:rPr>
                        <a:t>- Travailleurs étrangers UE et hors UE</a:t>
                      </a:r>
                      <a:endParaRPr lang="fr-FR" sz="1000" b="1">
                        <a:latin typeface="Arial"/>
                        <a:ea typeface="Times New Roman"/>
                        <a:cs typeface="Arial Narrow"/>
                      </a:endParaRPr>
                    </a:p>
                    <a:p>
                      <a:pPr>
                        <a:spcAft>
                          <a:spcPts val="0"/>
                        </a:spcAft>
                      </a:pPr>
                      <a:r>
                        <a:rPr lang="fr-FR" sz="1000" b="0">
                          <a:latin typeface="Arial"/>
                          <a:ea typeface="Times New Roman"/>
                          <a:cs typeface="Arial Narrow"/>
                        </a:rPr>
                        <a:t>- Télétravail</a:t>
                      </a:r>
                      <a:endParaRPr lang="fr-FR" sz="1000" b="1">
                        <a:latin typeface="Arial"/>
                        <a:ea typeface="Times New Roman"/>
                        <a:cs typeface="Arial Narrow"/>
                      </a:endParaRPr>
                    </a:p>
                    <a:p>
                      <a:pPr>
                        <a:spcAft>
                          <a:spcPts val="0"/>
                        </a:spcAft>
                      </a:pPr>
                      <a:r>
                        <a:rPr lang="fr-FR" sz="1000" b="0">
                          <a:latin typeface="Arial"/>
                          <a:ea typeface="Times New Roman"/>
                          <a:cs typeface="Arial Narrow"/>
                        </a:rPr>
                        <a:t>- Congés spécifiques</a:t>
                      </a:r>
                      <a:endParaRPr lang="fr-FR" sz="1000" b="1">
                        <a:latin typeface="Arial"/>
                        <a:ea typeface="Times New Roman"/>
                        <a:cs typeface="Arial Narrow"/>
                      </a:endParaRPr>
                    </a:p>
                    <a:p>
                      <a:pPr>
                        <a:spcAft>
                          <a:spcPts val="0"/>
                        </a:spcAft>
                      </a:pPr>
                      <a:r>
                        <a:rPr lang="fr-FR" sz="1000" b="0">
                          <a:latin typeface="Arial"/>
                          <a:ea typeface="Times New Roman"/>
                          <a:cs typeface="Arial Narrow"/>
                        </a:rPr>
                        <a:t>- Emplois protégés</a:t>
                      </a:r>
                      <a:endParaRPr lang="fr-FR" sz="1000" b="1">
                        <a:latin typeface="Arial"/>
                        <a:ea typeface="Times New Roman"/>
                        <a:cs typeface="Arial Narrow"/>
                      </a:endParaRPr>
                    </a:p>
                    <a:p>
                      <a:pPr>
                        <a:spcAft>
                          <a:spcPts val="0"/>
                        </a:spcAft>
                      </a:pPr>
                      <a:r>
                        <a:rPr lang="fr-FR" sz="1000" b="0">
                          <a:latin typeface="Arial"/>
                          <a:ea typeface="Times New Roman"/>
                          <a:cs typeface="Arial Narrow"/>
                        </a:rPr>
                        <a:t>- Accident du travail </a:t>
                      </a:r>
                      <a:endParaRPr lang="fr-FR" sz="1000" b="1">
                        <a:latin typeface="Arial"/>
                        <a:ea typeface="Times New Roman"/>
                        <a:cs typeface="Arial Narrow"/>
                      </a:endParaRPr>
                    </a:p>
                    <a:p>
                      <a:pPr>
                        <a:spcAft>
                          <a:spcPts val="0"/>
                        </a:spcAft>
                      </a:pPr>
                      <a:r>
                        <a:rPr lang="fr-FR" sz="1000" b="0">
                          <a:latin typeface="Arial"/>
                          <a:ea typeface="Times New Roman"/>
                          <a:cs typeface="Arial Narrow"/>
                        </a:rPr>
                        <a:t>- Décès d’un salarié</a:t>
                      </a:r>
                      <a:endParaRPr lang="fr-FR" sz="1000" b="1">
                        <a:latin typeface="Arial"/>
                        <a:ea typeface="Times New Roman"/>
                        <a:cs typeface="Arial Narrow"/>
                      </a:endParaRPr>
                    </a:p>
                    <a:p>
                      <a:pPr>
                        <a:spcAft>
                          <a:spcPts val="0"/>
                        </a:spcAft>
                      </a:pPr>
                      <a:r>
                        <a:rPr lang="fr-FR" sz="1000" b="0">
                          <a:latin typeface="Arial"/>
                          <a:ea typeface="Times New Roman"/>
                          <a:cs typeface="Arial Narrow"/>
                        </a:rPr>
                        <a:t>- Préparation d’un contrôle administratif</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462431">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Information inexacte</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Dossier déclassé</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Perte de documents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Times New Roman"/>
                        </a:rPr>
                        <a:t>Les dossiers des personnels sont mis à jour et les formalités administratives sont réalisées dans le respect de la législation du travail.</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dirty="0">
                          <a:latin typeface="Arial"/>
                          <a:ea typeface="Times New Roman"/>
                          <a:cs typeface="Times New Roman"/>
                        </a:rPr>
                        <a:t>Actualiser des dossiers de personnel dans le respect de la législation du travail</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Fiabilité et exhaustivité des dossiers du personnel</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7" name="Rectangle 6"/>
          <p:cNvSpPr/>
          <p:nvPr/>
        </p:nvSpPr>
        <p:spPr>
          <a:xfrm>
            <a:off x="0" y="1"/>
            <a:ext cx="9144000" cy="461665"/>
          </a:xfrm>
          <a:prstGeom prst="rect">
            <a:avLst/>
          </a:prstGeom>
        </p:spPr>
        <p:txBody>
          <a:bodyPr wrap="square">
            <a:spAutoFit/>
          </a:bodyPr>
          <a:lstStyle/>
          <a:p>
            <a:pPr lvl="0" algn="ctr">
              <a:tabLst>
                <a:tab pos="4114800" algn="l"/>
              </a:tabLst>
            </a:pPr>
            <a:r>
              <a:rPr lang="fr-FR" sz="1200" b="1" dirty="0" smtClean="0" bmk="_Toc302398769">
                <a:solidFill>
                  <a:srgbClr val="3B81BD"/>
                </a:solidFill>
                <a:latin typeface="Calibri" pitchFamily="34" charset="0"/>
                <a:cs typeface="Arial" pitchFamily="34" charset="0"/>
              </a:rPr>
              <a:t>Pôle 2 – Gestion administrative des relations avec le personnel</a:t>
            </a:r>
            <a:endParaRPr lang="fr-FR" sz="1300" b="1" i="1" dirty="0" smtClean="0" bmk="">
              <a:solidFill>
                <a:srgbClr val="000000"/>
              </a:solidFill>
              <a:latin typeface="Calibri" pitchFamily="34" charset="0"/>
              <a:cs typeface="Arial" pitchFamily="34" charset="0"/>
            </a:endParaRPr>
          </a:p>
          <a:p>
            <a:pPr lvl="0" algn="ctr" eaLnBrk="0" hangingPunct="0">
              <a:tabLst>
                <a:tab pos="4114800" algn="l"/>
              </a:tabLst>
            </a:pPr>
            <a:r>
              <a:rPr lang="fr-FR" sz="1200" dirty="0" smtClean="0" bmk="">
                <a:solidFill>
                  <a:srgbClr val="000000"/>
                </a:solidFill>
                <a:latin typeface="Arial" pitchFamily="34" charset="0"/>
                <a:ea typeface="Times New Roman" pitchFamily="18" charset="0"/>
                <a:cs typeface="Arial Narrow" pitchFamily="34" charset="0"/>
              </a:rPr>
              <a:t>Aptitude générale :</a:t>
            </a:r>
            <a:r>
              <a:rPr lang="fr-FR" sz="1200" i="1" dirty="0" smtClean="0" bmk="">
                <a:solidFill>
                  <a:srgbClr val="000000"/>
                </a:solidFill>
                <a:latin typeface="Arial" pitchFamily="34" charset="0"/>
                <a:ea typeface="Times New Roman" pitchFamily="18" charset="0"/>
                <a:cs typeface="Arial Narrow" pitchFamily="34" charset="0"/>
              </a:rPr>
              <a:t> </a:t>
            </a:r>
            <a:r>
              <a:rPr lang="fr-FR" sz="1200" i="1" dirty="0" smtClean="0" bmk="">
                <a:solidFill>
                  <a:srgbClr val="3B81BD"/>
                </a:solidFill>
                <a:latin typeface="Arial" pitchFamily="34" charset="0"/>
                <a:ea typeface="Times New Roman" pitchFamily="18" charset="0"/>
                <a:cs typeface="Arial Narrow" pitchFamily="34" charset="0"/>
              </a:rPr>
              <a:t>Renforcer les liens sociaux</a:t>
            </a:r>
            <a:endParaRPr lang="fr-FR" dirty="0"/>
          </a:p>
        </p:txBody>
      </p:sp>
      <p:sp>
        <p:nvSpPr>
          <p:cNvPr id="5" name="Rectangle à coins arrondis 4">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00034" y="785794"/>
            <a:ext cx="8072494"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114800" algn="l"/>
              </a:tabLst>
            </a:pPr>
            <a:r>
              <a:rPr kumimoji="0" lang="fr-FR" sz="1000" b="1" i="0" u="none" strike="noStrike" cap="none" normalizeH="0" baseline="0" dirty="0" smtClean="0" bmk="_Toc302398771">
                <a:ln>
                  <a:noFill/>
                </a:ln>
                <a:solidFill>
                  <a:schemeClr val="tx1"/>
                </a:solidFill>
                <a:effectLst/>
                <a:latin typeface="Arial" pitchFamily="34" charset="0"/>
                <a:ea typeface="Times New Roman" pitchFamily="18" charset="0"/>
                <a:cs typeface="Calibri" pitchFamily="34" charset="0"/>
              </a:rPr>
              <a:t>Classe 2.1. Gestion administrative courante du personnel</a:t>
            </a:r>
            <a:r>
              <a:rPr kumimoji="0" lang="fr-FR" sz="1000" b="1" i="0" u="none" strike="noStrike" cap="none" normalizeH="0" baseline="0" dirty="0" smtClean="0" bmk="_Toc302398771">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4114800" algn="l"/>
              </a:tabLst>
            </a:pPr>
            <a:r>
              <a:rPr kumimoji="0" lang="fr-FR" sz="1200" b="1" i="0" u="none" strike="noStrike" cap="none" normalizeH="0" baseline="0" dirty="0" smtClean="0" bmk="_Toc302398771">
                <a:ln>
                  <a:noFill/>
                </a:ln>
                <a:solidFill>
                  <a:srgbClr val="3B81BD"/>
                </a:solidFill>
                <a:effectLst/>
                <a:latin typeface="Arial" pitchFamily="34" charset="0"/>
                <a:ea typeface="Times New Roman" pitchFamily="18" charset="0"/>
                <a:cs typeface="Arial Narrow" pitchFamily="34" charset="0"/>
              </a:rPr>
              <a:t>2.1.2. Gestion administrative des temps de travail</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00034" y="1214422"/>
          <a:ext cx="8072493" cy="4024314"/>
        </p:xfrm>
        <a:graphic>
          <a:graphicData uri="http://schemas.openxmlformats.org/drawingml/2006/table">
            <a:tbl>
              <a:tblPr/>
              <a:tblGrid>
                <a:gridCol w="2690831"/>
                <a:gridCol w="2690831"/>
                <a:gridCol w="2690831"/>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294807">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La documentation juridique et sociale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contrats de travail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dossiers du personnel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procédures de l’organisation en matière de gestion et d’aménagement du temps de travail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modalités de remplacements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plannings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fiches horaires, les relevés de badgeuse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formulaires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certificats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gestion opérationnelle des temps de travail :</a:t>
                      </a:r>
                      <a:endParaRPr lang="fr-FR" sz="1000" b="1" dirty="0">
                        <a:latin typeface="Arial"/>
                        <a:ea typeface="Times New Roman"/>
                        <a:cs typeface="Arial Narrow"/>
                      </a:endParaRPr>
                    </a:p>
                    <a:p>
                      <a:pPr marL="165735">
                        <a:spcAft>
                          <a:spcPts val="0"/>
                        </a:spcAft>
                      </a:pPr>
                      <a:r>
                        <a:rPr lang="fr-FR" sz="1000" b="0" dirty="0">
                          <a:latin typeface="Arial"/>
                          <a:ea typeface="Times New Roman"/>
                          <a:cs typeface="Arial Narrow"/>
                        </a:rPr>
                        <a:t>• Le décompte du temps de travail effectif</a:t>
                      </a:r>
                      <a:endParaRPr lang="fr-FR" sz="1000" b="1" dirty="0">
                        <a:latin typeface="Arial"/>
                        <a:ea typeface="Times New Roman"/>
                        <a:cs typeface="Arial Narrow"/>
                      </a:endParaRPr>
                    </a:p>
                    <a:p>
                      <a:pPr marL="165735">
                        <a:spcAft>
                          <a:spcPts val="0"/>
                        </a:spcAft>
                      </a:pPr>
                      <a:r>
                        <a:rPr lang="fr-FR" sz="1000" b="0" dirty="0">
                          <a:latin typeface="Arial"/>
                          <a:ea typeface="Times New Roman"/>
                          <a:cs typeface="Arial Narrow"/>
                        </a:rPr>
                        <a:t>• Les outils de gestion du temps de travail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sécurité et la confidentialité des informations relatives au personnel</a:t>
                      </a:r>
                      <a:endParaRPr lang="fr-FR" sz="1000" b="1" dirty="0">
                        <a:latin typeface="Arial"/>
                        <a:ea typeface="Times New Roman"/>
                        <a:cs typeface="Arial Narrow"/>
                      </a:endParaRPr>
                    </a:p>
                    <a:p>
                      <a:pPr>
                        <a:spcAft>
                          <a:spcPts val="0"/>
                        </a:spcAf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marL="82550" indent="-82550">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2" action="ppaction://hlinksldjump" tooltip="Thème 3.2 - Le déroulement de carrière : La durée du travail"/>
                        </a:rPr>
                        <a:t>La législation de la durée du travail en matière de :</a:t>
                      </a:r>
                      <a:endParaRPr lang="fr-FR" sz="1000" b="1" dirty="0">
                        <a:solidFill>
                          <a:srgbClr val="FF0000"/>
                        </a:solidFill>
                        <a:latin typeface="Arial"/>
                        <a:ea typeface="Times New Roman"/>
                        <a:cs typeface="Arial Narrow"/>
                      </a:endParaRPr>
                    </a:p>
                    <a:p>
                      <a:pPr marL="273050" indent="-141288">
                        <a:spcAft>
                          <a:spcPts val="0"/>
                        </a:spcAft>
                      </a:pPr>
                      <a:r>
                        <a:rPr lang="fr-FR" sz="1000" b="0" dirty="0">
                          <a:solidFill>
                            <a:srgbClr val="FF0000"/>
                          </a:solidFill>
                          <a:latin typeface="Arial"/>
                          <a:ea typeface="Times New Roman"/>
                          <a:cs typeface="Arial Narrow"/>
                        </a:rPr>
                        <a:t>. Aménagement et annualisation du temps de travail</a:t>
                      </a:r>
                      <a:endParaRPr lang="fr-FR" sz="1000" b="1" dirty="0">
                        <a:solidFill>
                          <a:srgbClr val="FF0000"/>
                        </a:solidFill>
                        <a:latin typeface="Arial"/>
                        <a:ea typeface="Times New Roman"/>
                        <a:cs typeface="Arial Narrow"/>
                      </a:endParaRPr>
                    </a:p>
                    <a:p>
                      <a:pPr marL="273050" indent="-141288">
                        <a:spcAft>
                          <a:spcPts val="0"/>
                        </a:spcAft>
                      </a:pPr>
                      <a:r>
                        <a:rPr lang="fr-FR" sz="1000" b="0" dirty="0">
                          <a:solidFill>
                            <a:srgbClr val="FF0000"/>
                          </a:solidFill>
                          <a:latin typeface="Arial"/>
                          <a:ea typeface="Times New Roman"/>
                          <a:cs typeface="Arial Narrow"/>
                        </a:rPr>
                        <a:t>. Diversité des statuts et des contrats</a:t>
                      </a:r>
                      <a:endParaRPr lang="fr-FR" sz="1000" b="1" dirty="0">
                        <a:solidFill>
                          <a:srgbClr val="FF0000"/>
                        </a:solidFill>
                        <a:latin typeface="Arial"/>
                        <a:ea typeface="Times New Roman"/>
                        <a:cs typeface="Arial Narrow"/>
                      </a:endParaRPr>
                    </a:p>
                    <a:p>
                      <a:pPr marL="273050" indent="-141288">
                        <a:spcAft>
                          <a:spcPts val="0"/>
                        </a:spcAft>
                      </a:pPr>
                      <a:r>
                        <a:rPr lang="fr-FR" sz="1000" b="0" dirty="0">
                          <a:solidFill>
                            <a:srgbClr val="FF0000"/>
                          </a:solidFill>
                          <a:latin typeface="Arial"/>
                          <a:ea typeface="Times New Roman"/>
                          <a:cs typeface="Arial Narrow"/>
                        </a:rPr>
                        <a:t>. Cadre européen du travail</a:t>
                      </a:r>
                      <a:endParaRPr lang="fr-FR" sz="1000" b="1" dirty="0">
                        <a:solidFill>
                          <a:srgbClr val="FF0000"/>
                        </a:solidFill>
                        <a:latin typeface="Arial"/>
                        <a:ea typeface="Times New Roman"/>
                        <a:cs typeface="Arial Narrow"/>
                      </a:endParaRPr>
                    </a:p>
                    <a:p>
                      <a:pPr marL="273050" indent="-141288">
                        <a:spcAft>
                          <a:spcPts val="0"/>
                        </a:spcAft>
                      </a:pPr>
                      <a:r>
                        <a:rPr lang="fr-FR" sz="1000" b="0" dirty="0">
                          <a:solidFill>
                            <a:srgbClr val="FF0000"/>
                          </a:solidFill>
                          <a:latin typeface="Arial"/>
                          <a:ea typeface="Times New Roman"/>
                          <a:cs typeface="Arial Narrow"/>
                        </a:rPr>
                        <a:t>. Conventions, accords collectifs</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Temps de travail aménagés : stagiaire, travailleurs reconnus en situation de handicap, représentants du personnel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Cas spécifiques : mineurs, apprentis, personnel itinérant, personnel roulant, intérimaires, saisonniers, vacataires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Modulations horaires : repos compensateur, déplacements, travail de nuit et jours fériés, annualisation, temps partiel,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Contrôle des décomptes d’heures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Conception de planning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Remplacement de salarié</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vMerge="1">
                  <a:txBody>
                    <a:bodyPr/>
                    <a:lstStyle/>
                    <a:p>
                      <a:endParaRPr lang="fr-FR"/>
                    </a:p>
                  </a:txBody>
                  <a:tcPr/>
                </a:tc>
                <a:tc vMerge="1">
                  <a:txBody>
                    <a:bodyPr/>
                    <a:lstStyle/>
                    <a:p>
                      <a:endParaRPr lang="fr-FR"/>
                    </a:p>
                  </a:txBody>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Modifications horaires liées à des évènements (intempéries)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Litiges sur le décompte d’heures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Absences imprévues et remplacement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Modifications et modulations de congés (congés spéciaux)</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Times New Roman"/>
                        </a:rPr>
                        <a:t>Les temps de présence et d’absence sont décomptés et les plannings tenus à jour.</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dirty="0">
                          <a:latin typeface="Arial"/>
                          <a:ea typeface="Times New Roman"/>
                          <a:cs typeface="Times New Roman"/>
                        </a:rPr>
                        <a:t>Décompter et planifier le temps de travail</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Times New Roman"/>
                        </a:rPr>
                        <a:t>Exactitude des décomptes et des plannings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000" b="1" i="0" u="none" strike="noStrike" cap="none" normalizeH="0" baseline="0" dirty="0" smtClean="0" bmk="_Toc302398772">
                <a:ln>
                  <a:noFill/>
                </a:ln>
                <a:solidFill>
                  <a:schemeClr val="tx1"/>
                </a:solidFill>
                <a:effectLst/>
                <a:latin typeface="Arial" pitchFamily="34" charset="0"/>
                <a:ea typeface="Times New Roman" pitchFamily="18" charset="0"/>
                <a:cs typeface="Arial Narrow" pitchFamily="34" charset="0"/>
              </a:rPr>
              <a:t>Classe 2.1. Gestion administrative courante du personnel</a:t>
            </a:r>
            <a:r>
              <a:rPr kumimoji="0" lang="fr-FR" sz="1000" b="1" i="0" u="none" strike="noStrike" cap="none" normalizeH="0" baseline="0" dirty="0" smtClean="0" bmk="_Toc302398772">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200" b="1" i="0" u="none" strike="noStrike" cap="none" normalizeH="0" baseline="0" dirty="0" smtClean="0" bmk="_Toc302398772">
                <a:ln>
                  <a:noFill/>
                </a:ln>
                <a:solidFill>
                  <a:srgbClr val="3B81BD"/>
                </a:solidFill>
                <a:effectLst/>
                <a:latin typeface="Arial" pitchFamily="34" charset="0"/>
                <a:ea typeface="Times New Roman" pitchFamily="18" charset="0"/>
                <a:cs typeface="Arial Narrow" pitchFamily="34" charset="0"/>
              </a:rPr>
              <a:t>2.1.3. Préparation et suivi des déplacements du personnel</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10" cy="402431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rowSpan="2">
                  <a:txBody>
                    <a:bodyPr/>
                    <a:lstStyle/>
                    <a:p>
                      <a:pPr>
                        <a:spcAft>
                          <a:spcPts val="0"/>
                        </a:spcAft>
                      </a:pPr>
                      <a:endParaRPr lang="fr-FR" sz="1000" b="0"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documentation juridique et sociale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procédures et formalités internes de déplacements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planning des déplacements, voyages : nombre de personnes, lieux, dates, heures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budget de déplacement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consignes en matière de catégories de prestations et de montants autorisés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informations administratives et sanitaires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documentation : horaires, tarifs, plan d’accès, listes de prestataires de services, catalogues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documents administratifs : ordre de mission, bordereau de réservation de véhicule, demande d’avance de trésorerie, état de frais, bordereau de transmission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pièces justificatives du déplacement : titres de transport, notes et factures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liste des prestataires partenaires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coûts des déplacements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gestion des déplacements professionnels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procédures de gestion des déplacements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outils et les moyens de recherche en ligne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outils et services de repérage et de calcul d'itinéraires</a:t>
                      </a:r>
                      <a:endParaRPr lang="fr-FR" sz="1000" b="1" dirty="0">
                        <a:latin typeface="Arial"/>
                        <a:ea typeface="Times New Roman"/>
                        <a:cs typeface="Arial Narrow"/>
                      </a:endParaRPr>
                    </a:p>
                    <a:p>
                      <a:pPr>
                        <a:spcBef>
                          <a:spcPts val="1000"/>
                        </a:spcBef>
                        <a:spcAft>
                          <a:spcPts val="0"/>
                        </a:spcAft>
                      </a:pPr>
                      <a:r>
                        <a:rPr lang="fr-FR" sz="1000" b="1" dirty="0">
                          <a:solidFill>
                            <a:srgbClr val="FF0000"/>
                          </a:solidFill>
                          <a:latin typeface="Arial"/>
                          <a:ea typeface="Times New Roman"/>
                          <a:cs typeface="Arial Narrow"/>
                        </a:rPr>
                        <a:t>Savoirs juridiques et économiques</a:t>
                      </a:r>
                    </a:p>
                    <a:p>
                      <a:pPr marL="82550" indent="-82550">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2" action="ppaction://hlinksldjump" tooltip="Thème 3.2 - Le déroulement de carrière : La durée du travail"/>
                        </a:rPr>
                        <a:t>Les contrats de prestation de services : hébergement et transport</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Comparaison de tarifs de transport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Comparaison de prestataires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Sélections de modes de transport, de prestataires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Réservation à l'étranger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Organisation d’un circuit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Application de remboursements plafonnés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Évaluation du coût d’un séjour facturé en euros ou en devises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3">
                <a:tc vMerge="1">
                  <a:txBody>
                    <a:bodyPr/>
                    <a:lstStyle/>
                    <a:p>
                      <a:endParaRPr lang="fr-FR"/>
                    </a:p>
                  </a:txBody>
                  <a:tcPr/>
                </a:tc>
                <a:tc vMerge="1">
                  <a:txBody>
                    <a:bodyPr/>
                    <a:lstStyle/>
                    <a:p>
                      <a:endParaRPr lang="fr-FR"/>
                    </a:p>
                  </a:txBody>
                  <a:tcPr/>
                </a:tc>
                <a:tc>
                  <a:txBody>
                    <a:bodyPr/>
                    <a:lstStyle/>
                    <a:p>
                      <a:pPr>
                        <a:spcAft>
                          <a:spcPts val="0"/>
                        </a:spcAft>
                      </a:pPr>
                      <a:endParaRPr lang="fr-FR" sz="1000" b="1">
                        <a:latin typeface="Arial"/>
                        <a:ea typeface="Times New Roman"/>
                        <a:cs typeface="Calibri"/>
                      </a:endParaRPr>
                    </a:p>
                    <a:p>
                      <a:pPr>
                        <a:spcAft>
                          <a:spcPts val="0"/>
                        </a:spcAft>
                      </a:pPr>
                      <a:r>
                        <a:rPr lang="fr-FR" sz="1000" b="1">
                          <a:latin typeface="Arial"/>
                          <a:ea typeface="Times New Roman"/>
                          <a:cs typeface="Calibri"/>
                        </a:rPr>
                        <a:t>Aléas</a:t>
                      </a:r>
                      <a:endParaRPr lang="fr-FR" sz="1000" b="1">
                        <a:latin typeface="Arial"/>
                        <a:ea typeface="Times New Roman"/>
                        <a:cs typeface="Arial Narrow"/>
                      </a:endParaRPr>
                    </a:p>
                    <a:p>
                      <a:pPr>
                        <a:spcAft>
                          <a:spcPts val="0"/>
                        </a:spcAft>
                      </a:pPr>
                      <a:r>
                        <a:rPr lang="fr-FR" sz="1000" b="0">
                          <a:latin typeface="Arial"/>
                          <a:ea typeface="Times New Roman"/>
                          <a:cs typeface="Arial Narrow"/>
                        </a:rPr>
                        <a:t>- Traitement d’un dossier incomplet</a:t>
                      </a:r>
                      <a:endParaRPr lang="fr-FR" sz="1000" b="1">
                        <a:latin typeface="Arial"/>
                        <a:ea typeface="Times New Roman"/>
                        <a:cs typeface="Arial Narrow"/>
                      </a:endParaRPr>
                    </a:p>
                    <a:p>
                      <a:pPr>
                        <a:spcAft>
                          <a:spcPts val="0"/>
                        </a:spcAft>
                      </a:pPr>
                      <a:r>
                        <a:rPr lang="fr-FR" sz="1000" b="0">
                          <a:latin typeface="Arial"/>
                          <a:ea typeface="Times New Roman"/>
                          <a:cs typeface="Arial Narrow"/>
                        </a:rPr>
                        <a:t>- Annulation ou report d’un voyage</a:t>
                      </a:r>
                      <a:endParaRPr lang="fr-FR" sz="1000" b="1">
                        <a:latin typeface="Arial"/>
                        <a:ea typeface="Times New Roman"/>
                        <a:cs typeface="Arial Narrow"/>
                      </a:endParaRPr>
                    </a:p>
                    <a:p>
                      <a:pPr>
                        <a:spcAft>
                          <a:spcPts val="0"/>
                        </a:spcAft>
                      </a:pPr>
                      <a:r>
                        <a:rPr lang="fr-FR" sz="1000" b="0">
                          <a:latin typeface="Arial"/>
                          <a:ea typeface="Times New Roman"/>
                          <a:cs typeface="Arial Narrow"/>
                        </a:rPr>
                        <a:t>- Traitements d’incidents de transport </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dirty="0">
                          <a:latin typeface="Arial"/>
                          <a:ea typeface="Times New Roman"/>
                          <a:cs typeface="Calibri"/>
                        </a:rPr>
                        <a:t>Compétences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Times New Roman"/>
                        </a:rPr>
                        <a:t>Les réservations, les dossiers préparatoires et les contrôles des déplacements sont réalisés.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Narrow"/>
                        </a:rPr>
                        <a:t>Préparer et contrôler des déplacements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Efficacité du suivi des déplacements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000" b="1" i="0" u="none" strike="noStrike" cap="none" normalizeH="0" baseline="0" dirty="0" smtClean="0" bmk="_Toc302398773">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73">
                <a:ln>
                  <a:noFill/>
                </a:ln>
                <a:solidFill>
                  <a:schemeClr val="tx1"/>
                </a:solidFill>
                <a:effectLst/>
                <a:latin typeface="Arial" pitchFamily="34" charset="0"/>
                <a:ea typeface="Times New Roman" pitchFamily="18" charset="0"/>
                <a:cs typeface="Times New Roman" pitchFamily="18" charset="0"/>
              </a:rPr>
              <a:t>2.1. Gestion administrative courante du personnel</a:t>
            </a:r>
            <a:r>
              <a:rPr kumimoji="0" lang="fr-FR" sz="1000" b="1" i="0" u="none" strike="noStrike" cap="none" normalizeH="0" baseline="0" dirty="0" smtClean="0" bmk="_Toc302398773">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200" b="1" i="0" u="none" strike="noStrike" cap="none" normalizeH="0" baseline="0" dirty="0" smtClean="0" bmk="_Toc302398773">
                <a:ln>
                  <a:noFill/>
                </a:ln>
                <a:solidFill>
                  <a:srgbClr val="3B81BD"/>
                </a:solidFill>
                <a:effectLst/>
                <a:latin typeface="Arial" pitchFamily="34" charset="0"/>
                <a:ea typeface="Times New Roman" pitchFamily="18" charset="0"/>
                <a:cs typeface="Arial Narrow" pitchFamily="34" charset="0"/>
              </a:rPr>
              <a:t>2.1.4. Transmission d’informations à destination du personnel</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07" cy="47863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mn-lt"/>
                          <a:ea typeface="Times New Roman"/>
                          <a:cs typeface="Calibri"/>
                        </a:rPr>
                        <a:t>Données de la situation</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Savoirs associés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Performance attendue</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rowSpan="2">
                  <a:txBody>
                    <a:bodyPr/>
                    <a:lstStyle/>
                    <a:p>
                      <a:pPr>
                        <a:spcAft>
                          <a:spcPts val="0"/>
                        </a:spcAft>
                      </a:pPr>
                      <a:endParaRPr lang="fr-FR" sz="1000" b="0" dirty="0">
                        <a:latin typeface="+mn-lt"/>
                        <a:ea typeface="Times New Roman"/>
                        <a:cs typeface="Calibri"/>
                      </a:endParaRPr>
                    </a:p>
                    <a:p>
                      <a:pPr marL="82550" indent="-82550">
                        <a:spcAft>
                          <a:spcPts val="0"/>
                        </a:spcAft>
                      </a:pPr>
                      <a:r>
                        <a:rPr lang="fr-FR" sz="1000" b="0" dirty="0">
                          <a:latin typeface="+mn-lt"/>
                          <a:ea typeface="Times New Roman"/>
                          <a:cs typeface="Arial Narrow"/>
                        </a:rPr>
                        <a:t>- La documentation juridique et sociale.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procédures de communication interne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règles de confidentialité </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informations à transmettre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La charte graphique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L’organigramme, des annuaires internes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Un environnement numérique de travail de type PGI</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mn-lt"/>
                        <a:ea typeface="Times New Roman"/>
                        <a:cs typeface="Calibri"/>
                      </a:endParaRPr>
                    </a:p>
                    <a:p>
                      <a:pPr marL="82550" indent="-82550">
                        <a:spcAft>
                          <a:spcPts val="0"/>
                        </a:spcAft>
                      </a:pPr>
                      <a:r>
                        <a:rPr lang="fr-FR" sz="1000" b="1" dirty="0">
                          <a:latin typeface="+mn-lt"/>
                          <a:ea typeface="Times New Roman"/>
                          <a:cs typeface="Calibri"/>
                        </a:rPr>
                        <a:t>Savoirs de gestion et savoirs technologiques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outils et documents de communication interne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 classement documentaire selon les destinataires, la forme et/ou le support de l’information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modes de communication et de transmission de l’information</a:t>
                      </a:r>
                      <a:endParaRPr lang="fr-FR" sz="1000" b="1" dirty="0">
                        <a:latin typeface="+mn-lt"/>
                        <a:ea typeface="Times New Roman"/>
                        <a:cs typeface="Arial Narrow"/>
                      </a:endParaRPr>
                    </a:p>
                    <a:p>
                      <a:pPr marL="82550" indent="-82550">
                        <a:spcAft>
                          <a:spcPts val="0"/>
                        </a:spcAft>
                      </a:pPr>
                      <a:r>
                        <a:rPr lang="fr-FR" sz="1000" b="1" dirty="0">
                          <a:solidFill>
                            <a:srgbClr val="FF0000"/>
                          </a:solidFill>
                          <a:latin typeface="+mn-lt"/>
                          <a:ea typeface="Times New Roman"/>
                          <a:cs typeface="Calibri"/>
                        </a:rPr>
                        <a:t>Savoirs juridiques et économiques</a:t>
                      </a:r>
                      <a:endParaRPr lang="fr-FR" sz="1000" b="1" dirty="0">
                        <a:solidFill>
                          <a:srgbClr val="FF0000"/>
                        </a:solidFill>
                        <a:latin typeface="+mn-lt"/>
                        <a:ea typeface="Times New Roman"/>
                        <a:cs typeface="Arial Narrow"/>
                      </a:endParaRPr>
                    </a:p>
                    <a:p>
                      <a:pPr marL="82550" indent="-82550">
                        <a:spcAft>
                          <a:spcPts val="0"/>
                        </a:spcAft>
                      </a:pPr>
                      <a:r>
                        <a:rPr lang="fr-FR" sz="1000" b="0" dirty="0">
                          <a:solidFill>
                            <a:srgbClr val="FF0000"/>
                          </a:solidFill>
                          <a:latin typeface="+mn-lt"/>
                          <a:ea typeface="Times New Roman"/>
                          <a:cs typeface="Arial Narrow"/>
                        </a:rPr>
                        <a:t>- </a:t>
                      </a:r>
                      <a:r>
                        <a:rPr lang="fr-FR" sz="1000" b="0" dirty="0">
                          <a:solidFill>
                            <a:srgbClr val="FF0000"/>
                          </a:solidFill>
                          <a:latin typeface="+mn-lt"/>
                          <a:ea typeface="Times New Roman"/>
                          <a:cs typeface="Arial Narrow"/>
                          <a:hlinkClick r:id="rId2" action="ppaction://hlinksldjump" tooltip="Thème 3.1 - Les ressources humaines : Le management des ressources humaines "/>
                        </a:rPr>
                        <a:t>La réglementation en matière de confidentialité des informations</a:t>
                      </a:r>
                      <a:endParaRPr lang="fr-FR" sz="1000" b="1" dirty="0">
                        <a:solidFill>
                          <a:srgbClr val="FF0000"/>
                        </a:solidFill>
                        <a:latin typeface="+mn-lt"/>
                        <a:ea typeface="Times New Roman"/>
                        <a:cs typeface="Arial Narrow"/>
                        <a:hlinkClick r:id="rId2" action="ppaction://hlinksldjump" tooltip="Thème 3.1 - Les ressources humaines : Le management des ressources humaines "/>
                      </a:endParaRPr>
                    </a:p>
                    <a:p>
                      <a:pPr marL="82550" indent="-82550">
                        <a:spcAft>
                          <a:spcPts val="0"/>
                        </a:spcAft>
                      </a:pPr>
                      <a:r>
                        <a:rPr lang="fr-FR" sz="1000" b="0" dirty="0">
                          <a:solidFill>
                            <a:srgbClr val="FF0000"/>
                          </a:solidFill>
                          <a:latin typeface="+mn-lt"/>
                          <a:ea typeface="Times New Roman"/>
                          <a:cs typeface="Arial Narrow"/>
                          <a:hlinkClick r:id="rId2" action="ppaction://hlinksldjump" tooltip="Thème 3.1 - Les ressources humaines : Le management des ressources humaines "/>
                        </a:rPr>
                        <a:t>- Les types de structure des organisations</a:t>
                      </a:r>
                      <a:endParaRPr lang="fr-FR" sz="1000" b="1" dirty="0">
                        <a:solidFill>
                          <a:srgbClr val="FF0000"/>
                        </a:solidFill>
                        <a:latin typeface="+mn-lt"/>
                        <a:ea typeface="Times New Roman"/>
                        <a:cs typeface="Arial Narrow"/>
                      </a:endParaRPr>
                    </a:p>
                    <a:p>
                      <a:pPr marL="82550" indent="-82550">
                        <a:spcAft>
                          <a:spcPts val="0"/>
                        </a:spcAft>
                      </a:pPr>
                      <a:r>
                        <a:rPr lang="fr-FR" sz="1000" b="1" dirty="0">
                          <a:solidFill>
                            <a:srgbClr val="00B050"/>
                          </a:solidFill>
                          <a:latin typeface="+mn-lt"/>
                          <a:ea typeface="Cambria"/>
                          <a:cs typeface="Arial Narrow"/>
                        </a:rPr>
                        <a:t>Savoirs rédactionnels</a:t>
                      </a:r>
                      <a:endParaRPr lang="fr-FR" sz="1000" b="1" dirty="0">
                        <a:solidFill>
                          <a:srgbClr val="00B050"/>
                        </a:solidFill>
                        <a:latin typeface="+mn-lt"/>
                        <a:ea typeface="Cambria"/>
                        <a:cs typeface="Times New Roman"/>
                      </a:endParaRPr>
                    </a:p>
                    <a:p>
                      <a:pPr>
                        <a:spcAft>
                          <a:spcPts val="0"/>
                        </a:spcAft>
                      </a:pPr>
                      <a:r>
                        <a:rPr lang="fr-FR" sz="1000" b="1" dirty="0">
                          <a:solidFill>
                            <a:srgbClr val="00B050"/>
                          </a:solidFill>
                          <a:latin typeface="+mn-lt"/>
                          <a:ea typeface="Cambria"/>
                          <a:cs typeface="Mangal"/>
                        </a:rPr>
                        <a:t>- Lecture et écriture d’un genre</a:t>
                      </a:r>
                      <a:endParaRPr lang="fr-FR" sz="1000" b="1" dirty="0">
                        <a:solidFill>
                          <a:srgbClr val="00B050"/>
                        </a:solidFill>
                        <a:latin typeface="+mn-lt"/>
                        <a:ea typeface="Cambria"/>
                        <a:cs typeface="Times New Roman"/>
                      </a:endParaRPr>
                    </a:p>
                    <a:p>
                      <a:pPr marL="132080">
                        <a:spcAft>
                          <a:spcPts val="0"/>
                        </a:spcAft>
                      </a:pPr>
                      <a:r>
                        <a:rPr lang="fr-FR" sz="1000" b="0" dirty="0">
                          <a:solidFill>
                            <a:srgbClr val="00B050"/>
                          </a:solidFill>
                          <a:latin typeface="+mn-lt"/>
                          <a:ea typeface="Times New Roman"/>
                          <a:cs typeface="Arial Narrow"/>
                        </a:rPr>
                        <a:t>Le courrier destiné au personnel</a:t>
                      </a:r>
                      <a:endParaRPr lang="fr-FR" sz="1000" b="1" dirty="0">
                        <a:solidFill>
                          <a:srgbClr val="00B050"/>
                        </a:solidFill>
                        <a:latin typeface="+mn-lt"/>
                        <a:ea typeface="Times New Roman"/>
                        <a:cs typeface="Arial Narrow"/>
                      </a:endParaRPr>
                    </a:p>
                    <a:p>
                      <a:pPr>
                        <a:spcAft>
                          <a:spcPts val="0"/>
                        </a:spcAft>
                      </a:pPr>
                      <a:r>
                        <a:rPr lang="fr-FR" sz="1000" b="1" kern="150" dirty="0">
                          <a:solidFill>
                            <a:srgbClr val="00B050"/>
                          </a:solidFill>
                          <a:latin typeface="+mn-lt"/>
                          <a:ea typeface="Times New Roman"/>
                          <a:cs typeface="Mangal"/>
                        </a:rPr>
                        <a:t>- Procédés d’écriture</a:t>
                      </a:r>
                    </a:p>
                    <a:p>
                      <a:pPr marL="273050" indent="-141288">
                        <a:spcAft>
                          <a:spcPts val="0"/>
                        </a:spcAft>
                      </a:pPr>
                      <a:r>
                        <a:rPr lang="fr-FR" sz="1000" b="0" kern="150" dirty="0">
                          <a:solidFill>
                            <a:srgbClr val="00B050"/>
                          </a:solidFill>
                          <a:latin typeface="+mn-lt"/>
                          <a:ea typeface="Times New Roman"/>
                          <a:cs typeface="Mangal"/>
                        </a:rPr>
                        <a:t>•</a:t>
                      </a:r>
                      <a:r>
                        <a:rPr lang="fr-FR" sz="1000" b="1" kern="150" dirty="0">
                          <a:solidFill>
                            <a:srgbClr val="00B050"/>
                          </a:solidFill>
                          <a:latin typeface="+mn-lt"/>
                          <a:ea typeface="Times New Roman"/>
                          <a:cs typeface="Mangal"/>
                        </a:rPr>
                        <a:t> </a:t>
                      </a:r>
                      <a:r>
                        <a:rPr lang="fr-FR" sz="1000" b="0" kern="150" dirty="0">
                          <a:solidFill>
                            <a:srgbClr val="00B050"/>
                          </a:solidFill>
                          <a:latin typeface="+mn-lt"/>
                          <a:ea typeface="Times New Roman"/>
                          <a:cs typeface="Mangal"/>
                        </a:rPr>
                        <a:t>La présentation de l’objet</a:t>
                      </a:r>
                      <a:endParaRPr lang="fr-FR" sz="1000" b="1" kern="150" dirty="0">
                        <a:solidFill>
                          <a:srgbClr val="00B050"/>
                        </a:solidFill>
                        <a:latin typeface="+mn-lt"/>
                        <a:ea typeface="Times New Roman"/>
                        <a:cs typeface="Mangal"/>
                      </a:endParaRPr>
                    </a:p>
                    <a:p>
                      <a:pPr marL="273050" indent="-141288">
                        <a:spcAft>
                          <a:spcPts val="0"/>
                        </a:spcAft>
                      </a:pPr>
                      <a:r>
                        <a:rPr lang="fr-FR" sz="1000" b="0" dirty="0">
                          <a:solidFill>
                            <a:srgbClr val="00B050"/>
                          </a:solidFill>
                          <a:latin typeface="+mn-lt"/>
                          <a:ea typeface="Times New Roman"/>
                          <a:cs typeface="Arial Narrow"/>
                        </a:rPr>
                        <a:t>• La précision et la concision de l’information</a:t>
                      </a:r>
                      <a:endParaRPr lang="fr-FR" sz="1000" b="1" dirty="0">
                        <a:solidFill>
                          <a:srgbClr val="00B050"/>
                        </a:solidFill>
                        <a:latin typeface="+mn-lt"/>
                        <a:ea typeface="Times New Roman"/>
                        <a:cs typeface="Arial Narrow"/>
                      </a:endParaRPr>
                    </a:p>
                    <a:p>
                      <a:pPr marL="273050" indent="-141288">
                        <a:spcAft>
                          <a:spcPts val="0"/>
                        </a:spcAft>
                      </a:pPr>
                      <a:r>
                        <a:rPr lang="fr-FR" sz="1000" b="0" dirty="0">
                          <a:solidFill>
                            <a:srgbClr val="00B050"/>
                          </a:solidFill>
                          <a:latin typeface="+mn-lt"/>
                          <a:ea typeface="Times New Roman"/>
                          <a:cs typeface="Arial Narrow"/>
                        </a:rPr>
                        <a:t>• La justification règlementaire </a:t>
                      </a:r>
                      <a:endParaRPr lang="fr-FR" sz="1000" b="1" dirty="0">
                        <a:solidFill>
                          <a:srgbClr val="00B050"/>
                        </a:solidFill>
                        <a:latin typeface="+mn-lt"/>
                        <a:ea typeface="Times New Roman"/>
                        <a:cs typeface="Arial Narrow"/>
                      </a:endParaRPr>
                    </a:p>
                    <a:p>
                      <a:pPr marL="273050" indent="-141288">
                        <a:spcAft>
                          <a:spcPts val="0"/>
                        </a:spcAft>
                      </a:pPr>
                      <a:r>
                        <a:rPr lang="fr-FR" sz="1000" b="0" dirty="0">
                          <a:solidFill>
                            <a:srgbClr val="00B050"/>
                          </a:solidFill>
                          <a:latin typeface="+mn-lt"/>
                          <a:ea typeface="Times New Roman"/>
                          <a:cs typeface="Arial Narrow"/>
                        </a:rPr>
                        <a:t>• Les phrases déclaratives </a:t>
                      </a:r>
                      <a:endParaRPr lang="fr-FR" sz="1000" b="1" dirty="0">
                        <a:solidFill>
                          <a:srgbClr val="00B050"/>
                        </a:solidFill>
                        <a:latin typeface="+mn-lt"/>
                        <a:ea typeface="Times New Roman"/>
                        <a:cs typeface="Arial Narrow"/>
                      </a:endParaRPr>
                    </a:p>
                    <a:p>
                      <a:pPr marL="273050" indent="-141288">
                        <a:spcAft>
                          <a:spcPts val="0"/>
                        </a:spcAft>
                      </a:pPr>
                      <a:r>
                        <a:rPr lang="fr-FR" sz="1000" b="0" dirty="0">
                          <a:solidFill>
                            <a:srgbClr val="00B050"/>
                          </a:solidFill>
                          <a:latin typeface="+mn-lt"/>
                          <a:ea typeface="Times New Roman"/>
                          <a:cs typeface="Arial Narrow"/>
                        </a:rPr>
                        <a:t>• La tournure impersonnelle</a:t>
                      </a:r>
                      <a:endParaRPr lang="fr-FR" sz="1000" b="1" dirty="0">
                        <a:solidFill>
                          <a:srgbClr val="00B050"/>
                        </a:solidFill>
                        <a:latin typeface="+mn-lt"/>
                        <a:ea typeface="Times New Roman"/>
                        <a:cs typeface="Arial Narrow"/>
                      </a:endParaRPr>
                    </a:p>
                    <a:p>
                      <a:pPr marL="273050" indent="-141288">
                        <a:spcAft>
                          <a:spcPts val="0"/>
                        </a:spcAft>
                      </a:pPr>
                      <a:r>
                        <a:rPr lang="fr-FR" sz="1000" b="0" dirty="0">
                          <a:solidFill>
                            <a:srgbClr val="00B050"/>
                          </a:solidFill>
                          <a:latin typeface="+mn-lt"/>
                          <a:ea typeface="Times New Roman"/>
                          <a:cs typeface="Arial Narrow"/>
                        </a:rPr>
                        <a:t>• Le lexique de l’information</a:t>
                      </a:r>
                      <a:endParaRPr lang="fr-FR" sz="1000" b="1" dirty="0">
                        <a:solidFill>
                          <a:srgbClr val="00B050"/>
                        </a:solidFill>
                        <a:latin typeface="+mn-lt"/>
                        <a:ea typeface="Times New Roman"/>
                        <a:cs typeface="Arial Narrow"/>
                      </a:endParaRPr>
                    </a:p>
                    <a:p>
                      <a:pPr marL="273050" indent="-141288">
                        <a:spcAft>
                          <a:spcPts val="0"/>
                        </a:spcAft>
                      </a:pPr>
                      <a:r>
                        <a:rPr lang="fr-FR" sz="1000" b="0" dirty="0">
                          <a:solidFill>
                            <a:srgbClr val="00B050"/>
                          </a:solidFill>
                          <a:latin typeface="+mn-lt"/>
                          <a:ea typeface="Times New Roman"/>
                          <a:cs typeface="Arial Narrow"/>
                        </a:rPr>
                        <a:t>• Les temps et modes des verbes : le présent de l’indicatif</a:t>
                      </a:r>
                      <a:endParaRPr lang="fr-FR" sz="1000" b="1" dirty="0">
                        <a:solidFill>
                          <a:srgbClr val="00B050"/>
                        </a:solidFill>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mn-lt"/>
                        <a:ea typeface="Times New Roman"/>
                        <a:cs typeface="Calibri"/>
                      </a:endParaRPr>
                    </a:p>
                    <a:p>
                      <a:pPr>
                        <a:spcAft>
                          <a:spcPts val="0"/>
                        </a:spcAft>
                      </a:pPr>
                      <a:r>
                        <a:rPr lang="fr-FR" sz="1000" b="1" dirty="0">
                          <a:latin typeface="+mn-lt"/>
                          <a:ea typeface="Times New Roman"/>
                          <a:cs typeface="Calibri"/>
                        </a:rPr>
                        <a:t>Complexité</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Priorités de transmission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Reformulation de l’information par rapport au destinataire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Contrôle de suivi de la réception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Absence d’annuaire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Demandes imprécises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Communications informelles</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294807">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mn-lt"/>
                        <a:ea typeface="Times New Roman"/>
                        <a:cs typeface="Calibri"/>
                      </a:endParaRPr>
                    </a:p>
                    <a:p>
                      <a:pPr>
                        <a:spcAft>
                          <a:spcPts val="0"/>
                        </a:spcAft>
                      </a:pPr>
                      <a:r>
                        <a:rPr lang="fr-FR" sz="1000" b="1" dirty="0">
                          <a:latin typeface="+mn-lt"/>
                          <a:ea typeface="Times New Roman"/>
                          <a:cs typeface="Calibri"/>
                        </a:rPr>
                        <a:t>Aléas</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Homonymie </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Défaillance du mode de transmission</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Erreur de destinataire</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Information erronée</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Rupture de la confidentialité</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mn-lt"/>
                          <a:ea typeface="Times New Roman"/>
                          <a:cs typeface="Calibri"/>
                        </a:rPr>
                        <a:t>Compétences</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Critère d’évaluation</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mn-lt"/>
                          <a:ea typeface="Times New Roman"/>
                          <a:cs typeface="Calibri"/>
                        </a:rPr>
                        <a:t>Résultats </a:t>
                      </a:r>
                      <a:r>
                        <a:rPr lang="fr-FR" sz="1000" b="1" dirty="0">
                          <a:latin typeface="+mn-lt"/>
                          <a:ea typeface="Times New Roman"/>
                          <a:cs typeface="Calibri"/>
                        </a:rPr>
                        <a:t>attendus </a:t>
                      </a:r>
                      <a:endParaRPr lang="fr-FR" sz="1000" b="1" dirty="0">
                        <a:latin typeface="+mn-lt"/>
                        <a:ea typeface="Times New Roman"/>
                        <a:cs typeface="Arial Narrow"/>
                      </a:endParaRPr>
                    </a:p>
                    <a:p>
                      <a:pPr>
                        <a:spcAft>
                          <a:spcPts val="0"/>
                        </a:spcAft>
                      </a:pPr>
                      <a:r>
                        <a:rPr lang="fr-FR" sz="1000" b="0" dirty="0">
                          <a:latin typeface="+mn-lt"/>
                          <a:ea typeface="Times New Roman"/>
                          <a:cs typeface="Times New Roman"/>
                        </a:rPr>
                        <a:t>Les informations destinées au personnel sont transmises dans les délais, dans le respect des procédures et des règles de confidentialité.</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a:latin typeface="+mn-lt"/>
                          <a:ea typeface="Times New Roman"/>
                          <a:cs typeface="Arial Narrow"/>
                        </a:rPr>
                        <a:t>Apprécier la nature et le degré de confidentialité de l’information à destination du personnel</a:t>
                      </a:r>
                      <a:endParaRPr lang="fr-FR" sz="1000" b="1">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mn-lt"/>
                          <a:ea typeface="Times New Roman"/>
                          <a:cs typeface="Arial Narrow"/>
                        </a:rPr>
                        <a:t>Qualité de la transmission et respect de la confidentialité</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8"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000" b="1" i="0" u="none" strike="noStrike" cap="none" normalizeH="0" baseline="0" dirty="0" smtClean="0" bmk="_Toc302398774">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74">
                <a:ln>
                  <a:noFill/>
                </a:ln>
                <a:solidFill>
                  <a:schemeClr val="tx1"/>
                </a:solidFill>
                <a:effectLst/>
                <a:latin typeface="Arial" pitchFamily="34" charset="0"/>
                <a:ea typeface="Times New Roman" pitchFamily="18" charset="0"/>
                <a:cs typeface="Times New Roman" pitchFamily="18" charset="0"/>
              </a:rPr>
              <a:t>2.2. Gestion administrative des ressources humaines</a:t>
            </a:r>
            <a:r>
              <a:rPr kumimoji="0" lang="fr-FR" sz="1000" b="1" i="0" u="none" strike="noStrike" cap="none" normalizeH="0" baseline="0" dirty="0" smtClean="0" bmk="_Toc302398774">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200" b="1" i="0" u="none" strike="noStrike" cap="none" normalizeH="0" baseline="0" dirty="0" smtClean="0" bmk="_Toc302398774">
                <a:ln>
                  <a:noFill/>
                </a:ln>
                <a:solidFill>
                  <a:srgbClr val="3B81BD"/>
                </a:solidFill>
                <a:effectLst/>
                <a:latin typeface="Arial" pitchFamily="34" charset="0"/>
                <a:ea typeface="Times New Roman" pitchFamily="18" charset="0"/>
                <a:cs typeface="Arial Narrow" pitchFamily="34" charset="0"/>
              </a:rPr>
              <a:t>2.2.1. Participation au recrutement du personnel</a:t>
            </a:r>
            <a:r>
              <a:rPr kumimoji="0" lang="fr-FR" sz="1200" b="1" i="0" u="none" strike="noStrike" cap="none" normalizeH="0" baseline="0" dirty="0" smtClean="0">
                <a:ln>
                  <a:noFill/>
                </a:ln>
                <a:solidFill>
                  <a:srgbClr val="3B81BD"/>
                </a:solidFill>
                <a:effectLst/>
                <a:latin typeface="Arial" pitchFamily="34" charset="0"/>
                <a:ea typeface="Times New Roman" pitchFamily="18" charset="0"/>
                <a:cs typeface="Arial Narrow"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07" cy="43291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La documentation juridique et sociale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procédure administrative de recrutement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fiches profil de poste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consignes de rédaction et de diffusion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critères de classement des dossiers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CV et les lettres de motivation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agendas des recruteurs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charte graphique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Lettres-types de convocation, de refus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éléments relatifs à la gestion prévisionnelle des besoins en personnel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La gestion opérationnelle du recrutement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Les procédures de recrutement</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Les profils de postes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Les différents modes de recrutement</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Les acteurs externes du recrutement</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Les plannings et la gestion des agendas partagés</a:t>
                      </a:r>
                      <a:endParaRPr lang="fr-FR" sz="1000" b="1" dirty="0">
                        <a:latin typeface="Arial"/>
                        <a:ea typeface="Times New Roman"/>
                        <a:cs typeface="Arial Narrow"/>
                      </a:endParaRPr>
                    </a:p>
                    <a:p>
                      <a:pPr>
                        <a:spcAft>
                          <a:spcPts val="0"/>
                        </a:spcAft>
                      </a:pPr>
                      <a:r>
                        <a:rPr lang="fr-FR" sz="1000" b="1" dirty="0">
                          <a:solidFill>
                            <a:srgbClr val="FF0000"/>
                          </a:solidFill>
                          <a:latin typeface="Arial"/>
                          <a:ea typeface="Times New Roman"/>
                          <a:cs typeface="Arial Narrow"/>
                        </a:rPr>
                        <a:t>Savoirs juridiques et économiques</a:t>
                      </a:r>
                    </a:p>
                    <a:p>
                      <a:pPr>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2" action="ppaction://hlinksldjump" tooltip="Thème 3.2 - Le déroulement de carrière : Le contrat de travail"/>
                        </a:rPr>
                        <a:t>Les différents statuts et contrats de travail</a:t>
                      </a:r>
                      <a:endParaRPr lang="fr-FR" sz="1000" b="1" dirty="0">
                        <a:solidFill>
                          <a:srgbClr val="FF0000"/>
                        </a:solidFill>
                        <a:latin typeface="Arial"/>
                        <a:ea typeface="Times New Roman"/>
                        <a:cs typeface="Arial Narrow"/>
                      </a:endParaRPr>
                    </a:p>
                    <a:p>
                      <a:pPr>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2" action="ppaction://hlinksldjump" tooltip="Thème 3.3 - Les relations collectives au travail : La négociation collective"/>
                        </a:rPr>
                        <a:t>Les conventions collectives et les accords </a:t>
                      </a:r>
                      <a:endParaRPr lang="fr-FR" sz="1000" b="1" dirty="0">
                        <a:solidFill>
                          <a:srgbClr val="FF0000"/>
                        </a:solidFill>
                        <a:latin typeface="Arial"/>
                        <a:ea typeface="Times New Roman"/>
                        <a:cs typeface="Arial Narrow"/>
                      </a:endParaRPr>
                    </a:p>
                    <a:p>
                      <a:pPr>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3" action="ppaction://hlinksldjump" tooltip="Thème 3.1 - Les ressources humaines : Le recrutement"/>
                        </a:rPr>
                        <a:t>Les obligations liées au recrutement</a:t>
                      </a:r>
                      <a:endParaRPr lang="fr-FR" sz="1000" b="1" dirty="0">
                        <a:solidFill>
                          <a:srgbClr val="FF0000"/>
                        </a:solidFill>
                        <a:latin typeface="Arial"/>
                        <a:ea typeface="Times New Roman"/>
                        <a:cs typeface="Arial Narrow"/>
                      </a:endParaRPr>
                    </a:p>
                    <a:p>
                      <a:pPr>
                        <a:spcAft>
                          <a:spcPts val="0"/>
                        </a:spcAft>
                      </a:pPr>
                      <a:r>
                        <a:rPr lang="fr-FR" sz="1000" b="1" dirty="0">
                          <a:solidFill>
                            <a:srgbClr val="00B050"/>
                          </a:solidFill>
                          <a:latin typeface="Arial"/>
                          <a:ea typeface="Cambria"/>
                          <a:cs typeface="Arial Narrow"/>
                        </a:rPr>
                        <a:t>Savoirs rédactionnels</a:t>
                      </a:r>
                      <a:endParaRPr lang="fr-FR" sz="1000" b="1" dirty="0">
                        <a:solidFill>
                          <a:srgbClr val="00B050"/>
                        </a:solidFill>
                        <a:latin typeface="Arial Narrow"/>
                        <a:ea typeface="Cambria"/>
                        <a:cs typeface="Times New Roman"/>
                      </a:endParaRPr>
                    </a:p>
                    <a:p>
                      <a:pPr>
                        <a:spcAft>
                          <a:spcPts val="0"/>
                        </a:spcAft>
                      </a:pPr>
                      <a:r>
                        <a:rPr lang="fr-FR" sz="1000" b="1" kern="150" dirty="0">
                          <a:solidFill>
                            <a:srgbClr val="00B050"/>
                          </a:solidFill>
                          <a:latin typeface="Arial"/>
                          <a:ea typeface="Times New Roman"/>
                          <a:cs typeface="Mangal"/>
                        </a:rPr>
                        <a:t>- Lecture et écriture d’un genre </a:t>
                      </a:r>
                      <a:endParaRPr lang="fr-FR" sz="1000" b="1" kern="150" dirty="0">
                        <a:solidFill>
                          <a:srgbClr val="00B050"/>
                        </a:solidFill>
                        <a:latin typeface="Arial Narrow"/>
                        <a:ea typeface="Times New Roman"/>
                        <a:cs typeface="Mangal"/>
                      </a:endParaRPr>
                    </a:p>
                    <a:p>
                      <a:pPr marL="132080">
                        <a:spcAft>
                          <a:spcPts val="0"/>
                        </a:spcAft>
                      </a:pPr>
                      <a:r>
                        <a:rPr lang="fr-FR" sz="1000" b="0" dirty="0">
                          <a:solidFill>
                            <a:srgbClr val="00B050"/>
                          </a:solidFill>
                          <a:latin typeface="Arial"/>
                          <a:ea typeface="Times New Roman"/>
                          <a:cs typeface="Arial Narrow"/>
                        </a:rPr>
                        <a:t>L’annonce </a:t>
                      </a:r>
                      <a:endParaRPr lang="fr-FR" sz="1000" b="1" dirty="0">
                        <a:solidFill>
                          <a:srgbClr val="00B050"/>
                        </a:solidFill>
                        <a:latin typeface="Arial"/>
                        <a:ea typeface="Times New Roman"/>
                        <a:cs typeface="Arial Narrow"/>
                      </a:endParaRPr>
                    </a:p>
                    <a:p>
                      <a:pPr>
                        <a:spcAft>
                          <a:spcPts val="0"/>
                        </a:spcAft>
                      </a:pPr>
                      <a:r>
                        <a:rPr lang="fr-FR" sz="1000" b="1" kern="150" dirty="0">
                          <a:solidFill>
                            <a:srgbClr val="00B050"/>
                          </a:solidFill>
                          <a:latin typeface="Arial"/>
                          <a:ea typeface="Times New Roman"/>
                          <a:cs typeface="Mangal"/>
                        </a:rPr>
                        <a:t>- Procédés d’écriture</a:t>
                      </a:r>
                      <a:endParaRPr lang="fr-FR" sz="1000" b="1" kern="150" dirty="0">
                        <a:solidFill>
                          <a:srgbClr val="00B050"/>
                        </a:solidFill>
                        <a:latin typeface="Arial Narrow"/>
                        <a:ea typeface="Times New Roman"/>
                        <a:cs typeface="Mangal"/>
                      </a:endParaRPr>
                    </a:p>
                    <a:p>
                      <a:pPr marL="273050" indent="-141288">
                        <a:spcAft>
                          <a:spcPts val="0"/>
                        </a:spcAft>
                      </a:pPr>
                      <a:r>
                        <a:rPr lang="fr-FR" sz="1000" b="0" kern="150" dirty="0">
                          <a:solidFill>
                            <a:srgbClr val="00B050"/>
                          </a:solidFill>
                          <a:latin typeface="Arial"/>
                          <a:ea typeface="Times New Roman"/>
                          <a:cs typeface="Mangal"/>
                        </a:rPr>
                        <a:t>• L’organisation de l’annonce : énumération, nominalisation</a:t>
                      </a:r>
                      <a:endParaRPr lang="fr-FR" sz="1000" b="1" kern="150" dirty="0">
                        <a:solidFill>
                          <a:srgbClr val="00B050"/>
                        </a:solidFill>
                        <a:latin typeface="Arial Narrow"/>
                        <a:ea typeface="Times New Roman"/>
                        <a:cs typeface="Mangal"/>
                      </a:endParaRPr>
                    </a:p>
                    <a:p>
                      <a:pPr marL="273050" indent="-141288" fontAlgn="base" hangingPunct="0">
                        <a:spcAft>
                          <a:spcPts val="0"/>
                        </a:spcAft>
                      </a:pPr>
                      <a:r>
                        <a:rPr lang="fr-FR" sz="1000" b="0" dirty="0">
                          <a:solidFill>
                            <a:srgbClr val="00B050"/>
                          </a:solidFill>
                          <a:latin typeface="Arial"/>
                          <a:ea typeface="Times New Roman"/>
                          <a:cs typeface="Arial Narrow"/>
                        </a:rPr>
                        <a:t>• Les abréviations usuelles en matière d’annonce</a:t>
                      </a:r>
                      <a:endParaRPr lang="fr-FR" sz="1000" b="1" dirty="0">
                        <a:solidFill>
                          <a:srgbClr val="00B050"/>
                        </a:solidFill>
                        <a:latin typeface="Arial"/>
                        <a:ea typeface="Times New Roman"/>
                        <a:cs typeface="Arial Narrow"/>
                      </a:endParaRPr>
                    </a:p>
                    <a:p>
                      <a:pPr marL="273050" indent="-141288" fontAlgn="base" hangingPunct="0">
                        <a:spcAft>
                          <a:spcPts val="0"/>
                        </a:spcAft>
                      </a:pPr>
                      <a:r>
                        <a:rPr lang="fr-FR" sz="1000" b="0" dirty="0">
                          <a:solidFill>
                            <a:srgbClr val="00B050"/>
                          </a:solidFill>
                          <a:latin typeface="Arial"/>
                          <a:ea typeface="Times New Roman"/>
                          <a:cs typeface="Arial Narrow"/>
                        </a:rPr>
                        <a:t>• La construction syntaxique spécifique, la phrase </a:t>
                      </a:r>
                      <a:r>
                        <a:rPr lang="fr-FR" sz="1000" b="0" dirty="0" smtClean="0">
                          <a:solidFill>
                            <a:srgbClr val="00B050"/>
                          </a:solidFill>
                          <a:latin typeface="Arial"/>
                          <a:ea typeface="Times New Roman"/>
                          <a:cs typeface="Arial Narrow"/>
                        </a:rPr>
                        <a:t> simple</a:t>
                      </a:r>
                      <a:endParaRPr lang="fr-FR" sz="1000" b="1" dirty="0">
                        <a:solidFill>
                          <a:srgbClr val="00B05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Procédure avec convocations et entretiens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Rédaction de l’annonce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Choix du support, du mode de diffusion et des prestataires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Tri des candidatures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Réponses personnalisées </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202321">
                <a:tc vMerge="1">
                  <a:txBody>
                    <a:bodyPr/>
                    <a:lstStyle/>
                    <a:p>
                      <a:endParaRPr lang="fr-FR"/>
                    </a:p>
                  </a:txBody>
                  <a:tcPr/>
                </a:tc>
                <a:tc vMerge="1">
                  <a:txBody>
                    <a:bodyPr/>
                    <a:lstStyle/>
                    <a:p>
                      <a:endParaRPr lang="fr-FR"/>
                    </a:p>
                  </a:txBody>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Demande d’informations complémentaires des candidats et/ou des partenaires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Afflux de candidatures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Problèmes de courriers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Annulation ou report d’entretiens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Les opérations administratives sécurisent la mise en œuvre de la démarche de recrutement.</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Narrow"/>
                        </a:rPr>
                        <a:t>Assurer des opérations administratives liées aux étapes d’un recrutement</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Respect et sécurisation administrative de la procédure de recrutement</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8" name="Picture 3" descr="Résultat de recherche d'images pour &quot;plume&quot;"/>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5"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71472" y="928670"/>
            <a:ext cx="792961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000" b="1" i="0" u="none" strike="noStrike" cap="none" normalizeH="0" baseline="0" dirty="0" smtClean="0" bmk="_Toc302398775">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75">
                <a:ln>
                  <a:noFill/>
                </a:ln>
                <a:solidFill>
                  <a:schemeClr val="tx1"/>
                </a:solidFill>
                <a:effectLst/>
                <a:latin typeface="Arial" pitchFamily="34" charset="0"/>
                <a:ea typeface="Times New Roman" pitchFamily="18" charset="0"/>
                <a:cs typeface="Times New Roman" pitchFamily="18" charset="0"/>
              </a:rPr>
              <a:t>2.2. Gestion administrative des ressources humaines</a:t>
            </a:r>
            <a:r>
              <a:rPr kumimoji="0" lang="fr-FR" sz="1000" b="1" i="0" u="none" strike="noStrike" cap="none" normalizeH="0" baseline="0" dirty="0" smtClean="0" bmk="_Toc302398775">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200" b="1" i="0" u="none" strike="noStrike" cap="none" normalizeH="0" baseline="0" dirty="0" smtClean="0" bmk="_Toc302398775">
                <a:ln>
                  <a:noFill/>
                </a:ln>
                <a:solidFill>
                  <a:srgbClr val="3B81BD"/>
                </a:solidFill>
                <a:effectLst/>
                <a:latin typeface="Arial" pitchFamily="34" charset="0"/>
                <a:ea typeface="Times New Roman" pitchFamily="18" charset="0"/>
                <a:cs typeface="Arial Narrow" pitchFamily="34" charset="0"/>
              </a:rPr>
              <a:t>2.2.2. Participation à la mise en œuvre d'un programme d'accueil</a:t>
            </a:r>
            <a:r>
              <a:rPr kumimoji="0" lang="fr-FR" sz="1200" b="1" i="0" u="none" strike="noStrike" cap="none" normalizeH="0" baseline="0" dirty="0" smtClean="0">
                <a:ln>
                  <a:noFill/>
                </a:ln>
                <a:solidFill>
                  <a:srgbClr val="3B81BD"/>
                </a:solidFill>
                <a:effectLst/>
                <a:latin typeface="Arial" pitchFamily="34" charset="0"/>
                <a:ea typeface="Times New Roman" pitchFamily="18" charset="0"/>
                <a:cs typeface="Arial Narrow"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71472" y="1357298"/>
          <a:ext cx="7929618" cy="5155308"/>
        </p:xfrm>
        <a:graphic>
          <a:graphicData uri="http://schemas.openxmlformats.org/drawingml/2006/table">
            <a:tbl>
              <a:tblPr/>
              <a:tblGrid>
                <a:gridCol w="2643206"/>
                <a:gridCol w="2643206"/>
                <a:gridCol w="2643206"/>
              </a:tblGrid>
              <a:tr h="214314">
                <a:tc>
                  <a:txBody>
                    <a:bodyPr/>
                    <a:lstStyle/>
                    <a:p>
                      <a:pPr algn="ctr">
                        <a:spcAft>
                          <a:spcPts val="0"/>
                        </a:spcAft>
                      </a:pPr>
                      <a:r>
                        <a:rPr lang="fr-FR" sz="1000" b="1" dirty="0">
                          <a:latin typeface="+mn-lt"/>
                          <a:ea typeface="Times New Roman"/>
                          <a:cs typeface="Calibri"/>
                        </a:rPr>
                        <a:t>Données de la situation</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Savoirs associés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Performance attendue</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82091">
                <a:tc rowSpan="2">
                  <a:txBody>
                    <a:bodyPr/>
                    <a:lstStyle/>
                    <a:p>
                      <a:pPr>
                        <a:spcAft>
                          <a:spcPts val="0"/>
                        </a:spcAft>
                      </a:pP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a:t>
                      </a:r>
                      <a:r>
                        <a:rPr lang="fr-FR" sz="1000" b="1" dirty="0">
                          <a:latin typeface="+mn-lt"/>
                          <a:ea typeface="Times New Roman"/>
                          <a:cs typeface="Arial Narrow"/>
                        </a:rPr>
                        <a:t> </a:t>
                      </a:r>
                      <a:r>
                        <a:rPr lang="fr-FR" sz="1000" b="0" dirty="0">
                          <a:latin typeface="+mn-lt"/>
                          <a:ea typeface="Times New Roman"/>
                          <a:cs typeface="Arial Narrow"/>
                        </a:rPr>
                        <a:t>La documentation juridique et sociale</a:t>
                      </a:r>
                      <a:r>
                        <a:rPr lang="fr-FR" sz="1000" b="1" dirty="0">
                          <a:latin typeface="+mn-lt"/>
                          <a:ea typeface="Times New Roman"/>
                          <a:cs typeface="Arial Narrow"/>
                        </a:rPr>
                        <a:t> </a:t>
                      </a:r>
                    </a:p>
                    <a:p>
                      <a:pPr>
                        <a:spcAft>
                          <a:spcPts val="0"/>
                        </a:spcAft>
                      </a:pPr>
                      <a:r>
                        <a:rPr lang="fr-FR" sz="1000" b="0" dirty="0">
                          <a:latin typeface="+mn-lt"/>
                          <a:ea typeface="Times New Roman"/>
                          <a:cs typeface="Arial Narrow"/>
                        </a:rPr>
                        <a:t>-</a:t>
                      </a:r>
                      <a:r>
                        <a:rPr lang="fr-FR" sz="1000" b="1" dirty="0">
                          <a:latin typeface="+mn-lt"/>
                          <a:ea typeface="Times New Roman"/>
                          <a:cs typeface="Arial Narrow"/>
                        </a:rPr>
                        <a:t> </a:t>
                      </a:r>
                      <a:r>
                        <a:rPr lang="fr-FR" sz="1000" b="0" dirty="0">
                          <a:latin typeface="+mn-lt"/>
                          <a:ea typeface="Times New Roman"/>
                          <a:cs typeface="Arial Narrow"/>
                        </a:rPr>
                        <a:t>L’état des entrants</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La procédure d’accueil</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Les dossiers d’accueil</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La charte graphique</a:t>
                      </a:r>
                      <a:endParaRPr lang="fr-FR" sz="1000" b="1" dirty="0">
                        <a:latin typeface="+mn-lt"/>
                        <a:ea typeface="Times New Roman"/>
                        <a:cs typeface="Arial Narrow"/>
                      </a:endParaRPr>
                    </a:p>
                    <a:p>
                      <a:pPr>
                        <a:spcAft>
                          <a:spcPts val="0"/>
                        </a:spcAft>
                      </a:pPr>
                      <a:r>
                        <a:rPr lang="fr-FR" sz="1000" b="0" dirty="0">
                          <a:latin typeface="+mn-lt"/>
                          <a:ea typeface="Times New Roman"/>
                          <a:cs typeface="Calibri"/>
                        </a:rPr>
                        <a:t>- Un environnement numérique de travail</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mn-lt"/>
                        <a:ea typeface="Times New Roman"/>
                        <a:cs typeface="Calibri"/>
                      </a:endParaRPr>
                    </a:p>
                    <a:p>
                      <a:pPr>
                        <a:spcAft>
                          <a:spcPts val="0"/>
                        </a:spcAft>
                      </a:pPr>
                      <a:r>
                        <a:rPr lang="fr-FR" sz="1000" b="1" dirty="0">
                          <a:latin typeface="+mn-lt"/>
                          <a:ea typeface="Times New Roman"/>
                          <a:cs typeface="Arial Narrow"/>
                        </a:rPr>
                        <a:t>Savoirs de gestion et savoirs technologiques</a:t>
                      </a:r>
                    </a:p>
                    <a:p>
                      <a:pPr>
                        <a:spcAft>
                          <a:spcPts val="0"/>
                        </a:spcAft>
                      </a:pPr>
                      <a:r>
                        <a:rPr lang="fr-FR" sz="1000" b="0" dirty="0">
                          <a:latin typeface="+mn-lt"/>
                          <a:ea typeface="Times New Roman"/>
                          <a:cs typeface="Arial Narrow"/>
                        </a:rPr>
                        <a:t>- L’intégration du personnel :</a:t>
                      </a:r>
                      <a:endParaRPr lang="fr-FR" sz="1000" b="1" dirty="0">
                        <a:latin typeface="+mn-lt"/>
                        <a:ea typeface="Times New Roman"/>
                        <a:cs typeface="Arial Narrow"/>
                      </a:endParaRPr>
                    </a:p>
                    <a:p>
                      <a:pPr marL="165735">
                        <a:spcAft>
                          <a:spcPts val="0"/>
                        </a:spcAft>
                      </a:pPr>
                      <a:r>
                        <a:rPr lang="fr-FR" sz="1000" b="0" dirty="0">
                          <a:latin typeface="+mn-lt"/>
                          <a:ea typeface="Times New Roman"/>
                          <a:cs typeface="Arial Narrow"/>
                        </a:rPr>
                        <a:t>• Les procédures d’accueil des salariés ou stagiaires</a:t>
                      </a:r>
                      <a:endParaRPr lang="fr-FR" sz="1000" b="1" dirty="0">
                        <a:latin typeface="+mn-lt"/>
                        <a:ea typeface="Times New Roman"/>
                        <a:cs typeface="Arial Narrow"/>
                      </a:endParaRPr>
                    </a:p>
                    <a:p>
                      <a:pPr marL="165735">
                        <a:spcAft>
                          <a:spcPts val="0"/>
                        </a:spcAft>
                      </a:pPr>
                      <a:r>
                        <a:rPr lang="fr-FR" sz="1000" b="0" dirty="0">
                          <a:latin typeface="+mn-lt"/>
                          <a:ea typeface="Times New Roman"/>
                          <a:cs typeface="Arial Narrow"/>
                        </a:rPr>
                        <a:t>• Les dispositifs d’intégration</a:t>
                      </a:r>
                      <a:endParaRPr lang="fr-FR" sz="1000" b="1" dirty="0">
                        <a:latin typeface="+mn-lt"/>
                        <a:ea typeface="Times New Roman"/>
                        <a:cs typeface="Arial Narrow"/>
                      </a:endParaRPr>
                    </a:p>
                    <a:p>
                      <a:pPr marL="165735">
                        <a:spcAft>
                          <a:spcPts val="0"/>
                        </a:spcAft>
                      </a:pPr>
                      <a:r>
                        <a:rPr lang="fr-FR" sz="1000" b="0" dirty="0">
                          <a:latin typeface="+mn-lt"/>
                          <a:ea typeface="Times New Roman"/>
                          <a:cs typeface="Arial Narrow"/>
                        </a:rPr>
                        <a:t>• Les outils de suivi des procédures d’accueil</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Les documents composites</a:t>
                      </a:r>
                      <a:endParaRPr lang="fr-FR" sz="1000" b="1" dirty="0">
                        <a:latin typeface="+mn-lt"/>
                        <a:ea typeface="Times New Roman"/>
                        <a:cs typeface="Arial Narrow"/>
                      </a:endParaRPr>
                    </a:p>
                    <a:p>
                      <a:pPr>
                        <a:spcAft>
                          <a:spcPts val="0"/>
                        </a:spcAft>
                      </a:pPr>
                      <a:r>
                        <a:rPr lang="fr-FR" sz="1000" b="1" dirty="0">
                          <a:solidFill>
                            <a:srgbClr val="FF0000"/>
                          </a:solidFill>
                          <a:latin typeface="+mn-lt"/>
                          <a:ea typeface="Times New Roman"/>
                          <a:cs typeface="Arial Narrow"/>
                        </a:rPr>
                        <a:t>Savoirs juridiques et économiques</a:t>
                      </a:r>
                    </a:p>
                    <a:p>
                      <a:pPr>
                        <a:spcAft>
                          <a:spcPts val="0"/>
                        </a:spcAft>
                      </a:pPr>
                      <a:r>
                        <a:rPr lang="fr-FR" sz="1000" b="0" dirty="0">
                          <a:solidFill>
                            <a:srgbClr val="FF0000"/>
                          </a:solidFill>
                          <a:latin typeface="+mn-lt"/>
                          <a:ea typeface="Times New Roman"/>
                          <a:cs typeface="Arial Narrow"/>
                        </a:rPr>
                        <a:t>- </a:t>
                      </a:r>
                      <a:r>
                        <a:rPr lang="fr-FR" sz="1000" b="0" dirty="0">
                          <a:solidFill>
                            <a:srgbClr val="FF0000"/>
                          </a:solidFill>
                          <a:latin typeface="+mn-lt"/>
                          <a:ea typeface="Times New Roman"/>
                          <a:cs typeface="Arial Narrow"/>
                          <a:hlinkClick r:id="rId2" action="ppaction://hlinksldjump" tooltip="Thème 3.1 - Les ressources humaines : Le management des ressources humaines"/>
                        </a:rPr>
                        <a:t>Les enjeux de l’intégration</a:t>
                      </a:r>
                      <a:endParaRPr lang="fr-FR" sz="1000" b="1" dirty="0">
                        <a:solidFill>
                          <a:srgbClr val="FF0000"/>
                        </a:solidFill>
                        <a:latin typeface="+mn-lt"/>
                        <a:ea typeface="Times New Roman"/>
                        <a:cs typeface="Arial Narrow"/>
                      </a:endParaRPr>
                    </a:p>
                    <a:p>
                      <a:pPr marL="165735">
                        <a:spcAft>
                          <a:spcPts val="0"/>
                        </a:spcAft>
                      </a:pPr>
                      <a:r>
                        <a:rPr lang="fr-FR" sz="1000" b="0" dirty="0">
                          <a:solidFill>
                            <a:srgbClr val="FF0000"/>
                          </a:solidFill>
                          <a:latin typeface="+mn-lt"/>
                          <a:ea typeface="Times New Roman"/>
                          <a:cs typeface="Arial Narrow"/>
                        </a:rPr>
                        <a:t>• L’image de l’entreprise</a:t>
                      </a:r>
                      <a:endParaRPr lang="fr-FR" sz="1000" b="1" dirty="0">
                        <a:solidFill>
                          <a:srgbClr val="FF0000"/>
                        </a:solidFill>
                        <a:latin typeface="+mn-lt"/>
                        <a:ea typeface="Times New Roman"/>
                        <a:cs typeface="Arial Narrow"/>
                      </a:endParaRPr>
                    </a:p>
                    <a:p>
                      <a:pPr marL="165735">
                        <a:spcAft>
                          <a:spcPts val="0"/>
                        </a:spcAft>
                      </a:pPr>
                      <a:r>
                        <a:rPr lang="fr-FR" sz="1000" b="0" dirty="0">
                          <a:solidFill>
                            <a:srgbClr val="FF0000"/>
                          </a:solidFill>
                          <a:latin typeface="+mn-lt"/>
                          <a:ea typeface="Times New Roman"/>
                          <a:cs typeface="Arial Narrow"/>
                        </a:rPr>
                        <a:t>• La cohésion du personnel</a:t>
                      </a:r>
                      <a:endParaRPr lang="fr-FR" sz="1000" b="1" dirty="0">
                        <a:solidFill>
                          <a:srgbClr val="FF0000"/>
                        </a:solidFill>
                        <a:latin typeface="+mn-lt"/>
                        <a:ea typeface="Times New Roman"/>
                        <a:cs typeface="Arial Narrow"/>
                      </a:endParaRPr>
                    </a:p>
                    <a:p>
                      <a:pPr marL="165735">
                        <a:spcAft>
                          <a:spcPts val="0"/>
                        </a:spcAft>
                      </a:pPr>
                      <a:r>
                        <a:rPr lang="fr-FR" sz="1000" b="0" dirty="0">
                          <a:solidFill>
                            <a:srgbClr val="FF0000"/>
                          </a:solidFill>
                          <a:latin typeface="+mn-lt"/>
                          <a:ea typeface="Times New Roman"/>
                          <a:cs typeface="Arial Narrow"/>
                        </a:rPr>
                        <a:t>• La culture d’entreprise</a:t>
                      </a:r>
                      <a:endParaRPr lang="fr-FR" sz="1000" b="1" dirty="0">
                        <a:solidFill>
                          <a:srgbClr val="FF0000"/>
                        </a:solidFill>
                        <a:latin typeface="+mn-lt"/>
                        <a:ea typeface="Times New Roman"/>
                        <a:cs typeface="Arial Narrow"/>
                      </a:endParaRPr>
                    </a:p>
                    <a:p>
                      <a:pPr>
                        <a:spcAft>
                          <a:spcPts val="0"/>
                        </a:spcAft>
                      </a:pPr>
                      <a:r>
                        <a:rPr lang="fr-FR" sz="1000" b="1" dirty="0">
                          <a:solidFill>
                            <a:srgbClr val="00B050"/>
                          </a:solidFill>
                          <a:latin typeface="+mn-lt"/>
                          <a:ea typeface="Times New Roman"/>
                          <a:cs typeface="Arial Narrow"/>
                        </a:rPr>
                        <a:t>Savoirs rédactionnels</a:t>
                      </a:r>
                    </a:p>
                    <a:p>
                      <a:pPr>
                        <a:spcAft>
                          <a:spcPts val="0"/>
                        </a:spcAft>
                      </a:pPr>
                      <a:r>
                        <a:rPr lang="fr-FR" sz="1000" b="0" kern="150" dirty="0">
                          <a:solidFill>
                            <a:srgbClr val="00B050"/>
                          </a:solidFill>
                          <a:latin typeface="+mn-lt"/>
                          <a:ea typeface="Times New Roman"/>
                          <a:cs typeface="Mangal"/>
                        </a:rPr>
                        <a:t>- </a:t>
                      </a:r>
                      <a:r>
                        <a:rPr lang="fr-FR" sz="1000" b="1" kern="150" dirty="0">
                          <a:solidFill>
                            <a:srgbClr val="00B050"/>
                          </a:solidFill>
                          <a:latin typeface="+mn-lt"/>
                          <a:ea typeface="Times New Roman"/>
                          <a:cs typeface="Mangal"/>
                        </a:rPr>
                        <a:t>Lecture et écriture d’un genre </a:t>
                      </a:r>
                    </a:p>
                    <a:p>
                      <a:pPr marL="132080">
                        <a:spcAft>
                          <a:spcPts val="0"/>
                        </a:spcAft>
                      </a:pPr>
                      <a:r>
                        <a:rPr lang="fr-FR" sz="1000" b="0" dirty="0">
                          <a:solidFill>
                            <a:srgbClr val="00B050"/>
                          </a:solidFill>
                          <a:latin typeface="+mn-lt"/>
                          <a:ea typeface="Times New Roman"/>
                          <a:cs typeface="Arial Narrow"/>
                        </a:rPr>
                        <a:t>Les documents d’accueil</a:t>
                      </a:r>
                      <a:endParaRPr lang="fr-FR" sz="1000" b="1" dirty="0">
                        <a:solidFill>
                          <a:srgbClr val="00B050"/>
                        </a:solidFill>
                        <a:latin typeface="+mn-lt"/>
                        <a:ea typeface="Times New Roman"/>
                        <a:cs typeface="Arial Narrow"/>
                      </a:endParaRPr>
                    </a:p>
                    <a:p>
                      <a:pPr>
                        <a:spcAft>
                          <a:spcPts val="0"/>
                        </a:spcAft>
                      </a:pPr>
                      <a:r>
                        <a:rPr lang="fr-FR" sz="1000" b="1" kern="150" dirty="0">
                          <a:solidFill>
                            <a:srgbClr val="00B050"/>
                          </a:solidFill>
                          <a:latin typeface="+mn-lt"/>
                          <a:ea typeface="Times New Roman"/>
                          <a:cs typeface="Mangal"/>
                        </a:rPr>
                        <a:t>- Procédés d’écriture</a:t>
                      </a:r>
                    </a:p>
                    <a:p>
                      <a:pPr marL="132080" fontAlgn="base" hangingPunct="0">
                        <a:spcAft>
                          <a:spcPts val="0"/>
                        </a:spcAft>
                      </a:pPr>
                      <a:r>
                        <a:rPr lang="fr-FR" sz="1000" b="0" dirty="0">
                          <a:solidFill>
                            <a:srgbClr val="00B050"/>
                          </a:solidFill>
                          <a:latin typeface="+mn-lt"/>
                          <a:ea typeface="Times New Roman"/>
                          <a:cs typeface="Arial Narrow"/>
                        </a:rPr>
                        <a:t>• La structuration du document : titres, inter titres</a:t>
                      </a:r>
                      <a:endParaRPr lang="fr-FR" sz="1000" b="1" dirty="0">
                        <a:solidFill>
                          <a:srgbClr val="00B050"/>
                        </a:solidFill>
                        <a:latin typeface="+mn-lt"/>
                        <a:ea typeface="Times New Roman"/>
                        <a:cs typeface="Arial Narrow"/>
                      </a:endParaRPr>
                    </a:p>
                    <a:p>
                      <a:pPr marL="132080" fontAlgn="base" hangingPunct="0">
                        <a:spcAft>
                          <a:spcPts val="0"/>
                        </a:spcAft>
                      </a:pPr>
                      <a:r>
                        <a:rPr lang="fr-FR" sz="1000" b="0" dirty="0">
                          <a:solidFill>
                            <a:srgbClr val="00B050"/>
                          </a:solidFill>
                          <a:latin typeface="+mn-lt"/>
                          <a:ea typeface="Times New Roman"/>
                          <a:cs typeface="Arial Narrow"/>
                        </a:rPr>
                        <a:t>• La mise en page du document : textes, images, schémas, cartes, plans, énumération</a:t>
                      </a:r>
                      <a:endParaRPr lang="fr-FR" sz="1000" b="1" dirty="0">
                        <a:solidFill>
                          <a:srgbClr val="00B050"/>
                        </a:solidFill>
                        <a:latin typeface="+mn-lt"/>
                        <a:ea typeface="Times New Roman"/>
                        <a:cs typeface="Arial Narrow"/>
                      </a:endParaRPr>
                    </a:p>
                    <a:p>
                      <a:pPr marL="132080" fontAlgn="base" hangingPunct="0">
                        <a:spcAft>
                          <a:spcPts val="0"/>
                        </a:spcAft>
                      </a:pPr>
                      <a:r>
                        <a:rPr lang="fr-FR" sz="1000" b="0" dirty="0">
                          <a:solidFill>
                            <a:srgbClr val="00B050"/>
                          </a:solidFill>
                          <a:latin typeface="+mn-lt"/>
                          <a:ea typeface="Times New Roman"/>
                          <a:cs typeface="Arial Narrow"/>
                        </a:rPr>
                        <a:t>• Les temps et modes des verbes : infinitif, présent de l'indicatif</a:t>
                      </a:r>
                      <a:endParaRPr lang="fr-FR" sz="1000" b="1" dirty="0">
                        <a:solidFill>
                          <a:srgbClr val="00B050"/>
                        </a:solidFill>
                        <a:latin typeface="+mn-lt"/>
                        <a:ea typeface="Times New Roman"/>
                        <a:cs typeface="Arial Narrow"/>
                      </a:endParaRPr>
                    </a:p>
                    <a:p>
                      <a:pPr marL="132080" fontAlgn="base" hangingPunct="0">
                        <a:spcAft>
                          <a:spcPts val="0"/>
                        </a:spcAft>
                      </a:pPr>
                      <a:r>
                        <a:rPr lang="fr-FR" sz="1000" b="0" dirty="0">
                          <a:solidFill>
                            <a:srgbClr val="00B050"/>
                          </a:solidFill>
                          <a:latin typeface="+mn-lt"/>
                          <a:ea typeface="Times New Roman"/>
                          <a:cs typeface="Arial Narrow"/>
                        </a:rPr>
                        <a:t>• La formulation de consignes et conseils</a:t>
                      </a:r>
                      <a:endParaRPr lang="fr-FR" sz="1000" b="1" dirty="0">
                        <a:solidFill>
                          <a:srgbClr val="00B050"/>
                        </a:solidFill>
                        <a:latin typeface="+mn-lt"/>
                        <a:ea typeface="Times New Roman"/>
                        <a:cs typeface="Arial Narrow"/>
                      </a:endParaRPr>
                    </a:p>
                    <a:p>
                      <a:pPr marL="132080" fontAlgn="base" hangingPunct="0">
                        <a:spcAft>
                          <a:spcPts val="0"/>
                        </a:spcAft>
                      </a:pPr>
                      <a:r>
                        <a:rPr lang="fr-FR" sz="1000" b="0" dirty="0">
                          <a:solidFill>
                            <a:srgbClr val="00B050"/>
                          </a:solidFill>
                          <a:latin typeface="+mn-lt"/>
                          <a:ea typeface="Times New Roman"/>
                          <a:cs typeface="Arial Narrow"/>
                        </a:rPr>
                        <a:t>• Le lexique du métier de l'organisation</a:t>
                      </a:r>
                      <a:endParaRPr lang="fr-FR" sz="1000" b="1" dirty="0">
                        <a:solidFill>
                          <a:srgbClr val="00B050"/>
                        </a:solidFill>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a:latin typeface="+mn-lt"/>
                        <a:ea typeface="Times New Roman"/>
                        <a:cs typeface="Calibri"/>
                      </a:endParaRPr>
                    </a:p>
                    <a:p>
                      <a:pPr>
                        <a:spcAft>
                          <a:spcPts val="0"/>
                        </a:spcAft>
                      </a:pPr>
                      <a:r>
                        <a:rPr lang="fr-FR" sz="1000" b="1">
                          <a:latin typeface="+mn-lt"/>
                          <a:ea typeface="Times New Roman"/>
                          <a:cs typeface="Calibri"/>
                        </a:rPr>
                        <a:t>Complexité</a:t>
                      </a:r>
                      <a:endParaRPr lang="fr-FR" sz="1000" b="1">
                        <a:latin typeface="+mn-lt"/>
                        <a:ea typeface="Times New Roman"/>
                        <a:cs typeface="Arial Narrow"/>
                      </a:endParaRPr>
                    </a:p>
                    <a:p>
                      <a:pPr>
                        <a:spcAft>
                          <a:spcPts val="0"/>
                        </a:spcAft>
                      </a:pPr>
                      <a:r>
                        <a:rPr lang="fr-FR" sz="1000" b="0">
                          <a:latin typeface="+mn-lt"/>
                          <a:ea typeface="Times New Roman"/>
                          <a:cs typeface="Arial Narrow"/>
                        </a:rPr>
                        <a:t>- Actualisation d’un document d’accueil</a:t>
                      </a:r>
                      <a:endParaRPr lang="fr-FR" sz="1000" b="1">
                        <a:latin typeface="+mn-lt"/>
                        <a:ea typeface="Times New Roman"/>
                        <a:cs typeface="Arial Narrow"/>
                      </a:endParaRPr>
                    </a:p>
                    <a:p>
                      <a:pPr>
                        <a:spcAft>
                          <a:spcPts val="0"/>
                        </a:spcAft>
                      </a:pPr>
                      <a:r>
                        <a:rPr lang="fr-FR" sz="1000" b="0">
                          <a:latin typeface="+mn-lt"/>
                          <a:ea typeface="Times New Roman"/>
                          <a:cs typeface="Arial Narrow"/>
                        </a:rPr>
                        <a:t>- Diversité des profils salariés accueillis</a:t>
                      </a:r>
                      <a:endParaRPr lang="fr-FR" sz="1000" b="1">
                        <a:latin typeface="+mn-lt"/>
                        <a:ea typeface="Times New Roman"/>
                        <a:cs typeface="Arial Narrow"/>
                      </a:endParaRPr>
                    </a:p>
                    <a:p>
                      <a:pPr>
                        <a:spcAft>
                          <a:spcPts val="0"/>
                        </a:spcAft>
                      </a:pPr>
                      <a:r>
                        <a:rPr lang="fr-FR" sz="1000" b="0">
                          <a:latin typeface="+mn-lt"/>
                          <a:ea typeface="Times New Roman"/>
                          <a:cs typeface="Arial Narrow"/>
                        </a:rPr>
                        <a:t>- Préparation d’une visite de locaux</a:t>
                      </a:r>
                      <a:endParaRPr lang="fr-FR" sz="1000" b="1">
                        <a:latin typeface="+mn-lt"/>
                        <a:ea typeface="Times New Roman"/>
                        <a:cs typeface="Arial Narrow"/>
                      </a:endParaRPr>
                    </a:p>
                    <a:p>
                      <a:pPr>
                        <a:spcAft>
                          <a:spcPts val="0"/>
                        </a:spcAft>
                      </a:pPr>
                      <a:r>
                        <a:rPr lang="fr-FR" sz="1000" b="0">
                          <a:latin typeface="+mn-lt"/>
                          <a:ea typeface="Times New Roman"/>
                          <a:cs typeface="Arial Narrow"/>
                        </a:rPr>
                        <a:t>- Suivi et bilan d’un programme d’accueil</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310886">
                <a:tc vMerge="1">
                  <a:txBody>
                    <a:bodyPr/>
                    <a:lstStyle/>
                    <a:p>
                      <a:endParaRPr lang="fr-FR"/>
                    </a:p>
                  </a:txBody>
                  <a:tcPr/>
                </a:tc>
                <a:tc vMerge="1">
                  <a:txBody>
                    <a:bodyPr/>
                    <a:lstStyle/>
                    <a:p>
                      <a:endParaRPr lang="fr-FR"/>
                    </a:p>
                  </a:txBody>
                  <a:tcPr/>
                </a:tc>
                <a:tc>
                  <a:txBody>
                    <a:bodyPr/>
                    <a:lstStyle/>
                    <a:p>
                      <a:pPr>
                        <a:spcAft>
                          <a:spcPts val="0"/>
                        </a:spcAft>
                      </a:pPr>
                      <a:endParaRPr lang="fr-FR" sz="1000" b="1" dirty="0">
                        <a:latin typeface="+mn-lt"/>
                        <a:ea typeface="Times New Roman"/>
                        <a:cs typeface="Calibri"/>
                      </a:endParaRPr>
                    </a:p>
                    <a:p>
                      <a:pPr>
                        <a:spcAft>
                          <a:spcPts val="0"/>
                        </a:spcAft>
                      </a:pPr>
                      <a:r>
                        <a:rPr lang="fr-FR" sz="1000" b="1" dirty="0">
                          <a:latin typeface="+mn-lt"/>
                          <a:ea typeface="Times New Roman"/>
                          <a:cs typeface="Calibri"/>
                        </a:rPr>
                        <a:t>Aléas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Informations manquantes ou erronées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Questions non traitées dans les documents d’accueil</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Situation non prévue dans la procédure d’accueil</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30348">
                <a:tc>
                  <a:txBody>
                    <a:bodyPr/>
                    <a:lstStyle/>
                    <a:p>
                      <a:pPr algn="ctr">
                        <a:spcAft>
                          <a:spcPts val="0"/>
                        </a:spcAft>
                      </a:pPr>
                      <a:r>
                        <a:rPr lang="fr-FR" sz="1000" b="1">
                          <a:latin typeface="+mn-lt"/>
                          <a:ea typeface="Times New Roman"/>
                          <a:cs typeface="Calibri"/>
                        </a:rPr>
                        <a:t>Compétences</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Critère d’évaluation</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mn-lt"/>
                          <a:ea typeface="Times New Roman"/>
                          <a:cs typeface="Calibri"/>
                        </a:rPr>
                        <a:t>Résultats </a:t>
                      </a:r>
                      <a:r>
                        <a:rPr lang="fr-FR" sz="1000" b="1" dirty="0">
                          <a:latin typeface="+mn-lt"/>
                          <a:ea typeface="Times New Roman"/>
                          <a:cs typeface="Calibri"/>
                        </a:rPr>
                        <a:t>attendus </a:t>
                      </a:r>
                      <a:endParaRPr lang="fr-FR" sz="1000" b="1" dirty="0">
                        <a:latin typeface="+mn-lt"/>
                        <a:ea typeface="Times New Roman"/>
                        <a:cs typeface="Arial Narrow"/>
                      </a:endParaRPr>
                    </a:p>
                    <a:p>
                      <a:pPr>
                        <a:spcAft>
                          <a:spcPts val="0"/>
                        </a:spcAft>
                      </a:pPr>
                      <a:r>
                        <a:rPr lang="fr-FR" sz="1000" b="0" dirty="0">
                          <a:latin typeface="+mn-lt"/>
                          <a:ea typeface="Times New Roman"/>
                          <a:cs typeface="Times New Roman"/>
                        </a:rPr>
                        <a:t>La mise en œuvre du programme d’accueil respecte les consignes données en matière d’intégration du personnel.</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21394">
                <a:tc>
                  <a:txBody>
                    <a:bodyPr/>
                    <a:lstStyle/>
                    <a:p>
                      <a:pPr>
                        <a:spcAft>
                          <a:spcPts val="0"/>
                        </a:spcAft>
                      </a:pPr>
                      <a:r>
                        <a:rPr lang="fr-FR" sz="1000" b="0" dirty="0">
                          <a:latin typeface="+mn-lt"/>
                          <a:ea typeface="Times New Roman"/>
                          <a:cs typeface="Times New Roman"/>
                        </a:rPr>
                        <a:t>Appliquer un programme d’accueil</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mn-lt"/>
                          <a:ea typeface="Times New Roman"/>
                          <a:cs typeface="Times New Roman"/>
                        </a:rPr>
                        <a:t>Respect des consignes d’intégration du personnel</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8"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57158"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000" b="1" i="0" u="none" strike="noStrike" cap="none" normalizeH="0" baseline="0" dirty="0" smtClean="0" bmk="_Toc302398776">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76">
                <a:ln>
                  <a:noFill/>
                </a:ln>
                <a:solidFill>
                  <a:schemeClr val="tx1"/>
                </a:solidFill>
                <a:effectLst/>
                <a:latin typeface="Arial" pitchFamily="34" charset="0"/>
                <a:ea typeface="Times New Roman" pitchFamily="18" charset="0"/>
                <a:cs typeface="Times New Roman" pitchFamily="18" charset="0"/>
              </a:rPr>
              <a:t>2.2. Gestion administrative des ressources humaines</a:t>
            </a:r>
            <a:r>
              <a:rPr kumimoji="0" lang="fr-FR" sz="1000" b="1" i="0" u="none" strike="noStrike" cap="none" normalizeH="0" baseline="0" dirty="0" smtClean="0" bmk="_Toc302398776">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200" b="1" i="0" u="none" strike="noStrike" cap="none" normalizeH="0" baseline="0" dirty="0" smtClean="0" bmk="_Toc302398776">
                <a:ln>
                  <a:noFill/>
                </a:ln>
                <a:solidFill>
                  <a:srgbClr val="3B81BD"/>
                </a:solidFill>
                <a:effectLst/>
                <a:latin typeface="Arial" pitchFamily="34" charset="0"/>
                <a:ea typeface="Times New Roman" pitchFamily="18" charset="0"/>
                <a:cs typeface="Arial Narrow" pitchFamily="34" charset="0"/>
              </a:rPr>
              <a:t>2.2.3. Suivi administratif des carrières</a:t>
            </a:r>
            <a:r>
              <a:rPr kumimoji="0" lang="fr-FR"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07" cy="34147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rowSpan="2">
                  <a:txBody>
                    <a:bodyPr/>
                    <a:lstStyle/>
                    <a:p>
                      <a:pPr>
                        <a:spcAft>
                          <a:spcPts val="0"/>
                        </a:spcAft>
                      </a:pP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a:t>
                      </a:r>
                      <a:r>
                        <a:rPr lang="fr-FR" sz="1000" b="1" dirty="0">
                          <a:latin typeface="Arial"/>
                          <a:ea typeface="Times New Roman"/>
                          <a:cs typeface="Arial Narrow"/>
                        </a:rPr>
                        <a:t> </a:t>
                      </a:r>
                      <a:r>
                        <a:rPr lang="fr-FR" sz="1000" b="0" dirty="0">
                          <a:latin typeface="Arial"/>
                          <a:ea typeface="Times New Roman"/>
                          <a:cs typeface="Arial Narrow"/>
                        </a:rPr>
                        <a:t>La documentation juridique et sociale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a:t>
                      </a:r>
                      <a:r>
                        <a:rPr lang="fr-FR" sz="1000" b="1" dirty="0">
                          <a:latin typeface="Arial"/>
                          <a:ea typeface="Times New Roman"/>
                          <a:cs typeface="Arial Narrow"/>
                        </a:rPr>
                        <a:t> </a:t>
                      </a:r>
                      <a:r>
                        <a:rPr lang="fr-FR" sz="1000" b="0" dirty="0">
                          <a:latin typeface="Arial"/>
                          <a:ea typeface="Times New Roman"/>
                          <a:cs typeface="Arial Narrow"/>
                        </a:rPr>
                        <a:t>Les règles générales et spécifiques de déroulement de carrière, y compris les carrières administratives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organigrammes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procédures et démarches administratives internes : bilans de compétences, entretiens, mobilité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liste des centres agréés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programmation des évènements liés aux carrières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Savoirs de gestion et savoirs technologiques</a:t>
                      </a:r>
                    </a:p>
                    <a:p>
                      <a:pPr>
                        <a:spcAft>
                          <a:spcPts val="0"/>
                        </a:spcAft>
                      </a:pPr>
                      <a:r>
                        <a:rPr lang="fr-FR" sz="1000" b="0" dirty="0">
                          <a:latin typeface="Arial"/>
                          <a:ea typeface="Times New Roman"/>
                          <a:cs typeface="Arial Narrow"/>
                        </a:rPr>
                        <a:t>- La gestion opérationnelle des carrières </a:t>
                      </a:r>
                      <a:endParaRPr lang="fr-FR" sz="1000" b="1" dirty="0">
                        <a:latin typeface="Arial"/>
                        <a:ea typeface="Times New Roman"/>
                        <a:cs typeface="Arial Narrow"/>
                      </a:endParaRPr>
                    </a:p>
                    <a:p>
                      <a:pPr marL="165735">
                        <a:spcAft>
                          <a:spcPts val="0"/>
                        </a:spcAft>
                      </a:pPr>
                      <a:r>
                        <a:rPr lang="fr-FR" sz="1000" b="0" dirty="0">
                          <a:latin typeface="Arial"/>
                          <a:ea typeface="Times New Roman"/>
                          <a:cs typeface="Arial Narrow"/>
                        </a:rPr>
                        <a:t>• Le bilan de compétences</a:t>
                      </a:r>
                      <a:endParaRPr lang="fr-FR" sz="1000" b="1" dirty="0">
                        <a:latin typeface="Arial"/>
                        <a:ea typeface="Times New Roman"/>
                        <a:cs typeface="Arial Narrow"/>
                      </a:endParaRPr>
                    </a:p>
                    <a:p>
                      <a:pPr marL="165735">
                        <a:spcAft>
                          <a:spcPts val="0"/>
                        </a:spcAft>
                      </a:pPr>
                      <a:r>
                        <a:rPr lang="fr-FR" sz="1000" b="0" dirty="0">
                          <a:latin typeface="Arial"/>
                          <a:ea typeface="Times New Roman"/>
                          <a:cs typeface="Arial Narrow"/>
                        </a:rPr>
                        <a:t>• L’entretien d’évaluation</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 suivi automatisé de carrière à l’aide d’un PGI</a:t>
                      </a:r>
                      <a:endParaRPr lang="fr-FR" sz="1000" b="1" dirty="0">
                        <a:latin typeface="Arial"/>
                        <a:ea typeface="Times New Roman"/>
                        <a:cs typeface="Arial Narrow"/>
                      </a:endParaRPr>
                    </a:p>
                    <a:p>
                      <a:pPr marL="95250" indent="-95250">
                        <a:spcAft>
                          <a:spcPts val="0"/>
                        </a:spcAft>
                      </a:pPr>
                      <a:r>
                        <a:rPr lang="fr-FR" sz="1000" b="1" dirty="0">
                          <a:solidFill>
                            <a:srgbClr val="FF0000"/>
                          </a:solidFill>
                          <a:latin typeface="Arial"/>
                          <a:ea typeface="Times New Roman"/>
                          <a:cs typeface="Arial Narrow"/>
                        </a:rPr>
                        <a:t>Savoirs juridiques et économiques</a:t>
                      </a:r>
                    </a:p>
                    <a:p>
                      <a:pPr marL="95250" indent="-95250">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2" action="ppaction://hlinksldjump" tooltip="Thème 2.3 - La mise en oeuvre du droit : L'organisation judiciaire  &amp;  Thème 3.2 - Le déroulement de carrière : Le contrat de travail"/>
                        </a:rPr>
                        <a:t>Le cadre réglementaire de la gestion des carrières</a:t>
                      </a:r>
                      <a:endParaRPr lang="fr-FR" sz="1000" b="1" dirty="0">
                        <a:solidFill>
                          <a:srgbClr val="FF0000"/>
                        </a:solidFill>
                        <a:latin typeface="Arial"/>
                        <a:ea typeface="Times New Roman"/>
                        <a:cs typeface="Arial Narrow"/>
                        <a:hlinkClick r:id="rId2" action="ppaction://hlinksldjump" tooltip="Thème 2.3 - La mise en oeuvre du droit : L'organisation judiciaire  &amp;  Thème 3.2 - Le déroulement de carrière : Le contrat de travail"/>
                      </a:endParaRPr>
                    </a:p>
                    <a:p>
                      <a:pPr marL="95250" indent="-95250">
                        <a:spcAft>
                          <a:spcPts val="0"/>
                        </a:spcAft>
                      </a:pPr>
                      <a:r>
                        <a:rPr lang="fr-FR" sz="1000" b="0" dirty="0">
                          <a:solidFill>
                            <a:srgbClr val="FF0000"/>
                          </a:solidFill>
                          <a:latin typeface="Arial"/>
                          <a:ea typeface="Times New Roman"/>
                          <a:cs typeface="Arial Narrow"/>
                          <a:hlinkClick r:id="rId2" action="ppaction://hlinksldjump" tooltip="Thème 2.3 - La mise en oeuvre du droit : L'organisation judiciaire  &amp;  Thème 3.2 - Le déroulement de carrière : Le contrat de travail"/>
                        </a:rPr>
                        <a:t>- Les objectifs et enjeux de la gestion prévisionnelle de carrières</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Diagnostic personnalisé d’un parcours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Multiplicité et diversité des situations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Promotions règlementaires et conventionnelles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Sanctions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Mutations et mobilité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Accompagnement des parcours : réadaptation, reconversion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Demande d’informations complémentaires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Confusions de dossiers (homonymie, problèmes de classement)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Dossier incomplet, informations erronées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Times New Roman"/>
                        </a:rPr>
                        <a:t>Les informations et les documents administratifs liés au suivi de carrières sont produits et transmis dans les délais et dans le respect des obligations légales.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a:latin typeface="Arial"/>
                          <a:ea typeface="Times New Roman"/>
                          <a:cs typeface="Times New Roman"/>
                        </a:rPr>
                        <a:t>Appliquer à chaque cas traité les règles spécifiques de suivi de carrière</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Qualité et pertinence des documents relatifs au suivi de carrière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00034" y="785794"/>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000" b="1" i="0" u="none" strike="noStrike" cap="none" normalizeH="0" baseline="0" dirty="0" smtClean="0" bmk="_Toc302398777">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77">
                <a:ln>
                  <a:noFill/>
                </a:ln>
                <a:solidFill>
                  <a:schemeClr val="tx1"/>
                </a:solidFill>
                <a:effectLst/>
                <a:latin typeface="Arial" pitchFamily="34" charset="0"/>
                <a:ea typeface="Times New Roman" pitchFamily="18" charset="0"/>
                <a:cs typeface="Times New Roman" pitchFamily="18" charset="0"/>
              </a:rPr>
              <a:t>2.2. Gestion administrative des ressources humaines</a:t>
            </a:r>
            <a:r>
              <a:rPr kumimoji="0" lang="fr-FR" sz="1000" b="1" i="0" u="none" strike="noStrike" cap="none" normalizeH="0" baseline="0" dirty="0" smtClean="0" bmk="_Toc302398777">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5029200" algn="l"/>
              </a:tabLst>
            </a:pPr>
            <a:r>
              <a:rPr kumimoji="0" lang="fr-FR" sz="1200" b="1" i="0" u="none" strike="noStrike" cap="none" normalizeH="0" baseline="0" dirty="0" smtClean="0" bmk="_Toc302398777">
                <a:ln>
                  <a:noFill/>
                </a:ln>
                <a:solidFill>
                  <a:srgbClr val="3B81BD"/>
                </a:solidFill>
                <a:effectLst/>
                <a:latin typeface="Arial" pitchFamily="34" charset="0"/>
                <a:ea typeface="Times New Roman" pitchFamily="18" charset="0"/>
                <a:cs typeface="Arial Narrow" pitchFamily="34" charset="0"/>
              </a:rPr>
              <a:t>2.2.4. Préparation et suivi de la formation du personnel</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00034" y="1214422"/>
          <a:ext cx="8286810" cy="355668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487758">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La documentation juridique et sociale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règles générales et spécifiques de déroulement de carrière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plan de 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différents types de formation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listes de programmes de formation et catalogues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plannings de 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demandes de 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informations sur le personnel concerné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Savoirs de gestion et savoirs technologiques</a:t>
                      </a:r>
                    </a:p>
                    <a:p>
                      <a:pPr marL="82550" indent="-77788">
                        <a:spcAft>
                          <a:spcPts val="0"/>
                        </a:spcAft>
                      </a:pPr>
                      <a:r>
                        <a:rPr lang="fr-FR" sz="1000" b="0" dirty="0">
                          <a:latin typeface="Arial"/>
                          <a:ea typeface="Times New Roman"/>
                          <a:cs typeface="Arial Narrow"/>
                        </a:rPr>
                        <a:t>- La gestion opérationnelle de la formation : </a:t>
                      </a:r>
                      <a:endParaRPr lang="fr-FR" sz="1000" b="1" dirty="0">
                        <a:latin typeface="Arial Narrow"/>
                        <a:ea typeface="Times New Roman"/>
                        <a:cs typeface="Arial Narrow"/>
                      </a:endParaRPr>
                    </a:p>
                    <a:p>
                      <a:pPr marL="360363" lvl="1" indent="-77788">
                        <a:spcAft>
                          <a:spcPts val="0"/>
                        </a:spcAft>
                      </a:pPr>
                      <a:r>
                        <a:rPr lang="fr-FR" sz="1000" b="0" dirty="0">
                          <a:latin typeface="Arial"/>
                          <a:ea typeface="Times New Roman"/>
                          <a:cs typeface="Arial Narrow"/>
                        </a:rPr>
                        <a:t>• Les modalités de la formation</a:t>
                      </a:r>
                      <a:endParaRPr lang="fr-FR" sz="1000" b="1" dirty="0">
                        <a:latin typeface="Arial Narrow"/>
                        <a:ea typeface="Times New Roman"/>
                        <a:cs typeface="Arial Narrow"/>
                      </a:endParaRPr>
                    </a:p>
                    <a:p>
                      <a:pPr marL="360363" lvl="1" indent="-77788">
                        <a:spcAft>
                          <a:spcPts val="0"/>
                        </a:spcAft>
                      </a:pPr>
                      <a:r>
                        <a:rPr lang="fr-FR" sz="1000" b="0" dirty="0">
                          <a:latin typeface="Arial"/>
                          <a:ea typeface="Times New Roman"/>
                          <a:cs typeface="Arial Narrow"/>
                        </a:rPr>
                        <a:t>• La planification des formations</a:t>
                      </a:r>
                      <a:endParaRPr lang="fr-FR" sz="1000" b="1" dirty="0">
                        <a:latin typeface="Arial Narrow"/>
                        <a:ea typeface="Times New Roman"/>
                        <a:cs typeface="Arial Narrow"/>
                      </a:endParaRPr>
                    </a:p>
                    <a:p>
                      <a:pPr marL="360363" lvl="1" indent="-77788">
                        <a:spcAft>
                          <a:spcPts val="0"/>
                        </a:spcAft>
                      </a:pPr>
                      <a:r>
                        <a:rPr lang="fr-FR" sz="1000" b="0" dirty="0">
                          <a:latin typeface="Arial"/>
                          <a:ea typeface="Times New Roman"/>
                          <a:cs typeface="Arial Narrow"/>
                        </a:rPr>
                        <a:t>• Le bilan de formation</a:t>
                      </a:r>
                      <a:endParaRPr lang="fr-FR" sz="1000" b="1" dirty="0">
                        <a:latin typeface="Arial Narrow"/>
                        <a:ea typeface="Times New Roman"/>
                        <a:cs typeface="Arial Narrow"/>
                      </a:endParaRPr>
                    </a:p>
                    <a:p>
                      <a:pPr marL="82550" indent="-77788">
                        <a:spcAft>
                          <a:spcPts val="0"/>
                        </a:spcAft>
                      </a:pPr>
                      <a:r>
                        <a:rPr lang="fr-FR" sz="1000" b="1" dirty="0">
                          <a:solidFill>
                            <a:srgbClr val="FF0000"/>
                          </a:solidFill>
                          <a:latin typeface="Arial"/>
                          <a:ea typeface="Times New Roman"/>
                          <a:cs typeface="Arial Narrow"/>
                        </a:rPr>
                        <a:t>Savoirs juridiques et économiques</a:t>
                      </a:r>
                      <a:endParaRPr lang="fr-FR" sz="1000" b="1" dirty="0">
                        <a:solidFill>
                          <a:srgbClr val="FF0000"/>
                        </a:solidFill>
                        <a:latin typeface="Arial Narrow"/>
                        <a:ea typeface="Times New Roman"/>
                        <a:cs typeface="Arial Narrow"/>
                      </a:endParaRPr>
                    </a:p>
                    <a:p>
                      <a:pPr marL="82550" indent="-77788">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2" action="ppaction://hlinksldjump" tooltip="Thème 3.2 - Le déroulement de carrière : La formation"/>
                        </a:rPr>
                        <a:t>Le droit à la formation</a:t>
                      </a:r>
                      <a:endParaRPr lang="fr-FR" sz="1000" b="1" dirty="0">
                        <a:solidFill>
                          <a:srgbClr val="FF0000"/>
                        </a:solidFill>
                        <a:latin typeface="Arial Narrow"/>
                        <a:ea typeface="Times New Roman"/>
                        <a:cs typeface="Arial Narrow"/>
                        <a:hlinkClick r:id="rId2" action="ppaction://hlinksldjump" tooltip="Thème 3.2 - Le déroulement de carrière : La formation"/>
                      </a:endParaRPr>
                    </a:p>
                    <a:p>
                      <a:pPr marL="82550" indent="-77788">
                        <a:spcAft>
                          <a:spcPts val="0"/>
                        </a:spcAft>
                      </a:pPr>
                      <a:r>
                        <a:rPr lang="fr-FR" sz="1000" b="0" dirty="0">
                          <a:solidFill>
                            <a:srgbClr val="FF0000"/>
                          </a:solidFill>
                          <a:latin typeface="Arial"/>
                          <a:ea typeface="Times New Roman"/>
                          <a:cs typeface="Arial Narrow"/>
                          <a:hlinkClick r:id="rId2" action="ppaction://hlinksldjump" tooltip="Thème 3.2 - Le déroulement de carrière : La formation"/>
                        </a:rPr>
                        <a:t>- Les dispositifs de formation </a:t>
                      </a:r>
                      <a:endParaRPr lang="fr-FR" sz="1000" b="1" dirty="0">
                        <a:solidFill>
                          <a:srgbClr val="FF0000"/>
                        </a:solidFill>
                        <a:latin typeface="Arial Narrow"/>
                        <a:ea typeface="Times New Roman"/>
                        <a:cs typeface="Arial Narrow"/>
                        <a:hlinkClick r:id="rId2" action="ppaction://hlinksldjump" tooltip="Thème 3.2 - Le déroulement de carrière : La formation"/>
                      </a:endParaRPr>
                    </a:p>
                    <a:p>
                      <a:pPr marL="82550" indent="-77788">
                        <a:spcAft>
                          <a:spcPts val="0"/>
                        </a:spcAft>
                      </a:pPr>
                      <a:r>
                        <a:rPr lang="fr-FR" sz="1000" b="0" dirty="0">
                          <a:solidFill>
                            <a:srgbClr val="FF0000"/>
                          </a:solidFill>
                          <a:latin typeface="Arial"/>
                          <a:ea typeface="Times New Roman"/>
                          <a:cs typeface="Arial Narrow"/>
                          <a:hlinkClick r:id="rId2" action="ppaction://hlinksldjump" tooltip="Thème 3.2 - Le déroulement de carrière : La formation"/>
                        </a:rPr>
                        <a:t>- Les adaptations aux évolutions de l’activité professionnelle.</a:t>
                      </a:r>
                      <a:endParaRPr lang="fr-FR" sz="1000" b="1" dirty="0">
                        <a:solidFill>
                          <a:srgbClr val="FF0000"/>
                        </a:solidFill>
                        <a:latin typeface="Arial Narrow"/>
                        <a:ea typeface="Times New Roman"/>
                        <a:cs typeface="Arial Narrow"/>
                        <a:hlinkClick r:id="rId2" action="ppaction://hlinksldjump" tooltip="Thème 3.2 - Le déroulement de carrière : La formation"/>
                      </a:endParaRPr>
                    </a:p>
                    <a:p>
                      <a:pPr marL="82550" indent="-77788">
                        <a:spcAft>
                          <a:spcPts val="0"/>
                        </a:spcAft>
                      </a:pPr>
                      <a:r>
                        <a:rPr lang="fr-FR" sz="1000" b="0" dirty="0">
                          <a:solidFill>
                            <a:srgbClr val="FF0000"/>
                          </a:solidFill>
                          <a:latin typeface="Arial"/>
                          <a:ea typeface="Times New Roman"/>
                          <a:cs typeface="Arial Narrow"/>
                          <a:hlinkClick r:id="rId2" action="ppaction://hlinksldjump" tooltip="Thème 3.2 - Le déroulement de carrière : La formation"/>
                        </a:rPr>
                        <a:t>- La protection de la relation de travail, l’obligation de reclassement</a:t>
                      </a:r>
                      <a:endParaRPr lang="fr-FR" sz="1000" b="1" dirty="0">
                        <a:solidFill>
                          <a:srgbClr val="FF0000"/>
                        </a:solidFill>
                        <a:latin typeface="Arial Narrow"/>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Veille sur les offres de 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Calcul du coût d’une 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Réponse à des demandes individuelles de 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Participation à la synthèse annuelle des besoins et demandes de 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Suivi des relations avec les organismes de formation extérieurs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91838">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Formation annulée ou reportée</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Formation ne répondant pas aux objectifs</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Dépassement de budget</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Demande non prévue dans le plan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65306">
                <a:tc>
                  <a:txBody>
                    <a:bodyPr/>
                    <a:lstStyle/>
                    <a:p>
                      <a:pPr algn="ctr">
                        <a:spcAft>
                          <a:spcPts val="0"/>
                        </a:spcAft>
                      </a:pPr>
                      <a:r>
                        <a:rPr lang="fr-FR" sz="1000" b="1" dirty="0">
                          <a:latin typeface="Arial"/>
                          <a:ea typeface="Times New Roman"/>
                          <a:cs typeface="Calibri"/>
                        </a:rPr>
                        <a:t>Compétences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Times New Roman"/>
                        </a:rPr>
                        <a:t>Les dossiers de formation sont constitués, les départs en formation sont planifiés ; les actions de formation sont mises en œuvre et suivies.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61226">
                <a:tc>
                  <a:txBody>
                    <a:bodyPr/>
                    <a:lstStyle/>
                    <a:p>
                      <a:pPr>
                        <a:spcAft>
                          <a:spcPts val="0"/>
                        </a:spcAft>
                      </a:pPr>
                      <a:r>
                        <a:rPr lang="fr-FR" sz="1000" b="0">
                          <a:latin typeface="Arial"/>
                          <a:ea typeface="Times New Roman"/>
                          <a:cs typeface="Arial Narrow"/>
                        </a:rPr>
                        <a:t>Assurer des opérations administratives liées à la formation du personnel</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Respect et sécurisation administrative des opérations de formation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302250" algn="l"/>
              </a:tabLst>
            </a:pPr>
            <a:r>
              <a:rPr kumimoji="0" lang="fr-FR" sz="1000" b="1" i="0" u="none" strike="noStrike" cap="none" normalizeH="0" baseline="0" dirty="0" smtClean="0" bmk="_Toc302398778">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78">
                <a:ln>
                  <a:noFill/>
                </a:ln>
                <a:solidFill>
                  <a:schemeClr val="tx1"/>
                </a:solidFill>
                <a:effectLst/>
                <a:latin typeface="Arial" pitchFamily="34" charset="0"/>
                <a:ea typeface="Times New Roman" pitchFamily="18" charset="0"/>
                <a:cs typeface="Times New Roman" pitchFamily="18" charset="0"/>
              </a:rPr>
              <a:t>2.3. Gestion administrative des rémunérations et des budgets de personnel</a:t>
            </a:r>
            <a:r>
              <a:rPr kumimoji="0" lang="fr-FR" sz="1000" b="1" i="0" u="none" strike="noStrike" cap="none" normalizeH="0" baseline="0" dirty="0" smtClean="0" bmk="_Toc302398778">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5302250" algn="l"/>
              </a:tabLst>
            </a:pPr>
            <a:r>
              <a:rPr kumimoji="0" lang="fr-FR" sz="1200" b="1" i="0" u="none" strike="noStrike" cap="none" normalizeH="0" baseline="0" dirty="0" smtClean="0" bmk="_Toc302398778">
                <a:ln>
                  <a:noFill/>
                </a:ln>
                <a:solidFill>
                  <a:srgbClr val="3B81BD"/>
                </a:solidFill>
                <a:effectLst/>
                <a:latin typeface="Arial" pitchFamily="34" charset="0"/>
                <a:ea typeface="Times New Roman" pitchFamily="18" charset="0"/>
                <a:cs typeface="Arial Narrow" pitchFamily="34" charset="0"/>
              </a:rPr>
              <a:t>2.3.1. Préparation des bulletins de salaires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00034" y="1357298"/>
          <a:ext cx="8286810" cy="3657600"/>
        </p:xfrm>
        <a:graphic>
          <a:graphicData uri="http://schemas.openxmlformats.org/drawingml/2006/table">
            <a:tbl>
              <a:tblPr/>
              <a:tblGrid>
                <a:gridCol w="2762270"/>
                <a:gridCol w="2762270"/>
                <a:gridCol w="2762270"/>
              </a:tblGrid>
              <a:tr h="92486">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Savoirs associés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Performance attendue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La documentation juridique et sociale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procédures internes en matière de préparation de la paie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contrats de travail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dossiers du personnel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conventions collectives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décomptes des temps de présence et d’absence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pièces liées aux majorations ou déductions sur salaire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cahier des charges ou une méthodologie de contrôle de la paie fournis un prestataire de paie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tracés, les fiches mensuelles de préparation de la paie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règles comportementales en matière de maintien de la confidentialité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Arial Narrow"/>
                        </a:rPr>
                        <a:t>Savoirs de gestion et savoirs technologiques</a:t>
                      </a:r>
                    </a:p>
                    <a:p>
                      <a:pPr marL="82550" indent="-82550">
                        <a:spcAft>
                          <a:spcPts val="0"/>
                        </a:spcAft>
                      </a:pPr>
                      <a:r>
                        <a:rPr lang="fr-FR" sz="1000" b="0" dirty="0">
                          <a:latin typeface="Arial"/>
                          <a:ea typeface="Times New Roman"/>
                          <a:cs typeface="Arial Narrow"/>
                        </a:rPr>
                        <a:t>- Les composantes du bulletin de salaire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annexes au bulletin de salaire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L’exploitation et le traitement automatisé de la paie à l’aide d’un PGI</a:t>
                      </a:r>
                      <a:endParaRPr lang="fr-FR" sz="1000" b="1" dirty="0">
                        <a:latin typeface="Arial"/>
                        <a:ea typeface="Times New Roman"/>
                        <a:cs typeface="Arial Narrow"/>
                      </a:endParaRPr>
                    </a:p>
                    <a:p>
                      <a:pPr marL="82550" indent="-82550">
                        <a:spcAft>
                          <a:spcPts val="0"/>
                        </a:spcAft>
                      </a:pPr>
                      <a:r>
                        <a:rPr lang="fr-FR" sz="1000" b="1" dirty="0">
                          <a:solidFill>
                            <a:srgbClr val="FF0000"/>
                          </a:solidFill>
                          <a:latin typeface="Arial"/>
                          <a:ea typeface="Times New Roman"/>
                          <a:cs typeface="Calibri"/>
                        </a:rPr>
                        <a:t>Savoirs </a:t>
                      </a:r>
                      <a:r>
                        <a:rPr lang="fr-FR" sz="1000" b="1" dirty="0">
                          <a:solidFill>
                            <a:srgbClr val="FF0000"/>
                          </a:solidFill>
                          <a:latin typeface="Arial"/>
                          <a:ea typeface="Times New Roman"/>
                          <a:cs typeface="Arial Narrow"/>
                        </a:rPr>
                        <a:t>juridiques et économiques</a:t>
                      </a:r>
                    </a:p>
                    <a:p>
                      <a:pPr marL="82550" indent="-82550">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2" action="ppaction://hlinksldjump" tooltip="Thème 3.2 - Le déroulement de carrière : la rémunération  &amp;  Thème 6.3 - Les revenus, leur répartition et la redistribution : Les revenus et leur répartition + La redistribution"/>
                        </a:rPr>
                        <a:t>La législation sur les salaires</a:t>
                      </a:r>
                      <a:endParaRPr lang="fr-FR" sz="1000" b="1" dirty="0">
                        <a:solidFill>
                          <a:srgbClr val="FF0000"/>
                        </a:solidFill>
                        <a:latin typeface="Arial"/>
                        <a:ea typeface="Times New Roman"/>
                        <a:cs typeface="Arial Narrow"/>
                        <a:hlinkClick r:id="rId2" action="ppaction://hlinksldjump" tooltip="Thème 3.2 - Le déroulement de carrière : la rémunération  &amp;  Thème 6.3 - Les revenus, leur répartition et la redistribution : Les revenus et leur répartition + La redistribution"/>
                      </a:endParaRPr>
                    </a:p>
                    <a:p>
                      <a:pPr marL="82550" indent="-82550">
                        <a:spcAft>
                          <a:spcPts val="0"/>
                        </a:spcAft>
                      </a:pPr>
                      <a:r>
                        <a:rPr lang="fr-FR" sz="1000" b="0" dirty="0">
                          <a:solidFill>
                            <a:srgbClr val="FF0000"/>
                          </a:solidFill>
                          <a:latin typeface="Arial"/>
                          <a:ea typeface="Times New Roman"/>
                          <a:cs typeface="Arial Narrow"/>
                          <a:hlinkClick r:id="rId2" action="ppaction://hlinksldjump" tooltip="Thème 3.2 - Le déroulement de carrière : la rémunération  &amp;  Thème 6.3 - Les revenus, leur répartition et la redistribution : Les revenus et leur répartition + La redistribution"/>
                        </a:rPr>
                        <a:t>- Les sources et la confidentialité des informations de paie</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Majorations sur salaire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Déductions sur salaire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Mise à jour des paramètres de paie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Traitement d’éléments spécifiques de paie liés au métier</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2">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Erreurs de paie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Demandes d’informations de la part de salariés sur un élément de paie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Contestations suite à des oublis, des erreurs, sur les bulletins de salaires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Times New Roman"/>
                        </a:rPr>
                        <a:t>Les variables de paie sont saisies, les bulletins sont transmis aux salariés et archivés.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Times New Roman"/>
                        </a:rPr>
                        <a:t>Renseigner et contrôler la vraisemblance des états préparatoires aux bulletins de salaire</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Times New Roman"/>
                        </a:rPr>
                        <a:t>Cohérence et exactitude de l’état préparatoire des salaires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857356" y="1428736"/>
          <a:ext cx="5000660" cy="4361235"/>
        </p:xfrm>
        <a:graphic>
          <a:graphicData uri="http://schemas.openxmlformats.org/drawingml/2006/table">
            <a:tbl>
              <a:tblPr/>
              <a:tblGrid>
                <a:gridCol w="5000660"/>
              </a:tblGrid>
              <a:tr h="1281084">
                <a:tc>
                  <a:txBody>
                    <a:bodyPr/>
                    <a:lstStyle/>
                    <a:p>
                      <a:pPr marL="0" indent="0" algn="just">
                        <a:spcAft>
                          <a:spcPts val="0"/>
                        </a:spcAft>
                      </a:pPr>
                      <a:endParaRPr lang="fr-FR" sz="1100" kern="100" baseline="0" dirty="0">
                        <a:latin typeface="Arial"/>
                        <a:ea typeface="Cambria"/>
                        <a:cs typeface="Times New Roman"/>
                      </a:endParaRPr>
                    </a:p>
                    <a:p>
                      <a:pPr marL="276225" indent="-228600" algn="l">
                        <a:spcAft>
                          <a:spcPts val="0"/>
                        </a:spcAft>
                      </a:pPr>
                      <a:r>
                        <a:rPr lang="fr-FR" sz="1100" b="1" kern="100" baseline="0" dirty="0">
                          <a:latin typeface="Arial"/>
                          <a:ea typeface="Times New Roman"/>
                          <a:cs typeface="Arial Narrow"/>
                        </a:rPr>
                        <a:t>1.1. Gestion administrative des relations avec les fournisseurs</a:t>
                      </a:r>
                    </a:p>
                    <a:p>
                      <a:pPr marL="635000" lvl="3" indent="-130175" algn="l">
                        <a:lnSpc>
                          <a:spcPct val="150000"/>
                        </a:lnSpc>
                        <a:spcAft>
                          <a:spcPts val="0"/>
                        </a:spcAft>
                        <a:buFont typeface="Arial"/>
                        <a:buNone/>
                        <a:tabLst>
                          <a:tab pos="685800" algn="l"/>
                        </a:tabLst>
                      </a:pPr>
                      <a:r>
                        <a:rPr lang="fr-FR" sz="1100" b="0" kern="100" baseline="0" dirty="0" smtClean="0">
                          <a:latin typeface="Arial"/>
                          <a:ea typeface="Times New Roman"/>
                          <a:cs typeface="Times New Roman"/>
                          <a:hlinkClick r:id="rId2" action="ppaction://hlinksldjump"/>
                        </a:rPr>
                        <a:t>1.1.1.Tenue </a:t>
                      </a:r>
                      <a:r>
                        <a:rPr lang="fr-FR" sz="1100" b="0" kern="100" baseline="0" dirty="0">
                          <a:latin typeface="Arial"/>
                          <a:ea typeface="Times New Roman"/>
                          <a:cs typeface="Times New Roman"/>
                          <a:hlinkClick r:id="rId2" action="ppaction://hlinksldjump"/>
                        </a:rPr>
                        <a:t>des dossiers fournisseurs et sous-traitants</a:t>
                      </a:r>
                      <a:endParaRPr lang="fr-FR" sz="1100" b="1" kern="100" baseline="0" dirty="0">
                        <a:latin typeface="Arial"/>
                        <a:ea typeface="Times New Roman"/>
                        <a:cs typeface="Times New Roman"/>
                      </a:endParaRPr>
                    </a:p>
                    <a:p>
                      <a:pPr marL="635000" lvl="3" indent="-130175" algn="l">
                        <a:lnSpc>
                          <a:spcPct val="150000"/>
                        </a:lnSpc>
                        <a:spcAft>
                          <a:spcPts val="0"/>
                        </a:spcAft>
                        <a:buFont typeface="Arial"/>
                        <a:buNone/>
                        <a:tabLst>
                          <a:tab pos="685800" algn="l"/>
                        </a:tabLst>
                      </a:pPr>
                      <a:r>
                        <a:rPr lang="fr-FR" sz="1100" b="0" kern="100" baseline="0" dirty="0" smtClean="0">
                          <a:latin typeface="Arial"/>
                          <a:ea typeface="Times New Roman"/>
                          <a:cs typeface="Times New Roman"/>
                          <a:hlinkClick r:id="rId2" action="ppaction://hlinksldjump"/>
                        </a:rPr>
                        <a:t>1.1.2.Traitement </a:t>
                      </a:r>
                      <a:r>
                        <a:rPr lang="fr-FR" sz="1100" b="0" kern="100" baseline="0" dirty="0">
                          <a:latin typeface="Arial"/>
                          <a:ea typeface="Times New Roman"/>
                          <a:cs typeface="Times New Roman"/>
                          <a:hlinkClick r:id="rId2" action="ppaction://hlinksldjump"/>
                        </a:rPr>
                        <a:t>des ordres d’achat, des commandes </a:t>
                      </a:r>
                      <a:endParaRPr lang="fr-FR" sz="1100" b="1" kern="100" baseline="0" dirty="0">
                        <a:latin typeface="Arial"/>
                        <a:ea typeface="Times New Roman"/>
                        <a:cs typeface="Times New Roman"/>
                      </a:endParaRPr>
                    </a:p>
                    <a:p>
                      <a:pPr marL="635000" lvl="3" indent="-130175" algn="l">
                        <a:lnSpc>
                          <a:spcPct val="150000"/>
                        </a:lnSpc>
                        <a:spcAft>
                          <a:spcPts val="0"/>
                        </a:spcAft>
                        <a:buFont typeface="Arial"/>
                        <a:buNone/>
                        <a:tabLst>
                          <a:tab pos="685800" algn="l"/>
                        </a:tabLst>
                      </a:pPr>
                      <a:r>
                        <a:rPr lang="fr-FR" sz="1100" b="0" kern="100" baseline="0" dirty="0" smtClean="0">
                          <a:latin typeface="Arial"/>
                          <a:ea typeface="Times New Roman"/>
                          <a:cs typeface="Times New Roman"/>
                          <a:hlinkClick r:id="rId3" action="ppaction://hlinksldjump"/>
                        </a:rPr>
                        <a:t>1.1.3.Traitement </a:t>
                      </a:r>
                      <a:r>
                        <a:rPr lang="fr-FR" sz="1100" b="0" kern="100" baseline="0" dirty="0">
                          <a:latin typeface="Arial"/>
                          <a:ea typeface="Times New Roman"/>
                          <a:cs typeface="Times New Roman"/>
                          <a:hlinkClick r:id="rId3" action="ppaction://hlinksldjump"/>
                        </a:rPr>
                        <a:t>des livraisons, des factures et suivi des anomalies</a:t>
                      </a:r>
                      <a:endParaRPr lang="fr-FR" sz="1100" b="1" kern="100" baseline="0" dirty="0">
                        <a:latin typeface="Arial"/>
                        <a:ea typeface="Times New Roman"/>
                        <a:cs typeface="Times New Roman"/>
                      </a:endParaRPr>
                    </a:p>
                    <a:p>
                      <a:pPr marL="635000" lvl="3" indent="-130175" algn="l">
                        <a:lnSpc>
                          <a:spcPct val="150000"/>
                        </a:lnSpc>
                        <a:spcAft>
                          <a:spcPts val="0"/>
                        </a:spcAft>
                        <a:buFont typeface="Arial"/>
                        <a:buNone/>
                        <a:tabLst>
                          <a:tab pos="685800" algn="l"/>
                        </a:tabLst>
                      </a:pPr>
                      <a:r>
                        <a:rPr lang="fr-FR" sz="1100" b="0" kern="100" baseline="0" dirty="0" smtClean="0">
                          <a:latin typeface="Arial"/>
                          <a:ea typeface="Times New Roman"/>
                          <a:cs typeface="Times New Roman"/>
                          <a:hlinkClick r:id="rId4" action="ppaction://hlinksldjump"/>
                        </a:rPr>
                        <a:t>1.1.4.Évaluation </a:t>
                      </a:r>
                      <a:r>
                        <a:rPr lang="fr-FR" sz="1100" b="0" kern="100" baseline="0" dirty="0">
                          <a:latin typeface="Arial"/>
                          <a:ea typeface="Times New Roman"/>
                          <a:cs typeface="Times New Roman"/>
                          <a:hlinkClick r:id="rId4" action="ppaction://hlinksldjump"/>
                        </a:rPr>
                        <a:t>et suivi des stocks</a:t>
                      </a:r>
                      <a:endParaRPr lang="fr-FR" sz="1100" b="1" kern="100" baseline="0" dirty="0">
                        <a:latin typeface="Arial"/>
                        <a:ea typeface="Times New Roman"/>
                        <a:cs typeface="Times New Roman"/>
                      </a:endParaRPr>
                    </a:p>
                    <a:p>
                      <a:pPr marL="635000" lvl="3" indent="-130175" algn="l">
                        <a:lnSpc>
                          <a:spcPct val="150000"/>
                        </a:lnSpc>
                        <a:spcAft>
                          <a:spcPts val="0"/>
                        </a:spcAft>
                        <a:buFont typeface="Arial"/>
                        <a:buNone/>
                        <a:tabLst>
                          <a:tab pos="685800" algn="l"/>
                        </a:tabLst>
                      </a:pPr>
                      <a:r>
                        <a:rPr lang="fr-FR" sz="1100" b="0" kern="100" baseline="0" dirty="0" smtClean="0">
                          <a:latin typeface="Arial"/>
                          <a:ea typeface="Times New Roman"/>
                          <a:cs typeface="Times New Roman"/>
                          <a:hlinkClick r:id="rId5" action="ppaction://hlinksldjump"/>
                        </a:rPr>
                        <a:t>1.1.5.Gestion </a:t>
                      </a:r>
                      <a:r>
                        <a:rPr lang="fr-FR" sz="1100" b="0" kern="100" baseline="0" dirty="0">
                          <a:latin typeface="Arial"/>
                          <a:ea typeface="Times New Roman"/>
                          <a:cs typeface="Times New Roman"/>
                          <a:hlinkClick r:id="rId5" action="ppaction://hlinksldjump"/>
                        </a:rPr>
                        <a:t>des règlements et traitement </a:t>
                      </a:r>
                      <a:r>
                        <a:rPr lang="fr-FR" sz="1100" b="0" kern="100" baseline="0" dirty="0" smtClean="0">
                          <a:latin typeface="Arial"/>
                          <a:ea typeface="Times New Roman"/>
                          <a:cs typeface="Times New Roman"/>
                          <a:hlinkClick r:id="rId5" action="ppaction://hlinksldjump"/>
                        </a:rPr>
                        <a:t>des litiges</a:t>
                      </a:r>
                      <a:endParaRPr lang="fr-FR" sz="1100" b="1" kern="100" baseline="0" dirty="0">
                        <a:latin typeface="Arial"/>
                        <a:ea typeface="Times New Roman"/>
                        <a:cs typeface="Times New Roman"/>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251232">
                <a:tc>
                  <a:txBody>
                    <a:bodyPr/>
                    <a:lstStyle/>
                    <a:p>
                      <a:pPr algn="just" defTabSz="914400" rtl="0" eaLnBrk="1" latinLnBrk="0" hangingPunct="1">
                        <a:spcAft>
                          <a:spcPts val="0"/>
                        </a:spcAft>
                      </a:pPr>
                      <a:endParaRPr lang="fr-FR" sz="1100" b="0" kern="100" baseline="0" dirty="0">
                        <a:solidFill>
                          <a:schemeClr val="tx1"/>
                        </a:solidFill>
                        <a:latin typeface="Arial"/>
                        <a:ea typeface="Times New Roman"/>
                        <a:cs typeface="Times New Roman"/>
                      </a:endParaRPr>
                    </a:p>
                    <a:p>
                      <a:pPr marL="228600" indent="-228600" algn="l" defTabSz="914400" rtl="0" eaLnBrk="1" latinLnBrk="0" hangingPunct="1">
                        <a:spcAft>
                          <a:spcPts val="0"/>
                        </a:spcAft>
                      </a:pPr>
                      <a:r>
                        <a:rPr lang="fr-FR" sz="1100" b="1" kern="100" baseline="0" dirty="0">
                          <a:solidFill>
                            <a:schemeClr val="tx1"/>
                          </a:solidFill>
                          <a:latin typeface="Arial"/>
                          <a:ea typeface="Times New Roman"/>
                          <a:cs typeface="Times New Roman"/>
                        </a:rPr>
                        <a:t>1.2. Gestion administrative des relations avec les clients et les usagers</a:t>
                      </a:r>
                    </a:p>
                    <a:p>
                      <a:pPr marL="539750" lvl="3" indent="-34925" algn="l" defTabSz="914400" rtl="0" eaLnBrk="1" latinLnBrk="0" hangingPunct="1">
                        <a:lnSpc>
                          <a:spcPct val="150000"/>
                        </a:lnSpc>
                        <a:spcAft>
                          <a:spcPts val="0"/>
                        </a:spcAft>
                        <a:buFont typeface="Arial"/>
                        <a:buNone/>
                        <a:tabLst>
                          <a:tab pos="685800" algn="l"/>
                        </a:tabLst>
                      </a:pPr>
                      <a:r>
                        <a:rPr lang="fr-FR" sz="1100" b="0" kern="100" baseline="0" dirty="0" smtClean="0">
                          <a:solidFill>
                            <a:schemeClr val="tx1"/>
                          </a:solidFill>
                          <a:latin typeface="Arial"/>
                          <a:ea typeface="Times New Roman"/>
                          <a:cs typeface="Times New Roman"/>
                          <a:hlinkClick r:id="rId6" action="ppaction://hlinksldjump"/>
                        </a:rPr>
                        <a:t>1.2.1.Participation </a:t>
                      </a:r>
                      <a:r>
                        <a:rPr lang="fr-FR" sz="1100" b="0" kern="100" baseline="0" dirty="0">
                          <a:solidFill>
                            <a:schemeClr val="tx1"/>
                          </a:solidFill>
                          <a:latin typeface="Arial"/>
                          <a:ea typeface="Times New Roman"/>
                          <a:cs typeface="Times New Roman"/>
                          <a:hlinkClick r:id="rId6" action="ppaction://hlinksldjump"/>
                        </a:rPr>
                        <a:t>à la </a:t>
                      </a:r>
                      <a:r>
                        <a:rPr lang="fr-FR" sz="1100" b="0" kern="100" baseline="0" dirty="0" smtClean="0">
                          <a:solidFill>
                            <a:schemeClr val="tx1"/>
                          </a:solidFill>
                          <a:latin typeface="Arial"/>
                          <a:ea typeface="Times New Roman"/>
                          <a:cs typeface="Times New Roman"/>
                          <a:hlinkClick r:id="rId6" action="ppaction://hlinksldjump"/>
                        </a:rPr>
                        <a:t>gestion administrative </a:t>
                      </a:r>
                      <a:r>
                        <a:rPr lang="fr-FR" sz="1100" b="0" kern="100" baseline="0" dirty="0">
                          <a:solidFill>
                            <a:schemeClr val="tx1"/>
                          </a:solidFill>
                          <a:latin typeface="Arial"/>
                          <a:ea typeface="Times New Roman"/>
                          <a:cs typeface="Times New Roman"/>
                          <a:hlinkClick r:id="rId6" action="ppaction://hlinksldjump"/>
                        </a:rPr>
                        <a:t>de la prospection</a:t>
                      </a:r>
                      <a:endParaRPr lang="fr-FR" sz="1100" b="0" kern="100" baseline="0" dirty="0">
                        <a:solidFill>
                          <a:schemeClr val="tx1"/>
                        </a:solidFill>
                        <a:latin typeface="Arial"/>
                        <a:ea typeface="Times New Roman"/>
                        <a:cs typeface="Times New Roman"/>
                      </a:endParaRPr>
                    </a:p>
                    <a:p>
                      <a:pPr marL="539750" lvl="3" indent="-34925" algn="l" defTabSz="914400" rtl="0" eaLnBrk="1" latinLnBrk="0" hangingPunct="1">
                        <a:lnSpc>
                          <a:spcPct val="150000"/>
                        </a:lnSpc>
                        <a:spcAft>
                          <a:spcPts val="0"/>
                        </a:spcAft>
                        <a:buFont typeface="Arial"/>
                        <a:buNone/>
                        <a:tabLst>
                          <a:tab pos="685800" algn="l"/>
                        </a:tabLst>
                      </a:pPr>
                      <a:r>
                        <a:rPr lang="fr-FR" sz="1100" b="0" kern="100" baseline="0" dirty="0" smtClean="0">
                          <a:solidFill>
                            <a:schemeClr val="tx1"/>
                          </a:solidFill>
                          <a:latin typeface="Arial"/>
                          <a:ea typeface="Times New Roman"/>
                          <a:cs typeface="Times New Roman"/>
                          <a:hlinkClick r:id="rId7" action="ppaction://hlinksldjump"/>
                        </a:rPr>
                        <a:t>1.2.2.Tenue </a:t>
                      </a:r>
                      <a:r>
                        <a:rPr lang="fr-FR" sz="1100" b="0" kern="100" baseline="0" dirty="0">
                          <a:solidFill>
                            <a:schemeClr val="tx1"/>
                          </a:solidFill>
                          <a:latin typeface="Arial"/>
                          <a:ea typeface="Times New Roman"/>
                          <a:cs typeface="Times New Roman"/>
                          <a:hlinkClick r:id="rId7" action="ppaction://hlinksldjump"/>
                        </a:rPr>
                        <a:t>des dossiers clients, donneurs d’ordre et usagers</a:t>
                      </a:r>
                      <a:endParaRPr lang="fr-FR" sz="1100" b="0" kern="100" baseline="0" dirty="0">
                        <a:solidFill>
                          <a:schemeClr val="tx1"/>
                        </a:solidFill>
                        <a:latin typeface="Arial"/>
                        <a:ea typeface="Times New Roman"/>
                        <a:cs typeface="Times New Roman"/>
                      </a:endParaRPr>
                    </a:p>
                    <a:p>
                      <a:pPr marL="539750" lvl="3" indent="-34925" algn="l" defTabSz="914400" rtl="0" eaLnBrk="1" latinLnBrk="0" hangingPunct="1">
                        <a:lnSpc>
                          <a:spcPct val="150000"/>
                        </a:lnSpc>
                        <a:spcAft>
                          <a:spcPts val="0"/>
                        </a:spcAft>
                        <a:buFont typeface="Arial"/>
                        <a:buNone/>
                        <a:tabLst>
                          <a:tab pos="685800" algn="l"/>
                        </a:tabLst>
                      </a:pPr>
                      <a:r>
                        <a:rPr lang="fr-FR" sz="1100" b="0" kern="100" baseline="0" dirty="0" smtClean="0">
                          <a:solidFill>
                            <a:schemeClr val="tx1"/>
                          </a:solidFill>
                          <a:latin typeface="Arial"/>
                          <a:ea typeface="Times New Roman"/>
                          <a:cs typeface="Times New Roman"/>
                          <a:hlinkClick r:id="rId8" action="ppaction://hlinksldjump"/>
                        </a:rPr>
                        <a:t>1.2.3.Traitement </a:t>
                      </a:r>
                      <a:r>
                        <a:rPr lang="fr-FR" sz="1100" b="0" kern="100" baseline="0" dirty="0">
                          <a:solidFill>
                            <a:schemeClr val="tx1"/>
                          </a:solidFill>
                          <a:latin typeface="Arial"/>
                          <a:ea typeface="Times New Roman"/>
                          <a:cs typeface="Times New Roman"/>
                          <a:hlinkClick r:id="rId8" action="ppaction://hlinksldjump"/>
                        </a:rPr>
                        <a:t>des devis, des commandes</a:t>
                      </a:r>
                      <a:endParaRPr lang="fr-FR" sz="1100" b="0" kern="100" baseline="0" dirty="0">
                        <a:solidFill>
                          <a:schemeClr val="tx1"/>
                        </a:solidFill>
                        <a:latin typeface="Arial"/>
                        <a:ea typeface="Times New Roman"/>
                        <a:cs typeface="Times New Roman"/>
                      </a:endParaRPr>
                    </a:p>
                    <a:p>
                      <a:pPr marL="539750" lvl="3" indent="-34925" algn="l" defTabSz="914400" rtl="0" eaLnBrk="1" latinLnBrk="0" hangingPunct="1">
                        <a:lnSpc>
                          <a:spcPct val="150000"/>
                        </a:lnSpc>
                        <a:spcAft>
                          <a:spcPts val="0"/>
                        </a:spcAft>
                        <a:buFont typeface="Arial"/>
                        <a:buNone/>
                        <a:tabLst>
                          <a:tab pos="685800" algn="l"/>
                        </a:tabLst>
                      </a:pPr>
                      <a:r>
                        <a:rPr lang="fr-FR" sz="1100" b="0" kern="100" baseline="0" dirty="0" smtClean="0">
                          <a:solidFill>
                            <a:schemeClr val="tx1"/>
                          </a:solidFill>
                          <a:latin typeface="Arial"/>
                          <a:ea typeface="Times New Roman"/>
                          <a:cs typeface="Times New Roman"/>
                          <a:hlinkClick r:id="rId9" action="ppaction://hlinksldjump"/>
                        </a:rPr>
                        <a:t>1.2.4.Traitement </a:t>
                      </a:r>
                      <a:r>
                        <a:rPr lang="fr-FR" sz="1100" b="0" kern="100" baseline="0" dirty="0">
                          <a:solidFill>
                            <a:schemeClr val="tx1"/>
                          </a:solidFill>
                          <a:latin typeface="Arial"/>
                          <a:ea typeface="Times New Roman"/>
                          <a:cs typeface="Times New Roman"/>
                          <a:hlinkClick r:id="rId9" action="ppaction://hlinksldjump"/>
                        </a:rPr>
                        <a:t>des livraisons et de la facturation</a:t>
                      </a:r>
                      <a:endParaRPr lang="fr-FR" sz="1100" b="0" kern="100" baseline="0" dirty="0">
                        <a:solidFill>
                          <a:schemeClr val="tx1"/>
                        </a:solidFill>
                        <a:latin typeface="Arial"/>
                        <a:ea typeface="Times New Roman"/>
                        <a:cs typeface="Times New Roman"/>
                      </a:endParaRPr>
                    </a:p>
                    <a:p>
                      <a:pPr marL="539750" lvl="3" indent="-34925" algn="l" defTabSz="914400" rtl="0" eaLnBrk="1" latinLnBrk="0" hangingPunct="1">
                        <a:lnSpc>
                          <a:spcPct val="150000"/>
                        </a:lnSpc>
                        <a:spcAft>
                          <a:spcPts val="0"/>
                        </a:spcAft>
                        <a:buFont typeface="Arial"/>
                        <a:buNone/>
                        <a:tabLst>
                          <a:tab pos="685800" algn="l"/>
                        </a:tabLst>
                      </a:pPr>
                      <a:r>
                        <a:rPr lang="fr-FR" sz="1100" b="0" kern="100" baseline="0" dirty="0" smtClean="0">
                          <a:solidFill>
                            <a:schemeClr val="tx1"/>
                          </a:solidFill>
                          <a:latin typeface="Arial"/>
                          <a:ea typeface="Times New Roman"/>
                          <a:cs typeface="Times New Roman"/>
                          <a:hlinkClick r:id="rId10" action="ppaction://hlinksldjump"/>
                        </a:rPr>
                        <a:t>1.2.5.Traitement </a:t>
                      </a:r>
                      <a:r>
                        <a:rPr lang="fr-FR" sz="1100" b="0" kern="100" baseline="0" dirty="0">
                          <a:solidFill>
                            <a:schemeClr val="tx1"/>
                          </a:solidFill>
                          <a:latin typeface="Arial"/>
                          <a:ea typeface="Times New Roman"/>
                          <a:cs typeface="Times New Roman"/>
                          <a:hlinkClick r:id="rId10" action="ppaction://hlinksldjump"/>
                        </a:rPr>
                        <a:t>des règlements et suivi des litiges</a:t>
                      </a:r>
                      <a:endParaRPr lang="fr-FR" sz="1100" b="0" kern="100" baseline="0" dirty="0">
                        <a:solidFill>
                          <a:schemeClr val="tx1"/>
                        </a:solidFill>
                        <a:latin typeface="Arial"/>
                        <a:ea typeface="Times New Roman"/>
                        <a:cs typeface="Times New Roman"/>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176075">
                <a:tc>
                  <a:txBody>
                    <a:bodyPr/>
                    <a:lstStyle/>
                    <a:p>
                      <a:pPr marL="0" indent="0" algn="l">
                        <a:spcBef>
                          <a:spcPts val="600"/>
                        </a:spcBef>
                        <a:spcAft>
                          <a:spcPts val="0"/>
                        </a:spcAft>
                      </a:pPr>
                      <a:r>
                        <a:rPr lang="fr-FR" sz="1100" b="1" dirty="0">
                          <a:latin typeface="Arial"/>
                          <a:ea typeface="Times New Roman"/>
                          <a:cs typeface="Arial Narrow"/>
                        </a:rPr>
                        <a:t>1.3. Gestion administrative des relations avec les autres </a:t>
                      </a:r>
                      <a:r>
                        <a:rPr lang="fr-FR" sz="1100" b="1" dirty="0" smtClean="0">
                          <a:latin typeface="Arial"/>
                          <a:ea typeface="Times New Roman"/>
                          <a:cs typeface="Arial Narrow"/>
                        </a:rPr>
                        <a:t>partenaires</a:t>
                      </a:r>
                      <a:endParaRPr lang="fr-FR" sz="1100" b="0" kern="100" baseline="0" dirty="0">
                        <a:solidFill>
                          <a:schemeClr val="tx1"/>
                        </a:solidFill>
                        <a:latin typeface="Arial"/>
                        <a:ea typeface="Times New Roman"/>
                        <a:cs typeface="Times New Roman"/>
                      </a:endParaRPr>
                    </a:p>
                    <a:p>
                      <a:pPr marL="457200" lvl="3" indent="0" algn="l">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1" action="ppaction://hlinksldjump"/>
                        </a:rPr>
                        <a:t>1.3.1.Suivi </a:t>
                      </a:r>
                      <a:r>
                        <a:rPr lang="fr-FR" sz="1100" b="0" kern="100" baseline="0" dirty="0">
                          <a:solidFill>
                            <a:schemeClr val="tx1"/>
                          </a:solidFill>
                          <a:latin typeface="Arial"/>
                          <a:ea typeface="Times New Roman"/>
                          <a:cs typeface="Times New Roman"/>
                          <a:hlinkClick r:id="rId11" action="ppaction://hlinksldjump"/>
                        </a:rPr>
                        <a:t>de la trésorerie et des relations avec les banques</a:t>
                      </a:r>
                      <a:endParaRPr lang="fr-FR" sz="1100" b="0" kern="100" baseline="0" dirty="0">
                        <a:solidFill>
                          <a:schemeClr val="tx1"/>
                        </a:solidFill>
                        <a:latin typeface="Arial"/>
                        <a:ea typeface="Times New Roman"/>
                        <a:cs typeface="Times New Roman"/>
                      </a:endParaRPr>
                    </a:p>
                    <a:p>
                      <a:pPr marL="457200" lvl="3" indent="0" algn="l">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2" action="ppaction://hlinksldjump"/>
                        </a:rPr>
                        <a:t>1.3.2.Préparation </a:t>
                      </a:r>
                      <a:r>
                        <a:rPr lang="fr-FR" sz="1100" b="0" kern="100" baseline="0" dirty="0">
                          <a:solidFill>
                            <a:schemeClr val="tx1"/>
                          </a:solidFill>
                          <a:latin typeface="Arial"/>
                          <a:ea typeface="Times New Roman"/>
                          <a:cs typeface="Times New Roman"/>
                          <a:hlinkClick r:id="rId12" action="ppaction://hlinksldjump"/>
                        </a:rPr>
                        <a:t>des déclarations fiscales</a:t>
                      </a:r>
                      <a:endParaRPr lang="fr-FR" sz="1100" b="0" kern="100" baseline="0" dirty="0">
                        <a:solidFill>
                          <a:schemeClr val="tx1"/>
                        </a:solidFill>
                        <a:latin typeface="Arial"/>
                        <a:ea typeface="Times New Roman"/>
                        <a:cs typeface="Times New Roman"/>
                      </a:endParaRPr>
                    </a:p>
                    <a:p>
                      <a:pPr marL="457200" lvl="3" indent="0" algn="l">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3" action="ppaction://hlinksldjump"/>
                        </a:rPr>
                        <a:t>1.3.3.Traitement </a:t>
                      </a:r>
                      <a:r>
                        <a:rPr lang="fr-FR" sz="1100" b="0" kern="100" baseline="0" dirty="0">
                          <a:solidFill>
                            <a:schemeClr val="tx1"/>
                          </a:solidFill>
                          <a:latin typeface="Arial"/>
                          <a:ea typeface="Times New Roman"/>
                          <a:cs typeface="Times New Roman"/>
                          <a:hlinkClick r:id="rId13" action="ppaction://hlinksldjump"/>
                        </a:rPr>
                        <a:t>des formalités administratives</a:t>
                      </a:r>
                      <a:endParaRPr lang="fr-FR" sz="1100" b="0" kern="100" baseline="0" dirty="0">
                        <a:solidFill>
                          <a:schemeClr val="tx1"/>
                        </a:solidFill>
                        <a:latin typeface="Arial"/>
                        <a:ea typeface="Times New Roman"/>
                        <a:cs typeface="Times New Roman"/>
                      </a:endParaRPr>
                    </a:p>
                    <a:p>
                      <a:pPr marL="457200" lvl="3" indent="0" algn="l">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4" action="ppaction://hlinksldjump"/>
                        </a:rPr>
                        <a:t>1.3.4.Suivi </a:t>
                      </a:r>
                      <a:r>
                        <a:rPr lang="fr-FR" sz="1100" b="0" kern="100" baseline="0" dirty="0">
                          <a:solidFill>
                            <a:schemeClr val="tx1"/>
                          </a:solidFill>
                          <a:latin typeface="Arial"/>
                          <a:ea typeface="Times New Roman"/>
                          <a:cs typeface="Times New Roman"/>
                          <a:hlinkClick r:id="rId14" action="ppaction://hlinksldjump"/>
                        </a:rPr>
                        <a:t>des relations avec les partenaires-métiers</a:t>
                      </a:r>
                      <a:endParaRPr lang="fr-FR" sz="1100" b="0" kern="100" baseline="0" dirty="0">
                        <a:solidFill>
                          <a:schemeClr val="tx1"/>
                        </a:solidFill>
                        <a:latin typeface="Arial"/>
                        <a:ea typeface="Times New Roman"/>
                        <a:cs typeface="Times New Roman"/>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bl>
          </a:graphicData>
        </a:graphic>
      </p:graphicFrame>
      <p:sp>
        <p:nvSpPr>
          <p:cNvPr id="5" name="Rectangle 4"/>
          <p:cNvSpPr/>
          <p:nvPr/>
        </p:nvSpPr>
        <p:spPr>
          <a:xfrm>
            <a:off x="0" y="857232"/>
            <a:ext cx="8715404" cy="369332"/>
          </a:xfrm>
          <a:prstGeom prst="rect">
            <a:avLst/>
          </a:prstGeom>
        </p:spPr>
        <p:txBody>
          <a:bodyPr wrap="square">
            <a:spAutoFit/>
          </a:bodyPr>
          <a:lstStyle/>
          <a:p>
            <a:pPr algn="ctr"/>
            <a:r>
              <a:rPr lang="fr-FR" b="1" dirty="0" smtClean="0">
                <a:solidFill>
                  <a:srgbClr val="0070C0"/>
                </a:solidFill>
              </a:rPr>
              <a:t>Pôle 1 Gestion administrative des relations externes</a:t>
            </a:r>
            <a:endParaRPr lang="fr-FR" dirty="0">
              <a:solidFill>
                <a:srgbClr val="0070C0"/>
              </a:solidFill>
            </a:endParaRPr>
          </a:p>
        </p:txBody>
      </p:sp>
      <p:pic>
        <p:nvPicPr>
          <p:cNvPr id="6" name="Picture 2" descr="Rendered Image">
            <a:hlinkClick r:id="rId15" action="ppaction://hlinksldjump"/>
          </p:cNvPr>
          <p:cNvPicPr>
            <a:picLocks noChangeAspect="1" noChangeArrowheads="1"/>
          </p:cNvPicPr>
          <p:nvPr/>
        </p:nvPicPr>
        <p:blipFill>
          <a:blip r:embed="rId16" cstate="print"/>
          <a:srcRect/>
          <a:stretch>
            <a:fillRect/>
          </a:stretch>
        </p:blipFill>
        <p:spPr bwMode="auto">
          <a:xfrm>
            <a:off x="8321645" y="6072206"/>
            <a:ext cx="822355" cy="1146008"/>
          </a:xfrm>
          <a:prstGeom prst="rect">
            <a:avLst/>
          </a:prstGeom>
          <a:noFill/>
          <a:ln w="9525">
            <a:noFill/>
            <a:miter lim="800000"/>
            <a:headEnd/>
            <a:tailEnd/>
          </a:ln>
        </p:spPr>
      </p:pic>
      <p:sp>
        <p:nvSpPr>
          <p:cNvPr id="9" name="Titre 1"/>
          <p:cNvSpPr txBox="1">
            <a:spLocks/>
          </p:cNvSpPr>
          <p:nvPr/>
        </p:nvSpPr>
        <p:spPr bwMode="gray">
          <a:xfrm>
            <a:off x="0" y="0"/>
            <a:ext cx="9144000" cy="647700"/>
          </a:xfrm>
          <a:prstGeom prst="rect">
            <a:avLst/>
          </a:prstGeom>
          <a:noFill/>
          <a:ln w="9525">
            <a:noFill/>
            <a:miter lim="800000"/>
            <a:headEnd/>
            <a:tailEnd/>
          </a:ln>
        </p:spPr>
        <p:txBody>
          <a:bodyPr vert="horz" wrap="square" lIns="0" tIns="45720" rIns="0" bIns="45720" numCol="1" anchor="t"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fr-FR" sz="2800" b="1" i="0" u="none" strike="noStrike" kern="0" cap="none" spc="50" normalizeH="0" baseline="0" noProof="0" dirty="0" smtClean="0">
                <a:ln w="11430"/>
                <a:solidFill>
                  <a:srgbClr val="4F81BD"/>
                </a:solidFill>
                <a:effectLst/>
                <a:uLnTx/>
                <a:uFillTx/>
                <a:latin typeface="+mj-lt"/>
                <a:ea typeface="+mj-ea"/>
                <a:cs typeface="+mj-cs"/>
              </a:rPr>
              <a:t>Baccalauréat Professionnel Gestion-Administration</a:t>
            </a:r>
            <a:endParaRPr kumimoji="0" lang="fr-FR" sz="2800" b="1" i="0" u="none" strike="noStrike" kern="0" cap="none" spc="50" normalizeH="0" baseline="0" noProof="0" dirty="0">
              <a:ln w="11430"/>
              <a:solidFill>
                <a:srgbClr val="4F81BD"/>
              </a:solidFill>
              <a:effectLst/>
              <a:uLnTx/>
              <a:uFillTx/>
              <a:latin typeface="+mj-lt"/>
              <a:ea typeface="+mj-ea"/>
              <a:cs typeface="+mj-cs"/>
            </a:endParaRPr>
          </a:p>
        </p:txBody>
      </p:sp>
      <p:pic>
        <p:nvPicPr>
          <p:cNvPr id="7" name="Picture 3" descr="Résultat de recherche d'images pour &quot;plume&quot;"/>
          <p:cNvPicPr>
            <a:picLocks noChangeAspect="1" noChangeArrowheads="1"/>
          </p:cNvPicPr>
          <p:nvPr/>
        </p:nvPicPr>
        <p:blipFill>
          <a:blip r:embed="rId17" cstate="print">
            <a:clrChange>
              <a:clrFrom>
                <a:srgbClr val="FFFFFF"/>
              </a:clrFrom>
              <a:clrTo>
                <a:srgbClr val="FFFFFF">
                  <a:alpha val="0"/>
                </a:srgbClr>
              </a:clrTo>
            </a:clrChange>
          </a:blip>
          <a:srcRect/>
          <a:stretch>
            <a:fillRect/>
          </a:stretch>
        </p:blipFill>
        <p:spPr bwMode="auto">
          <a:xfrm>
            <a:off x="5786446" y="2786058"/>
            <a:ext cx="235544" cy="231262"/>
          </a:xfrm>
          <a:prstGeom prst="rect">
            <a:avLst/>
          </a:prstGeom>
          <a:noFill/>
        </p:spPr>
      </p:pic>
      <p:pic>
        <p:nvPicPr>
          <p:cNvPr id="8" name="Picture 3" descr="Résultat de recherche d'images pour &quot;plume&quot;"/>
          <p:cNvPicPr>
            <a:picLocks noChangeAspect="1" noChangeArrowheads="1"/>
          </p:cNvPicPr>
          <p:nvPr/>
        </p:nvPicPr>
        <p:blipFill>
          <a:blip r:embed="rId17" cstate="print">
            <a:clrChange>
              <a:clrFrom>
                <a:srgbClr val="FFFFFF"/>
              </a:clrFrom>
              <a:clrTo>
                <a:srgbClr val="FFFFFF">
                  <a:alpha val="0"/>
                </a:srgbClr>
              </a:clrTo>
            </a:clrChange>
          </a:blip>
          <a:srcRect/>
          <a:stretch>
            <a:fillRect/>
          </a:stretch>
        </p:blipFill>
        <p:spPr bwMode="auto">
          <a:xfrm>
            <a:off x="5643570" y="4357694"/>
            <a:ext cx="235544" cy="231262"/>
          </a:xfrm>
          <a:prstGeom prst="rect">
            <a:avLst/>
          </a:prstGeom>
          <a:noFill/>
        </p:spPr>
      </p:pic>
      <p:pic>
        <p:nvPicPr>
          <p:cNvPr id="10" name="Picture 3" descr="Résultat de recherche d'images pour &quot;plume&quot;"/>
          <p:cNvPicPr>
            <a:picLocks noChangeAspect="1" noChangeArrowheads="1"/>
          </p:cNvPicPr>
          <p:nvPr/>
        </p:nvPicPr>
        <p:blipFill>
          <a:blip r:embed="rId17" cstate="print">
            <a:clrChange>
              <a:clrFrom>
                <a:srgbClr val="FFFFFF"/>
              </a:clrFrom>
              <a:clrTo>
                <a:srgbClr val="FFFFFF">
                  <a:alpha val="0"/>
                </a:srgbClr>
              </a:clrTo>
            </a:clrChange>
          </a:blip>
          <a:srcRect/>
          <a:stretch>
            <a:fillRect/>
          </a:stretch>
        </p:blipFill>
        <p:spPr bwMode="auto">
          <a:xfrm>
            <a:off x="5357818" y="5214950"/>
            <a:ext cx="235544" cy="231262"/>
          </a:xfrm>
          <a:prstGeom prst="rect">
            <a:avLst/>
          </a:prstGeom>
          <a:noFill/>
        </p:spPr>
      </p:pic>
      <p:sp>
        <p:nvSpPr>
          <p:cNvPr id="11" name="Rectangle à coins arrondis 10">
            <a:hlinkClick r:id="rId18" action="ppaction://hlinksldjump"/>
          </p:cNvPr>
          <p:cNvSpPr/>
          <p:nvPr/>
        </p:nvSpPr>
        <p:spPr bwMode="auto">
          <a:xfrm>
            <a:off x="7215206" y="2071678"/>
            <a:ext cx="1143008" cy="428628"/>
          </a:xfrm>
          <a:prstGeom prst="roundRect">
            <a:avLst/>
          </a:prstGeom>
          <a:solidFill>
            <a:schemeClr val="accent3">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Critères </a:t>
            </a:r>
          </a:p>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d’évaluation</a:t>
            </a:r>
          </a:p>
        </p:txBody>
      </p:sp>
      <p:sp>
        <p:nvSpPr>
          <p:cNvPr id="12" name="Rectangle à coins arrondis 11">
            <a:hlinkClick r:id="rId19" action="ppaction://hlinksldjump"/>
          </p:cNvPr>
          <p:cNvSpPr/>
          <p:nvPr/>
        </p:nvSpPr>
        <p:spPr bwMode="auto">
          <a:xfrm>
            <a:off x="7215206" y="3643314"/>
            <a:ext cx="1143008" cy="428628"/>
          </a:xfrm>
          <a:prstGeom prst="roundRect">
            <a:avLst/>
          </a:prstGeom>
          <a:solidFill>
            <a:schemeClr val="bg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Critères </a:t>
            </a:r>
          </a:p>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d’évaluation</a:t>
            </a:r>
          </a:p>
        </p:txBody>
      </p:sp>
      <p:sp>
        <p:nvSpPr>
          <p:cNvPr id="13" name="Rectangle à coins arrondis 12">
            <a:hlinkClick r:id="rId20" action="ppaction://hlinksldjump"/>
          </p:cNvPr>
          <p:cNvSpPr/>
          <p:nvPr/>
        </p:nvSpPr>
        <p:spPr bwMode="auto">
          <a:xfrm>
            <a:off x="7215206" y="4929198"/>
            <a:ext cx="1143008" cy="428628"/>
          </a:xfrm>
          <a:prstGeom prst="roundRect">
            <a:avLst/>
          </a:prstGeom>
          <a:solidFill>
            <a:schemeClr val="bg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Critères </a:t>
            </a:r>
          </a:p>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d’évaluation</a:t>
            </a:r>
          </a:p>
        </p:txBody>
      </p:sp>
    </p:spTree>
  </p:cSld>
  <p:clrMapOvr>
    <a:masterClrMapping/>
  </p:clrMapOvr>
  <p:transition advClick="0">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28596" y="785794"/>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302250" algn="l"/>
              </a:tabLst>
            </a:pPr>
            <a:r>
              <a:rPr kumimoji="0" lang="fr-FR" sz="1000" b="1" i="0" u="none" strike="noStrike" cap="none" normalizeH="0" baseline="0" dirty="0" smtClean="0" bmk="_Toc302398779">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79">
                <a:ln>
                  <a:noFill/>
                </a:ln>
                <a:solidFill>
                  <a:schemeClr val="tx1"/>
                </a:solidFill>
                <a:effectLst/>
                <a:latin typeface="Arial" pitchFamily="34" charset="0"/>
                <a:ea typeface="Times New Roman" pitchFamily="18" charset="0"/>
                <a:cs typeface="Times New Roman" pitchFamily="18" charset="0"/>
              </a:rPr>
              <a:t>2.3. Gestion administrative des rémunérations et des budgets de personnel</a:t>
            </a:r>
            <a:r>
              <a:rPr kumimoji="0" lang="fr-FR" sz="1000" b="1" i="0" u="none" strike="noStrike" cap="none" normalizeH="0" baseline="0" dirty="0" smtClean="0" bmk="_Toc302398779">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5302250" algn="l"/>
              </a:tabLst>
            </a:pPr>
            <a:r>
              <a:rPr kumimoji="0" lang="fr-FR" sz="1200" b="1" i="0" u="none" strike="noStrike" cap="none" normalizeH="0" baseline="0" dirty="0" smtClean="0" bmk="_Toc302398779">
                <a:ln>
                  <a:noFill/>
                </a:ln>
                <a:solidFill>
                  <a:srgbClr val="3B81BD"/>
                </a:solidFill>
                <a:effectLst/>
                <a:latin typeface="Arial" pitchFamily="34" charset="0"/>
                <a:ea typeface="Times New Roman" pitchFamily="18" charset="0"/>
                <a:cs typeface="Arial Narrow" pitchFamily="34" charset="0"/>
              </a:rPr>
              <a:t>2.3.2. Préparation des déclarations sociales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14422"/>
          <a:ext cx="8286807" cy="3445574"/>
        </p:xfrm>
        <a:graphic>
          <a:graphicData uri="http://schemas.openxmlformats.org/drawingml/2006/table">
            <a:tbl>
              <a:tblPr/>
              <a:tblGrid>
                <a:gridCol w="2762269"/>
                <a:gridCol w="2762269"/>
                <a:gridCol w="2762269"/>
              </a:tblGrid>
              <a:tr h="171259">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Savoirs associés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Performance attendue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370077">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Arial Narrow"/>
                        </a:rPr>
                        <a:t>- </a:t>
                      </a:r>
                      <a:r>
                        <a:rPr lang="fr-FR" sz="1000" b="0" dirty="0">
                          <a:latin typeface="Arial"/>
                          <a:ea typeface="Times New Roman"/>
                          <a:cs typeface="Arial Narrow"/>
                        </a:rPr>
                        <a:t>La documentation juridique, sociale et fiscale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procédures de l’organisation en matière de déclarations sociales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codes d’accès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doubles des bulletins de paye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livre de paie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L’état des cotisations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déclarations des périodes précédentes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formulaires de déclarations sociales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exigences du comptable ou de l’expert comptable en matière de déclarations sociales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Arial Narrow"/>
                        </a:rPr>
                        <a:t>Savoirs de gestion et savoirs technologiques</a:t>
                      </a:r>
                    </a:p>
                    <a:p>
                      <a:pPr marL="82550" indent="-82550">
                        <a:spcAft>
                          <a:spcPts val="0"/>
                        </a:spcAft>
                      </a:pPr>
                      <a:r>
                        <a:rPr lang="fr-FR" sz="1000" b="0" dirty="0">
                          <a:latin typeface="Arial"/>
                          <a:ea typeface="Times New Roman"/>
                          <a:cs typeface="Calibri"/>
                        </a:rPr>
                        <a:t>- Le calendrier des déclarations sociales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processus administratifs d’établissement et de transmission des déclarations sociales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L’exploitation et la réalisation des documents préparatoires à l’aide d’un PGI</a:t>
                      </a:r>
                      <a:endParaRPr lang="fr-FR" sz="1000" b="1" dirty="0">
                        <a:latin typeface="Arial"/>
                        <a:ea typeface="Times New Roman"/>
                        <a:cs typeface="Arial Narrow"/>
                      </a:endParaRPr>
                    </a:p>
                    <a:p>
                      <a:pPr marL="82550" indent="-82550">
                        <a:spcAft>
                          <a:spcPts val="0"/>
                        </a:spcAf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marL="82550" indent="-82550">
                        <a:spcAft>
                          <a:spcPts val="0"/>
                        </a:spcAft>
                      </a:pPr>
                      <a:r>
                        <a:rPr lang="fr-FR" sz="1000" b="0" dirty="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2" action="ppaction://hlinksldjump" tooltip="Thème 6.3 - Les revenus, leur répartition et la redistribution : La redistribution"/>
                        </a:rPr>
                        <a:t>Les cotisations sociales</a:t>
                      </a:r>
                      <a:endParaRPr lang="fr-FR" sz="1000" b="1" dirty="0">
                        <a:solidFill>
                          <a:srgbClr val="FF0000"/>
                        </a:solidFill>
                        <a:latin typeface="Arial"/>
                        <a:ea typeface="Times New Roman"/>
                        <a:cs typeface="Arial Narrow"/>
                        <a:hlinkClick r:id="rId2" action="ppaction://hlinksldjump" tooltip="Thème 6.3 - Les revenus, leur répartition et la redistribution : La redistribution"/>
                      </a:endParaRPr>
                    </a:p>
                    <a:p>
                      <a:pPr marL="82550" indent="-82550">
                        <a:spcAft>
                          <a:spcPts val="0"/>
                        </a:spcAft>
                      </a:pPr>
                      <a:r>
                        <a:rPr lang="fr-FR" sz="1000" b="0" dirty="0">
                          <a:solidFill>
                            <a:srgbClr val="FF0000"/>
                          </a:solidFill>
                          <a:latin typeface="Arial"/>
                          <a:ea typeface="Times New Roman"/>
                          <a:cs typeface="Calibri"/>
                          <a:hlinkClick r:id="rId2" action="ppaction://hlinksldjump" tooltip="Thème 6.3 - Les revenus, leur répartition et la redistribution : La redistribution"/>
                        </a:rPr>
                        <a:t>- Les déclarations sociales</a:t>
                      </a:r>
                      <a:endParaRPr lang="fr-FR" sz="1000" b="1" dirty="0">
                        <a:solidFill>
                          <a:srgbClr val="FF0000"/>
                        </a:solidFill>
                        <a:latin typeface="Arial"/>
                        <a:ea typeface="Times New Roman"/>
                        <a:cs typeface="Arial Narrow"/>
                        <a:hlinkClick r:id="rId2" action="ppaction://hlinksldjump" tooltip="Thème 6.3 - Les revenus, leur répartition et la redistribution : La redistribution"/>
                      </a:endParaRPr>
                    </a:p>
                    <a:p>
                      <a:pPr marL="82550" indent="-82550">
                        <a:spcAft>
                          <a:spcPts val="0"/>
                        </a:spcAft>
                      </a:pPr>
                      <a:r>
                        <a:rPr lang="fr-FR" sz="1000" b="0" dirty="0">
                          <a:solidFill>
                            <a:srgbClr val="FF0000"/>
                          </a:solidFill>
                          <a:latin typeface="Arial"/>
                          <a:ea typeface="Times New Roman"/>
                          <a:cs typeface="Calibri"/>
                          <a:hlinkClick r:id="rId2" action="ppaction://hlinksldjump" tooltip="Thème 6.3 - Les revenus, leur répartition et la redistribution : La redistribution"/>
                        </a:rPr>
                        <a:t>- Les contrôles de l’administration fiscale et sociale</a:t>
                      </a:r>
                      <a:endParaRPr lang="fr-FR" sz="1000" b="1" dirty="0">
                        <a:solidFill>
                          <a:srgbClr val="FF0000"/>
                        </a:solidFill>
                        <a:latin typeface="Arial"/>
                        <a:ea typeface="Times New Roman"/>
                        <a:cs typeface="Arial Narrow"/>
                        <a:hlinkClick r:id="rId2" action="ppaction://hlinksldjump" tooltip="Thème 6.3 - Les revenus, leur répartition et la redistribution : La redistribution"/>
                      </a:endParaRPr>
                    </a:p>
                    <a:p>
                      <a:pPr marL="82550" indent="-82550">
                        <a:spcAft>
                          <a:spcPts val="0"/>
                        </a:spcAft>
                      </a:pPr>
                      <a:r>
                        <a:rPr lang="fr-FR" sz="1000" b="0" dirty="0">
                          <a:solidFill>
                            <a:srgbClr val="FF0000"/>
                          </a:solidFill>
                          <a:latin typeface="Arial"/>
                          <a:ea typeface="Times New Roman"/>
                          <a:cs typeface="Calibri"/>
                          <a:hlinkClick r:id="rId2" action="ppaction://hlinksldjump" tooltip="Thème 6.3 - Les revenus, leur répartition et la redistribution : La redistribution"/>
                        </a:rPr>
                        <a:t>- Les différents statuts et contrats des salariés</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Application d’exonérations, taux spécifiques, effets de seuil ou de plafond</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Modification des procédures de déclaration et/ou de recouvrement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Déclarations en ligne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Préparation d’un contrôle URSSAF</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198818">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Incohérences entre le livre de paie et les déclarations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Déclaration hors délai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Contestation de l’administration portant sur une déclaration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71259">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Times New Roman"/>
                        </a:rPr>
                        <a:t>Les déclarations sociales sont préparées dans les délais de rigueur.</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13779">
                <a:tc>
                  <a:txBody>
                    <a:bodyPr/>
                    <a:lstStyle/>
                    <a:p>
                      <a:pPr>
                        <a:spcAft>
                          <a:spcPts val="0"/>
                        </a:spcAft>
                      </a:pPr>
                      <a:r>
                        <a:rPr lang="fr-FR" sz="1000" b="0">
                          <a:latin typeface="Arial"/>
                          <a:ea typeface="Times New Roman"/>
                          <a:cs typeface="Calibri"/>
                        </a:rPr>
                        <a:t>Renseigner des états préparatoires </a:t>
                      </a:r>
                      <a:r>
                        <a:rPr lang="fr-FR" sz="1000" b="0">
                          <a:latin typeface="Arial"/>
                          <a:ea typeface="Times New Roman"/>
                          <a:cs typeface="Times New Roman"/>
                        </a:rPr>
                        <a:t>aux déclarations sociales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Cohérence et exactitude de l’état préparatoire des déclarations sociales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71472" y="857232"/>
            <a:ext cx="785818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302250" algn="l"/>
              </a:tabLst>
            </a:pPr>
            <a:r>
              <a:rPr kumimoji="0" lang="fr-FR" sz="1000" b="1" i="0" u="none" strike="noStrike" cap="none" normalizeH="0" baseline="0" dirty="0" smtClean="0" bmk="_Toc302398780">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80">
                <a:ln>
                  <a:noFill/>
                </a:ln>
                <a:solidFill>
                  <a:schemeClr val="tx1"/>
                </a:solidFill>
                <a:effectLst/>
                <a:latin typeface="Arial" pitchFamily="34" charset="0"/>
                <a:ea typeface="Times New Roman" pitchFamily="18" charset="0"/>
                <a:cs typeface="Times New Roman" pitchFamily="18" charset="0"/>
              </a:rPr>
              <a:t>2.3. Gestion administrative des rémunérations et des budgets de personnel</a:t>
            </a:r>
            <a:r>
              <a:rPr kumimoji="0" lang="fr-FR" sz="1000" b="1" i="0" u="none" strike="noStrike" cap="none" normalizeH="0" baseline="0" dirty="0" smtClean="0" bmk="_Toc302398780">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5302250" algn="l"/>
              </a:tabLst>
            </a:pPr>
            <a:r>
              <a:rPr kumimoji="0" lang="fr-FR" sz="1200" b="1" i="0" u="none" strike="noStrike" cap="none" normalizeH="0" baseline="0" dirty="0" smtClean="0" bmk="_Toc302398780">
                <a:ln>
                  <a:noFill/>
                </a:ln>
                <a:solidFill>
                  <a:srgbClr val="3B81BD"/>
                </a:solidFill>
                <a:effectLst/>
                <a:latin typeface="Arial" pitchFamily="34" charset="0"/>
                <a:ea typeface="Times New Roman" pitchFamily="18" charset="0"/>
                <a:cs typeface="Arial Narrow" pitchFamily="34" charset="0"/>
              </a:rPr>
              <a:t>2.3.3. Participation à la préparation et au suivi budgétaire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71472" y="1285860"/>
          <a:ext cx="8143932" cy="3240220"/>
        </p:xfrm>
        <a:graphic>
          <a:graphicData uri="http://schemas.openxmlformats.org/drawingml/2006/table">
            <a:tbl>
              <a:tblPr/>
              <a:tblGrid>
                <a:gridCol w="2714644"/>
                <a:gridCol w="2714644"/>
                <a:gridCol w="2714644"/>
              </a:tblGrid>
              <a:tr h="202513">
                <a:tc>
                  <a:txBody>
                    <a:bodyPr/>
                    <a:lstStyle/>
                    <a:p>
                      <a:pPr algn="ctr">
                        <a:spcAft>
                          <a:spcPts val="0"/>
                        </a:spcAft>
                      </a:pPr>
                      <a:r>
                        <a:rPr lang="fr-FR" sz="1000" b="1" dirty="0">
                          <a:latin typeface="+mn-lt"/>
                          <a:ea typeface="Times New Roman"/>
                          <a:cs typeface="Calibri"/>
                        </a:rPr>
                        <a:t>Données de la situation</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Savoirs associés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Performance attendue</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215084">
                <a:tc rowSpan="2">
                  <a:txBody>
                    <a:bodyPr/>
                    <a:lstStyle/>
                    <a:p>
                      <a:pPr>
                        <a:spcAft>
                          <a:spcPts val="0"/>
                        </a:spcAft>
                      </a:pPr>
                      <a:endParaRPr lang="fr-FR" sz="1000" b="0" dirty="0">
                        <a:latin typeface="+mn-lt"/>
                        <a:ea typeface="Times New Roman"/>
                        <a:cs typeface="Calibri"/>
                      </a:endParaRPr>
                    </a:p>
                    <a:p>
                      <a:pPr marL="82550" indent="-82550">
                        <a:spcAft>
                          <a:spcPts val="0"/>
                        </a:spcAft>
                      </a:pPr>
                      <a:r>
                        <a:rPr lang="fr-FR" sz="1000" b="1" dirty="0">
                          <a:latin typeface="+mn-lt"/>
                          <a:ea typeface="Times New Roman"/>
                          <a:cs typeface="Arial Narrow"/>
                        </a:rPr>
                        <a:t>- </a:t>
                      </a:r>
                      <a:r>
                        <a:rPr lang="fr-FR" sz="1000" b="0" dirty="0">
                          <a:latin typeface="+mn-lt"/>
                          <a:ea typeface="Times New Roman"/>
                          <a:cs typeface="Arial Narrow"/>
                        </a:rPr>
                        <a:t>La documentation fiscale et sociale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procédures internes d’élaboration des budgets </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pièces internes et externes justificatives des dépenses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données comptables liées aux dépenses engagées </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documents de suivi des budgets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tableaux de détermination des coûts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Un environnement numérique de travail de type PGI</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Bef>
                          <a:spcPts val="1000"/>
                        </a:spcBef>
                        <a:spcAft>
                          <a:spcPts val="0"/>
                        </a:spcAft>
                      </a:pPr>
                      <a:endParaRPr lang="fr-FR" sz="1000" b="1" dirty="0">
                        <a:solidFill>
                          <a:srgbClr val="4F81BD"/>
                        </a:solidFill>
                        <a:latin typeface="+mn-lt"/>
                        <a:ea typeface="Times New Roman"/>
                        <a:cs typeface="Times New Roman"/>
                      </a:endParaRPr>
                    </a:p>
                    <a:p>
                      <a:pPr marL="82550" indent="-82550">
                        <a:spcAft>
                          <a:spcPts val="0"/>
                        </a:spcAft>
                      </a:pPr>
                      <a:r>
                        <a:rPr lang="fr-FR" sz="1000" b="1" dirty="0">
                          <a:latin typeface="+mn-lt"/>
                          <a:ea typeface="Times New Roman"/>
                          <a:cs typeface="Arial Narrow"/>
                        </a:rPr>
                        <a:t>Savoirs de gestion et savoirs technologiques</a:t>
                      </a:r>
                    </a:p>
                    <a:p>
                      <a:pPr marL="82550" indent="-82550">
                        <a:spcAft>
                          <a:spcPts val="0"/>
                        </a:spcAft>
                      </a:pPr>
                      <a:r>
                        <a:rPr lang="fr-FR" sz="1000" b="0" dirty="0">
                          <a:latin typeface="+mn-lt"/>
                          <a:ea typeface="Times New Roman"/>
                          <a:cs typeface="Arial Narrow"/>
                        </a:rPr>
                        <a:t>- Les budgets et les coûts du personnel</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La déductibilité de la TVA sur les frais de déplacement</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L’exploitation et la réalisation des documents comptables et budgétaires à l’aide d’un PGI</a:t>
                      </a:r>
                      <a:endParaRPr lang="fr-FR" sz="1000" b="1" dirty="0">
                        <a:latin typeface="+mn-lt"/>
                        <a:ea typeface="Times New Roman"/>
                        <a:cs typeface="Arial Narrow"/>
                      </a:endParaRPr>
                    </a:p>
                    <a:p>
                      <a:pPr marL="82550" indent="-82550">
                        <a:spcAft>
                          <a:spcPts val="0"/>
                        </a:spcAft>
                      </a:pPr>
                      <a:r>
                        <a:rPr lang="fr-FR" sz="1000" b="1" dirty="0">
                          <a:solidFill>
                            <a:srgbClr val="FF0000"/>
                          </a:solidFill>
                          <a:latin typeface="+mn-lt"/>
                          <a:ea typeface="Times New Roman"/>
                          <a:cs typeface="Arial Narrow"/>
                        </a:rPr>
                        <a:t>Savoirs juridiques et économiques</a:t>
                      </a:r>
                    </a:p>
                    <a:p>
                      <a:pPr marL="82550" indent="-82550">
                        <a:spcAft>
                          <a:spcPts val="0"/>
                        </a:spcAft>
                      </a:pPr>
                      <a:r>
                        <a:rPr lang="fr-FR" sz="1000" b="0" dirty="0">
                          <a:solidFill>
                            <a:srgbClr val="FF0000"/>
                          </a:solidFill>
                          <a:latin typeface="+mn-lt"/>
                          <a:ea typeface="Times New Roman"/>
                          <a:cs typeface="Arial Narrow"/>
                        </a:rPr>
                        <a:t>- </a:t>
                      </a:r>
                      <a:r>
                        <a:rPr lang="fr-FR" sz="1000" b="0" dirty="0">
                          <a:solidFill>
                            <a:srgbClr val="FF0000"/>
                          </a:solidFill>
                          <a:latin typeface="+mn-lt"/>
                          <a:ea typeface="Times New Roman"/>
                          <a:cs typeface="Arial Narrow"/>
                          <a:hlinkClick r:id="rId2" action="ppaction://hlinksldjump" tooltip="Thème 3.2 - Le déroulement de carrière : la rémunération  &amp;  Thème 6.3 - Les revenus, leur répartition et la redistribution : La redistribution"/>
                        </a:rPr>
                        <a:t>Les données sociales</a:t>
                      </a:r>
                      <a:endParaRPr lang="fr-FR" sz="1000" b="1" dirty="0">
                        <a:solidFill>
                          <a:srgbClr val="FF0000"/>
                        </a:solidFill>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82550" indent="-82550">
                        <a:spcAft>
                          <a:spcPts val="0"/>
                        </a:spcAft>
                      </a:pPr>
                      <a:endParaRPr lang="fr-FR" sz="1000" b="0" dirty="0">
                        <a:latin typeface="+mn-lt"/>
                        <a:ea typeface="Times New Roman"/>
                        <a:cs typeface="Calibri"/>
                      </a:endParaRPr>
                    </a:p>
                    <a:p>
                      <a:pPr marL="82550" indent="-82550">
                        <a:spcAft>
                          <a:spcPts val="0"/>
                        </a:spcAft>
                      </a:pPr>
                      <a:r>
                        <a:rPr lang="fr-FR" sz="1000" b="1" dirty="0">
                          <a:latin typeface="+mn-lt"/>
                          <a:ea typeface="Times New Roman"/>
                          <a:cs typeface="Calibri"/>
                        </a:rPr>
                        <a:t>Complexité</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Affectation analytique des charges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Calculs de ratios, d’indicateurs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Communication à l’écrit et/ou à l’oral sur les écarts repérés</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012568">
                <a:tc vMerge="1">
                  <a:txBody>
                    <a:bodyPr/>
                    <a:lstStyle/>
                    <a:p>
                      <a:endParaRPr lang="fr-FR"/>
                    </a:p>
                  </a:txBody>
                  <a:tcPr/>
                </a:tc>
                <a:tc vMerge="1">
                  <a:txBody>
                    <a:bodyPr/>
                    <a:lstStyle/>
                    <a:p>
                      <a:endParaRPr lang="fr-FR"/>
                    </a:p>
                  </a:txBody>
                  <a:tcPr/>
                </a:tc>
                <a:tc>
                  <a:txBody>
                    <a:bodyPr/>
                    <a:lstStyle/>
                    <a:p>
                      <a:pPr>
                        <a:spcAft>
                          <a:spcPts val="0"/>
                        </a:spcAft>
                      </a:pPr>
                      <a:endParaRPr lang="fr-FR" sz="1000" b="0">
                        <a:latin typeface="+mn-lt"/>
                        <a:ea typeface="Times New Roman"/>
                        <a:cs typeface="Calibri"/>
                      </a:endParaRPr>
                    </a:p>
                    <a:p>
                      <a:pPr>
                        <a:spcAft>
                          <a:spcPts val="0"/>
                        </a:spcAft>
                      </a:pPr>
                      <a:r>
                        <a:rPr lang="fr-FR" sz="1000" b="1">
                          <a:latin typeface="+mn-lt"/>
                          <a:ea typeface="Times New Roman"/>
                          <a:cs typeface="Calibri"/>
                        </a:rPr>
                        <a:t>Aléas</a:t>
                      </a:r>
                      <a:endParaRPr lang="fr-FR" sz="1000" b="1">
                        <a:latin typeface="+mn-lt"/>
                        <a:ea typeface="Times New Roman"/>
                        <a:cs typeface="Arial Narrow"/>
                      </a:endParaRPr>
                    </a:p>
                    <a:p>
                      <a:pPr>
                        <a:spcAft>
                          <a:spcPts val="0"/>
                        </a:spcAft>
                      </a:pPr>
                      <a:r>
                        <a:rPr lang="fr-FR" sz="1000" b="0">
                          <a:latin typeface="+mn-lt"/>
                          <a:ea typeface="Times New Roman"/>
                          <a:cs typeface="Arial Narrow"/>
                        </a:rPr>
                        <a:t>- </a:t>
                      </a:r>
                      <a:r>
                        <a:rPr lang="fr-FR" sz="1000" b="0" cap="all">
                          <a:latin typeface="+mn-lt"/>
                          <a:ea typeface="Times New Roman"/>
                          <a:cs typeface="Arial Narrow"/>
                        </a:rPr>
                        <a:t>é</a:t>
                      </a:r>
                      <a:r>
                        <a:rPr lang="fr-FR" sz="1000" b="0">
                          <a:latin typeface="+mn-lt"/>
                          <a:ea typeface="Times New Roman"/>
                          <a:cs typeface="Arial Narrow"/>
                        </a:rPr>
                        <a:t>volutions anormales d’éléments budgétaires</a:t>
                      </a:r>
                      <a:endParaRPr lang="fr-FR" sz="1000" b="1">
                        <a:latin typeface="+mn-lt"/>
                        <a:ea typeface="Times New Roman"/>
                        <a:cs typeface="Arial Narrow"/>
                      </a:endParaRPr>
                    </a:p>
                    <a:p>
                      <a:pPr>
                        <a:spcAft>
                          <a:spcPts val="0"/>
                        </a:spcAft>
                      </a:pPr>
                      <a:r>
                        <a:rPr lang="fr-FR" sz="1000" b="0">
                          <a:latin typeface="+mn-lt"/>
                          <a:ea typeface="Times New Roman"/>
                          <a:cs typeface="Arial Narrow"/>
                        </a:rPr>
                        <a:t>- Coût non prévu</a:t>
                      </a:r>
                      <a:endParaRPr lang="fr-FR" sz="1000" b="1">
                        <a:latin typeface="+mn-lt"/>
                        <a:ea typeface="Times New Roman"/>
                        <a:cs typeface="Arial Narrow"/>
                      </a:endParaRPr>
                    </a:p>
                    <a:p>
                      <a:pPr>
                        <a:spcAft>
                          <a:spcPts val="0"/>
                        </a:spcAft>
                      </a:pPr>
                      <a:r>
                        <a:rPr lang="fr-FR" sz="1000" b="0">
                          <a:latin typeface="+mn-lt"/>
                          <a:ea typeface="Times New Roman"/>
                          <a:cs typeface="Arial Narrow"/>
                        </a:rPr>
                        <a:t>- Dépassement budgétaire</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02513">
                <a:tc>
                  <a:txBody>
                    <a:bodyPr/>
                    <a:lstStyle/>
                    <a:p>
                      <a:pPr algn="ctr">
                        <a:spcAft>
                          <a:spcPts val="0"/>
                        </a:spcAft>
                      </a:pPr>
                      <a:r>
                        <a:rPr lang="fr-FR" sz="1000" b="1" dirty="0">
                          <a:latin typeface="+mn-lt"/>
                          <a:ea typeface="Times New Roman"/>
                          <a:cs typeface="Calibri"/>
                        </a:rPr>
                        <a:t>Compétences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Critère d’évaluation</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mn-lt"/>
                          <a:ea typeface="Times New Roman"/>
                          <a:cs typeface="Calibri"/>
                        </a:rPr>
                        <a:t>Résultats </a:t>
                      </a:r>
                      <a:r>
                        <a:rPr lang="fr-FR" sz="1000" b="1" dirty="0">
                          <a:latin typeface="+mn-lt"/>
                          <a:ea typeface="Times New Roman"/>
                          <a:cs typeface="Calibri"/>
                        </a:rPr>
                        <a:t>attendus </a:t>
                      </a:r>
                      <a:endParaRPr lang="fr-FR" sz="1000" b="1" dirty="0">
                        <a:latin typeface="+mn-lt"/>
                        <a:ea typeface="Times New Roman"/>
                        <a:cs typeface="Arial Narrow"/>
                      </a:endParaRPr>
                    </a:p>
                    <a:p>
                      <a:pPr>
                        <a:spcAft>
                          <a:spcPts val="0"/>
                        </a:spcAft>
                      </a:pPr>
                      <a:r>
                        <a:rPr lang="fr-FR" sz="1000" b="0" dirty="0">
                          <a:latin typeface="+mn-lt"/>
                          <a:ea typeface="Times New Roman"/>
                          <a:cs typeface="Times New Roman"/>
                        </a:rPr>
                        <a:t>Les différents budgets de personnel sont tenus à jour et la hiérarchie est alertée des écarts budgétaires.</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07542">
                <a:tc>
                  <a:txBody>
                    <a:bodyPr/>
                    <a:lstStyle/>
                    <a:p>
                      <a:pPr>
                        <a:spcAft>
                          <a:spcPts val="0"/>
                        </a:spcAft>
                      </a:pPr>
                      <a:r>
                        <a:rPr lang="fr-FR" sz="1000" b="0" dirty="0">
                          <a:latin typeface="+mn-lt"/>
                          <a:ea typeface="Times New Roman"/>
                          <a:cs typeface="Arial Narrow"/>
                        </a:rPr>
                        <a:t>Mettre à jour un état budgétaire et signaler les </a:t>
                      </a:r>
                      <a:r>
                        <a:rPr lang="fr-FR" sz="1000" b="0" dirty="0" smtClean="0">
                          <a:latin typeface="+mn-lt"/>
                          <a:ea typeface="Times New Roman"/>
                          <a:cs typeface="Arial Narrow"/>
                        </a:rPr>
                        <a:t>écarts.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mn-lt"/>
                          <a:ea typeface="Times New Roman"/>
                          <a:cs typeface="Arial Narrow"/>
                        </a:rPr>
                        <a:t>Exactitude de la situation </a:t>
                      </a:r>
                      <a:r>
                        <a:rPr lang="fr-FR" sz="1000" b="0" dirty="0" smtClean="0">
                          <a:latin typeface="+mn-lt"/>
                          <a:ea typeface="Times New Roman"/>
                          <a:cs typeface="Arial Narrow"/>
                        </a:rPr>
                        <a:t>budgétaire.</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28596" y="785794"/>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80963" algn="ctr" defTabSz="914400" rtl="0" eaLnBrk="1" fontAlgn="base" latinLnBrk="0" hangingPunct="1">
              <a:lnSpc>
                <a:spcPct val="100000"/>
              </a:lnSpc>
              <a:spcBef>
                <a:spcPct val="0"/>
              </a:spcBef>
              <a:spcAft>
                <a:spcPct val="0"/>
              </a:spcAft>
              <a:buClrTx/>
              <a:buSzTx/>
              <a:buFontTx/>
              <a:buNone/>
              <a:tabLst>
                <a:tab pos="3657600" algn="l"/>
                <a:tab pos="4005263" algn="l"/>
              </a:tabLst>
            </a:pPr>
            <a:r>
              <a:rPr kumimoji="0" lang="fr-FR" sz="1000" b="1" i="0" u="none" strike="noStrike" cap="none" normalizeH="0" baseline="0" dirty="0" smtClean="0" bmk="_Toc302398781">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81">
                <a:ln>
                  <a:noFill/>
                </a:ln>
                <a:solidFill>
                  <a:schemeClr val="tx1"/>
                </a:solidFill>
                <a:effectLst/>
                <a:latin typeface="Arial" pitchFamily="34" charset="0"/>
                <a:ea typeface="Times New Roman" pitchFamily="18" charset="0"/>
                <a:cs typeface="Times New Roman" pitchFamily="18" charset="0"/>
              </a:rPr>
              <a:t>2.4. Gestion administrative des</a:t>
            </a:r>
            <a:r>
              <a:rPr kumimoji="0" lang="fr-FR" sz="1000" b="0" i="0" u="none" strike="noStrike" cap="none" normalizeH="0" baseline="0" dirty="0" smtClean="0" bmk="_Toc302398781">
                <a:ln>
                  <a:noFill/>
                </a:ln>
                <a:solidFill>
                  <a:schemeClr val="tx1"/>
                </a:solidFill>
                <a:effectLst/>
                <a:latin typeface="Arial" pitchFamily="34" charset="0"/>
                <a:ea typeface="Times New Roman" pitchFamily="18" charset="0"/>
                <a:cs typeface="Times New Roman" pitchFamily="18" charset="0"/>
              </a:rPr>
              <a:t> </a:t>
            </a:r>
            <a:r>
              <a:rPr kumimoji="0" lang="fr-FR" sz="1000" b="1" i="0" u="none" strike="noStrike" cap="none" normalizeH="0" baseline="0" dirty="0" smtClean="0" bmk="_Toc302398781">
                <a:ln>
                  <a:noFill/>
                </a:ln>
                <a:solidFill>
                  <a:schemeClr val="tx1"/>
                </a:solidFill>
                <a:effectLst/>
                <a:latin typeface="Arial" pitchFamily="34" charset="0"/>
                <a:ea typeface="Times New Roman" pitchFamily="18" charset="0"/>
                <a:cs typeface="Times New Roman" pitchFamily="18" charset="0"/>
              </a:rPr>
              <a:t>relations sociales</a:t>
            </a:r>
            <a:r>
              <a:rPr kumimoji="0" lang="fr-FR" sz="1000" b="1" i="0" u="none" strike="noStrike" cap="none" normalizeH="0" baseline="0" dirty="0" smtClean="0" bmk="_Toc302398781">
                <a:ln>
                  <a:noFill/>
                </a:ln>
                <a:solidFill>
                  <a:srgbClr val="4F81BD"/>
                </a:solidFill>
                <a:effectLst/>
                <a:latin typeface="Arial" pitchFamily="34" charset="0"/>
                <a:ea typeface="Times New Roman" pitchFamily="18" charset="0"/>
                <a:cs typeface="Times New Roman" pitchFamily="18" charset="0"/>
              </a:rPr>
              <a:t>	</a:t>
            </a:r>
            <a:br>
              <a:rPr kumimoji="0" lang="fr-FR" sz="1000" b="1" i="0" u="none" strike="noStrike" cap="none" normalizeH="0" baseline="0" dirty="0" smtClean="0" bmk="_Toc302398781">
                <a:ln>
                  <a:noFill/>
                </a:ln>
                <a:solidFill>
                  <a:srgbClr val="4F81BD"/>
                </a:solidFill>
                <a:effectLst/>
                <a:latin typeface="Arial" pitchFamily="34" charset="0"/>
                <a:ea typeface="Times New Roman" pitchFamily="18" charset="0"/>
                <a:cs typeface="Times New Roman" pitchFamily="18" charset="0"/>
              </a:rPr>
            </a:br>
            <a:r>
              <a:rPr kumimoji="0" lang="fr-FR" sz="1200" b="1" i="0" u="none" strike="noStrike" cap="none" normalizeH="0" baseline="0" dirty="0" smtClean="0" bmk="_Toc302398781">
                <a:ln>
                  <a:noFill/>
                </a:ln>
                <a:solidFill>
                  <a:srgbClr val="3B81BD"/>
                </a:solidFill>
                <a:effectLst/>
                <a:latin typeface="Arial" pitchFamily="34" charset="0"/>
                <a:ea typeface="Times New Roman" pitchFamily="18" charset="0"/>
                <a:cs typeface="Arial Narrow" pitchFamily="34" charset="0"/>
              </a:rPr>
              <a:t>2.4.1. Suivi administratif des obligations liées </a:t>
            </a:r>
            <a:r>
              <a:rPr kumimoji="0" lang="fr-FR" sz="1200" b="1" i="0" u="none" strike="noStrike" cap="none" normalizeH="0" baseline="0" dirty="0" smtClean="0" bmk="">
                <a:ln>
                  <a:noFill/>
                </a:ln>
                <a:solidFill>
                  <a:srgbClr val="3B81BD"/>
                </a:solidFill>
                <a:effectLst/>
                <a:latin typeface="Arial" pitchFamily="34" charset="0"/>
                <a:ea typeface="Times New Roman" pitchFamily="18" charset="0"/>
                <a:cs typeface="Arial Narrow" pitchFamily="34" charset="0"/>
              </a:rPr>
              <a:t>aux instances représentatives du personnel</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14422"/>
          <a:ext cx="8286807" cy="3546398"/>
        </p:xfrm>
        <a:graphic>
          <a:graphicData uri="http://schemas.openxmlformats.org/drawingml/2006/table">
            <a:tbl>
              <a:tblPr/>
              <a:tblGrid>
                <a:gridCol w="2762269"/>
                <a:gridCol w="2762269"/>
                <a:gridCol w="2762269"/>
              </a:tblGrid>
              <a:tr h="165306">
                <a:tc>
                  <a:txBody>
                    <a:bodyPr/>
                    <a:lstStyle/>
                    <a:p>
                      <a:pPr algn="ctr">
                        <a:spcAft>
                          <a:spcPts val="0"/>
                        </a:spcAft>
                      </a:pPr>
                      <a:r>
                        <a:rPr lang="fr-FR" sz="1000" b="1" dirty="0">
                          <a:latin typeface="+mn-lt"/>
                          <a:ea typeface="Times New Roman"/>
                          <a:cs typeface="Calibri"/>
                        </a:rPr>
                        <a:t>Données de la situation</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mn-lt"/>
                          <a:ea typeface="Times New Roman"/>
                          <a:cs typeface="Calibri"/>
                        </a:rPr>
                        <a:t>Savoirs associés</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mn-lt"/>
                          <a:ea typeface="Times New Roman"/>
                          <a:cs typeface="Calibri"/>
                        </a:rPr>
                        <a:t>Performance attendue</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157146">
                <a:tc rowSpan="2">
                  <a:txBody>
                    <a:bodyPr/>
                    <a:lstStyle/>
                    <a:p>
                      <a:pPr>
                        <a:spcAft>
                          <a:spcPts val="0"/>
                        </a:spcAft>
                      </a:pPr>
                      <a:endParaRPr lang="fr-FR" sz="1000" b="0" dirty="0">
                        <a:latin typeface="+mn-lt"/>
                        <a:ea typeface="Times New Roman"/>
                        <a:cs typeface="Calibri"/>
                      </a:endParaRPr>
                    </a:p>
                    <a:p>
                      <a:pPr>
                        <a:spcAft>
                          <a:spcPts val="0"/>
                        </a:spcAft>
                      </a:pPr>
                      <a:r>
                        <a:rPr lang="fr-FR" sz="1000" b="0" dirty="0">
                          <a:latin typeface="+mn-lt"/>
                          <a:ea typeface="Times New Roman"/>
                          <a:cs typeface="Arial Narrow"/>
                        </a:rPr>
                        <a:t>- La documentation juridique et sociale</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Le protocole pré-électoral :</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 Les procès verbaux</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 Les modèles de convocation</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Les listes des représentants du personnel</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Les comptes rendus des instances représentatives</a:t>
                      </a:r>
                      <a:endParaRPr lang="fr-FR" sz="1000" b="1" dirty="0">
                        <a:latin typeface="+mn-lt"/>
                        <a:ea typeface="Times New Roman"/>
                        <a:cs typeface="Arial Narrow"/>
                      </a:endParaRPr>
                    </a:p>
                    <a:p>
                      <a:pPr>
                        <a:spcAft>
                          <a:spcPts val="0"/>
                        </a:spcAft>
                      </a:pPr>
                      <a:r>
                        <a:rPr lang="fr-FR" sz="1000" b="0" dirty="0">
                          <a:latin typeface="+mn-lt"/>
                          <a:ea typeface="Times New Roman"/>
                          <a:cs typeface="Calibri"/>
                        </a:rPr>
                        <a:t>- Un environnement numérique de travail de type PGI</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Bef>
                          <a:spcPts val="1000"/>
                        </a:spcBef>
                        <a:spcAft>
                          <a:spcPts val="0"/>
                        </a:spcAft>
                      </a:pPr>
                      <a:endParaRPr lang="fr-FR" sz="1000" b="1" dirty="0">
                        <a:solidFill>
                          <a:srgbClr val="4F81BD"/>
                        </a:solidFill>
                        <a:latin typeface="+mn-lt"/>
                        <a:ea typeface="Times New Roman"/>
                        <a:cs typeface="Times New Roman"/>
                      </a:endParaRPr>
                    </a:p>
                    <a:p>
                      <a:pPr>
                        <a:spcAft>
                          <a:spcPts val="0"/>
                        </a:spcAft>
                      </a:pPr>
                      <a:r>
                        <a:rPr lang="fr-FR" sz="1000" b="1" dirty="0">
                          <a:latin typeface="+mn-lt"/>
                          <a:ea typeface="Times New Roman"/>
                          <a:cs typeface="Arial Narrow"/>
                        </a:rPr>
                        <a:t>Savoirs de gestion et savoirs technologiques</a:t>
                      </a:r>
                      <a:endParaRPr lang="fr-FR" sz="1000" dirty="0">
                        <a:latin typeface="+mn-lt"/>
                        <a:ea typeface="Times New Roman"/>
                        <a:cs typeface="Times New Roman"/>
                      </a:endParaRPr>
                    </a:p>
                    <a:p>
                      <a:pPr>
                        <a:spcAft>
                          <a:spcPts val="0"/>
                        </a:spcAft>
                      </a:pPr>
                      <a:r>
                        <a:rPr lang="fr-FR" sz="1000" dirty="0">
                          <a:latin typeface="+mn-lt"/>
                          <a:ea typeface="Times New Roman"/>
                          <a:cs typeface="Arial Narrow"/>
                        </a:rPr>
                        <a:t>- Les moyens matériels, les modalités d’organisation et le déroulement des consultations et élections</a:t>
                      </a:r>
                      <a:endParaRPr lang="fr-FR" sz="1000" dirty="0">
                        <a:latin typeface="+mn-lt"/>
                        <a:ea typeface="Times New Roman"/>
                        <a:cs typeface="Times New Roman"/>
                      </a:endParaRPr>
                    </a:p>
                    <a:p>
                      <a:pPr>
                        <a:spcAft>
                          <a:spcPts val="0"/>
                        </a:spcAft>
                      </a:pPr>
                      <a:r>
                        <a:rPr lang="fr-FR" sz="1000" dirty="0">
                          <a:latin typeface="+mn-lt"/>
                          <a:ea typeface="Times New Roman"/>
                          <a:cs typeface="Arial Narrow"/>
                        </a:rPr>
                        <a:t>- L’élaboration et la diffusion des procès verbaux des résultats des consultations, des élections</a:t>
                      </a:r>
                      <a:endParaRPr lang="fr-FR" sz="1000" dirty="0">
                        <a:latin typeface="+mn-lt"/>
                        <a:ea typeface="Times New Roman"/>
                        <a:cs typeface="Times New Roman"/>
                      </a:endParaRPr>
                    </a:p>
                    <a:p>
                      <a:pPr>
                        <a:spcAft>
                          <a:spcPts val="0"/>
                        </a:spcAft>
                      </a:pPr>
                      <a:r>
                        <a:rPr lang="fr-FR" sz="1000" b="1" dirty="0">
                          <a:solidFill>
                            <a:srgbClr val="FF0000"/>
                          </a:solidFill>
                          <a:latin typeface="+mn-lt"/>
                          <a:ea typeface="Times New Roman"/>
                          <a:cs typeface="Arial Narrow"/>
                        </a:rPr>
                        <a:t>Savoirs juridiques et économiques</a:t>
                      </a:r>
                      <a:endParaRPr lang="fr-FR" sz="1000" dirty="0">
                        <a:solidFill>
                          <a:srgbClr val="FF0000"/>
                        </a:solidFill>
                        <a:latin typeface="+mn-lt"/>
                        <a:ea typeface="Times New Roman"/>
                        <a:cs typeface="Times New Roman"/>
                      </a:endParaRPr>
                    </a:p>
                    <a:p>
                      <a:pPr>
                        <a:spcAft>
                          <a:spcPts val="0"/>
                        </a:spcAft>
                      </a:pPr>
                      <a:r>
                        <a:rPr lang="fr-FR" sz="1000" dirty="0">
                          <a:solidFill>
                            <a:srgbClr val="FF0000"/>
                          </a:solidFill>
                          <a:latin typeface="+mn-lt"/>
                          <a:ea typeface="Times New Roman"/>
                          <a:cs typeface="Arial Narrow"/>
                        </a:rPr>
                        <a:t>- </a:t>
                      </a:r>
                      <a:r>
                        <a:rPr lang="fr-FR" sz="1000" dirty="0">
                          <a:solidFill>
                            <a:srgbClr val="FF0000"/>
                          </a:solidFill>
                          <a:latin typeface="+mn-lt"/>
                          <a:ea typeface="Times New Roman"/>
                          <a:cs typeface="Arial Narrow"/>
                          <a:hlinkClick r:id="rId2" action="ppaction://hlinksldjump" tooltip="Thème 1.1 - Les métiers et le contexte professionnel : Les métiers et les emplois du secteur professionnel  &amp;  Thème 3.3 - Les relations collectives au travail : La négociation collective + La représentation des salariés + Les conflits collectifs"/>
                        </a:rPr>
                        <a:t>Les instances représentatives du personnel</a:t>
                      </a:r>
                      <a:endParaRPr lang="fr-FR" sz="1000" dirty="0">
                        <a:solidFill>
                          <a:srgbClr val="FF0000"/>
                        </a:solidFill>
                        <a:latin typeface="+mn-lt"/>
                        <a:ea typeface="Times New Roman"/>
                        <a:cs typeface="Times New Roman"/>
                        <a:hlinkClick r:id="rId2" action="ppaction://hlinksldjump" tooltip="Thème 1.1 - Les métiers et le contexte professionnel : Les métiers et les emplois du secteur professionnel  &amp;  Thème 3.3 - Les relations collectives au travail : La négociation collective + La représentation des salariés + Les conflits collectifs"/>
                      </a:endParaRPr>
                    </a:p>
                    <a:p>
                      <a:pPr>
                        <a:spcAft>
                          <a:spcPts val="0"/>
                        </a:spcAft>
                      </a:pPr>
                      <a:r>
                        <a:rPr lang="fr-FR" sz="1000" dirty="0">
                          <a:solidFill>
                            <a:srgbClr val="FF0000"/>
                          </a:solidFill>
                          <a:latin typeface="+mn-lt"/>
                          <a:ea typeface="Times New Roman"/>
                          <a:cs typeface="Arial Narrow"/>
                          <a:hlinkClick r:id="rId2" action="ppaction://hlinksldjump" tooltip="Thème 1.1 - Les métiers et le contexte professionnel : Les métiers et les emplois du secteur professionnel  &amp;  Thème 3.3 - Les relations collectives au travail : La négociation collective + La représentation des salariés + Les conflits collectifs"/>
                        </a:rPr>
                        <a:t>- Les droits et obligations de l’employeur</a:t>
                      </a:r>
                      <a:endParaRPr lang="fr-FR" sz="1000" dirty="0">
                        <a:solidFill>
                          <a:srgbClr val="FF0000"/>
                        </a:solidFill>
                        <a:latin typeface="+mn-lt"/>
                        <a:ea typeface="Times New Roman"/>
                        <a:cs typeface="Times New Roman"/>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a:latin typeface="+mn-lt"/>
                        <a:ea typeface="Times New Roman"/>
                        <a:cs typeface="Calibri"/>
                      </a:endParaRPr>
                    </a:p>
                    <a:p>
                      <a:pPr>
                        <a:spcAft>
                          <a:spcPts val="0"/>
                        </a:spcAft>
                      </a:pPr>
                      <a:r>
                        <a:rPr lang="fr-FR" sz="1000" b="1">
                          <a:latin typeface="+mn-lt"/>
                          <a:ea typeface="Times New Roman"/>
                          <a:cs typeface="Calibri"/>
                        </a:rPr>
                        <a:t>Complexité</a:t>
                      </a:r>
                      <a:endParaRPr lang="fr-FR" sz="1000" b="1">
                        <a:latin typeface="+mn-lt"/>
                        <a:ea typeface="Times New Roman"/>
                        <a:cs typeface="Arial Narrow"/>
                      </a:endParaRPr>
                    </a:p>
                    <a:p>
                      <a:pPr>
                        <a:spcAft>
                          <a:spcPts val="0"/>
                        </a:spcAft>
                      </a:pPr>
                      <a:r>
                        <a:rPr lang="fr-FR" sz="1000" b="0">
                          <a:latin typeface="+mn-lt"/>
                          <a:ea typeface="Times New Roman"/>
                          <a:cs typeface="Arial Narrow"/>
                        </a:rPr>
                        <a:t>- Application d’un protocole</a:t>
                      </a:r>
                      <a:endParaRPr lang="fr-FR" sz="1000" b="1">
                        <a:latin typeface="+mn-lt"/>
                        <a:ea typeface="Times New Roman"/>
                        <a:cs typeface="Arial Narrow"/>
                      </a:endParaRPr>
                    </a:p>
                    <a:p>
                      <a:pPr>
                        <a:spcAft>
                          <a:spcPts val="0"/>
                        </a:spcAft>
                      </a:pPr>
                      <a:r>
                        <a:rPr lang="fr-FR" sz="1000" b="0">
                          <a:latin typeface="+mn-lt"/>
                          <a:ea typeface="Times New Roman"/>
                          <a:cs typeface="Arial Narrow"/>
                        </a:rPr>
                        <a:t>- Mise en forme d’un procès-verbal</a:t>
                      </a:r>
                      <a:endParaRPr lang="fr-FR" sz="1000" b="1">
                        <a:latin typeface="+mn-lt"/>
                        <a:ea typeface="Times New Roman"/>
                        <a:cs typeface="Arial Narrow"/>
                      </a:endParaRPr>
                    </a:p>
                    <a:p>
                      <a:pPr>
                        <a:spcAft>
                          <a:spcPts val="0"/>
                        </a:spcAft>
                      </a:pPr>
                      <a:r>
                        <a:rPr lang="fr-FR" sz="1000" b="0">
                          <a:latin typeface="+mn-lt"/>
                          <a:ea typeface="Times New Roman"/>
                          <a:cs typeface="Arial Narrow"/>
                        </a:rPr>
                        <a:t>- Procès-verbal de carence</a:t>
                      </a:r>
                      <a:endParaRPr lang="fr-FR" sz="1000" b="1">
                        <a:latin typeface="+mn-lt"/>
                        <a:ea typeface="Times New Roman"/>
                        <a:cs typeface="Arial Narrow"/>
                      </a:endParaRPr>
                    </a:p>
                    <a:p>
                      <a:pPr>
                        <a:spcAft>
                          <a:spcPts val="0"/>
                        </a:spcAft>
                      </a:pPr>
                      <a:r>
                        <a:rPr lang="fr-FR" sz="1000">
                          <a:latin typeface="+mn-lt"/>
                          <a:ea typeface="Times New Roman"/>
                          <a:cs typeface="Arial Narrow"/>
                        </a:rPr>
                        <a:t>- Protocole de vote électronique</a:t>
                      </a:r>
                      <a:endParaRPr lang="fr-FR" sz="1000">
                        <a:latin typeface="+mn-lt"/>
                        <a:ea typeface="Times New Roman"/>
                        <a:cs typeface="Times New Roman"/>
                      </a:endParaRPr>
                    </a:p>
                    <a:p>
                      <a:pPr>
                        <a:spcAft>
                          <a:spcPts val="0"/>
                        </a:spcAft>
                      </a:pPr>
                      <a:r>
                        <a:rPr lang="fr-FR" sz="1000" b="1">
                          <a:latin typeface="+mn-lt"/>
                          <a:ea typeface="Times New Roman"/>
                          <a:cs typeface="Arial Narrow"/>
                        </a:rPr>
                        <a:t>-</a:t>
                      </a:r>
                      <a:r>
                        <a:rPr lang="fr-FR" sz="1000" b="0">
                          <a:latin typeface="+mn-lt"/>
                          <a:ea typeface="Times New Roman"/>
                          <a:cs typeface="Arial Narrow"/>
                        </a:rPr>
                        <a:t> Transmission de contestations</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157146">
                <a:tc vMerge="1">
                  <a:txBody>
                    <a:bodyPr/>
                    <a:lstStyle/>
                    <a:p>
                      <a:endParaRPr lang="fr-FR"/>
                    </a:p>
                  </a:txBody>
                  <a:tcPr/>
                </a:tc>
                <a:tc vMerge="1">
                  <a:txBody>
                    <a:bodyPr/>
                    <a:lstStyle/>
                    <a:p>
                      <a:endParaRPr lang="fr-FR"/>
                    </a:p>
                  </a:txBody>
                  <a:tcPr/>
                </a:tc>
                <a:tc>
                  <a:txBody>
                    <a:bodyPr/>
                    <a:lstStyle/>
                    <a:p>
                      <a:pPr>
                        <a:spcAft>
                          <a:spcPts val="0"/>
                        </a:spcAft>
                      </a:pPr>
                      <a:endParaRPr lang="fr-FR" sz="1000" b="0">
                        <a:latin typeface="+mn-lt"/>
                        <a:ea typeface="Times New Roman"/>
                        <a:cs typeface="Calibri"/>
                      </a:endParaRPr>
                    </a:p>
                    <a:p>
                      <a:pPr>
                        <a:spcAft>
                          <a:spcPts val="0"/>
                        </a:spcAft>
                      </a:pPr>
                      <a:r>
                        <a:rPr lang="fr-FR" sz="1000" b="1">
                          <a:latin typeface="+mn-lt"/>
                          <a:ea typeface="Times New Roman"/>
                          <a:cs typeface="Calibri"/>
                        </a:rPr>
                        <a:t>Aléas</a:t>
                      </a:r>
                      <a:endParaRPr lang="fr-FR" sz="1000" b="1">
                        <a:latin typeface="+mn-lt"/>
                        <a:ea typeface="Times New Roman"/>
                        <a:cs typeface="Arial Narrow"/>
                      </a:endParaRPr>
                    </a:p>
                    <a:p>
                      <a:pPr>
                        <a:spcAft>
                          <a:spcPts val="0"/>
                        </a:spcAft>
                      </a:pPr>
                      <a:r>
                        <a:rPr lang="fr-FR" sz="1000" b="0">
                          <a:latin typeface="+mn-lt"/>
                          <a:ea typeface="Times New Roman"/>
                          <a:cs typeface="Arial Narrow"/>
                        </a:rPr>
                        <a:t>- Désaccords sur le protocole </a:t>
                      </a:r>
                      <a:endParaRPr lang="fr-FR" sz="1000" b="1">
                        <a:latin typeface="+mn-lt"/>
                        <a:ea typeface="Times New Roman"/>
                        <a:cs typeface="Arial Narrow"/>
                      </a:endParaRPr>
                    </a:p>
                    <a:p>
                      <a:pPr>
                        <a:spcAft>
                          <a:spcPts val="0"/>
                        </a:spcAft>
                      </a:pPr>
                      <a:r>
                        <a:rPr lang="fr-FR" sz="1000" b="0">
                          <a:latin typeface="+mn-lt"/>
                          <a:ea typeface="Times New Roman"/>
                          <a:cs typeface="Arial Narrow"/>
                        </a:rPr>
                        <a:t>- Quorum non atteint</a:t>
                      </a:r>
                      <a:endParaRPr lang="fr-FR" sz="1000" b="1">
                        <a:latin typeface="+mn-lt"/>
                        <a:ea typeface="Times New Roman"/>
                        <a:cs typeface="Arial Narrow"/>
                      </a:endParaRPr>
                    </a:p>
                    <a:p>
                      <a:pPr>
                        <a:spcAft>
                          <a:spcPts val="0"/>
                        </a:spcAft>
                      </a:pPr>
                      <a:r>
                        <a:rPr lang="fr-FR" sz="1000" b="0">
                          <a:latin typeface="+mn-lt"/>
                          <a:ea typeface="Times New Roman"/>
                          <a:cs typeface="Arial Narrow"/>
                        </a:rPr>
                        <a:t>- Omission de signatures</a:t>
                      </a:r>
                      <a:endParaRPr lang="fr-FR" sz="1000" b="1">
                        <a:latin typeface="+mn-lt"/>
                        <a:ea typeface="Times New Roman"/>
                        <a:cs typeface="Arial Narrow"/>
                      </a:endParaRPr>
                    </a:p>
                    <a:p>
                      <a:pPr>
                        <a:spcAft>
                          <a:spcPts val="0"/>
                        </a:spcAft>
                      </a:pPr>
                      <a:r>
                        <a:rPr lang="fr-FR" sz="1000" b="0">
                          <a:latin typeface="+mn-lt"/>
                          <a:ea typeface="Times New Roman"/>
                          <a:cs typeface="Arial Narrow"/>
                        </a:rPr>
                        <a:t>- Reports de consultations</a:t>
                      </a:r>
                      <a:endParaRPr lang="fr-FR" sz="1000" b="1">
                        <a:latin typeface="+mn-lt"/>
                        <a:ea typeface="Times New Roman"/>
                        <a:cs typeface="Arial Narrow"/>
                      </a:endParaRPr>
                    </a:p>
                    <a:p>
                      <a:pPr>
                        <a:spcAft>
                          <a:spcPts val="0"/>
                        </a:spcAft>
                      </a:pPr>
                      <a:r>
                        <a:rPr lang="fr-FR" sz="1000" b="0">
                          <a:latin typeface="+mn-lt"/>
                          <a:ea typeface="Times New Roman"/>
                          <a:cs typeface="Arial Narrow"/>
                        </a:rPr>
                        <a:t>- Aléas logistiques</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65306">
                <a:tc>
                  <a:txBody>
                    <a:bodyPr/>
                    <a:lstStyle/>
                    <a:p>
                      <a:pPr algn="ctr">
                        <a:spcAft>
                          <a:spcPts val="0"/>
                        </a:spcAft>
                      </a:pPr>
                      <a:r>
                        <a:rPr lang="fr-FR" sz="1000" b="1">
                          <a:latin typeface="+mn-lt"/>
                          <a:ea typeface="Times New Roman"/>
                          <a:cs typeface="Calibri"/>
                        </a:rPr>
                        <a:t>Compétences</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mn-lt"/>
                          <a:ea typeface="Times New Roman"/>
                          <a:cs typeface="Calibri"/>
                        </a:rPr>
                        <a:t>Critère d’évaluation</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1" dirty="0">
                        <a:latin typeface="+mn-lt"/>
                        <a:ea typeface="Times New Roman"/>
                        <a:cs typeface="Calibri"/>
                      </a:endParaRPr>
                    </a:p>
                    <a:p>
                      <a:pPr>
                        <a:spcAft>
                          <a:spcPts val="0"/>
                        </a:spcAft>
                      </a:pPr>
                      <a:r>
                        <a:rPr lang="fr-FR" sz="1000" b="1" dirty="0">
                          <a:latin typeface="+mn-lt"/>
                          <a:ea typeface="Times New Roman"/>
                          <a:cs typeface="Calibri"/>
                        </a:rPr>
                        <a:t>Résultats attendus </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Les élections et les consultations des instances représentatives du personnel sont organisées dans le respect de la législation ; les différents documents afférents sont établis, publiés et transmis.</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26532">
                <a:tc>
                  <a:txBody>
                    <a:bodyPr/>
                    <a:lstStyle/>
                    <a:p>
                      <a:pPr>
                        <a:spcAft>
                          <a:spcPts val="0"/>
                        </a:spcAft>
                      </a:pPr>
                      <a:r>
                        <a:rPr lang="fr-FR" sz="1000" b="0" dirty="0">
                          <a:latin typeface="+mn-lt"/>
                          <a:ea typeface="Times New Roman"/>
                          <a:cs typeface="Arial Narrow"/>
                        </a:rPr>
                        <a:t>Organiser des élections et des consultations d’instances représentatives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mn-lt"/>
                          <a:ea typeface="Times New Roman"/>
                          <a:cs typeface="Arial Narrow"/>
                        </a:rPr>
                        <a:t>Respect du cadre légal des élections et des consultations professionnelles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114800" algn="l"/>
              </a:tabLst>
            </a:pPr>
            <a:r>
              <a:rPr kumimoji="0" lang="fr-FR" sz="1000" b="1" i="0" u="none" strike="noStrike" cap="none" normalizeH="0" baseline="0" dirty="0" smtClean="0" bmk="_Toc302398783">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83">
                <a:ln>
                  <a:noFill/>
                </a:ln>
                <a:solidFill>
                  <a:schemeClr val="tx1"/>
                </a:solidFill>
                <a:effectLst/>
                <a:latin typeface="Arial" pitchFamily="34" charset="0"/>
                <a:ea typeface="Times New Roman" pitchFamily="18" charset="0"/>
                <a:cs typeface="Times New Roman" pitchFamily="18" charset="0"/>
              </a:rPr>
              <a:t>2.4. Gestion administrative des</a:t>
            </a:r>
            <a:r>
              <a:rPr kumimoji="0" lang="fr-FR" sz="1000" b="0" i="0" u="none" strike="noStrike" cap="none" normalizeH="0" baseline="0" dirty="0" smtClean="0" bmk="_Toc302398783">
                <a:ln>
                  <a:noFill/>
                </a:ln>
                <a:solidFill>
                  <a:schemeClr val="tx1"/>
                </a:solidFill>
                <a:effectLst/>
                <a:latin typeface="Arial" pitchFamily="34" charset="0"/>
                <a:ea typeface="Times New Roman" pitchFamily="18" charset="0"/>
                <a:cs typeface="Times New Roman" pitchFamily="18" charset="0"/>
              </a:rPr>
              <a:t> </a:t>
            </a:r>
            <a:r>
              <a:rPr kumimoji="0" lang="fr-FR" sz="1000" b="1" i="0" u="none" strike="noStrike" cap="none" normalizeH="0" baseline="0" dirty="0" smtClean="0" bmk="_Toc302398783">
                <a:ln>
                  <a:noFill/>
                </a:ln>
                <a:solidFill>
                  <a:schemeClr val="tx1"/>
                </a:solidFill>
                <a:effectLst/>
                <a:latin typeface="Arial" pitchFamily="34" charset="0"/>
                <a:ea typeface="Times New Roman" pitchFamily="18" charset="0"/>
                <a:cs typeface="Times New Roman" pitchFamily="18" charset="0"/>
              </a:rPr>
              <a:t>relations sociales</a:t>
            </a:r>
            <a:r>
              <a:rPr kumimoji="0" lang="fr-FR" sz="1000" b="1" i="0" u="none" strike="noStrike" cap="none" normalizeH="0" baseline="0" dirty="0" smtClean="0" bmk="_Toc302398783">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4114800" algn="l"/>
              </a:tabLst>
            </a:pPr>
            <a:r>
              <a:rPr kumimoji="0" lang="fr-FR" sz="1200" b="1" i="0" u="none" strike="noStrike" cap="none" normalizeH="0" baseline="0" dirty="0" smtClean="0" bmk="_Toc302398783">
                <a:ln>
                  <a:noFill/>
                </a:ln>
                <a:solidFill>
                  <a:srgbClr val="3B81BD"/>
                </a:solidFill>
                <a:effectLst/>
                <a:latin typeface="Arial" pitchFamily="34" charset="0"/>
                <a:ea typeface="Times New Roman" pitchFamily="18" charset="0"/>
                <a:cs typeface="Arial Narrow" pitchFamily="34" charset="0"/>
              </a:rPr>
              <a:t>2.4.2. Préparation des tableaux de bord, des indicateurs sociaux</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10" cy="3408253"/>
        </p:xfrm>
        <a:graphic>
          <a:graphicData uri="http://schemas.openxmlformats.org/drawingml/2006/table">
            <a:tbl>
              <a:tblPr/>
              <a:tblGrid>
                <a:gridCol w="2762270"/>
                <a:gridCol w="2762270"/>
                <a:gridCol w="2762270"/>
              </a:tblGrid>
              <a:tr h="185150">
                <a:tc>
                  <a:txBody>
                    <a:bodyPr/>
                    <a:lstStyle/>
                    <a:p>
                      <a:pPr algn="ctr">
                        <a:spcAft>
                          <a:spcPts val="0"/>
                        </a:spcAft>
                      </a:pPr>
                      <a:r>
                        <a:rPr lang="fr-FR" sz="1000" b="1" dirty="0">
                          <a:latin typeface="+mn-lt"/>
                          <a:ea typeface="Times New Roman"/>
                          <a:cs typeface="Calibri"/>
                        </a:rPr>
                        <a:t>Données de la situation</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mn-lt"/>
                          <a:ea typeface="Times New Roman"/>
                          <a:cs typeface="Calibri"/>
                        </a:rPr>
                        <a:t>Savoirs associés</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mn-lt"/>
                          <a:ea typeface="Times New Roman"/>
                          <a:cs typeface="Calibri"/>
                        </a:rPr>
                        <a:t>Performance attendue</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296053">
                <a:tc rowSpan="2">
                  <a:txBody>
                    <a:bodyPr/>
                    <a:lstStyle/>
                    <a:p>
                      <a:pPr>
                        <a:spcAft>
                          <a:spcPts val="0"/>
                        </a:spcAft>
                      </a:pPr>
                      <a:endParaRPr lang="fr-FR" sz="1000" b="0" dirty="0">
                        <a:latin typeface="+mn-lt"/>
                        <a:ea typeface="Times New Roman"/>
                        <a:cs typeface="Calibri"/>
                      </a:endParaRPr>
                    </a:p>
                    <a:p>
                      <a:pPr marL="82550" indent="-82550">
                        <a:spcAft>
                          <a:spcPts val="0"/>
                        </a:spcAft>
                      </a:pPr>
                      <a:r>
                        <a:rPr lang="fr-FR" sz="1000" b="1" dirty="0">
                          <a:latin typeface="+mn-lt"/>
                          <a:ea typeface="Times New Roman"/>
                          <a:cs typeface="Arial Narrow"/>
                        </a:rPr>
                        <a:t>- </a:t>
                      </a:r>
                      <a:r>
                        <a:rPr lang="fr-FR" sz="1000" b="0" dirty="0">
                          <a:latin typeface="+mn-lt"/>
                          <a:ea typeface="Times New Roman"/>
                          <a:cs typeface="Arial Narrow"/>
                        </a:rPr>
                        <a:t>La documentation juridique et sociale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a:t>
                      </a:r>
                      <a:r>
                        <a:rPr lang="fr-FR" sz="1000" b="0" dirty="0">
                          <a:latin typeface="+mn-lt"/>
                          <a:ea typeface="Times New Roman"/>
                          <a:cs typeface="Times New Roman"/>
                        </a:rPr>
                        <a:t>extrait du bilan social</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Times New Roman"/>
                        </a:rPr>
                        <a:t>- Les tableaux de bord en usage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Times New Roman"/>
                        </a:rPr>
                        <a:t>- La base de données du personnel</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Times New Roman"/>
                        </a:rPr>
                        <a:t>- La procédure administrative interne d’élaboration des tableaux de bord et des indicateurs sociaux</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Times New Roman"/>
                        </a:rPr>
                        <a:t>- Les données chiffrées sur : l'emploi, les rémunérations et les charges accessoires, les conditions de santé et de sécurité et les autres conditions de travail, la formation, les relations professionnelles.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Un environnement numérique de travail de type PGI</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mn-lt"/>
                        <a:ea typeface="Times New Roman"/>
                        <a:cs typeface="Calibri"/>
                      </a:endParaRPr>
                    </a:p>
                    <a:p>
                      <a:pPr marL="82550" indent="-82550">
                        <a:spcAft>
                          <a:spcPts val="0"/>
                        </a:spcAft>
                      </a:pPr>
                      <a:r>
                        <a:rPr lang="fr-FR" sz="1000" b="1" dirty="0">
                          <a:latin typeface="+mn-lt"/>
                          <a:ea typeface="Times New Roman"/>
                          <a:cs typeface="Arial Narrow"/>
                        </a:rPr>
                        <a:t>Savoirs de gestion et savoirs technologiques</a:t>
                      </a:r>
                      <a:endParaRPr lang="fr-FR" sz="1000" dirty="0">
                        <a:latin typeface="+mn-lt"/>
                        <a:ea typeface="Times New Roman"/>
                        <a:cs typeface="Times New Roman"/>
                      </a:endParaRPr>
                    </a:p>
                    <a:p>
                      <a:pPr marL="82550" indent="-82550">
                        <a:spcAft>
                          <a:spcPts val="0"/>
                        </a:spcAft>
                      </a:pPr>
                      <a:r>
                        <a:rPr lang="fr-FR" sz="1000" b="0" dirty="0">
                          <a:latin typeface="+mn-lt"/>
                          <a:ea typeface="Times New Roman"/>
                          <a:cs typeface="Arial Narrow"/>
                        </a:rPr>
                        <a:t>- les outils de suivi</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La gestion et l’analyse de données quantitatives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représentations graphiques et leur interprétation </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L’exploitation de données et le traitement automatisé des tableaux de bord et indicateurs à l’aide d’un PGI</a:t>
                      </a:r>
                      <a:endParaRPr lang="fr-FR" sz="1000" b="1" dirty="0">
                        <a:latin typeface="+mn-lt"/>
                        <a:ea typeface="Times New Roman"/>
                        <a:cs typeface="Arial Narrow"/>
                      </a:endParaRPr>
                    </a:p>
                    <a:p>
                      <a:pPr marL="82550" indent="-82550">
                        <a:spcAft>
                          <a:spcPts val="0"/>
                        </a:spcAft>
                      </a:pPr>
                      <a:r>
                        <a:rPr lang="fr-FR" sz="1000" b="1" dirty="0">
                          <a:solidFill>
                            <a:srgbClr val="FF0000"/>
                          </a:solidFill>
                          <a:latin typeface="+mn-lt"/>
                          <a:ea typeface="Times New Roman"/>
                          <a:cs typeface="Arial Narrow"/>
                        </a:rPr>
                        <a:t>Savoirs juridiques et économiques</a:t>
                      </a:r>
                    </a:p>
                    <a:p>
                      <a:pPr marL="82550" indent="-82550">
                        <a:spcAft>
                          <a:spcPts val="0"/>
                        </a:spcAft>
                      </a:pPr>
                      <a:r>
                        <a:rPr lang="fr-FR" sz="1000" b="0" dirty="0">
                          <a:solidFill>
                            <a:srgbClr val="FF0000"/>
                          </a:solidFill>
                          <a:latin typeface="+mn-lt"/>
                          <a:ea typeface="Times New Roman"/>
                          <a:cs typeface="Arial Narrow"/>
                        </a:rPr>
                        <a:t>- </a:t>
                      </a:r>
                      <a:r>
                        <a:rPr lang="fr-FR" sz="1000" b="0" dirty="0">
                          <a:solidFill>
                            <a:srgbClr val="FF0000"/>
                          </a:solidFill>
                          <a:latin typeface="+mn-lt"/>
                          <a:ea typeface="Times New Roman"/>
                          <a:cs typeface="Arial Narrow"/>
                          <a:hlinkClick r:id="rId2" action="ppaction://hlinksldjump" tooltip="Thème 3.3 - Les relations collectives au travail : La représentation des salariés  &amp;  Thème 3.1 - Les ressources humaines : Le management des ressources humaines"/>
                        </a:rPr>
                        <a:t>Le bilan social, le rapport social, les indicateurs sociaux </a:t>
                      </a:r>
                      <a:endParaRPr lang="fr-FR" sz="1000" b="1" dirty="0">
                        <a:solidFill>
                          <a:srgbClr val="FF0000"/>
                        </a:solidFill>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mn-lt"/>
                        <a:ea typeface="Times New Roman"/>
                        <a:cs typeface="Calibri"/>
                      </a:endParaRPr>
                    </a:p>
                    <a:p>
                      <a:pPr>
                        <a:spcAft>
                          <a:spcPts val="0"/>
                        </a:spcAft>
                      </a:pPr>
                      <a:r>
                        <a:rPr lang="fr-FR" sz="1000" b="1" dirty="0">
                          <a:latin typeface="+mn-lt"/>
                          <a:ea typeface="Times New Roman"/>
                          <a:cs typeface="Calibri"/>
                        </a:rPr>
                        <a:t>Complexité</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Recherche de données chiffrées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Exploitation d’indicateurs à partir d’un tableau de bord</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Détermination d’écarts entre prévision et réalisation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Mise à jour d’indicateurs en ligne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Réalisation de documents de synthèse</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5751">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mn-lt"/>
                        <a:ea typeface="Times New Roman"/>
                        <a:cs typeface="Calibri"/>
                      </a:endParaRPr>
                    </a:p>
                    <a:p>
                      <a:pPr>
                        <a:spcAft>
                          <a:spcPts val="0"/>
                        </a:spcAft>
                      </a:pPr>
                      <a:r>
                        <a:rPr lang="fr-FR" sz="1000" b="1" dirty="0">
                          <a:latin typeface="+mn-lt"/>
                          <a:ea typeface="Times New Roman"/>
                          <a:cs typeface="Calibri"/>
                        </a:rPr>
                        <a:t>Aléas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Données incomplètes ou incohérentes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Anomalies constatées dans l’évolution des indicateurs</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85150">
                <a:tc>
                  <a:txBody>
                    <a:bodyPr/>
                    <a:lstStyle/>
                    <a:p>
                      <a:pPr algn="ctr">
                        <a:spcAft>
                          <a:spcPts val="0"/>
                        </a:spcAft>
                      </a:pPr>
                      <a:r>
                        <a:rPr lang="fr-FR" sz="1000" b="1" dirty="0">
                          <a:latin typeface="+mn-lt"/>
                          <a:ea typeface="Times New Roman"/>
                          <a:cs typeface="Calibri"/>
                        </a:rPr>
                        <a:t>Compétences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Critère d’évaluation</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mn-lt"/>
                          <a:ea typeface="Times New Roman"/>
                          <a:cs typeface="Calibri"/>
                        </a:rPr>
                        <a:t>Résultats </a:t>
                      </a:r>
                      <a:r>
                        <a:rPr lang="fr-FR" sz="1000" b="1" dirty="0">
                          <a:latin typeface="+mn-lt"/>
                          <a:ea typeface="Times New Roman"/>
                          <a:cs typeface="Calibri"/>
                        </a:rPr>
                        <a:t>attendus </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Les données nécessaires à la mise à jour des tableaux de bord sociaux sont collectées ; les tableaux de bord sont actualisés et mis en forme en vue d’être présentés.</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40602">
                <a:tc>
                  <a:txBody>
                    <a:bodyPr/>
                    <a:lstStyle/>
                    <a:p>
                      <a:pPr>
                        <a:spcAft>
                          <a:spcPts val="0"/>
                        </a:spcAft>
                      </a:pPr>
                      <a:r>
                        <a:rPr lang="fr-FR" sz="1000" b="0">
                          <a:latin typeface="+mn-lt"/>
                          <a:ea typeface="Times New Roman"/>
                          <a:cs typeface="Arial Narrow"/>
                        </a:rPr>
                        <a:t>Mettre à jour des indicateurs sociaux</a:t>
                      </a:r>
                      <a:endParaRPr lang="fr-FR" sz="1000" b="1">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mn-lt"/>
                          <a:ea typeface="Times New Roman"/>
                          <a:cs typeface="Arial Narrow"/>
                        </a:rPr>
                        <a:t>Exactitude et lisibilité des indicateurs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00034" y="857232"/>
            <a:ext cx="814393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657600" algn="l"/>
              </a:tabLst>
            </a:pPr>
            <a:r>
              <a:rPr kumimoji="0" lang="fr-FR" sz="1000" b="1" i="0" u="none" strike="noStrike" cap="none" normalizeH="0" baseline="0" dirty="0" smtClean="0" bmk="_Toc302398784">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84">
                <a:ln>
                  <a:noFill/>
                </a:ln>
                <a:solidFill>
                  <a:schemeClr val="tx1"/>
                </a:solidFill>
                <a:effectLst/>
                <a:latin typeface="Arial" pitchFamily="34" charset="0"/>
                <a:ea typeface="Times New Roman" pitchFamily="18" charset="0"/>
                <a:cs typeface="Times New Roman" pitchFamily="18" charset="0"/>
              </a:rPr>
              <a:t>2.4. Gestion administrative des</a:t>
            </a:r>
            <a:r>
              <a:rPr kumimoji="0" lang="fr-FR" sz="1000" b="0" i="0" u="none" strike="noStrike" cap="none" normalizeH="0" baseline="0" dirty="0" smtClean="0" bmk="_Toc302398784">
                <a:ln>
                  <a:noFill/>
                </a:ln>
                <a:solidFill>
                  <a:schemeClr val="tx1"/>
                </a:solidFill>
                <a:effectLst/>
                <a:latin typeface="Arial" pitchFamily="34" charset="0"/>
                <a:ea typeface="Times New Roman" pitchFamily="18" charset="0"/>
                <a:cs typeface="Times New Roman" pitchFamily="18" charset="0"/>
              </a:rPr>
              <a:t> </a:t>
            </a:r>
            <a:r>
              <a:rPr kumimoji="0" lang="fr-FR" sz="1000" b="1" i="0" u="none" strike="noStrike" cap="none" normalizeH="0" baseline="0" dirty="0" smtClean="0" bmk="_Toc302398784">
                <a:ln>
                  <a:noFill/>
                </a:ln>
                <a:solidFill>
                  <a:schemeClr val="tx1"/>
                </a:solidFill>
                <a:effectLst/>
                <a:latin typeface="Arial" pitchFamily="34" charset="0"/>
                <a:ea typeface="Times New Roman" pitchFamily="18" charset="0"/>
                <a:cs typeface="Times New Roman" pitchFamily="18" charset="0"/>
              </a:rPr>
              <a:t>relations sociales</a:t>
            </a:r>
            <a:r>
              <a:rPr kumimoji="0" lang="fr-FR" sz="1000" b="1" i="0" u="none" strike="noStrike" cap="none" normalizeH="0" baseline="0" dirty="0" smtClean="0" bmk="_Toc302398784">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657600" algn="l"/>
              </a:tabLst>
            </a:pPr>
            <a:r>
              <a:rPr kumimoji="0" lang="fr-FR" sz="1200" b="1" i="0" u="none" strike="noStrike" cap="none" normalizeH="0" baseline="0" dirty="0" smtClean="0" bmk="_Toc302398784">
                <a:ln>
                  <a:noFill/>
                </a:ln>
                <a:solidFill>
                  <a:srgbClr val="3B81BD"/>
                </a:solidFill>
                <a:effectLst/>
                <a:latin typeface="Arial" pitchFamily="34" charset="0"/>
                <a:ea typeface="Times New Roman" pitchFamily="18" charset="0"/>
                <a:cs typeface="Arial Narrow" pitchFamily="34" charset="0"/>
              </a:rPr>
              <a:t>2.4.3. Participation à la mise en œuvre de procédures relevant </a:t>
            </a:r>
            <a:r>
              <a:rPr kumimoji="0" lang="fr-FR" sz="1200" b="1" i="0" u="none" strike="noStrike" cap="none" normalizeH="0" baseline="0" dirty="0" smtClean="0" bmk="">
                <a:ln>
                  <a:noFill/>
                </a:ln>
                <a:solidFill>
                  <a:srgbClr val="3B81BD"/>
                </a:solidFill>
                <a:effectLst/>
                <a:latin typeface="Arial" pitchFamily="34" charset="0"/>
                <a:ea typeface="Times New Roman" pitchFamily="18" charset="0"/>
                <a:cs typeface="Arial Narrow" pitchFamily="34" charset="0"/>
              </a:rPr>
              <a:t>de la santé et de la sécurité</a:t>
            </a:r>
            <a:r>
              <a:rPr kumimoji="0" lang="fr-FR"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5" y="1285860"/>
          <a:ext cx="8215371" cy="4176714"/>
        </p:xfrm>
        <a:graphic>
          <a:graphicData uri="http://schemas.openxmlformats.org/drawingml/2006/table">
            <a:tbl>
              <a:tblPr/>
              <a:tblGrid>
                <a:gridCol w="2738457"/>
                <a:gridCol w="2738457"/>
                <a:gridCol w="2738457"/>
              </a:tblGrid>
              <a:tr h="214314">
                <a:tc>
                  <a:txBody>
                    <a:bodyPr/>
                    <a:lstStyle/>
                    <a:p>
                      <a:pPr algn="ctr">
                        <a:spcAft>
                          <a:spcPts val="0"/>
                        </a:spcAft>
                      </a:pPr>
                      <a:r>
                        <a:rPr lang="fr-FR" sz="1000" b="1" dirty="0">
                          <a:latin typeface="+mn-lt"/>
                          <a:ea typeface="Times New Roman"/>
                          <a:cs typeface="Calibri"/>
                        </a:rPr>
                        <a:t>Données de la situation</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Savoirs associés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Performance attendue</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rowSpan="2">
                  <a:txBody>
                    <a:bodyPr/>
                    <a:lstStyle/>
                    <a:p>
                      <a:pPr>
                        <a:spcAft>
                          <a:spcPts val="0"/>
                        </a:spcAft>
                      </a:pPr>
                      <a:endParaRPr lang="fr-FR" sz="1000" b="0" dirty="0">
                        <a:latin typeface="+mn-lt"/>
                        <a:ea typeface="Times New Roman"/>
                        <a:cs typeface="Calibri"/>
                      </a:endParaRPr>
                    </a:p>
                    <a:p>
                      <a:pPr marL="82550" indent="-82550">
                        <a:spcAft>
                          <a:spcPts val="0"/>
                        </a:spcAft>
                      </a:pPr>
                      <a:r>
                        <a:rPr lang="fr-FR" sz="1000" b="1" dirty="0">
                          <a:latin typeface="+mn-lt"/>
                          <a:ea typeface="Times New Roman"/>
                          <a:cs typeface="Arial Narrow"/>
                        </a:rPr>
                        <a:t>- </a:t>
                      </a:r>
                      <a:r>
                        <a:rPr lang="fr-FR" sz="1000" b="0" dirty="0">
                          <a:latin typeface="+mn-lt"/>
                          <a:ea typeface="Times New Roman"/>
                          <a:cs typeface="Arial Narrow"/>
                        </a:rPr>
                        <a:t>La documentation juridique et sociale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comptes rendus des instances représentatives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L’extrait de bilan social</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extraits d’indicateurs sociaux</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 recensement des habilitations </a:t>
                      </a:r>
                      <a:r>
                        <a:rPr lang="fr-FR" sz="1000" b="0" dirty="0" smtClean="0">
                          <a:latin typeface="+mn-lt"/>
                          <a:ea typeface="Times New Roman"/>
                          <a:cs typeface="Arial Narrow"/>
                        </a:rPr>
                        <a:t>et autorisations </a:t>
                      </a:r>
                      <a:r>
                        <a:rPr lang="fr-FR" sz="1000" b="0" dirty="0">
                          <a:latin typeface="+mn-lt"/>
                          <a:ea typeface="Times New Roman"/>
                          <a:cs typeface="Arial Narrow"/>
                        </a:rPr>
                        <a:t>nécessaires à l’exercice de l’emploi</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La mise en place et l’organisation d’actions collectives de sensibilisation à la sécurité</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procédures et consignes de santé - sécurité à transmettre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 choix de supports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consignes, de rédaction, de diffusion des supports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règles de confidentialité</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Un environnement numérique de travail de type PGI</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1" dirty="0">
                        <a:latin typeface="+mn-lt"/>
                        <a:ea typeface="Times New Roman"/>
                        <a:cs typeface="Calibri"/>
                      </a:endParaRPr>
                    </a:p>
                    <a:p>
                      <a:pPr>
                        <a:spcAft>
                          <a:spcPts val="0"/>
                        </a:spcAft>
                      </a:pPr>
                      <a:r>
                        <a:rPr lang="fr-FR" sz="1000" b="1" dirty="0">
                          <a:latin typeface="+mn-lt"/>
                          <a:ea typeface="Times New Roman"/>
                          <a:cs typeface="Arial Narrow"/>
                        </a:rPr>
                        <a:t>Savoirs de gestion, savoirs technologiques</a:t>
                      </a:r>
                      <a:endParaRPr lang="fr-FR" sz="1000" dirty="0">
                        <a:latin typeface="+mn-lt"/>
                        <a:ea typeface="Times New Roman"/>
                        <a:cs typeface="Times New Roman"/>
                      </a:endParaRPr>
                    </a:p>
                    <a:p>
                      <a:pPr>
                        <a:spcAft>
                          <a:spcPts val="0"/>
                        </a:spcAft>
                      </a:pPr>
                      <a:r>
                        <a:rPr lang="fr-FR" sz="1000" b="0" dirty="0">
                          <a:latin typeface="+mn-lt"/>
                          <a:ea typeface="Times New Roman"/>
                          <a:cs typeface="Arial Narrow"/>
                        </a:rPr>
                        <a:t>- Les risques au travail :</a:t>
                      </a:r>
                      <a:endParaRPr lang="fr-FR" sz="1000" b="1" dirty="0">
                        <a:latin typeface="+mn-lt"/>
                        <a:ea typeface="Times New Roman"/>
                        <a:cs typeface="Arial Narrow"/>
                      </a:endParaRPr>
                    </a:p>
                    <a:p>
                      <a:pPr marL="273050" indent="-107950">
                        <a:spcAft>
                          <a:spcPts val="0"/>
                        </a:spcAft>
                      </a:pPr>
                      <a:r>
                        <a:rPr lang="fr-FR" sz="1000" b="0" dirty="0">
                          <a:latin typeface="+mn-lt"/>
                          <a:ea typeface="Times New Roman"/>
                          <a:cs typeface="Arial Narrow"/>
                        </a:rPr>
                        <a:t>• L’ergonomie</a:t>
                      </a:r>
                      <a:endParaRPr lang="fr-FR" sz="1000" b="1" dirty="0">
                        <a:latin typeface="+mn-lt"/>
                        <a:ea typeface="Times New Roman"/>
                        <a:cs typeface="Arial Narrow"/>
                      </a:endParaRPr>
                    </a:p>
                    <a:p>
                      <a:pPr marL="273050" indent="-107950">
                        <a:spcAft>
                          <a:spcPts val="0"/>
                        </a:spcAft>
                      </a:pPr>
                      <a:r>
                        <a:rPr lang="fr-FR" sz="1000" b="0" dirty="0">
                          <a:latin typeface="+mn-lt"/>
                          <a:ea typeface="Times New Roman"/>
                          <a:cs typeface="Arial Narrow"/>
                        </a:rPr>
                        <a:t>• Les caractéristiques des postes de travail</a:t>
                      </a:r>
                      <a:endParaRPr lang="fr-FR" sz="1000" b="1" dirty="0">
                        <a:latin typeface="+mn-lt"/>
                        <a:ea typeface="Times New Roman"/>
                        <a:cs typeface="Arial Narrow"/>
                      </a:endParaRPr>
                    </a:p>
                    <a:p>
                      <a:pPr marL="273050" indent="-107950">
                        <a:spcAft>
                          <a:spcPts val="0"/>
                        </a:spcAft>
                      </a:pPr>
                      <a:r>
                        <a:rPr lang="fr-FR" sz="1000" b="0" dirty="0">
                          <a:latin typeface="+mn-lt"/>
                          <a:ea typeface="Times New Roman"/>
                          <a:cs typeface="Arial Narrow"/>
                        </a:rPr>
                        <a:t>• L’organisation de la sécurité dans les locaux de l’entreprise</a:t>
                      </a:r>
                      <a:endParaRPr lang="fr-FR" sz="1000" b="1" dirty="0">
                        <a:latin typeface="+mn-lt"/>
                        <a:ea typeface="Times New Roman"/>
                        <a:cs typeface="Arial Narrow"/>
                      </a:endParaRPr>
                    </a:p>
                    <a:p>
                      <a:pPr marL="273050" indent="-107950">
                        <a:spcAft>
                          <a:spcPts val="0"/>
                        </a:spcAft>
                      </a:pPr>
                      <a:r>
                        <a:rPr lang="fr-FR" sz="1000" b="0" dirty="0">
                          <a:latin typeface="+mn-lt"/>
                          <a:ea typeface="Times New Roman"/>
                          <a:cs typeface="Arial Narrow"/>
                        </a:rPr>
                        <a:t>• Les notions de danger et de risque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techniques de présentation d’un document</a:t>
                      </a:r>
                      <a:endParaRPr lang="fr-FR" sz="1000" b="1" dirty="0">
                        <a:latin typeface="+mn-lt"/>
                        <a:ea typeface="Times New Roman"/>
                        <a:cs typeface="Arial Narrow"/>
                      </a:endParaRPr>
                    </a:p>
                    <a:p>
                      <a:pPr>
                        <a:spcAft>
                          <a:spcPts val="0"/>
                        </a:spcAft>
                      </a:pPr>
                      <a:r>
                        <a:rPr lang="fr-FR" sz="1000" b="1" dirty="0">
                          <a:solidFill>
                            <a:srgbClr val="FF0000"/>
                          </a:solidFill>
                          <a:latin typeface="+mn-lt"/>
                          <a:ea typeface="Times New Roman"/>
                          <a:cs typeface="Times New Roman"/>
                        </a:rPr>
                        <a:t>Savoirs juridiques et économiques</a:t>
                      </a:r>
                      <a:endParaRPr lang="fr-FR" sz="1000" b="1" dirty="0">
                        <a:solidFill>
                          <a:srgbClr val="FF0000"/>
                        </a:solidFill>
                        <a:latin typeface="+mn-lt"/>
                        <a:ea typeface="Times New Roman"/>
                        <a:cs typeface="Arial Narrow"/>
                      </a:endParaRPr>
                    </a:p>
                    <a:p>
                      <a:pPr marL="82550" indent="-82550">
                        <a:spcAft>
                          <a:spcPts val="0"/>
                        </a:spcAft>
                      </a:pPr>
                      <a:r>
                        <a:rPr lang="fr-FR" sz="1000" b="0" dirty="0">
                          <a:solidFill>
                            <a:srgbClr val="FF0000"/>
                          </a:solidFill>
                          <a:latin typeface="+mn-lt"/>
                          <a:ea typeface="Times New Roman"/>
                          <a:cs typeface="Times New Roman"/>
                        </a:rPr>
                        <a:t>- </a:t>
                      </a:r>
                      <a:r>
                        <a:rPr lang="fr-FR" sz="1000" b="0" dirty="0">
                          <a:solidFill>
                            <a:srgbClr val="FF0000"/>
                          </a:solidFill>
                          <a:latin typeface="+mn-lt"/>
                          <a:ea typeface="Times New Roman"/>
                          <a:cs typeface="Times New Roman"/>
                          <a:hlinkClick r:id="rId2" action="ppaction://hlinksldjump" tooltip="Thème 3.3 - Les relations collectives au travail : La représentation des salariés"/>
                        </a:rPr>
                        <a:t>La réglementation en matière de sécurité et d’amélioration des conditions de travail </a:t>
                      </a:r>
                      <a:endParaRPr lang="fr-FR" sz="1000" b="1" dirty="0">
                        <a:solidFill>
                          <a:srgbClr val="FF0000"/>
                        </a:solidFill>
                        <a:latin typeface="+mn-lt"/>
                        <a:ea typeface="Times New Roman"/>
                        <a:cs typeface="Arial Narrow"/>
                      </a:endParaRPr>
                    </a:p>
                    <a:p>
                      <a:pPr>
                        <a:spcAft>
                          <a:spcPts val="0"/>
                        </a:spcAft>
                      </a:pPr>
                      <a:r>
                        <a:rPr lang="fr-FR" sz="1000" b="1" dirty="0">
                          <a:solidFill>
                            <a:srgbClr val="00B050"/>
                          </a:solidFill>
                          <a:latin typeface="+mn-lt"/>
                          <a:ea typeface="Cambria"/>
                          <a:cs typeface="Arial Narrow"/>
                        </a:rPr>
                        <a:t>Savoirs rédactionnels</a:t>
                      </a:r>
                      <a:endParaRPr lang="fr-FR" sz="1000" b="1" dirty="0">
                        <a:solidFill>
                          <a:srgbClr val="00B050"/>
                        </a:solidFill>
                        <a:latin typeface="+mn-lt"/>
                        <a:ea typeface="Cambria"/>
                        <a:cs typeface="Times New Roman"/>
                      </a:endParaRPr>
                    </a:p>
                    <a:p>
                      <a:pPr marL="82550" indent="-82550">
                        <a:spcAft>
                          <a:spcPts val="0"/>
                        </a:spcAft>
                      </a:pPr>
                      <a:r>
                        <a:rPr lang="fr-FR" sz="1000" b="0" kern="150" dirty="0">
                          <a:solidFill>
                            <a:srgbClr val="00B050"/>
                          </a:solidFill>
                          <a:latin typeface="+mn-lt"/>
                          <a:ea typeface="Times New Roman"/>
                          <a:cs typeface="Mangal"/>
                        </a:rPr>
                        <a:t>- </a:t>
                      </a:r>
                      <a:r>
                        <a:rPr lang="fr-FR" sz="1000" b="1" kern="150" dirty="0">
                          <a:solidFill>
                            <a:srgbClr val="00B050"/>
                          </a:solidFill>
                          <a:latin typeface="+mn-lt"/>
                          <a:ea typeface="Times New Roman"/>
                          <a:cs typeface="Mangal"/>
                        </a:rPr>
                        <a:t>Lecture et écriture d’un genre </a:t>
                      </a:r>
                    </a:p>
                    <a:p>
                      <a:pPr marL="82550" indent="-82550">
                        <a:spcAft>
                          <a:spcPts val="0"/>
                        </a:spcAft>
                      </a:pPr>
                      <a:r>
                        <a:rPr lang="fr-FR" sz="1000" b="0" dirty="0">
                          <a:solidFill>
                            <a:srgbClr val="00B050"/>
                          </a:solidFill>
                          <a:latin typeface="+mn-lt"/>
                          <a:ea typeface="Times New Roman"/>
                          <a:cs typeface="Arial Narrow"/>
                        </a:rPr>
                        <a:t>Les consignes de santé et de sécurité</a:t>
                      </a:r>
                      <a:endParaRPr lang="fr-FR" sz="1000" b="1" dirty="0">
                        <a:solidFill>
                          <a:srgbClr val="00B050"/>
                        </a:solidFill>
                        <a:latin typeface="+mn-lt"/>
                        <a:ea typeface="Times New Roman"/>
                        <a:cs typeface="Arial Narrow"/>
                      </a:endParaRPr>
                    </a:p>
                    <a:p>
                      <a:pPr>
                        <a:spcAft>
                          <a:spcPts val="0"/>
                        </a:spcAft>
                      </a:pPr>
                      <a:r>
                        <a:rPr lang="fr-FR" sz="1000" b="1" kern="150" dirty="0">
                          <a:solidFill>
                            <a:srgbClr val="00B050"/>
                          </a:solidFill>
                          <a:latin typeface="+mn-lt"/>
                          <a:ea typeface="Times New Roman"/>
                          <a:cs typeface="Mangal"/>
                        </a:rPr>
                        <a:t>- Procédés d’écriture</a:t>
                      </a:r>
                    </a:p>
                    <a:p>
                      <a:pPr marL="82550" indent="-82550" fontAlgn="base" hangingPunct="0">
                        <a:spcAft>
                          <a:spcPts val="0"/>
                        </a:spcAft>
                      </a:pPr>
                      <a:r>
                        <a:rPr lang="fr-FR" sz="1000" b="0" dirty="0">
                          <a:solidFill>
                            <a:srgbClr val="00B050"/>
                          </a:solidFill>
                          <a:latin typeface="+mn-lt"/>
                          <a:ea typeface="Times New Roman"/>
                          <a:cs typeface="Arial Narrow"/>
                        </a:rPr>
                        <a:t>• L’injonction, la prescription, la recommandation et les locutions associées</a:t>
                      </a:r>
                      <a:endParaRPr lang="fr-FR" sz="1000" b="1" dirty="0">
                        <a:solidFill>
                          <a:srgbClr val="00B050"/>
                        </a:solidFill>
                        <a:latin typeface="+mn-lt"/>
                        <a:ea typeface="Times New Roman"/>
                        <a:cs typeface="Arial Narrow"/>
                      </a:endParaRPr>
                    </a:p>
                    <a:p>
                      <a:pPr marL="82550" indent="-82550" fontAlgn="base" hangingPunct="0">
                        <a:spcAft>
                          <a:spcPts val="0"/>
                        </a:spcAft>
                      </a:pPr>
                      <a:r>
                        <a:rPr lang="fr-FR" sz="1000" b="0" dirty="0">
                          <a:solidFill>
                            <a:srgbClr val="00B050"/>
                          </a:solidFill>
                          <a:latin typeface="+mn-lt"/>
                          <a:ea typeface="Times New Roman"/>
                          <a:cs typeface="Arial Narrow"/>
                        </a:rPr>
                        <a:t>• Les renvois légaux et réglementaires</a:t>
                      </a:r>
                      <a:endParaRPr lang="fr-FR" sz="1000" b="1" dirty="0">
                        <a:solidFill>
                          <a:srgbClr val="00B050"/>
                        </a:solidFill>
                        <a:latin typeface="+mn-lt"/>
                        <a:ea typeface="Times New Roman"/>
                        <a:cs typeface="Arial Narrow"/>
                      </a:endParaRPr>
                    </a:p>
                    <a:p>
                      <a:pPr marL="82550" indent="-82550" fontAlgn="base" hangingPunct="0">
                        <a:spcAft>
                          <a:spcPts val="0"/>
                        </a:spcAft>
                      </a:pPr>
                      <a:r>
                        <a:rPr lang="fr-FR" sz="1000" b="0" dirty="0">
                          <a:solidFill>
                            <a:srgbClr val="00B050"/>
                          </a:solidFill>
                          <a:latin typeface="+mn-lt"/>
                          <a:ea typeface="Times New Roman"/>
                          <a:cs typeface="Arial Narrow"/>
                        </a:rPr>
                        <a:t>• Le lexique propre à la santé et à la sécurité</a:t>
                      </a:r>
                      <a:endParaRPr lang="fr-FR" sz="1000" b="1" dirty="0">
                        <a:solidFill>
                          <a:srgbClr val="00B050"/>
                        </a:solidFill>
                        <a:latin typeface="+mn-lt"/>
                        <a:ea typeface="Times New Roman"/>
                        <a:cs typeface="Arial Narrow"/>
                      </a:endParaRPr>
                    </a:p>
                    <a:p>
                      <a:pPr marL="82550" indent="-82550" fontAlgn="base" hangingPunct="0">
                        <a:spcAft>
                          <a:spcPts val="0"/>
                        </a:spcAft>
                      </a:pPr>
                      <a:r>
                        <a:rPr lang="fr-FR" sz="1000" b="0" dirty="0">
                          <a:solidFill>
                            <a:srgbClr val="00B050"/>
                          </a:solidFill>
                          <a:latin typeface="+mn-lt"/>
                          <a:ea typeface="Times New Roman"/>
                          <a:cs typeface="Arial Narrow"/>
                        </a:rPr>
                        <a:t>• La disposition du texte : énumération</a:t>
                      </a:r>
                      <a:endParaRPr lang="fr-FR" sz="1000" b="1" dirty="0">
                        <a:solidFill>
                          <a:srgbClr val="00B050"/>
                        </a:solidFill>
                        <a:latin typeface="+mn-lt"/>
                        <a:ea typeface="Times New Roman"/>
                        <a:cs typeface="Arial Narrow"/>
                      </a:endParaRPr>
                    </a:p>
                    <a:p>
                      <a:pPr marL="82550" indent="-82550" fontAlgn="base" hangingPunct="0">
                        <a:spcAft>
                          <a:spcPts val="0"/>
                        </a:spcAft>
                      </a:pPr>
                      <a:r>
                        <a:rPr lang="fr-FR" sz="1000" b="0" dirty="0">
                          <a:solidFill>
                            <a:srgbClr val="00B050"/>
                          </a:solidFill>
                          <a:latin typeface="+mn-lt"/>
                          <a:ea typeface="Times New Roman"/>
                          <a:cs typeface="Arial Narrow"/>
                        </a:rPr>
                        <a:t>• Le temps des verbes : impératif et infinitif</a:t>
                      </a:r>
                      <a:endParaRPr lang="fr-FR" sz="1000" b="1" dirty="0">
                        <a:solidFill>
                          <a:srgbClr val="00B050"/>
                        </a:solidFill>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mn-lt"/>
                        <a:ea typeface="Times New Roman"/>
                        <a:cs typeface="Calibri"/>
                      </a:endParaRPr>
                    </a:p>
                    <a:p>
                      <a:pPr>
                        <a:spcAft>
                          <a:spcPts val="0"/>
                        </a:spcAft>
                      </a:pPr>
                      <a:r>
                        <a:rPr lang="fr-FR" sz="1000" b="1" dirty="0">
                          <a:latin typeface="+mn-lt"/>
                          <a:ea typeface="Times New Roman"/>
                          <a:cs typeface="Calibri"/>
                        </a:rPr>
                        <a:t>Complexité</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Mise à jour ou amélioration des documents internes relatifs à la santé et à la sécurité,</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Repérage des fonctions professionnelles nécessitant des habilitations, des autorisations spécifiques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Technicité du contenu du support : références ergonomiques, médicales, règlementaires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Veille règlementaire sur des postes ciblés</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202321">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mn-lt"/>
                        <a:ea typeface="Times New Roman"/>
                        <a:cs typeface="Calibri"/>
                      </a:endParaRPr>
                    </a:p>
                    <a:p>
                      <a:pPr>
                        <a:spcAft>
                          <a:spcPts val="0"/>
                        </a:spcAft>
                      </a:pPr>
                      <a:r>
                        <a:rPr lang="fr-FR" sz="1000" b="1" dirty="0">
                          <a:latin typeface="+mn-lt"/>
                          <a:ea typeface="Times New Roman"/>
                          <a:cs typeface="Calibri"/>
                        </a:rPr>
                        <a:t>Aléas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Support inadapté aux consignes de diffusion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Obligation de modification de postes de travail</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Erreurs ou imprécisions de contenus</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Les supports associés aux procédures santé - sécurité sont mis en forme, publiés et diffusés.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Narrow"/>
                        </a:rPr>
                        <a:t>Produire des supports associés aux procédures santé - sécurité</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Cohérence et lisibilité des supports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8"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00034" y="500042"/>
            <a:ext cx="821537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657600" algn="l"/>
              </a:tabLst>
            </a:pPr>
            <a:r>
              <a:rPr kumimoji="0" lang="fr-FR" sz="1000" b="1" i="0" u="none" strike="noStrike" cap="none" normalizeH="0" baseline="0" dirty="0" smtClean="0" bmk="_Toc302398786">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86">
                <a:ln>
                  <a:noFill/>
                </a:ln>
                <a:solidFill>
                  <a:schemeClr val="tx1"/>
                </a:solidFill>
                <a:effectLst/>
                <a:latin typeface="Arial" pitchFamily="34" charset="0"/>
                <a:ea typeface="Times New Roman" pitchFamily="18" charset="0"/>
                <a:cs typeface="Times New Roman" pitchFamily="18" charset="0"/>
              </a:rPr>
              <a:t>2.4. Gestion administrative des</a:t>
            </a:r>
            <a:r>
              <a:rPr kumimoji="0" lang="fr-FR" sz="1000" b="0" i="0" u="none" strike="noStrike" cap="none" normalizeH="0" baseline="0" dirty="0" smtClean="0" bmk="_Toc302398786">
                <a:ln>
                  <a:noFill/>
                </a:ln>
                <a:solidFill>
                  <a:schemeClr val="tx1"/>
                </a:solidFill>
                <a:effectLst/>
                <a:latin typeface="Arial" pitchFamily="34" charset="0"/>
                <a:ea typeface="Times New Roman" pitchFamily="18" charset="0"/>
                <a:cs typeface="Times New Roman" pitchFamily="18" charset="0"/>
              </a:rPr>
              <a:t> </a:t>
            </a:r>
            <a:r>
              <a:rPr kumimoji="0" lang="fr-FR" sz="1000" b="1" i="0" u="none" strike="noStrike" cap="none" normalizeH="0" baseline="0" dirty="0" smtClean="0" bmk="_Toc302398786">
                <a:ln>
                  <a:noFill/>
                </a:ln>
                <a:solidFill>
                  <a:schemeClr val="tx1"/>
                </a:solidFill>
                <a:effectLst/>
                <a:latin typeface="Arial" pitchFamily="34" charset="0"/>
                <a:ea typeface="Times New Roman" pitchFamily="18" charset="0"/>
                <a:cs typeface="Times New Roman" pitchFamily="18" charset="0"/>
              </a:rPr>
              <a:t>relations sociales</a:t>
            </a:r>
            <a:r>
              <a:rPr kumimoji="0" lang="fr-FR" sz="1000" b="1" i="0" u="none" strike="noStrike" cap="none" normalizeH="0" baseline="0" dirty="0" smtClean="0" bmk="_Toc302398786">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657600" algn="l"/>
              </a:tabLst>
            </a:pPr>
            <a:r>
              <a:rPr kumimoji="0" lang="fr-FR" sz="1200" b="1" i="0" u="none" strike="noStrike" cap="none" normalizeH="0" baseline="0" dirty="0" smtClean="0" bmk="_Toc302398786">
                <a:ln>
                  <a:noFill/>
                </a:ln>
                <a:solidFill>
                  <a:srgbClr val="3B81BD"/>
                </a:solidFill>
                <a:effectLst/>
                <a:latin typeface="Arial" pitchFamily="34" charset="0"/>
                <a:ea typeface="Times New Roman" pitchFamily="18" charset="0"/>
                <a:cs typeface="Arial Narrow" pitchFamily="34" charset="0"/>
              </a:rPr>
              <a:t>2.4.4. Participation à la mise en place d’activités sociales et culturelles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00034" y="928670"/>
          <a:ext cx="8215371" cy="4786314"/>
        </p:xfrm>
        <a:graphic>
          <a:graphicData uri="http://schemas.openxmlformats.org/drawingml/2006/table">
            <a:tbl>
              <a:tblPr/>
              <a:tblGrid>
                <a:gridCol w="2738457"/>
                <a:gridCol w="2738457"/>
                <a:gridCol w="2738457"/>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La documentation juridique et sociale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dossiers salariés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L’activité sociale ou culturelle à organiser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procédure de mise en place des activités sociales ou culturelles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L’historique des actions passées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catalogues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budget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listes de prestataires externes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maquette du journal d’entreprise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consignes en matière d’organisation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règles et recommandations portant sur les objectifs de l’action envisagée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Arial Narrow"/>
                        </a:rPr>
                        <a:t>Savoirs de gestion, savoirs technologiques</a:t>
                      </a:r>
                      <a:endParaRPr lang="fr-FR" sz="1000" dirty="0">
                        <a:latin typeface="Calibri"/>
                        <a:ea typeface="Times New Roman"/>
                        <a:cs typeface="Times New Roman"/>
                      </a:endParaRPr>
                    </a:p>
                    <a:p>
                      <a:pPr marL="82550" indent="-82550">
                        <a:spcAft>
                          <a:spcPts val="0"/>
                        </a:spcAft>
                      </a:pPr>
                      <a:r>
                        <a:rPr lang="fr-FR" sz="1000" b="0" dirty="0">
                          <a:latin typeface="Arial"/>
                          <a:ea typeface="Times New Roman"/>
                          <a:cs typeface="Arial Narrow"/>
                        </a:rPr>
                        <a:t>- La gestion du temps et des évènements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planification et l’ordonnancement des tâches et des prestations externes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segmentation d’informations salariés à l’aide d’un PGI</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L’exploitation de données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suivi automatisé du budget à l’aide d’un PGI</a:t>
                      </a:r>
                      <a:endParaRPr lang="fr-FR" sz="1000" b="1" dirty="0">
                        <a:latin typeface="Arial"/>
                        <a:ea typeface="Times New Roman"/>
                        <a:cs typeface="Arial Narrow"/>
                      </a:endParaRPr>
                    </a:p>
                    <a:p>
                      <a:pPr>
                        <a:spcAft>
                          <a:spcPts val="0"/>
                        </a:spcAft>
                      </a:pPr>
                      <a:r>
                        <a:rPr lang="fr-FR" sz="1000" b="1" dirty="0">
                          <a:solidFill>
                            <a:srgbClr val="FF0000"/>
                          </a:solidFill>
                          <a:latin typeface="Arial"/>
                          <a:ea typeface="Times New Roman"/>
                          <a:cs typeface="Arial Narrow"/>
                        </a:rPr>
                        <a:t>Savoirs juridiques et économiques</a:t>
                      </a:r>
                    </a:p>
                    <a:p>
                      <a:pPr>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2" action="ppaction://hlinksldjump" tooltip="Thème 3.3 - Les relations collectives au travail : La représentation des salariés  &amp;  Thème 3.1 - Les ressources humaines : Le management des ressources humaines"/>
                        </a:rPr>
                        <a:t>La cohésion du personnel</a:t>
                      </a:r>
                      <a:endParaRPr lang="fr-FR" sz="1000" b="1" dirty="0">
                        <a:solidFill>
                          <a:srgbClr val="FF0000"/>
                        </a:solidFill>
                        <a:latin typeface="Arial"/>
                        <a:ea typeface="Times New Roman"/>
                        <a:cs typeface="Arial Narrow"/>
                        <a:hlinkClick r:id="rId2" action="ppaction://hlinksldjump" tooltip="Thème 3.3 - Les relations collectives au travail : La représentation des salariés  &amp;  Thème 3.1 - Les ressources humaines : Le management des ressources humaines"/>
                      </a:endParaRPr>
                    </a:p>
                    <a:p>
                      <a:pPr>
                        <a:spcAft>
                          <a:spcPts val="0"/>
                        </a:spcAft>
                      </a:pPr>
                      <a:r>
                        <a:rPr lang="fr-FR" sz="1000" b="0" dirty="0">
                          <a:solidFill>
                            <a:srgbClr val="FF0000"/>
                          </a:solidFill>
                          <a:latin typeface="Arial"/>
                          <a:ea typeface="Times New Roman"/>
                          <a:cs typeface="Arial Narrow"/>
                          <a:hlinkClick r:id="rId2" action="ppaction://hlinksldjump" tooltip="Thème 3.3 - Les relations collectives au travail : La représentation des salariés  &amp;  Thème 3.1 - Les ressources humaines : Le management des ressources humaines"/>
                        </a:rPr>
                        <a:t>- La motivation du personnel</a:t>
                      </a:r>
                      <a:endParaRPr lang="fr-FR" sz="1000" b="1" dirty="0">
                        <a:solidFill>
                          <a:srgbClr val="FF0000"/>
                        </a:solidFill>
                        <a:latin typeface="Arial"/>
                        <a:ea typeface="Times New Roman"/>
                        <a:cs typeface="Arial Narrow"/>
                      </a:endParaRPr>
                    </a:p>
                    <a:p>
                      <a:pPr>
                        <a:spcAft>
                          <a:spcPts val="0"/>
                        </a:spcAft>
                      </a:pPr>
                      <a:r>
                        <a:rPr lang="fr-FR" sz="1000" b="1" dirty="0">
                          <a:solidFill>
                            <a:srgbClr val="00B050"/>
                          </a:solidFill>
                          <a:latin typeface="Arial"/>
                          <a:ea typeface="Cambria"/>
                          <a:cs typeface="Arial Narrow"/>
                        </a:rPr>
                        <a:t>Savoirs rédactionnels</a:t>
                      </a:r>
                      <a:endParaRPr lang="fr-FR" sz="1000" b="1" dirty="0">
                        <a:solidFill>
                          <a:srgbClr val="00B050"/>
                        </a:solidFill>
                        <a:latin typeface="Arial Narrow"/>
                        <a:ea typeface="Cambria"/>
                        <a:cs typeface="Times New Roman"/>
                      </a:endParaRPr>
                    </a:p>
                    <a:p>
                      <a:pPr>
                        <a:spcAft>
                          <a:spcPts val="0"/>
                        </a:spcAft>
                      </a:pPr>
                      <a:r>
                        <a:rPr lang="fr-FR" sz="1000" b="1" kern="150" dirty="0">
                          <a:solidFill>
                            <a:srgbClr val="00B050"/>
                          </a:solidFill>
                          <a:latin typeface="Arial"/>
                          <a:ea typeface="Times New Roman"/>
                          <a:cs typeface="Mangal"/>
                        </a:rPr>
                        <a:t>- Lecture et écriture d’un genre </a:t>
                      </a:r>
                      <a:endParaRPr lang="fr-FR" sz="1000" b="1" kern="150" dirty="0">
                        <a:solidFill>
                          <a:srgbClr val="00B050"/>
                        </a:solidFill>
                        <a:latin typeface="Arial Narrow"/>
                        <a:ea typeface="Times New Roman"/>
                        <a:cs typeface="Mangal"/>
                      </a:endParaRPr>
                    </a:p>
                    <a:p>
                      <a:pPr marL="132080">
                        <a:spcAft>
                          <a:spcPts val="0"/>
                        </a:spcAft>
                      </a:pPr>
                      <a:r>
                        <a:rPr lang="fr-FR" sz="1000" b="0" dirty="0">
                          <a:solidFill>
                            <a:srgbClr val="00B050"/>
                          </a:solidFill>
                          <a:latin typeface="Arial"/>
                          <a:ea typeface="Times New Roman"/>
                          <a:cs typeface="Arial Narrow"/>
                        </a:rPr>
                        <a:t>Le discours </a:t>
                      </a:r>
                      <a:endParaRPr lang="fr-FR" sz="1000" b="1" dirty="0">
                        <a:solidFill>
                          <a:srgbClr val="00B050"/>
                        </a:solidFill>
                        <a:latin typeface="Arial"/>
                        <a:ea typeface="Times New Roman"/>
                        <a:cs typeface="Arial Narrow"/>
                      </a:endParaRPr>
                    </a:p>
                    <a:p>
                      <a:pPr>
                        <a:spcAft>
                          <a:spcPts val="0"/>
                        </a:spcAft>
                      </a:pPr>
                      <a:r>
                        <a:rPr lang="fr-FR" sz="1000" b="1" kern="150" dirty="0">
                          <a:latin typeface="Arial"/>
                          <a:ea typeface="Times New Roman"/>
                          <a:cs typeface="Mangal"/>
                        </a:rPr>
                        <a:t>- </a:t>
                      </a:r>
                      <a:r>
                        <a:rPr lang="fr-FR" sz="1000" b="1" kern="150" dirty="0">
                          <a:solidFill>
                            <a:srgbClr val="00B050"/>
                          </a:solidFill>
                          <a:latin typeface="Arial"/>
                          <a:ea typeface="Times New Roman"/>
                          <a:cs typeface="Mangal"/>
                        </a:rPr>
                        <a:t>Procédés d’écriture</a:t>
                      </a:r>
                      <a:endParaRPr lang="fr-FR" sz="1000" b="1" kern="150" dirty="0">
                        <a:solidFill>
                          <a:srgbClr val="00B050"/>
                        </a:solidFill>
                        <a:latin typeface="Arial Narrow"/>
                        <a:ea typeface="Times New Roman"/>
                        <a:cs typeface="Mangal"/>
                      </a:endParaRPr>
                    </a:p>
                    <a:p>
                      <a:pPr marL="273050" indent="-141288" fontAlgn="base" hangingPunct="0">
                        <a:spcAft>
                          <a:spcPts val="0"/>
                        </a:spcAft>
                      </a:pPr>
                      <a:r>
                        <a:rPr lang="fr-FR" sz="1000" b="0" kern="800" dirty="0">
                          <a:solidFill>
                            <a:srgbClr val="00B050"/>
                          </a:solidFill>
                          <a:latin typeface="Arial"/>
                          <a:ea typeface="Times New Roman"/>
                          <a:cs typeface="Arial Narrow"/>
                        </a:rPr>
                        <a:t>• Les modalités d’interpellation du destinataire (apostrophe, métaphore)</a:t>
                      </a:r>
                      <a:endParaRPr lang="fr-FR" sz="1000" b="1" dirty="0">
                        <a:solidFill>
                          <a:srgbClr val="00B050"/>
                        </a:solidFill>
                        <a:latin typeface="Arial"/>
                        <a:ea typeface="Times New Roman"/>
                        <a:cs typeface="Arial Narrow"/>
                      </a:endParaRPr>
                    </a:p>
                    <a:p>
                      <a:pPr marL="273050" indent="-141288" fontAlgn="base" hangingPunct="0">
                        <a:spcAft>
                          <a:spcPts val="0"/>
                        </a:spcAft>
                      </a:pPr>
                      <a:r>
                        <a:rPr lang="fr-FR" sz="1000" b="0" kern="800" dirty="0">
                          <a:solidFill>
                            <a:srgbClr val="00B050"/>
                          </a:solidFill>
                          <a:latin typeface="Arial"/>
                          <a:ea typeface="Times New Roman"/>
                          <a:cs typeface="Arial Narrow"/>
                        </a:rPr>
                        <a:t>• Les effets d’oralité</a:t>
                      </a:r>
                      <a:endParaRPr lang="fr-FR" sz="1000" b="1" dirty="0">
                        <a:solidFill>
                          <a:srgbClr val="00B050"/>
                        </a:solidFill>
                        <a:latin typeface="Arial"/>
                        <a:ea typeface="Times New Roman"/>
                        <a:cs typeface="Arial Narrow"/>
                      </a:endParaRPr>
                    </a:p>
                    <a:p>
                      <a:pPr marL="273050" indent="-141288" fontAlgn="base" hangingPunct="0">
                        <a:spcAft>
                          <a:spcPts val="0"/>
                        </a:spcAft>
                      </a:pPr>
                      <a:r>
                        <a:rPr lang="fr-FR" sz="1000" b="0" kern="800" dirty="0">
                          <a:solidFill>
                            <a:srgbClr val="00B050"/>
                          </a:solidFill>
                          <a:latin typeface="Arial"/>
                          <a:ea typeface="Times New Roman"/>
                          <a:cs typeface="Arial Narrow"/>
                        </a:rPr>
                        <a:t>• Le lexique de l’engagement, de la cohésion du groupe, l'approbation, le compliment</a:t>
                      </a:r>
                      <a:endParaRPr lang="fr-FR" sz="1000" b="1" dirty="0">
                        <a:solidFill>
                          <a:srgbClr val="00B050"/>
                        </a:solidFill>
                        <a:latin typeface="Arial"/>
                        <a:ea typeface="Times New Roman"/>
                        <a:cs typeface="Arial Narrow"/>
                      </a:endParaRPr>
                    </a:p>
                    <a:p>
                      <a:pPr marL="273050" indent="-141288" fontAlgn="base" hangingPunct="0">
                        <a:spcAft>
                          <a:spcPts val="0"/>
                        </a:spcAft>
                      </a:pPr>
                      <a:r>
                        <a:rPr lang="fr-FR" sz="1000" b="0" kern="800" dirty="0">
                          <a:solidFill>
                            <a:srgbClr val="00B050"/>
                          </a:solidFill>
                          <a:latin typeface="Arial"/>
                          <a:ea typeface="Times New Roman"/>
                          <a:cs typeface="Arial Narrow"/>
                        </a:rPr>
                        <a:t>• L’éloge </a:t>
                      </a:r>
                      <a:endParaRPr lang="fr-FR" sz="1000" b="1" dirty="0">
                        <a:solidFill>
                          <a:srgbClr val="00B050"/>
                        </a:solidFill>
                        <a:latin typeface="Arial"/>
                        <a:ea typeface="Times New Roman"/>
                        <a:cs typeface="Arial Narrow"/>
                      </a:endParaRPr>
                    </a:p>
                    <a:p>
                      <a:pPr marL="273050" indent="-141288" fontAlgn="base" hangingPunct="0">
                        <a:spcAft>
                          <a:spcPts val="0"/>
                        </a:spcAft>
                      </a:pPr>
                      <a:r>
                        <a:rPr lang="fr-FR" sz="1000" b="0" kern="800" dirty="0">
                          <a:solidFill>
                            <a:srgbClr val="00B050"/>
                          </a:solidFill>
                          <a:latin typeface="Arial"/>
                          <a:ea typeface="Times New Roman"/>
                          <a:cs typeface="Arial Narrow"/>
                        </a:rPr>
                        <a:t>• L’introduction d’éléments de récit de vie</a:t>
                      </a:r>
                      <a:endParaRPr lang="fr-FR" sz="1000" b="1" dirty="0">
                        <a:solidFill>
                          <a:srgbClr val="00B050"/>
                        </a:solidFill>
                        <a:latin typeface="Arial"/>
                        <a:ea typeface="Times New Roman"/>
                        <a:cs typeface="Arial Narrow"/>
                      </a:endParaRPr>
                    </a:p>
                    <a:p>
                      <a:pPr marL="273050" indent="-141288">
                        <a:spcAft>
                          <a:spcPts val="0"/>
                        </a:spcAft>
                      </a:pPr>
                      <a:r>
                        <a:rPr lang="fr-FR" sz="1000" b="0" kern="800" dirty="0">
                          <a:solidFill>
                            <a:srgbClr val="00B050"/>
                          </a:solidFill>
                          <a:latin typeface="Arial"/>
                          <a:ea typeface="Times New Roman"/>
                          <a:cs typeface="Arial Narrow"/>
                        </a:rPr>
                        <a:t>• Le temps des verbes : l’imparfait, le présent de narration</a:t>
                      </a:r>
                      <a:endParaRPr lang="fr-FR" sz="1000" b="1" dirty="0">
                        <a:solidFill>
                          <a:srgbClr val="00B05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Estimation du coût de l’action à destination du personnel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Évaluation de l’impact : questionnaire de satisfaction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Préparation d’éléments d’un discours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Achats de cadeaux</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Organisation à l’initiative du comité d’entreprise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572266">
                <a:tc vMerge="1">
                  <a:txBody>
                    <a:bodyPr/>
                    <a:lstStyle/>
                    <a:p>
                      <a:endParaRPr lang="fr-FR"/>
                    </a:p>
                  </a:txBody>
                  <a:tcPr/>
                </a:tc>
                <a:tc vMerge="1">
                  <a:txBody>
                    <a:bodyPr/>
                    <a:lstStyle/>
                    <a:p>
                      <a:endParaRPr lang="fr-FR"/>
                    </a:p>
                  </a:txBody>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Absence imprévue du/des salariés concerné(s)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Défaillance des fournisseurs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Modifications organisationnelles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Retours négatifs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La cohésion du personnel est renforcée à travers la préparation de fêtes et d’événements divers à destination du personnel.</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dirty="0">
                          <a:latin typeface="Arial"/>
                          <a:ea typeface="Times New Roman"/>
                          <a:cs typeface="Arial Narrow"/>
                        </a:rPr>
                        <a:t>Mettre en œuvre des actions à destination du personnel</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Niveau de prise en compte de la dimension de cohésion du personnel</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8"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2</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28596" y="357166"/>
            <a:ext cx="8286808" cy="530854"/>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88">
                <a:ln>
                  <a:noFill/>
                </a:ln>
                <a:solidFill>
                  <a:schemeClr val="tx1"/>
                </a:solidFill>
                <a:effectLst/>
                <a:latin typeface="Arial" pitchFamily="34" charset="0"/>
                <a:ea typeface="Times New Roman" pitchFamily="18" charset="0"/>
                <a:cs typeface="Times New Roman" pitchFamily="18" charset="0"/>
              </a:rPr>
              <a:t>3.1. Gestion des informations</a:t>
            </a:r>
            <a:r>
              <a:rPr kumimoji="0" lang="fr-FR" sz="1000" b="1" i="0" u="none" strike="noStrike" cap="none" normalizeH="0" baseline="0" dirty="0" smtClean="0" bmk="_Toc302398788">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88">
                <a:ln>
                  <a:noFill/>
                </a:ln>
                <a:solidFill>
                  <a:srgbClr val="3B81BD"/>
                </a:solidFill>
                <a:effectLst/>
                <a:latin typeface="Arial" pitchFamily="34" charset="0"/>
                <a:ea typeface="Times New Roman" pitchFamily="18" charset="0"/>
                <a:cs typeface="Arial Narrow" pitchFamily="34" charset="0"/>
              </a:rPr>
              <a:t>3.1.1 Collecte et recherche d’informations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928670"/>
          <a:ext cx="8286807" cy="5243514"/>
        </p:xfrm>
        <a:graphic>
          <a:graphicData uri="http://schemas.openxmlformats.org/drawingml/2006/table">
            <a:tbl>
              <a:tblPr/>
              <a:tblGrid>
                <a:gridCol w="2714644"/>
                <a:gridCol w="2928958"/>
                <a:gridCol w="2643205"/>
              </a:tblGrid>
              <a:tr h="214314">
                <a:tc>
                  <a:txBody>
                    <a:bodyPr/>
                    <a:lstStyle/>
                    <a:p>
                      <a:pPr algn="ctr">
                        <a:spcAft>
                          <a:spcPts val="0"/>
                        </a:spcAft>
                      </a:pPr>
                      <a:r>
                        <a:rPr lang="fr-FR" sz="1000" b="1" dirty="0">
                          <a:latin typeface="+mn-lt"/>
                          <a:ea typeface="Times New Roman"/>
                          <a:cs typeface="Calibri"/>
                        </a:rPr>
                        <a:t>Données de la situation</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Savoirs associés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Performance attendue</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a:spcAft>
                          <a:spcPts val="0"/>
                        </a:spcAft>
                      </a:pPr>
                      <a:endParaRPr lang="fr-FR" sz="1000" b="0" dirty="0">
                        <a:latin typeface="+mn-lt"/>
                        <a:ea typeface="Times New Roman"/>
                        <a:cs typeface="Calibri"/>
                      </a:endParaRPr>
                    </a:p>
                    <a:p>
                      <a:pPr marL="82550" indent="-82550">
                        <a:spcAft>
                          <a:spcPts val="0"/>
                        </a:spcAft>
                      </a:pPr>
                      <a:r>
                        <a:rPr lang="fr-FR" sz="1000" b="0" dirty="0">
                          <a:latin typeface="+mn-lt"/>
                          <a:ea typeface="Times New Roman"/>
                          <a:cs typeface="Arial"/>
                        </a:rPr>
                        <a:t>- Un accès au système d’information de l’organisation et à des bases d’informations externes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Un accès aux archives de l’organisation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Des outils de recherche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Une demande formalisée d’informations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Des champs et thèmes de recherche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La nature, la forme des informations recherchées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Les règles de confidentialité et de sécurité de l’information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Narrow"/>
                        </a:rPr>
                        <a:t>- Les règles déontologiques et éthiques de diffusion des supports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Un environnement numérique de travail de type PGI</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mn-lt"/>
                        <a:ea typeface="Times New Roman"/>
                        <a:cs typeface="Calibri"/>
                      </a:endParaRPr>
                    </a:p>
                    <a:p>
                      <a:pPr>
                        <a:spcAft>
                          <a:spcPts val="0"/>
                        </a:spcAft>
                      </a:pPr>
                      <a:r>
                        <a:rPr lang="fr-FR" sz="1000" b="1" dirty="0">
                          <a:latin typeface="+mn-lt"/>
                          <a:ea typeface="Times New Roman"/>
                          <a:cs typeface="Arial Narrow"/>
                        </a:rPr>
                        <a:t>Savoirs de gestion et savoirs technologiques</a:t>
                      </a:r>
                      <a:endParaRPr lang="fr-FR" sz="1000" dirty="0">
                        <a:latin typeface="+mn-lt"/>
                        <a:ea typeface="Times New Roman"/>
                        <a:cs typeface="Times New Roman"/>
                      </a:endParaRPr>
                    </a:p>
                    <a:p>
                      <a:pPr marL="82550" indent="-82550">
                        <a:spcAft>
                          <a:spcPts val="0"/>
                        </a:spcAft>
                      </a:pPr>
                      <a:r>
                        <a:rPr lang="fr-FR" sz="1000" b="0" dirty="0">
                          <a:latin typeface="+mn-lt"/>
                          <a:ea typeface="Times New Roman"/>
                          <a:cs typeface="Arial"/>
                        </a:rPr>
                        <a:t>- Le système d‘information </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La nature et les formes de l’information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La veille informationnelle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Les sources d’informations </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Les modes de communication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L’authentification d’une information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Les certificats et signatures électroniques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L’indexation des données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Les techniques et outils de recherche avancée</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Les règles, procédures de confidentialité et de préservation de l’information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Arial"/>
                        </a:rPr>
                        <a:t>- La Gestion Électronique des documents (GED)</a:t>
                      </a:r>
                      <a:endParaRPr lang="fr-FR" sz="1000" b="1" dirty="0">
                        <a:latin typeface="+mn-lt"/>
                        <a:ea typeface="Times New Roman"/>
                        <a:cs typeface="Arial Narrow"/>
                      </a:endParaRPr>
                    </a:p>
                    <a:p>
                      <a:pPr marL="82550" indent="-82550">
                        <a:spcAft>
                          <a:spcPts val="0"/>
                        </a:spcAft>
                      </a:pPr>
                      <a:r>
                        <a:rPr lang="fr-FR" sz="1000" b="1" dirty="0">
                          <a:solidFill>
                            <a:srgbClr val="FF0000"/>
                          </a:solidFill>
                          <a:latin typeface="+mn-lt"/>
                          <a:ea typeface="Times New Roman"/>
                          <a:cs typeface="Arial Narrow"/>
                        </a:rPr>
                        <a:t>Savoirs juridiques et économiques</a:t>
                      </a:r>
                    </a:p>
                    <a:p>
                      <a:pPr marL="82550" indent="-82550">
                        <a:spcAft>
                          <a:spcPts val="0"/>
                        </a:spcAft>
                      </a:pPr>
                      <a:r>
                        <a:rPr lang="fr-FR" sz="1000" b="1" dirty="0">
                          <a:solidFill>
                            <a:srgbClr val="FF0000"/>
                          </a:solidFill>
                          <a:latin typeface="+mn-lt"/>
                          <a:ea typeface="Times New Roman"/>
                          <a:cs typeface="Arial Narrow"/>
                        </a:rPr>
                        <a:t>-</a:t>
                      </a:r>
                      <a:r>
                        <a:rPr lang="fr-FR" sz="1000" b="0" dirty="0">
                          <a:solidFill>
                            <a:srgbClr val="FF0000"/>
                          </a:solidFill>
                          <a:latin typeface="+mn-lt"/>
                          <a:ea typeface="Times New Roman"/>
                          <a:cs typeface="Arial Narrow"/>
                        </a:rPr>
                        <a:t> </a:t>
                      </a:r>
                      <a:r>
                        <a:rPr lang="fr-FR" sz="1000" b="0" dirty="0">
                          <a:solidFill>
                            <a:srgbClr val="FF0000"/>
                          </a:solidFill>
                          <a:latin typeface="+mn-lt"/>
                          <a:ea typeface="Times New Roman"/>
                          <a:cs typeface="Arial Narrow"/>
                          <a:hlinkClick r:id="rId2" action="ppaction://hlinksldjump" tooltip="Thème 2.2 - Les sujets de droit et leurs prérogatives : La classification des droits subjectifs"/>
                        </a:rPr>
                        <a:t>Le droit à l’image, la propriété intellectuelle</a:t>
                      </a:r>
                      <a:endParaRPr lang="fr-FR" sz="1000" b="1" dirty="0">
                        <a:solidFill>
                          <a:srgbClr val="FF0000"/>
                        </a:solidFill>
                        <a:latin typeface="+mn-lt"/>
                        <a:ea typeface="Times New Roman"/>
                        <a:cs typeface="Arial Narrow"/>
                        <a:hlinkClick r:id="rId2" action="ppaction://hlinksldjump" tooltip="Thème 2.2 - Les sujets de droit et leurs prérogatives : La classification des droits subjectifs"/>
                      </a:endParaRPr>
                    </a:p>
                    <a:p>
                      <a:pPr marL="82550" indent="-82550">
                        <a:spcAft>
                          <a:spcPts val="0"/>
                        </a:spcAft>
                      </a:pPr>
                      <a:r>
                        <a:rPr lang="fr-FR" sz="1000" b="1" dirty="0">
                          <a:solidFill>
                            <a:srgbClr val="FF0000"/>
                          </a:solidFill>
                          <a:latin typeface="+mn-lt"/>
                          <a:ea typeface="Times New Roman"/>
                          <a:cs typeface="Arial Narrow"/>
                          <a:hlinkClick r:id="rId2" action="ppaction://hlinksldjump" tooltip="Thème 2.2 - Les sujets de droit et leurs prérogatives : La classification des droits subjectifs"/>
                        </a:rPr>
                        <a:t>- </a:t>
                      </a:r>
                      <a:r>
                        <a:rPr lang="fr-FR" sz="1000" b="0" dirty="0">
                          <a:solidFill>
                            <a:srgbClr val="FF0000"/>
                          </a:solidFill>
                          <a:latin typeface="+mn-lt"/>
                          <a:ea typeface="Times New Roman"/>
                          <a:cs typeface="Arial Narrow"/>
                          <a:hlinkClick r:id="rId2" action="ppaction://hlinksldjump" tooltip="Thème 2.2 - Les sujets de droit et leurs prérogatives : La classification des droits subjectifs"/>
                        </a:rPr>
                        <a:t>Les droits et les obligations des salariés en matière d’utilisation des technologies de l’information et de la communication sur le lieu</a:t>
                      </a:r>
                      <a:r>
                        <a:rPr lang="fr-FR" sz="1000" b="0" dirty="0">
                          <a:latin typeface="+mn-lt"/>
                          <a:ea typeface="Times New Roman"/>
                          <a:cs typeface="Arial Narrow"/>
                          <a:hlinkClick r:id="rId2" action="ppaction://hlinksldjump" tooltip="Thème 2.2 - Les sujets de droit et leurs prérogatives : La classification des droits subjectifs"/>
                        </a:rPr>
                        <a:t> </a:t>
                      </a:r>
                      <a:r>
                        <a:rPr lang="fr-FR" sz="1000" b="0" dirty="0">
                          <a:latin typeface="+mn-lt"/>
                          <a:ea typeface="Times New Roman"/>
                          <a:cs typeface="Arial Narrow"/>
                        </a:rPr>
                        <a:t>de travail</a:t>
                      </a:r>
                      <a:endParaRPr lang="fr-FR" sz="1000" b="1" dirty="0">
                        <a:latin typeface="+mn-lt"/>
                        <a:ea typeface="Times New Roman"/>
                        <a:cs typeface="Arial Narrow"/>
                      </a:endParaRPr>
                    </a:p>
                    <a:p>
                      <a:pPr>
                        <a:spcAft>
                          <a:spcPts val="0"/>
                        </a:spcAft>
                      </a:pPr>
                      <a:r>
                        <a:rPr lang="fr-FR" sz="1000" b="1" kern="50" dirty="0">
                          <a:solidFill>
                            <a:srgbClr val="00B050"/>
                          </a:solidFill>
                          <a:latin typeface="+mn-lt"/>
                          <a:ea typeface="Times New Roman"/>
                          <a:cs typeface="Arial Narrow"/>
                        </a:rPr>
                        <a:t>Savoirs rédactionnels</a:t>
                      </a:r>
                    </a:p>
                    <a:p>
                      <a:pPr>
                        <a:spcAft>
                          <a:spcPts val="0"/>
                        </a:spcAft>
                      </a:pPr>
                      <a:r>
                        <a:rPr lang="fr-FR" sz="1000" b="1" kern="150" dirty="0">
                          <a:solidFill>
                            <a:srgbClr val="00B050"/>
                          </a:solidFill>
                          <a:latin typeface="+mn-lt"/>
                          <a:ea typeface="Times New Roman"/>
                          <a:cs typeface="Mangal"/>
                        </a:rPr>
                        <a:t>- Lecture et écriture d’un genre </a:t>
                      </a:r>
                    </a:p>
                    <a:p>
                      <a:pPr marL="132080">
                        <a:spcAft>
                          <a:spcPts val="0"/>
                        </a:spcAft>
                      </a:pPr>
                      <a:r>
                        <a:rPr lang="fr-FR" sz="1000" b="0" dirty="0">
                          <a:solidFill>
                            <a:srgbClr val="00B050"/>
                          </a:solidFill>
                          <a:latin typeface="+mn-lt"/>
                          <a:ea typeface="Times New Roman"/>
                          <a:cs typeface="Arial Narrow"/>
                        </a:rPr>
                        <a:t>La fiche de synthèse </a:t>
                      </a:r>
                      <a:endParaRPr lang="fr-FR" sz="1000" b="1" dirty="0">
                        <a:solidFill>
                          <a:srgbClr val="00B050"/>
                        </a:solidFill>
                        <a:latin typeface="+mn-lt"/>
                        <a:ea typeface="Times New Roman"/>
                        <a:cs typeface="Arial Narrow"/>
                      </a:endParaRPr>
                    </a:p>
                    <a:p>
                      <a:pPr>
                        <a:spcAft>
                          <a:spcPts val="0"/>
                        </a:spcAft>
                      </a:pPr>
                      <a:r>
                        <a:rPr lang="fr-FR" sz="1000" b="1" kern="150" dirty="0">
                          <a:solidFill>
                            <a:srgbClr val="00B050"/>
                          </a:solidFill>
                          <a:latin typeface="+mn-lt"/>
                          <a:ea typeface="Times New Roman"/>
                          <a:cs typeface="Mangal"/>
                        </a:rPr>
                        <a:t>- Procédés d’écriture</a:t>
                      </a:r>
                    </a:p>
                    <a:p>
                      <a:pPr marL="273050" indent="-141288">
                        <a:spcAft>
                          <a:spcPts val="0"/>
                        </a:spcAft>
                      </a:pPr>
                      <a:r>
                        <a:rPr lang="fr-FR" sz="1000" b="0" kern="150" dirty="0">
                          <a:solidFill>
                            <a:srgbClr val="00B050"/>
                          </a:solidFill>
                          <a:latin typeface="+mn-lt"/>
                          <a:ea typeface="Times New Roman"/>
                          <a:cs typeface="Mangal"/>
                        </a:rPr>
                        <a:t>• La concision, la reformulation, la précision lexicale</a:t>
                      </a:r>
                      <a:endParaRPr lang="fr-FR" sz="1000" b="1" kern="150" dirty="0">
                        <a:solidFill>
                          <a:srgbClr val="00B050"/>
                        </a:solidFill>
                        <a:latin typeface="+mn-lt"/>
                        <a:ea typeface="Times New Roman"/>
                        <a:cs typeface="Mangal"/>
                      </a:endParaRPr>
                    </a:p>
                    <a:p>
                      <a:pPr marL="273050" indent="-141288">
                        <a:spcAft>
                          <a:spcPts val="0"/>
                        </a:spcAft>
                      </a:pPr>
                      <a:r>
                        <a:rPr lang="fr-FR" sz="1000" b="0" kern="150" dirty="0">
                          <a:solidFill>
                            <a:srgbClr val="00B050"/>
                          </a:solidFill>
                          <a:latin typeface="+mn-lt"/>
                          <a:ea typeface="Times New Roman"/>
                          <a:cs typeface="Mangal"/>
                        </a:rPr>
                        <a:t>• Les mots clés</a:t>
                      </a:r>
                      <a:endParaRPr lang="fr-FR" sz="1000" b="1" kern="150" dirty="0">
                        <a:solidFill>
                          <a:srgbClr val="00B050"/>
                        </a:solidFill>
                        <a:latin typeface="+mn-lt"/>
                        <a:ea typeface="Times New Roman"/>
                        <a:cs typeface="Mangal"/>
                      </a:endParaRPr>
                    </a:p>
                    <a:p>
                      <a:pPr marL="273050" indent="-141288">
                        <a:spcAft>
                          <a:spcPts val="0"/>
                        </a:spcAft>
                      </a:pPr>
                      <a:r>
                        <a:rPr lang="fr-FR" sz="1000" b="0" kern="150" dirty="0">
                          <a:solidFill>
                            <a:srgbClr val="00B050"/>
                          </a:solidFill>
                          <a:latin typeface="+mn-lt"/>
                          <a:ea typeface="Times New Roman"/>
                          <a:cs typeface="Mangal"/>
                        </a:rPr>
                        <a:t>• La lecture rapide, la hiérarchie des informations</a:t>
                      </a:r>
                      <a:endParaRPr lang="fr-FR" sz="1000" b="1" kern="150" dirty="0">
                        <a:solidFill>
                          <a:srgbClr val="00B050"/>
                        </a:solidFill>
                        <a:latin typeface="+mn-lt"/>
                        <a:ea typeface="Times New Roman"/>
                        <a:cs typeface="Mangal"/>
                      </a:endParaRPr>
                    </a:p>
                    <a:p>
                      <a:pPr marL="273050" indent="-141288">
                        <a:spcAft>
                          <a:spcPts val="0"/>
                        </a:spcAft>
                      </a:pPr>
                      <a:r>
                        <a:rPr lang="fr-FR" sz="1000" b="0" kern="150" dirty="0">
                          <a:solidFill>
                            <a:srgbClr val="00B050"/>
                          </a:solidFill>
                          <a:latin typeface="+mn-lt"/>
                          <a:ea typeface="Times New Roman"/>
                          <a:cs typeface="Mangal"/>
                        </a:rPr>
                        <a:t>• La vérification et la citation des sources</a:t>
                      </a:r>
                      <a:endParaRPr lang="fr-FR" sz="1000" b="1" kern="150" dirty="0">
                        <a:solidFill>
                          <a:srgbClr val="00B050"/>
                        </a:solidFill>
                        <a:latin typeface="+mn-lt"/>
                        <a:ea typeface="Times New Roman"/>
                        <a:cs typeface="Mangal"/>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a:latin typeface="+mn-lt"/>
                        <a:ea typeface="Times New Roman"/>
                        <a:cs typeface="Calibri"/>
                      </a:endParaRPr>
                    </a:p>
                    <a:p>
                      <a:pPr>
                        <a:spcAft>
                          <a:spcPts val="0"/>
                        </a:spcAft>
                      </a:pPr>
                      <a:r>
                        <a:rPr lang="fr-FR" sz="1000" b="1">
                          <a:latin typeface="+mn-lt"/>
                          <a:ea typeface="Times New Roman"/>
                          <a:cs typeface="Calibri"/>
                        </a:rPr>
                        <a:t>Complexité</a:t>
                      </a:r>
                      <a:endParaRPr lang="fr-FR" sz="1000" b="1">
                        <a:latin typeface="+mn-lt"/>
                        <a:ea typeface="Times New Roman"/>
                        <a:cs typeface="Arial Narrow"/>
                      </a:endParaRPr>
                    </a:p>
                    <a:p>
                      <a:pPr>
                        <a:spcAft>
                          <a:spcPts val="0"/>
                        </a:spcAft>
                      </a:pPr>
                      <a:r>
                        <a:rPr lang="fr-FR" sz="1000" b="0">
                          <a:latin typeface="+mn-lt"/>
                          <a:ea typeface="Times New Roman"/>
                          <a:cs typeface="Arial"/>
                        </a:rPr>
                        <a:t>- Champ de recherche très étendu</a:t>
                      </a:r>
                      <a:endParaRPr lang="fr-FR" sz="1000" b="1">
                        <a:latin typeface="+mn-lt"/>
                        <a:ea typeface="Times New Roman"/>
                        <a:cs typeface="Arial Narrow"/>
                      </a:endParaRPr>
                    </a:p>
                    <a:p>
                      <a:pPr>
                        <a:spcAft>
                          <a:spcPts val="0"/>
                        </a:spcAft>
                      </a:pPr>
                      <a:r>
                        <a:rPr lang="fr-FR" sz="1000" b="0">
                          <a:latin typeface="+mn-lt"/>
                          <a:ea typeface="Times New Roman"/>
                          <a:cs typeface="Arial"/>
                        </a:rPr>
                        <a:t>- Demande d’informations techniques</a:t>
                      </a:r>
                      <a:endParaRPr lang="fr-FR" sz="1000" b="1">
                        <a:latin typeface="+mn-lt"/>
                        <a:ea typeface="Times New Roman"/>
                        <a:cs typeface="Arial Narrow"/>
                      </a:endParaRPr>
                    </a:p>
                    <a:p>
                      <a:pPr>
                        <a:spcAft>
                          <a:spcPts val="0"/>
                        </a:spcAft>
                      </a:pPr>
                      <a:r>
                        <a:rPr lang="fr-FR" sz="1000" b="0">
                          <a:latin typeface="+mn-lt"/>
                          <a:ea typeface="Times New Roman"/>
                          <a:cs typeface="Arial"/>
                        </a:rPr>
                        <a:t>- Délais courts</a:t>
                      </a:r>
                      <a:endParaRPr lang="fr-FR" sz="1000" b="1">
                        <a:latin typeface="+mn-lt"/>
                        <a:ea typeface="Times New Roman"/>
                        <a:cs typeface="Arial Narrow"/>
                      </a:endParaRPr>
                    </a:p>
                    <a:p>
                      <a:pPr>
                        <a:spcAft>
                          <a:spcPts val="0"/>
                        </a:spcAft>
                      </a:pPr>
                      <a:r>
                        <a:rPr lang="fr-FR" sz="1000" b="0">
                          <a:latin typeface="+mn-lt"/>
                          <a:ea typeface="Times New Roman"/>
                          <a:cs typeface="Arial"/>
                        </a:rPr>
                        <a:t>- Sources à vérifier</a:t>
                      </a:r>
                      <a:endParaRPr lang="fr-FR" sz="1000" b="1">
                        <a:latin typeface="+mn-lt"/>
                        <a:ea typeface="Times New Roman"/>
                        <a:cs typeface="Arial Narrow"/>
                      </a:endParaRPr>
                    </a:p>
                    <a:p>
                      <a:pPr>
                        <a:spcAft>
                          <a:spcPts val="0"/>
                        </a:spcAft>
                      </a:pPr>
                      <a:r>
                        <a:rPr lang="fr-FR" sz="1000" b="0">
                          <a:latin typeface="+mn-lt"/>
                          <a:ea typeface="Times New Roman"/>
                          <a:cs typeface="Arial"/>
                        </a:rPr>
                        <a:t>- Informations en langue étrangère </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849725">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mn-lt"/>
                        <a:ea typeface="Times New Roman"/>
                        <a:cs typeface="Calibri"/>
                      </a:endParaRPr>
                    </a:p>
                    <a:p>
                      <a:pPr>
                        <a:spcAft>
                          <a:spcPts val="0"/>
                        </a:spcAft>
                      </a:pPr>
                      <a:r>
                        <a:rPr lang="fr-FR" sz="1000" b="1" dirty="0">
                          <a:latin typeface="+mn-lt"/>
                          <a:ea typeface="Times New Roman"/>
                          <a:cs typeface="Calibri"/>
                        </a:rPr>
                        <a:t>Aléas</a:t>
                      </a:r>
                      <a:endParaRPr lang="fr-FR" sz="1000" b="1" dirty="0">
                        <a:latin typeface="+mn-lt"/>
                        <a:ea typeface="Times New Roman"/>
                        <a:cs typeface="Arial Narrow"/>
                      </a:endParaRPr>
                    </a:p>
                    <a:p>
                      <a:pPr>
                        <a:spcAft>
                          <a:spcPts val="0"/>
                        </a:spcAft>
                      </a:pPr>
                      <a:r>
                        <a:rPr lang="fr-FR" sz="1000" b="0" dirty="0">
                          <a:latin typeface="+mn-lt"/>
                          <a:ea typeface="Times New Roman"/>
                          <a:cs typeface="Arial"/>
                        </a:rPr>
                        <a:t>- Système d’information habituel indisponible</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Bases de données non pertinentes</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Perte d’informations</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 Informations cryptées</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mn-lt"/>
                          <a:ea typeface="Times New Roman"/>
                          <a:cs typeface="Calibri"/>
                        </a:rPr>
                        <a:t>Compétences</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mn-lt"/>
                          <a:ea typeface="Times New Roman"/>
                          <a:cs typeface="Calibri"/>
                        </a:rPr>
                        <a:t>Critère d’évaluation</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mn-lt"/>
                          <a:ea typeface="Times New Roman"/>
                          <a:cs typeface="Calibri"/>
                        </a:rPr>
                        <a:t>Résultats </a:t>
                      </a:r>
                      <a:r>
                        <a:rPr lang="fr-FR" sz="1000" b="1" dirty="0">
                          <a:latin typeface="+mn-lt"/>
                          <a:ea typeface="Times New Roman"/>
                          <a:cs typeface="Calibri"/>
                        </a:rPr>
                        <a:t>attendus </a:t>
                      </a:r>
                      <a:endParaRPr lang="fr-FR" sz="1000" b="1" dirty="0">
                        <a:latin typeface="+mn-lt"/>
                        <a:ea typeface="Times New Roman"/>
                        <a:cs typeface="Arial Narrow"/>
                      </a:endParaRPr>
                    </a:p>
                    <a:p>
                      <a:pPr>
                        <a:spcAft>
                          <a:spcPts val="0"/>
                        </a:spcAft>
                      </a:pPr>
                      <a:r>
                        <a:rPr lang="fr-FR" sz="1000" b="0" dirty="0">
                          <a:latin typeface="+mn-lt"/>
                          <a:ea typeface="Times New Roman"/>
                          <a:cs typeface="Arial Narrow"/>
                        </a:rPr>
                        <a:t>Les informations sont obtenues dans les délais et répondent aux besoins</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dirty="0">
                          <a:latin typeface="+mn-lt"/>
                          <a:ea typeface="Times New Roman"/>
                          <a:cs typeface="Arial Narrow"/>
                        </a:rPr>
                        <a:t>Exploiter la veille et mobiliser des techniques de recherche</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mn-lt"/>
                          <a:ea typeface="Times New Roman"/>
                          <a:cs typeface="Arial Narrow"/>
                        </a:rPr>
                        <a:t>Fiabilité et pertinence des informations, efficience de la recherche</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7" name="Rectangle 6"/>
          <p:cNvSpPr/>
          <p:nvPr/>
        </p:nvSpPr>
        <p:spPr>
          <a:xfrm>
            <a:off x="0" y="0"/>
            <a:ext cx="9144000" cy="461665"/>
          </a:xfrm>
          <a:prstGeom prst="rect">
            <a:avLst/>
          </a:prstGeom>
        </p:spPr>
        <p:txBody>
          <a:bodyPr wrap="square">
            <a:spAutoFit/>
          </a:bodyPr>
          <a:lstStyle/>
          <a:p>
            <a:pPr lvl="0" algn="ctr">
              <a:tabLst>
                <a:tab pos="3886200" algn="l"/>
              </a:tabLst>
            </a:pPr>
            <a:r>
              <a:rPr lang="fr-FR" sz="1200" b="1" dirty="0" smtClean="0" bmk="_Toc302398787">
                <a:solidFill>
                  <a:srgbClr val="3B81BD"/>
                </a:solidFill>
                <a:latin typeface="Calibri" pitchFamily="34" charset="0"/>
                <a:cs typeface="Arial" pitchFamily="34" charset="0"/>
              </a:rPr>
              <a:t>Pôle 3 – Gestion administrative interne</a:t>
            </a:r>
            <a:endParaRPr lang="fr-FR" sz="1300" b="1" i="1" dirty="0" smtClean="0" bmk="">
              <a:solidFill>
                <a:srgbClr val="000000"/>
              </a:solidFill>
              <a:latin typeface="Calibri" pitchFamily="34" charset="0"/>
              <a:cs typeface="Arial" pitchFamily="34" charset="0"/>
            </a:endParaRPr>
          </a:p>
          <a:p>
            <a:pPr lvl="0" algn="ctr" eaLnBrk="0" hangingPunct="0">
              <a:tabLst>
                <a:tab pos="3886200" algn="l"/>
              </a:tabLst>
            </a:pPr>
            <a:r>
              <a:rPr lang="fr-FR" sz="1200" dirty="0" smtClean="0" bmk="">
                <a:solidFill>
                  <a:srgbClr val="000000"/>
                </a:solidFill>
                <a:latin typeface="Arial" pitchFamily="34" charset="0"/>
                <a:ea typeface="Times New Roman" pitchFamily="18" charset="0"/>
                <a:cs typeface="Arial Narrow" pitchFamily="34" charset="0"/>
              </a:rPr>
              <a:t>Aptitude générale :</a:t>
            </a:r>
            <a:r>
              <a:rPr lang="fr-FR" sz="1200" i="1" dirty="0" smtClean="0" bmk="">
                <a:solidFill>
                  <a:srgbClr val="000000"/>
                </a:solidFill>
                <a:latin typeface="Arial" pitchFamily="34" charset="0"/>
                <a:ea typeface="Times New Roman" pitchFamily="18" charset="0"/>
                <a:cs typeface="Arial Narrow" pitchFamily="34" charset="0"/>
              </a:rPr>
              <a:t> </a:t>
            </a:r>
            <a:r>
              <a:rPr lang="fr-FR" sz="1200" i="1" dirty="0" smtClean="0" bmk="">
                <a:solidFill>
                  <a:srgbClr val="4F81BD"/>
                </a:solidFill>
                <a:latin typeface="Arial" pitchFamily="34" charset="0"/>
                <a:ea typeface="Times New Roman" pitchFamily="18" charset="0"/>
                <a:cs typeface="Arial Narrow" pitchFamily="34" charset="0"/>
              </a:rPr>
              <a:t>Améliorer la productivité administrative</a:t>
            </a:r>
            <a:endParaRPr lang="fr-FR" sz="800" dirty="0" smtClean="0" bmk="">
              <a:solidFill>
                <a:srgbClr val="000000"/>
              </a:solidFill>
              <a:latin typeface="Arial" pitchFamily="34" charset="0"/>
              <a:cs typeface="Arial" pitchFamily="34" charset="0"/>
            </a:endParaRPr>
          </a:p>
        </p:txBody>
      </p:sp>
      <p:pic>
        <p:nvPicPr>
          <p:cNvPr id="9"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8" name="Rectangle à coins arrondis 7">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28596" y="14285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789">
                <a:ln>
                  <a:noFill/>
                </a:ln>
                <a:solidFill>
                  <a:schemeClr val="tx1"/>
                </a:solidFill>
                <a:effectLst/>
                <a:latin typeface="Arial" pitchFamily="34" charset="0"/>
                <a:ea typeface="Times New Roman" pitchFamily="18" charset="0"/>
                <a:cs typeface="Calibri" pitchFamily="34" charset="0"/>
              </a:rPr>
              <a:t>Classe 3.1. Gestion des informations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89">
                <a:ln>
                  <a:noFill/>
                </a:ln>
                <a:solidFill>
                  <a:srgbClr val="3B81BD"/>
                </a:solidFill>
                <a:effectLst/>
                <a:latin typeface="Arial" pitchFamily="34" charset="0"/>
                <a:ea typeface="Times New Roman" pitchFamily="18" charset="0"/>
                <a:cs typeface="Arial Narrow" pitchFamily="34" charset="0"/>
              </a:rPr>
              <a:t>3.1.2. Production d’informations structurées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571480"/>
          <a:ext cx="8286807" cy="5395914"/>
        </p:xfrm>
        <a:graphic>
          <a:graphicData uri="http://schemas.openxmlformats.org/drawingml/2006/table">
            <a:tbl>
              <a:tblPr/>
              <a:tblGrid>
                <a:gridCol w="2571768"/>
                <a:gridCol w="3214710"/>
                <a:gridCol w="250032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2">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a:rPr>
                        <a:t>- La charte graphique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L’accès aux outils bureautiques et numériques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 degré attendu de finalisation du document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critères de hiérarchisation et de structuration de l’information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règles d’accès à l’information, de confidentialité et de sécurité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contraintes de délais, de priorités et d’accessibilité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a:t>
                      </a:r>
                      <a:r>
                        <a:rPr lang="fr-FR" sz="1000" b="0" dirty="0">
                          <a:latin typeface="Arial"/>
                          <a:ea typeface="Times New Roman"/>
                          <a:cs typeface="Arial Narrow"/>
                        </a:rPr>
                        <a:t>Les modes d’organisation et de structuration des données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écrits professionnels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prise de notes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modélisation d’un document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règles et les protocoles de portabilité des documents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préservation de l’intégrité de l’information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règles de la communication professionnelle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fonctionnalités bureautiques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gestion électronique des documents (GED)</a:t>
                      </a:r>
                      <a:endParaRPr lang="fr-FR" sz="1000" b="1" dirty="0">
                        <a:latin typeface="Arial"/>
                        <a:ea typeface="Times New Roman"/>
                        <a:cs typeface="Arial Narrow"/>
                      </a:endParaRPr>
                    </a:p>
                    <a:p>
                      <a:pPr>
                        <a:spcAft>
                          <a:spcPts val="0"/>
                        </a:spcAft>
                      </a:pPr>
                      <a:r>
                        <a:rPr lang="fr-FR" sz="1000" b="1" dirty="0">
                          <a:solidFill>
                            <a:srgbClr val="FF0000"/>
                          </a:solidFill>
                          <a:latin typeface="Arial"/>
                          <a:ea typeface="Times New Roman"/>
                          <a:cs typeface="Arial Narrow"/>
                        </a:rPr>
                        <a:t>Savoirs juridiques et économiques</a:t>
                      </a:r>
                    </a:p>
                    <a:p>
                      <a:pPr marL="82550" lvl="0" indent="-82550">
                        <a:spcAft>
                          <a:spcPts val="0"/>
                        </a:spcAft>
                        <a:buFont typeface="Arial Narrow"/>
                        <a:buChar char="-"/>
                      </a:pPr>
                      <a:r>
                        <a:rPr lang="fr-FR" sz="1000" b="0" dirty="0">
                          <a:solidFill>
                            <a:srgbClr val="FF0000"/>
                          </a:solidFill>
                          <a:latin typeface="Arial"/>
                          <a:ea typeface="Times New Roman"/>
                          <a:cs typeface="Arial Narrow"/>
                          <a:hlinkClick r:id="rId2" action="ppaction://hlinksldjump" tooltip="Thème 2.2 - Les sujets de droit et leurs prérogatives : La classification des droits subjectifs"/>
                        </a:rPr>
                        <a:t>La valeur juridique des documents</a:t>
                      </a:r>
                      <a:endParaRPr lang="fr-FR" sz="1000" b="1" dirty="0">
                        <a:solidFill>
                          <a:srgbClr val="FF0000"/>
                        </a:solidFill>
                        <a:latin typeface="Arial"/>
                        <a:ea typeface="Times New Roman"/>
                        <a:cs typeface="Arial Narrow"/>
                        <a:hlinkClick r:id="rId2" action="ppaction://hlinksldjump" tooltip="Thème 2.2 - Les sujets de droit et leurs prérogatives : La classification des droits subjectifs"/>
                      </a:endParaRPr>
                    </a:p>
                    <a:p>
                      <a:pPr marL="82550" lvl="0" indent="-82550">
                        <a:spcAft>
                          <a:spcPts val="0"/>
                        </a:spcAft>
                        <a:buFont typeface="Arial Narrow"/>
                        <a:buChar char="-"/>
                      </a:pPr>
                      <a:r>
                        <a:rPr lang="fr-FR" sz="1000" b="0" dirty="0">
                          <a:solidFill>
                            <a:srgbClr val="FF0000"/>
                          </a:solidFill>
                          <a:latin typeface="Arial"/>
                          <a:ea typeface="Times New Roman"/>
                          <a:cs typeface="Arial Narrow"/>
                          <a:hlinkClick r:id="rId2" action="ppaction://hlinksldjump" tooltip="Thème 2.2 - Les sujets de droit et leurs prérogatives : La classification des droits subjectifs"/>
                        </a:rPr>
                        <a:t>Le droit à l’image et la propriété intellectuelle </a:t>
                      </a:r>
                      <a:endParaRPr lang="fr-FR" sz="1000" b="1" dirty="0">
                        <a:solidFill>
                          <a:srgbClr val="FF0000"/>
                        </a:solidFill>
                        <a:latin typeface="Arial"/>
                        <a:ea typeface="Times New Roman"/>
                        <a:cs typeface="Arial Narrow"/>
                      </a:endParaRPr>
                    </a:p>
                    <a:p>
                      <a:pPr marL="20955">
                        <a:spcAft>
                          <a:spcPts val="0"/>
                        </a:spcAft>
                      </a:pPr>
                      <a:r>
                        <a:rPr lang="fr-FR" sz="1000" b="1" dirty="0">
                          <a:solidFill>
                            <a:srgbClr val="00B050"/>
                          </a:solidFill>
                          <a:latin typeface="Arial"/>
                          <a:ea typeface="Times New Roman"/>
                          <a:cs typeface="Arial Narrow"/>
                        </a:rPr>
                        <a:t>Savoirs rédactionnels</a:t>
                      </a:r>
                    </a:p>
                    <a:p>
                      <a:pPr>
                        <a:spcAft>
                          <a:spcPts val="0"/>
                        </a:spcAft>
                      </a:pPr>
                      <a:r>
                        <a:rPr lang="fr-FR" sz="1000" b="1" kern="150" dirty="0">
                          <a:solidFill>
                            <a:srgbClr val="00B050"/>
                          </a:solidFill>
                          <a:latin typeface="Arial"/>
                          <a:ea typeface="Times New Roman"/>
                          <a:cs typeface="Mangal"/>
                        </a:rPr>
                        <a:t>- Lecture et écriture d’un genre </a:t>
                      </a:r>
                      <a:endParaRPr lang="fr-FR" sz="1000" b="1" kern="150" dirty="0">
                        <a:solidFill>
                          <a:srgbClr val="00B050"/>
                        </a:solidFill>
                        <a:latin typeface="Arial Narrow"/>
                        <a:ea typeface="Times New Roman"/>
                        <a:cs typeface="Mangal"/>
                      </a:endParaRPr>
                    </a:p>
                    <a:p>
                      <a:pPr marL="132080">
                        <a:spcAft>
                          <a:spcPts val="0"/>
                        </a:spcAft>
                      </a:pPr>
                      <a:r>
                        <a:rPr lang="fr-FR" sz="1000" b="0" dirty="0">
                          <a:solidFill>
                            <a:srgbClr val="00B050"/>
                          </a:solidFill>
                          <a:latin typeface="Arial"/>
                          <a:ea typeface="Times New Roman"/>
                          <a:cs typeface="Arial Narrow"/>
                        </a:rPr>
                        <a:t>Le document professionnel</a:t>
                      </a:r>
                      <a:endParaRPr lang="fr-FR" sz="1000" b="1" dirty="0">
                        <a:solidFill>
                          <a:srgbClr val="00B050"/>
                        </a:solidFill>
                        <a:latin typeface="Arial"/>
                        <a:ea typeface="Times New Roman"/>
                        <a:cs typeface="Arial Narrow"/>
                      </a:endParaRPr>
                    </a:p>
                    <a:p>
                      <a:pPr>
                        <a:spcAft>
                          <a:spcPts val="0"/>
                        </a:spcAft>
                      </a:pPr>
                      <a:r>
                        <a:rPr lang="fr-FR" sz="1000" b="1" kern="150" dirty="0">
                          <a:solidFill>
                            <a:srgbClr val="00B050"/>
                          </a:solidFill>
                          <a:latin typeface="Arial"/>
                          <a:ea typeface="Times New Roman"/>
                          <a:cs typeface="Mangal"/>
                        </a:rPr>
                        <a:t>- Procédés d’écriture</a:t>
                      </a:r>
                      <a:endParaRPr lang="fr-FR" sz="1000" b="1" kern="150" dirty="0">
                        <a:solidFill>
                          <a:srgbClr val="00B050"/>
                        </a:solidFill>
                        <a:latin typeface="Arial Narrow"/>
                        <a:ea typeface="Times New Roman"/>
                        <a:cs typeface="Mangal"/>
                      </a:endParaRPr>
                    </a:p>
                    <a:p>
                      <a:pPr marL="273050" indent="-141288">
                        <a:spcAft>
                          <a:spcPts val="0"/>
                        </a:spcAft>
                      </a:pPr>
                      <a:r>
                        <a:rPr lang="fr-FR" sz="1000" b="0" kern="150" dirty="0">
                          <a:solidFill>
                            <a:srgbClr val="00B050"/>
                          </a:solidFill>
                          <a:latin typeface="Arial"/>
                          <a:ea typeface="Times New Roman"/>
                          <a:cs typeface="Mangal"/>
                        </a:rPr>
                        <a:t>• La reformulation à partir d’une prise de notes, d’un brouillon, ou d'écrits intermédiaires</a:t>
                      </a:r>
                      <a:endParaRPr lang="fr-FR" sz="1000" b="1" kern="150" dirty="0">
                        <a:solidFill>
                          <a:srgbClr val="00B050"/>
                        </a:solidFill>
                        <a:latin typeface="Arial Narrow"/>
                        <a:ea typeface="Times New Roman"/>
                        <a:cs typeface="Mangal"/>
                      </a:endParaRPr>
                    </a:p>
                    <a:p>
                      <a:pPr marL="273050" indent="-141288">
                        <a:spcAft>
                          <a:spcPts val="0"/>
                        </a:spcAft>
                      </a:pPr>
                      <a:r>
                        <a:rPr lang="fr-FR" sz="1000" b="0" kern="150" dirty="0">
                          <a:solidFill>
                            <a:srgbClr val="00B050"/>
                          </a:solidFill>
                          <a:latin typeface="Arial"/>
                          <a:ea typeface="Times New Roman"/>
                          <a:cs typeface="Mangal"/>
                        </a:rPr>
                        <a:t>• L’organisation et la hiérarchisation des informations</a:t>
                      </a:r>
                      <a:endParaRPr lang="fr-FR" sz="1000" b="1" kern="150" dirty="0">
                        <a:solidFill>
                          <a:srgbClr val="00B050"/>
                        </a:solidFill>
                        <a:latin typeface="Arial Narrow"/>
                        <a:ea typeface="Times New Roman"/>
                        <a:cs typeface="Mangal"/>
                      </a:endParaRPr>
                    </a:p>
                    <a:p>
                      <a:pPr marL="273050" indent="-141288">
                        <a:spcAft>
                          <a:spcPts val="0"/>
                        </a:spcAft>
                      </a:pPr>
                      <a:r>
                        <a:rPr lang="fr-FR" sz="1000" dirty="0">
                          <a:solidFill>
                            <a:srgbClr val="00B050"/>
                          </a:solidFill>
                          <a:latin typeface="Arial"/>
                          <a:cs typeface="Arial Unicode MS"/>
                        </a:rPr>
                        <a:t>• Les renvois et les notes</a:t>
                      </a:r>
                      <a:endParaRPr lang="fr-FR" sz="1000" dirty="0">
                        <a:solidFill>
                          <a:srgbClr val="00B050"/>
                        </a:solidFill>
                        <a:latin typeface="Cambria"/>
                      </a:endParaRPr>
                    </a:p>
                    <a:p>
                      <a:pPr marL="273050" indent="-141288">
                        <a:spcAft>
                          <a:spcPts val="0"/>
                        </a:spcAft>
                      </a:pPr>
                      <a:r>
                        <a:rPr lang="fr-FR" sz="1000" b="0" kern="150" dirty="0">
                          <a:solidFill>
                            <a:srgbClr val="00B050"/>
                          </a:solidFill>
                          <a:latin typeface="Arial"/>
                          <a:ea typeface="Times New Roman"/>
                          <a:cs typeface="Mangal"/>
                        </a:rPr>
                        <a:t>• La conformité du document à une charte graphique</a:t>
                      </a:r>
                      <a:endParaRPr lang="fr-FR" sz="1000" b="1" kern="150" dirty="0">
                        <a:solidFill>
                          <a:srgbClr val="00B050"/>
                        </a:solidFill>
                        <a:latin typeface="Arial Narrow"/>
                        <a:ea typeface="Times New Roman"/>
                        <a:cs typeface="Mangal"/>
                      </a:endParaRPr>
                    </a:p>
                    <a:p>
                      <a:pPr marL="273050" indent="-141288">
                        <a:spcAft>
                          <a:spcPts val="0"/>
                        </a:spcAft>
                      </a:pPr>
                      <a:r>
                        <a:rPr lang="fr-FR" sz="1000" b="0" kern="150" dirty="0">
                          <a:solidFill>
                            <a:srgbClr val="00B050"/>
                          </a:solidFill>
                          <a:latin typeface="Arial"/>
                          <a:ea typeface="Times New Roman"/>
                          <a:cs typeface="Mangal"/>
                        </a:rPr>
                        <a:t>• La typographie</a:t>
                      </a:r>
                      <a:endParaRPr lang="fr-FR" sz="1000" b="1" kern="150" dirty="0">
                        <a:solidFill>
                          <a:srgbClr val="00B050"/>
                        </a:solidFill>
                        <a:latin typeface="Arial Narrow"/>
                        <a:ea typeface="Times New Roman"/>
                        <a:cs typeface="Mangal"/>
                      </a:endParaRPr>
                    </a:p>
                    <a:p>
                      <a:pPr marL="273050" indent="-141288">
                        <a:spcAft>
                          <a:spcPts val="0"/>
                        </a:spcAft>
                      </a:pPr>
                      <a:r>
                        <a:rPr lang="fr-FR" sz="1000" b="0" kern="150" dirty="0">
                          <a:solidFill>
                            <a:srgbClr val="00B050"/>
                          </a:solidFill>
                          <a:latin typeface="Arial"/>
                          <a:ea typeface="Times New Roman"/>
                          <a:cs typeface="Mangal"/>
                        </a:rPr>
                        <a:t>• L’écriture des nombres </a:t>
                      </a:r>
                      <a:endParaRPr lang="fr-FR" sz="1000" b="1" kern="150" dirty="0">
                        <a:solidFill>
                          <a:srgbClr val="00B050"/>
                        </a:solidFill>
                        <a:latin typeface="Arial Narrow"/>
                        <a:ea typeface="Times New Roman"/>
                        <a:cs typeface="Mangal"/>
                      </a:endParaRPr>
                    </a:p>
                    <a:p>
                      <a:pPr marL="273050" indent="-141288">
                        <a:spcAft>
                          <a:spcPts val="0"/>
                        </a:spcAft>
                      </a:pPr>
                      <a:r>
                        <a:rPr lang="fr-FR" sz="1000" b="0" kern="150" dirty="0">
                          <a:solidFill>
                            <a:srgbClr val="00B050"/>
                          </a:solidFill>
                          <a:latin typeface="Arial"/>
                          <a:ea typeface="Times New Roman"/>
                          <a:cs typeface="Mangal"/>
                        </a:rPr>
                        <a:t>• L’insertion des nombres dans un texte</a:t>
                      </a:r>
                      <a:endParaRPr lang="fr-FR" sz="1000" b="1" kern="150" dirty="0">
                        <a:solidFill>
                          <a:srgbClr val="00B050"/>
                        </a:solidFill>
                        <a:latin typeface="Arial Narrow"/>
                        <a:ea typeface="Times New Roman"/>
                        <a:cs typeface="Mangal"/>
                      </a:endParaRPr>
                    </a:p>
                    <a:p>
                      <a:pPr marL="273050" indent="-141288">
                        <a:spcAft>
                          <a:spcPts val="0"/>
                        </a:spcAft>
                      </a:pPr>
                      <a:r>
                        <a:rPr lang="fr-FR" sz="1000" b="0" dirty="0">
                          <a:solidFill>
                            <a:srgbClr val="00B050"/>
                          </a:solidFill>
                          <a:latin typeface="Arial"/>
                          <a:ea typeface="Times New Roman"/>
                          <a:cs typeface="Arial Narrow"/>
                        </a:rPr>
                        <a:t>• Les règles orthographiques et la syntaxe dans les documents professionnels</a:t>
                      </a:r>
                      <a:endParaRPr lang="fr-FR" sz="1000" b="1" dirty="0">
                        <a:solidFill>
                          <a:srgbClr val="00B05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Document intégrant des calculs, des graphiques et des tableaux élaborés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Narrow"/>
                        </a:rPr>
                        <a:t>- Gestion de textes longs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Document multimédia</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Production d’un support inédit, intégrant des contraintes esthétiques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Cryptage du document</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Production en langue étrangère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757239">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Format de document inadapté</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Perte et récupération de document</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Délais de production raccourcis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Les documents produits répondent à des objectifs précis et respectent les normes, les consignes de présentation et les usages en vigueur dans l’entité.</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a:latin typeface="Arial"/>
                          <a:ea typeface="Times New Roman"/>
                          <a:cs typeface="Arial Narrow"/>
                        </a:rPr>
                        <a:t>Mobiliser des techniques de production et de structuration de document</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a:rPr>
                        <a:t>Pertinence et qualité du document produit</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8"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28596" y="14285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790">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90">
                <a:ln>
                  <a:noFill/>
                </a:ln>
                <a:solidFill>
                  <a:schemeClr val="tx1"/>
                </a:solidFill>
                <a:effectLst/>
                <a:latin typeface="Arial" pitchFamily="34" charset="0"/>
                <a:ea typeface="Times New Roman" pitchFamily="18" charset="0"/>
                <a:cs typeface="Times New Roman" pitchFamily="18" charset="0"/>
              </a:rPr>
              <a:t>3.1. Gestion des informations</a:t>
            </a:r>
            <a:r>
              <a:rPr kumimoji="0" lang="fr-FR" sz="1000" b="1" i="0" u="none" strike="noStrike" cap="none" normalizeH="0" baseline="0" dirty="0" smtClean="0" bmk="_Toc302398790">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90">
                <a:ln>
                  <a:noFill/>
                </a:ln>
                <a:solidFill>
                  <a:srgbClr val="3B81BD"/>
                </a:solidFill>
                <a:effectLst/>
                <a:latin typeface="Arial" pitchFamily="34" charset="0"/>
                <a:ea typeface="Times New Roman" pitchFamily="18" charset="0"/>
                <a:cs typeface="Arial Narrow" pitchFamily="34" charset="0"/>
              </a:rPr>
              <a:t>3.1.3. Organisation et mise à disposition des informations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571480"/>
          <a:ext cx="8286807" cy="47863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a:rPr>
                        <a:t>- Les ressources informationnelles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règles et les procédures de confidentialité et de préservation de l’information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 schéma de circulation des informations de l’entité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procédures de classement, de stockage et d’archivage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délais légaux et d’usage de conservation des documents de l’entité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Des règles et usages en matière de mise à disposition des informations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Des espaces de stockage, d’archivage et de publication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modes de communication</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moyens de transmission de l’information</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différents supports d’information et leur pérennité</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 classement, l’archivage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certificats et signatures électroniques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La gestion électronique des documents </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unités de capacité de stockage numérique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techniques de compression des documents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Narrow"/>
                        </a:rPr>
                        <a:t>- L’échange de données informatisé (EDI)</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réseaux, typologie et sécurité</a:t>
                      </a:r>
                      <a:endParaRPr lang="fr-FR" sz="1000" b="1" dirty="0">
                        <a:latin typeface="Arial"/>
                        <a:ea typeface="Times New Roman"/>
                        <a:cs typeface="Arial Narrow"/>
                      </a:endParaRPr>
                    </a:p>
                    <a:p>
                      <a:pPr>
                        <a:spcAft>
                          <a:spcPts val="0"/>
                        </a:spcAft>
                      </a:pPr>
                      <a:r>
                        <a:rPr lang="fr-FR" sz="1000" b="1" dirty="0">
                          <a:solidFill>
                            <a:srgbClr val="FF0000"/>
                          </a:solidFill>
                          <a:latin typeface="Arial"/>
                          <a:ea typeface="Times New Roman"/>
                          <a:cs typeface="Arial Narrow"/>
                        </a:rPr>
                        <a:t>Savoirs juridiques et économiques</a:t>
                      </a:r>
                    </a:p>
                    <a:p>
                      <a:pPr>
                        <a:spcAft>
                          <a:spcPts val="0"/>
                        </a:spcAft>
                      </a:pPr>
                      <a:r>
                        <a:rPr lang="fr-FR" sz="1000" b="0" dirty="0">
                          <a:solidFill>
                            <a:srgbClr val="FF0000"/>
                          </a:solidFill>
                          <a:latin typeface="Arial"/>
                          <a:ea typeface="Times New Roman"/>
                          <a:cs typeface="Arial"/>
                        </a:rPr>
                        <a:t>- </a:t>
                      </a:r>
                      <a:r>
                        <a:rPr lang="fr-FR" sz="1000" b="0" dirty="0">
                          <a:solidFill>
                            <a:srgbClr val="FF0000"/>
                          </a:solidFill>
                          <a:latin typeface="Arial"/>
                          <a:ea typeface="Times New Roman"/>
                          <a:cs typeface="Arial"/>
                          <a:hlinkClick r:id="rId2" action="ppaction://hlinksldjump" tooltip="Thème 1.3 - Les entreprises : Coordination et prise de décision  &amp;  Thème 3.1 - Les ressources humaines : Le management des ressources humaines"/>
                        </a:rPr>
                        <a:t>Le statut et la valeur juridique des documents</a:t>
                      </a:r>
                      <a:endParaRPr lang="fr-FR" sz="1000" b="1" dirty="0">
                        <a:solidFill>
                          <a:srgbClr val="FF0000"/>
                        </a:solidFill>
                        <a:latin typeface="Arial"/>
                        <a:ea typeface="Times New Roman"/>
                        <a:cs typeface="Arial Narrow"/>
                        <a:hlinkClick r:id="rId2" action="ppaction://hlinksldjump" tooltip="Thème 1.3 - Les entreprises : Coordination et prise de décision  &amp;  Thème 3.1 - Les ressources humaines : Le management des ressources humaines"/>
                      </a:endParaRPr>
                    </a:p>
                    <a:p>
                      <a:pPr marL="95250" indent="-95250">
                        <a:spcAft>
                          <a:spcPts val="0"/>
                        </a:spcAft>
                      </a:pPr>
                      <a:r>
                        <a:rPr lang="fr-FR" sz="1000" b="0" dirty="0">
                          <a:solidFill>
                            <a:srgbClr val="FF0000"/>
                          </a:solidFill>
                          <a:latin typeface="Arial"/>
                          <a:ea typeface="Times New Roman"/>
                          <a:cs typeface="Arial"/>
                          <a:hlinkClick r:id="rId2" action="ppaction://hlinksldjump" tooltip="Thème 1.3 - Les entreprises : Coordination et prise de décision  &amp;  Thème 3.1 - Les ressources humaines : Le management des ressources humaines"/>
                        </a:rPr>
                        <a:t>- La réglementation et les normes relatives à la conservation des documents</a:t>
                      </a:r>
                      <a:endParaRPr lang="fr-FR" sz="1000" b="1" dirty="0">
                        <a:solidFill>
                          <a:srgbClr val="FF0000"/>
                        </a:solidFill>
                        <a:latin typeface="Arial"/>
                        <a:ea typeface="Times New Roman"/>
                        <a:cs typeface="Arial Narrow"/>
                        <a:hlinkClick r:id="rId2" action="ppaction://hlinksldjump" tooltip="Thème 1.3 - Les entreprises : Coordination et prise de décision  &amp;  Thème 3.1 - Les ressources humaines : Le management des ressources humaines"/>
                      </a:endParaRPr>
                    </a:p>
                    <a:p>
                      <a:pPr marL="95250" indent="-95250">
                        <a:spcAft>
                          <a:spcPts val="0"/>
                        </a:spcAft>
                      </a:pPr>
                      <a:r>
                        <a:rPr lang="fr-FR" sz="1000" b="0" dirty="0">
                          <a:solidFill>
                            <a:srgbClr val="FF0000"/>
                          </a:solidFill>
                          <a:latin typeface="Arial"/>
                          <a:ea typeface="Times New Roman"/>
                          <a:cs typeface="Arial Narrow"/>
                          <a:hlinkClick r:id="rId2" action="ppaction://hlinksldjump" tooltip="Thème 1.3 - Les entreprises : Coordination et prise de décision  &amp;  Thème 3.1 - Les ressources humaines : Le management des ressources humaines"/>
                        </a:rPr>
                        <a:t>- Les droits et les obligations des salariés en matière d’utilisation des technologies de l’information et de la communication</a:t>
                      </a:r>
                      <a:endParaRPr lang="fr-FR" sz="1000" b="1" dirty="0">
                        <a:solidFill>
                          <a:srgbClr val="FF0000"/>
                        </a:solidFill>
                        <a:latin typeface="Arial"/>
                        <a:ea typeface="Times New Roman"/>
                        <a:cs typeface="Arial Narrow"/>
                        <a:hlinkClick r:id="rId2" action="ppaction://hlinksldjump" tooltip="Thème 1.3 - Les entreprises : Coordination et prise de décision  &amp;  Thème 3.1 - Les ressources humaines : Le management des ressources humaines"/>
                      </a:endParaRPr>
                    </a:p>
                    <a:p>
                      <a:pPr marL="95250" indent="-95250">
                        <a:spcAft>
                          <a:spcPts val="0"/>
                        </a:spcAft>
                      </a:pPr>
                      <a:r>
                        <a:rPr lang="fr-FR" sz="1000" b="0" dirty="0">
                          <a:solidFill>
                            <a:srgbClr val="FF0000"/>
                          </a:solidFill>
                          <a:latin typeface="Arial"/>
                          <a:ea typeface="Times New Roman"/>
                          <a:cs typeface="Arial Narrow"/>
                          <a:hlinkClick r:id="rId2" action="ppaction://hlinksldjump" tooltip="Thème 1.3 - Les entreprises : Coordination et prise de décision  &amp;  Thème 3.1 - Les ressources humaines : Le management des ressources humaines"/>
                        </a:rPr>
                        <a:t>- Les limites au contrôle des salariés dans leur usage du courrier électronique</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Volume important d’informations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Multiplicité des lieux de stockage.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Gestion des différents formats de document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Pluralité des sources d’information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Utilisation nomade des documents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387294">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0" indent="0">
                        <a:spcAft>
                          <a:spcPts val="0"/>
                        </a:spcAft>
                      </a:pPr>
                      <a:r>
                        <a:rPr lang="fr-FR" sz="1000" b="0" dirty="0">
                          <a:latin typeface="Arial"/>
                          <a:ea typeface="Times New Roman"/>
                          <a:cs typeface="Calibri"/>
                        </a:rPr>
                        <a:t>-</a:t>
                      </a:r>
                      <a:r>
                        <a:rPr lang="fr-FR" sz="1000" b="1" dirty="0">
                          <a:latin typeface="Arial"/>
                          <a:ea typeface="Times New Roman"/>
                          <a:cs typeface="Calibri"/>
                        </a:rPr>
                        <a:t> </a:t>
                      </a:r>
                      <a:r>
                        <a:rPr lang="fr-FR" sz="1000" b="0" dirty="0">
                          <a:latin typeface="Arial"/>
                          <a:ea typeface="Times New Roman"/>
                          <a:cs typeface="Arial"/>
                        </a:rPr>
                        <a:t>Capacité de stockage insuffisante</a:t>
                      </a:r>
                      <a:endParaRPr lang="fr-FR" sz="1000" b="1" dirty="0">
                        <a:latin typeface="Arial"/>
                        <a:ea typeface="Times New Roman"/>
                        <a:cs typeface="Arial Narrow"/>
                      </a:endParaRPr>
                    </a:p>
                    <a:p>
                      <a:pPr marL="0" indent="0">
                        <a:spcAft>
                          <a:spcPts val="0"/>
                        </a:spcAft>
                      </a:pPr>
                      <a:r>
                        <a:rPr lang="fr-FR" sz="1000" b="0" dirty="0">
                          <a:latin typeface="Arial"/>
                          <a:ea typeface="Times New Roman"/>
                          <a:cs typeface="Arial"/>
                        </a:rPr>
                        <a:t>- Perte des codes d’accès</a:t>
                      </a:r>
                      <a:endParaRPr lang="fr-FR" sz="1000" b="1" dirty="0">
                        <a:latin typeface="Arial"/>
                        <a:ea typeface="Times New Roman"/>
                        <a:cs typeface="Arial Narrow"/>
                      </a:endParaRPr>
                    </a:p>
                    <a:p>
                      <a:pPr marL="0" indent="0">
                        <a:spcAft>
                          <a:spcPts val="0"/>
                        </a:spcAft>
                      </a:pPr>
                      <a:r>
                        <a:rPr lang="fr-FR" sz="1000" b="0" dirty="0">
                          <a:latin typeface="Arial"/>
                          <a:ea typeface="Times New Roman"/>
                          <a:cs typeface="Arial Narrow"/>
                        </a:rPr>
                        <a:t>- Perte du document original</a:t>
                      </a:r>
                      <a:endParaRPr lang="fr-FR" sz="1000" b="1" dirty="0">
                        <a:latin typeface="Arial"/>
                        <a:ea typeface="Times New Roman"/>
                        <a:cs typeface="Arial Narrow"/>
                      </a:endParaRPr>
                    </a:p>
                    <a:p>
                      <a:pPr marL="0" indent="0">
                        <a:spcAft>
                          <a:spcPts val="0"/>
                        </a:spcAft>
                      </a:pPr>
                      <a:r>
                        <a:rPr lang="fr-FR" sz="1000" b="0" dirty="0">
                          <a:latin typeface="Arial"/>
                          <a:ea typeface="Times New Roman"/>
                          <a:cs typeface="Arial Narrow"/>
                        </a:rPr>
                        <a:t>- Détérioration du support</a:t>
                      </a:r>
                      <a:endParaRPr lang="fr-FR" sz="1000" b="1" dirty="0">
                        <a:latin typeface="Arial"/>
                        <a:ea typeface="Times New Roman"/>
                        <a:cs typeface="Arial Narrow"/>
                      </a:endParaRPr>
                    </a:p>
                    <a:p>
                      <a:pPr marL="0" indent="0">
                        <a:spcAft>
                          <a:spcPts val="0"/>
                        </a:spcAft>
                      </a:pPr>
                      <a:r>
                        <a:rPr lang="fr-FR" sz="1000" b="0" dirty="0">
                          <a:latin typeface="Arial"/>
                          <a:ea typeface="Times New Roman"/>
                          <a:cs typeface="Arial Narrow"/>
                        </a:rPr>
                        <a:t>- Rupture de la confidentialité</a:t>
                      </a:r>
                      <a:endParaRPr lang="fr-FR" sz="1000" b="1" dirty="0">
                        <a:latin typeface="Arial"/>
                        <a:ea typeface="Times New Roman"/>
                        <a:cs typeface="Arial Narrow"/>
                      </a:endParaRPr>
                    </a:p>
                    <a:p>
                      <a:pPr marL="0" indent="0">
                        <a:spcAft>
                          <a:spcPts val="0"/>
                        </a:spcAft>
                      </a:pPr>
                      <a:r>
                        <a:rPr lang="fr-FR" sz="1000" b="0" dirty="0">
                          <a:latin typeface="Arial"/>
                          <a:ea typeface="Times New Roman"/>
                          <a:cs typeface="Arial Narrow"/>
                        </a:rPr>
                        <a:t>- Erreur de destinataire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L’organisation des informations assure leur actualisation, leur accessibilité, et leur diffusion aux utilisateurs concernés, dans le respect des règles de sécurité et de confidentialité.</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462431">
                <a:tc>
                  <a:txBody>
                    <a:bodyPr/>
                    <a:lstStyle/>
                    <a:p>
                      <a:pPr>
                        <a:spcAft>
                          <a:spcPts val="0"/>
                        </a:spcAft>
                      </a:pPr>
                      <a:r>
                        <a:rPr lang="fr-FR" sz="1000" b="0">
                          <a:latin typeface="Arial"/>
                          <a:ea typeface="Times New Roman"/>
                          <a:cs typeface="Arial"/>
                        </a:rPr>
                        <a:t>Organiser les informations pour les rendre disponibles aux utilisateurs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a:rPr>
                        <a:t>Efficacité de l’organisation des informations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791">
                <a:ln>
                  <a:noFill/>
                </a:ln>
                <a:solidFill>
                  <a:schemeClr val="tx1"/>
                </a:solidFill>
                <a:effectLst/>
                <a:latin typeface="Arial" pitchFamily="34" charset="0"/>
                <a:ea typeface="Times New Roman" pitchFamily="18" charset="0"/>
                <a:cs typeface="Calibri" pitchFamily="34" charset="0"/>
              </a:rPr>
              <a:t>Classe 3.2. Gestion des modes de travail</a:t>
            </a:r>
            <a:r>
              <a:rPr kumimoji="0" lang="fr-FR" sz="1000" b="1" i="0" u="none" strike="noStrike" cap="none" normalizeH="0" baseline="0" dirty="0" smtClean="0" bmk="_Toc302398791">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91">
                <a:ln>
                  <a:noFill/>
                </a:ln>
                <a:solidFill>
                  <a:srgbClr val="3B81BD"/>
                </a:solidFill>
                <a:effectLst/>
                <a:latin typeface="Arial" pitchFamily="34" charset="0"/>
                <a:ea typeface="Times New Roman" pitchFamily="18" charset="0"/>
                <a:cs typeface="Arial Narrow" pitchFamily="34" charset="0"/>
              </a:rPr>
              <a:t>3.2.1. Organisation et suivi de réunions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07" cy="52435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marL="457200">
                        <a:spcAft>
                          <a:spcPts val="0"/>
                        </a:spcAft>
                      </a:pPr>
                      <a:endParaRPr lang="fr-FR" sz="1000" b="0" dirty="0">
                        <a:latin typeface="Arial"/>
                        <a:ea typeface="Times New Roman"/>
                        <a:cs typeface="Arial"/>
                      </a:endParaRPr>
                    </a:p>
                    <a:p>
                      <a:pPr marL="82550" indent="-82550">
                        <a:spcAft>
                          <a:spcPts val="0"/>
                        </a:spcAft>
                      </a:pPr>
                      <a:r>
                        <a:rPr lang="fr-FR" sz="1000" b="0" dirty="0">
                          <a:latin typeface="Arial"/>
                          <a:ea typeface="Times New Roman"/>
                          <a:cs typeface="Arial"/>
                        </a:rPr>
                        <a:t>- Les caractéristiques de la réunion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liste et le statut des participants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L’ordre du jour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Un carnet d’adresses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Des annuaires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signalétique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 plan du site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procédure d’organisation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équipements et supports d’affichage et de communication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consignes de sécurité et de transmission des comptes rendus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Un environnement technique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L’organisation logistique des réunions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outils de gestion du temps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L’accueil des groupes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phénomènes de groupe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moyens de transmission de l’information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règles et les enjeux de la communication professionnelle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écrits professionnels liés à la réunion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outils collaboratifs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fonctionnalités bureautiques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modes de présentation des documents</a:t>
                      </a:r>
                      <a:endParaRPr lang="fr-FR" sz="1000" b="1" dirty="0">
                        <a:latin typeface="Arial"/>
                        <a:ea typeface="Times New Roman"/>
                        <a:cs typeface="Arial Narrow"/>
                      </a:endParaRPr>
                    </a:p>
                    <a:p>
                      <a:pPr>
                        <a:spcAft>
                          <a:spcPts val="0"/>
                        </a:spcAft>
                      </a:pPr>
                      <a:r>
                        <a:rPr lang="fr-FR" sz="1000" b="1" dirty="0">
                          <a:solidFill>
                            <a:srgbClr val="FF0000"/>
                          </a:solidFill>
                          <a:latin typeface="Arial"/>
                          <a:ea typeface="Times New Roman"/>
                          <a:cs typeface="Arial Narrow"/>
                        </a:rPr>
                        <a:t>Savoirs juridiques et économiques</a:t>
                      </a:r>
                    </a:p>
                    <a:p>
                      <a:pPr marL="95250" lvl="0" indent="-95250">
                        <a:spcAft>
                          <a:spcPts val="0"/>
                        </a:spcAft>
                        <a:buFont typeface="Arial Narrow"/>
                        <a:buChar char="-"/>
                      </a:pPr>
                      <a:r>
                        <a:rPr lang="fr-FR" sz="1000" b="0" kern="1200" dirty="0">
                          <a:solidFill>
                            <a:srgbClr val="FF0000"/>
                          </a:solidFill>
                          <a:latin typeface="Arial"/>
                          <a:ea typeface="Times New Roman"/>
                          <a:cs typeface="Arial"/>
                          <a:hlinkClick r:id="rId2" action="ppaction://hlinksldjump" tooltip="Thème 4.1 - La production et l'organisation du travail : L'organisation du travail  &amp;  Thème 1.3 - Les entreprises : Coordination et prise de décision"/>
                        </a:rPr>
                        <a:t>Le rôle des acteurs et des partenaires dans l’organisation</a:t>
                      </a:r>
                      <a:endParaRPr lang="fr-FR" sz="1000" b="0" kern="1200" dirty="0">
                        <a:solidFill>
                          <a:srgbClr val="FF0000"/>
                        </a:solidFill>
                        <a:latin typeface="Arial"/>
                        <a:ea typeface="Times New Roman"/>
                        <a:cs typeface="Arial"/>
                      </a:endParaRPr>
                    </a:p>
                    <a:p>
                      <a:pPr>
                        <a:spcAft>
                          <a:spcPts val="0"/>
                        </a:spcAft>
                      </a:pPr>
                      <a:r>
                        <a:rPr lang="fr-FR" sz="1000" b="1" kern="50" dirty="0">
                          <a:solidFill>
                            <a:srgbClr val="00B050"/>
                          </a:solidFill>
                          <a:latin typeface="Arial"/>
                          <a:ea typeface="Times New Roman"/>
                          <a:cs typeface="Arial Narrow"/>
                        </a:rPr>
                        <a:t>Savoirs rédactionnels</a:t>
                      </a:r>
                      <a:endParaRPr lang="fr-FR" sz="1000" b="1" kern="50" dirty="0">
                        <a:solidFill>
                          <a:srgbClr val="00B050"/>
                        </a:solidFill>
                        <a:latin typeface="Arial Narrow"/>
                        <a:ea typeface="Times New Roman"/>
                        <a:cs typeface="Arial Narrow"/>
                      </a:endParaRPr>
                    </a:p>
                    <a:p>
                      <a:pPr>
                        <a:spcAft>
                          <a:spcPts val="0"/>
                        </a:spcAft>
                      </a:pPr>
                      <a:r>
                        <a:rPr lang="fr-FR" sz="1000" b="1" kern="150" dirty="0">
                          <a:solidFill>
                            <a:srgbClr val="00B050"/>
                          </a:solidFill>
                          <a:latin typeface="Arial"/>
                          <a:ea typeface="Times New Roman"/>
                          <a:cs typeface="Mangal"/>
                        </a:rPr>
                        <a:t>- Lecture et écriture d’un genre </a:t>
                      </a:r>
                      <a:endParaRPr lang="fr-FR" sz="1000" b="1" kern="150" dirty="0">
                        <a:solidFill>
                          <a:srgbClr val="00B050"/>
                        </a:solidFill>
                        <a:latin typeface="Arial Narrow"/>
                        <a:ea typeface="Times New Roman"/>
                        <a:cs typeface="Mangal"/>
                      </a:endParaRPr>
                    </a:p>
                    <a:p>
                      <a:pPr marL="132080">
                        <a:spcAft>
                          <a:spcPts val="0"/>
                        </a:spcAft>
                      </a:pPr>
                      <a:r>
                        <a:rPr lang="fr-FR" sz="1000" b="0" dirty="0">
                          <a:solidFill>
                            <a:srgbClr val="00B050"/>
                          </a:solidFill>
                          <a:latin typeface="Arial"/>
                          <a:ea typeface="Times New Roman"/>
                          <a:cs typeface="Arial Narrow"/>
                        </a:rPr>
                        <a:t>Le compte-rendu de réunion</a:t>
                      </a:r>
                      <a:endParaRPr lang="fr-FR" sz="1000" b="1" dirty="0">
                        <a:solidFill>
                          <a:srgbClr val="00B050"/>
                        </a:solidFill>
                        <a:latin typeface="Arial"/>
                        <a:ea typeface="Times New Roman"/>
                        <a:cs typeface="Arial Narrow"/>
                      </a:endParaRPr>
                    </a:p>
                    <a:p>
                      <a:pPr>
                        <a:spcAft>
                          <a:spcPts val="0"/>
                        </a:spcAft>
                      </a:pPr>
                      <a:r>
                        <a:rPr lang="fr-FR" sz="1000" b="1" kern="150" dirty="0">
                          <a:solidFill>
                            <a:srgbClr val="00B050"/>
                          </a:solidFill>
                          <a:latin typeface="Arial"/>
                          <a:ea typeface="Times New Roman"/>
                          <a:cs typeface="Mangal"/>
                        </a:rPr>
                        <a:t>- Procédés d’écriture</a:t>
                      </a:r>
                      <a:endParaRPr lang="fr-FR" sz="1000" b="1" kern="150" dirty="0">
                        <a:solidFill>
                          <a:srgbClr val="00B050"/>
                        </a:solidFill>
                        <a:latin typeface="Arial Narrow"/>
                        <a:ea typeface="Times New Roman"/>
                        <a:cs typeface="Mangal"/>
                      </a:endParaRPr>
                    </a:p>
                    <a:p>
                      <a:pPr marL="132080">
                        <a:spcAft>
                          <a:spcPts val="0"/>
                        </a:spcAft>
                      </a:pPr>
                      <a:r>
                        <a:rPr lang="fr-FR" sz="1000" b="0" kern="150" dirty="0">
                          <a:solidFill>
                            <a:srgbClr val="00B050"/>
                          </a:solidFill>
                          <a:latin typeface="Arial"/>
                          <a:ea typeface="Times New Roman"/>
                          <a:cs typeface="Mangal"/>
                        </a:rPr>
                        <a:t>• La prise de notes, les abréviations, les schémas</a:t>
                      </a:r>
                      <a:endParaRPr lang="fr-FR" sz="1000" b="1" kern="150" dirty="0">
                        <a:solidFill>
                          <a:srgbClr val="00B050"/>
                        </a:solidFill>
                        <a:latin typeface="Arial Narrow"/>
                        <a:ea typeface="Times New Roman"/>
                        <a:cs typeface="Mangal"/>
                      </a:endParaRPr>
                    </a:p>
                    <a:p>
                      <a:pPr marL="132080">
                        <a:spcAft>
                          <a:spcPts val="0"/>
                        </a:spcAft>
                      </a:pPr>
                      <a:r>
                        <a:rPr lang="fr-FR" sz="1000" b="0" kern="150" dirty="0">
                          <a:solidFill>
                            <a:srgbClr val="00B050"/>
                          </a:solidFill>
                          <a:latin typeface="Arial"/>
                          <a:ea typeface="Times New Roman"/>
                          <a:cs typeface="Mangal"/>
                        </a:rPr>
                        <a:t>• La confrontation de plusieurs prises de notes</a:t>
                      </a:r>
                      <a:endParaRPr lang="fr-FR" sz="1000" b="1" kern="150" dirty="0">
                        <a:solidFill>
                          <a:srgbClr val="00B050"/>
                        </a:solidFill>
                        <a:latin typeface="Arial Narrow"/>
                        <a:ea typeface="Times New Roman"/>
                        <a:cs typeface="Mangal"/>
                      </a:endParaRPr>
                    </a:p>
                    <a:p>
                      <a:pPr marL="132080">
                        <a:spcAft>
                          <a:spcPts val="0"/>
                        </a:spcAft>
                      </a:pPr>
                      <a:r>
                        <a:rPr lang="fr-FR" sz="1000" b="0" kern="150" dirty="0">
                          <a:solidFill>
                            <a:srgbClr val="00B050"/>
                          </a:solidFill>
                          <a:latin typeface="Arial"/>
                          <a:ea typeface="Times New Roman"/>
                          <a:cs typeface="Mangal"/>
                        </a:rPr>
                        <a:t>• La synthèse de documents</a:t>
                      </a:r>
                      <a:endParaRPr lang="fr-FR" sz="1000" b="1" kern="150" dirty="0">
                        <a:solidFill>
                          <a:srgbClr val="00B050"/>
                        </a:solidFill>
                        <a:latin typeface="Arial Narrow"/>
                        <a:ea typeface="Times New Roman"/>
                        <a:cs typeface="Mangal"/>
                      </a:endParaRPr>
                    </a:p>
                    <a:p>
                      <a:pPr marL="132080">
                        <a:spcAft>
                          <a:spcPts val="0"/>
                        </a:spcAft>
                      </a:pPr>
                      <a:r>
                        <a:rPr lang="fr-FR" sz="1000" b="0" kern="150" dirty="0">
                          <a:solidFill>
                            <a:srgbClr val="00B050"/>
                          </a:solidFill>
                          <a:latin typeface="Arial"/>
                          <a:ea typeface="Times New Roman"/>
                          <a:cs typeface="Mangal"/>
                        </a:rPr>
                        <a:t>• Les paroles rapportées, les dialogues, la citation</a:t>
                      </a:r>
                      <a:endParaRPr lang="fr-FR" sz="1000" b="1" kern="150" dirty="0">
                        <a:solidFill>
                          <a:srgbClr val="00B050"/>
                        </a:solidFill>
                        <a:latin typeface="Arial Narrow"/>
                        <a:ea typeface="Times New Roman"/>
                        <a:cs typeface="Mangal"/>
                      </a:endParaRPr>
                    </a:p>
                    <a:p>
                      <a:pPr marL="132080">
                        <a:spcAft>
                          <a:spcPts val="0"/>
                        </a:spcAft>
                      </a:pPr>
                      <a:r>
                        <a:rPr lang="fr-FR" sz="1000" b="0" kern="150" dirty="0">
                          <a:solidFill>
                            <a:srgbClr val="00B050"/>
                          </a:solidFill>
                          <a:latin typeface="Arial"/>
                          <a:ea typeface="Times New Roman"/>
                          <a:cs typeface="Mangal"/>
                        </a:rPr>
                        <a:t>• Les modes et temps des verbes : le présent de l’indicatif</a:t>
                      </a:r>
                      <a:endParaRPr lang="fr-FR" sz="1000" b="1" kern="150" dirty="0">
                        <a:solidFill>
                          <a:srgbClr val="00B050"/>
                        </a:solidFill>
                        <a:latin typeface="Arial Narrow"/>
                        <a:ea typeface="Times New Roman"/>
                        <a:cs typeface="Mangal"/>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Complexité</a:t>
                      </a:r>
                      <a:endParaRPr lang="fr-FR" sz="1000" b="1">
                        <a:latin typeface="Arial"/>
                        <a:ea typeface="Times New Roman"/>
                        <a:cs typeface="Arial Narrow"/>
                      </a:endParaRPr>
                    </a:p>
                    <a:p>
                      <a:pPr>
                        <a:spcAft>
                          <a:spcPts val="0"/>
                        </a:spcAft>
                      </a:pPr>
                      <a:r>
                        <a:rPr lang="fr-FR" sz="1000" b="0">
                          <a:latin typeface="Arial"/>
                          <a:ea typeface="Times New Roman"/>
                          <a:cs typeface="Arial"/>
                        </a:rPr>
                        <a:t>- Contraintes de dates et de lieux</a:t>
                      </a:r>
                      <a:endParaRPr lang="fr-FR" sz="1000" b="1">
                        <a:latin typeface="Arial"/>
                        <a:ea typeface="Times New Roman"/>
                        <a:cs typeface="Arial Narrow"/>
                      </a:endParaRPr>
                    </a:p>
                    <a:p>
                      <a:pPr>
                        <a:spcAft>
                          <a:spcPts val="0"/>
                        </a:spcAft>
                      </a:pPr>
                      <a:r>
                        <a:rPr lang="fr-FR" sz="1000" b="0">
                          <a:latin typeface="Arial"/>
                          <a:ea typeface="Times New Roman"/>
                          <a:cs typeface="Arial"/>
                        </a:rPr>
                        <a:t>- Nombre important de participants </a:t>
                      </a:r>
                      <a:endParaRPr lang="fr-FR" sz="1000" b="1">
                        <a:latin typeface="Arial"/>
                        <a:ea typeface="Times New Roman"/>
                        <a:cs typeface="Arial Narrow"/>
                      </a:endParaRPr>
                    </a:p>
                    <a:p>
                      <a:pPr>
                        <a:spcAft>
                          <a:spcPts val="0"/>
                        </a:spcAft>
                      </a:pPr>
                      <a:r>
                        <a:rPr lang="fr-FR" sz="1000" b="0">
                          <a:latin typeface="Arial"/>
                          <a:ea typeface="Times New Roman"/>
                          <a:cs typeface="Arial"/>
                        </a:rPr>
                        <a:t>- Densité des échanges</a:t>
                      </a:r>
                      <a:endParaRPr lang="fr-FR" sz="1000" b="1">
                        <a:latin typeface="Arial"/>
                        <a:ea typeface="Times New Roman"/>
                        <a:cs typeface="Arial Narrow"/>
                      </a:endParaRPr>
                    </a:p>
                    <a:p>
                      <a:pPr>
                        <a:spcAft>
                          <a:spcPts val="0"/>
                        </a:spcAft>
                      </a:pPr>
                      <a:r>
                        <a:rPr lang="fr-FR" sz="1000" b="0">
                          <a:latin typeface="Arial"/>
                          <a:ea typeface="Times New Roman"/>
                          <a:cs typeface="Arial"/>
                        </a:rPr>
                        <a:t>- Rédaction du compte-rendu de réunion</a:t>
                      </a:r>
                      <a:endParaRPr lang="fr-FR" sz="1000" b="1">
                        <a:latin typeface="Arial"/>
                        <a:ea typeface="Times New Roman"/>
                        <a:cs typeface="Arial Narrow"/>
                      </a:endParaRPr>
                    </a:p>
                    <a:p>
                      <a:pPr>
                        <a:spcAft>
                          <a:spcPts val="0"/>
                        </a:spcAft>
                      </a:pPr>
                      <a:r>
                        <a:rPr lang="fr-FR" sz="1000" b="0">
                          <a:latin typeface="Arial"/>
                          <a:ea typeface="Times New Roman"/>
                          <a:cs typeface="Arial"/>
                        </a:rPr>
                        <a:t>- Accueil de participants étrangers</a:t>
                      </a:r>
                      <a:endParaRPr lang="fr-FR" sz="1000" b="1">
                        <a:latin typeface="Arial"/>
                        <a:ea typeface="Times New Roman"/>
                        <a:cs typeface="Arial Narrow"/>
                      </a:endParaRPr>
                    </a:p>
                    <a:p>
                      <a:pPr>
                        <a:spcAft>
                          <a:spcPts val="0"/>
                        </a:spcAft>
                      </a:pPr>
                      <a:r>
                        <a:rPr lang="fr-FR" sz="1000" b="0">
                          <a:latin typeface="Arial"/>
                          <a:ea typeface="Times New Roman"/>
                          <a:cs typeface="Arial"/>
                        </a:rPr>
                        <a:t>- Réunions à distance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572266">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Modification ou annulation de la date de la réunion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Lieu indisponible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Convocations erronées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Défaillance de participants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Défaillances matérielles et logistiques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La réunion se déroule dans les conditions attendues, avec les supports demandés, et les comptes rendus sont adressés.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dirty="0">
                          <a:latin typeface="Arial"/>
                          <a:ea typeface="Times New Roman"/>
                          <a:cs typeface="Arial"/>
                        </a:rPr>
                        <a:t>Organiser la logistique administrative d’une réunion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a:rPr>
                        <a:t>Efficacité dans l’organisation et le suivi de la réunion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8"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857356" y="1071546"/>
          <a:ext cx="6357982" cy="5113020"/>
        </p:xfrm>
        <a:graphic>
          <a:graphicData uri="http://schemas.openxmlformats.org/drawingml/2006/table">
            <a:tbl>
              <a:tblPr/>
              <a:tblGrid>
                <a:gridCol w="6357982"/>
              </a:tblGrid>
              <a:tr h="1060522">
                <a:tc>
                  <a:txBody>
                    <a:bodyPr/>
                    <a:lstStyle/>
                    <a:p>
                      <a:pPr algn="just">
                        <a:spcAft>
                          <a:spcPts val="0"/>
                        </a:spcAft>
                      </a:pPr>
                      <a:endParaRPr lang="fr-FR" sz="1100" dirty="0">
                        <a:latin typeface="Arial"/>
                        <a:ea typeface="Cambria"/>
                        <a:cs typeface="Times New Roman"/>
                      </a:endParaRPr>
                    </a:p>
                    <a:p>
                      <a:pPr algn="l">
                        <a:spcAft>
                          <a:spcPts val="0"/>
                        </a:spcAft>
                      </a:pPr>
                      <a:r>
                        <a:rPr lang="fr-FR" sz="1100" b="1" dirty="0">
                          <a:latin typeface="Arial"/>
                          <a:ea typeface="Times New Roman"/>
                          <a:cs typeface="Arial Narrow"/>
                        </a:rPr>
                        <a:t>2.1 Gestion administrative courante du personnel</a:t>
                      </a: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2" action="ppaction://hlinksldjump"/>
                        </a:rPr>
                        <a:t>2.1.1.Tenue </a:t>
                      </a:r>
                      <a:r>
                        <a:rPr lang="fr-FR" sz="1100" b="0" kern="100" baseline="0" dirty="0">
                          <a:solidFill>
                            <a:schemeClr val="tx1"/>
                          </a:solidFill>
                          <a:latin typeface="Arial"/>
                          <a:ea typeface="Times New Roman"/>
                          <a:cs typeface="Times New Roman"/>
                          <a:hlinkClick r:id="rId2" action="ppaction://hlinksldjump"/>
                        </a:rPr>
                        <a:t>et suivi des dossiers des salariés </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3" action="ppaction://hlinksldjump"/>
                        </a:rPr>
                        <a:t>2.1.2.Gestion </a:t>
                      </a:r>
                      <a:r>
                        <a:rPr lang="fr-FR" sz="1100" b="0" kern="100" baseline="0" dirty="0">
                          <a:solidFill>
                            <a:schemeClr val="tx1"/>
                          </a:solidFill>
                          <a:latin typeface="Arial"/>
                          <a:ea typeface="Times New Roman"/>
                          <a:cs typeface="Times New Roman"/>
                          <a:hlinkClick r:id="rId3" action="ppaction://hlinksldjump"/>
                        </a:rPr>
                        <a:t>administrative des temps de travail</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4" action="ppaction://hlinksldjump"/>
                        </a:rPr>
                        <a:t>2.1.3.Préparation </a:t>
                      </a:r>
                      <a:r>
                        <a:rPr lang="fr-FR" sz="1100" b="0" kern="100" baseline="0" dirty="0">
                          <a:solidFill>
                            <a:schemeClr val="tx1"/>
                          </a:solidFill>
                          <a:latin typeface="Arial"/>
                          <a:ea typeface="Times New Roman"/>
                          <a:cs typeface="Times New Roman"/>
                          <a:hlinkClick r:id="rId4" action="ppaction://hlinksldjump"/>
                        </a:rPr>
                        <a:t>et suivi des déplacements du personnel</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5" action="ppaction://hlinksldjump"/>
                        </a:rPr>
                        <a:t>2.1.4.Transmission </a:t>
                      </a:r>
                      <a:r>
                        <a:rPr lang="fr-FR" sz="1100" b="0" kern="100" baseline="0" dirty="0">
                          <a:solidFill>
                            <a:schemeClr val="tx1"/>
                          </a:solidFill>
                          <a:latin typeface="Arial"/>
                          <a:ea typeface="Times New Roman"/>
                          <a:cs typeface="Times New Roman"/>
                          <a:hlinkClick r:id="rId5" action="ppaction://hlinksldjump"/>
                        </a:rPr>
                        <a:t>d’informations à destination du personnel </a:t>
                      </a:r>
                      <a:endParaRPr lang="fr-FR" sz="1100" b="0" kern="100" baseline="0" dirty="0">
                        <a:solidFill>
                          <a:schemeClr val="tx1"/>
                        </a:solidFill>
                        <a:latin typeface="Arial"/>
                        <a:ea typeface="Times New Roman"/>
                        <a:cs typeface="Times New Roman"/>
                      </a:endParaRPr>
                    </a:p>
                  </a:txBody>
                  <a:tcPr marL="31166" marR="31166"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r h="1042713">
                <a:tc>
                  <a:txBody>
                    <a:bodyPr/>
                    <a:lstStyle/>
                    <a:p>
                      <a:pPr algn="just">
                        <a:spcAft>
                          <a:spcPts val="0"/>
                        </a:spcAft>
                      </a:pPr>
                      <a:endParaRPr lang="fr-FR" sz="1100" dirty="0">
                        <a:latin typeface="Arial"/>
                        <a:ea typeface="Cambria"/>
                        <a:cs typeface="Times New Roman"/>
                      </a:endParaRPr>
                    </a:p>
                    <a:p>
                      <a:pPr algn="l">
                        <a:spcAft>
                          <a:spcPts val="0"/>
                        </a:spcAft>
                      </a:pPr>
                      <a:r>
                        <a:rPr lang="fr-FR" sz="1100" b="1" dirty="0">
                          <a:latin typeface="Arial"/>
                          <a:ea typeface="Times New Roman"/>
                          <a:cs typeface="Arial Narrow"/>
                        </a:rPr>
                        <a:t>2.2 Gestion administrative des ressources humaines</a:t>
                      </a: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6" action="ppaction://hlinksldjump"/>
                        </a:rPr>
                        <a:t>2.2.1.Participation </a:t>
                      </a:r>
                      <a:r>
                        <a:rPr lang="fr-FR" sz="1100" b="0" kern="100" baseline="0" dirty="0">
                          <a:solidFill>
                            <a:schemeClr val="tx1"/>
                          </a:solidFill>
                          <a:latin typeface="Arial"/>
                          <a:ea typeface="Times New Roman"/>
                          <a:cs typeface="Times New Roman"/>
                          <a:hlinkClick r:id="rId6" action="ppaction://hlinksldjump"/>
                        </a:rPr>
                        <a:t>au recrutement du personnel </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7" action="ppaction://hlinksldjump"/>
                        </a:rPr>
                        <a:t>2.2.2.Participation </a:t>
                      </a:r>
                      <a:r>
                        <a:rPr lang="fr-FR" sz="1100" b="0" kern="100" baseline="0" dirty="0">
                          <a:solidFill>
                            <a:schemeClr val="tx1"/>
                          </a:solidFill>
                          <a:latin typeface="Arial"/>
                          <a:ea typeface="Times New Roman"/>
                          <a:cs typeface="Times New Roman"/>
                          <a:hlinkClick r:id="rId7" action="ppaction://hlinksldjump"/>
                        </a:rPr>
                        <a:t>à la mise en œuvre d'un programme d'accueil </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8" action="ppaction://hlinksldjump"/>
                        </a:rPr>
                        <a:t>2.2.3.Suivi </a:t>
                      </a:r>
                      <a:r>
                        <a:rPr lang="fr-FR" sz="1100" b="0" kern="100" baseline="0" dirty="0">
                          <a:solidFill>
                            <a:schemeClr val="tx1"/>
                          </a:solidFill>
                          <a:latin typeface="Arial"/>
                          <a:ea typeface="Times New Roman"/>
                          <a:cs typeface="Times New Roman"/>
                          <a:hlinkClick r:id="rId8" action="ppaction://hlinksldjump"/>
                        </a:rPr>
                        <a:t>administratif des carrières </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9" action="ppaction://hlinksldjump"/>
                        </a:rPr>
                        <a:t>2.2.4.Préparation </a:t>
                      </a:r>
                      <a:r>
                        <a:rPr lang="fr-FR" sz="1100" b="0" kern="100" baseline="0" dirty="0">
                          <a:solidFill>
                            <a:schemeClr val="tx1"/>
                          </a:solidFill>
                          <a:latin typeface="Arial"/>
                          <a:ea typeface="Times New Roman"/>
                          <a:cs typeface="Times New Roman"/>
                          <a:hlinkClick r:id="rId9" action="ppaction://hlinksldjump"/>
                        </a:rPr>
                        <a:t>et suivi de la formation du personnel</a:t>
                      </a:r>
                      <a:endParaRPr lang="fr-FR" sz="1100" b="0" kern="100" baseline="0" dirty="0">
                        <a:solidFill>
                          <a:schemeClr val="tx1"/>
                        </a:solidFill>
                        <a:latin typeface="Arial"/>
                        <a:ea typeface="Times New Roman"/>
                        <a:cs typeface="Times New Roman"/>
                      </a:endParaRPr>
                    </a:p>
                  </a:txBody>
                  <a:tcPr marL="31166" marR="31166"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r h="870857">
                <a:tc>
                  <a:txBody>
                    <a:bodyPr/>
                    <a:lstStyle/>
                    <a:p>
                      <a:pPr algn="l">
                        <a:spcAft>
                          <a:spcPts val="0"/>
                        </a:spcAft>
                      </a:pPr>
                      <a:endParaRPr lang="fr-FR" sz="1100" b="0" dirty="0">
                        <a:latin typeface="Arial"/>
                        <a:ea typeface="Times New Roman"/>
                        <a:cs typeface="Arial Narrow"/>
                      </a:endParaRPr>
                    </a:p>
                    <a:p>
                      <a:pPr algn="l">
                        <a:spcAft>
                          <a:spcPts val="0"/>
                        </a:spcAft>
                      </a:pPr>
                      <a:r>
                        <a:rPr lang="fr-FR" sz="1100" b="1" dirty="0">
                          <a:latin typeface="Arial"/>
                          <a:ea typeface="Times New Roman"/>
                          <a:cs typeface="Arial Narrow"/>
                        </a:rPr>
                        <a:t>2.3 Gestion administrative des rémunérations et des budgets de personnel</a:t>
                      </a: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0" action="ppaction://hlinksldjump"/>
                        </a:rPr>
                        <a:t>2.3.1.Préparation </a:t>
                      </a:r>
                      <a:r>
                        <a:rPr lang="fr-FR" sz="1100" b="0" kern="100" baseline="0" dirty="0">
                          <a:solidFill>
                            <a:schemeClr val="tx1"/>
                          </a:solidFill>
                          <a:latin typeface="Arial"/>
                          <a:ea typeface="Times New Roman"/>
                          <a:cs typeface="Times New Roman"/>
                          <a:hlinkClick r:id="rId10" action="ppaction://hlinksldjump"/>
                        </a:rPr>
                        <a:t>des bulletins de salaire</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1" action="ppaction://hlinksldjump"/>
                        </a:rPr>
                        <a:t>2.3.2.Préparation </a:t>
                      </a:r>
                      <a:r>
                        <a:rPr lang="fr-FR" sz="1100" b="0" kern="100" baseline="0" dirty="0">
                          <a:solidFill>
                            <a:schemeClr val="tx1"/>
                          </a:solidFill>
                          <a:latin typeface="Arial"/>
                          <a:ea typeface="Times New Roman"/>
                          <a:cs typeface="Times New Roman"/>
                          <a:hlinkClick r:id="rId11" action="ppaction://hlinksldjump"/>
                        </a:rPr>
                        <a:t>des déclarations sociales</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2" action="ppaction://hlinksldjump"/>
                        </a:rPr>
                        <a:t>2.3.3.Participation </a:t>
                      </a:r>
                      <a:r>
                        <a:rPr lang="fr-FR" sz="1100" b="0" kern="100" baseline="0" dirty="0">
                          <a:solidFill>
                            <a:schemeClr val="tx1"/>
                          </a:solidFill>
                          <a:latin typeface="Arial"/>
                          <a:ea typeface="Times New Roman"/>
                          <a:cs typeface="Times New Roman"/>
                          <a:hlinkClick r:id="rId12" action="ppaction://hlinksldjump"/>
                        </a:rPr>
                        <a:t>à la préparation et au suivi budgétaire </a:t>
                      </a:r>
                      <a:endParaRPr lang="fr-FR" sz="1100" b="0" kern="100" baseline="0" dirty="0">
                        <a:solidFill>
                          <a:schemeClr val="tx1"/>
                        </a:solidFill>
                        <a:latin typeface="Arial"/>
                        <a:ea typeface="Times New Roman"/>
                        <a:cs typeface="Times New Roman"/>
                      </a:endParaRPr>
                    </a:p>
                  </a:txBody>
                  <a:tcPr marL="31166" marR="31166"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r h="1089907">
                <a:tc>
                  <a:txBody>
                    <a:bodyPr/>
                    <a:lstStyle/>
                    <a:p>
                      <a:pPr algn="l">
                        <a:spcAft>
                          <a:spcPts val="0"/>
                        </a:spcAft>
                      </a:pPr>
                      <a:endParaRPr lang="fr-FR" sz="1100" b="0" dirty="0">
                        <a:latin typeface="Arial"/>
                        <a:ea typeface="Times New Roman"/>
                        <a:cs typeface="Arial Narrow"/>
                      </a:endParaRPr>
                    </a:p>
                    <a:p>
                      <a:pPr algn="l">
                        <a:spcAft>
                          <a:spcPts val="0"/>
                        </a:spcAft>
                      </a:pPr>
                      <a:r>
                        <a:rPr lang="fr-FR" sz="1100" b="1" dirty="0">
                          <a:latin typeface="Arial"/>
                          <a:ea typeface="Times New Roman"/>
                          <a:cs typeface="Arial Narrow"/>
                        </a:rPr>
                        <a:t>2.4 Gestion administrative des relations sociales</a:t>
                      </a: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3" action="ppaction://hlinksldjump"/>
                        </a:rPr>
                        <a:t>2.4.1.Suivi </a:t>
                      </a:r>
                      <a:r>
                        <a:rPr lang="fr-FR" sz="1100" b="0" kern="100" baseline="0" dirty="0">
                          <a:solidFill>
                            <a:schemeClr val="tx1"/>
                          </a:solidFill>
                          <a:latin typeface="Arial"/>
                          <a:ea typeface="Times New Roman"/>
                          <a:cs typeface="Times New Roman"/>
                          <a:hlinkClick r:id="rId13" action="ppaction://hlinksldjump"/>
                        </a:rPr>
                        <a:t>administratif des obligations liées aux instances représentatives du personnel</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4" action="ppaction://hlinksldjump"/>
                        </a:rPr>
                        <a:t>2.4.2.Préparation </a:t>
                      </a:r>
                      <a:r>
                        <a:rPr lang="fr-FR" sz="1100" b="0" kern="100" baseline="0" dirty="0">
                          <a:solidFill>
                            <a:schemeClr val="tx1"/>
                          </a:solidFill>
                          <a:latin typeface="Arial"/>
                          <a:ea typeface="Times New Roman"/>
                          <a:cs typeface="Times New Roman"/>
                          <a:hlinkClick r:id="rId14" action="ppaction://hlinksldjump"/>
                        </a:rPr>
                        <a:t>des tableaux de bord, des indicateurs sociaux</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5" action="ppaction://hlinksldjump"/>
                        </a:rPr>
                        <a:t>2.4.3.Participation </a:t>
                      </a:r>
                      <a:r>
                        <a:rPr lang="fr-FR" sz="1100" b="0" kern="100" baseline="0" dirty="0">
                          <a:solidFill>
                            <a:schemeClr val="tx1"/>
                          </a:solidFill>
                          <a:latin typeface="Arial"/>
                          <a:ea typeface="Times New Roman"/>
                          <a:cs typeface="Times New Roman"/>
                          <a:hlinkClick r:id="rId15" action="ppaction://hlinksldjump"/>
                        </a:rPr>
                        <a:t>à la mise en œuvre de procédures relevant de la santé et la sécurité </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6" action="ppaction://hlinksldjump"/>
                        </a:rPr>
                        <a:t>2.4.4.Participation </a:t>
                      </a:r>
                      <a:r>
                        <a:rPr lang="fr-FR" sz="1100" b="0" kern="100" baseline="0" dirty="0">
                          <a:solidFill>
                            <a:schemeClr val="tx1"/>
                          </a:solidFill>
                          <a:latin typeface="Arial"/>
                          <a:ea typeface="Times New Roman"/>
                          <a:cs typeface="Times New Roman"/>
                          <a:hlinkClick r:id="rId16" action="ppaction://hlinksldjump"/>
                        </a:rPr>
                        <a:t>à la mise en place d’activités sociales et culturelles</a:t>
                      </a:r>
                      <a:endParaRPr lang="fr-FR" sz="1100" b="0" kern="100" baseline="0" dirty="0">
                        <a:solidFill>
                          <a:schemeClr val="tx1"/>
                        </a:solidFill>
                        <a:latin typeface="Arial"/>
                        <a:ea typeface="Times New Roman"/>
                        <a:cs typeface="Times New Roman"/>
                      </a:endParaRPr>
                    </a:p>
                  </a:txBody>
                  <a:tcPr marL="31166" marR="31166"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bl>
          </a:graphicData>
        </a:graphic>
      </p:graphicFrame>
      <p:sp>
        <p:nvSpPr>
          <p:cNvPr id="5" name="Rectangle 4"/>
          <p:cNvSpPr/>
          <p:nvPr/>
        </p:nvSpPr>
        <p:spPr>
          <a:xfrm>
            <a:off x="857224" y="714356"/>
            <a:ext cx="8286776" cy="369332"/>
          </a:xfrm>
          <a:prstGeom prst="rect">
            <a:avLst/>
          </a:prstGeom>
        </p:spPr>
        <p:txBody>
          <a:bodyPr wrap="square">
            <a:spAutoFit/>
          </a:bodyPr>
          <a:lstStyle/>
          <a:p>
            <a:pPr algn="ctr"/>
            <a:r>
              <a:rPr lang="fr-FR" b="1" dirty="0" smtClean="0">
                <a:solidFill>
                  <a:srgbClr val="0070C0"/>
                </a:solidFill>
              </a:rPr>
              <a:t>Pôle 2 Gestion administrative des relations avec le personnel</a:t>
            </a:r>
            <a:endParaRPr lang="fr-FR" dirty="0">
              <a:solidFill>
                <a:srgbClr val="0070C0"/>
              </a:solidFill>
            </a:endParaRPr>
          </a:p>
        </p:txBody>
      </p:sp>
      <p:pic>
        <p:nvPicPr>
          <p:cNvPr id="6" name="Picture 2" descr="Rendered Image">
            <a:hlinkClick r:id="rId17" action="ppaction://hlinksldjump"/>
          </p:cNvPr>
          <p:cNvPicPr>
            <a:picLocks noChangeAspect="1" noChangeArrowheads="1"/>
          </p:cNvPicPr>
          <p:nvPr/>
        </p:nvPicPr>
        <p:blipFill>
          <a:blip r:embed="rId18" cstate="print"/>
          <a:srcRect/>
          <a:stretch>
            <a:fillRect/>
          </a:stretch>
        </p:blipFill>
        <p:spPr bwMode="auto">
          <a:xfrm>
            <a:off x="8321645" y="6072206"/>
            <a:ext cx="822355" cy="1146008"/>
          </a:xfrm>
          <a:prstGeom prst="rect">
            <a:avLst/>
          </a:prstGeom>
          <a:noFill/>
          <a:ln w="9525">
            <a:noFill/>
            <a:miter lim="800000"/>
            <a:headEnd/>
            <a:tailEnd/>
          </a:ln>
        </p:spPr>
      </p:pic>
      <p:sp>
        <p:nvSpPr>
          <p:cNvPr id="9" name="Titre 1"/>
          <p:cNvSpPr txBox="1">
            <a:spLocks/>
          </p:cNvSpPr>
          <p:nvPr/>
        </p:nvSpPr>
        <p:spPr bwMode="gray">
          <a:xfrm>
            <a:off x="0" y="0"/>
            <a:ext cx="9144000" cy="647700"/>
          </a:xfrm>
          <a:prstGeom prst="rect">
            <a:avLst/>
          </a:prstGeom>
          <a:noFill/>
          <a:ln w="9525">
            <a:noFill/>
            <a:miter lim="800000"/>
            <a:headEnd/>
            <a:tailEnd/>
          </a:ln>
        </p:spPr>
        <p:txBody>
          <a:bodyPr vert="horz" wrap="square" lIns="0" tIns="45720" rIns="0" bIns="45720" numCol="1" anchor="t"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fr-FR" sz="2800" b="1" i="0" u="none" strike="noStrike" kern="0" cap="none" spc="50" normalizeH="0" baseline="0" noProof="0" dirty="0" smtClean="0">
                <a:ln w="11430"/>
                <a:solidFill>
                  <a:srgbClr val="4F81BD"/>
                </a:solidFill>
                <a:effectLst/>
                <a:uLnTx/>
                <a:uFillTx/>
                <a:latin typeface="+mj-lt"/>
                <a:ea typeface="+mj-ea"/>
                <a:cs typeface="+mj-cs"/>
              </a:rPr>
              <a:t>Baccalauréat Professionnel Gestion-Administration</a:t>
            </a:r>
            <a:endParaRPr kumimoji="0" lang="fr-FR" sz="2800" b="1" i="0" u="none" strike="noStrike" kern="0" cap="none" spc="50" normalizeH="0" baseline="0" noProof="0" dirty="0">
              <a:ln w="11430"/>
              <a:solidFill>
                <a:srgbClr val="4F81BD"/>
              </a:solidFill>
              <a:effectLst/>
              <a:uLnTx/>
              <a:uFillTx/>
              <a:latin typeface="+mj-lt"/>
              <a:ea typeface="+mj-ea"/>
              <a:cs typeface="+mj-cs"/>
            </a:endParaRPr>
          </a:p>
        </p:txBody>
      </p:sp>
      <p:pic>
        <p:nvPicPr>
          <p:cNvPr id="7" name="Picture 3" descr="Résultat de recherche d'images pour &quot;plume&quot;"/>
          <p:cNvPicPr>
            <a:picLocks noChangeAspect="1" noChangeArrowheads="1"/>
          </p:cNvPicPr>
          <p:nvPr/>
        </p:nvPicPr>
        <p:blipFill>
          <a:blip r:embed="rId19" cstate="print">
            <a:clrChange>
              <a:clrFrom>
                <a:srgbClr val="FFFFFF"/>
              </a:clrFrom>
              <a:clrTo>
                <a:srgbClr val="FFFFFF">
                  <a:alpha val="0"/>
                </a:srgbClr>
              </a:clrTo>
            </a:clrChange>
          </a:blip>
          <a:srcRect/>
          <a:stretch>
            <a:fillRect/>
          </a:stretch>
        </p:blipFill>
        <p:spPr bwMode="auto">
          <a:xfrm>
            <a:off x="6286512" y="2143116"/>
            <a:ext cx="235544" cy="231262"/>
          </a:xfrm>
          <a:prstGeom prst="rect">
            <a:avLst/>
          </a:prstGeom>
          <a:noFill/>
        </p:spPr>
      </p:pic>
      <p:pic>
        <p:nvPicPr>
          <p:cNvPr id="8" name="Picture 3" descr="Résultat de recherche d'images pour &quot;plume&quot;"/>
          <p:cNvPicPr>
            <a:picLocks noChangeAspect="1" noChangeArrowheads="1"/>
          </p:cNvPicPr>
          <p:nvPr/>
        </p:nvPicPr>
        <p:blipFill>
          <a:blip r:embed="rId19" cstate="print">
            <a:clrChange>
              <a:clrFrom>
                <a:srgbClr val="FFFFFF"/>
              </a:clrFrom>
              <a:clrTo>
                <a:srgbClr val="FFFFFF">
                  <a:alpha val="0"/>
                </a:srgbClr>
              </a:clrTo>
            </a:clrChange>
          </a:blip>
          <a:srcRect/>
          <a:stretch>
            <a:fillRect/>
          </a:stretch>
        </p:blipFill>
        <p:spPr bwMode="auto">
          <a:xfrm>
            <a:off x="5429256" y="2714620"/>
            <a:ext cx="235544" cy="231262"/>
          </a:xfrm>
          <a:prstGeom prst="rect">
            <a:avLst/>
          </a:prstGeom>
          <a:noFill/>
        </p:spPr>
      </p:pic>
      <p:pic>
        <p:nvPicPr>
          <p:cNvPr id="10" name="Picture 3" descr="Résultat de recherche d'images pour &quot;plume&quot;"/>
          <p:cNvPicPr>
            <a:picLocks noChangeAspect="1" noChangeArrowheads="1"/>
          </p:cNvPicPr>
          <p:nvPr/>
        </p:nvPicPr>
        <p:blipFill>
          <a:blip r:embed="rId19" cstate="print">
            <a:clrChange>
              <a:clrFrom>
                <a:srgbClr val="FFFFFF"/>
              </a:clrFrom>
              <a:clrTo>
                <a:srgbClr val="FFFFFF">
                  <a:alpha val="0"/>
                </a:srgbClr>
              </a:clrTo>
            </a:clrChange>
          </a:blip>
          <a:srcRect/>
          <a:stretch>
            <a:fillRect/>
          </a:stretch>
        </p:blipFill>
        <p:spPr bwMode="auto">
          <a:xfrm>
            <a:off x="6429388" y="3000372"/>
            <a:ext cx="235544" cy="231262"/>
          </a:xfrm>
          <a:prstGeom prst="rect">
            <a:avLst/>
          </a:prstGeom>
          <a:noFill/>
        </p:spPr>
      </p:pic>
      <p:pic>
        <p:nvPicPr>
          <p:cNvPr id="11" name="Picture 3" descr="Résultat de recherche d'images pour &quot;plume&quot;"/>
          <p:cNvPicPr>
            <a:picLocks noChangeAspect="1" noChangeArrowheads="1"/>
          </p:cNvPicPr>
          <p:nvPr/>
        </p:nvPicPr>
        <p:blipFill>
          <a:blip r:embed="rId19" cstate="print">
            <a:clrChange>
              <a:clrFrom>
                <a:srgbClr val="FFFFFF"/>
              </a:clrFrom>
              <a:clrTo>
                <a:srgbClr val="FFFFFF">
                  <a:alpha val="0"/>
                </a:srgbClr>
              </a:clrTo>
            </a:clrChange>
          </a:blip>
          <a:srcRect/>
          <a:stretch>
            <a:fillRect/>
          </a:stretch>
        </p:blipFill>
        <p:spPr bwMode="auto">
          <a:xfrm>
            <a:off x="7786710" y="5643578"/>
            <a:ext cx="235544" cy="231262"/>
          </a:xfrm>
          <a:prstGeom prst="rect">
            <a:avLst/>
          </a:prstGeom>
          <a:noFill/>
        </p:spPr>
      </p:pic>
      <p:pic>
        <p:nvPicPr>
          <p:cNvPr id="12" name="Picture 3" descr="Résultat de recherche d'images pour &quot;plume&quot;"/>
          <p:cNvPicPr>
            <a:picLocks noChangeAspect="1" noChangeArrowheads="1"/>
          </p:cNvPicPr>
          <p:nvPr/>
        </p:nvPicPr>
        <p:blipFill>
          <a:blip r:embed="rId19" cstate="print">
            <a:clrChange>
              <a:clrFrom>
                <a:srgbClr val="FFFFFF"/>
              </a:clrFrom>
              <a:clrTo>
                <a:srgbClr val="FFFFFF">
                  <a:alpha val="0"/>
                </a:srgbClr>
              </a:clrTo>
            </a:clrChange>
          </a:blip>
          <a:srcRect/>
          <a:stretch>
            <a:fillRect/>
          </a:stretch>
        </p:blipFill>
        <p:spPr bwMode="auto">
          <a:xfrm>
            <a:off x="6786578" y="5929330"/>
            <a:ext cx="235544" cy="231262"/>
          </a:xfrm>
          <a:prstGeom prst="rect">
            <a:avLst/>
          </a:prstGeom>
          <a:noFill/>
        </p:spPr>
      </p:pic>
    </p:spTree>
  </p:cSld>
  <p:clrMapOvr>
    <a:masterClrMapping/>
  </p:clrMapOvr>
  <p:transition advClick="0">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28596" y="857232"/>
            <a:ext cx="835824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792">
                <a:ln>
                  <a:noFill/>
                </a:ln>
                <a:solidFill>
                  <a:schemeClr val="tx1"/>
                </a:solidFill>
                <a:effectLst/>
                <a:latin typeface="Arial" pitchFamily="34" charset="0"/>
                <a:ea typeface="Times New Roman" pitchFamily="18" charset="0"/>
                <a:cs typeface="Calibri" pitchFamily="34" charset="0"/>
              </a:rPr>
              <a:t>Classe 3.2. Gestion des modes de travail</a:t>
            </a:r>
            <a:r>
              <a:rPr kumimoji="0" lang="fr-FR" sz="1000" b="1" i="0" u="none" strike="noStrike" cap="none" normalizeH="0" baseline="0" dirty="0" smtClean="0" bmk="_Toc302398792">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92">
                <a:ln>
                  <a:noFill/>
                </a:ln>
                <a:solidFill>
                  <a:srgbClr val="3B81BD"/>
                </a:solidFill>
                <a:effectLst/>
                <a:latin typeface="Arial" pitchFamily="34" charset="0"/>
                <a:ea typeface="Times New Roman" pitchFamily="18" charset="0"/>
                <a:cs typeface="Arial Narrow" pitchFamily="34" charset="0"/>
              </a:rPr>
              <a:t>3.2.2. Gestion des flux de courriers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358246" cy="3567114"/>
        </p:xfrm>
        <a:graphic>
          <a:graphicData uri="http://schemas.openxmlformats.org/drawingml/2006/table">
            <a:tbl>
              <a:tblPr/>
              <a:tblGrid>
                <a:gridCol w="2786082"/>
                <a:gridCol w="2786082"/>
                <a:gridCol w="2786082"/>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a:spcAft>
                          <a:spcPts val="0"/>
                        </a:spcAft>
                      </a:pPr>
                      <a:endParaRPr lang="fr-FR" sz="1000" b="0" dirty="0">
                        <a:latin typeface="Arial"/>
                        <a:ea typeface="Times New Roman"/>
                        <a:cs typeface="Calibri"/>
                      </a:endParaRPr>
                    </a:p>
                    <a:p>
                      <a:pPr marL="82550" indent="-82550">
                        <a:spcAft>
                          <a:spcPts val="0"/>
                        </a:spcAft>
                        <a:tabLst>
                          <a:tab pos="237490" algn="l"/>
                        </a:tabLst>
                      </a:pPr>
                      <a:r>
                        <a:rPr lang="fr-FR" sz="1000" b="0" dirty="0">
                          <a:latin typeface="Arial"/>
                          <a:ea typeface="Times New Roman"/>
                          <a:cs typeface="Arial"/>
                        </a:rPr>
                        <a:t>- Le courrier entrant et sortant</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La procédure d’enregistrement du courrier</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Le courrier électronique</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Le registre du courrier</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L’organigramme </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L’annuaire interne</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Les tarifs d’acheminement</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Les consignes d’envoi</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Les imprimés postaux</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Le carnet d’adresses et l’annuaire</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Les listes de diffusion</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Les règles et procédures de sécurité et de confidentialité</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Le matériel d’expédition du courrier</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Le logiciel de messagerie électronique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flux de courrier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types de courrier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 classement et l’archivage du courrier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procédures d’acheminement et de réception du courrier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techniques d’expédition et d’affranchissement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espaces d’échanges d’informations</a:t>
                      </a:r>
                      <a:endParaRPr lang="fr-FR" sz="1000" b="1" dirty="0">
                        <a:latin typeface="Arial"/>
                        <a:ea typeface="Times New Roman"/>
                        <a:cs typeface="Arial Narrow"/>
                      </a:endParaRPr>
                    </a:p>
                    <a:p>
                      <a:pPr marL="82550" indent="-82550">
                        <a:spcAft>
                          <a:spcPts val="0"/>
                        </a:spcAft>
                      </a:pPr>
                      <a:r>
                        <a:rPr lang="fr-FR" sz="1000" b="1" dirty="0">
                          <a:solidFill>
                            <a:srgbClr val="FF0000"/>
                          </a:solidFill>
                          <a:latin typeface="Arial"/>
                          <a:ea typeface="Times New Roman"/>
                          <a:cs typeface="Arial Narrow"/>
                        </a:rPr>
                        <a:t>Savoirs juridiques et économiques</a:t>
                      </a:r>
                    </a:p>
                    <a:p>
                      <a:pPr marL="82550" indent="-82550">
                        <a:spcAft>
                          <a:spcPts val="0"/>
                        </a:spcAft>
                      </a:pPr>
                      <a:r>
                        <a:rPr lang="fr-FR" sz="1000" b="0" dirty="0">
                          <a:solidFill>
                            <a:srgbClr val="FF0000"/>
                          </a:solidFill>
                          <a:latin typeface="Arial"/>
                          <a:ea typeface="Times New Roman"/>
                          <a:cs typeface="Arial"/>
                        </a:rPr>
                        <a:t>- </a:t>
                      </a:r>
                      <a:r>
                        <a:rPr lang="fr-FR" sz="1000" b="0" dirty="0">
                          <a:solidFill>
                            <a:srgbClr val="FF0000"/>
                          </a:solidFill>
                          <a:latin typeface="Arial"/>
                          <a:ea typeface="Times New Roman"/>
                          <a:cs typeface="Arial Narrow"/>
                          <a:hlinkClick r:id="rId2" action="ppaction://hlinksldjump" tooltip="Thème 2.2 - Les sujets de droit et leurs prérogatives : La preuve des droits subjectifs"/>
                        </a:rPr>
                        <a:t>La preuve </a:t>
                      </a:r>
                      <a:endParaRPr lang="fr-FR" sz="1000" b="1" dirty="0">
                        <a:solidFill>
                          <a:srgbClr val="FF0000"/>
                        </a:solidFill>
                        <a:latin typeface="Arial"/>
                        <a:ea typeface="Times New Roman"/>
                        <a:cs typeface="Arial Narrow"/>
                        <a:hlinkClick r:id="rId2" action="ppaction://hlinksldjump" tooltip="Thème 2.2 - Les sujets de droit et leurs prérogatives : La preuve des droits subjectifs"/>
                      </a:endParaRPr>
                    </a:p>
                    <a:p>
                      <a:pPr marL="82550" indent="-82550">
                        <a:spcAft>
                          <a:spcPts val="0"/>
                        </a:spcAft>
                      </a:pPr>
                      <a:r>
                        <a:rPr lang="fr-FR" sz="1000" b="0" dirty="0">
                          <a:solidFill>
                            <a:srgbClr val="FF0000"/>
                          </a:solidFill>
                          <a:latin typeface="Arial"/>
                          <a:ea typeface="Times New Roman"/>
                          <a:cs typeface="Arial Narrow"/>
                          <a:hlinkClick r:id="rId2" action="ppaction://hlinksldjump" tooltip="Thème 2.2 - Les sujets de droit et leurs prérogatives : La preuve des droits subjectifs"/>
                        </a:rPr>
                        <a:t>- Le droit de la preuve lié à l’internet</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Traitement de courrier confidentiel et personnel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Fichier des destinataires à constituer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Homonymie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Délais restreints de transmission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Gestion des courriels indésirables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Courrier en langue étrangère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Problème technique de transmission</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Retour de courrier </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Erreur de destinataire</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Perte de courrier</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Les différents courriers ou messages sont réceptionnés et/ ou transmis, fidèlement et dans les délais, aux destinataires concernés.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dirty="0">
                          <a:latin typeface="Arial"/>
                          <a:ea typeface="Times New Roman"/>
                          <a:cs typeface="Arial"/>
                        </a:rPr>
                        <a:t>Traiter le courrier entrant ou sortant</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a:rPr>
                        <a:t>Respect des procédures de traitement de courrier</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57158"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793">
                <a:ln>
                  <a:noFill/>
                </a:ln>
                <a:solidFill>
                  <a:schemeClr val="tx1"/>
                </a:solidFill>
                <a:effectLst/>
                <a:latin typeface="Arial" pitchFamily="34" charset="0"/>
                <a:ea typeface="Times New Roman" pitchFamily="18" charset="0"/>
                <a:cs typeface="Calibri" pitchFamily="34" charset="0"/>
              </a:rPr>
              <a:t>Classe 3.2. Gestion des modes de travail</a:t>
            </a:r>
            <a:r>
              <a:rPr kumimoji="0" lang="fr-FR" sz="1000" b="1" i="0" u="none" strike="noStrike" cap="none" normalizeH="0" baseline="0" dirty="0" smtClean="0" bmk="_Toc302398793">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93">
                <a:ln>
                  <a:noFill/>
                </a:ln>
                <a:solidFill>
                  <a:srgbClr val="3B81BD"/>
                </a:solidFill>
                <a:effectLst/>
                <a:latin typeface="Arial" pitchFamily="34" charset="0"/>
                <a:ea typeface="Times New Roman" pitchFamily="18" charset="0"/>
                <a:cs typeface="Arial Narrow" pitchFamily="34" charset="0"/>
              </a:rPr>
              <a:t>3.2.3. Gestion des flux d’appels téléphoniques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357158" y="1285860"/>
          <a:ext cx="8286807" cy="34147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a:rPr>
                        <a:t>- Les outils de communication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procédures d’émission et de réception des appels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L’annuaire interne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consignes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L’organigramme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charte d’accueil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usages et consignes de sécurité internes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 plan du site</a:t>
                      </a:r>
                      <a:endParaRPr lang="fr-FR" sz="1000" b="1" dirty="0">
                        <a:latin typeface="Arial"/>
                        <a:ea typeface="Times New Roman"/>
                        <a:cs typeface="Arial Narrow"/>
                      </a:endParaRPr>
                    </a:p>
                    <a:p>
                      <a:pPr marL="82550" indent="-82550">
                        <a:spcAft>
                          <a:spcPts val="0"/>
                        </a:spcAft>
                        <a:tabLst>
                          <a:tab pos="237490" algn="l"/>
                        </a:tabLst>
                      </a:pPr>
                      <a:r>
                        <a:rPr lang="fr-FR" sz="1000" b="0" dirty="0">
                          <a:latin typeface="Arial"/>
                          <a:ea typeface="Times New Roman"/>
                          <a:cs typeface="Arial"/>
                        </a:rPr>
                        <a:t>- Du matériel de téléphonie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1" dirty="0">
                        <a:latin typeface="Arial"/>
                        <a:ea typeface="Times New Roman"/>
                        <a:cs typeface="Arial"/>
                      </a:endParaRPr>
                    </a:p>
                    <a:p>
                      <a:pPr marL="82550" indent="-77788">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règles et les enjeux de la communication téléphonique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La conduite de l’entretien téléphonique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 filtrage </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La prise de notes et la restitution de l’information</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La téléphonie et les techniques associées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La messagerie vocale</a:t>
                      </a:r>
                      <a:endParaRPr lang="fr-FR" sz="1000" b="1" dirty="0">
                        <a:latin typeface="Arial"/>
                        <a:ea typeface="Times New Roman"/>
                        <a:cs typeface="Arial Narrow"/>
                      </a:endParaRPr>
                    </a:p>
                    <a:p>
                      <a:pPr marL="82550" indent="-77788">
                        <a:spcAft>
                          <a:spcPts val="0"/>
                        </a:spcAft>
                      </a:pPr>
                      <a:r>
                        <a:rPr lang="fr-FR" sz="1000" b="1" dirty="0">
                          <a:solidFill>
                            <a:srgbClr val="FF0000"/>
                          </a:solidFill>
                          <a:latin typeface="Arial"/>
                          <a:ea typeface="Times New Roman"/>
                          <a:cs typeface="Arial Narrow"/>
                        </a:rPr>
                        <a:t>Savoirs juridiques et économiques</a:t>
                      </a:r>
                    </a:p>
                    <a:p>
                      <a:pPr marL="82550" indent="-77788">
                        <a:spcAft>
                          <a:spcPts val="0"/>
                        </a:spcAft>
                      </a:pPr>
                      <a:r>
                        <a:rPr lang="fr-FR" sz="1000" b="0" dirty="0">
                          <a:solidFill>
                            <a:srgbClr val="FF0000"/>
                          </a:solidFill>
                          <a:latin typeface="Arial"/>
                          <a:ea typeface="Cambria"/>
                          <a:cs typeface="Times New Roman"/>
                        </a:rPr>
                        <a:t>- </a:t>
                      </a:r>
                      <a:r>
                        <a:rPr lang="fr-FR" sz="1000" b="0" dirty="0">
                          <a:solidFill>
                            <a:srgbClr val="FF0000"/>
                          </a:solidFill>
                          <a:latin typeface="Arial"/>
                          <a:ea typeface="Cambria"/>
                          <a:cs typeface="Times New Roman"/>
                          <a:hlinkClick r:id="rId2" action="ppaction://hlinksldjump" tooltip="Thème 3.3 - Le déroulement de carrière : Le contrat de travail"/>
                        </a:rPr>
                        <a:t>Les droits et les obligations des salariés en matière d’utilisation des technologies de la communication</a:t>
                      </a:r>
                      <a:endParaRPr lang="fr-FR" sz="1000" b="1" dirty="0">
                        <a:solidFill>
                          <a:srgbClr val="FF0000"/>
                        </a:solidFill>
                        <a:latin typeface="Arial Narrow"/>
                        <a:ea typeface="Cambria"/>
                        <a:cs typeface="Times New Roman"/>
                        <a:hlinkClick r:id="rId2" action="ppaction://hlinksldjump" tooltip="Thème 3.3 - Le déroulement de carrière : Le contrat de travail"/>
                      </a:endParaRPr>
                    </a:p>
                    <a:p>
                      <a:pPr marL="82550" indent="-77788">
                        <a:spcAft>
                          <a:spcPts val="0"/>
                        </a:spcAft>
                      </a:pPr>
                      <a:r>
                        <a:rPr lang="fr-FR" sz="1000" b="0" dirty="0">
                          <a:solidFill>
                            <a:srgbClr val="FF0000"/>
                          </a:solidFill>
                          <a:latin typeface="Arial"/>
                          <a:ea typeface="Cambria"/>
                          <a:cs typeface="Times New Roman"/>
                          <a:hlinkClick r:id="rId2" action="ppaction://hlinksldjump" tooltip="Thème 3.3 - Le déroulement de carrière : Le contrat de travail"/>
                        </a:rPr>
                        <a:t>- La confidentialité</a:t>
                      </a:r>
                      <a:endParaRPr lang="fr-FR" sz="1000" b="1" dirty="0">
                        <a:solidFill>
                          <a:srgbClr val="FF0000"/>
                        </a:solidFill>
                        <a:latin typeface="Arial Narrow"/>
                        <a:ea typeface="Cambria"/>
                        <a:cs typeface="Times New Roman"/>
                        <a:hlinkClick r:id="rId2" action="ppaction://hlinksldjump" tooltip="Thème 3.3 - Le déroulement de carrière : Le contrat de travail"/>
                      </a:endParaRPr>
                    </a:p>
                    <a:p>
                      <a:pPr marL="82550" indent="-77788">
                        <a:spcAft>
                          <a:spcPts val="0"/>
                        </a:spcAft>
                      </a:pPr>
                      <a:r>
                        <a:rPr lang="fr-FR" sz="1000" b="0" dirty="0">
                          <a:solidFill>
                            <a:srgbClr val="FF0000"/>
                          </a:solidFill>
                          <a:latin typeface="Arial"/>
                          <a:ea typeface="Times New Roman"/>
                          <a:cs typeface="Arial"/>
                          <a:hlinkClick r:id="rId2" action="ppaction://hlinksldjump" tooltip="Thème 3.3 - Le déroulement de carrière : Le contrat de travail"/>
                        </a:rPr>
                        <a:t>- Les limites au contrôle des salariés dans leur usage du téléphone</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Complexité</a:t>
                      </a:r>
                      <a:endParaRPr lang="fr-FR" sz="1000" b="1">
                        <a:latin typeface="Arial"/>
                        <a:ea typeface="Times New Roman"/>
                        <a:cs typeface="Arial Narrow"/>
                      </a:endParaRPr>
                    </a:p>
                    <a:p>
                      <a:pPr>
                        <a:spcAft>
                          <a:spcPts val="0"/>
                        </a:spcAft>
                      </a:pPr>
                      <a:r>
                        <a:rPr lang="fr-FR" sz="1000" b="0">
                          <a:latin typeface="Arial"/>
                          <a:ea typeface="Times New Roman"/>
                          <a:cs typeface="Arial"/>
                        </a:rPr>
                        <a:t>- Densité du trafic</a:t>
                      </a:r>
                      <a:endParaRPr lang="fr-FR" sz="1000" b="1">
                        <a:latin typeface="Arial"/>
                        <a:ea typeface="Times New Roman"/>
                        <a:cs typeface="Arial Narrow"/>
                      </a:endParaRPr>
                    </a:p>
                    <a:p>
                      <a:pPr>
                        <a:spcAft>
                          <a:spcPts val="0"/>
                        </a:spcAft>
                      </a:pPr>
                      <a:r>
                        <a:rPr lang="fr-FR" sz="1000" b="0">
                          <a:latin typeface="Arial"/>
                          <a:ea typeface="Times New Roman"/>
                          <a:cs typeface="Arial"/>
                        </a:rPr>
                        <a:t>- Double appel</a:t>
                      </a:r>
                      <a:endParaRPr lang="fr-FR" sz="1000" b="1">
                        <a:latin typeface="Arial"/>
                        <a:ea typeface="Times New Roman"/>
                        <a:cs typeface="Arial Narrow"/>
                      </a:endParaRPr>
                    </a:p>
                    <a:p>
                      <a:pPr>
                        <a:spcAft>
                          <a:spcPts val="0"/>
                        </a:spcAft>
                      </a:pPr>
                      <a:r>
                        <a:rPr lang="fr-FR" sz="1000" b="0">
                          <a:latin typeface="Arial"/>
                          <a:ea typeface="Times New Roman"/>
                          <a:cs typeface="Arial"/>
                        </a:rPr>
                        <a:t>- Filtrages et barrages téléphoniques</a:t>
                      </a:r>
                      <a:endParaRPr lang="fr-FR" sz="1000" b="1">
                        <a:latin typeface="Arial"/>
                        <a:ea typeface="Times New Roman"/>
                        <a:cs typeface="Arial Narrow"/>
                      </a:endParaRPr>
                    </a:p>
                    <a:p>
                      <a:pPr>
                        <a:spcAft>
                          <a:spcPts val="0"/>
                        </a:spcAft>
                      </a:pPr>
                      <a:r>
                        <a:rPr lang="fr-FR" sz="1000" b="0">
                          <a:latin typeface="Arial"/>
                          <a:ea typeface="Times New Roman"/>
                          <a:cs typeface="Arial"/>
                        </a:rPr>
                        <a:t>- Nomadisme et transfert d’appel</a:t>
                      </a:r>
                      <a:endParaRPr lang="fr-FR" sz="1000" b="1">
                        <a:latin typeface="Arial"/>
                        <a:ea typeface="Times New Roman"/>
                        <a:cs typeface="Arial Narrow"/>
                      </a:endParaRPr>
                    </a:p>
                    <a:p>
                      <a:pPr>
                        <a:spcAft>
                          <a:spcPts val="0"/>
                        </a:spcAft>
                      </a:pPr>
                      <a:r>
                        <a:rPr lang="fr-FR" sz="1000" b="0">
                          <a:latin typeface="Arial"/>
                          <a:ea typeface="Times New Roman"/>
                          <a:cs typeface="Arial"/>
                        </a:rPr>
                        <a:t>- Interlocuteur étranger</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vMerge="1">
                  <a:txBody>
                    <a:bodyPr/>
                    <a:lstStyle/>
                    <a:p>
                      <a:endParaRPr lang="fr-FR"/>
                    </a:p>
                  </a:txBody>
                  <a:tcPr/>
                </a:tc>
                <a:tc vMerge="1">
                  <a:txBody>
                    <a:bodyPr/>
                    <a:lstStyle/>
                    <a:p>
                      <a:endParaRPr lang="fr-FR"/>
                    </a:p>
                  </a:txBody>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Aléas</a:t>
                      </a:r>
                      <a:endParaRPr lang="fr-FR" sz="1000" b="1">
                        <a:latin typeface="Arial"/>
                        <a:ea typeface="Times New Roman"/>
                        <a:cs typeface="Arial Narrow"/>
                      </a:endParaRPr>
                    </a:p>
                    <a:p>
                      <a:pPr>
                        <a:spcAft>
                          <a:spcPts val="0"/>
                        </a:spcAft>
                      </a:pPr>
                      <a:r>
                        <a:rPr lang="fr-FR" sz="1000" b="0">
                          <a:latin typeface="Arial"/>
                          <a:ea typeface="Times New Roman"/>
                          <a:cs typeface="Arial"/>
                        </a:rPr>
                        <a:t>- Panne du réseau de communication</a:t>
                      </a:r>
                      <a:endParaRPr lang="fr-FR" sz="1000" b="1">
                        <a:latin typeface="Arial"/>
                        <a:ea typeface="Times New Roman"/>
                        <a:cs typeface="Arial Narrow"/>
                      </a:endParaRPr>
                    </a:p>
                    <a:p>
                      <a:pPr>
                        <a:spcAft>
                          <a:spcPts val="0"/>
                        </a:spcAft>
                      </a:pPr>
                      <a:r>
                        <a:rPr lang="fr-FR" sz="1000" b="0">
                          <a:latin typeface="Arial"/>
                          <a:ea typeface="Times New Roman"/>
                          <a:cs typeface="Arial"/>
                        </a:rPr>
                        <a:t>- Erreur d’interlocuteur</a:t>
                      </a:r>
                      <a:endParaRPr lang="fr-FR" sz="1000" b="1">
                        <a:latin typeface="Arial"/>
                        <a:ea typeface="Times New Roman"/>
                        <a:cs typeface="Arial Narrow"/>
                      </a:endParaRPr>
                    </a:p>
                    <a:p>
                      <a:pPr>
                        <a:spcAft>
                          <a:spcPts val="0"/>
                        </a:spcAft>
                      </a:pPr>
                      <a:r>
                        <a:rPr lang="fr-FR" sz="1000" b="0">
                          <a:latin typeface="Arial"/>
                          <a:ea typeface="Times New Roman"/>
                          <a:cs typeface="Arial"/>
                        </a:rPr>
                        <a:t>- Perte de la communication</a:t>
                      </a:r>
                      <a:endParaRPr lang="fr-FR" sz="1000" b="1">
                        <a:latin typeface="Arial"/>
                        <a:ea typeface="Times New Roman"/>
                        <a:cs typeface="Arial Narrow"/>
                      </a:endParaRPr>
                    </a:p>
                    <a:p>
                      <a:pPr>
                        <a:spcAft>
                          <a:spcPts val="0"/>
                        </a:spcAft>
                      </a:pPr>
                      <a:r>
                        <a:rPr lang="fr-FR" sz="1000" b="0">
                          <a:latin typeface="Arial"/>
                          <a:ea typeface="Times New Roman"/>
                          <a:cs typeface="Arial"/>
                        </a:rPr>
                        <a:t>- Situation conflictuelle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Les appels sont traités, filtrés et transmis en fonction des consignes.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a:rPr>
                        <a:t>Traiter les appels entrants et sortants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a:rPr>
                        <a:t>Qualité et fiabilité du traitement des appels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500034" y="928670"/>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794">
                <a:ln>
                  <a:noFill/>
                </a:ln>
                <a:solidFill>
                  <a:schemeClr val="tx1"/>
                </a:solidFill>
                <a:effectLst/>
                <a:latin typeface="Arial" pitchFamily="34" charset="0"/>
                <a:ea typeface="Times New Roman" pitchFamily="18" charset="0"/>
                <a:cs typeface="Calibri" pitchFamily="34" charset="0"/>
              </a:rPr>
              <a:t>Classe 3.2. Gestion des modes de travail</a:t>
            </a:r>
            <a:r>
              <a:rPr kumimoji="0" lang="fr-FR" sz="1000" b="1" i="0" u="none" strike="noStrike" cap="none" normalizeH="0" baseline="0" dirty="0" smtClean="0" bmk="_Toc302398794">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94">
                <a:ln>
                  <a:noFill/>
                </a:ln>
                <a:solidFill>
                  <a:srgbClr val="3B81BD"/>
                </a:solidFill>
                <a:effectLst/>
                <a:latin typeface="Arial" pitchFamily="34" charset="0"/>
                <a:ea typeface="Times New Roman" pitchFamily="18" charset="0"/>
                <a:cs typeface="Arial Narrow" pitchFamily="34" charset="0"/>
              </a:rPr>
              <a:t>3.2.4. Gestion d’espaces collaboratifs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00034" y="1357298"/>
          <a:ext cx="8286810" cy="371951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a:rPr>
                        <a:t>- Un cahier des charges de l’espace collaboratif</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codes d’accès de l’espace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procédure de création d’un groupe, d’un utilisateur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liste des droits de chaque utilisateur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droits et usages de l’organisation, les conditions générales d’utilisation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règles de déontologie et d’éthique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règles d’accès à l’information, de confidentialité et de sécurité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logiciels de communication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82550" indent="-77788">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espaces numériques de travail</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groupes et plateformes de travail collaboratif</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règles et les enjeux de la communication professionnelle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La conférence téléphonique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réseaux sociaux</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La sécurisation des accès </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modes de communication instantanée</a:t>
                      </a:r>
                      <a:endParaRPr lang="fr-FR" sz="1000" b="1" dirty="0">
                        <a:latin typeface="Arial"/>
                        <a:ea typeface="Times New Roman"/>
                        <a:cs typeface="Arial Narrow"/>
                      </a:endParaRPr>
                    </a:p>
                    <a:p>
                      <a:pPr marL="82550" indent="-77788">
                        <a:spcAft>
                          <a:spcPts val="0"/>
                        </a:spcAft>
                      </a:pPr>
                      <a:r>
                        <a:rPr lang="fr-FR" sz="1000" b="1" dirty="0">
                          <a:solidFill>
                            <a:srgbClr val="FF0000"/>
                          </a:solidFill>
                          <a:latin typeface="Arial"/>
                          <a:ea typeface="Times New Roman"/>
                          <a:cs typeface="Arial Narrow"/>
                        </a:rPr>
                        <a:t>Savoirs juridiques et économiques</a:t>
                      </a:r>
                    </a:p>
                    <a:p>
                      <a:pPr marL="82550" indent="-77788">
                        <a:spcAft>
                          <a:spcPts val="0"/>
                        </a:spcAft>
                      </a:pPr>
                      <a:r>
                        <a:rPr lang="fr-FR" sz="1000" b="0" dirty="0">
                          <a:solidFill>
                            <a:srgbClr val="FF0000"/>
                          </a:solidFill>
                          <a:latin typeface="Arial"/>
                          <a:ea typeface="Times New Roman"/>
                          <a:cs typeface="Arial"/>
                          <a:hlinkClick r:id="rId2" action="ppaction://hlinksldjump" tooltip="Thème 1.3 - Les entreprises : Coordination et prise de décision  &amp;  Thème 3.1 - Les ressources humaines : Le management des RH  &amp;  Thème 3.3 - Le déroulement de carrière : Le contrat de travail  &amp;  Thème 5.2 - Le cadre juridique des échanges"/>
                        </a:rPr>
                        <a:t>- Le contrôle des salariés dans leur usage des nouvelles technologies</a:t>
                      </a:r>
                      <a:endParaRPr lang="fr-FR" sz="1000" b="1" dirty="0">
                        <a:solidFill>
                          <a:srgbClr val="FF0000"/>
                        </a:solidFill>
                        <a:latin typeface="Arial"/>
                        <a:ea typeface="Times New Roman"/>
                        <a:cs typeface="Arial Narrow"/>
                        <a:hlinkClick r:id="rId2" action="ppaction://hlinksldjump" tooltip="Thème 1.3 - Les entreprises : Coordination et prise de décision  &amp;  Thème 3.1 - Les ressources humaines : Le management des RH  &amp;  Thème 3.3 - Le déroulement de carrière : Le contrat de travail  &amp;  Thème 5.2 - Le cadre juridique des échanges"/>
                      </a:endParaRPr>
                    </a:p>
                    <a:p>
                      <a:pPr marL="82550" indent="-77788">
                        <a:spcAft>
                          <a:spcPts val="0"/>
                        </a:spcAft>
                      </a:pPr>
                      <a:r>
                        <a:rPr lang="fr-FR" sz="1000" b="0" dirty="0">
                          <a:solidFill>
                            <a:srgbClr val="FF0000"/>
                          </a:solidFill>
                          <a:latin typeface="Arial"/>
                          <a:ea typeface="Times New Roman"/>
                          <a:cs typeface="Arial"/>
                          <a:hlinkClick r:id="rId2" action="ppaction://hlinksldjump" tooltip="Thème 1.3 - Les entreprises : Coordination et prise de décision  &amp;  Thème 3.1 - Les ressources humaines : Le management des RH  &amp;  Thème 3.3 - Le déroulement de carrière : Le contrat de travail  &amp;  Thème 5.2 - Le cadre juridique des échanges"/>
                        </a:rPr>
                        <a:t>- Les règles de droit, les recommandations relatives aux données numériques, aux droits d’auteurs, à la production intellectuelle</a:t>
                      </a:r>
                      <a:endParaRPr lang="fr-FR" sz="1000" b="1" dirty="0">
                        <a:solidFill>
                          <a:srgbClr val="FF0000"/>
                        </a:solidFill>
                        <a:latin typeface="Arial"/>
                        <a:ea typeface="Times New Roman"/>
                        <a:cs typeface="Arial Narrow"/>
                        <a:hlinkClick r:id="rId2" action="ppaction://hlinksldjump" tooltip="Thème 1.3 - Les entreprises : Coordination et prise de décision  &amp;  Thème 3.1 - Les ressources humaines : Le management des RH  &amp;  Thème 3.3 - Le déroulement de carrière : Le contrat de travail  &amp;  Thème 5.2 - Le cadre juridique des échanges"/>
                      </a:endParaRPr>
                    </a:p>
                    <a:p>
                      <a:pPr marL="82550" indent="-77788">
                        <a:spcAft>
                          <a:spcPts val="0"/>
                        </a:spcAft>
                      </a:pPr>
                      <a:r>
                        <a:rPr lang="fr-FR" sz="1000" b="0" dirty="0">
                          <a:solidFill>
                            <a:srgbClr val="FF0000"/>
                          </a:solidFill>
                          <a:latin typeface="Arial"/>
                          <a:ea typeface="Times New Roman"/>
                          <a:cs typeface="Arial"/>
                          <a:hlinkClick r:id="rId2" action="ppaction://hlinksldjump" tooltip="Thème 1.3 - Les entreprises : Coordination et prise de décision  &amp;  Thème 3.1 - Les ressources humaines : Le management des RH  &amp;  Thème 3.3 - Le déroulement de carrière : Le contrat de travail  &amp;  Thème 5.2 - Le cadre juridique des échanges"/>
                        </a:rPr>
                        <a:t>- Les enjeux sociaux dans les espaces collaboratifs</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Multiplicité des fonctions de l’espace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Diversité des statuts et des droits d’accès des utilisateurs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Contraintes techniques de publication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202321">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Désorganisation de l’espace</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Problèmes techniques d’accès à l’espace</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Perte de mot de passe</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Droits inadaptés</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Perte d’informations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L’espace collaboratif est opérationnel, fiable, et actualisé.</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84972">
                <a:tc>
                  <a:txBody>
                    <a:bodyPr/>
                    <a:lstStyle/>
                    <a:p>
                      <a:pPr>
                        <a:spcAft>
                          <a:spcPts val="0"/>
                        </a:spcAft>
                      </a:pPr>
                      <a:r>
                        <a:rPr lang="fr-FR" sz="1000" b="0">
                          <a:latin typeface="Arial"/>
                          <a:ea typeface="Times New Roman"/>
                          <a:cs typeface="Arial Narrow"/>
                        </a:rPr>
                        <a:t>Créer et maintenir un espace collaboratif</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Fiabilité opérationnelle de l’espace collaboratif</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428596" y="928670"/>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795">
                <a:ln>
                  <a:noFill/>
                </a:ln>
                <a:solidFill>
                  <a:schemeClr val="tx1"/>
                </a:solidFill>
                <a:effectLst/>
                <a:latin typeface="Arial" pitchFamily="34" charset="0"/>
                <a:ea typeface="Times New Roman" pitchFamily="18" charset="0"/>
                <a:cs typeface="Calibri" pitchFamily="34" charset="0"/>
              </a:rPr>
              <a:t>Classe </a:t>
            </a:r>
            <a:r>
              <a:rPr kumimoji="0" lang="fr-FR" sz="1000" b="1" i="0" u="none" strike="noStrike" cap="none" normalizeH="0" baseline="0" dirty="0" smtClean="0" bmk="_Toc302398795">
                <a:ln>
                  <a:noFill/>
                </a:ln>
                <a:solidFill>
                  <a:schemeClr val="tx1"/>
                </a:solidFill>
                <a:effectLst/>
                <a:latin typeface="Arial" pitchFamily="34" charset="0"/>
                <a:ea typeface="Times New Roman" pitchFamily="18" charset="0"/>
                <a:cs typeface="Times New Roman" pitchFamily="18" charset="0"/>
              </a:rPr>
              <a:t>3.3. </a:t>
            </a:r>
            <a:r>
              <a:rPr kumimoji="0" lang="fr-FR" sz="1000" b="1" i="0" u="none" strike="noStrike" cap="none" normalizeH="0" baseline="0" dirty="0" smtClean="0" bmk="_Toc302398795">
                <a:ln>
                  <a:noFill/>
                </a:ln>
                <a:solidFill>
                  <a:schemeClr val="tx1"/>
                </a:solidFill>
                <a:effectLst/>
                <a:latin typeface="Arial" pitchFamily="34" charset="0"/>
                <a:ea typeface="Times New Roman" pitchFamily="18" charset="0"/>
                <a:cs typeface="Arial Narrow" pitchFamily="34" charset="0"/>
              </a:rPr>
              <a:t>Gestion des espaces de travail et des ressources</a:t>
            </a:r>
            <a:r>
              <a:rPr kumimoji="0" lang="fr-FR" sz="1000" b="1" i="0" u="none" strike="noStrike" cap="none" normalizeH="0" baseline="0" dirty="0" smtClean="0" bmk="_Toc302398795">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95">
                <a:ln>
                  <a:noFill/>
                </a:ln>
                <a:solidFill>
                  <a:srgbClr val="3B81BD"/>
                </a:solidFill>
                <a:effectLst/>
                <a:latin typeface="Arial" pitchFamily="34" charset="0"/>
                <a:ea typeface="Times New Roman" pitchFamily="18" charset="0"/>
                <a:cs typeface="Arial Narrow" pitchFamily="34" charset="0"/>
              </a:rPr>
              <a:t>3.3.1 Orientation et information des visiteurs</a:t>
            </a:r>
            <a:r>
              <a:rPr kumimoji="0" lang="fr-FR" sz="1000" b="1" i="0" u="none" strike="noStrike" cap="none" normalizeH="0" baseline="0" dirty="0" smtClean="0">
                <a:ln>
                  <a:noFill/>
                </a:ln>
                <a:solidFill>
                  <a:schemeClr val="tx1"/>
                </a:solidFill>
                <a:effectLst/>
                <a:latin typeface="Arial" pitchFamily="34" charset="0"/>
                <a:ea typeface="Times New Roman" pitchFamily="18" charset="0"/>
                <a:cs typeface="Arial Narrow"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00034" y="1357298"/>
          <a:ext cx="8286810" cy="310991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a:rPr>
                        <a:t>- Les principes et règles d’accueil propres à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caractéristiques du contexte et de l’environnement professionnel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Une signalétique des espaces de travail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L’organigramme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annuaires interne et externe de l’organisation, les carnets d’adresses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bases de données internes (personnel, clients, fournisseurs, partenaires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L’accès au matériel de téléphonie et aux équipements bureautiques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82550" algn="l">
                        <a:spcAft>
                          <a:spcPts val="0"/>
                        </a:spcAft>
                      </a:pPr>
                      <a:r>
                        <a:rPr lang="fr-FR" sz="1000" b="0" dirty="0">
                          <a:latin typeface="Arial"/>
                          <a:ea typeface="Times New Roman"/>
                          <a:cs typeface="Arial"/>
                        </a:rPr>
                        <a:t>- La culture et valeurs des organisations</a:t>
                      </a:r>
                      <a:endParaRPr lang="fr-FR" sz="1000" b="1" dirty="0">
                        <a:latin typeface="Arial"/>
                        <a:ea typeface="Times New Roman"/>
                        <a:cs typeface="Arial Narrow"/>
                      </a:endParaRPr>
                    </a:p>
                    <a:p>
                      <a:pPr marL="82550" indent="-82550" algn="l">
                        <a:spcAft>
                          <a:spcPts val="0"/>
                        </a:spcAft>
                      </a:pPr>
                      <a:r>
                        <a:rPr lang="fr-FR" sz="1000" b="0" dirty="0">
                          <a:latin typeface="Arial"/>
                          <a:ea typeface="Times New Roman"/>
                          <a:cs typeface="Arial"/>
                        </a:rPr>
                        <a:t>- Les règles et les enjeux de la communication professionnelle</a:t>
                      </a:r>
                      <a:endParaRPr lang="fr-FR" sz="1000" b="1" dirty="0">
                        <a:latin typeface="Arial"/>
                        <a:ea typeface="Times New Roman"/>
                        <a:cs typeface="Arial Narrow"/>
                      </a:endParaRPr>
                    </a:p>
                    <a:p>
                      <a:pPr marL="82550" indent="-82550" algn="l">
                        <a:spcAft>
                          <a:spcPts val="0"/>
                        </a:spcAft>
                      </a:pPr>
                      <a:r>
                        <a:rPr lang="fr-FR" sz="1000" b="0" dirty="0">
                          <a:latin typeface="Arial"/>
                          <a:ea typeface="Times New Roman"/>
                          <a:cs typeface="Arial"/>
                        </a:rPr>
                        <a:t>- La gestion des interactions en situation d’information et d’orientation</a:t>
                      </a:r>
                      <a:endParaRPr lang="fr-FR" sz="1000" b="1" dirty="0">
                        <a:latin typeface="Arial"/>
                        <a:ea typeface="Times New Roman"/>
                        <a:cs typeface="Arial Narrow"/>
                      </a:endParaRPr>
                    </a:p>
                    <a:p>
                      <a:pPr marL="82550" indent="-82550" algn="l">
                        <a:spcAft>
                          <a:spcPts val="0"/>
                        </a:spcAft>
                      </a:pPr>
                      <a:r>
                        <a:rPr lang="fr-FR" sz="1000" b="0" dirty="0">
                          <a:latin typeface="Arial"/>
                          <a:ea typeface="Times New Roman"/>
                          <a:cs typeface="Arial"/>
                        </a:rPr>
                        <a:t>- Les procédures d’information et d’accueil</a:t>
                      </a:r>
                      <a:endParaRPr lang="fr-FR" sz="1000" b="1" dirty="0">
                        <a:latin typeface="Arial"/>
                        <a:ea typeface="Times New Roman"/>
                        <a:cs typeface="Arial Narrow"/>
                      </a:endParaRPr>
                    </a:p>
                    <a:p>
                      <a:pPr marL="82550" indent="-82550" algn="l">
                        <a:spcAft>
                          <a:spcPts val="0"/>
                        </a:spcAft>
                      </a:pPr>
                      <a:r>
                        <a:rPr lang="fr-FR" sz="1000" b="0" dirty="0">
                          <a:latin typeface="Arial"/>
                          <a:ea typeface="Times New Roman"/>
                          <a:cs typeface="Arial"/>
                        </a:rPr>
                        <a:t>- Les codes sociaux, les règles de bienséance et d’accueil</a:t>
                      </a:r>
                      <a:endParaRPr lang="fr-FR" sz="1000" b="1" dirty="0">
                        <a:latin typeface="Arial"/>
                        <a:ea typeface="Times New Roman"/>
                        <a:cs typeface="Arial Narrow"/>
                      </a:endParaRPr>
                    </a:p>
                    <a:p>
                      <a:pPr marL="82550" indent="-82550" algn="l">
                        <a:spcAft>
                          <a:spcPts val="0"/>
                        </a:spcAft>
                      </a:pPr>
                      <a:r>
                        <a:rPr lang="fr-FR" sz="1000" b="0" dirty="0">
                          <a:latin typeface="Arial"/>
                          <a:ea typeface="Times New Roman"/>
                          <a:cs typeface="Arial"/>
                        </a:rPr>
                        <a:t>- La gestion de conflit en situation d’accueil</a:t>
                      </a:r>
                      <a:endParaRPr lang="fr-FR" sz="1000" b="1" dirty="0">
                        <a:latin typeface="Arial"/>
                        <a:ea typeface="Times New Roman"/>
                        <a:cs typeface="Arial Narrow"/>
                      </a:endParaRPr>
                    </a:p>
                    <a:p>
                      <a:pPr marL="82550" indent="-82550" algn="l">
                        <a:spcAft>
                          <a:spcPts val="0"/>
                        </a:spcAft>
                      </a:pPr>
                      <a:r>
                        <a:rPr lang="fr-FR" sz="1000" b="1" dirty="0">
                          <a:solidFill>
                            <a:srgbClr val="FF0000"/>
                          </a:solidFill>
                          <a:latin typeface="Arial"/>
                          <a:ea typeface="Times New Roman"/>
                          <a:cs typeface="Arial Narrow"/>
                        </a:rPr>
                        <a:t>Savoirs juridiques et économiques</a:t>
                      </a:r>
                    </a:p>
                    <a:p>
                      <a:pPr marL="82550" indent="-82550" algn="l">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2" action="ppaction://hlinksldjump" tooltip="Thème 2.2 - Les sujets de droit et leurs prérogatives : Les titulaires des droits subjectifs"/>
                        </a:rPr>
                        <a:t>Les dispositions réglementaires relatives à l’accueil des personnes en situation de handicap dans des espaces ouverts au public</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Importance des flux de visiteurs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Dispersion géographique des locaux</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Gestion des temps d’attente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Barrages et sélectivité à l’accueil</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Accueil de visiteurs étrangers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Espace en travaux</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Indisponibilité des interlocuteurs demandés</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Visiteur égaré</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Manque d’informations à apporter</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Dérapages relationnels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La demande du visiteur est traitée.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84972">
                <a:tc>
                  <a:txBody>
                    <a:bodyPr/>
                    <a:lstStyle/>
                    <a:p>
                      <a:pPr>
                        <a:spcAft>
                          <a:spcPts val="0"/>
                        </a:spcAft>
                      </a:pPr>
                      <a:r>
                        <a:rPr lang="fr-FR" sz="1000" b="0">
                          <a:latin typeface="Arial"/>
                          <a:ea typeface="Times New Roman"/>
                          <a:cs typeface="Arial Narrow"/>
                        </a:rPr>
                        <a:t>Installer un climat relationnel adapté à la demande</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Pertinence de la réponse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796">
                <a:ln>
                  <a:noFill/>
                </a:ln>
                <a:solidFill>
                  <a:schemeClr val="tx1"/>
                </a:solidFill>
                <a:effectLst/>
                <a:latin typeface="Arial" pitchFamily="34" charset="0"/>
                <a:ea typeface="Times New Roman" pitchFamily="18" charset="0"/>
                <a:cs typeface="Calibri" pitchFamily="34" charset="0"/>
              </a:rPr>
              <a:t>Classe 3.3. Gestion des espaces de travail et des ressources</a:t>
            </a:r>
            <a:r>
              <a:rPr kumimoji="0" lang="fr-FR" sz="1000" b="1" i="0" u="none" strike="noStrike" cap="none" normalizeH="0" baseline="0" dirty="0" smtClean="0" bmk="_Toc302398796">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96">
                <a:ln>
                  <a:noFill/>
                </a:ln>
                <a:solidFill>
                  <a:srgbClr val="3B81BD"/>
                </a:solidFill>
                <a:effectLst/>
                <a:latin typeface="Arial" pitchFamily="34" charset="0"/>
                <a:ea typeface="Times New Roman" pitchFamily="18" charset="0"/>
                <a:cs typeface="Arial Narrow" pitchFamily="34" charset="0"/>
              </a:rPr>
              <a:t>3.3.2. Maintien opérationnel des postes de travail et aménagement des espaces</a:t>
            </a:r>
            <a:r>
              <a:rPr kumimoji="0" lang="fr-FR" sz="1000" b="1" i="0" u="none" strike="noStrike" cap="none" normalizeH="0" baseline="0" dirty="0" smtClean="0">
                <a:ln>
                  <a:noFill/>
                </a:ln>
                <a:solidFill>
                  <a:schemeClr val="tx1"/>
                </a:solidFill>
                <a:effectLst/>
                <a:latin typeface="Arial" pitchFamily="34" charset="0"/>
                <a:ea typeface="Times New Roman" pitchFamily="18" charset="0"/>
                <a:cs typeface="Arial Narrow"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10" cy="463391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a:rPr>
                        <a:t>- L’inventaire physique des équipements, des matériels et du mobilier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 cadre règlementaire relatif à la sécurité, l’hygiène et aux conditions de travail, en vigueur dans l’entité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contrats de maintenance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notices techniques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choix ergonomiques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plans d’aménagement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locaux et les matériels existants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principales caractéristiques techniques et fonctionnelles des matériels (déplacé Savoir associé)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consignes en matière d’aménagement, de maintien, d’organisation des espaces et des postes de travail</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annuaires et coordonnées des prestataires d’entretien et de maintenance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 relevé des interventions de maintenance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 relevé d’anomalies suite à des visites de contrôle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82550" indent="-77788">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L’inventaire physique du matériel et des mobiliers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L’organisation des espaces de travail et d’accueil</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La maintenance préventive et corrective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Times"/>
                        </a:rPr>
                        <a:t>- Les prestations de maintenance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Narrow"/>
                        </a:rPr>
                        <a:t>- Les notices et les aides en ligne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L’ergonomie des postes de travail</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règles de prévention et de sécurité sur les lieux d’accueil et de travail</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La signalétique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équipements en réseau</a:t>
                      </a:r>
                      <a:endParaRPr lang="fr-FR" sz="1000" b="1" dirty="0">
                        <a:latin typeface="Arial"/>
                        <a:ea typeface="Times New Roman"/>
                        <a:cs typeface="Arial Narrow"/>
                      </a:endParaRPr>
                    </a:p>
                    <a:p>
                      <a:pPr marL="82550" indent="-77788">
                        <a:spcAft>
                          <a:spcPts val="0"/>
                        </a:spcAft>
                      </a:pPr>
                      <a:r>
                        <a:rPr lang="fr-FR" sz="1000" b="1" dirty="0">
                          <a:solidFill>
                            <a:srgbClr val="FF0000"/>
                          </a:solidFill>
                          <a:latin typeface="Arial"/>
                          <a:ea typeface="Times New Roman"/>
                          <a:cs typeface="Arial"/>
                        </a:rPr>
                        <a:t>Savoirs j</a:t>
                      </a:r>
                      <a:r>
                        <a:rPr lang="fr-FR" sz="1000" b="1" dirty="0">
                          <a:solidFill>
                            <a:srgbClr val="FF0000"/>
                          </a:solidFill>
                          <a:latin typeface="Arial"/>
                          <a:ea typeface="Times New Roman"/>
                          <a:cs typeface="Arial Narrow"/>
                        </a:rPr>
                        <a:t>uridiques et économiques</a:t>
                      </a:r>
                    </a:p>
                    <a:p>
                      <a:pPr marL="82550" indent="-77788">
                        <a:spcAft>
                          <a:spcPts val="0"/>
                        </a:spcAft>
                      </a:pPr>
                      <a:r>
                        <a:rPr lang="fr-FR" sz="1000" b="0" dirty="0">
                          <a:solidFill>
                            <a:srgbClr val="FF0000"/>
                          </a:solidFill>
                          <a:latin typeface="Arial"/>
                          <a:ea typeface="Times New Roman"/>
                          <a:cs typeface="Arial"/>
                        </a:rPr>
                        <a:t>- </a:t>
                      </a:r>
                      <a:r>
                        <a:rPr lang="fr-FR" sz="1000" b="0" dirty="0">
                          <a:solidFill>
                            <a:srgbClr val="FF0000"/>
                          </a:solidFill>
                          <a:latin typeface="Arial"/>
                          <a:ea typeface="Times New Roman"/>
                          <a:cs typeface="Arial"/>
                          <a:hlinkClick r:id="rId2" action="ppaction://hlinksldjump" tooltip="Thème 1.2 - Les organisations : Les différentes organisations + Finalités et objectifs  &amp;  Thème 3.3 - Les relations collectives au travail : La représentation des salariés  &amp;  Thème 4.1 - La production et l'organisation du travail "/>
                        </a:rPr>
                        <a:t>Le contrat de maintenance, les garanties </a:t>
                      </a:r>
                      <a:endParaRPr lang="fr-FR" sz="1000" b="1" dirty="0">
                        <a:solidFill>
                          <a:srgbClr val="FF0000"/>
                        </a:solidFill>
                        <a:latin typeface="Arial"/>
                        <a:ea typeface="Times New Roman"/>
                        <a:cs typeface="Arial Narrow"/>
                        <a:hlinkClick r:id="rId2" action="ppaction://hlinksldjump" tooltip="Thème 1.2 - Les organisations : Les différentes organisations + Finalités et objectifs  &amp;  Thème 3.3 - Les relations collectives au travail : La représentation des salariés  &amp;  Thème 4.1 - La production et l'organisation du travail "/>
                      </a:endParaRPr>
                    </a:p>
                    <a:p>
                      <a:pPr marL="82550" indent="-77788">
                        <a:spcAft>
                          <a:spcPts val="0"/>
                        </a:spcAft>
                      </a:pPr>
                      <a:r>
                        <a:rPr lang="fr-FR" sz="1000" b="0" dirty="0">
                          <a:solidFill>
                            <a:srgbClr val="FF0000"/>
                          </a:solidFill>
                          <a:latin typeface="Arial"/>
                          <a:ea typeface="Times New Roman"/>
                          <a:cs typeface="Arial"/>
                          <a:hlinkClick r:id="rId2" action="ppaction://hlinksldjump" tooltip="Thème 1.2 - Les organisations : Les différentes organisations + Finalités et objectifs  &amp;  Thème 3.3 - Les relations collectives au travail : La représentation des salariés  &amp;  Thème 4.1 - La production et l'organisation du travail "/>
                        </a:rPr>
                        <a:t>- Le rôle du CHSCT, les règles de prévention et de sécurité</a:t>
                      </a:r>
                      <a:endParaRPr lang="fr-FR" sz="1000" b="1" dirty="0">
                        <a:solidFill>
                          <a:srgbClr val="FF0000"/>
                        </a:solidFill>
                        <a:latin typeface="Arial"/>
                        <a:ea typeface="Times New Roman"/>
                        <a:cs typeface="Arial Narrow"/>
                        <a:hlinkClick r:id="rId2" action="ppaction://hlinksldjump" tooltip="Thème 1.2 - Les organisations : Les différentes organisations + Finalités et objectifs  &amp;  Thème 3.3 - Les relations collectives au travail : La représentation des salariés  &amp;  Thème 4.1 - La production et l'organisation du travail "/>
                      </a:endParaRPr>
                    </a:p>
                    <a:p>
                      <a:pPr marL="82550" indent="-77788">
                        <a:spcAft>
                          <a:spcPts val="0"/>
                        </a:spcAft>
                      </a:pPr>
                      <a:r>
                        <a:rPr lang="fr-FR" sz="1000" b="0" dirty="0">
                          <a:solidFill>
                            <a:srgbClr val="FF0000"/>
                          </a:solidFill>
                          <a:latin typeface="Arial"/>
                          <a:ea typeface="Times New Roman"/>
                          <a:cs typeface="Arial"/>
                          <a:hlinkClick r:id="rId2" action="ppaction://hlinksldjump" tooltip="Thème 1.2 - Les organisations : Les différentes organisations + Finalités et objectifs  &amp;  Thème 3.3 - Les relations collectives au travail : La représentation des salariés  &amp;  Thème 4.1 - La production et l'organisation du travail "/>
                        </a:rPr>
                        <a:t>- Le rôle de l’inspection du travail</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Réaménagement lié à des évolutions technologiques ou à des restructurations.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Réaménagements suite à une injonction de l’inspection du travail, une recommandation du CHSCT</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572266">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Aléas</a:t>
                      </a:r>
                    </a:p>
                    <a:p>
                      <a:pPr marL="82550" indent="-82550">
                        <a:spcAft>
                          <a:spcPts val="0"/>
                        </a:spcAft>
                      </a:pPr>
                      <a:r>
                        <a:rPr lang="fr-FR" sz="1000" b="0" dirty="0">
                          <a:latin typeface="Arial"/>
                          <a:ea typeface="Times New Roman"/>
                          <a:cs typeface="Arial"/>
                        </a:rPr>
                        <a:t>- Panne détectée tardivement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Problème matériel perturbant le fonctionnement global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Remise en cause de l’application de la garantie sur un matériel</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1">
                        <a:latin typeface="Arial"/>
                        <a:ea typeface="Times New Roman"/>
                        <a:cs typeface="Calibri"/>
                      </a:endParaRPr>
                    </a:p>
                    <a:p>
                      <a:pPr>
                        <a:spcAft>
                          <a:spcPts val="0"/>
                        </a:spcAft>
                      </a:pPr>
                      <a:r>
                        <a:rPr lang="fr-FR" sz="1000" b="1">
                          <a:latin typeface="Arial"/>
                          <a:ea typeface="Times New Roman"/>
                          <a:cs typeface="Calibri"/>
                        </a:rPr>
                        <a:t>Résultats attendus </a:t>
                      </a:r>
                      <a:endParaRPr lang="fr-FR" sz="1000" b="1">
                        <a:latin typeface="Arial"/>
                        <a:ea typeface="Times New Roman"/>
                        <a:cs typeface="Arial Narrow"/>
                      </a:endParaRPr>
                    </a:p>
                    <a:p>
                      <a:pPr>
                        <a:spcAft>
                          <a:spcPts val="0"/>
                        </a:spcAft>
                      </a:pPr>
                      <a:r>
                        <a:rPr lang="fr-FR" sz="1000" b="0">
                          <a:latin typeface="Arial"/>
                          <a:ea typeface="Times New Roman"/>
                          <a:cs typeface="Arial Narrow"/>
                        </a:rPr>
                        <a:t>Les espaces de travail sont aménagés dans le respect des règles d’ergonomie et de sécurité ; les postes de travail sont fonctionnels.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dirty="0">
                          <a:latin typeface="Arial"/>
                          <a:ea typeface="Times New Roman"/>
                          <a:cs typeface="Arial"/>
                        </a:rPr>
                        <a:t>Veiller au caractère opérationnel et fonctionnel des espaces et des postes de travail</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a:rPr>
                        <a:t>Fiabilité des postes de travail et rationalité des espaces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500034"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797">
                <a:ln>
                  <a:noFill/>
                </a:ln>
                <a:solidFill>
                  <a:schemeClr val="tx1"/>
                </a:solidFill>
                <a:effectLst/>
                <a:latin typeface="Arial" pitchFamily="34" charset="0"/>
                <a:ea typeface="Times New Roman" pitchFamily="18" charset="0"/>
                <a:cs typeface="Calibri" pitchFamily="34" charset="0"/>
              </a:rPr>
              <a:t>Classe 3.3. Gestion des espaces de travail et des ressources</a:t>
            </a:r>
            <a:r>
              <a:rPr kumimoji="0" lang="fr-FR" sz="1000" b="1" i="0" u="none" strike="noStrike" cap="none" normalizeH="0" baseline="0" dirty="0" smtClean="0" bmk="_Toc302398797">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97">
                <a:ln>
                  <a:noFill/>
                </a:ln>
                <a:solidFill>
                  <a:srgbClr val="3B81BD"/>
                </a:solidFill>
                <a:effectLst/>
                <a:latin typeface="Arial" pitchFamily="34" charset="0"/>
                <a:ea typeface="Times New Roman" pitchFamily="18" charset="0"/>
                <a:cs typeface="Arial Narrow" pitchFamily="34" charset="0"/>
              </a:rPr>
              <a:t>3.3.3 Gestion des contrats de maintenance, abonnements, licences informatiques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00034" y="1285860"/>
          <a:ext cx="8286810" cy="356711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rowSpan="2">
                  <a:txBody>
                    <a:bodyPr/>
                    <a:lstStyle/>
                    <a:p>
                      <a:pPr marL="457200">
                        <a:spcAft>
                          <a:spcPts val="0"/>
                        </a:spcAft>
                      </a:pPr>
                      <a:endParaRPr lang="fr-FR" sz="1000" b="0" dirty="0">
                        <a:latin typeface="Arial"/>
                        <a:ea typeface="Times New Roman"/>
                        <a:cs typeface="Arial"/>
                      </a:endParaRPr>
                    </a:p>
                    <a:p>
                      <a:pPr marL="82550" indent="-77788">
                        <a:spcAft>
                          <a:spcPts val="0"/>
                        </a:spcAft>
                      </a:pPr>
                      <a:r>
                        <a:rPr lang="fr-FR" sz="1000" b="0" dirty="0">
                          <a:latin typeface="Arial"/>
                          <a:ea typeface="Times New Roman"/>
                          <a:cs typeface="Arial"/>
                        </a:rPr>
                        <a:t>- Les contraintes de coûts, de délais et de priorités dans la gestion des contrats et abonnement</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annuaires et coordonnées des prestataires concernés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catalogues, tarifs et conditions générales de vente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contrats et abonnements en cours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Un bilan qualifié des prestations de maintenance, des abonnements et des licences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Un relevé des besoins en matière d’abonnements et de licences informatiques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Narrow"/>
                        </a:rPr>
                        <a:t>- L’inventaire du parc bureautique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Narrow"/>
                        </a:rPr>
                        <a:t>- Des consignes en matière de renouvellement des contrats et des abonnements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comparaison d’offres de prestataires en matière de maintenance, d’abonnements et de licences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Times"/>
                        </a:rPr>
                        <a:t>- La reconduction et la résiliation de contrats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Times"/>
                        </a:rPr>
                        <a:t>- Le classement et l’indexation des contrats, abonnements et licences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gestion automatisée des flux d’informations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Times"/>
                        </a:rPr>
                        <a:t>- Les procédures automatisées d’alertes de renouvellement de contrat</a:t>
                      </a:r>
                      <a:endParaRPr lang="fr-FR" sz="1000" b="1" dirty="0">
                        <a:latin typeface="Arial"/>
                        <a:ea typeface="Times New Roman"/>
                        <a:cs typeface="Arial Narrow"/>
                      </a:endParaRPr>
                    </a:p>
                    <a:p>
                      <a:pPr marL="82550" indent="-82550">
                        <a:spcAft>
                          <a:spcPts val="0"/>
                        </a:spcAft>
                      </a:pPr>
                      <a:r>
                        <a:rPr lang="fr-FR" sz="1000" b="1" dirty="0">
                          <a:solidFill>
                            <a:srgbClr val="FF0000"/>
                          </a:solidFill>
                          <a:latin typeface="Arial"/>
                          <a:ea typeface="Times New Roman"/>
                          <a:cs typeface="Arial Narrow"/>
                        </a:rPr>
                        <a:t>Savoirs juridiques et économiques</a:t>
                      </a:r>
                    </a:p>
                    <a:p>
                      <a:pPr marL="82550" indent="-82550">
                        <a:spcAft>
                          <a:spcPts val="0"/>
                        </a:spcAft>
                      </a:pPr>
                      <a:r>
                        <a:rPr lang="fr-FR" sz="1000" b="0" dirty="0">
                          <a:solidFill>
                            <a:srgbClr val="FF0000"/>
                          </a:solidFill>
                          <a:latin typeface="Arial"/>
                          <a:ea typeface="Times New Roman"/>
                          <a:cs typeface="Arial Narrow"/>
                        </a:rPr>
                        <a:t>- </a:t>
                      </a:r>
                      <a:r>
                        <a:rPr lang="fr-FR" sz="1000" b="0" dirty="0">
                          <a:solidFill>
                            <a:srgbClr val="FF0000"/>
                          </a:solidFill>
                          <a:latin typeface="Arial"/>
                          <a:ea typeface="Times New Roman"/>
                          <a:cs typeface="Arial Narrow"/>
                          <a:hlinkClick r:id="rId2" action="ppaction://hlinksldjump" tooltip="Thème 5.2 - Le cadre juridique des échanges : Les obligations et le contrat  &amp;  Thème 6.1 - La régulation du marché par le droit : La protection du consommateur  &amp;  Thème 2.2 - Les sujets de droit et leurs prérogatives : L'exercice des droits subjectifs  "/>
                        </a:rPr>
                        <a:t>Les contrats et leurs obligations</a:t>
                      </a:r>
                      <a:endParaRPr lang="fr-FR" sz="1000" b="1" dirty="0">
                        <a:solidFill>
                          <a:srgbClr val="FF0000"/>
                        </a:solidFill>
                        <a:latin typeface="Arial"/>
                        <a:ea typeface="Times New Roman"/>
                        <a:cs typeface="Arial Narrow"/>
                        <a:hlinkClick r:id="rId2" action="ppaction://hlinksldjump" tooltip="Thème 5.2 - Le cadre juridique des échanges : Les obligations et le contrat  &amp;  Thème 6.1 - La régulation du marché par le droit : La protection du consommateur  &amp;  Thème 2.2 - Les sujets de droit et leurs prérogatives : L'exercice des droits subjectifs  "/>
                      </a:endParaRPr>
                    </a:p>
                    <a:p>
                      <a:pPr marL="82550" indent="-82550">
                        <a:spcAft>
                          <a:spcPts val="0"/>
                        </a:spcAft>
                      </a:pPr>
                      <a:r>
                        <a:rPr lang="fr-FR" sz="1000" b="0" dirty="0">
                          <a:solidFill>
                            <a:srgbClr val="FF0000"/>
                          </a:solidFill>
                          <a:latin typeface="Arial"/>
                          <a:ea typeface="Times New Roman"/>
                          <a:cs typeface="Times"/>
                          <a:hlinkClick r:id="rId2" action="ppaction://hlinksldjump" tooltip="Thème 5.2 - Le cadre juridique des échanges : Les obligations et le contrat  &amp;  Thème 6.1 - La régulation du marché par le droit : La protection du consommateur  &amp;  Thème 2.2 - Les sujets de droit et leurs prérogatives : L'exercice des droits subjectifs  "/>
                        </a:rPr>
                        <a:t>- Les conditions de validité du contrat</a:t>
                      </a:r>
                      <a:endParaRPr lang="fr-FR" sz="1000" b="1" dirty="0">
                        <a:solidFill>
                          <a:srgbClr val="FF0000"/>
                        </a:solidFill>
                        <a:latin typeface="Arial"/>
                        <a:ea typeface="Times New Roman"/>
                        <a:cs typeface="Arial Narrow"/>
                        <a:hlinkClick r:id="rId2" action="ppaction://hlinksldjump" tooltip="Thème 5.2 - Le cadre juridique des échanges : Les obligations et le contrat  &amp;  Thème 6.1 - La régulation du marché par le droit : La protection du consommateur  &amp;  Thème 2.2 - Les sujets de droit et leurs prérogatives : L'exercice des droits subjectifs  "/>
                      </a:endParaRPr>
                    </a:p>
                    <a:p>
                      <a:pPr marL="82550" indent="-82550">
                        <a:spcAft>
                          <a:spcPts val="0"/>
                        </a:spcAft>
                      </a:pPr>
                      <a:r>
                        <a:rPr lang="fr-FR" sz="1000" b="0" dirty="0">
                          <a:solidFill>
                            <a:srgbClr val="FF0000"/>
                          </a:solidFill>
                          <a:latin typeface="Arial"/>
                          <a:ea typeface="Times New Roman"/>
                          <a:cs typeface="Arial Narrow"/>
                          <a:hlinkClick r:id="rId2" action="ppaction://hlinksldjump" tooltip="Thème 5.2 - Le cadre juridique des échanges : Les obligations et le contrat  &amp;  Thème 6.1 - La régulation du marché par le droit : La protection du consommateur  &amp;  Thème 2.2 - Les sujets de droit et leurs prérogatives : L'exercice des droits subjectifs  "/>
                        </a:rPr>
                        <a:t>- Les contrats de maintenance et les licences</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marL="82550" indent="-77788">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Technicité des contrats </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Multiplicité des contrats, des abonnements et des licences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Augmentation des tarifs des prestataires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Avenant au contrat</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Changement de prestataire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Résiliation d’un contrat</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Aléas</a:t>
                      </a:r>
                    </a:p>
                    <a:p>
                      <a:pPr marL="82550" indent="-77788">
                        <a:spcAft>
                          <a:spcPts val="0"/>
                        </a:spcAft>
                      </a:pPr>
                      <a:r>
                        <a:rPr lang="fr-FR" sz="1000" b="0" dirty="0">
                          <a:latin typeface="Arial"/>
                          <a:ea typeface="Times New Roman"/>
                          <a:cs typeface="Arial"/>
                        </a:rPr>
                        <a:t>- Opérations non couvertes par contrat</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Licences non actualisées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Contrats, abonnements, licences multiples et redondants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Dépassement des budgets de maintenance, d’abonnements et de licences informatiques </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Défaillance d’un prestataire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Les échéances sont vérifiées, les contrats sont renouvelés.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a:rPr>
                        <a:t>Assurer le suivi des contrats et des abonnements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a:rPr>
                        <a:t>Qualité du suivi des contrats et des abonnements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798">
                <a:ln>
                  <a:noFill/>
                </a:ln>
                <a:solidFill>
                  <a:schemeClr val="tx1"/>
                </a:solidFill>
                <a:effectLst/>
                <a:latin typeface="Arial" pitchFamily="34" charset="0"/>
                <a:ea typeface="Times New Roman" pitchFamily="18" charset="0"/>
                <a:cs typeface="Calibri" pitchFamily="34" charset="0"/>
              </a:rPr>
              <a:t>Classe 3.3. Gestion des espaces de travail et des ressources</a:t>
            </a:r>
            <a:r>
              <a:rPr kumimoji="0" lang="fr-FR" sz="1000" b="1" i="0" u="none" strike="noStrike" cap="none" normalizeH="0" baseline="0" dirty="0" smtClean="0" bmk="_Toc302398798">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98">
                <a:ln>
                  <a:noFill/>
                </a:ln>
                <a:solidFill>
                  <a:srgbClr val="3B81BD"/>
                </a:solidFill>
                <a:effectLst/>
                <a:latin typeface="Arial" pitchFamily="34" charset="0"/>
                <a:ea typeface="Times New Roman" pitchFamily="18" charset="0"/>
                <a:cs typeface="Arial Narrow" pitchFamily="34" charset="0"/>
              </a:rPr>
              <a:t>3.3.4. Participation au suivi du budget de fonctionnement du service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10" cy="3454534"/>
        </p:xfrm>
        <a:graphic>
          <a:graphicData uri="http://schemas.openxmlformats.org/drawingml/2006/table">
            <a:tbl>
              <a:tblPr/>
              <a:tblGrid>
                <a:gridCol w="2762270"/>
                <a:gridCol w="2762270"/>
                <a:gridCol w="2762270"/>
              </a:tblGrid>
              <a:tr h="215908">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511359">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a:rPr>
                        <a:t>- Un état budgétaire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crédits de fonctionnement alloués au service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dépenses à imputer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Des consignes en matière de suivi budgétaire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82550" indent="-77788">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budgets de fonctionnement</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 suivi budgétaire</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calculs et les analyses d’écarts budgétaires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états budgétaires et les graphiques associés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dépenses de fonctionnement</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 suivi automatisé de budget </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a:rPr>
                        <a:t>- Modification d’échéancier </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a:rPr>
                        <a:t>- Multiplication des lignes budgétaires</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a:rPr>
                        <a:t>- Subdivision du budget</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Narrow"/>
                        </a:rPr>
                        <a:t>- Budget partagé par plusieurs services</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Narrow"/>
                        </a:rPr>
                        <a:t>- Révision du budget</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079541">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Aléas</a:t>
                      </a:r>
                    </a:p>
                    <a:p>
                      <a:pPr marL="4763" indent="0">
                        <a:spcAft>
                          <a:spcPts val="0"/>
                        </a:spcAft>
                      </a:pPr>
                      <a:r>
                        <a:rPr lang="fr-FR" sz="1000" b="0" dirty="0">
                          <a:latin typeface="Arial"/>
                          <a:ea typeface="Times New Roman"/>
                          <a:cs typeface="Arial"/>
                        </a:rPr>
                        <a:t>- Restrictions budgétaires</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a:rPr>
                        <a:t>- Imputations erronées de dépenses</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a:rPr>
                        <a:t>- Dépenses non </a:t>
                      </a:r>
                      <a:r>
                        <a:rPr lang="fr-FR" sz="1000" b="0" dirty="0" smtClean="0">
                          <a:latin typeface="Arial"/>
                          <a:ea typeface="Times New Roman"/>
                          <a:cs typeface="Arial"/>
                        </a:rPr>
                        <a:t>budgétées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15908">
                <a:tc>
                  <a:txBody>
                    <a:bodyPr/>
                    <a:lstStyle/>
                    <a:p>
                      <a:pPr algn="ctr">
                        <a:spcAft>
                          <a:spcPts val="0"/>
                        </a:spcAft>
                      </a:pPr>
                      <a:r>
                        <a:rPr lang="fr-FR" sz="1000" b="1" dirty="0">
                          <a:latin typeface="Arial"/>
                          <a:ea typeface="Times New Roman"/>
                          <a:cs typeface="Calibri"/>
                        </a:rPr>
                        <a:t>Compétences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Les éléments budgétaires du service sont actualisés.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431818">
                <a:tc>
                  <a:txBody>
                    <a:bodyPr/>
                    <a:lstStyle/>
                    <a:p>
                      <a:pPr>
                        <a:spcAft>
                          <a:spcPts val="0"/>
                        </a:spcAft>
                      </a:pPr>
                      <a:r>
                        <a:rPr lang="fr-FR" sz="1000" b="0">
                          <a:latin typeface="Arial"/>
                          <a:ea typeface="Times New Roman"/>
                          <a:cs typeface="Arial"/>
                        </a:rPr>
                        <a:t>Mettre à jour un état budgétaire et signaler les écarts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a:rPr>
                        <a:t>Rigueur du suivi de la situation budgétaire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357158" y="928670"/>
            <a:ext cx="835824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799">
                <a:ln>
                  <a:noFill/>
                </a:ln>
                <a:solidFill>
                  <a:schemeClr val="tx1"/>
                </a:solidFill>
                <a:effectLst/>
                <a:latin typeface="Arial" pitchFamily="34" charset="0"/>
                <a:ea typeface="Times New Roman" pitchFamily="18" charset="0"/>
                <a:cs typeface="Calibri" pitchFamily="34" charset="0"/>
              </a:rPr>
              <a:t>Classe 3.3. Gestion des espaces de travail et des ressources</a:t>
            </a:r>
            <a:r>
              <a:rPr kumimoji="0" lang="fr-FR" sz="1000" b="1" i="0" u="none" strike="noStrike" cap="none" normalizeH="0" baseline="0" dirty="0" smtClean="0" bmk="_Toc302398799">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799">
                <a:ln>
                  <a:noFill/>
                </a:ln>
                <a:solidFill>
                  <a:srgbClr val="3B81BD"/>
                </a:solidFill>
                <a:effectLst/>
                <a:latin typeface="Arial" pitchFamily="34" charset="0"/>
                <a:ea typeface="Times New Roman" pitchFamily="18" charset="0"/>
                <a:cs typeface="Arial Narrow" pitchFamily="34" charset="0"/>
              </a:rPr>
              <a:t>3.3.5. Gestion des fournitures, consommables et petits équipements de bureau</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357158" y="1357298"/>
          <a:ext cx="8358246" cy="3262314"/>
        </p:xfrm>
        <a:graphic>
          <a:graphicData uri="http://schemas.openxmlformats.org/drawingml/2006/table">
            <a:tbl>
              <a:tblPr/>
              <a:tblGrid>
                <a:gridCol w="2786082"/>
                <a:gridCol w="2786082"/>
                <a:gridCol w="2786082"/>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marL="457200">
                        <a:spcAft>
                          <a:spcPts val="0"/>
                        </a:spcAft>
                      </a:pPr>
                      <a:endParaRPr lang="fr-FR" sz="1000" b="0" dirty="0">
                        <a:latin typeface="Arial"/>
                        <a:ea typeface="Times New Roman"/>
                        <a:cs typeface="Arial"/>
                      </a:endParaRPr>
                    </a:p>
                    <a:p>
                      <a:pPr marL="82550" indent="-82550">
                        <a:spcAft>
                          <a:spcPts val="0"/>
                        </a:spcAft>
                      </a:pPr>
                      <a:r>
                        <a:rPr lang="fr-FR" sz="1000" b="0" dirty="0">
                          <a:latin typeface="Arial"/>
                          <a:ea typeface="Times New Roman"/>
                          <a:cs typeface="Arial"/>
                        </a:rPr>
                        <a:t>- La procédure d’achat notamment en ligne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engagements d’achats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L’état des stocks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modèles de bon de commande, les formulaires en ligne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conditions générales de vente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base fournisseurs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catalogues et tarifs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caractéristiques techniques des petits équipements à commander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demandes d’achat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fournitures, petits équipements et immobilisations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enjeux du suivi des stocks de fournitures et consommables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procédures de réapprovisionnement</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anomalies de livraisons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retours et réclamations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recours en cas de litiges sur achats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documents commerciaux</a:t>
                      </a:r>
                      <a:endParaRPr lang="fr-FR" sz="1000" b="1" dirty="0">
                        <a:latin typeface="Arial"/>
                        <a:ea typeface="Times New Roman"/>
                        <a:cs typeface="Arial Narrow"/>
                      </a:endParaRPr>
                    </a:p>
                    <a:p>
                      <a:pPr marL="82550" indent="-77788">
                        <a:spcAft>
                          <a:spcPts val="0"/>
                        </a:spcAft>
                      </a:pPr>
                      <a:r>
                        <a:rPr lang="fr-FR" sz="1000" b="1" dirty="0">
                          <a:solidFill>
                            <a:srgbClr val="FF0000"/>
                          </a:solidFill>
                          <a:latin typeface="Arial"/>
                          <a:ea typeface="Times New Roman"/>
                          <a:cs typeface="Arial Narrow"/>
                        </a:rPr>
                        <a:t>Savoir juridiques et économiques</a:t>
                      </a:r>
                    </a:p>
                    <a:p>
                      <a:pPr marL="82550" indent="-77788">
                        <a:spcAft>
                          <a:spcPts val="0"/>
                        </a:spcAft>
                      </a:pPr>
                      <a:r>
                        <a:rPr lang="fr-FR" sz="1000" b="0" dirty="0">
                          <a:solidFill>
                            <a:srgbClr val="FF0000"/>
                          </a:solidFill>
                          <a:latin typeface="Arial"/>
                          <a:ea typeface="Times New Roman"/>
                          <a:cs typeface="Arial"/>
                        </a:rPr>
                        <a:t>- </a:t>
                      </a:r>
                      <a:r>
                        <a:rPr lang="fr-FR" sz="1000" b="0" dirty="0">
                          <a:solidFill>
                            <a:srgbClr val="FF0000"/>
                          </a:solidFill>
                          <a:latin typeface="Arial"/>
                          <a:ea typeface="Times New Roman"/>
                          <a:cs typeface="Arial"/>
                          <a:hlinkClick r:id="rId2" action="ppaction://hlinksldjump" tooltip="Thème 5.2 - Le cadre juridique des échanges : Les obligations et le contrat"/>
                        </a:rPr>
                        <a:t>Le contrat de vente</a:t>
                      </a:r>
                      <a:endParaRPr lang="fr-FR" sz="1000" b="1" dirty="0">
                        <a:solidFill>
                          <a:srgbClr val="FF0000"/>
                        </a:solidFill>
                        <a:latin typeface="Arial"/>
                        <a:ea typeface="Times New Roman"/>
                        <a:cs typeface="Arial Narrow"/>
                      </a:endParaRPr>
                    </a:p>
                    <a:p>
                      <a:pPr marL="82550" indent="-77788">
                        <a:spcAft>
                          <a:spcPts val="0"/>
                        </a:spcAft>
                      </a:pPr>
                      <a:r>
                        <a:rPr lang="fr-FR" sz="1000" b="0" dirty="0">
                          <a:solidFill>
                            <a:srgbClr val="FF0000"/>
                          </a:solidFill>
                          <a:latin typeface="Arial"/>
                          <a:ea typeface="Times New Roman"/>
                          <a:cs typeface="Times"/>
                        </a:rPr>
                        <a:t>- </a:t>
                      </a:r>
                      <a:r>
                        <a:rPr lang="fr-FR" sz="1000" b="0" dirty="0">
                          <a:solidFill>
                            <a:srgbClr val="FF0000"/>
                          </a:solidFill>
                          <a:latin typeface="Arial"/>
                          <a:ea typeface="Times New Roman"/>
                          <a:cs typeface="Arial Narrow"/>
                          <a:hlinkClick r:id="rId3" action="ppaction://hlinksldjump" tooltip="Thème 4.3 - La croissance et le développement économiques - Le développement durable : La notion de développement"/>
                        </a:rPr>
                        <a:t>Les choix de gestion en faveur du développement durable</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0" indent="0">
                        <a:spcAft>
                          <a:spcPts val="0"/>
                        </a:spcAft>
                      </a:pPr>
                      <a:r>
                        <a:rPr lang="fr-FR" sz="1000" b="0" dirty="0">
                          <a:latin typeface="Arial"/>
                          <a:ea typeface="Times New Roman"/>
                          <a:cs typeface="Arial"/>
                        </a:rPr>
                        <a:t>- Achats en ligne</a:t>
                      </a:r>
                      <a:endParaRPr lang="fr-FR" sz="1000" b="1" dirty="0">
                        <a:latin typeface="Arial"/>
                        <a:ea typeface="Times New Roman"/>
                        <a:cs typeface="Arial Narrow"/>
                      </a:endParaRPr>
                    </a:p>
                    <a:p>
                      <a:pPr marL="0" indent="0">
                        <a:spcAft>
                          <a:spcPts val="0"/>
                        </a:spcAft>
                      </a:pPr>
                      <a:r>
                        <a:rPr lang="fr-FR" sz="1000" b="0" dirty="0">
                          <a:latin typeface="Arial"/>
                          <a:ea typeface="Times New Roman"/>
                          <a:cs typeface="Arial"/>
                        </a:rPr>
                        <a:t>- Articles non suivis</a:t>
                      </a:r>
                      <a:endParaRPr lang="fr-FR" sz="1000" b="1" dirty="0">
                        <a:latin typeface="Arial"/>
                        <a:ea typeface="Times New Roman"/>
                        <a:cs typeface="Arial Narrow"/>
                      </a:endParaRPr>
                    </a:p>
                    <a:p>
                      <a:pPr marL="0" indent="0">
                        <a:spcAft>
                          <a:spcPts val="0"/>
                        </a:spcAft>
                      </a:pPr>
                      <a:r>
                        <a:rPr lang="fr-FR" sz="1000" b="0" dirty="0">
                          <a:latin typeface="Arial"/>
                          <a:ea typeface="Times New Roman"/>
                          <a:cs typeface="Arial"/>
                        </a:rPr>
                        <a:t>- Changement de matériel </a:t>
                      </a:r>
                      <a:endParaRPr lang="fr-FR" sz="1000" b="1" dirty="0">
                        <a:latin typeface="Arial"/>
                        <a:ea typeface="Times New Roman"/>
                        <a:cs typeface="Arial Narrow"/>
                      </a:endParaRPr>
                    </a:p>
                    <a:p>
                      <a:pPr marL="0" indent="0">
                        <a:spcAft>
                          <a:spcPts val="0"/>
                        </a:spcAft>
                      </a:pPr>
                      <a:r>
                        <a:rPr lang="fr-FR" sz="1000" b="0" dirty="0">
                          <a:latin typeface="Arial"/>
                          <a:ea typeface="Times New Roman"/>
                          <a:cs typeface="Arial"/>
                        </a:rPr>
                        <a:t>- Retard de livraison</a:t>
                      </a:r>
                      <a:endParaRPr lang="fr-FR" sz="1000" b="1" dirty="0">
                        <a:latin typeface="Arial"/>
                        <a:ea typeface="Times New Roman"/>
                        <a:cs typeface="Arial Narrow"/>
                      </a:endParaRPr>
                    </a:p>
                    <a:p>
                      <a:pPr marL="0" indent="0">
                        <a:spcAft>
                          <a:spcPts val="0"/>
                        </a:spcAft>
                      </a:pPr>
                      <a:r>
                        <a:rPr lang="fr-FR" sz="1000" b="0" dirty="0">
                          <a:latin typeface="Arial"/>
                          <a:ea typeface="Times New Roman"/>
                          <a:cs typeface="Arial"/>
                        </a:rPr>
                        <a:t>- Changement de fournisseur</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Aléas</a:t>
                      </a:r>
                    </a:p>
                    <a:p>
                      <a:pPr marL="4763" indent="0">
                        <a:spcAft>
                          <a:spcPts val="0"/>
                        </a:spcAft>
                      </a:pPr>
                      <a:r>
                        <a:rPr lang="fr-FR" sz="1000" b="0" dirty="0">
                          <a:latin typeface="Arial"/>
                          <a:ea typeface="Times New Roman"/>
                          <a:cs typeface="Arial"/>
                        </a:rPr>
                        <a:t>- Retour d’articles </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a:rPr>
                        <a:t>- Surconsommation exceptionnelle</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a:rPr>
                        <a:t>- Rupture de stock</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a:rPr>
                        <a:t>- Incident de livraison</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a:rPr>
                        <a:t>- Défaillance de fournisseur</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Les fournitures et consommables sont commandés en quantité suffisante et dans les délais impartis.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a:rPr>
                        <a:t>Anticiper les flux et le niveau d’un stock </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a:rPr>
                        <a:t>Optimisation du stock</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428596" y="928670"/>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00">
                <a:ln>
                  <a:noFill/>
                </a:ln>
                <a:solidFill>
                  <a:schemeClr val="tx1"/>
                </a:solidFill>
                <a:effectLst/>
                <a:latin typeface="Arial" pitchFamily="34" charset="0"/>
                <a:ea typeface="Times New Roman" pitchFamily="18" charset="0"/>
                <a:cs typeface="Calibri" pitchFamily="34" charset="0"/>
              </a:rPr>
              <a:t>Classe 3.4. Gestion du temps</a:t>
            </a:r>
            <a:r>
              <a:rPr kumimoji="0" lang="fr-FR" sz="1000" b="1" i="0" u="none" strike="noStrike" cap="none" normalizeH="0" baseline="0" dirty="0" smtClean="0" bmk="_Toc302398800">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00">
                <a:ln>
                  <a:noFill/>
                </a:ln>
                <a:solidFill>
                  <a:srgbClr val="3B81BD"/>
                </a:solidFill>
                <a:effectLst/>
                <a:latin typeface="Arial" pitchFamily="34" charset="0"/>
                <a:ea typeface="Times New Roman" pitchFamily="18" charset="0"/>
                <a:cs typeface="Arial Narrow" pitchFamily="34" charset="0"/>
              </a:rPr>
              <a:t>3.4.1. Gestion des agendas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357298"/>
          <a:ext cx="8286810" cy="310991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8">
                <a:tc rowSpan="2">
                  <a:txBody>
                    <a:bodyPr/>
                    <a:lstStyle/>
                    <a:p>
                      <a:pPr>
                        <a:spcAft>
                          <a:spcPts val="0"/>
                        </a:spcAft>
                      </a:pPr>
                      <a:endParaRPr lang="fr-FR" sz="1000" b="0" dirty="0">
                        <a:latin typeface="Arial"/>
                        <a:ea typeface="Times New Roman"/>
                        <a:cs typeface="Calibri"/>
                      </a:endParaRPr>
                    </a:p>
                    <a:p>
                      <a:pPr marL="82550" indent="-77788">
                        <a:spcAft>
                          <a:spcPts val="0"/>
                        </a:spcAft>
                      </a:pPr>
                      <a:r>
                        <a:rPr lang="fr-FR" sz="1000" b="0" dirty="0">
                          <a:latin typeface="Arial"/>
                          <a:ea typeface="Times New Roman"/>
                          <a:cs typeface="Arial"/>
                        </a:rPr>
                        <a:t>- Les contraintes de disponibilité</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priorités d’agenda</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tâches à planifier</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créneaux horaires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procédures de synchronisation</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annuaires, les carnets d’adresses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agendas et plannings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outils de gestion des agendas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La gestion et l’optimisation du temps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La tenue d’agenda</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outils de gestion du temps </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fonctionnalités avancées des agendas et organiseurs électroniques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Les outils nomades de tenue d’agenda</a:t>
                      </a:r>
                      <a:endParaRPr lang="fr-FR" sz="1000" b="1" dirty="0">
                        <a:latin typeface="Arial"/>
                        <a:ea typeface="Times New Roman"/>
                        <a:cs typeface="Arial Narrow"/>
                      </a:endParaRPr>
                    </a:p>
                    <a:p>
                      <a:pPr>
                        <a:spcAft>
                          <a:spcPts val="0"/>
                        </a:spcAft>
                      </a:pPr>
                      <a:r>
                        <a:rPr lang="fr-FR" sz="1000" b="1" dirty="0">
                          <a:solidFill>
                            <a:srgbClr val="FF0000"/>
                          </a:solidFill>
                          <a:latin typeface="Arial"/>
                          <a:ea typeface="Times New Roman"/>
                          <a:cs typeface="Arial Narrow"/>
                        </a:rPr>
                        <a:t>Savoirs juridiques et économiques</a:t>
                      </a:r>
                    </a:p>
                    <a:p>
                      <a:pPr>
                        <a:spcAft>
                          <a:spcPts val="0"/>
                        </a:spcAft>
                      </a:pPr>
                      <a:r>
                        <a:rPr lang="fr-FR" sz="1000" b="0" dirty="0">
                          <a:solidFill>
                            <a:srgbClr val="FF0000"/>
                          </a:solidFill>
                          <a:latin typeface="Arial"/>
                          <a:ea typeface="Times New Roman"/>
                          <a:cs typeface="Arial"/>
                        </a:rPr>
                        <a:t>- </a:t>
                      </a:r>
                      <a:r>
                        <a:rPr lang="fr-FR" sz="1000" b="0" dirty="0">
                          <a:solidFill>
                            <a:srgbClr val="FF0000"/>
                          </a:solidFill>
                          <a:latin typeface="Arial"/>
                          <a:ea typeface="Times New Roman"/>
                          <a:cs typeface="Arial"/>
                          <a:hlinkClick r:id="rId2" action="ppaction://hlinksldjump" tooltip="Thème 3.2 - Le déroulement de carrière : La durée du travail"/>
                        </a:rPr>
                        <a:t>L’organisation du temps de travail</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Synchronisation des agendas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Agendas partagés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Rendez-vous conditionnel </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Rationalisation et optimisation des rendez-vous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Aléas</a:t>
                      </a:r>
                    </a:p>
                    <a:p>
                      <a:pPr marL="82550" indent="-77788">
                        <a:spcAft>
                          <a:spcPts val="0"/>
                        </a:spcAft>
                      </a:pPr>
                      <a:r>
                        <a:rPr lang="fr-FR" sz="1000" b="0" dirty="0">
                          <a:latin typeface="Arial"/>
                          <a:ea typeface="Times New Roman"/>
                          <a:cs typeface="Arial"/>
                        </a:rPr>
                        <a:t>- Motifs de rendez-vous imprécis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Décalage ou annulation de rendez-vous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Erreur de coordonnées des interlocuteurs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Conflit de rendez-vous</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Retard</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 Rendez-vous urgent</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Les agendas sont coordonnés et mis à jour en permanence, dans le respect des contraintes de disponibilité.</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a:latin typeface="Arial"/>
                          <a:ea typeface="Times New Roman"/>
                          <a:cs typeface="Arial"/>
                        </a:rPr>
                        <a:t>Mettre à jour des agendas personnels et partagés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Rationalité et réactivité dans la gestion des agendas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357158" y="1000108"/>
            <a:ext cx="835824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01">
                <a:ln>
                  <a:noFill/>
                </a:ln>
                <a:solidFill>
                  <a:schemeClr val="tx1"/>
                </a:solidFill>
                <a:effectLst/>
                <a:latin typeface="Arial" pitchFamily="34" charset="0"/>
                <a:ea typeface="Times New Roman" pitchFamily="18" charset="0"/>
                <a:cs typeface="Calibri" pitchFamily="34" charset="0"/>
              </a:rPr>
              <a:t>Classe 3.4. Gestion du temps</a:t>
            </a:r>
            <a:r>
              <a:rPr kumimoji="0" lang="fr-FR" sz="1000" b="1" i="0" u="none" strike="noStrike" cap="none" normalizeH="0" baseline="0" dirty="0" smtClean="0" bmk="_Toc302398801">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01">
                <a:ln>
                  <a:noFill/>
                </a:ln>
                <a:solidFill>
                  <a:srgbClr val="3B81BD"/>
                </a:solidFill>
                <a:effectLst/>
                <a:latin typeface="Arial" pitchFamily="34" charset="0"/>
                <a:ea typeface="Times New Roman" pitchFamily="18" charset="0"/>
                <a:cs typeface="Arial Narrow" pitchFamily="34" charset="0"/>
              </a:rPr>
              <a:t>3.4.2. Planification et suivi des activités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357158" y="1428736"/>
          <a:ext cx="8358246" cy="2438400"/>
        </p:xfrm>
        <a:graphic>
          <a:graphicData uri="http://schemas.openxmlformats.org/drawingml/2006/table">
            <a:tbl>
              <a:tblPr/>
              <a:tblGrid>
                <a:gridCol w="2786082"/>
                <a:gridCol w="2786082"/>
                <a:gridCol w="2786082"/>
              </a:tblGrid>
              <a:tr h="92486">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Savoirs associés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Performance attendue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8">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a:rPr>
                        <a:t>- L’objet et la durée des activités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priorités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délais et les échéances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contraintes matérielles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contraintes humaines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Des consignes dans l’utilisation des ressources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a:t>
                      </a:r>
                      <a:r>
                        <a:rPr lang="fr-FR" sz="1000" b="0" i="1" dirty="0" err="1">
                          <a:latin typeface="Arial"/>
                          <a:ea typeface="Times New Roman"/>
                          <a:cs typeface="Arial"/>
                        </a:rPr>
                        <a:t>process</a:t>
                      </a:r>
                      <a:r>
                        <a:rPr lang="fr-FR" sz="1000" b="0" i="1" dirty="0">
                          <a:latin typeface="Arial"/>
                          <a:ea typeface="Times New Roman"/>
                          <a:cs typeface="Arial"/>
                        </a:rPr>
                        <a:t>-métiers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Un environnement numérique de travail de type PGI </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méthodes de planification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outils de planification et d’ordonnancement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La planification et le suivi automatisés des tâches</a:t>
                      </a:r>
                      <a:r>
                        <a:rPr lang="fr-FR" sz="1000" b="0" dirty="0">
                          <a:latin typeface="Arial"/>
                          <a:ea typeface="Times New Roman"/>
                          <a:cs typeface="Arial Narrow"/>
                        </a:rPr>
                        <a:t>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a:t>
                      </a:r>
                      <a:r>
                        <a:rPr lang="fr-FR" sz="1000" b="0" dirty="0">
                          <a:latin typeface="Arial"/>
                          <a:ea typeface="Times New Roman"/>
                          <a:cs typeface="Arial Narrow"/>
                        </a:rPr>
                        <a:t>L’optimisation des coûts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Combinaison des contraintes de délai, de durée, de disponibilité des ressources, de priorité</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Multiplicité des opérations à planifier</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a:rPr>
                        <a:t>- Technicité du </a:t>
                      </a:r>
                      <a:r>
                        <a:rPr lang="fr-FR" sz="1000" b="0" i="1" dirty="0" err="1">
                          <a:latin typeface="Arial"/>
                          <a:ea typeface="Times New Roman"/>
                          <a:cs typeface="Arial"/>
                        </a:rPr>
                        <a:t>process</a:t>
                      </a:r>
                      <a:r>
                        <a:rPr lang="fr-FR" sz="1000" b="0" i="1" dirty="0">
                          <a:latin typeface="Arial"/>
                          <a:ea typeface="Times New Roman"/>
                          <a:cs typeface="Arial"/>
                        </a:rPr>
                        <a:t>-métier</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462431">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Aléas</a:t>
                      </a:r>
                    </a:p>
                    <a:p>
                      <a:pPr marL="4763" indent="0">
                        <a:spcAft>
                          <a:spcPts val="0"/>
                        </a:spcAft>
                      </a:pPr>
                      <a:r>
                        <a:rPr lang="fr-FR" sz="1000" b="0" dirty="0">
                          <a:latin typeface="Arial"/>
                          <a:ea typeface="Times New Roman"/>
                          <a:cs typeface="Arial"/>
                        </a:rPr>
                        <a:t>- Modifications de planning</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a:rPr>
                        <a:t>- Ressources défaillantes</a:t>
                      </a:r>
                      <a:endParaRPr lang="fr-FR" sz="1000" b="1" dirty="0">
                        <a:latin typeface="Arial"/>
                        <a:ea typeface="Times New Roman"/>
                        <a:cs typeface="Arial Narrow"/>
                      </a:endParaRPr>
                    </a:p>
                    <a:p>
                      <a:pPr marL="4763" indent="0">
                        <a:spcAft>
                          <a:spcPts val="0"/>
                        </a:spcAft>
                      </a:pPr>
                      <a:r>
                        <a:rPr lang="fr-FR" sz="1000" b="0" dirty="0">
                          <a:latin typeface="Arial"/>
                          <a:ea typeface="Times New Roman"/>
                          <a:cs typeface="Arial"/>
                        </a:rPr>
                        <a:t>- Contrainte supplémentaire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Les activités sont programmées conformément aux </a:t>
                      </a:r>
                      <a:r>
                        <a:rPr lang="fr-FR" sz="1000" b="0" i="1" dirty="0" err="1">
                          <a:latin typeface="Arial"/>
                          <a:ea typeface="Times New Roman"/>
                          <a:cs typeface="Arial Narrow"/>
                        </a:rPr>
                        <a:t>process</a:t>
                      </a:r>
                      <a:r>
                        <a:rPr lang="fr-FR" sz="1000" b="0" i="1" dirty="0">
                          <a:latin typeface="Arial"/>
                          <a:ea typeface="Times New Roman"/>
                          <a:cs typeface="Arial Narrow"/>
                        </a:rPr>
                        <a:t>-métiers</a:t>
                      </a:r>
                      <a:r>
                        <a:rPr lang="fr-FR" sz="1000" b="0" dirty="0">
                          <a:latin typeface="Arial"/>
                          <a:ea typeface="Times New Roman"/>
                          <a:cs typeface="Arial Narrow"/>
                        </a:rPr>
                        <a:t> de l’organisation.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a:rPr>
                        <a:t>Programmer et coordonner des activités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Respect des contraintes liées aux </a:t>
                      </a:r>
                      <a:r>
                        <a:rPr lang="fr-FR" sz="1000" b="0" i="1" dirty="0" err="1">
                          <a:latin typeface="Arial"/>
                          <a:ea typeface="Times New Roman"/>
                          <a:cs typeface="Arial Narrow"/>
                        </a:rPr>
                        <a:t>process</a:t>
                      </a:r>
                      <a:r>
                        <a:rPr lang="fr-FR" sz="1000" b="0" i="1" dirty="0">
                          <a:latin typeface="Arial"/>
                          <a:ea typeface="Times New Roman"/>
                          <a:cs typeface="Arial Narrow"/>
                        </a:rPr>
                        <a:t>-métiers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3</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071538" y="1214422"/>
          <a:ext cx="5786478" cy="4861560"/>
        </p:xfrm>
        <a:graphic>
          <a:graphicData uri="http://schemas.openxmlformats.org/drawingml/2006/table">
            <a:tbl>
              <a:tblPr/>
              <a:tblGrid>
                <a:gridCol w="5786478"/>
              </a:tblGrid>
              <a:tr h="1071570">
                <a:tc>
                  <a:txBody>
                    <a:bodyPr/>
                    <a:lstStyle/>
                    <a:p>
                      <a:pPr algn="l">
                        <a:spcAft>
                          <a:spcPts val="0"/>
                        </a:spcAft>
                      </a:pPr>
                      <a:r>
                        <a:rPr lang="fr-FR" sz="1100" b="1" dirty="0">
                          <a:latin typeface="Arial"/>
                          <a:ea typeface="Times New Roman"/>
                          <a:cs typeface="Arial Narrow"/>
                        </a:rPr>
                        <a:t> </a:t>
                      </a:r>
                    </a:p>
                    <a:p>
                      <a:pPr algn="l">
                        <a:spcAft>
                          <a:spcPts val="0"/>
                        </a:spcAft>
                      </a:pPr>
                      <a:r>
                        <a:rPr lang="fr-FR" sz="1100" b="1" dirty="0">
                          <a:latin typeface="Arial"/>
                          <a:ea typeface="Times New Roman"/>
                          <a:cs typeface="Arial Narrow"/>
                        </a:rPr>
                        <a:t>3.1 Gestion des informations</a:t>
                      </a: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2" action="ppaction://hlinksldjump"/>
                        </a:rPr>
                        <a:t>3.1.1.Collecte </a:t>
                      </a:r>
                      <a:r>
                        <a:rPr lang="fr-FR" sz="1100" b="0" kern="100" baseline="0" dirty="0">
                          <a:solidFill>
                            <a:schemeClr val="tx1"/>
                          </a:solidFill>
                          <a:latin typeface="Arial"/>
                          <a:ea typeface="Times New Roman"/>
                          <a:cs typeface="Times New Roman"/>
                          <a:hlinkClick r:id="rId2" action="ppaction://hlinksldjump"/>
                        </a:rPr>
                        <a:t>et recherche d’informations</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3" action="ppaction://hlinksldjump"/>
                        </a:rPr>
                        <a:t>3.1.2.Production </a:t>
                      </a:r>
                      <a:r>
                        <a:rPr lang="fr-FR" sz="1100" b="0" kern="100" baseline="0" dirty="0">
                          <a:solidFill>
                            <a:schemeClr val="tx1"/>
                          </a:solidFill>
                          <a:latin typeface="Arial"/>
                          <a:ea typeface="Times New Roman"/>
                          <a:cs typeface="Times New Roman"/>
                          <a:hlinkClick r:id="rId3" action="ppaction://hlinksldjump"/>
                        </a:rPr>
                        <a:t>d’informations structurées</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4" action="ppaction://hlinksldjump"/>
                        </a:rPr>
                        <a:t>3.1.3.Organisation </a:t>
                      </a:r>
                      <a:r>
                        <a:rPr lang="fr-FR" sz="1100" b="0" kern="100" baseline="0" dirty="0">
                          <a:solidFill>
                            <a:schemeClr val="tx1"/>
                          </a:solidFill>
                          <a:latin typeface="Arial"/>
                          <a:ea typeface="Times New Roman"/>
                          <a:cs typeface="Times New Roman"/>
                          <a:hlinkClick r:id="rId4" action="ppaction://hlinksldjump"/>
                        </a:rPr>
                        <a:t>et mise à disposition des informations </a:t>
                      </a:r>
                      <a:endParaRPr lang="fr-FR" sz="1100" b="0" kern="100" baseline="0" dirty="0">
                        <a:solidFill>
                          <a:schemeClr val="tx1"/>
                        </a:solidFill>
                        <a:latin typeface="Arial"/>
                        <a:ea typeface="Times New Roman"/>
                        <a:cs typeface="Times New Roman"/>
                      </a:endParaRPr>
                    </a:p>
                  </a:txBody>
                  <a:tcPr marL="34553" marR="34553"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r h="1192861">
                <a:tc>
                  <a:txBody>
                    <a:bodyPr/>
                    <a:lstStyle/>
                    <a:p>
                      <a:pPr algn="l">
                        <a:spcAft>
                          <a:spcPts val="0"/>
                        </a:spcAft>
                      </a:pPr>
                      <a:endParaRPr lang="fr-FR" sz="1100" b="0" cap="all" dirty="0">
                        <a:latin typeface="Arial"/>
                        <a:ea typeface="Times New Roman"/>
                        <a:cs typeface="Arial Narrow"/>
                      </a:endParaRPr>
                    </a:p>
                    <a:p>
                      <a:pPr algn="l">
                        <a:spcAft>
                          <a:spcPts val="0"/>
                        </a:spcAft>
                      </a:pPr>
                      <a:r>
                        <a:rPr lang="fr-FR" sz="1100" b="1" cap="all" dirty="0">
                          <a:latin typeface="Arial"/>
                          <a:ea typeface="Times New Roman"/>
                          <a:cs typeface="Arial Narrow"/>
                        </a:rPr>
                        <a:t>3</a:t>
                      </a:r>
                      <a:r>
                        <a:rPr lang="fr-FR" sz="1100" b="1" dirty="0">
                          <a:latin typeface="Arial"/>
                          <a:ea typeface="Times New Roman"/>
                          <a:cs typeface="Arial Narrow"/>
                        </a:rPr>
                        <a:t>.2 Gestion des modes de travail</a:t>
                      </a:r>
                      <a:r>
                        <a:rPr lang="fr-FR" sz="1100" b="1" cap="all" dirty="0">
                          <a:latin typeface="Arial"/>
                          <a:ea typeface="Times New Roman"/>
                          <a:cs typeface="Arial Narrow"/>
                        </a:rPr>
                        <a:t> </a:t>
                      </a:r>
                      <a:endParaRPr lang="fr-FR" sz="1100" b="1" dirty="0">
                        <a:latin typeface="Arial"/>
                        <a:ea typeface="Times New Roman"/>
                        <a:cs typeface="Arial Narrow"/>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5" action="ppaction://hlinksldjump"/>
                        </a:rPr>
                        <a:t>3.2.1.Organisation </a:t>
                      </a:r>
                      <a:r>
                        <a:rPr lang="fr-FR" sz="1100" b="0" kern="100" baseline="0" dirty="0">
                          <a:solidFill>
                            <a:schemeClr val="tx1"/>
                          </a:solidFill>
                          <a:latin typeface="Arial"/>
                          <a:ea typeface="Times New Roman"/>
                          <a:cs typeface="Times New Roman"/>
                          <a:hlinkClick r:id="rId5" action="ppaction://hlinksldjump"/>
                        </a:rPr>
                        <a:t>et suivi de réunions</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6" action="ppaction://hlinksldjump"/>
                        </a:rPr>
                        <a:t>3.2.2.Gestion </a:t>
                      </a:r>
                      <a:r>
                        <a:rPr lang="fr-FR" sz="1100" b="0" kern="100" baseline="0" dirty="0">
                          <a:solidFill>
                            <a:schemeClr val="tx1"/>
                          </a:solidFill>
                          <a:latin typeface="Arial"/>
                          <a:ea typeface="Times New Roman"/>
                          <a:cs typeface="Times New Roman"/>
                          <a:hlinkClick r:id="rId6" action="ppaction://hlinksldjump"/>
                        </a:rPr>
                        <a:t>des flux de courriers</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7" action="ppaction://hlinksldjump"/>
                        </a:rPr>
                        <a:t>3.2.3.Gestion </a:t>
                      </a:r>
                      <a:r>
                        <a:rPr lang="fr-FR" sz="1100" b="0" kern="100" baseline="0" dirty="0">
                          <a:solidFill>
                            <a:schemeClr val="tx1"/>
                          </a:solidFill>
                          <a:latin typeface="Arial"/>
                          <a:ea typeface="Times New Roman"/>
                          <a:cs typeface="Times New Roman"/>
                          <a:hlinkClick r:id="rId7" action="ppaction://hlinksldjump"/>
                        </a:rPr>
                        <a:t>des flux d’appels téléphoniques</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8" action="ppaction://hlinksldjump"/>
                        </a:rPr>
                        <a:t>3.2.4.Gestion </a:t>
                      </a:r>
                      <a:r>
                        <a:rPr lang="fr-FR" sz="1100" b="0" kern="100" baseline="0" dirty="0">
                          <a:solidFill>
                            <a:schemeClr val="tx1"/>
                          </a:solidFill>
                          <a:latin typeface="Arial"/>
                          <a:ea typeface="Times New Roman"/>
                          <a:cs typeface="Times New Roman"/>
                          <a:hlinkClick r:id="rId8" action="ppaction://hlinksldjump"/>
                        </a:rPr>
                        <a:t>d’espaces collaboratifs</a:t>
                      </a:r>
                      <a:endParaRPr lang="fr-FR" sz="1100" b="0" kern="100" baseline="0" dirty="0">
                        <a:solidFill>
                          <a:schemeClr val="tx1"/>
                        </a:solidFill>
                        <a:latin typeface="Arial"/>
                        <a:ea typeface="Times New Roman"/>
                        <a:cs typeface="Times New Roman"/>
                      </a:endParaRPr>
                    </a:p>
                  </a:txBody>
                  <a:tcPr marL="34553" marR="34553"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r h="1378907">
                <a:tc>
                  <a:txBody>
                    <a:bodyPr/>
                    <a:lstStyle/>
                    <a:p>
                      <a:pPr algn="l">
                        <a:spcAft>
                          <a:spcPts val="0"/>
                        </a:spcAft>
                      </a:pPr>
                      <a:endParaRPr lang="fr-FR" sz="1100" b="0" cap="all" dirty="0">
                        <a:latin typeface="Arial"/>
                        <a:ea typeface="Times New Roman"/>
                        <a:cs typeface="Arial Narrow"/>
                      </a:endParaRPr>
                    </a:p>
                    <a:p>
                      <a:pPr algn="l">
                        <a:spcAft>
                          <a:spcPts val="0"/>
                        </a:spcAft>
                      </a:pPr>
                      <a:r>
                        <a:rPr lang="fr-FR" sz="1100" b="1" cap="all" dirty="0">
                          <a:latin typeface="Arial"/>
                          <a:ea typeface="Times New Roman"/>
                          <a:cs typeface="Arial Narrow"/>
                        </a:rPr>
                        <a:t>3.</a:t>
                      </a:r>
                      <a:r>
                        <a:rPr lang="fr-FR" sz="1100" b="1" dirty="0">
                          <a:latin typeface="Arial"/>
                          <a:ea typeface="Times New Roman"/>
                          <a:cs typeface="Arial Narrow"/>
                        </a:rPr>
                        <a:t>3 Gestion des espaces de travail et des ressources</a:t>
                      </a:r>
                      <a:r>
                        <a:rPr lang="fr-FR" sz="1100" b="1" cap="all" dirty="0">
                          <a:latin typeface="Arial"/>
                          <a:ea typeface="Times New Roman"/>
                          <a:cs typeface="Arial Narrow"/>
                        </a:rPr>
                        <a:t> </a:t>
                      </a:r>
                      <a:endParaRPr lang="fr-FR" sz="1100" b="1" dirty="0">
                        <a:latin typeface="Arial"/>
                        <a:ea typeface="Times New Roman"/>
                        <a:cs typeface="Arial Narrow"/>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9" action="ppaction://hlinksldjump"/>
                        </a:rPr>
                        <a:t>3.3.1.Accueil</a:t>
                      </a:r>
                      <a:r>
                        <a:rPr lang="fr-FR" sz="1100" b="0" kern="100" baseline="0" dirty="0">
                          <a:solidFill>
                            <a:schemeClr val="tx1"/>
                          </a:solidFill>
                          <a:latin typeface="Arial"/>
                          <a:ea typeface="Times New Roman"/>
                          <a:cs typeface="Times New Roman"/>
                          <a:hlinkClick r:id="rId9" action="ppaction://hlinksldjump"/>
                        </a:rPr>
                        <a:t>, orientation et information des visiteurs des espaces de travail</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0" action="ppaction://hlinksldjump"/>
                        </a:rPr>
                        <a:t>3.3.2.Maintien </a:t>
                      </a:r>
                      <a:r>
                        <a:rPr lang="fr-FR" sz="1100" b="0" kern="100" baseline="0" dirty="0">
                          <a:solidFill>
                            <a:schemeClr val="tx1"/>
                          </a:solidFill>
                          <a:latin typeface="Arial"/>
                          <a:ea typeface="Times New Roman"/>
                          <a:cs typeface="Times New Roman"/>
                          <a:hlinkClick r:id="rId10" action="ppaction://hlinksldjump"/>
                        </a:rPr>
                        <a:t>opérationnel des postes de travail et aménagement des espaces </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1" action="ppaction://hlinksldjump"/>
                        </a:rPr>
                        <a:t>3.3.3.Gestion </a:t>
                      </a:r>
                      <a:r>
                        <a:rPr lang="fr-FR" sz="1100" b="0" kern="100" baseline="0" dirty="0">
                          <a:solidFill>
                            <a:schemeClr val="tx1"/>
                          </a:solidFill>
                          <a:latin typeface="Arial"/>
                          <a:ea typeface="Times New Roman"/>
                          <a:cs typeface="Times New Roman"/>
                          <a:hlinkClick r:id="rId11" action="ppaction://hlinksldjump"/>
                        </a:rPr>
                        <a:t>des contrats de maintenance, abonnements, licences informatiques </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2" action="ppaction://hlinksldjump"/>
                        </a:rPr>
                        <a:t>3.3.4.Participation </a:t>
                      </a:r>
                      <a:r>
                        <a:rPr lang="fr-FR" sz="1100" b="0" kern="100" baseline="0" dirty="0">
                          <a:solidFill>
                            <a:schemeClr val="tx1"/>
                          </a:solidFill>
                          <a:latin typeface="Arial"/>
                          <a:ea typeface="Times New Roman"/>
                          <a:cs typeface="Times New Roman"/>
                          <a:hlinkClick r:id="rId12" action="ppaction://hlinksldjump"/>
                        </a:rPr>
                        <a:t>au suivi du budget de fonctionnement du service</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3" action="ppaction://hlinksldjump"/>
                        </a:rPr>
                        <a:t>3.3.5.Gestion </a:t>
                      </a:r>
                      <a:r>
                        <a:rPr lang="fr-FR" sz="1100" b="0" kern="100" baseline="0" dirty="0">
                          <a:solidFill>
                            <a:schemeClr val="tx1"/>
                          </a:solidFill>
                          <a:latin typeface="Arial"/>
                          <a:ea typeface="Times New Roman"/>
                          <a:cs typeface="Times New Roman"/>
                          <a:hlinkClick r:id="rId13" action="ppaction://hlinksldjump"/>
                        </a:rPr>
                        <a:t>des fournitures, consommables et petits équipements de bureau</a:t>
                      </a:r>
                      <a:endParaRPr lang="fr-FR" sz="1100" b="0" kern="100" baseline="0" dirty="0">
                        <a:solidFill>
                          <a:schemeClr val="tx1"/>
                        </a:solidFill>
                        <a:latin typeface="Arial"/>
                        <a:ea typeface="Times New Roman"/>
                        <a:cs typeface="Times New Roman"/>
                      </a:endParaRPr>
                    </a:p>
                  </a:txBody>
                  <a:tcPr marL="34553" marR="34553"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r h="733382">
                <a:tc>
                  <a:txBody>
                    <a:bodyPr/>
                    <a:lstStyle/>
                    <a:p>
                      <a:pPr algn="l">
                        <a:spcAft>
                          <a:spcPts val="0"/>
                        </a:spcAft>
                      </a:pPr>
                      <a:endParaRPr lang="fr-FR" sz="1100" b="0" dirty="0">
                        <a:latin typeface="Arial"/>
                        <a:ea typeface="Times New Roman"/>
                        <a:cs typeface="Arial Narrow"/>
                      </a:endParaRPr>
                    </a:p>
                    <a:p>
                      <a:pPr algn="l">
                        <a:spcAft>
                          <a:spcPts val="0"/>
                        </a:spcAft>
                      </a:pPr>
                      <a:r>
                        <a:rPr lang="fr-FR" sz="1100" b="1" dirty="0">
                          <a:latin typeface="Arial"/>
                          <a:ea typeface="Times New Roman"/>
                          <a:cs typeface="Arial Narrow"/>
                        </a:rPr>
                        <a:t>3.4 Gestion du temps </a:t>
                      </a: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4" action="ppaction://hlinksldjump"/>
                        </a:rPr>
                        <a:t>3.4.1.Gestion </a:t>
                      </a:r>
                      <a:r>
                        <a:rPr lang="fr-FR" sz="1100" b="0" kern="100" baseline="0" dirty="0">
                          <a:solidFill>
                            <a:schemeClr val="tx1"/>
                          </a:solidFill>
                          <a:latin typeface="Arial"/>
                          <a:ea typeface="Times New Roman"/>
                          <a:cs typeface="Times New Roman"/>
                          <a:hlinkClick r:id="rId14" action="ppaction://hlinksldjump"/>
                        </a:rPr>
                        <a:t>des agendas</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15" action="ppaction://hlinksldjump"/>
                        </a:rPr>
                        <a:t>3.4.2.Planification </a:t>
                      </a:r>
                      <a:r>
                        <a:rPr lang="fr-FR" sz="1100" b="0" kern="100" baseline="0" dirty="0">
                          <a:solidFill>
                            <a:schemeClr val="tx1"/>
                          </a:solidFill>
                          <a:latin typeface="Arial"/>
                          <a:ea typeface="Times New Roman"/>
                          <a:cs typeface="Times New Roman"/>
                          <a:hlinkClick r:id="rId15" action="ppaction://hlinksldjump"/>
                        </a:rPr>
                        <a:t>et suivi des d’activités </a:t>
                      </a:r>
                      <a:endParaRPr lang="fr-FR" sz="1100" b="0" kern="100" baseline="0" dirty="0">
                        <a:solidFill>
                          <a:schemeClr val="tx1"/>
                        </a:solidFill>
                        <a:latin typeface="Arial"/>
                        <a:ea typeface="Times New Roman"/>
                        <a:cs typeface="Times New Roman"/>
                      </a:endParaRPr>
                    </a:p>
                  </a:txBody>
                  <a:tcPr marL="34553" marR="34553"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bl>
          </a:graphicData>
        </a:graphic>
      </p:graphicFrame>
      <p:sp>
        <p:nvSpPr>
          <p:cNvPr id="6" name="Rectangle 5"/>
          <p:cNvSpPr/>
          <p:nvPr/>
        </p:nvSpPr>
        <p:spPr>
          <a:xfrm>
            <a:off x="0" y="785794"/>
            <a:ext cx="7786710" cy="369332"/>
          </a:xfrm>
          <a:prstGeom prst="rect">
            <a:avLst/>
          </a:prstGeom>
        </p:spPr>
        <p:txBody>
          <a:bodyPr wrap="square">
            <a:spAutoFit/>
          </a:bodyPr>
          <a:lstStyle/>
          <a:p>
            <a:pPr algn="ctr"/>
            <a:r>
              <a:rPr lang="fr-FR" b="1" dirty="0" smtClean="0">
                <a:solidFill>
                  <a:srgbClr val="0070C0"/>
                </a:solidFill>
              </a:rPr>
              <a:t>Pôle 3 Gestion administrative interne</a:t>
            </a:r>
            <a:endParaRPr lang="fr-FR" dirty="0">
              <a:solidFill>
                <a:srgbClr val="0070C0"/>
              </a:solidFill>
            </a:endParaRPr>
          </a:p>
        </p:txBody>
      </p:sp>
      <p:pic>
        <p:nvPicPr>
          <p:cNvPr id="7" name="Picture 2" descr="Rendered Image">
            <a:hlinkClick r:id="rId16" action="ppaction://hlinksldjump"/>
          </p:cNvPr>
          <p:cNvPicPr>
            <a:picLocks noChangeAspect="1" noChangeArrowheads="1"/>
          </p:cNvPicPr>
          <p:nvPr/>
        </p:nvPicPr>
        <p:blipFill>
          <a:blip r:embed="rId17" cstate="print"/>
          <a:srcRect/>
          <a:stretch>
            <a:fillRect/>
          </a:stretch>
        </p:blipFill>
        <p:spPr bwMode="auto">
          <a:xfrm>
            <a:off x="8321645" y="6072206"/>
            <a:ext cx="822355" cy="1146008"/>
          </a:xfrm>
          <a:prstGeom prst="rect">
            <a:avLst/>
          </a:prstGeom>
          <a:noFill/>
          <a:ln w="9525">
            <a:noFill/>
            <a:miter lim="800000"/>
            <a:headEnd/>
            <a:tailEnd/>
          </a:ln>
        </p:spPr>
      </p:pic>
      <p:sp>
        <p:nvSpPr>
          <p:cNvPr id="10" name="Titre 1"/>
          <p:cNvSpPr txBox="1">
            <a:spLocks/>
          </p:cNvSpPr>
          <p:nvPr/>
        </p:nvSpPr>
        <p:spPr bwMode="gray">
          <a:xfrm>
            <a:off x="0" y="0"/>
            <a:ext cx="9144000" cy="647700"/>
          </a:xfrm>
          <a:prstGeom prst="rect">
            <a:avLst/>
          </a:prstGeom>
          <a:noFill/>
          <a:ln w="9525">
            <a:noFill/>
            <a:miter lim="800000"/>
            <a:headEnd/>
            <a:tailEnd/>
          </a:ln>
        </p:spPr>
        <p:txBody>
          <a:bodyPr vert="horz" wrap="square" lIns="0" tIns="45720" rIns="0" bIns="45720" numCol="1" anchor="t"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fr-FR" sz="2800" b="1" i="0" u="none" strike="noStrike" kern="0" cap="none" spc="50" normalizeH="0" baseline="0" noProof="0" dirty="0" smtClean="0">
                <a:ln w="11430"/>
                <a:solidFill>
                  <a:srgbClr val="4F81BD"/>
                </a:solidFill>
                <a:effectLst/>
                <a:uLnTx/>
                <a:uFillTx/>
                <a:latin typeface="+mj-lt"/>
                <a:ea typeface="+mj-ea"/>
                <a:cs typeface="+mj-cs"/>
              </a:rPr>
              <a:t>Baccalauréat Professionnel Gestion-Administration</a:t>
            </a:r>
            <a:endParaRPr kumimoji="0" lang="fr-FR" sz="2800" b="1" i="0" u="none" strike="noStrike" kern="0" cap="none" spc="50" normalizeH="0" baseline="0" noProof="0" dirty="0">
              <a:ln w="11430"/>
              <a:solidFill>
                <a:srgbClr val="4F81BD"/>
              </a:solidFill>
              <a:effectLst/>
              <a:uLnTx/>
              <a:uFillTx/>
              <a:latin typeface="+mj-lt"/>
              <a:ea typeface="+mj-ea"/>
              <a:cs typeface="+mj-cs"/>
            </a:endParaRPr>
          </a:p>
        </p:txBody>
      </p:sp>
      <p:pic>
        <p:nvPicPr>
          <p:cNvPr id="8" name="Picture 3" descr="Résultat de recherche d'images pour &quot;plume&quot;"/>
          <p:cNvPicPr>
            <a:picLocks noChangeAspect="1" noChangeArrowheads="1"/>
          </p:cNvPicPr>
          <p:nvPr/>
        </p:nvPicPr>
        <p:blipFill>
          <a:blip r:embed="rId18" cstate="print">
            <a:clrChange>
              <a:clrFrom>
                <a:srgbClr val="FFFFFF"/>
              </a:clrFrom>
              <a:clrTo>
                <a:srgbClr val="FFFFFF">
                  <a:alpha val="0"/>
                </a:srgbClr>
              </a:clrTo>
            </a:clrChange>
          </a:blip>
          <a:srcRect/>
          <a:stretch>
            <a:fillRect/>
          </a:stretch>
        </p:blipFill>
        <p:spPr bwMode="auto">
          <a:xfrm>
            <a:off x="4286248" y="1571612"/>
            <a:ext cx="235544" cy="231262"/>
          </a:xfrm>
          <a:prstGeom prst="rect">
            <a:avLst/>
          </a:prstGeom>
          <a:noFill/>
        </p:spPr>
      </p:pic>
      <p:pic>
        <p:nvPicPr>
          <p:cNvPr id="9" name="Picture 3" descr="Résultat de recherche d'images pour &quot;plume&quot;"/>
          <p:cNvPicPr>
            <a:picLocks noChangeAspect="1" noChangeArrowheads="1"/>
          </p:cNvPicPr>
          <p:nvPr/>
        </p:nvPicPr>
        <p:blipFill>
          <a:blip r:embed="rId18" cstate="print">
            <a:clrChange>
              <a:clrFrom>
                <a:srgbClr val="FFFFFF"/>
              </a:clrFrom>
              <a:clrTo>
                <a:srgbClr val="FFFFFF">
                  <a:alpha val="0"/>
                </a:srgbClr>
              </a:clrTo>
            </a:clrChange>
          </a:blip>
          <a:srcRect/>
          <a:stretch>
            <a:fillRect/>
          </a:stretch>
        </p:blipFill>
        <p:spPr bwMode="auto">
          <a:xfrm>
            <a:off x="4357686" y="1785926"/>
            <a:ext cx="235544" cy="231262"/>
          </a:xfrm>
          <a:prstGeom prst="rect">
            <a:avLst/>
          </a:prstGeom>
          <a:noFill/>
        </p:spPr>
      </p:pic>
      <p:sp>
        <p:nvSpPr>
          <p:cNvPr id="11" name="Rectangle à coins arrondis 10">
            <a:hlinkClick r:id="rId19" action="ppaction://hlinksldjump"/>
          </p:cNvPr>
          <p:cNvSpPr/>
          <p:nvPr/>
        </p:nvSpPr>
        <p:spPr bwMode="auto">
          <a:xfrm>
            <a:off x="7143768" y="1571612"/>
            <a:ext cx="1143008" cy="428628"/>
          </a:xfrm>
          <a:prstGeom prst="roundRect">
            <a:avLst/>
          </a:prstGeom>
          <a:solidFill>
            <a:schemeClr val="bg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Critères </a:t>
            </a:r>
          </a:p>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d’évaluation</a:t>
            </a:r>
          </a:p>
        </p:txBody>
      </p:sp>
      <p:sp>
        <p:nvSpPr>
          <p:cNvPr id="12" name="Rectangle à coins arrondis 11">
            <a:hlinkClick r:id="rId20" action="ppaction://hlinksldjump"/>
          </p:cNvPr>
          <p:cNvSpPr/>
          <p:nvPr/>
        </p:nvSpPr>
        <p:spPr bwMode="auto">
          <a:xfrm>
            <a:off x="7143768" y="2786058"/>
            <a:ext cx="1143008" cy="428628"/>
          </a:xfrm>
          <a:prstGeom prst="roundRect">
            <a:avLst/>
          </a:prstGeom>
          <a:solidFill>
            <a:schemeClr val="bg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Critères </a:t>
            </a:r>
          </a:p>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d’évaluation</a:t>
            </a:r>
          </a:p>
        </p:txBody>
      </p:sp>
      <p:sp>
        <p:nvSpPr>
          <p:cNvPr id="13" name="Rectangle à coins arrondis 12">
            <a:hlinkClick r:id="rId21" action="ppaction://hlinksldjump"/>
          </p:cNvPr>
          <p:cNvSpPr/>
          <p:nvPr/>
        </p:nvSpPr>
        <p:spPr bwMode="auto">
          <a:xfrm>
            <a:off x="7143768" y="4214818"/>
            <a:ext cx="1143008" cy="428628"/>
          </a:xfrm>
          <a:prstGeom prst="roundRect">
            <a:avLst/>
          </a:prstGeom>
          <a:solidFill>
            <a:schemeClr val="bg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Critères </a:t>
            </a:r>
          </a:p>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d’évaluation</a:t>
            </a:r>
          </a:p>
        </p:txBody>
      </p:sp>
      <p:sp>
        <p:nvSpPr>
          <p:cNvPr id="14" name="Rectangle à coins arrondis 13">
            <a:hlinkClick r:id="rId22" action="ppaction://hlinksldjump"/>
          </p:cNvPr>
          <p:cNvSpPr/>
          <p:nvPr/>
        </p:nvSpPr>
        <p:spPr bwMode="auto">
          <a:xfrm>
            <a:off x="7143768" y="5357826"/>
            <a:ext cx="1143008" cy="428628"/>
          </a:xfrm>
          <a:prstGeom prst="roundRect">
            <a:avLst/>
          </a:prstGeom>
          <a:solidFill>
            <a:schemeClr val="bg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Critères </a:t>
            </a:r>
          </a:p>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d’évaluation</a:t>
            </a:r>
          </a:p>
        </p:txBody>
      </p:sp>
    </p:spTree>
  </p:cSld>
  <p:clrMapOvr>
    <a:masterClrMapping/>
  </p:clrMapOvr>
  <p:transition advClick="0">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152352" rIns="9144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bmk="_Toc302398802">
                <a:ln>
                  <a:noFill/>
                </a:ln>
                <a:solidFill>
                  <a:srgbClr val="3B81BD"/>
                </a:solidFill>
                <a:effectLst/>
                <a:latin typeface="Calibri" pitchFamily="34" charset="0"/>
                <a:cs typeface="Arial" pitchFamily="34" charset="0"/>
              </a:rPr>
              <a:t>Pôle 4 – Gestion administrative des projets</a:t>
            </a:r>
            <a:endParaRPr kumimoji="0" lang="fr-FR" sz="1300" b="1" i="1" u="none" strike="noStrike" cap="none" normalizeH="0" baseline="0" smtClean="0">
              <a:ln>
                <a:noFill/>
              </a:ln>
              <a:solidFill>
                <a:schemeClr val="tx1"/>
              </a:solidFill>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Arial" pitchFamily="34" charset="0"/>
                <a:ea typeface="Times New Roman" pitchFamily="18" charset="0"/>
                <a:cs typeface="Arial Narrow" pitchFamily="34" charset="0"/>
              </a:rPr>
              <a:t>Aptitude </a:t>
            </a:r>
            <a:r>
              <a:rPr kumimoji="0" lang="fr-FR" sz="1200" b="0" i="0" u="none" strike="noStrike" cap="none" normalizeH="0" baseline="0" smtClean="0">
                <a:ln>
                  <a:noFill/>
                </a:ln>
                <a:solidFill>
                  <a:schemeClr val="tx1"/>
                </a:solidFill>
                <a:effectLst/>
                <a:latin typeface="Arial" pitchFamily="34" charset="0"/>
                <a:ea typeface="Times New Roman" pitchFamily="18" charset="0"/>
                <a:cs typeface="Arial Narrow" pitchFamily="34" charset="0"/>
              </a:rPr>
              <a:t>générale :</a:t>
            </a:r>
            <a:r>
              <a:rPr kumimoji="0" lang="fr-FR" sz="1200" b="0" i="1" u="none" strike="noStrike" cap="none" normalizeH="0" baseline="0" smtClean="0">
                <a:ln>
                  <a:noFill/>
                </a:ln>
                <a:solidFill>
                  <a:schemeClr val="tx1"/>
                </a:solidFill>
                <a:effectLst/>
                <a:latin typeface="Arial" pitchFamily="34" charset="0"/>
                <a:ea typeface="Times New Roman" pitchFamily="18" charset="0"/>
                <a:cs typeface="Arial Narrow" pitchFamily="34" charset="0"/>
              </a:rPr>
              <a:t> </a:t>
            </a:r>
            <a:r>
              <a:rPr kumimoji="0" lang="fr-FR" sz="1200" b="0" i="1" u="none" strike="noStrike" cap="none" normalizeH="0" baseline="0" smtClean="0">
                <a:ln>
                  <a:noFill/>
                </a:ln>
                <a:solidFill>
                  <a:srgbClr val="4F81BD"/>
                </a:solidFill>
                <a:effectLst/>
                <a:latin typeface="Arial" pitchFamily="34" charset="0"/>
                <a:ea typeface="Times New Roman" pitchFamily="18" charset="0"/>
                <a:cs typeface="Arial Narrow" pitchFamily="34" charset="0"/>
              </a:rPr>
              <a:t>Accompagner des projets</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146" name="Rectangle 2"/>
          <p:cNvSpPr>
            <a:spLocks noChangeArrowheads="1"/>
          </p:cNvSpPr>
          <p:nvPr/>
        </p:nvSpPr>
        <p:spPr bwMode="auto">
          <a:xfrm>
            <a:off x="357158"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03">
                <a:ln>
                  <a:noFill/>
                </a:ln>
                <a:solidFill>
                  <a:schemeClr val="tx1"/>
                </a:solidFill>
                <a:effectLst/>
                <a:latin typeface="Arial" pitchFamily="34" charset="0"/>
                <a:ea typeface="Times New Roman" pitchFamily="18" charset="0"/>
                <a:cs typeface="Calibri" pitchFamily="34" charset="0"/>
              </a:rPr>
              <a:t>Classe 4.1. Suivi opérationnel du projet</a:t>
            </a:r>
            <a:r>
              <a:rPr kumimoji="0" lang="fr-FR" sz="1000" b="1" i="0" u="none" strike="noStrike" cap="none" normalizeH="0" baseline="0" dirty="0" smtClean="0" bmk="_Toc302398803">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03">
                <a:ln>
                  <a:noFill/>
                </a:ln>
                <a:solidFill>
                  <a:srgbClr val="3B81BD"/>
                </a:solidFill>
                <a:effectLst/>
                <a:latin typeface="Arial" pitchFamily="34" charset="0"/>
                <a:ea typeface="Times New Roman" pitchFamily="18" charset="0"/>
                <a:cs typeface="Arial Narrow" pitchFamily="34" charset="0"/>
              </a:rPr>
              <a:t>4.1.1. Mise en forme et diffusion du descriptif du projet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au 6"/>
          <p:cNvGraphicFramePr>
            <a:graphicFrameLocks noGrp="1"/>
          </p:cNvGraphicFramePr>
          <p:nvPr/>
        </p:nvGraphicFramePr>
        <p:xfrm>
          <a:off x="357158" y="1285860"/>
          <a:ext cx="8286810" cy="387191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Le contexte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objectifs et les finalités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acteurs concernés par le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charte graphique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liste des tâches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a:t>
                      </a:r>
                      <a:r>
                        <a:rPr lang="fr-FR" sz="1000" b="1" dirty="0">
                          <a:latin typeface="Arial"/>
                          <a:ea typeface="Times New Roman"/>
                          <a:cs typeface="Arial Narrow"/>
                        </a:rPr>
                        <a:t> </a:t>
                      </a:r>
                      <a:r>
                        <a:rPr lang="fr-FR" sz="1000" b="0" dirty="0">
                          <a:latin typeface="Arial"/>
                          <a:ea typeface="Times New Roman"/>
                          <a:cs typeface="Arial Narrow"/>
                        </a:rPr>
                        <a:t>consignes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liste des destinataires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programmation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cahier des charges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modèle de description d’un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Des consignes de confidentialité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Des règles comportementales à adopter envers les différents acteurs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Savoirs de gestion et savoirs technologiques </a:t>
                      </a:r>
                    </a:p>
                    <a:p>
                      <a:pPr marL="82550" indent="-82550">
                        <a:spcAft>
                          <a:spcPts val="0"/>
                        </a:spcAft>
                      </a:pPr>
                      <a:r>
                        <a:rPr lang="fr-FR" sz="1000" b="0" dirty="0">
                          <a:latin typeface="Arial"/>
                          <a:ea typeface="Times New Roman"/>
                          <a:cs typeface="Arial Narrow"/>
                        </a:rPr>
                        <a:t>- La démarche de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types de projets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suivi administratif de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documents composites</a:t>
                      </a:r>
                      <a:endParaRPr lang="fr-FR" sz="1000" b="1" dirty="0">
                        <a:latin typeface="Arial"/>
                        <a:ea typeface="Times New Roman"/>
                        <a:cs typeface="Arial Narrow"/>
                      </a:endParaRPr>
                    </a:p>
                    <a:p>
                      <a:pPr marL="82550" indent="-82550">
                        <a:spcAft>
                          <a:spcPts val="0"/>
                        </a:spcAft>
                        <a:tabLst>
                          <a:tab pos="1509395" algn="l"/>
                        </a:tabLst>
                      </a:pPr>
                      <a:r>
                        <a:rPr lang="fr-FR" sz="1000" b="0" dirty="0">
                          <a:latin typeface="Arial"/>
                          <a:ea typeface="Times New Roman"/>
                          <a:cs typeface="Arial"/>
                        </a:rPr>
                        <a:t>- Les fonctionnalités bureautiques </a:t>
                      </a:r>
                      <a:endParaRPr lang="fr-FR" sz="1000" b="1" dirty="0">
                        <a:latin typeface="Arial"/>
                        <a:ea typeface="Times New Roman"/>
                        <a:cs typeface="Arial Narrow"/>
                      </a:endParaRPr>
                    </a:p>
                    <a:p>
                      <a:pPr marL="82550" indent="-82550">
                        <a:spcAft>
                          <a:spcPts val="0"/>
                        </a:spcAft>
                        <a:tabLst>
                          <a:tab pos="1509395" algn="l"/>
                        </a:tabLst>
                      </a:pPr>
                      <a:r>
                        <a:rPr lang="fr-FR" sz="1000" b="0" dirty="0">
                          <a:latin typeface="Arial"/>
                          <a:ea typeface="Times New Roman"/>
                          <a:cs typeface="Arial"/>
                        </a:rPr>
                        <a:t>- L’exploitation d’informations concernant un projet, à l’aide d’un PGI</a:t>
                      </a:r>
                      <a:endParaRPr lang="fr-FR" sz="1000" b="1" dirty="0">
                        <a:latin typeface="Arial"/>
                        <a:ea typeface="Times New Roman"/>
                        <a:cs typeface="Arial Narrow"/>
                      </a:endParaRPr>
                    </a:p>
                    <a:p>
                      <a:pPr>
                        <a:spcAft>
                          <a:spcPts val="0"/>
                        </a:spcAft>
                      </a:pPr>
                      <a:r>
                        <a:rPr lang="fr-FR" sz="1000" b="1" dirty="0">
                          <a:solidFill>
                            <a:srgbClr val="00B050"/>
                          </a:solidFill>
                          <a:latin typeface="Arial"/>
                          <a:ea typeface="Times New Roman"/>
                          <a:cs typeface="Arial Narrow"/>
                        </a:rPr>
                        <a:t>Savoirs rédactionnels</a:t>
                      </a:r>
                    </a:p>
                    <a:p>
                      <a:pPr>
                        <a:spcAft>
                          <a:spcPts val="0"/>
                        </a:spcAft>
                      </a:pPr>
                      <a:r>
                        <a:rPr lang="fr-FR" sz="1000" b="1" kern="150" dirty="0">
                          <a:solidFill>
                            <a:srgbClr val="00B050"/>
                          </a:solidFill>
                          <a:latin typeface="Arial"/>
                          <a:ea typeface="Times New Roman"/>
                          <a:cs typeface="Mangal"/>
                        </a:rPr>
                        <a:t>- Lecture et écriture d’un genre </a:t>
                      </a:r>
                      <a:endParaRPr lang="fr-FR" sz="1000" b="1" kern="150" dirty="0">
                        <a:solidFill>
                          <a:srgbClr val="00B050"/>
                        </a:solidFill>
                        <a:latin typeface="Arial Narrow"/>
                        <a:ea typeface="Times New Roman"/>
                        <a:cs typeface="Mangal"/>
                      </a:endParaRPr>
                    </a:p>
                    <a:p>
                      <a:pPr marL="132080">
                        <a:spcAft>
                          <a:spcPts val="0"/>
                        </a:spcAft>
                      </a:pPr>
                      <a:r>
                        <a:rPr lang="fr-FR" sz="1000" dirty="0">
                          <a:solidFill>
                            <a:srgbClr val="00B050"/>
                          </a:solidFill>
                          <a:latin typeface="Arial"/>
                          <a:cs typeface="Arial Unicode MS"/>
                        </a:rPr>
                        <a:t>Le descriptif du projet</a:t>
                      </a:r>
                      <a:endParaRPr lang="fr-FR" sz="1000" dirty="0">
                        <a:solidFill>
                          <a:srgbClr val="00B050"/>
                        </a:solidFill>
                        <a:latin typeface="Cambria"/>
                      </a:endParaRPr>
                    </a:p>
                    <a:p>
                      <a:pPr>
                        <a:spcAft>
                          <a:spcPts val="0"/>
                        </a:spcAft>
                      </a:pPr>
                      <a:r>
                        <a:rPr lang="fr-FR" sz="1000" b="1" kern="150" dirty="0">
                          <a:solidFill>
                            <a:srgbClr val="00B050"/>
                          </a:solidFill>
                          <a:latin typeface="Arial"/>
                          <a:ea typeface="Times New Roman"/>
                          <a:cs typeface="Mangal"/>
                        </a:rPr>
                        <a:t>- Procédés d’écriture</a:t>
                      </a:r>
                      <a:endParaRPr lang="fr-FR" sz="1000" b="1" kern="150" dirty="0">
                        <a:solidFill>
                          <a:srgbClr val="00B050"/>
                        </a:solidFill>
                        <a:latin typeface="Arial Narrow"/>
                        <a:ea typeface="Times New Roman"/>
                        <a:cs typeface="Mangal"/>
                      </a:endParaRPr>
                    </a:p>
                    <a:p>
                      <a:pPr marL="132080">
                        <a:spcAft>
                          <a:spcPts val="0"/>
                        </a:spcAft>
                      </a:pPr>
                      <a:r>
                        <a:rPr lang="fr-FR" sz="1000" dirty="0">
                          <a:solidFill>
                            <a:srgbClr val="00B050"/>
                          </a:solidFill>
                          <a:latin typeface="Arial"/>
                          <a:cs typeface="Arial Unicode MS"/>
                        </a:rPr>
                        <a:t>• Le tri et la hiérarchisation des informations, les titres et les sous-titres</a:t>
                      </a:r>
                      <a:endParaRPr lang="fr-FR" sz="1000" dirty="0">
                        <a:solidFill>
                          <a:srgbClr val="00B050"/>
                        </a:solidFill>
                        <a:latin typeface="Cambria"/>
                      </a:endParaRPr>
                    </a:p>
                    <a:p>
                      <a:pPr marL="132080">
                        <a:spcAft>
                          <a:spcPts val="0"/>
                        </a:spcAft>
                      </a:pPr>
                      <a:r>
                        <a:rPr lang="fr-FR" sz="1000" dirty="0">
                          <a:solidFill>
                            <a:srgbClr val="00B050"/>
                          </a:solidFill>
                          <a:latin typeface="Arial"/>
                          <a:cs typeface="Arial Unicode MS"/>
                        </a:rPr>
                        <a:t>• L’énumération</a:t>
                      </a:r>
                      <a:endParaRPr lang="fr-FR" sz="1000" dirty="0">
                        <a:solidFill>
                          <a:srgbClr val="00B050"/>
                        </a:solidFill>
                        <a:latin typeface="Cambria"/>
                      </a:endParaRPr>
                    </a:p>
                    <a:p>
                      <a:pPr marL="132080">
                        <a:spcAft>
                          <a:spcPts val="0"/>
                        </a:spcAft>
                      </a:pPr>
                      <a:r>
                        <a:rPr lang="fr-FR" sz="1000" dirty="0">
                          <a:solidFill>
                            <a:srgbClr val="00B050"/>
                          </a:solidFill>
                          <a:latin typeface="Arial"/>
                          <a:cs typeface="Arial Unicode MS"/>
                        </a:rPr>
                        <a:t>• L’expression des objectifs</a:t>
                      </a:r>
                      <a:endParaRPr lang="fr-FR" sz="1000" dirty="0">
                        <a:solidFill>
                          <a:srgbClr val="00B050"/>
                        </a:solidFill>
                        <a:latin typeface="Cambria"/>
                      </a:endParaRPr>
                    </a:p>
                    <a:p>
                      <a:pPr marL="132080">
                        <a:spcAft>
                          <a:spcPts val="0"/>
                        </a:spcAft>
                      </a:pPr>
                      <a:r>
                        <a:rPr lang="fr-FR" sz="1000" dirty="0">
                          <a:solidFill>
                            <a:srgbClr val="00B050"/>
                          </a:solidFill>
                          <a:latin typeface="Arial"/>
                          <a:cs typeface="Arial Unicode MS"/>
                        </a:rPr>
                        <a:t>• Les repères et les marques du temps</a:t>
                      </a:r>
                      <a:endParaRPr lang="fr-FR" sz="1000" dirty="0">
                        <a:solidFill>
                          <a:srgbClr val="00B050"/>
                        </a:solidFill>
                        <a:latin typeface="Cambria"/>
                      </a:endParaRPr>
                    </a:p>
                    <a:p>
                      <a:pPr marL="132080">
                        <a:spcAft>
                          <a:spcPts val="0"/>
                        </a:spcAft>
                      </a:pPr>
                      <a:r>
                        <a:rPr lang="fr-FR" sz="1000" dirty="0">
                          <a:solidFill>
                            <a:srgbClr val="00B050"/>
                          </a:solidFill>
                          <a:latin typeface="Arial"/>
                          <a:cs typeface="Arial Unicode MS"/>
                        </a:rPr>
                        <a:t>• Les temps et modes des verbes : le futur</a:t>
                      </a:r>
                      <a:endParaRPr lang="fr-FR" sz="1000" dirty="0">
                        <a:solidFill>
                          <a:srgbClr val="00B050"/>
                        </a:solidFill>
                        <a:latin typeface="Cambria"/>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a:latin typeface="Arial"/>
                        <a:ea typeface="Times New Roman"/>
                        <a:cs typeface="Calibri"/>
                      </a:endParaRPr>
                    </a:p>
                    <a:p>
                      <a:pPr>
                        <a:spcAft>
                          <a:spcPts val="0"/>
                        </a:spcAft>
                      </a:pPr>
                      <a:r>
                        <a:rPr lang="fr-FR" sz="1000" b="1">
                          <a:latin typeface="Arial"/>
                          <a:ea typeface="Times New Roman"/>
                          <a:cs typeface="Calibri"/>
                        </a:rPr>
                        <a:t>Complexité</a:t>
                      </a:r>
                      <a:endParaRPr lang="fr-FR" sz="1000" b="1">
                        <a:latin typeface="Arial"/>
                        <a:ea typeface="Times New Roman"/>
                        <a:cs typeface="Arial Narrow"/>
                      </a:endParaRPr>
                    </a:p>
                    <a:p>
                      <a:pPr>
                        <a:spcAft>
                          <a:spcPts val="0"/>
                        </a:spcAft>
                      </a:pPr>
                      <a:r>
                        <a:rPr lang="fr-FR" sz="1000" b="0">
                          <a:latin typeface="Arial"/>
                          <a:ea typeface="Times New Roman"/>
                          <a:cs typeface="Arial Narrow"/>
                        </a:rPr>
                        <a:t>- Informations et documents à compléter</a:t>
                      </a:r>
                      <a:endParaRPr lang="fr-FR" sz="1000" b="1">
                        <a:latin typeface="Arial"/>
                        <a:ea typeface="Times New Roman"/>
                        <a:cs typeface="Arial Narrow"/>
                      </a:endParaRPr>
                    </a:p>
                    <a:p>
                      <a:pPr>
                        <a:spcAft>
                          <a:spcPts val="0"/>
                        </a:spcAft>
                      </a:pPr>
                      <a:r>
                        <a:rPr lang="fr-FR" sz="1000" b="0">
                          <a:latin typeface="Arial"/>
                          <a:ea typeface="Times New Roman"/>
                          <a:cs typeface="Arial Narrow"/>
                        </a:rPr>
                        <a:t>- Fichier destinataires à créer</a:t>
                      </a:r>
                      <a:endParaRPr lang="fr-FR" sz="1000" b="1">
                        <a:latin typeface="Arial"/>
                        <a:ea typeface="Times New Roman"/>
                        <a:cs typeface="Arial Narrow"/>
                      </a:endParaRPr>
                    </a:p>
                    <a:p>
                      <a:pPr>
                        <a:spcAft>
                          <a:spcPts val="0"/>
                        </a:spcAft>
                      </a:pPr>
                      <a:r>
                        <a:rPr lang="fr-FR" sz="1000" b="0">
                          <a:latin typeface="Arial"/>
                          <a:ea typeface="Times New Roman"/>
                          <a:cs typeface="Arial Narrow"/>
                        </a:rPr>
                        <a:t>- Densité et technicité des documents</a:t>
                      </a:r>
                      <a:endParaRPr lang="fr-FR" sz="1000" b="1">
                        <a:latin typeface="Arial"/>
                        <a:ea typeface="Times New Roman"/>
                        <a:cs typeface="Arial Narrow"/>
                      </a:endParaRPr>
                    </a:p>
                    <a:p>
                      <a:pPr>
                        <a:spcAft>
                          <a:spcPts val="0"/>
                        </a:spcAft>
                      </a:pPr>
                      <a:r>
                        <a:rPr lang="fr-FR" sz="1000" b="0">
                          <a:latin typeface="Arial"/>
                          <a:ea typeface="Times New Roman"/>
                          <a:cs typeface="Arial Narrow"/>
                        </a:rPr>
                        <a:t>- Interdépendance des projets</a:t>
                      </a:r>
                      <a:endParaRPr lang="fr-FR" sz="1000" b="1">
                        <a:latin typeface="Arial"/>
                        <a:ea typeface="Times New Roman"/>
                        <a:cs typeface="Arial Narrow"/>
                      </a:endParaRPr>
                    </a:p>
                    <a:p>
                      <a:pPr>
                        <a:spcAft>
                          <a:spcPts val="0"/>
                        </a:spcAft>
                      </a:pPr>
                      <a:r>
                        <a:rPr lang="fr-FR" sz="1000" b="0">
                          <a:latin typeface="Arial"/>
                          <a:ea typeface="Times New Roman"/>
                          <a:cs typeface="Arial Narrow"/>
                        </a:rPr>
                        <a:t>- Mise en ligne du projet</a:t>
                      </a:r>
                      <a:endParaRPr lang="fr-FR" sz="1000" b="1">
                        <a:latin typeface="Arial"/>
                        <a:ea typeface="Times New Roman"/>
                        <a:cs typeface="Arial Narrow"/>
                      </a:endParaRPr>
                    </a:p>
                    <a:p>
                      <a:pPr>
                        <a:spcAft>
                          <a:spcPts val="0"/>
                        </a:spcAft>
                      </a:pPr>
                      <a:r>
                        <a:rPr lang="fr-FR" sz="1000" b="0">
                          <a:latin typeface="Arial"/>
                          <a:ea typeface="Times New Roman"/>
                          <a:cs typeface="Arial Narrow"/>
                        </a:rPr>
                        <a:t>- Modification des acteurs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017349">
                <a:tc vMerge="1">
                  <a:txBody>
                    <a:bodyPr/>
                    <a:lstStyle/>
                    <a:p>
                      <a:endParaRPr lang="fr-FR"/>
                    </a:p>
                  </a:txBody>
                  <a:tcPr/>
                </a:tc>
                <a:tc vMerge="1">
                  <a:txBody>
                    <a:bodyPr/>
                    <a:lstStyle/>
                    <a:p>
                      <a:endParaRPr lang="fr-FR"/>
                    </a:p>
                  </a:txBody>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Aléas</a:t>
                      </a:r>
                      <a:endParaRPr lang="fr-FR" sz="1000" b="1">
                        <a:latin typeface="Arial"/>
                        <a:ea typeface="Times New Roman"/>
                        <a:cs typeface="Arial Narrow"/>
                      </a:endParaRPr>
                    </a:p>
                    <a:p>
                      <a:pPr>
                        <a:spcAft>
                          <a:spcPts val="0"/>
                        </a:spcAft>
                      </a:pPr>
                      <a:r>
                        <a:rPr lang="fr-FR" sz="1000" b="0">
                          <a:latin typeface="Arial"/>
                          <a:ea typeface="Times New Roman"/>
                          <a:cs typeface="Arial Narrow"/>
                        </a:rPr>
                        <a:t>- Dossier incomplet</a:t>
                      </a:r>
                      <a:endParaRPr lang="fr-FR" sz="1000" b="1">
                        <a:latin typeface="Arial"/>
                        <a:ea typeface="Times New Roman"/>
                        <a:cs typeface="Arial Narrow"/>
                      </a:endParaRPr>
                    </a:p>
                    <a:p>
                      <a:pPr>
                        <a:spcAft>
                          <a:spcPts val="0"/>
                        </a:spcAft>
                      </a:pPr>
                      <a:r>
                        <a:rPr lang="fr-FR" sz="1000" b="0">
                          <a:latin typeface="Arial"/>
                          <a:ea typeface="Times New Roman"/>
                          <a:cs typeface="Arial Narrow"/>
                        </a:rPr>
                        <a:t>- Adresses erronées</a:t>
                      </a:r>
                      <a:endParaRPr lang="fr-FR" sz="1000" b="1">
                        <a:latin typeface="Arial"/>
                        <a:ea typeface="Times New Roman"/>
                        <a:cs typeface="Arial Narrow"/>
                      </a:endParaRPr>
                    </a:p>
                    <a:p>
                      <a:pPr>
                        <a:spcAft>
                          <a:spcPts val="0"/>
                        </a:spcAft>
                      </a:pPr>
                      <a:r>
                        <a:rPr lang="fr-FR" sz="1000" b="0">
                          <a:latin typeface="Arial"/>
                          <a:ea typeface="Times New Roman"/>
                          <a:cs typeface="Arial Narrow"/>
                        </a:rPr>
                        <a:t>- Fichier trop volumineux pour être diffusé</a:t>
                      </a:r>
                      <a:endParaRPr lang="fr-FR" sz="1000" b="1">
                        <a:latin typeface="Arial"/>
                        <a:ea typeface="Times New Roman"/>
                        <a:cs typeface="Arial Narrow"/>
                      </a:endParaRPr>
                    </a:p>
                    <a:p>
                      <a:pPr>
                        <a:spcAft>
                          <a:spcPts val="0"/>
                        </a:spcAft>
                      </a:pPr>
                      <a:r>
                        <a:rPr lang="fr-FR" sz="1000" b="0">
                          <a:latin typeface="Arial"/>
                          <a:ea typeface="Times New Roman"/>
                          <a:cs typeface="Arial Narrow"/>
                        </a:rPr>
                        <a:t>- Formats de fichier incompatibles</a:t>
                      </a:r>
                      <a:endParaRPr lang="fr-FR" sz="1000" b="1">
                        <a:latin typeface="Arial"/>
                        <a:ea typeface="Times New Roman"/>
                        <a:cs typeface="Arial Narrow"/>
                      </a:endParaRPr>
                    </a:p>
                    <a:p>
                      <a:pPr>
                        <a:spcAft>
                          <a:spcPts val="0"/>
                        </a:spcAft>
                      </a:pPr>
                      <a:r>
                        <a:rPr lang="fr-FR" sz="1000" b="0">
                          <a:latin typeface="Arial"/>
                          <a:ea typeface="Times New Roman"/>
                          <a:cs typeface="Arial Narrow"/>
                        </a:rPr>
                        <a:t>- Projet non stabilisé</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Le descriptif du projet, mis en forme dans le respect du modèle, est diffusé aux acteurs concernés.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dirty="0">
                          <a:latin typeface="Arial"/>
                          <a:ea typeface="Times New Roman"/>
                          <a:cs typeface="Arial Narrow"/>
                        </a:rPr>
                        <a:t>Réaliser un descriptif de projet à partir d’éléments composites, adapté à différents acteurs </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a:rPr>
                        <a:t>Qualité du descriptif du projet</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9" name="Picture 3" descr="Résultat de recherche d'images pour &quot;plume&quo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6" name="Rectangle à coins arrondis 5">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500034" y="928670"/>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04">
                <a:ln>
                  <a:noFill/>
                </a:ln>
                <a:solidFill>
                  <a:schemeClr val="tx1"/>
                </a:solidFill>
                <a:effectLst/>
                <a:latin typeface="Arial" pitchFamily="34" charset="0"/>
                <a:ea typeface="Times New Roman" pitchFamily="18" charset="0"/>
                <a:cs typeface="Calibri" pitchFamily="34" charset="0"/>
              </a:rPr>
              <a:t>Classe 4.1. Suivi opérationnel du projet</a:t>
            </a:r>
            <a:r>
              <a:rPr kumimoji="0" lang="fr-FR" sz="1000" b="1" i="0" u="none" strike="noStrike" cap="none" normalizeH="0" baseline="0" dirty="0" smtClean="0" bmk="_Toc302398804">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04">
                <a:ln>
                  <a:noFill/>
                </a:ln>
                <a:solidFill>
                  <a:srgbClr val="3B81BD"/>
                </a:solidFill>
                <a:effectLst/>
                <a:latin typeface="Arial" pitchFamily="34" charset="0"/>
                <a:ea typeface="Times New Roman" pitchFamily="18" charset="0"/>
                <a:cs typeface="Arial Narrow" pitchFamily="34" charset="0"/>
              </a:rPr>
              <a:t>4.1.2. Organisation de la base documentaire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00034" y="1357298"/>
          <a:ext cx="8286807" cy="3028952"/>
        </p:xfrm>
        <a:graphic>
          <a:graphicData uri="http://schemas.openxmlformats.org/drawingml/2006/table">
            <a:tbl>
              <a:tblPr/>
              <a:tblGrid>
                <a:gridCol w="2762269"/>
                <a:gridCol w="2762269"/>
                <a:gridCol w="2762269"/>
              </a:tblGrid>
              <a:tr h="285752">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Le cahier des charges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formalisation des besoins d’informations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schéma relationnel des acteurs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programmation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plan de classement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consignes de confidentialité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consignes de sécurité de la base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procédures de classement, de stockage et d’archivage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documentation existante, y compris juridique, concernant le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Savoirs de gestion et savoirs technologiques </a:t>
                      </a:r>
                    </a:p>
                    <a:p>
                      <a:pPr marL="82550" indent="-82550">
                        <a:spcAft>
                          <a:spcPts val="0"/>
                        </a:spcAft>
                      </a:pPr>
                      <a:r>
                        <a:rPr lang="fr-FR" sz="1000" b="0" dirty="0">
                          <a:latin typeface="Arial"/>
                          <a:ea typeface="Times New Roman"/>
                          <a:cs typeface="Arial Narrow"/>
                        </a:rPr>
                        <a:t>- La base documentaire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sources et supports d’information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protection et la traçabilité des documents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formats de fichiers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unités de stockage locales et en ligne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moteurs de recherche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gestion automatisée des flux d’informations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constitution d’une base documentaire à l’aide de la gestion électronique des documents (GED)</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L’exploitation automatisée des informations </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Complexité</a:t>
                      </a:r>
                      <a:endParaRPr lang="fr-FR" sz="1000" b="1">
                        <a:latin typeface="Arial"/>
                        <a:ea typeface="Times New Roman"/>
                        <a:cs typeface="Arial Narrow"/>
                      </a:endParaRPr>
                    </a:p>
                    <a:p>
                      <a:pPr>
                        <a:spcAft>
                          <a:spcPts val="0"/>
                        </a:spcAft>
                      </a:pPr>
                      <a:r>
                        <a:rPr lang="fr-FR" sz="1000" b="0">
                          <a:latin typeface="Arial"/>
                          <a:ea typeface="Times New Roman"/>
                          <a:cs typeface="Arial Narrow"/>
                        </a:rPr>
                        <a:t>- Hétérogénéité des documents</a:t>
                      </a:r>
                      <a:endParaRPr lang="fr-FR" sz="1000" b="1">
                        <a:latin typeface="Arial"/>
                        <a:ea typeface="Times New Roman"/>
                        <a:cs typeface="Arial Narrow"/>
                      </a:endParaRPr>
                    </a:p>
                    <a:p>
                      <a:pPr>
                        <a:spcAft>
                          <a:spcPts val="0"/>
                        </a:spcAft>
                      </a:pPr>
                      <a:r>
                        <a:rPr lang="fr-FR" sz="1000" b="0">
                          <a:latin typeface="Arial"/>
                          <a:ea typeface="Times New Roman"/>
                          <a:cs typeface="Arial Narrow"/>
                        </a:rPr>
                        <a:t>- Fréquence d’actualisation élevée</a:t>
                      </a:r>
                      <a:endParaRPr lang="fr-FR" sz="1000" b="1">
                        <a:latin typeface="Arial"/>
                        <a:ea typeface="Times New Roman"/>
                        <a:cs typeface="Arial Narrow"/>
                      </a:endParaRPr>
                    </a:p>
                    <a:p>
                      <a:pPr>
                        <a:spcAft>
                          <a:spcPts val="0"/>
                        </a:spcAft>
                      </a:pPr>
                      <a:r>
                        <a:rPr lang="fr-FR" sz="1000" b="0">
                          <a:latin typeface="Arial"/>
                          <a:ea typeface="Times New Roman"/>
                          <a:cs typeface="Arial Narrow"/>
                        </a:rPr>
                        <a:t>- Technicité du projet </a:t>
                      </a:r>
                      <a:endParaRPr lang="fr-FR" sz="1000" b="1">
                        <a:latin typeface="Arial"/>
                        <a:ea typeface="Times New Roman"/>
                        <a:cs typeface="Arial Narrow"/>
                      </a:endParaRPr>
                    </a:p>
                    <a:p>
                      <a:pPr>
                        <a:spcAft>
                          <a:spcPts val="0"/>
                        </a:spcAft>
                      </a:pPr>
                      <a:r>
                        <a:rPr lang="fr-FR" sz="1000" b="0">
                          <a:latin typeface="Arial"/>
                          <a:ea typeface="Times New Roman"/>
                          <a:cs typeface="Arial Narrow"/>
                        </a:rPr>
                        <a:t>- Indexation complexe</a:t>
                      </a:r>
                      <a:endParaRPr lang="fr-FR" sz="1000" b="1">
                        <a:latin typeface="Arial"/>
                        <a:ea typeface="Times New Roman"/>
                        <a:cs typeface="Arial Narrow"/>
                      </a:endParaRPr>
                    </a:p>
                    <a:p>
                      <a:pPr>
                        <a:spcAft>
                          <a:spcPts val="0"/>
                        </a:spcAft>
                      </a:pPr>
                      <a:r>
                        <a:rPr lang="fr-FR" sz="1000" b="0">
                          <a:latin typeface="Arial"/>
                          <a:ea typeface="Times New Roman"/>
                          <a:cs typeface="Arial Narrow"/>
                        </a:rPr>
                        <a:t>- Base utilisée par une multiplicité d’acteurs</a:t>
                      </a:r>
                      <a:endParaRPr lang="fr-FR" sz="1000" b="1">
                        <a:latin typeface="Arial"/>
                        <a:ea typeface="Times New Roman"/>
                        <a:cs typeface="Arial Narrow"/>
                      </a:endParaRPr>
                    </a:p>
                    <a:p>
                      <a:pPr>
                        <a:spcAft>
                          <a:spcPts val="0"/>
                        </a:spcAft>
                      </a:pPr>
                      <a:r>
                        <a:rPr lang="fr-FR" sz="1000" b="0">
                          <a:latin typeface="Arial"/>
                          <a:ea typeface="Times New Roman"/>
                          <a:cs typeface="Arial Narrow"/>
                        </a:rPr>
                        <a:t>- Utilisation de documents protégés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Base non actualisée</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Défaillance d’un flux</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Information erronée ou incomplète</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Perte de document</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Attaques virales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La base documentaire est structurée et mise à jour.</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84972">
                <a:tc>
                  <a:txBody>
                    <a:bodyPr/>
                    <a:lstStyle/>
                    <a:p>
                      <a:pPr>
                        <a:spcAft>
                          <a:spcPts val="0"/>
                        </a:spcAft>
                      </a:pPr>
                      <a:r>
                        <a:rPr lang="fr-FR" sz="1000" b="0">
                          <a:latin typeface="Arial"/>
                          <a:ea typeface="Times New Roman"/>
                          <a:cs typeface="Arial"/>
                        </a:rPr>
                        <a:t>Constituer une base documentaire</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Pertinence de la base documentaire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500034"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05">
                <a:ln>
                  <a:noFill/>
                </a:ln>
                <a:solidFill>
                  <a:schemeClr val="tx1"/>
                </a:solidFill>
                <a:effectLst/>
                <a:latin typeface="Arial" pitchFamily="34" charset="0"/>
                <a:ea typeface="Times New Roman" pitchFamily="18" charset="0"/>
                <a:cs typeface="Calibri" pitchFamily="34" charset="0"/>
              </a:rPr>
              <a:t>Classe 4.1. Suivi opérationnel du projet</a:t>
            </a:r>
            <a:r>
              <a:rPr kumimoji="0" lang="fr-FR" sz="1000" b="1" i="0" u="none" strike="noStrike" cap="none" normalizeH="0" baseline="0" dirty="0" smtClean="0" bmk="_Toc302398805">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05">
                <a:ln>
                  <a:noFill/>
                </a:ln>
                <a:solidFill>
                  <a:srgbClr val="3B81BD"/>
                </a:solidFill>
                <a:effectLst/>
                <a:latin typeface="Arial" pitchFamily="34" charset="0"/>
                <a:ea typeface="Times New Roman" pitchFamily="18" charset="0"/>
                <a:cs typeface="Arial Narrow" pitchFamily="34" charset="0"/>
              </a:rPr>
              <a:t>4.1.3. Production d’états budgétaires liés au projet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500034" y="1285860"/>
          <a:ext cx="8286810" cy="3200400"/>
        </p:xfrm>
        <a:graphic>
          <a:graphicData uri="http://schemas.openxmlformats.org/drawingml/2006/table">
            <a:tbl>
              <a:tblPr/>
              <a:tblGrid>
                <a:gridCol w="2762270"/>
                <a:gridCol w="2762270"/>
                <a:gridCol w="2762270"/>
              </a:tblGrid>
              <a:tr h="92486">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Savoirs associés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Performance attendue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Le cahier des charges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objectifs et la structure de l’état budgétaire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budget alloué au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L’état des recettes et des dépenses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descriptif du projet et la liste des tâches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modalités de calcul des éléments budgétaires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charte graphique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modèles de présentation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Savoirs de gestion et savoirs technologiques </a:t>
                      </a:r>
                    </a:p>
                    <a:p>
                      <a:pPr marL="82550" indent="-82550">
                        <a:spcAft>
                          <a:spcPts val="0"/>
                        </a:spcAft>
                      </a:pPr>
                      <a:r>
                        <a:rPr lang="fr-FR" sz="1000" b="0" dirty="0">
                          <a:latin typeface="Arial"/>
                          <a:ea typeface="Times New Roman"/>
                          <a:cs typeface="Arial"/>
                        </a:rPr>
                        <a:t>- La budgétisation de projets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détermination des coûts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gestion budgétaire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facturation des tâches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a:rPr>
                        <a:t>- Les calculs et les analyses d’écarts budgétaires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conception de tableaux et de graphiques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production et le suivi du budget à l’aide d’un PGI</a:t>
                      </a:r>
                      <a:endParaRPr lang="fr-FR" sz="1000" b="1" dirty="0">
                        <a:latin typeface="Arial"/>
                        <a:ea typeface="Times New Roman"/>
                        <a:cs typeface="Arial Narrow"/>
                      </a:endParaRPr>
                    </a:p>
                    <a:p>
                      <a:pPr>
                        <a:spcAft>
                          <a:spcPts val="0"/>
                        </a:spcAft>
                        <a:tabLst>
                          <a:tab pos="1509395" algn="l"/>
                        </a:tabLst>
                      </a:pPr>
                      <a:r>
                        <a:rPr lang="fr-FR" sz="1000" b="1" dirty="0">
                          <a:solidFill>
                            <a:srgbClr val="FF0000"/>
                          </a:solidFill>
                          <a:latin typeface="Arial"/>
                          <a:ea typeface="Times New Roman"/>
                          <a:cs typeface="Arial Narrow"/>
                        </a:rPr>
                        <a:t>Savoirs juridiques et économiques</a:t>
                      </a:r>
                    </a:p>
                    <a:p>
                      <a:pPr marL="82550" indent="-82550">
                        <a:spcAft>
                          <a:spcPts val="0"/>
                        </a:spcAft>
                        <a:tabLst>
                          <a:tab pos="2167255" algn="r"/>
                        </a:tabLst>
                      </a:pPr>
                      <a:r>
                        <a:rPr lang="fr-FR" sz="1000" b="0" dirty="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2" action="ppaction://hlinksldjump" tooltip="Thème 1.2 - Les organisations : Les différentes organisations + Finalités et objectifs des organisations  &amp;  Thème 4.2 - La création de richesse par l'entreprise : La performance, la rentablité et la croissance de l'entreprise"/>
                        </a:rPr>
                        <a:t>Les administrations, leurs finalités et leurs champs d’intervention</a:t>
                      </a:r>
                      <a:endParaRPr lang="fr-FR" sz="1000" b="1" dirty="0">
                        <a:solidFill>
                          <a:srgbClr val="FF0000"/>
                        </a:solidFill>
                        <a:latin typeface="Arial"/>
                        <a:ea typeface="Times New Roman"/>
                        <a:cs typeface="Arial Narrow"/>
                        <a:hlinkClick r:id="rId2" action="ppaction://hlinksldjump" tooltip="Thème 1.2 - Les organisations : Les différentes organisations + Finalités et objectifs des organisations  &amp;  Thème 4.2 - La création de richesse par l'entreprise : La performance, la rentablité et la croissance de l'entreprise"/>
                      </a:endParaRPr>
                    </a:p>
                    <a:p>
                      <a:pPr marL="82550" indent="-82550">
                        <a:spcAft>
                          <a:spcPts val="0"/>
                        </a:spcAft>
                      </a:pPr>
                      <a:r>
                        <a:rPr lang="fr-FR" sz="1000" b="0" dirty="0">
                          <a:solidFill>
                            <a:srgbClr val="FF0000"/>
                          </a:solidFill>
                          <a:latin typeface="Arial"/>
                          <a:ea typeface="Times New Roman"/>
                          <a:cs typeface="Arial Narrow"/>
                          <a:hlinkClick r:id="rId2" action="ppaction://hlinksldjump" tooltip="Thème 1.2 - Les organisations : Les différentes organisations + Finalités et objectifs des organisations  &amp;  Thème 4.2 - La création de richesse par l'entreprise : La performance, la rentablité et la croissance de l'entreprise"/>
                        </a:rPr>
                        <a:t>- Les subventions</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Absence de modèle de présentation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Complexité des calculs budgétaires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Diversité des éléments à intégrer dans la présentation de l’état budgétaire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Mise en évidence d’écarts budgétaires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Projet pluriannuel</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462431">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Rééchelonnement des dépenses et des recettes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Erreurs de calculs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Invraisemblance d’éléments budgétaires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a:rPr>
                        <a:t>Toutes les informations budgétaires relatives au projet sont collectées et reportées, les calculs sont réalisés.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Narrow"/>
                        </a:rPr>
                        <a:t>Chiffrer et présenter des données budgétaires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Fiabilité de l’état budgétaire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428596" y="785794"/>
            <a:ext cx="821537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06">
                <a:ln>
                  <a:noFill/>
                </a:ln>
                <a:solidFill>
                  <a:schemeClr val="tx1"/>
                </a:solidFill>
                <a:effectLst/>
                <a:latin typeface="Arial" pitchFamily="34" charset="0"/>
                <a:ea typeface="Times New Roman" pitchFamily="18" charset="0"/>
                <a:cs typeface="Calibri" pitchFamily="34" charset="0"/>
              </a:rPr>
              <a:t>Classe 4.1. Suivi opérationnel du projet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06">
                <a:ln>
                  <a:noFill/>
                </a:ln>
                <a:solidFill>
                  <a:srgbClr val="3B81BD"/>
                </a:solidFill>
                <a:effectLst/>
                <a:latin typeface="Arial" pitchFamily="34" charset="0"/>
                <a:ea typeface="Times New Roman" pitchFamily="18" charset="0"/>
                <a:cs typeface="Arial Narrow" pitchFamily="34" charset="0"/>
              </a:rPr>
              <a:t>4.1.4. Traitement des formalités et des autorisations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07" cy="4267200"/>
        </p:xfrm>
        <a:graphic>
          <a:graphicData uri="http://schemas.openxmlformats.org/drawingml/2006/table">
            <a:tbl>
              <a:tblPr/>
              <a:tblGrid>
                <a:gridCol w="2762269"/>
                <a:gridCol w="2762269"/>
                <a:gridCol w="2762269"/>
              </a:tblGrid>
              <a:tr h="92486">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Savoirs associés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Performance attendue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Le cahier des charges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programmation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informations légales et réglementaires en lien avec le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autorités concernées</a:t>
                      </a:r>
                      <a:endParaRPr lang="fr-FR" sz="1000" b="1" dirty="0">
                        <a:latin typeface="Arial"/>
                        <a:ea typeface="Times New Roman"/>
                        <a:cs typeface="Arial Narrow"/>
                      </a:endParaRPr>
                    </a:p>
                    <a:p>
                      <a:pPr marL="82550" indent="-82550">
                        <a:spcAft>
                          <a:spcPts val="445"/>
                        </a:spcAft>
                      </a:pPr>
                      <a:r>
                        <a:rPr lang="fr-FR" sz="1000" b="0" dirty="0">
                          <a:latin typeface="Cambria"/>
                        </a:rPr>
                        <a:t>- Les procédures de demande d’autorisation internes à l’organisation</a:t>
                      </a:r>
                      <a:endParaRPr lang="fr-FR" sz="1000" dirty="0">
                        <a:latin typeface="Cambria"/>
                      </a:endParaRPr>
                    </a:p>
                    <a:p>
                      <a:pPr marL="82550" indent="-82550">
                        <a:spcAft>
                          <a:spcPts val="0"/>
                        </a:spcAft>
                      </a:pPr>
                      <a:r>
                        <a:rPr lang="fr-FR" sz="1000" b="0" dirty="0">
                          <a:latin typeface="Arial"/>
                          <a:ea typeface="Times New Roman"/>
                          <a:cs typeface="Arial Narrow"/>
                        </a:rPr>
                        <a:t>- Les procédures de demande d’autorisation externes propres aux administrations concernées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descriptif des formalités liées au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formulaires administratifs de demandes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Savoirs de gestion et savoirs technologiques </a:t>
                      </a:r>
                    </a:p>
                    <a:p>
                      <a:pPr marL="82550" indent="-77788">
                        <a:spcAft>
                          <a:spcPts val="0"/>
                        </a:spcAft>
                      </a:pPr>
                      <a:r>
                        <a:rPr lang="fr-FR" sz="1000" b="0" dirty="0">
                          <a:latin typeface="Arial"/>
                          <a:ea typeface="Times New Roman"/>
                          <a:cs typeface="Arial Narrow"/>
                        </a:rPr>
                        <a:t>- Les formalités et les autorisations administratives</a:t>
                      </a:r>
                      <a:endParaRPr lang="fr-FR" sz="1000" b="1" dirty="0">
                        <a:latin typeface="Arial"/>
                        <a:ea typeface="Times New Roman"/>
                        <a:cs typeface="Arial Narrow"/>
                      </a:endParaRPr>
                    </a:p>
                    <a:p>
                      <a:pPr marL="82550" indent="-77788">
                        <a:spcAft>
                          <a:spcPts val="0"/>
                        </a:spcAft>
                      </a:pPr>
                      <a:r>
                        <a:rPr lang="fr-FR" sz="1000" b="0" dirty="0">
                          <a:latin typeface="Arial"/>
                          <a:ea typeface="Times New Roman"/>
                          <a:cs typeface="Arial Narrow"/>
                        </a:rPr>
                        <a:t>- Les modalités de traitement des formalités et autorisations : en ligne, courriel, courrier</a:t>
                      </a:r>
                      <a:endParaRPr lang="fr-FR" sz="1000" b="1" dirty="0">
                        <a:latin typeface="Arial"/>
                        <a:ea typeface="Times New Roman"/>
                        <a:cs typeface="Arial Narrow"/>
                      </a:endParaRPr>
                    </a:p>
                    <a:p>
                      <a:pPr marL="4763" indent="0" algn="just">
                        <a:spcAft>
                          <a:spcPts val="0"/>
                        </a:spcAft>
                      </a:pPr>
                      <a:r>
                        <a:rPr lang="fr-FR" sz="1000" b="1" dirty="0">
                          <a:solidFill>
                            <a:srgbClr val="FF0000"/>
                          </a:solidFill>
                          <a:latin typeface="Arial"/>
                          <a:ea typeface="Times New Roman"/>
                          <a:cs typeface="Arial Narrow"/>
                        </a:rPr>
                        <a:t>Savoirs juridiques et économiques</a:t>
                      </a:r>
                    </a:p>
                    <a:p>
                      <a:pPr marL="82550" indent="-82550">
                        <a:spcAft>
                          <a:spcPts val="0"/>
                        </a:spcAft>
                        <a:tabLst>
                          <a:tab pos="2167255" algn="r"/>
                        </a:tabLst>
                      </a:pPr>
                      <a:r>
                        <a:rPr lang="fr-FR" sz="1000" b="0" dirty="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2" action="ppaction://hlinksldjump" tooltip="Thème 1.1 - Les métiers et le contexte professionnel : Le contexte institutionnel du domaine pro concerné  &amp;  Thème 1.2 - Les organisations : Les différentes organisations + Finalités et objectifs + Les acteurs dans les organisations"/>
                        </a:rPr>
                        <a:t>Les administrations, leurs finalités et leurs champs d’intervention</a:t>
                      </a:r>
                      <a:endParaRPr lang="fr-FR" sz="1000" b="1" dirty="0">
                        <a:solidFill>
                          <a:srgbClr val="FF0000"/>
                        </a:solidFill>
                        <a:latin typeface="Arial"/>
                        <a:ea typeface="Times New Roman"/>
                        <a:cs typeface="Arial Narrow"/>
                        <a:hlinkClick r:id="rId2" action="ppaction://hlinksldjump" tooltip="Thème 1.1 - Les métiers et le contexte professionnel : Le contexte institutionnel du domaine pro concerné  &amp;  Thème 1.2 - Les organisations : Les différentes organisations + Finalités et objectifs + Les acteurs dans les organisations"/>
                      </a:endParaRPr>
                    </a:p>
                    <a:p>
                      <a:pPr marL="82550" indent="-82550">
                        <a:spcAft>
                          <a:spcPts val="0"/>
                        </a:spcAft>
                      </a:pPr>
                      <a:r>
                        <a:rPr lang="fr-FR" sz="1000" b="0" dirty="0">
                          <a:solidFill>
                            <a:srgbClr val="FF0000"/>
                          </a:solidFill>
                          <a:latin typeface="Arial"/>
                          <a:ea typeface="Times New Roman"/>
                          <a:cs typeface="Arial Narrow"/>
                          <a:hlinkClick r:id="rId2" action="ppaction://hlinksldjump" tooltip="Thème 1.1 - Les métiers et le contexte professionnel : Le contexte institutionnel du domaine pro concerné  &amp;  Thème 1.2 - Les organisations : Les différentes organisations + Finalités et objectifs + Les acteurs dans les organisations"/>
                        </a:rPr>
                        <a:t>- La règlementation juridique en lien avec le projet</a:t>
                      </a:r>
                      <a:endParaRPr lang="fr-FR" sz="1000" b="1" dirty="0">
                        <a:solidFill>
                          <a:srgbClr val="FF0000"/>
                        </a:solidFill>
                        <a:latin typeface="Arial"/>
                        <a:ea typeface="Times New Roman"/>
                        <a:cs typeface="Arial Narrow"/>
                        <a:hlinkClick r:id="rId2" action="ppaction://hlinksldjump" tooltip="Thème 1.1 - Les métiers et le contexte professionnel : Le contexte institutionnel du domaine pro concerné  &amp;  Thème 1.2 - Les organisations : Les différentes organisations + Finalités et objectifs + Les acteurs dans les organisations"/>
                      </a:endParaRPr>
                    </a:p>
                    <a:p>
                      <a:pPr marL="82550" indent="-82550" algn="just">
                        <a:spcAft>
                          <a:spcPts val="0"/>
                        </a:spcAft>
                      </a:pPr>
                      <a:r>
                        <a:rPr lang="fr-FR" sz="1000" b="0" dirty="0">
                          <a:solidFill>
                            <a:srgbClr val="FF0000"/>
                          </a:solidFill>
                          <a:latin typeface="Arial"/>
                          <a:ea typeface="Times New Roman"/>
                          <a:cs typeface="Arial Narrow"/>
                          <a:hlinkClick r:id="rId2" action="ppaction://hlinksldjump" tooltip="Thème 1.1 - Les métiers et le contexte professionnel : Le contexte institutionnel du domaine pro concerné  &amp;  Thème 1.2 - Les organisations : Les différentes organisations + Finalités et objectifs + Les acteurs dans les organisations"/>
                        </a:rPr>
                        <a:t>- La normalisation</a:t>
                      </a:r>
                      <a:endParaRPr lang="fr-FR" sz="1000" b="1" dirty="0">
                        <a:solidFill>
                          <a:srgbClr val="FF0000"/>
                        </a:solidFill>
                        <a:latin typeface="Arial"/>
                        <a:ea typeface="Times New Roman"/>
                        <a:cs typeface="Arial Narrow"/>
                      </a:endParaRPr>
                    </a:p>
                    <a:p>
                      <a:pPr marL="4763" indent="0" algn="just">
                        <a:spcAft>
                          <a:spcPts val="0"/>
                        </a:spcAft>
                      </a:pPr>
                      <a:r>
                        <a:rPr lang="fr-FR" sz="1000" b="1" dirty="0">
                          <a:solidFill>
                            <a:srgbClr val="00B050"/>
                          </a:solidFill>
                          <a:latin typeface="Arial"/>
                          <a:ea typeface="Times New Roman"/>
                          <a:cs typeface="Arial Narrow"/>
                        </a:rPr>
                        <a:t>Savoirs rédactionnels</a:t>
                      </a:r>
                    </a:p>
                    <a:p>
                      <a:pPr>
                        <a:spcAft>
                          <a:spcPts val="0"/>
                        </a:spcAft>
                      </a:pPr>
                      <a:r>
                        <a:rPr lang="fr-FR" sz="1000" b="1" kern="150" dirty="0">
                          <a:solidFill>
                            <a:srgbClr val="00B050"/>
                          </a:solidFill>
                          <a:latin typeface="Arial"/>
                          <a:ea typeface="Times New Roman"/>
                          <a:cs typeface="Mangal"/>
                        </a:rPr>
                        <a:t>- Lecture et écriture d’un genre </a:t>
                      </a:r>
                      <a:endParaRPr lang="fr-FR" sz="1000" b="1" kern="150" dirty="0">
                        <a:solidFill>
                          <a:srgbClr val="00B050"/>
                        </a:solidFill>
                        <a:latin typeface="Arial Narrow"/>
                        <a:ea typeface="Times New Roman"/>
                        <a:cs typeface="Mangal"/>
                      </a:endParaRPr>
                    </a:p>
                    <a:p>
                      <a:pPr marL="132080">
                        <a:spcBef>
                          <a:spcPts val="10"/>
                        </a:spcBef>
                        <a:spcAft>
                          <a:spcPts val="0"/>
                        </a:spcAft>
                      </a:pPr>
                      <a:r>
                        <a:rPr lang="fr-FR" sz="1000" dirty="0">
                          <a:solidFill>
                            <a:srgbClr val="00B050"/>
                          </a:solidFill>
                          <a:latin typeface="Arial"/>
                          <a:cs typeface="Arial Unicode MS"/>
                        </a:rPr>
                        <a:t>Le courrier de sollicitation </a:t>
                      </a:r>
                      <a:endParaRPr lang="fr-FR" sz="1000" dirty="0">
                        <a:solidFill>
                          <a:srgbClr val="00B050"/>
                        </a:solidFill>
                        <a:latin typeface="Cambria"/>
                      </a:endParaRPr>
                    </a:p>
                    <a:p>
                      <a:pPr>
                        <a:spcAft>
                          <a:spcPts val="0"/>
                        </a:spcAft>
                      </a:pPr>
                      <a:r>
                        <a:rPr lang="fr-FR" sz="1000" b="1" kern="150" dirty="0">
                          <a:solidFill>
                            <a:srgbClr val="00B050"/>
                          </a:solidFill>
                          <a:latin typeface="Arial"/>
                          <a:ea typeface="Times New Roman"/>
                          <a:cs typeface="Mangal"/>
                        </a:rPr>
                        <a:t>- Procédés d’écriture</a:t>
                      </a:r>
                      <a:endParaRPr lang="fr-FR" sz="1000" b="1" kern="150" dirty="0">
                        <a:solidFill>
                          <a:srgbClr val="00B050"/>
                        </a:solidFill>
                        <a:latin typeface="Arial Narrow"/>
                        <a:ea typeface="Times New Roman"/>
                        <a:cs typeface="Mangal"/>
                      </a:endParaRPr>
                    </a:p>
                    <a:p>
                      <a:pPr marL="132080">
                        <a:spcBef>
                          <a:spcPts val="10"/>
                        </a:spcBef>
                        <a:spcAft>
                          <a:spcPts val="0"/>
                        </a:spcAft>
                      </a:pPr>
                      <a:r>
                        <a:rPr lang="fr-FR" sz="1000" dirty="0">
                          <a:solidFill>
                            <a:srgbClr val="00B050"/>
                          </a:solidFill>
                          <a:latin typeface="Arial"/>
                          <a:cs typeface="Arial Unicode MS"/>
                        </a:rPr>
                        <a:t>• Le lexique du souhait, de la demande, de l’autorisation </a:t>
                      </a:r>
                      <a:endParaRPr lang="fr-FR" sz="1000" dirty="0">
                        <a:solidFill>
                          <a:srgbClr val="00B050"/>
                        </a:solidFill>
                        <a:latin typeface="Cambria"/>
                      </a:endParaRPr>
                    </a:p>
                    <a:p>
                      <a:pPr marL="132080">
                        <a:spcBef>
                          <a:spcPts val="10"/>
                        </a:spcBef>
                        <a:spcAft>
                          <a:spcPts val="0"/>
                        </a:spcAft>
                      </a:pPr>
                      <a:r>
                        <a:rPr lang="fr-FR" sz="1000" dirty="0">
                          <a:solidFill>
                            <a:srgbClr val="00B050"/>
                          </a:solidFill>
                          <a:latin typeface="Arial"/>
                          <a:cs typeface="Arial Unicode MS"/>
                        </a:rPr>
                        <a:t>•’argumentation : la persuasion</a:t>
                      </a:r>
                      <a:endParaRPr lang="fr-FR" sz="1000" dirty="0">
                        <a:solidFill>
                          <a:srgbClr val="00B050"/>
                        </a:solidFill>
                        <a:latin typeface="Cambria"/>
                      </a:endParaRPr>
                    </a:p>
                    <a:p>
                      <a:pPr marL="132080">
                        <a:spcBef>
                          <a:spcPts val="10"/>
                        </a:spcBef>
                        <a:spcAft>
                          <a:spcPts val="0"/>
                        </a:spcAft>
                      </a:pPr>
                      <a:r>
                        <a:rPr lang="fr-FR" sz="1000" dirty="0">
                          <a:solidFill>
                            <a:srgbClr val="00B050"/>
                          </a:solidFill>
                          <a:latin typeface="Arial"/>
                          <a:cs typeface="Arial Unicode MS"/>
                        </a:rPr>
                        <a:t>• Les formules d’introduction et de conclusion du courrier </a:t>
                      </a:r>
                      <a:endParaRPr lang="fr-FR" sz="1000" dirty="0">
                        <a:solidFill>
                          <a:srgbClr val="00B050"/>
                        </a:solidFill>
                        <a:latin typeface="Cambria"/>
                      </a:endParaRPr>
                    </a:p>
                    <a:p>
                      <a:pPr marL="132080">
                        <a:spcBef>
                          <a:spcPts val="10"/>
                        </a:spcBef>
                        <a:spcAft>
                          <a:spcPts val="0"/>
                        </a:spcAft>
                      </a:pPr>
                      <a:r>
                        <a:rPr lang="fr-FR" sz="1000" dirty="0">
                          <a:solidFill>
                            <a:srgbClr val="00B050"/>
                          </a:solidFill>
                          <a:latin typeface="Arial"/>
                          <a:cs typeface="Arial Unicode MS"/>
                        </a:rPr>
                        <a:t>• Les formules de politesse</a:t>
                      </a:r>
                      <a:endParaRPr lang="fr-FR" sz="1000" dirty="0">
                        <a:solidFill>
                          <a:srgbClr val="00B050"/>
                        </a:solidFill>
                        <a:latin typeface="Cambria"/>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Procédures d’autorisation longues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Demandes techniques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Autorisations conditionnelles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Demandes impliquant plusieurs institutions ou organismes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Document administratif non modélisé</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Documents en langue étrangère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017349">
                <a:tc vMerge="1">
                  <a:txBody>
                    <a:bodyPr/>
                    <a:lstStyle/>
                    <a:p>
                      <a:endParaRPr lang="fr-FR"/>
                    </a:p>
                  </a:txBody>
                  <a:tcPr/>
                </a:tc>
                <a:tc vMerge="1">
                  <a:txBody>
                    <a:bodyPr/>
                    <a:lstStyle/>
                    <a:p>
                      <a:endParaRPr lang="fr-FR"/>
                    </a:p>
                  </a:txBody>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Aléas</a:t>
                      </a:r>
                      <a:endParaRPr lang="fr-FR" sz="1000" b="1">
                        <a:latin typeface="Arial"/>
                        <a:ea typeface="Times New Roman"/>
                        <a:cs typeface="Arial Narrow"/>
                      </a:endParaRPr>
                    </a:p>
                    <a:p>
                      <a:pPr>
                        <a:spcAft>
                          <a:spcPts val="0"/>
                        </a:spcAft>
                      </a:pPr>
                      <a:r>
                        <a:rPr lang="fr-FR" sz="1000" b="0">
                          <a:latin typeface="Arial"/>
                          <a:ea typeface="Times New Roman"/>
                          <a:cs typeface="Calibri"/>
                        </a:rPr>
                        <a:t>- Demande non parvenue</a:t>
                      </a:r>
                      <a:endParaRPr lang="fr-FR" sz="1000" b="1">
                        <a:latin typeface="Arial"/>
                        <a:ea typeface="Times New Roman"/>
                        <a:cs typeface="Arial Narrow"/>
                      </a:endParaRPr>
                    </a:p>
                    <a:p>
                      <a:pPr>
                        <a:spcAft>
                          <a:spcPts val="0"/>
                        </a:spcAft>
                      </a:pPr>
                      <a:r>
                        <a:rPr lang="fr-FR" sz="1000" b="0">
                          <a:latin typeface="Arial"/>
                          <a:ea typeface="Times New Roman"/>
                          <a:cs typeface="Arial Narrow"/>
                        </a:rPr>
                        <a:t>- Formalité hors délai</a:t>
                      </a:r>
                      <a:endParaRPr lang="fr-FR" sz="1000" b="1">
                        <a:latin typeface="Arial"/>
                        <a:ea typeface="Times New Roman"/>
                        <a:cs typeface="Arial Narrow"/>
                      </a:endParaRPr>
                    </a:p>
                    <a:p>
                      <a:pPr>
                        <a:spcAft>
                          <a:spcPts val="0"/>
                        </a:spcAft>
                      </a:pPr>
                      <a:r>
                        <a:rPr lang="fr-FR" sz="1000" b="0">
                          <a:latin typeface="Arial"/>
                          <a:ea typeface="Times New Roman"/>
                          <a:cs typeface="Arial Narrow"/>
                        </a:rPr>
                        <a:t>- Retour de formulaire incomplet</a:t>
                      </a:r>
                      <a:endParaRPr lang="fr-FR" sz="1000" b="1">
                        <a:latin typeface="Arial"/>
                        <a:ea typeface="Times New Roman"/>
                        <a:cs typeface="Arial Narrow"/>
                      </a:endParaRPr>
                    </a:p>
                    <a:p>
                      <a:pPr>
                        <a:spcAft>
                          <a:spcPts val="0"/>
                        </a:spcAft>
                      </a:pPr>
                      <a:r>
                        <a:rPr lang="fr-FR" sz="1000" b="0">
                          <a:latin typeface="Arial"/>
                          <a:ea typeface="Times New Roman"/>
                          <a:cs typeface="Calibri"/>
                        </a:rPr>
                        <a:t>- Autorisation refusée ou différée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Les formalités sont accomplies et les autorisations nécessaires au projet sont obtenues dans les délais</a:t>
                      </a:r>
                      <a:r>
                        <a:rPr lang="fr-FR" sz="1000" b="0" dirty="0">
                          <a:latin typeface="Arial"/>
                          <a:ea typeface="Times New Roman"/>
                          <a:cs typeface="Arial"/>
                        </a:rPr>
                        <a:t>.</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Narrow"/>
                        </a:rPr>
                        <a:t>Assurer les formalités liées à un projet</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Calibri"/>
                        </a:rPr>
                        <a:t>Rigueur dans le traitement des formalités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8"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596" y="785794"/>
            <a:ext cx="821537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07">
                <a:ln>
                  <a:noFill/>
                </a:ln>
                <a:solidFill>
                  <a:schemeClr val="tx1"/>
                </a:solidFill>
                <a:effectLst/>
                <a:latin typeface="Arial" pitchFamily="34" charset="0"/>
                <a:ea typeface="Times New Roman" pitchFamily="18" charset="0"/>
                <a:cs typeface="Calibri" pitchFamily="34" charset="0"/>
              </a:rPr>
              <a:t>Classe 4.1. Suivi opérationnel du projet</a:t>
            </a:r>
            <a:r>
              <a:rPr kumimoji="0" lang="fr-FR" sz="1000" b="1" i="0" u="none" strike="noStrike" cap="none" normalizeH="0" baseline="0" dirty="0" smtClean="0" bmk="_Toc302398807">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07">
                <a:ln>
                  <a:noFill/>
                </a:ln>
                <a:solidFill>
                  <a:srgbClr val="3B81BD"/>
                </a:solidFill>
                <a:effectLst/>
                <a:latin typeface="Arial" pitchFamily="34" charset="0"/>
                <a:ea typeface="Times New Roman" pitchFamily="18" charset="0"/>
                <a:cs typeface="Arial Narrow" pitchFamily="34" charset="0"/>
              </a:rPr>
              <a:t>4.1.5. Suivi du planning de réalisation du projet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au 5"/>
          <p:cNvGraphicFramePr>
            <a:graphicFrameLocks noGrp="1"/>
          </p:cNvGraphicFramePr>
          <p:nvPr/>
        </p:nvGraphicFramePr>
        <p:xfrm>
          <a:off x="428596" y="1285860"/>
          <a:ext cx="8286807" cy="3352800"/>
        </p:xfrm>
        <a:graphic>
          <a:graphicData uri="http://schemas.openxmlformats.org/drawingml/2006/table">
            <a:tbl>
              <a:tblPr/>
              <a:tblGrid>
                <a:gridCol w="2762269"/>
                <a:gridCol w="2762269"/>
                <a:gridCol w="2762269"/>
              </a:tblGrid>
              <a:tr h="92486">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Savoirs associés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Performance attendue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Le cahier des charges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programmation et la planification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contraintes des acteurs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schéma relationnel des acteurs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consignes de confidentialité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procédure de suivi des dysfonctionnements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Savoirs de gestion et savoirs technologiques </a:t>
                      </a:r>
                    </a:p>
                    <a:p>
                      <a:pPr>
                        <a:spcAft>
                          <a:spcPts val="0"/>
                        </a:spcAft>
                      </a:pPr>
                      <a:r>
                        <a:rPr lang="fr-FR" sz="1000" b="0" dirty="0">
                          <a:latin typeface="Arial"/>
                          <a:ea typeface="Times New Roman"/>
                          <a:cs typeface="Arial Narrow"/>
                        </a:rPr>
                        <a:t>- La gestion de projet</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La gestion du temps</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L’ordonnancement et la planification</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Les outils de gestion du temps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 suivi automatisé du projet à l’aide d’un PGI</a:t>
                      </a:r>
                      <a:endParaRPr lang="fr-FR" sz="1000" b="1" dirty="0">
                        <a:latin typeface="Arial"/>
                        <a:ea typeface="Times New Roman"/>
                        <a:cs typeface="Arial Narrow"/>
                      </a:endParaRPr>
                    </a:p>
                    <a:p>
                      <a:pPr>
                        <a:spcAft>
                          <a:spcPts val="0"/>
                        </a:spcAft>
                      </a:pPr>
                      <a:r>
                        <a:rPr lang="fr-FR" sz="1000" b="1" kern="150" dirty="0">
                          <a:solidFill>
                            <a:srgbClr val="00B050"/>
                          </a:solidFill>
                          <a:latin typeface="Arial"/>
                          <a:ea typeface="Times New Roman"/>
                          <a:cs typeface="Mangal"/>
                        </a:rPr>
                        <a:t>Savoirs rédactionnels</a:t>
                      </a:r>
                      <a:endParaRPr lang="fr-FR" sz="1000" b="1" kern="150" dirty="0">
                        <a:solidFill>
                          <a:srgbClr val="00B050"/>
                        </a:solidFill>
                        <a:latin typeface="Arial Narrow"/>
                        <a:ea typeface="Times New Roman"/>
                        <a:cs typeface="Mangal"/>
                      </a:endParaRPr>
                    </a:p>
                    <a:p>
                      <a:pPr>
                        <a:spcAft>
                          <a:spcPts val="0"/>
                        </a:spcAft>
                      </a:pPr>
                      <a:r>
                        <a:rPr lang="fr-FR" sz="1000" b="1" kern="150" dirty="0">
                          <a:solidFill>
                            <a:srgbClr val="00B050"/>
                          </a:solidFill>
                          <a:latin typeface="Arial"/>
                          <a:ea typeface="Times New Roman"/>
                          <a:cs typeface="Mangal"/>
                        </a:rPr>
                        <a:t>- Lecture et écriture d’un genre</a:t>
                      </a:r>
                      <a:endParaRPr lang="fr-FR" sz="1000" b="1" kern="150" dirty="0">
                        <a:solidFill>
                          <a:srgbClr val="00B050"/>
                        </a:solidFill>
                        <a:latin typeface="Arial Narrow"/>
                        <a:ea typeface="Times New Roman"/>
                        <a:cs typeface="Mangal"/>
                      </a:endParaRPr>
                    </a:p>
                    <a:p>
                      <a:pPr marL="82550" indent="-82550">
                        <a:spcBef>
                          <a:spcPts val="10"/>
                        </a:spcBef>
                        <a:spcAft>
                          <a:spcPts val="0"/>
                        </a:spcAft>
                      </a:pPr>
                      <a:r>
                        <a:rPr lang="fr-FR" sz="1000" dirty="0">
                          <a:solidFill>
                            <a:srgbClr val="00B050"/>
                          </a:solidFill>
                          <a:latin typeface="Arial"/>
                          <a:cs typeface="Arial Unicode MS"/>
                        </a:rPr>
                        <a:t>Le rapport d’étape</a:t>
                      </a:r>
                      <a:endParaRPr lang="fr-FR" sz="1000" dirty="0">
                        <a:solidFill>
                          <a:srgbClr val="00B050"/>
                        </a:solidFill>
                        <a:latin typeface="Cambria"/>
                      </a:endParaRPr>
                    </a:p>
                    <a:p>
                      <a:pPr>
                        <a:spcAft>
                          <a:spcPts val="0"/>
                        </a:spcAft>
                      </a:pPr>
                      <a:r>
                        <a:rPr lang="fr-FR" sz="1000" b="1" kern="150" dirty="0">
                          <a:solidFill>
                            <a:srgbClr val="00B050"/>
                          </a:solidFill>
                          <a:latin typeface="Arial"/>
                          <a:ea typeface="Times New Roman"/>
                          <a:cs typeface="Mangal"/>
                        </a:rPr>
                        <a:t>- Procédés d’écriture</a:t>
                      </a:r>
                      <a:endParaRPr lang="fr-FR" sz="1000" b="1" kern="150" dirty="0">
                        <a:solidFill>
                          <a:srgbClr val="00B050"/>
                        </a:solidFill>
                        <a:latin typeface="Arial Narrow"/>
                        <a:ea typeface="Times New Roman"/>
                        <a:cs typeface="Mangal"/>
                      </a:endParaRPr>
                    </a:p>
                    <a:p>
                      <a:pPr marL="182563" lvl="1" indent="0">
                        <a:spcBef>
                          <a:spcPts val="10"/>
                        </a:spcBef>
                        <a:spcAft>
                          <a:spcPts val="0"/>
                        </a:spcAft>
                      </a:pPr>
                      <a:r>
                        <a:rPr lang="fr-FR" sz="1000" dirty="0">
                          <a:solidFill>
                            <a:srgbClr val="00B050"/>
                          </a:solidFill>
                          <a:latin typeface="Arial"/>
                          <a:cs typeface="Arial Unicode MS"/>
                        </a:rPr>
                        <a:t>• L’objectivité</a:t>
                      </a:r>
                      <a:endParaRPr lang="fr-FR" sz="1000" dirty="0">
                        <a:solidFill>
                          <a:srgbClr val="00B050"/>
                        </a:solidFill>
                        <a:latin typeface="Cambria"/>
                      </a:endParaRPr>
                    </a:p>
                    <a:p>
                      <a:pPr marL="182563" lvl="1" indent="0">
                        <a:spcBef>
                          <a:spcPts val="10"/>
                        </a:spcBef>
                        <a:spcAft>
                          <a:spcPts val="0"/>
                        </a:spcAft>
                      </a:pPr>
                      <a:r>
                        <a:rPr lang="fr-FR" sz="1000" dirty="0">
                          <a:solidFill>
                            <a:srgbClr val="00B050"/>
                          </a:solidFill>
                          <a:latin typeface="Arial"/>
                          <a:cs typeface="Arial Unicode MS"/>
                        </a:rPr>
                        <a:t>• La structuration du rapport</a:t>
                      </a:r>
                      <a:endParaRPr lang="fr-FR" sz="1000" dirty="0">
                        <a:solidFill>
                          <a:srgbClr val="00B050"/>
                        </a:solidFill>
                        <a:latin typeface="Cambria"/>
                      </a:endParaRPr>
                    </a:p>
                    <a:p>
                      <a:pPr marL="182563" lvl="1" indent="0">
                        <a:spcBef>
                          <a:spcPts val="10"/>
                        </a:spcBef>
                        <a:spcAft>
                          <a:spcPts val="0"/>
                        </a:spcAft>
                      </a:pPr>
                      <a:r>
                        <a:rPr lang="fr-FR" sz="1000" dirty="0">
                          <a:solidFill>
                            <a:srgbClr val="00B050"/>
                          </a:solidFill>
                          <a:latin typeface="Arial"/>
                          <a:cs typeface="Arial Unicode MS"/>
                        </a:rPr>
                        <a:t>• Les marques de l’énonciateur</a:t>
                      </a:r>
                      <a:endParaRPr lang="fr-FR" sz="1000" dirty="0">
                        <a:solidFill>
                          <a:srgbClr val="00B050"/>
                        </a:solidFill>
                        <a:latin typeface="Cambria"/>
                      </a:endParaRPr>
                    </a:p>
                    <a:p>
                      <a:pPr marL="182563" lvl="1" indent="0">
                        <a:spcBef>
                          <a:spcPts val="10"/>
                        </a:spcBef>
                        <a:spcAft>
                          <a:spcPts val="0"/>
                        </a:spcAft>
                      </a:pPr>
                      <a:r>
                        <a:rPr lang="fr-FR" sz="1000" dirty="0">
                          <a:solidFill>
                            <a:srgbClr val="00B050"/>
                          </a:solidFill>
                          <a:latin typeface="Arial"/>
                          <a:cs typeface="Arial Unicode MS"/>
                        </a:rPr>
                        <a:t>• Les marques du temps</a:t>
                      </a:r>
                      <a:endParaRPr lang="fr-FR" sz="1000" dirty="0">
                        <a:solidFill>
                          <a:srgbClr val="00B050"/>
                        </a:solidFill>
                        <a:latin typeface="Cambria"/>
                      </a:endParaRPr>
                    </a:p>
                    <a:p>
                      <a:pPr marL="182563" lvl="1" indent="0">
                        <a:spcBef>
                          <a:spcPts val="10"/>
                        </a:spcBef>
                        <a:spcAft>
                          <a:spcPts val="0"/>
                        </a:spcAft>
                      </a:pPr>
                      <a:r>
                        <a:rPr lang="fr-FR" sz="1000" dirty="0">
                          <a:solidFill>
                            <a:srgbClr val="00B050"/>
                          </a:solidFill>
                          <a:latin typeface="Arial"/>
                          <a:cs typeface="Arial Unicode MS"/>
                        </a:rPr>
                        <a:t>• L’énumération</a:t>
                      </a:r>
                      <a:endParaRPr lang="fr-FR" sz="1000" dirty="0">
                        <a:solidFill>
                          <a:srgbClr val="00B050"/>
                        </a:solidFill>
                        <a:latin typeface="Cambria"/>
                      </a:endParaRPr>
                    </a:p>
                    <a:p>
                      <a:pPr marL="182563" lvl="1" indent="0">
                        <a:spcAft>
                          <a:spcPts val="0"/>
                        </a:spcAft>
                      </a:pPr>
                      <a:r>
                        <a:rPr lang="fr-FR" sz="1000" b="0" dirty="0">
                          <a:solidFill>
                            <a:srgbClr val="00B050"/>
                          </a:solidFill>
                          <a:latin typeface="Arial"/>
                          <a:ea typeface="Times New Roman"/>
                          <a:cs typeface="Arial Narrow"/>
                        </a:rPr>
                        <a:t>• La comparaison</a:t>
                      </a:r>
                      <a:endParaRPr lang="fr-FR" sz="1000" b="1" dirty="0">
                        <a:solidFill>
                          <a:srgbClr val="00B05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Multiplication des contraintes de durée, de délais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Articulation et hiérarchisation complexes des tâches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Ajustement des tâches du projet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Création du planning des tâches administratives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017349">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Retards techniques et logistiques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Erreurs dans l’évaluation des durées, de l’ordonnancement, des priorités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Tâches en conflit dans la planification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1">
                        <a:latin typeface="Arial"/>
                        <a:ea typeface="Times New Roman"/>
                        <a:cs typeface="Calibri"/>
                      </a:endParaRPr>
                    </a:p>
                    <a:p>
                      <a:pPr>
                        <a:spcAft>
                          <a:spcPts val="0"/>
                        </a:spcAft>
                      </a:pPr>
                      <a:r>
                        <a:rPr lang="fr-FR" sz="1000" b="1">
                          <a:latin typeface="Arial"/>
                          <a:ea typeface="Times New Roman"/>
                          <a:cs typeface="Calibri"/>
                        </a:rPr>
                        <a:t>Résultats attendus </a:t>
                      </a:r>
                      <a:endParaRPr lang="fr-FR" sz="1000" b="1">
                        <a:latin typeface="Arial"/>
                        <a:ea typeface="Times New Roman"/>
                        <a:cs typeface="Arial Narrow"/>
                      </a:endParaRPr>
                    </a:p>
                    <a:p>
                      <a:pPr>
                        <a:spcAft>
                          <a:spcPts val="0"/>
                        </a:spcAft>
                      </a:pPr>
                      <a:r>
                        <a:rPr lang="fr-FR" sz="1000" b="0">
                          <a:latin typeface="Arial"/>
                          <a:ea typeface="Times New Roman"/>
                          <a:cs typeface="Arial Narrow"/>
                        </a:rPr>
                        <a:t>L’avancement du projet est contrôlé.</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84972">
                <a:tc>
                  <a:txBody>
                    <a:bodyPr/>
                    <a:lstStyle/>
                    <a:p>
                      <a:pPr>
                        <a:spcAft>
                          <a:spcPts val="0"/>
                        </a:spcAft>
                      </a:pPr>
                      <a:r>
                        <a:rPr lang="fr-FR" sz="1000" b="0" dirty="0">
                          <a:latin typeface="Arial"/>
                          <a:ea typeface="Times New Roman"/>
                          <a:cs typeface="Calibri"/>
                        </a:rPr>
                        <a:t>Suivre le déroulement d’un projet</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Fiabilité du contrôle du déroulement du projet</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8" name="Picture 3" descr="Résultat de recherche d'images pour &quot;plume&quo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5" name="Rectangle à coins arrondis 4">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428596" y="857232"/>
            <a:ext cx="821537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08">
                <a:ln>
                  <a:noFill/>
                </a:ln>
                <a:solidFill>
                  <a:schemeClr val="tx1"/>
                </a:solidFill>
                <a:effectLst/>
                <a:latin typeface="Arial" pitchFamily="34" charset="0"/>
                <a:ea typeface="Times New Roman" pitchFamily="18" charset="0"/>
                <a:cs typeface="Calibri" pitchFamily="34" charset="0"/>
              </a:rPr>
              <a:t>Classe 4.1. Suivi opérationnel du projet</a:t>
            </a:r>
            <a:r>
              <a:rPr kumimoji="0" lang="fr-FR" sz="1000" b="1" i="0" u="none" strike="noStrike" cap="none" normalizeH="0" baseline="0" dirty="0" smtClean="0" bmk="_Toc302398808">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08">
                <a:ln>
                  <a:noFill/>
                </a:ln>
                <a:solidFill>
                  <a:srgbClr val="3B81BD"/>
                </a:solidFill>
                <a:effectLst/>
                <a:latin typeface="Arial" pitchFamily="34" charset="0"/>
                <a:ea typeface="Times New Roman" pitchFamily="18" charset="0"/>
                <a:cs typeface="Arial Narrow" pitchFamily="34" charset="0"/>
              </a:rPr>
              <a:t>4.1.6. Mise en relation des acteurs du projet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au 4"/>
          <p:cNvGraphicFramePr>
            <a:graphicFrameLocks noGrp="1"/>
          </p:cNvGraphicFramePr>
          <p:nvPr/>
        </p:nvGraphicFramePr>
        <p:xfrm>
          <a:off x="428596" y="1285860"/>
          <a:ext cx="8286807" cy="3352800"/>
        </p:xfrm>
        <a:graphic>
          <a:graphicData uri="http://schemas.openxmlformats.org/drawingml/2006/table">
            <a:tbl>
              <a:tblPr/>
              <a:tblGrid>
                <a:gridCol w="2762269"/>
                <a:gridCol w="2762269"/>
                <a:gridCol w="2762269"/>
              </a:tblGrid>
              <a:tr h="92486">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Savoirs associés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Performance attendue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Le cahier des charges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coordonnées et le rôle des acteurs dans le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programmation et planification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contraintes des acteurs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schéma relationnel des acteurs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consignes de confidentialité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règles comportementales à adopter vis-à-vis des acteurs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Savoirs de gestion et savoirs technologiques </a:t>
                      </a:r>
                    </a:p>
                    <a:p>
                      <a:pPr marL="82550" indent="-82550">
                        <a:spcAft>
                          <a:spcPts val="0"/>
                        </a:spcAft>
                      </a:pPr>
                      <a:r>
                        <a:rPr lang="fr-FR" sz="1000" b="0" dirty="0">
                          <a:latin typeface="Arial"/>
                          <a:ea typeface="Times New Roman"/>
                          <a:cs typeface="Arial Narrow"/>
                        </a:rPr>
                        <a:t>- L’organisation de réunion en </a:t>
                      </a:r>
                      <a:r>
                        <a:rPr lang="fr-FR" sz="1000" b="0" dirty="0" err="1">
                          <a:latin typeface="Arial"/>
                          <a:ea typeface="Times New Roman"/>
                          <a:cs typeface="Arial Narrow"/>
                        </a:rPr>
                        <a:t>présentiel</a:t>
                      </a:r>
                      <a:r>
                        <a:rPr lang="fr-FR" sz="1000" b="0" dirty="0">
                          <a:latin typeface="Arial"/>
                          <a:ea typeface="Times New Roman"/>
                          <a:cs typeface="Arial Narrow"/>
                        </a:rPr>
                        <a:t> et à distance</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Les schémas relationnels</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Les rôles et statuts des acteurs</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Les outils de communication</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Les outils collaboratifs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La communication interpersonnelle</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La communication de groupe</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 suivi des flux de communication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Multiplicité des acteurs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Diversité des relations entre les acteurs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Intégration de nouveaux acteurs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Changement de rôle, de fonction d’un acteur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Acteurs nomades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Dysfonctionnements des outils de communication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Acteur injoignable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Perte de communication effective entre des acteurs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Incidents et conflits relationnels entre les acteurs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1">
                        <a:latin typeface="Arial"/>
                        <a:ea typeface="Times New Roman"/>
                        <a:cs typeface="Calibri"/>
                      </a:endParaRPr>
                    </a:p>
                    <a:p>
                      <a:pPr>
                        <a:spcAft>
                          <a:spcPts val="0"/>
                        </a:spcAft>
                      </a:pPr>
                      <a:r>
                        <a:rPr lang="fr-FR" sz="1000" b="1">
                          <a:latin typeface="Arial"/>
                          <a:ea typeface="Times New Roman"/>
                          <a:cs typeface="Calibri"/>
                        </a:rPr>
                        <a:t>Résultats attendus </a:t>
                      </a:r>
                      <a:endParaRPr lang="fr-FR" sz="1000" b="1">
                        <a:latin typeface="Arial"/>
                        <a:ea typeface="Times New Roman"/>
                        <a:cs typeface="Arial Narrow"/>
                      </a:endParaRPr>
                    </a:p>
                    <a:p>
                      <a:pPr>
                        <a:spcAft>
                          <a:spcPts val="0"/>
                        </a:spcAft>
                      </a:pPr>
                      <a:r>
                        <a:rPr lang="fr-FR" sz="1000" b="0">
                          <a:latin typeface="Arial"/>
                          <a:ea typeface="Times New Roman"/>
                          <a:cs typeface="Arial Narrow"/>
                        </a:rPr>
                        <a:t>Les échanges entre les acteurs du projet sont opérationnels et fiables.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Narrow"/>
                        </a:rPr>
                        <a:t>Organiser la communication entre les acteurs d’un projet.</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Pertinence des modalités de communication mises en place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7" name="Rectangle à coins arrondis 6">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428596" y="785794"/>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09">
                <a:ln>
                  <a:noFill/>
                </a:ln>
                <a:solidFill>
                  <a:schemeClr val="tx1"/>
                </a:solidFill>
                <a:effectLst/>
                <a:latin typeface="Arial" pitchFamily="34" charset="0"/>
                <a:ea typeface="Times New Roman" pitchFamily="18" charset="0"/>
                <a:cs typeface="Calibri" pitchFamily="34" charset="0"/>
              </a:rPr>
              <a:t>Classe 4.1. Suivi opérationnel du projet</a:t>
            </a:r>
            <a:r>
              <a:rPr kumimoji="0" lang="fr-FR" sz="1000" b="1" i="0" u="none" strike="noStrike" cap="none" normalizeH="0" baseline="0" dirty="0" smtClean="0" bmk="_Toc302398809">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09">
                <a:ln>
                  <a:noFill/>
                </a:ln>
                <a:solidFill>
                  <a:srgbClr val="3B81BD"/>
                </a:solidFill>
                <a:effectLst/>
                <a:latin typeface="Arial" pitchFamily="34" charset="0"/>
                <a:ea typeface="Times New Roman" pitchFamily="18" charset="0"/>
                <a:cs typeface="Arial Narrow" pitchFamily="34" charset="0"/>
              </a:rPr>
              <a:t>4.1.7. Suivi des réunions liées au projet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au 2"/>
          <p:cNvGraphicFramePr>
            <a:graphicFrameLocks noGrp="1"/>
          </p:cNvGraphicFramePr>
          <p:nvPr/>
        </p:nvGraphicFramePr>
        <p:xfrm>
          <a:off x="428596" y="1214422"/>
          <a:ext cx="8286810" cy="3352800"/>
        </p:xfrm>
        <a:graphic>
          <a:graphicData uri="http://schemas.openxmlformats.org/drawingml/2006/table">
            <a:tbl>
              <a:tblPr/>
              <a:tblGrid>
                <a:gridCol w="2762270"/>
                <a:gridCol w="2762270"/>
                <a:gridCol w="2762270"/>
              </a:tblGrid>
              <a:tr h="92486">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Savoirs associés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Performance attendue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rowSpan="2">
                  <a:txBody>
                    <a:bodyPr/>
                    <a:lstStyle/>
                    <a:p>
                      <a:pPr>
                        <a:spcAft>
                          <a:spcPts val="0"/>
                        </a:spcAft>
                      </a:pPr>
                      <a:endParaRPr lang="fr-FR" sz="1000" b="0" dirty="0">
                        <a:latin typeface="Arial"/>
                        <a:ea typeface="Times New Roman"/>
                        <a:cs typeface="Calibri"/>
                      </a:endParaRPr>
                    </a:p>
                    <a:p>
                      <a:pPr marL="95250" indent="-95250">
                        <a:spcAft>
                          <a:spcPts val="0"/>
                        </a:spcAft>
                      </a:pPr>
                      <a:r>
                        <a:rPr lang="fr-FR" sz="1000" b="0" dirty="0">
                          <a:latin typeface="Arial"/>
                          <a:ea typeface="Times New Roman"/>
                          <a:cs typeface="Arial Narrow"/>
                        </a:rPr>
                        <a:t>- </a:t>
                      </a:r>
                      <a:r>
                        <a:rPr lang="fr-FR" sz="1000" b="0" spc="-30" dirty="0">
                          <a:latin typeface="Arial"/>
                          <a:ea typeface="Times New Roman"/>
                          <a:cs typeface="Arial Narrow"/>
                        </a:rPr>
                        <a:t>Le cahier des charges</a:t>
                      </a:r>
                      <a:endParaRPr lang="fr-FR" sz="1000" b="1" dirty="0">
                        <a:latin typeface="Arial"/>
                        <a:ea typeface="Times New Roman"/>
                        <a:cs typeface="Arial Narrow"/>
                      </a:endParaRPr>
                    </a:p>
                    <a:p>
                      <a:pPr marL="95250" indent="-95250">
                        <a:spcAft>
                          <a:spcPts val="0"/>
                        </a:spcAft>
                      </a:pPr>
                      <a:r>
                        <a:rPr lang="fr-FR" sz="1000" b="0" spc="-30" dirty="0">
                          <a:latin typeface="Arial"/>
                          <a:ea typeface="Times New Roman"/>
                          <a:cs typeface="Arial Narrow"/>
                        </a:rPr>
                        <a:t>- La programmation et la planification des réunions du projet</a:t>
                      </a:r>
                      <a:endParaRPr lang="fr-FR" sz="1000" b="1" dirty="0">
                        <a:latin typeface="Arial"/>
                        <a:ea typeface="Times New Roman"/>
                        <a:cs typeface="Arial Narrow"/>
                      </a:endParaRPr>
                    </a:p>
                    <a:p>
                      <a:pPr marL="95250" indent="-95250">
                        <a:spcAft>
                          <a:spcPts val="0"/>
                        </a:spcAft>
                      </a:pPr>
                      <a:r>
                        <a:rPr lang="fr-FR" sz="1000" b="0" spc="-30" dirty="0">
                          <a:latin typeface="Arial"/>
                          <a:ea typeface="Times New Roman"/>
                          <a:cs typeface="Arial Narrow"/>
                        </a:rPr>
                        <a:t>- Les contraintes de dates, de durée, de lieu des réunions</a:t>
                      </a:r>
                      <a:endParaRPr lang="fr-FR" sz="1000" b="1" dirty="0">
                        <a:latin typeface="Arial"/>
                        <a:ea typeface="Times New Roman"/>
                        <a:cs typeface="Arial Narrow"/>
                      </a:endParaRPr>
                    </a:p>
                    <a:p>
                      <a:pPr marL="95250" indent="-95250">
                        <a:spcAft>
                          <a:spcPts val="0"/>
                        </a:spcAft>
                      </a:pPr>
                      <a:r>
                        <a:rPr lang="fr-FR" sz="1000" b="0" spc="-30" dirty="0">
                          <a:latin typeface="Arial"/>
                          <a:ea typeface="Times New Roman"/>
                          <a:cs typeface="Arial Narrow"/>
                        </a:rPr>
                        <a:t>- Les contraintes budgétaires d’organisation des réunions</a:t>
                      </a:r>
                      <a:endParaRPr lang="fr-FR" sz="1000" b="1" dirty="0">
                        <a:latin typeface="Arial"/>
                        <a:ea typeface="Times New Roman"/>
                        <a:cs typeface="Arial Narrow"/>
                      </a:endParaRPr>
                    </a:p>
                    <a:p>
                      <a:pPr marL="95250" indent="-95250">
                        <a:spcAft>
                          <a:spcPts val="0"/>
                        </a:spcAft>
                      </a:pPr>
                      <a:r>
                        <a:rPr lang="fr-FR" sz="1000" b="0" spc="-30" dirty="0">
                          <a:latin typeface="Arial"/>
                          <a:ea typeface="Times New Roman"/>
                          <a:cs typeface="Arial Narrow"/>
                        </a:rPr>
                        <a:t>- Les contraintes des acteurs du projet</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a:t>
                      </a:r>
                      <a:r>
                        <a:rPr lang="fr-FR" sz="1000" b="0" dirty="0" err="1">
                          <a:latin typeface="Arial"/>
                          <a:ea typeface="Times New Roman"/>
                          <a:cs typeface="Arial Narrow"/>
                        </a:rPr>
                        <a:t>process</a:t>
                      </a:r>
                      <a:r>
                        <a:rPr lang="fr-FR" sz="1000" b="0" dirty="0">
                          <a:latin typeface="Arial"/>
                          <a:ea typeface="Times New Roman"/>
                          <a:cs typeface="Arial Narrow"/>
                        </a:rPr>
                        <a:t>-métiers</a:t>
                      </a:r>
                      <a:endParaRPr lang="fr-FR" sz="1000" b="1" dirty="0">
                        <a:latin typeface="Arial"/>
                        <a:ea typeface="Times New Roman"/>
                        <a:cs typeface="Arial Narrow"/>
                      </a:endParaRPr>
                    </a:p>
                    <a:p>
                      <a:pPr marL="95250" indent="-95250">
                        <a:spcAft>
                          <a:spcPts val="0"/>
                        </a:spcAft>
                      </a:pPr>
                      <a:r>
                        <a:rPr lang="fr-FR" sz="1000" b="0" spc="-30" dirty="0">
                          <a:latin typeface="Arial"/>
                          <a:ea typeface="Times New Roman"/>
                          <a:cs typeface="Arial Narrow"/>
                        </a:rPr>
                        <a:t>- Les coordonnées des acteurs</a:t>
                      </a:r>
                      <a:endParaRPr lang="fr-FR" sz="1000" b="1" dirty="0">
                        <a:latin typeface="Arial"/>
                        <a:ea typeface="Times New Roman"/>
                        <a:cs typeface="Arial Narrow"/>
                      </a:endParaRPr>
                    </a:p>
                    <a:p>
                      <a:pPr marL="95250" indent="-95250">
                        <a:spcAft>
                          <a:spcPts val="0"/>
                        </a:spcAft>
                      </a:pPr>
                      <a:r>
                        <a:rPr lang="fr-FR" sz="1000" b="0" spc="-30" dirty="0">
                          <a:latin typeface="Arial"/>
                          <a:ea typeface="Times New Roman"/>
                          <a:cs typeface="Arial Narrow"/>
                        </a:rPr>
                        <a:t>- Le schéma relationnel des acteurs du projet</a:t>
                      </a:r>
                      <a:endParaRPr lang="fr-FR" sz="1000" b="1" dirty="0">
                        <a:latin typeface="Arial"/>
                        <a:ea typeface="Times New Roman"/>
                        <a:cs typeface="Arial Narrow"/>
                      </a:endParaRPr>
                    </a:p>
                    <a:p>
                      <a:pPr marL="95250" indent="-95250">
                        <a:spcAft>
                          <a:spcPts val="0"/>
                        </a:spcAft>
                      </a:pPr>
                      <a:r>
                        <a:rPr lang="fr-FR" sz="1000" b="0" spc="-30" dirty="0">
                          <a:latin typeface="Arial"/>
                          <a:ea typeface="Times New Roman"/>
                          <a:cs typeface="Arial Narrow"/>
                        </a:rPr>
                        <a:t>- Les ordres du jour prévisionnels</a:t>
                      </a:r>
                      <a:endParaRPr lang="fr-FR" sz="1000" b="1" dirty="0">
                        <a:latin typeface="Arial"/>
                        <a:ea typeface="Times New Roman"/>
                        <a:cs typeface="Arial Narrow"/>
                      </a:endParaRPr>
                    </a:p>
                    <a:p>
                      <a:pPr marL="95250" indent="-95250">
                        <a:spcAft>
                          <a:spcPts val="0"/>
                        </a:spcAft>
                      </a:pPr>
                      <a:r>
                        <a:rPr lang="fr-FR" sz="1000" b="0" spc="-30" dirty="0">
                          <a:latin typeface="Arial"/>
                          <a:ea typeface="Times New Roman"/>
                          <a:cs typeface="Arial Narrow"/>
                        </a:rPr>
                        <a:t>- Les comptes rendus de réunion</a:t>
                      </a:r>
                      <a:endParaRPr lang="fr-FR" sz="1000" b="1" dirty="0">
                        <a:latin typeface="Arial"/>
                        <a:ea typeface="Times New Roman"/>
                        <a:cs typeface="Arial Narrow"/>
                      </a:endParaRPr>
                    </a:p>
                    <a:p>
                      <a:pPr marL="95250" indent="-95250">
                        <a:spcAft>
                          <a:spcPts val="0"/>
                        </a:spcAft>
                      </a:pPr>
                      <a:r>
                        <a:rPr lang="fr-FR" sz="1000" b="0" spc="-30" dirty="0">
                          <a:latin typeface="Arial"/>
                          <a:ea typeface="Times New Roman"/>
                          <a:cs typeface="Arial Narrow"/>
                        </a:rPr>
                        <a:t>- Les procédures d’organisation de réunions dans l’entité</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95250" indent="-95250">
                        <a:spcAft>
                          <a:spcPts val="0"/>
                        </a:spcAft>
                      </a:pPr>
                      <a:r>
                        <a:rPr lang="fr-FR" sz="1000" b="1" dirty="0">
                          <a:latin typeface="Arial"/>
                          <a:ea typeface="Times New Roman"/>
                          <a:cs typeface="Arial Narrow"/>
                        </a:rPr>
                        <a:t>Savoirs de gestion et </a:t>
                      </a:r>
                      <a:r>
                        <a:rPr lang="fr-FR" sz="1000" b="1" dirty="0" smtClean="0">
                          <a:latin typeface="Arial"/>
                          <a:ea typeface="Times New Roman"/>
                          <a:cs typeface="Arial Narrow"/>
                        </a:rPr>
                        <a:t>savoirs</a:t>
                      </a:r>
                    </a:p>
                    <a:p>
                      <a:pPr marL="95250" indent="-95250">
                        <a:spcAft>
                          <a:spcPts val="0"/>
                        </a:spcAft>
                      </a:pPr>
                      <a:r>
                        <a:rPr lang="fr-FR" sz="1000" b="1" dirty="0" smtClean="0">
                          <a:latin typeface="Arial"/>
                          <a:ea typeface="Times New Roman"/>
                          <a:cs typeface="Arial Narrow"/>
                        </a:rPr>
                        <a:t>technologiques </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réunions de projet</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La gestion et le suivi des réunions de projet</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 procès verbal, le compte-rendu et le relevé de conclusions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Calibri"/>
                        </a:rPr>
                        <a:t>- Multiplicité des réunions</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Multiplicité des contraintes d’ajustement entre les participants</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Contenu technique des réunions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Ordre du jour partiellement respecté</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Absence d’un acteur</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Annulation de réunion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Les réunions permettent d’atteindre les objectifs de travail, formalisés dans le projet.</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Narrow"/>
                        </a:rPr>
                        <a:t>Positionner une réunion dans le déroulement d’un projet</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Adaptation des réunions aux étapes et objectifs du projet</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500034" y="928670"/>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10">
                <a:ln>
                  <a:noFill/>
                </a:ln>
                <a:solidFill>
                  <a:schemeClr val="tx1"/>
                </a:solidFill>
                <a:effectLst/>
                <a:latin typeface="Arial" pitchFamily="34" charset="0"/>
                <a:ea typeface="Times New Roman" pitchFamily="18" charset="0"/>
                <a:cs typeface="Calibri" pitchFamily="34" charset="0"/>
              </a:rPr>
              <a:t>Classe 4.1. Suivi opérationnel du projet</a:t>
            </a:r>
            <a:r>
              <a:rPr kumimoji="0" lang="fr-FR" sz="1000" b="1" i="0" u="none" strike="noStrike" cap="none" normalizeH="0" baseline="0" dirty="0" smtClean="0" bmk="_Toc302398810">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10">
                <a:ln>
                  <a:noFill/>
                </a:ln>
                <a:solidFill>
                  <a:srgbClr val="3B81BD"/>
                </a:solidFill>
                <a:effectLst/>
                <a:latin typeface="Arial" pitchFamily="34" charset="0"/>
                <a:ea typeface="Times New Roman" pitchFamily="18" charset="0"/>
                <a:cs typeface="Arial Narrow" pitchFamily="34" charset="0"/>
              </a:rPr>
              <a:t>4.1.8. Suivi logistique du projet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au 2"/>
          <p:cNvGraphicFramePr>
            <a:graphicFrameLocks noGrp="1"/>
          </p:cNvGraphicFramePr>
          <p:nvPr/>
        </p:nvGraphicFramePr>
        <p:xfrm>
          <a:off x="500034" y="1357298"/>
          <a:ext cx="8286810" cy="280511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spc="-30" dirty="0">
                          <a:latin typeface="Arial"/>
                          <a:ea typeface="Times New Roman"/>
                          <a:cs typeface="Arial Narrow"/>
                        </a:rPr>
                        <a:t>- Le cahier des charges</a:t>
                      </a:r>
                      <a:endParaRPr lang="fr-FR" sz="1000" b="1" dirty="0">
                        <a:latin typeface="Arial"/>
                        <a:ea typeface="Times New Roman"/>
                        <a:cs typeface="Arial Narrow"/>
                      </a:endParaRPr>
                    </a:p>
                    <a:p>
                      <a:pPr marL="82550" indent="-82550">
                        <a:spcAft>
                          <a:spcPts val="0"/>
                        </a:spcAft>
                      </a:pPr>
                      <a:r>
                        <a:rPr lang="fr-FR" sz="1000" b="0" spc="-30" dirty="0">
                          <a:latin typeface="Arial"/>
                          <a:ea typeface="Times New Roman"/>
                          <a:cs typeface="Arial Narrow"/>
                        </a:rPr>
                        <a:t>- La programmation et la planification du projet</a:t>
                      </a:r>
                      <a:endParaRPr lang="fr-FR" sz="1000" b="1" dirty="0">
                        <a:latin typeface="Arial"/>
                        <a:ea typeface="Times New Roman"/>
                        <a:cs typeface="Arial Narrow"/>
                      </a:endParaRPr>
                    </a:p>
                    <a:p>
                      <a:pPr marL="82550" indent="-82550">
                        <a:spcAft>
                          <a:spcPts val="0"/>
                        </a:spcAft>
                      </a:pPr>
                      <a:r>
                        <a:rPr lang="fr-FR" sz="1000" b="0" spc="-30" dirty="0">
                          <a:latin typeface="Arial"/>
                          <a:ea typeface="Times New Roman"/>
                          <a:cs typeface="Arial Narrow"/>
                        </a:rPr>
                        <a:t>- Le descriptif des exigences logistiques et matérielles du projet</a:t>
                      </a:r>
                      <a:endParaRPr lang="fr-FR" sz="1000" b="1" dirty="0">
                        <a:latin typeface="Arial"/>
                        <a:ea typeface="Times New Roman"/>
                        <a:cs typeface="Arial Narrow"/>
                      </a:endParaRPr>
                    </a:p>
                    <a:p>
                      <a:pPr marL="82550" indent="-82550">
                        <a:spcAft>
                          <a:spcPts val="0"/>
                        </a:spcAft>
                      </a:pPr>
                      <a:r>
                        <a:rPr lang="fr-FR" sz="1000" b="0" spc="-30" dirty="0">
                          <a:latin typeface="Arial"/>
                          <a:ea typeface="Times New Roman"/>
                          <a:cs typeface="Arial Narrow"/>
                        </a:rPr>
                        <a:t>- L’ordonnancement des tâches du projet</a:t>
                      </a:r>
                      <a:endParaRPr lang="fr-FR" sz="1000" b="1" dirty="0">
                        <a:latin typeface="Arial"/>
                        <a:ea typeface="Times New Roman"/>
                        <a:cs typeface="Arial Narrow"/>
                      </a:endParaRPr>
                    </a:p>
                    <a:p>
                      <a:pPr marL="82550" indent="-82550">
                        <a:spcAft>
                          <a:spcPts val="0"/>
                        </a:spcAft>
                      </a:pPr>
                      <a:r>
                        <a:rPr lang="fr-FR" sz="1000" b="0" spc="-30" dirty="0">
                          <a:latin typeface="Arial"/>
                          <a:ea typeface="Times New Roman"/>
                          <a:cs typeface="Arial Narrow"/>
                        </a:rPr>
                        <a:t>- Le vocabulaire technique du projet</a:t>
                      </a:r>
                      <a:endParaRPr lang="fr-FR" sz="1000" b="1" dirty="0">
                        <a:latin typeface="Arial"/>
                        <a:ea typeface="Times New Roman"/>
                        <a:cs typeface="Arial Narrow"/>
                      </a:endParaRPr>
                    </a:p>
                    <a:p>
                      <a:pPr marL="82550" indent="-82550">
                        <a:spcAft>
                          <a:spcPts val="0"/>
                        </a:spcAft>
                      </a:pPr>
                      <a:r>
                        <a:rPr lang="fr-FR" sz="1000" b="0" spc="-30" dirty="0">
                          <a:latin typeface="Arial"/>
                          <a:ea typeface="Times New Roman"/>
                          <a:cs typeface="Arial Narrow"/>
                        </a:rPr>
                        <a:t>- La liste des prestataires logistiques du projet</a:t>
                      </a:r>
                      <a:endParaRPr lang="fr-FR" sz="1000" b="1" dirty="0">
                        <a:latin typeface="Arial"/>
                        <a:ea typeface="Times New Roman"/>
                        <a:cs typeface="Arial Narrow"/>
                      </a:endParaRPr>
                    </a:p>
                    <a:p>
                      <a:pPr marL="82550" indent="-82550">
                        <a:spcAft>
                          <a:spcPts val="0"/>
                        </a:spcAft>
                      </a:pPr>
                      <a:r>
                        <a:rPr lang="fr-FR" sz="1000" b="0" spc="-30" dirty="0">
                          <a:latin typeface="Arial"/>
                          <a:ea typeface="Times New Roman"/>
                          <a:cs typeface="Arial Narrow"/>
                        </a:rPr>
                        <a:t>- Les procédures de mise à disposition du matériel</a:t>
                      </a:r>
                      <a:endParaRPr lang="fr-FR" sz="1000" b="1" dirty="0">
                        <a:latin typeface="Arial"/>
                        <a:ea typeface="Times New Roman"/>
                        <a:cs typeface="Arial Narrow"/>
                      </a:endParaRPr>
                    </a:p>
                    <a:p>
                      <a:pPr marL="82550" indent="-82550">
                        <a:spcAft>
                          <a:spcPts val="0"/>
                        </a:spcAft>
                      </a:pPr>
                      <a:r>
                        <a:rPr lang="fr-FR" sz="1000" b="0" spc="-3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Savoirs de gestion et savoirs technologiques </a:t>
                      </a:r>
                    </a:p>
                    <a:p>
                      <a:pPr marL="82550" indent="-82550">
                        <a:spcAft>
                          <a:spcPts val="0"/>
                        </a:spcAft>
                      </a:pPr>
                      <a:r>
                        <a:rPr lang="fr-FR" sz="1000" b="0" dirty="0">
                          <a:latin typeface="Arial"/>
                          <a:ea typeface="Times New Roman"/>
                          <a:cs typeface="Arial Narrow"/>
                        </a:rPr>
                        <a:t>- Les types de projet et leurs caractéristiques logistiques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logistique événementielle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prestations logistiques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outils logistiques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Complexité</a:t>
                      </a:r>
                      <a:endParaRPr lang="fr-FR" sz="1000" b="1">
                        <a:latin typeface="Arial"/>
                        <a:ea typeface="Times New Roman"/>
                        <a:cs typeface="Arial Narrow"/>
                      </a:endParaRPr>
                    </a:p>
                    <a:p>
                      <a:pPr>
                        <a:spcAft>
                          <a:spcPts val="0"/>
                        </a:spcAft>
                      </a:pPr>
                      <a:r>
                        <a:rPr lang="fr-FR" sz="1000" b="1">
                          <a:latin typeface="Arial"/>
                          <a:ea typeface="Times New Roman"/>
                          <a:cs typeface="Calibri"/>
                        </a:rPr>
                        <a:t>- </a:t>
                      </a:r>
                      <a:r>
                        <a:rPr lang="fr-FR" sz="1000" b="0">
                          <a:latin typeface="Arial"/>
                          <a:ea typeface="Times New Roman"/>
                          <a:cs typeface="Arial Narrow"/>
                        </a:rPr>
                        <a:t>Réservations et locations de matériels</a:t>
                      </a:r>
                      <a:endParaRPr lang="fr-FR" sz="1000" b="1">
                        <a:latin typeface="Arial"/>
                        <a:ea typeface="Times New Roman"/>
                        <a:cs typeface="Arial Narrow"/>
                      </a:endParaRPr>
                    </a:p>
                    <a:p>
                      <a:pPr>
                        <a:spcAft>
                          <a:spcPts val="0"/>
                        </a:spcAft>
                      </a:pPr>
                      <a:r>
                        <a:rPr lang="fr-FR" sz="1000" b="0">
                          <a:latin typeface="Arial"/>
                          <a:ea typeface="Times New Roman"/>
                          <a:cs typeface="Arial Narrow"/>
                        </a:rPr>
                        <a:t>- Contraintes logistiques nombreuses</a:t>
                      </a:r>
                      <a:endParaRPr lang="fr-FR" sz="1000" b="1">
                        <a:latin typeface="Arial"/>
                        <a:ea typeface="Times New Roman"/>
                        <a:cs typeface="Arial Narrow"/>
                      </a:endParaRPr>
                    </a:p>
                    <a:p>
                      <a:pPr>
                        <a:spcAft>
                          <a:spcPts val="0"/>
                        </a:spcAft>
                      </a:pPr>
                      <a:r>
                        <a:rPr lang="fr-FR" sz="1000" b="0">
                          <a:latin typeface="Arial"/>
                          <a:ea typeface="Times New Roman"/>
                          <a:cs typeface="Arial Narrow"/>
                        </a:rPr>
                        <a:t>- Diversité des lieux de réalisation du projet</a:t>
                      </a:r>
                      <a:endParaRPr lang="fr-FR" sz="1000" b="1">
                        <a:latin typeface="Arial"/>
                        <a:ea typeface="Times New Roman"/>
                        <a:cs typeface="Arial Narrow"/>
                      </a:endParaRPr>
                    </a:p>
                    <a:p>
                      <a:pPr>
                        <a:spcAft>
                          <a:spcPts val="0"/>
                        </a:spcAft>
                      </a:pPr>
                      <a:r>
                        <a:rPr lang="fr-FR" sz="1000" b="0">
                          <a:latin typeface="Arial"/>
                          <a:ea typeface="Times New Roman"/>
                          <a:cs typeface="Arial Narrow"/>
                        </a:rPr>
                        <a:t>- Prestations logistiques UE et hors UE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vMerge="1">
                  <a:txBody>
                    <a:bodyPr/>
                    <a:lstStyle/>
                    <a:p>
                      <a:endParaRPr lang="fr-FR"/>
                    </a:p>
                  </a:txBody>
                  <a:tcPr/>
                </a:tc>
                <a:tc vMerge="1">
                  <a:txBody>
                    <a:bodyPr/>
                    <a:lstStyle/>
                    <a:p>
                      <a:endParaRPr lang="fr-FR"/>
                    </a:p>
                  </a:txBody>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Aléas</a:t>
                      </a:r>
                      <a:endParaRPr lang="fr-FR" sz="1000" b="1">
                        <a:latin typeface="Arial"/>
                        <a:ea typeface="Times New Roman"/>
                        <a:cs typeface="Arial Narrow"/>
                      </a:endParaRPr>
                    </a:p>
                    <a:p>
                      <a:pPr>
                        <a:spcAft>
                          <a:spcPts val="0"/>
                        </a:spcAft>
                      </a:pPr>
                      <a:r>
                        <a:rPr lang="fr-FR" sz="1000" b="0">
                          <a:latin typeface="Arial"/>
                          <a:ea typeface="Times New Roman"/>
                          <a:cs typeface="Arial Narrow"/>
                        </a:rPr>
                        <a:t>- Retard, erreur de livraison</a:t>
                      </a:r>
                      <a:endParaRPr lang="fr-FR" sz="1000" b="1">
                        <a:latin typeface="Arial"/>
                        <a:ea typeface="Times New Roman"/>
                        <a:cs typeface="Arial Narrow"/>
                      </a:endParaRPr>
                    </a:p>
                    <a:p>
                      <a:pPr>
                        <a:spcAft>
                          <a:spcPts val="0"/>
                        </a:spcAft>
                      </a:pPr>
                      <a:r>
                        <a:rPr lang="fr-FR" sz="1000" b="0">
                          <a:latin typeface="Arial"/>
                          <a:ea typeface="Times New Roman"/>
                          <a:cs typeface="Arial Narrow"/>
                        </a:rPr>
                        <a:t>- Erreur de planning logistique</a:t>
                      </a:r>
                      <a:endParaRPr lang="fr-FR" sz="1000" b="1">
                        <a:latin typeface="Arial"/>
                        <a:ea typeface="Times New Roman"/>
                        <a:cs typeface="Arial Narrow"/>
                      </a:endParaRPr>
                    </a:p>
                    <a:p>
                      <a:pPr>
                        <a:spcAft>
                          <a:spcPts val="0"/>
                        </a:spcAft>
                      </a:pPr>
                      <a:r>
                        <a:rPr lang="fr-FR" sz="1000" b="0">
                          <a:latin typeface="Arial"/>
                          <a:ea typeface="Times New Roman"/>
                          <a:cs typeface="Arial Narrow"/>
                        </a:rPr>
                        <a:t>- Indisponibilité de matériel ou de fournitures</a:t>
                      </a:r>
                      <a:endParaRPr lang="fr-FR" sz="1000" b="1">
                        <a:latin typeface="Arial"/>
                        <a:ea typeface="Times New Roman"/>
                        <a:cs typeface="Arial Narrow"/>
                      </a:endParaRPr>
                    </a:p>
                    <a:p>
                      <a:pPr>
                        <a:spcAft>
                          <a:spcPts val="0"/>
                        </a:spcAft>
                      </a:pPr>
                      <a:r>
                        <a:rPr lang="fr-FR" sz="1000" b="0">
                          <a:latin typeface="Arial"/>
                          <a:ea typeface="Times New Roman"/>
                          <a:cs typeface="Arial Narrow"/>
                        </a:rPr>
                        <a:t>- Modification tardive de calendrier</a:t>
                      </a:r>
                      <a:endParaRPr lang="fr-FR" sz="1000" b="1">
                        <a:latin typeface="Arial"/>
                        <a:ea typeface="Times New Roman"/>
                        <a:cs typeface="Arial Narrow"/>
                      </a:endParaRPr>
                    </a:p>
                    <a:p>
                      <a:pPr>
                        <a:spcAft>
                          <a:spcPts val="0"/>
                        </a:spcAft>
                      </a:pPr>
                      <a:r>
                        <a:rPr lang="fr-FR" sz="1000" b="0">
                          <a:latin typeface="Arial"/>
                          <a:ea typeface="Times New Roman"/>
                          <a:cs typeface="Arial Narrow"/>
                        </a:rPr>
                        <a:t>- Besoin logistique imprévu</a:t>
                      </a:r>
                      <a:endParaRPr lang="fr-FR" sz="1000" b="1">
                        <a:latin typeface="Arial"/>
                        <a:ea typeface="Times New Roman"/>
                        <a:cs typeface="Arial Narrow"/>
                      </a:endParaRPr>
                    </a:p>
                    <a:p>
                      <a:pPr>
                        <a:spcAft>
                          <a:spcPts val="0"/>
                        </a:spcAft>
                      </a:pPr>
                      <a:r>
                        <a:rPr lang="fr-FR" sz="1000" b="0">
                          <a:latin typeface="Arial"/>
                          <a:ea typeface="Times New Roman"/>
                          <a:cs typeface="Arial Narrow"/>
                        </a:rPr>
                        <a:t>- Défaillance d’un prestataire logistique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La logistique matérielle du projet est assurée.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84972">
                <a:tc>
                  <a:txBody>
                    <a:bodyPr/>
                    <a:lstStyle/>
                    <a:p>
                      <a:pPr>
                        <a:spcAft>
                          <a:spcPts val="0"/>
                        </a:spcAft>
                      </a:pPr>
                      <a:r>
                        <a:rPr lang="fr-FR" sz="1000" b="0">
                          <a:latin typeface="Arial"/>
                          <a:ea typeface="Times New Roman"/>
                          <a:cs typeface="Arial Narrow"/>
                        </a:rPr>
                        <a:t>Organiser la mobilisation des moyens matériels nécessaires à un projet</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Disponibilité des moyens matériels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5" name="Rectangle à coins arrondis 4">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500034" y="785794"/>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11">
                <a:ln>
                  <a:noFill/>
                </a:ln>
                <a:solidFill>
                  <a:schemeClr val="tx1"/>
                </a:solidFill>
                <a:effectLst/>
                <a:latin typeface="Arial" pitchFamily="34" charset="0"/>
                <a:ea typeface="Times New Roman" pitchFamily="18" charset="0"/>
                <a:cs typeface="Calibri" pitchFamily="34" charset="0"/>
              </a:rPr>
              <a:t>Classe 4.1. Suivi opérationnel du projet</a:t>
            </a:r>
            <a:r>
              <a:rPr kumimoji="0" lang="fr-FR" sz="1000" b="1" i="0" u="none" strike="noStrike" cap="none" normalizeH="0" baseline="0" dirty="0" smtClean="0" bmk="_Toc302398811">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11">
                <a:ln>
                  <a:noFill/>
                </a:ln>
                <a:solidFill>
                  <a:srgbClr val="3B81BD"/>
                </a:solidFill>
                <a:effectLst/>
                <a:latin typeface="Arial" pitchFamily="34" charset="0"/>
                <a:ea typeface="Times New Roman" pitchFamily="18" charset="0"/>
                <a:cs typeface="Arial Narrow" pitchFamily="34" charset="0"/>
              </a:rPr>
              <a:t>4.1.9. Signalement et suivi des dysfonctionnements du projet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au 2"/>
          <p:cNvGraphicFramePr>
            <a:graphicFrameLocks noGrp="1"/>
          </p:cNvGraphicFramePr>
          <p:nvPr/>
        </p:nvGraphicFramePr>
        <p:xfrm>
          <a:off x="500034" y="1285860"/>
          <a:ext cx="8286810" cy="356711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Le cahier des charges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programmation et la planification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description du dysfonctionnement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procédure de traitement des dysfonctionnements dans l’entité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Des procédures d’alerte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formulaire de suivi des dysfonctionnements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L’état récapitulatif et l’historique des dysfonctionnements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coordonnées des acteurs responsables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schéma relationnel des acteurs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consignes de confidentialité en matière d’alerte des dysfonctionnements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Savoirs de gestion et savoirs technologiques </a:t>
                      </a:r>
                    </a:p>
                    <a:p>
                      <a:pPr>
                        <a:spcAft>
                          <a:spcPts val="0"/>
                        </a:spcAft>
                      </a:pPr>
                      <a:r>
                        <a:rPr lang="fr-FR" sz="1000" b="0" dirty="0">
                          <a:latin typeface="Arial"/>
                          <a:ea typeface="Times New Roman"/>
                          <a:cs typeface="Arial Narrow"/>
                        </a:rPr>
                        <a:t>- La gestion des dysfonctionnements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Les modes de transmission</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 Le suivi budgétaire</a:t>
                      </a:r>
                      <a:endParaRPr lang="fr-FR" sz="1000" b="1" dirty="0">
                        <a:latin typeface="Arial"/>
                        <a:ea typeface="Times New Roman"/>
                        <a:cs typeface="Arial Narrow"/>
                      </a:endParaRPr>
                    </a:p>
                    <a:p>
                      <a:pPr>
                        <a:spcAft>
                          <a:spcPts val="0"/>
                        </a:spcAft>
                      </a:pPr>
                      <a:r>
                        <a:rPr lang="fr-FR" sz="1000" b="1" dirty="0">
                          <a:solidFill>
                            <a:srgbClr val="FF0000"/>
                          </a:solidFill>
                          <a:latin typeface="Arial"/>
                          <a:ea typeface="Times New Roman"/>
                          <a:cs typeface="Arial Narrow"/>
                        </a:rPr>
                        <a:t>Savoirs juridiques et économiques</a:t>
                      </a:r>
                    </a:p>
                    <a:p>
                      <a:pPr>
                        <a:spcAft>
                          <a:spcPts val="0"/>
                        </a:spcAft>
                      </a:pPr>
                      <a:r>
                        <a:rPr lang="fr-FR" sz="1000" b="0" dirty="0" smtClean="0">
                          <a:solidFill>
                            <a:srgbClr val="FF0000"/>
                          </a:solidFill>
                          <a:latin typeface="Arial"/>
                          <a:ea typeface="Times New Roman"/>
                          <a:cs typeface="Arial Narrow"/>
                        </a:rPr>
                        <a:t>- </a:t>
                      </a:r>
                      <a:r>
                        <a:rPr lang="fr-FR" sz="1000" b="0" dirty="0" smtClean="0">
                          <a:solidFill>
                            <a:srgbClr val="FF0000"/>
                          </a:solidFill>
                          <a:latin typeface="+mn-lt"/>
                          <a:ea typeface="Times New Roman"/>
                          <a:cs typeface="Arial Narrow"/>
                          <a:hlinkClick r:id="rId2" action="ppaction://hlinksldjump" tooltip="Thème 4.2 - La création de richesse par l'entreprise : La performance, la rentabilité et la croissance de l'entreprise"/>
                        </a:rPr>
                        <a:t>La démarche qualité</a:t>
                      </a:r>
                      <a:endParaRPr lang="fr-FR" sz="1000" b="1" dirty="0" smtClean="0">
                        <a:solidFill>
                          <a:srgbClr val="FF0000"/>
                        </a:solidFill>
                        <a:latin typeface="Arial"/>
                        <a:ea typeface="Times New Roman"/>
                        <a:cs typeface="Arial Narrow"/>
                      </a:endParaRPr>
                    </a:p>
                    <a:p>
                      <a:pPr>
                        <a:spcAft>
                          <a:spcPts val="0"/>
                        </a:spcAft>
                      </a:pPr>
                      <a:r>
                        <a:rPr lang="fr-FR" sz="1000" b="1" dirty="0" smtClean="0">
                          <a:solidFill>
                            <a:srgbClr val="00B050"/>
                          </a:solidFill>
                          <a:latin typeface="Arial"/>
                          <a:ea typeface="Times New Roman"/>
                          <a:cs typeface="Arial Narrow"/>
                        </a:rPr>
                        <a:t>Savoirs rédactionnels</a:t>
                      </a:r>
                    </a:p>
                    <a:p>
                      <a:pPr>
                        <a:spcAft>
                          <a:spcPts val="0"/>
                        </a:spcAft>
                      </a:pPr>
                      <a:r>
                        <a:rPr lang="fr-FR" sz="1000" b="1" kern="150" dirty="0" smtClean="0">
                          <a:solidFill>
                            <a:srgbClr val="00B050"/>
                          </a:solidFill>
                          <a:latin typeface="Arial"/>
                          <a:ea typeface="Times New Roman"/>
                          <a:cs typeface="Mangal"/>
                        </a:rPr>
                        <a:t>- </a:t>
                      </a:r>
                      <a:r>
                        <a:rPr lang="fr-FR" sz="1000" b="1" kern="150" dirty="0">
                          <a:solidFill>
                            <a:srgbClr val="00B050"/>
                          </a:solidFill>
                          <a:latin typeface="Arial"/>
                          <a:ea typeface="Times New Roman"/>
                          <a:cs typeface="Mangal"/>
                        </a:rPr>
                        <a:t>Lecture et écriture d’un genre </a:t>
                      </a:r>
                      <a:endParaRPr lang="fr-FR" sz="1000" b="1" kern="150" dirty="0">
                        <a:solidFill>
                          <a:srgbClr val="00B050"/>
                        </a:solidFill>
                        <a:latin typeface="Arial Narrow"/>
                        <a:ea typeface="Times New Roman"/>
                        <a:cs typeface="Mangal"/>
                      </a:endParaRPr>
                    </a:p>
                    <a:p>
                      <a:pPr marL="132080">
                        <a:spcBef>
                          <a:spcPts val="10"/>
                        </a:spcBef>
                        <a:spcAft>
                          <a:spcPts val="0"/>
                        </a:spcAft>
                      </a:pPr>
                      <a:r>
                        <a:rPr lang="fr-FR" sz="1000" dirty="0">
                          <a:solidFill>
                            <a:srgbClr val="00B050"/>
                          </a:solidFill>
                          <a:latin typeface="Arial"/>
                          <a:cs typeface="Arial Unicode MS"/>
                        </a:rPr>
                        <a:t>Le courrier rapportant un dysfonctionnement</a:t>
                      </a:r>
                      <a:endParaRPr lang="fr-FR" sz="1000" dirty="0">
                        <a:solidFill>
                          <a:srgbClr val="00B050"/>
                        </a:solidFill>
                        <a:latin typeface="Cambria"/>
                      </a:endParaRPr>
                    </a:p>
                    <a:p>
                      <a:pPr>
                        <a:spcAft>
                          <a:spcPts val="0"/>
                        </a:spcAft>
                      </a:pPr>
                      <a:r>
                        <a:rPr lang="fr-FR" sz="1000" b="1" kern="150" dirty="0">
                          <a:solidFill>
                            <a:srgbClr val="00B050"/>
                          </a:solidFill>
                          <a:latin typeface="Arial"/>
                          <a:ea typeface="Times New Roman"/>
                          <a:cs typeface="Mangal"/>
                        </a:rPr>
                        <a:t>- Procédés d’écriture</a:t>
                      </a:r>
                      <a:endParaRPr lang="fr-FR" sz="1000" b="1" kern="150" dirty="0">
                        <a:solidFill>
                          <a:srgbClr val="00B050"/>
                        </a:solidFill>
                        <a:latin typeface="Arial Narrow"/>
                        <a:ea typeface="Times New Roman"/>
                        <a:cs typeface="Mangal"/>
                      </a:endParaRPr>
                    </a:p>
                    <a:p>
                      <a:pPr marL="177800" indent="-46038">
                        <a:spcBef>
                          <a:spcPts val="10"/>
                        </a:spcBef>
                        <a:spcAft>
                          <a:spcPts val="0"/>
                        </a:spcAft>
                      </a:pPr>
                      <a:r>
                        <a:rPr lang="fr-FR" sz="1000" dirty="0">
                          <a:solidFill>
                            <a:srgbClr val="00B050"/>
                          </a:solidFill>
                          <a:latin typeface="Arial"/>
                          <a:cs typeface="Arial Unicode MS"/>
                        </a:rPr>
                        <a:t>• Le lexique du dysfonctionnement, du constat</a:t>
                      </a:r>
                      <a:endParaRPr lang="fr-FR" sz="1000" dirty="0">
                        <a:solidFill>
                          <a:srgbClr val="00B050"/>
                        </a:solidFill>
                        <a:latin typeface="Cambria"/>
                      </a:endParaRPr>
                    </a:p>
                    <a:p>
                      <a:pPr marL="177800" indent="-46038">
                        <a:spcBef>
                          <a:spcPts val="10"/>
                        </a:spcBef>
                        <a:spcAft>
                          <a:spcPts val="0"/>
                        </a:spcAft>
                      </a:pPr>
                      <a:r>
                        <a:rPr lang="fr-FR" sz="1000" dirty="0">
                          <a:solidFill>
                            <a:srgbClr val="00B050"/>
                          </a:solidFill>
                          <a:latin typeface="Arial"/>
                          <a:cs typeface="Arial Unicode MS"/>
                        </a:rPr>
                        <a:t>• Les connecteurs logiques et temporels : antériorité, postériorité, simultanéité, causalité, conséquence</a:t>
                      </a:r>
                      <a:endParaRPr lang="fr-FR" sz="1000" dirty="0">
                        <a:solidFill>
                          <a:srgbClr val="00B050"/>
                        </a:solidFill>
                        <a:latin typeface="Cambria"/>
                      </a:endParaRPr>
                    </a:p>
                    <a:p>
                      <a:pPr marL="177800" indent="-46038">
                        <a:spcBef>
                          <a:spcPts val="10"/>
                        </a:spcBef>
                        <a:spcAft>
                          <a:spcPts val="0"/>
                        </a:spcAft>
                      </a:pPr>
                      <a:r>
                        <a:rPr lang="fr-FR" sz="1000" dirty="0">
                          <a:solidFill>
                            <a:srgbClr val="00B050"/>
                          </a:solidFill>
                          <a:latin typeface="Arial"/>
                          <a:cs typeface="Arial Unicode MS"/>
                        </a:rPr>
                        <a:t>• Les temps et modes des verbes : passé composé, plus que parfait</a:t>
                      </a:r>
                      <a:endParaRPr lang="fr-FR" sz="1000" dirty="0">
                        <a:solidFill>
                          <a:srgbClr val="00B050"/>
                        </a:solidFill>
                        <a:latin typeface="Cambria"/>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Technicité du dysfonctionnement</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Dysfonctionnements budgétaires</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Contraintes dans la procédure d’alerte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Multiplicité des origines de dysfonctionnements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Dysfonctionnements relationnels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vMerge="1">
                  <a:txBody>
                    <a:bodyPr/>
                    <a:lstStyle/>
                    <a:p>
                      <a:endParaRPr lang="fr-FR"/>
                    </a:p>
                  </a:txBody>
                  <a:tcPr/>
                </a:tc>
                <a:tc vMerge="1">
                  <a:txBody>
                    <a:bodyPr/>
                    <a:lstStyle/>
                    <a:p>
                      <a:endParaRPr lang="fr-FR"/>
                    </a:p>
                  </a:txBody>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Aléas</a:t>
                      </a:r>
                      <a:endParaRPr lang="fr-FR" sz="1000" b="1">
                        <a:latin typeface="Arial"/>
                        <a:ea typeface="Times New Roman"/>
                        <a:cs typeface="Arial Narrow"/>
                      </a:endParaRPr>
                    </a:p>
                    <a:p>
                      <a:pPr>
                        <a:spcAft>
                          <a:spcPts val="0"/>
                        </a:spcAft>
                      </a:pPr>
                      <a:r>
                        <a:rPr lang="fr-FR" sz="1000" b="0">
                          <a:latin typeface="Arial"/>
                          <a:ea typeface="Times New Roman"/>
                          <a:cs typeface="Arial Narrow"/>
                        </a:rPr>
                        <a:t>- Erreur dans le signalement</a:t>
                      </a:r>
                      <a:endParaRPr lang="fr-FR" sz="1000" b="1">
                        <a:latin typeface="Arial"/>
                        <a:ea typeface="Times New Roman"/>
                        <a:cs typeface="Arial Narrow"/>
                      </a:endParaRPr>
                    </a:p>
                    <a:p>
                      <a:pPr>
                        <a:spcAft>
                          <a:spcPts val="0"/>
                        </a:spcAft>
                      </a:pPr>
                      <a:r>
                        <a:rPr lang="fr-FR" sz="1000" b="0">
                          <a:latin typeface="Arial"/>
                          <a:ea typeface="Times New Roman"/>
                          <a:cs typeface="Arial Narrow"/>
                        </a:rPr>
                        <a:t>- Absence ou indisponibilité du responsable chargé du traitement du dysfonctionnement</a:t>
                      </a:r>
                      <a:endParaRPr lang="fr-FR" sz="1000" b="1">
                        <a:latin typeface="Arial"/>
                        <a:ea typeface="Times New Roman"/>
                        <a:cs typeface="Arial Narrow"/>
                      </a:endParaRPr>
                    </a:p>
                    <a:p>
                      <a:pPr>
                        <a:spcAft>
                          <a:spcPts val="0"/>
                        </a:spcAft>
                      </a:pPr>
                      <a:r>
                        <a:rPr lang="fr-FR" sz="1000" b="0">
                          <a:latin typeface="Arial"/>
                          <a:ea typeface="Times New Roman"/>
                          <a:cs typeface="Arial Narrow"/>
                        </a:rPr>
                        <a:t>- Dysfonctionnement nécessitant une décision immédiate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lgn="just">
                        <a:spcAft>
                          <a:spcPts val="0"/>
                        </a:spcAft>
                      </a:pPr>
                      <a:r>
                        <a:rPr lang="fr-FR" sz="1000" b="0" dirty="0">
                          <a:latin typeface="Arial"/>
                          <a:ea typeface="Times New Roman"/>
                          <a:cs typeface="Arial Narrow"/>
                        </a:rPr>
                        <a:t>Les dysfonctionnements sont identifiés et transmis aux acteurs concernés.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Narrow"/>
                        </a:rPr>
                        <a:t>Respecter une procédure de traitement des dysfonctionnements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Efficacité et pertinence du signalement des dysfonctionnements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5" name="Picture 3" descr="Résultat de recherche d'images pour &quot;plume&qu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6" name="Rectangle à coins arrondis 5">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428596" y="857232"/>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12">
                <a:ln>
                  <a:noFill/>
                </a:ln>
                <a:solidFill>
                  <a:schemeClr val="tx1"/>
                </a:solidFill>
                <a:effectLst/>
                <a:latin typeface="Arial" pitchFamily="34" charset="0"/>
                <a:ea typeface="Times New Roman" pitchFamily="18" charset="0"/>
                <a:cs typeface="Calibri" pitchFamily="34" charset="0"/>
              </a:rPr>
              <a:t>Classe 4.2. Évaluation du projet</a:t>
            </a:r>
            <a:r>
              <a:rPr kumimoji="0" lang="fr-FR" sz="1000" b="1" i="0" u="none" strike="noStrike" cap="none" normalizeH="0" baseline="0" dirty="0" smtClean="0" bmk="_Toc302398812">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12">
                <a:ln>
                  <a:noFill/>
                </a:ln>
                <a:solidFill>
                  <a:srgbClr val="3B81BD"/>
                </a:solidFill>
                <a:effectLst/>
                <a:latin typeface="Arial" pitchFamily="34" charset="0"/>
                <a:ea typeface="Times New Roman" pitchFamily="18" charset="0"/>
                <a:cs typeface="Arial Narrow" pitchFamily="34" charset="0"/>
              </a:rPr>
              <a:t>4.2.1. Participation à l’élaboration des documents de synthèse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au 2"/>
          <p:cNvGraphicFramePr>
            <a:graphicFrameLocks noGrp="1"/>
          </p:cNvGraphicFramePr>
          <p:nvPr/>
        </p:nvGraphicFramePr>
        <p:xfrm>
          <a:off x="428596" y="1285860"/>
          <a:ext cx="8286807" cy="38719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Le cahier des charges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programmation et la planification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consignes et les procédures en matière de collecte des données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L’ensemble des éléments de réalisation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éléments d’évaluation du projet (enquêtes, données chiffrées, données statistiques, données qualitatives)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rapports, les comptes rendus, les relevés qualitatifs et quantitatifs établis au cours du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plan de présentation des synthèses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charte graphique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Des modèles de présentation des synthèses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1" dirty="0">
                        <a:latin typeface="Arial"/>
                        <a:ea typeface="Times New Roman"/>
                        <a:cs typeface="Arial Narrow"/>
                      </a:endParaRPr>
                    </a:p>
                    <a:p>
                      <a:pPr>
                        <a:spcAft>
                          <a:spcPts val="0"/>
                        </a:spcAft>
                      </a:pPr>
                      <a:r>
                        <a:rPr lang="fr-FR" sz="1000" b="1" dirty="0">
                          <a:latin typeface="Arial"/>
                          <a:ea typeface="Times New Roman"/>
                          <a:cs typeface="Arial Narrow"/>
                        </a:rPr>
                        <a:t>Savoirs de gestion et savoirs technologiques </a:t>
                      </a:r>
                    </a:p>
                    <a:p>
                      <a:pPr marL="82550" indent="-82550">
                        <a:spcAft>
                          <a:spcPts val="0"/>
                        </a:spcAft>
                      </a:pPr>
                      <a:r>
                        <a:rPr lang="fr-FR" sz="1000" b="0" dirty="0">
                          <a:latin typeface="Arial"/>
                          <a:ea typeface="Times New Roman"/>
                          <a:cs typeface="Arial Narrow"/>
                        </a:rPr>
                        <a:t>- Les documents de synthèse d’un projet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règles de production de documents de synthèse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questionnaires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graphiques, les tableaux</a:t>
                      </a:r>
                      <a:endParaRPr lang="fr-FR" sz="1000" b="1" dirty="0">
                        <a:latin typeface="Arial"/>
                        <a:ea typeface="Times New Roman"/>
                        <a:cs typeface="Arial Narrow"/>
                      </a:endParaRPr>
                    </a:p>
                    <a:p>
                      <a:pPr>
                        <a:spcAft>
                          <a:spcPts val="0"/>
                        </a:spcAft>
                      </a:pPr>
                      <a:r>
                        <a:rPr lang="fr-FR" sz="1000" b="1" dirty="0">
                          <a:solidFill>
                            <a:srgbClr val="00B050"/>
                          </a:solidFill>
                          <a:latin typeface="Arial"/>
                          <a:ea typeface="Times New Roman"/>
                          <a:cs typeface="Arial Narrow"/>
                        </a:rPr>
                        <a:t>Savoirs rédactionnels</a:t>
                      </a:r>
                    </a:p>
                    <a:p>
                      <a:pPr>
                        <a:spcAft>
                          <a:spcPts val="0"/>
                        </a:spcAft>
                      </a:pPr>
                      <a:r>
                        <a:rPr lang="fr-FR" sz="1000" b="1" kern="150" dirty="0">
                          <a:solidFill>
                            <a:srgbClr val="00B050"/>
                          </a:solidFill>
                          <a:latin typeface="Arial"/>
                          <a:ea typeface="Times New Roman"/>
                          <a:cs typeface="Mangal"/>
                        </a:rPr>
                        <a:t>- Lecture et l’écriture d’un genre </a:t>
                      </a:r>
                      <a:endParaRPr lang="fr-FR" sz="1000" b="1" kern="150" dirty="0">
                        <a:solidFill>
                          <a:srgbClr val="00B050"/>
                        </a:solidFill>
                        <a:latin typeface="Arial Narrow"/>
                        <a:ea typeface="Times New Roman"/>
                        <a:cs typeface="Mangal"/>
                      </a:endParaRPr>
                    </a:p>
                    <a:p>
                      <a:pPr marL="132080">
                        <a:spcBef>
                          <a:spcPts val="10"/>
                        </a:spcBef>
                        <a:spcAft>
                          <a:spcPts val="0"/>
                        </a:spcAft>
                      </a:pPr>
                      <a:r>
                        <a:rPr lang="fr-FR" sz="1000" dirty="0">
                          <a:solidFill>
                            <a:srgbClr val="00B050"/>
                          </a:solidFill>
                          <a:latin typeface="Arial"/>
                          <a:cs typeface="Arial Unicode MS"/>
                        </a:rPr>
                        <a:t>Le document de synthèse</a:t>
                      </a:r>
                      <a:endParaRPr lang="fr-FR" sz="1000" dirty="0">
                        <a:solidFill>
                          <a:srgbClr val="00B050"/>
                        </a:solidFill>
                        <a:latin typeface="Cambria"/>
                      </a:endParaRPr>
                    </a:p>
                    <a:p>
                      <a:pPr>
                        <a:spcAft>
                          <a:spcPts val="0"/>
                        </a:spcAft>
                      </a:pPr>
                      <a:r>
                        <a:rPr lang="fr-FR" sz="1000" b="1" kern="150" dirty="0">
                          <a:solidFill>
                            <a:srgbClr val="00B050"/>
                          </a:solidFill>
                          <a:latin typeface="Arial"/>
                          <a:ea typeface="Times New Roman"/>
                          <a:cs typeface="Mangal"/>
                        </a:rPr>
                        <a:t>- Procédés d’écriture</a:t>
                      </a:r>
                      <a:endParaRPr lang="fr-FR" sz="1000" b="1" kern="150" dirty="0">
                        <a:solidFill>
                          <a:srgbClr val="00B050"/>
                        </a:solidFill>
                        <a:latin typeface="Arial Narrow"/>
                        <a:ea typeface="Times New Roman"/>
                        <a:cs typeface="Mangal"/>
                      </a:endParaRPr>
                    </a:p>
                    <a:p>
                      <a:pPr marL="177800" indent="-46038">
                        <a:spcBef>
                          <a:spcPts val="10"/>
                        </a:spcBef>
                        <a:spcAft>
                          <a:spcPts val="0"/>
                        </a:spcAft>
                      </a:pPr>
                      <a:r>
                        <a:rPr lang="fr-FR" sz="1000" dirty="0">
                          <a:solidFill>
                            <a:srgbClr val="00B050"/>
                          </a:solidFill>
                          <a:latin typeface="Arial"/>
                          <a:cs typeface="Arial Unicode MS"/>
                        </a:rPr>
                        <a:t>• La formulation impersonnelle</a:t>
                      </a:r>
                      <a:endParaRPr lang="fr-FR" sz="1000" dirty="0">
                        <a:solidFill>
                          <a:srgbClr val="00B050"/>
                        </a:solidFill>
                        <a:latin typeface="Cambria"/>
                      </a:endParaRPr>
                    </a:p>
                    <a:p>
                      <a:pPr marL="177800" indent="-46038">
                        <a:spcBef>
                          <a:spcPts val="10"/>
                        </a:spcBef>
                        <a:spcAft>
                          <a:spcPts val="0"/>
                        </a:spcAft>
                      </a:pPr>
                      <a:r>
                        <a:rPr lang="fr-FR" sz="1000" dirty="0">
                          <a:solidFill>
                            <a:srgbClr val="00B050"/>
                          </a:solidFill>
                          <a:latin typeface="Arial"/>
                          <a:cs typeface="Arial Unicode MS"/>
                        </a:rPr>
                        <a:t>• La concision, la reformulation, la précision lexicale</a:t>
                      </a:r>
                      <a:endParaRPr lang="fr-FR" sz="1000" dirty="0">
                        <a:solidFill>
                          <a:srgbClr val="00B050"/>
                        </a:solidFill>
                        <a:latin typeface="Cambria"/>
                      </a:endParaRPr>
                    </a:p>
                    <a:p>
                      <a:pPr marL="177800" indent="-46038">
                        <a:spcBef>
                          <a:spcPts val="10"/>
                        </a:spcBef>
                        <a:spcAft>
                          <a:spcPts val="0"/>
                        </a:spcAft>
                      </a:pPr>
                      <a:r>
                        <a:rPr lang="fr-FR" sz="1000" dirty="0">
                          <a:solidFill>
                            <a:srgbClr val="00B050"/>
                          </a:solidFill>
                          <a:latin typeface="Arial"/>
                          <a:cs typeface="Arial Unicode MS"/>
                        </a:rPr>
                        <a:t>• Les notes et les renvois</a:t>
                      </a:r>
                      <a:endParaRPr lang="fr-FR" sz="1000" dirty="0">
                        <a:solidFill>
                          <a:srgbClr val="00B050"/>
                        </a:solidFill>
                        <a:latin typeface="Cambria"/>
                      </a:endParaRPr>
                    </a:p>
                    <a:p>
                      <a:pPr marL="177800" indent="-46038">
                        <a:spcBef>
                          <a:spcPts val="10"/>
                        </a:spcBef>
                        <a:spcAft>
                          <a:spcPts val="0"/>
                        </a:spcAft>
                      </a:pPr>
                      <a:r>
                        <a:rPr lang="fr-FR" sz="1000" dirty="0">
                          <a:solidFill>
                            <a:srgbClr val="00B050"/>
                          </a:solidFill>
                          <a:latin typeface="Arial"/>
                          <a:cs typeface="Arial Unicode MS"/>
                        </a:rPr>
                        <a:t>• L’objectivité</a:t>
                      </a:r>
                      <a:endParaRPr lang="fr-FR" sz="1000" dirty="0">
                        <a:solidFill>
                          <a:srgbClr val="00B050"/>
                        </a:solidFill>
                        <a:latin typeface="Cambria"/>
                      </a:endParaRPr>
                    </a:p>
                    <a:p>
                      <a:pPr marL="177800" indent="-46038">
                        <a:spcBef>
                          <a:spcPts val="10"/>
                        </a:spcBef>
                        <a:spcAft>
                          <a:spcPts val="0"/>
                        </a:spcAft>
                      </a:pPr>
                      <a:r>
                        <a:rPr lang="fr-FR" sz="1000" dirty="0">
                          <a:solidFill>
                            <a:srgbClr val="00B050"/>
                          </a:solidFill>
                          <a:latin typeface="Arial"/>
                          <a:cs typeface="Arial Unicode MS"/>
                        </a:rPr>
                        <a:t>• La prise en compte de plusieurs points de vue</a:t>
                      </a:r>
                      <a:endParaRPr lang="fr-FR" sz="1000" dirty="0">
                        <a:solidFill>
                          <a:srgbClr val="00B050"/>
                        </a:solidFill>
                        <a:latin typeface="Cambria"/>
                      </a:endParaRPr>
                    </a:p>
                    <a:p>
                      <a:pPr marL="177800" indent="-46038">
                        <a:spcBef>
                          <a:spcPts val="10"/>
                        </a:spcBef>
                        <a:spcAft>
                          <a:spcPts val="0"/>
                        </a:spcAft>
                      </a:pPr>
                      <a:r>
                        <a:rPr lang="fr-FR" sz="1000" dirty="0">
                          <a:solidFill>
                            <a:srgbClr val="00B050"/>
                          </a:solidFill>
                          <a:latin typeface="Arial"/>
                          <a:cs typeface="Arial Unicode MS"/>
                        </a:rPr>
                        <a:t>• Le lexique métier</a:t>
                      </a:r>
                      <a:endParaRPr lang="fr-FR" sz="1000" dirty="0">
                        <a:solidFill>
                          <a:srgbClr val="00B050"/>
                        </a:solidFill>
                        <a:latin typeface="Cambria"/>
                      </a:endParaRPr>
                    </a:p>
                    <a:p>
                      <a:pPr marL="132080">
                        <a:spcAft>
                          <a:spcPts val="0"/>
                        </a:spcAft>
                      </a:pPr>
                      <a:r>
                        <a:rPr lang="fr-FR" sz="1000" b="0" dirty="0">
                          <a:solidFill>
                            <a:srgbClr val="00B050"/>
                          </a:solidFill>
                          <a:latin typeface="Arial"/>
                          <a:ea typeface="Times New Roman"/>
                          <a:cs typeface="Arial Narrow"/>
                        </a:rPr>
                        <a:t>• La typographie</a:t>
                      </a:r>
                      <a:endParaRPr lang="fr-FR" sz="1000" b="1" dirty="0">
                        <a:solidFill>
                          <a:srgbClr val="00B05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Absence de sommaire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Multiplicité des documents à synthétiser</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Évaluation qualitative importante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Procédure complexe de validation des éléments de synthèse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2">
                <a:tc vMerge="1">
                  <a:txBody>
                    <a:bodyPr/>
                    <a:lstStyle/>
                    <a:p>
                      <a:endParaRPr lang="fr-FR"/>
                    </a:p>
                  </a:txBody>
                  <a:tcPr/>
                </a:tc>
                <a:tc vMerge="1">
                  <a:txBody>
                    <a:bodyPr/>
                    <a:lstStyle/>
                    <a:p>
                      <a:endParaRPr lang="fr-FR"/>
                    </a:p>
                  </a:txBody>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Aléas</a:t>
                      </a:r>
                      <a:endParaRPr lang="fr-FR" sz="1000" b="1">
                        <a:latin typeface="Arial"/>
                        <a:ea typeface="Times New Roman"/>
                        <a:cs typeface="Arial Narrow"/>
                      </a:endParaRPr>
                    </a:p>
                    <a:p>
                      <a:pPr>
                        <a:spcAft>
                          <a:spcPts val="0"/>
                        </a:spcAft>
                      </a:pPr>
                      <a:r>
                        <a:rPr lang="fr-FR" sz="1000" b="0">
                          <a:latin typeface="Arial"/>
                          <a:ea typeface="Times New Roman"/>
                          <a:cs typeface="Arial Narrow"/>
                        </a:rPr>
                        <a:t>- Incohérence entre les documents </a:t>
                      </a:r>
                      <a:endParaRPr lang="fr-FR" sz="1000" b="1">
                        <a:latin typeface="Arial"/>
                        <a:ea typeface="Times New Roman"/>
                        <a:cs typeface="Arial Narrow"/>
                      </a:endParaRPr>
                    </a:p>
                    <a:p>
                      <a:pPr>
                        <a:spcAft>
                          <a:spcPts val="0"/>
                        </a:spcAft>
                      </a:pPr>
                      <a:r>
                        <a:rPr lang="fr-FR" sz="1000" b="0">
                          <a:latin typeface="Arial"/>
                          <a:ea typeface="Times New Roman"/>
                          <a:cs typeface="Arial Narrow"/>
                        </a:rPr>
                        <a:t>- Invraisemblance des résultats quantitatifs</a:t>
                      </a:r>
                      <a:endParaRPr lang="fr-FR" sz="1000" b="1">
                        <a:latin typeface="Arial"/>
                        <a:ea typeface="Times New Roman"/>
                        <a:cs typeface="Arial Narrow"/>
                      </a:endParaRPr>
                    </a:p>
                    <a:p>
                      <a:pPr>
                        <a:spcAft>
                          <a:spcPts val="0"/>
                        </a:spcAft>
                      </a:pPr>
                      <a:r>
                        <a:rPr lang="fr-FR" sz="1000" b="0">
                          <a:latin typeface="Arial"/>
                          <a:ea typeface="Times New Roman"/>
                          <a:cs typeface="Arial Narrow"/>
                        </a:rPr>
                        <a:t>- Contestations sur les éléments de synthèse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Les documents de synthèse, mis en forme, permettent l’analyse et l’évaluation du projet.</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Narrow"/>
                        </a:rPr>
                        <a:t>Valoriser des éléments nécessaires à l’évaluation d’un projet</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Efficacité et lisibilité du document de synthèse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5" name="Picture 3" descr="Résultat de recherche d'images pour &quot;plume&quo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6" name="Rectangle à coins arrondis 5">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500166" y="1428736"/>
          <a:ext cx="5286412" cy="3790713"/>
        </p:xfrm>
        <a:graphic>
          <a:graphicData uri="http://schemas.openxmlformats.org/drawingml/2006/table">
            <a:tbl>
              <a:tblPr/>
              <a:tblGrid>
                <a:gridCol w="5286412"/>
              </a:tblGrid>
              <a:tr h="2214577">
                <a:tc>
                  <a:txBody>
                    <a:bodyPr/>
                    <a:lstStyle/>
                    <a:p>
                      <a:pPr algn="just">
                        <a:spcAft>
                          <a:spcPts val="0"/>
                        </a:spcAft>
                      </a:pPr>
                      <a:endParaRPr lang="fr-FR" sz="1100" dirty="0">
                        <a:latin typeface="Arial"/>
                        <a:ea typeface="Cambria"/>
                        <a:cs typeface="Times New Roman"/>
                      </a:endParaRPr>
                    </a:p>
                    <a:p>
                      <a:pPr algn="l">
                        <a:spcAft>
                          <a:spcPts val="0"/>
                        </a:spcAft>
                      </a:pPr>
                      <a:r>
                        <a:rPr lang="fr-FR" sz="1100" b="1" dirty="0">
                          <a:latin typeface="Arial"/>
                          <a:ea typeface="Times New Roman"/>
                          <a:cs typeface="Arial Narrow"/>
                        </a:rPr>
                        <a:t>4.1 Suivi opérationnel du projet</a:t>
                      </a: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2" action="ppaction://hlinksldjump"/>
                        </a:rPr>
                        <a:t>4.1.1.Mise </a:t>
                      </a:r>
                      <a:r>
                        <a:rPr lang="fr-FR" sz="1100" b="0" kern="100" baseline="0" dirty="0">
                          <a:solidFill>
                            <a:schemeClr val="tx1"/>
                          </a:solidFill>
                          <a:latin typeface="Arial"/>
                          <a:ea typeface="Times New Roman"/>
                          <a:cs typeface="Times New Roman"/>
                          <a:hlinkClick r:id="rId2" action="ppaction://hlinksldjump"/>
                        </a:rPr>
                        <a:t>en forme et diffusion du descriptif du projet</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3" action="ppaction://hlinksldjump"/>
                        </a:rPr>
                        <a:t>4.1.2.Organisation </a:t>
                      </a:r>
                      <a:r>
                        <a:rPr lang="fr-FR" sz="1100" b="0" kern="100" baseline="0" dirty="0">
                          <a:solidFill>
                            <a:schemeClr val="tx1"/>
                          </a:solidFill>
                          <a:latin typeface="Arial"/>
                          <a:ea typeface="Times New Roman"/>
                          <a:cs typeface="Times New Roman"/>
                          <a:hlinkClick r:id="rId3" action="ppaction://hlinksldjump"/>
                        </a:rPr>
                        <a:t>de la base documentaire</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4" action="ppaction://hlinksldjump"/>
                        </a:rPr>
                        <a:t>4.1.3.Production </a:t>
                      </a:r>
                      <a:r>
                        <a:rPr lang="fr-FR" sz="1100" b="0" kern="100" baseline="0" dirty="0">
                          <a:solidFill>
                            <a:schemeClr val="tx1"/>
                          </a:solidFill>
                          <a:latin typeface="Arial"/>
                          <a:ea typeface="Times New Roman"/>
                          <a:cs typeface="Times New Roman"/>
                          <a:hlinkClick r:id="rId4" action="ppaction://hlinksldjump"/>
                        </a:rPr>
                        <a:t>d’états budgétaires liés au projet</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5" action="ppaction://hlinksldjump"/>
                        </a:rPr>
                        <a:t>4.1.4.Traitement </a:t>
                      </a:r>
                      <a:r>
                        <a:rPr lang="fr-FR" sz="1100" b="0" kern="100" baseline="0" dirty="0">
                          <a:solidFill>
                            <a:schemeClr val="tx1"/>
                          </a:solidFill>
                          <a:latin typeface="Arial"/>
                          <a:ea typeface="Times New Roman"/>
                          <a:cs typeface="Times New Roman"/>
                          <a:hlinkClick r:id="rId5" action="ppaction://hlinksldjump"/>
                        </a:rPr>
                        <a:t>des formalités et des autorisations</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6" action="ppaction://hlinksldjump"/>
                        </a:rPr>
                        <a:t>4.1.5.Suivi </a:t>
                      </a:r>
                      <a:r>
                        <a:rPr lang="fr-FR" sz="1100" b="0" kern="100" baseline="0" dirty="0">
                          <a:solidFill>
                            <a:schemeClr val="tx1"/>
                          </a:solidFill>
                          <a:latin typeface="Arial"/>
                          <a:ea typeface="Times New Roman"/>
                          <a:cs typeface="Times New Roman"/>
                          <a:hlinkClick r:id="rId6" action="ppaction://hlinksldjump"/>
                        </a:rPr>
                        <a:t>du planning de réalisation du projet</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7" action="ppaction://hlinksldjump"/>
                        </a:rPr>
                        <a:t>4.1.6.Mise </a:t>
                      </a:r>
                      <a:r>
                        <a:rPr lang="fr-FR" sz="1100" b="0" kern="100" baseline="0" dirty="0">
                          <a:solidFill>
                            <a:schemeClr val="tx1"/>
                          </a:solidFill>
                          <a:latin typeface="Arial"/>
                          <a:ea typeface="Times New Roman"/>
                          <a:cs typeface="Times New Roman"/>
                          <a:hlinkClick r:id="rId7" action="ppaction://hlinksldjump"/>
                        </a:rPr>
                        <a:t>en relation des acteurs du projet</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8" action="ppaction://hlinksldjump"/>
                        </a:rPr>
                        <a:t>4.1.7.Suivi </a:t>
                      </a:r>
                      <a:r>
                        <a:rPr lang="fr-FR" sz="1100" b="0" kern="100" baseline="0" dirty="0">
                          <a:solidFill>
                            <a:schemeClr val="tx1"/>
                          </a:solidFill>
                          <a:latin typeface="Arial"/>
                          <a:ea typeface="Times New Roman"/>
                          <a:cs typeface="Times New Roman"/>
                          <a:hlinkClick r:id="rId8" action="ppaction://hlinksldjump"/>
                        </a:rPr>
                        <a:t>des réunions liées au projet</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9" action="ppaction://hlinksldjump"/>
                        </a:rPr>
                        <a:t>4.1.8.Suivi </a:t>
                      </a:r>
                      <a:r>
                        <a:rPr lang="fr-FR" sz="1100" b="0" kern="100" baseline="0" dirty="0">
                          <a:solidFill>
                            <a:schemeClr val="tx1"/>
                          </a:solidFill>
                          <a:latin typeface="Arial"/>
                          <a:ea typeface="Times New Roman"/>
                          <a:cs typeface="Times New Roman"/>
                          <a:hlinkClick r:id="rId9" action="ppaction://hlinksldjump"/>
                        </a:rPr>
                        <a:t>logistique du projet</a:t>
                      </a:r>
                      <a:endParaRPr lang="fr-FR" sz="1100" b="0" kern="100" baseline="0" dirty="0">
                        <a:solidFill>
                          <a:schemeClr val="tx1"/>
                        </a:solidFill>
                        <a:latin typeface="Arial"/>
                        <a:ea typeface="Times New Roman"/>
                        <a:cs typeface="Times New Roman"/>
                      </a:endParaRPr>
                    </a:p>
                    <a:p>
                      <a:pPr marL="635000" lvl="3" indent="-130175" algn="l" defTabSz="914400" rtl="0" eaLnBrk="1" latinLnBrk="0" hangingPunct="1">
                        <a:lnSpc>
                          <a:spcPct val="150000"/>
                        </a:lnSpc>
                        <a:spcAft>
                          <a:spcPts val="0"/>
                        </a:spcAft>
                        <a:buSzPts val="1000"/>
                        <a:buFont typeface="Arial"/>
                        <a:buNone/>
                        <a:tabLst>
                          <a:tab pos="685800" algn="l"/>
                        </a:tabLst>
                      </a:pPr>
                      <a:r>
                        <a:rPr lang="fr-FR" sz="1100" b="0" kern="100" baseline="0" dirty="0" smtClean="0">
                          <a:solidFill>
                            <a:schemeClr val="tx1"/>
                          </a:solidFill>
                          <a:latin typeface="Arial"/>
                          <a:ea typeface="Times New Roman"/>
                          <a:cs typeface="Times New Roman"/>
                          <a:hlinkClick r:id="rId9" action="ppaction://hlinksldjump"/>
                        </a:rPr>
                        <a:t>4.1.9.Signalement </a:t>
                      </a:r>
                      <a:r>
                        <a:rPr lang="fr-FR" sz="1100" b="0" kern="100" baseline="0" dirty="0">
                          <a:solidFill>
                            <a:schemeClr val="tx1"/>
                          </a:solidFill>
                          <a:latin typeface="Arial"/>
                          <a:ea typeface="Times New Roman"/>
                          <a:cs typeface="Times New Roman"/>
                          <a:hlinkClick r:id="rId9" action="ppaction://hlinksldjump"/>
                        </a:rPr>
                        <a:t>et suivi des dysfonctionnements liés au projet</a:t>
                      </a:r>
                      <a:endParaRPr lang="fr-FR" sz="1100" b="0" kern="100" baseline="0" dirty="0">
                        <a:solidFill>
                          <a:schemeClr val="tx1"/>
                        </a:solidFill>
                        <a:latin typeface="Arial"/>
                        <a:ea typeface="Times New Roman"/>
                        <a:cs typeface="Times New Roman"/>
                      </a:endParaRPr>
                    </a:p>
                  </a:txBody>
                  <a:tcPr marL="44450" marR="4445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r h="1192293">
                <a:tc>
                  <a:txBody>
                    <a:bodyPr/>
                    <a:lstStyle/>
                    <a:p>
                      <a:pPr algn="l">
                        <a:spcAft>
                          <a:spcPts val="0"/>
                        </a:spcAft>
                      </a:pPr>
                      <a:endParaRPr lang="fr-FR" sz="1100" b="0" dirty="0">
                        <a:latin typeface="Arial"/>
                        <a:ea typeface="Times New Roman"/>
                        <a:cs typeface="Arial Narrow"/>
                      </a:endParaRPr>
                    </a:p>
                    <a:p>
                      <a:pPr algn="l">
                        <a:spcAft>
                          <a:spcPts val="0"/>
                        </a:spcAft>
                      </a:pPr>
                      <a:r>
                        <a:rPr lang="fr-FR" sz="1100" b="1" dirty="0">
                          <a:latin typeface="Arial"/>
                          <a:ea typeface="Times New Roman"/>
                          <a:cs typeface="Arial Narrow"/>
                        </a:rPr>
                        <a:t>4.2 </a:t>
                      </a:r>
                      <a:r>
                        <a:rPr lang="fr-FR" sz="1100" b="1" dirty="0" smtClean="0">
                          <a:latin typeface="Arial"/>
                          <a:ea typeface="Times New Roman"/>
                          <a:cs typeface="Arial Narrow"/>
                        </a:rPr>
                        <a:t>Évaluation </a:t>
                      </a:r>
                      <a:r>
                        <a:rPr lang="fr-FR" sz="1100" b="1" dirty="0">
                          <a:latin typeface="Arial"/>
                          <a:ea typeface="Times New Roman"/>
                          <a:cs typeface="Arial Narrow"/>
                        </a:rPr>
                        <a:t>du projet</a:t>
                      </a:r>
                    </a:p>
                    <a:p>
                      <a:pPr marL="457200" lvl="3" indent="0" algn="l">
                        <a:lnSpc>
                          <a:spcPct val="150000"/>
                        </a:lnSpc>
                        <a:spcAft>
                          <a:spcPts val="0"/>
                        </a:spcAft>
                        <a:buSzPts val="1000"/>
                        <a:buFont typeface="Arial"/>
                        <a:buNone/>
                        <a:tabLst>
                          <a:tab pos="683895" algn="l"/>
                        </a:tabLst>
                      </a:pPr>
                      <a:r>
                        <a:rPr lang="fr-FR" sz="1100" b="0" kern="100" baseline="0" dirty="0" smtClean="0">
                          <a:solidFill>
                            <a:schemeClr val="tx1"/>
                          </a:solidFill>
                          <a:latin typeface="Arial"/>
                          <a:ea typeface="Times New Roman"/>
                          <a:cs typeface="Times New Roman"/>
                          <a:hlinkClick r:id="rId10" action="ppaction://hlinksldjump"/>
                        </a:rPr>
                        <a:t>4.2.1.Participation </a:t>
                      </a:r>
                      <a:r>
                        <a:rPr lang="fr-FR" sz="1100" b="0" kern="100" baseline="0" dirty="0">
                          <a:solidFill>
                            <a:schemeClr val="tx1"/>
                          </a:solidFill>
                          <a:latin typeface="Arial"/>
                          <a:ea typeface="Times New Roman"/>
                          <a:cs typeface="Times New Roman"/>
                          <a:hlinkClick r:id="rId10" action="ppaction://hlinksldjump"/>
                        </a:rPr>
                        <a:t>à l’élaboration des documents de synthèse</a:t>
                      </a:r>
                      <a:endParaRPr lang="fr-FR" sz="1100" b="0" kern="100" baseline="0" dirty="0">
                        <a:solidFill>
                          <a:schemeClr val="tx1"/>
                        </a:solidFill>
                        <a:latin typeface="Arial"/>
                        <a:ea typeface="Times New Roman"/>
                        <a:cs typeface="Times New Roman"/>
                      </a:endParaRPr>
                    </a:p>
                    <a:p>
                      <a:pPr marL="457200" lvl="3" indent="0" algn="l">
                        <a:lnSpc>
                          <a:spcPct val="150000"/>
                        </a:lnSpc>
                        <a:spcAft>
                          <a:spcPts val="0"/>
                        </a:spcAft>
                        <a:buSzPts val="1000"/>
                        <a:buFont typeface="Arial"/>
                        <a:buNone/>
                        <a:tabLst>
                          <a:tab pos="683895" algn="l"/>
                        </a:tabLst>
                      </a:pPr>
                      <a:r>
                        <a:rPr lang="fr-FR" sz="1100" b="0" kern="100" baseline="0" dirty="0" smtClean="0">
                          <a:solidFill>
                            <a:schemeClr val="tx1"/>
                          </a:solidFill>
                          <a:latin typeface="Arial"/>
                          <a:ea typeface="Times New Roman"/>
                          <a:cs typeface="Times New Roman"/>
                          <a:hlinkClick r:id="rId11" action="ppaction://hlinksldjump"/>
                        </a:rPr>
                        <a:t>4.2.2.Participation </a:t>
                      </a:r>
                      <a:r>
                        <a:rPr lang="fr-FR" sz="1100" b="0" kern="100" baseline="0" dirty="0">
                          <a:solidFill>
                            <a:schemeClr val="tx1"/>
                          </a:solidFill>
                          <a:latin typeface="Arial"/>
                          <a:ea typeface="Times New Roman"/>
                          <a:cs typeface="Times New Roman"/>
                          <a:hlinkClick r:id="rId11" action="ppaction://hlinksldjump"/>
                        </a:rPr>
                        <a:t>au rapport d’évaluation</a:t>
                      </a:r>
                      <a:endParaRPr lang="fr-FR" sz="1100" b="0" kern="100" baseline="0" dirty="0">
                        <a:solidFill>
                          <a:schemeClr val="tx1"/>
                        </a:solidFill>
                        <a:latin typeface="Arial"/>
                        <a:ea typeface="Times New Roman"/>
                        <a:cs typeface="Times New Roman"/>
                      </a:endParaRPr>
                    </a:p>
                    <a:p>
                      <a:pPr marL="457200" lvl="3" indent="0" algn="l">
                        <a:lnSpc>
                          <a:spcPct val="150000"/>
                        </a:lnSpc>
                        <a:spcAft>
                          <a:spcPts val="0"/>
                        </a:spcAft>
                        <a:buSzPts val="1000"/>
                        <a:buFont typeface="Arial"/>
                        <a:buNone/>
                        <a:tabLst>
                          <a:tab pos="683895" algn="l"/>
                        </a:tabLst>
                      </a:pPr>
                      <a:r>
                        <a:rPr lang="fr-FR" sz="1100" b="0" kern="100" baseline="0" dirty="0" smtClean="0">
                          <a:solidFill>
                            <a:schemeClr val="tx1"/>
                          </a:solidFill>
                          <a:latin typeface="Arial"/>
                          <a:ea typeface="Times New Roman"/>
                          <a:cs typeface="Times New Roman"/>
                          <a:hlinkClick r:id="rId12" action="ppaction://hlinksldjump"/>
                        </a:rPr>
                        <a:t>4.2.3.Clôture </a:t>
                      </a:r>
                      <a:r>
                        <a:rPr lang="fr-FR" sz="1100" b="0" kern="100" baseline="0" dirty="0">
                          <a:solidFill>
                            <a:schemeClr val="tx1"/>
                          </a:solidFill>
                          <a:latin typeface="Arial"/>
                          <a:ea typeface="Times New Roman"/>
                          <a:cs typeface="Times New Roman"/>
                          <a:hlinkClick r:id="rId12" action="ppaction://hlinksldjump"/>
                        </a:rPr>
                        <a:t>administrative du projet</a:t>
                      </a:r>
                      <a:endParaRPr lang="fr-FR" sz="1100" b="0" kern="100" baseline="0" dirty="0">
                        <a:solidFill>
                          <a:schemeClr val="tx1"/>
                        </a:solidFill>
                        <a:latin typeface="Arial"/>
                        <a:ea typeface="Times New Roman"/>
                        <a:cs typeface="Times New Roman"/>
                      </a:endParaRPr>
                    </a:p>
                  </a:txBody>
                  <a:tcPr marL="44450" marR="4445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bl>
          </a:graphicData>
        </a:graphic>
      </p:graphicFrame>
      <p:sp>
        <p:nvSpPr>
          <p:cNvPr id="5" name="Rectangle 4"/>
          <p:cNvSpPr/>
          <p:nvPr/>
        </p:nvSpPr>
        <p:spPr>
          <a:xfrm>
            <a:off x="0" y="857232"/>
            <a:ext cx="7858148" cy="369332"/>
          </a:xfrm>
          <a:prstGeom prst="rect">
            <a:avLst/>
          </a:prstGeom>
        </p:spPr>
        <p:txBody>
          <a:bodyPr wrap="square">
            <a:spAutoFit/>
          </a:bodyPr>
          <a:lstStyle/>
          <a:p>
            <a:pPr algn="ctr"/>
            <a:r>
              <a:rPr lang="fr-FR" b="1" dirty="0" smtClean="0">
                <a:solidFill>
                  <a:srgbClr val="0070C0"/>
                </a:solidFill>
              </a:rPr>
              <a:t>Pôle 4 Gestion administrative des projets</a:t>
            </a:r>
            <a:endParaRPr lang="fr-FR" dirty="0">
              <a:solidFill>
                <a:srgbClr val="0070C0"/>
              </a:solidFill>
            </a:endParaRPr>
          </a:p>
        </p:txBody>
      </p:sp>
      <p:pic>
        <p:nvPicPr>
          <p:cNvPr id="6" name="Picture 2" descr="Rendered Image">
            <a:hlinkClick r:id="rId13" action="ppaction://hlinksldjump"/>
          </p:cNvPr>
          <p:cNvPicPr>
            <a:picLocks noChangeAspect="1" noChangeArrowheads="1"/>
          </p:cNvPicPr>
          <p:nvPr/>
        </p:nvPicPr>
        <p:blipFill>
          <a:blip r:embed="rId14" cstate="print"/>
          <a:srcRect/>
          <a:stretch>
            <a:fillRect/>
          </a:stretch>
        </p:blipFill>
        <p:spPr bwMode="auto">
          <a:xfrm>
            <a:off x="8321645" y="6072206"/>
            <a:ext cx="822355" cy="1146008"/>
          </a:xfrm>
          <a:prstGeom prst="rect">
            <a:avLst/>
          </a:prstGeom>
          <a:noFill/>
          <a:ln w="9525">
            <a:noFill/>
            <a:miter lim="800000"/>
            <a:headEnd/>
            <a:tailEnd/>
          </a:ln>
        </p:spPr>
      </p:pic>
      <p:sp>
        <p:nvSpPr>
          <p:cNvPr id="9" name="Titre 1"/>
          <p:cNvSpPr txBox="1">
            <a:spLocks/>
          </p:cNvSpPr>
          <p:nvPr/>
        </p:nvSpPr>
        <p:spPr bwMode="gray">
          <a:xfrm>
            <a:off x="0" y="0"/>
            <a:ext cx="9144000" cy="647700"/>
          </a:xfrm>
          <a:prstGeom prst="rect">
            <a:avLst/>
          </a:prstGeom>
          <a:noFill/>
          <a:ln w="9525">
            <a:noFill/>
            <a:miter lim="800000"/>
            <a:headEnd/>
            <a:tailEnd/>
          </a:ln>
        </p:spPr>
        <p:txBody>
          <a:bodyPr vert="horz" wrap="square" lIns="0" tIns="45720" rIns="0" bIns="45720" numCol="1" anchor="t"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fr-FR" sz="2800" b="1" i="0" u="none" strike="noStrike" kern="0" cap="none" spc="50" normalizeH="0" baseline="0" noProof="0" dirty="0" smtClean="0">
                <a:ln w="11430"/>
                <a:solidFill>
                  <a:srgbClr val="4F81BD"/>
                </a:solidFill>
                <a:effectLst/>
                <a:uLnTx/>
                <a:uFillTx/>
                <a:latin typeface="+mj-lt"/>
                <a:ea typeface="+mj-ea"/>
                <a:cs typeface="+mj-cs"/>
              </a:rPr>
              <a:t>Baccalauréat Professionnel Gestion-Administration</a:t>
            </a:r>
            <a:endParaRPr kumimoji="0" lang="fr-FR" sz="2800" b="1" i="0" u="none" strike="noStrike" kern="0" cap="none" spc="50" normalizeH="0" baseline="0" noProof="0" dirty="0">
              <a:ln w="11430"/>
              <a:solidFill>
                <a:srgbClr val="4F81BD"/>
              </a:solidFill>
              <a:effectLst/>
              <a:uLnTx/>
              <a:uFillTx/>
              <a:latin typeface="+mj-lt"/>
              <a:ea typeface="+mj-ea"/>
              <a:cs typeface="+mj-cs"/>
            </a:endParaRPr>
          </a:p>
        </p:txBody>
      </p:sp>
      <p:pic>
        <p:nvPicPr>
          <p:cNvPr id="7" name="Picture 3" descr="Résultat de recherche d'images pour &quot;plume&quot;"/>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5500694" y="1785926"/>
            <a:ext cx="235544" cy="231262"/>
          </a:xfrm>
          <a:prstGeom prst="rect">
            <a:avLst/>
          </a:prstGeom>
          <a:noFill/>
        </p:spPr>
      </p:pic>
      <p:pic>
        <p:nvPicPr>
          <p:cNvPr id="8" name="Picture 3" descr="Résultat de recherche d'images pour &quot;plume&quot;"/>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5357818" y="2500306"/>
            <a:ext cx="235544" cy="231262"/>
          </a:xfrm>
          <a:prstGeom prst="rect">
            <a:avLst/>
          </a:prstGeom>
          <a:noFill/>
        </p:spPr>
      </p:pic>
      <p:pic>
        <p:nvPicPr>
          <p:cNvPr id="10" name="Picture 3" descr="Résultat de recherche d'images pour &quot;plume&quot;"/>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5072066" y="2786058"/>
            <a:ext cx="235544" cy="231262"/>
          </a:xfrm>
          <a:prstGeom prst="rect">
            <a:avLst/>
          </a:prstGeom>
          <a:noFill/>
        </p:spPr>
      </p:pic>
      <p:pic>
        <p:nvPicPr>
          <p:cNvPr id="11" name="Picture 3" descr="Résultat de recherche d'images pour &quot;plume&quot;"/>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6143636" y="3786190"/>
            <a:ext cx="235544" cy="231262"/>
          </a:xfrm>
          <a:prstGeom prst="rect">
            <a:avLst/>
          </a:prstGeom>
          <a:noFill/>
        </p:spPr>
      </p:pic>
      <p:pic>
        <p:nvPicPr>
          <p:cNvPr id="12" name="Picture 3" descr="Résultat de recherche d'images pour &quot;plume&quot;"/>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5929322" y="4357694"/>
            <a:ext cx="235544" cy="231262"/>
          </a:xfrm>
          <a:prstGeom prst="rect">
            <a:avLst/>
          </a:prstGeom>
          <a:noFill/>
        </p:spPr>
      </p:pic>
      <p:pic>
        <p:nvPicPr>
          <p:cNvPr id="13" name="Picture 3" descr="Résultat de recherche d'images pour &quot;plume&quot;"/>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4714876" y="4643446"/>
            <a:ext cx="235544" cy="231262"/>
          </a:xfrm>
          <a:prstGeom prst="rect">
            <a:avLst/>
          </a:prstGeom>
          <a:noFill/>
        </p:spPr>
      </p:pic>
      <p:sp>
        <p:nvSpPr>
          <p:cNvPr id="14" name="Rectangle à coins arrondis 13">
            <a:hlinkClick r:id="rId16" action="ppaction://hlinksldjump"/>
          </p:cNvPr>
          <p:cNvSpPr/>
          <p:nvPr/>
        </p:nvSpPr>
        <p:spPr bwMode="auto">
          <a:xfrm>
            <a:off x="7000892" y="2500306"/>
            <a:ext cx="1143008" cy="428628"/>
          </a:xfrm>
          <a:prstGeom prst="roundRect">
            <a:avLst/>
          </a:prstGeom>
          <a:solidFill>
            <a:schemeClr val="bg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bg2">
                    <a:lumMod val="50000"/>
                  </a:schemeClr>
                </a:solidFill>
                <a:latin typeface="Arial" charset="0"/>
              </a:rPr>
              <a:t>Critères</a:t>
            </a:r>
            <a:r>
              <a:rPr kumimoji="0" lang="fr-FR" sz="1200" b="0" i="0" u="none" strike="noStrike" cap="none" normalizeH="0" baseline="0" smtClean="0">
                <a:ln>
                  <a:noFill/>
                </a:ln>
                <a:solidFill>
                  <a:schemeClr val="bg2">
                    <a:lumMod val="50000"/>
                  </a:schemeClr>
                </a:solidFill>
                <a:effectLst>
                  <a:outerShdw blurRad="38100" dist="38100" dir="2700000" algn="tl">
                    <a:srgbClr val="000000">
                      <a:alpha val="43137"/>
                    </a:srgbClr>
                  </a:outerShdw>
                </a:effectLst>
                <a:latin typeface="Arial" charset="0"/>
              </a:rPr>
              <a:t> </a:t>
            </a:r>
            <a:endParaRPr kumimoji="0" lang="fr-FR" sz="1200" b="0" i="0" u="none" strike="noStrike" cap="none" normalizeH="0" baseline="0" dirty="0" smtClean="0">
              <a:ln>
                <a:noFill/>
              </a:ln>
              <a:solidFill>
                <a:schemeClr val="bg2">
                  <a:lumMod val="50000"/>
                </a:schemeClr>
              </a:solidFill>
              <a:effectLst>
                <a:outerShdw blurRad="38100" dist="38100" dir="2700000" algn="tl">
                  <a:srgbClr val="000000">
                    <a:alpha val="43137"/>
                  </a:srgbClr>
                </a:outerShdw>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d’évaluation</a:t>
            </a:r>
          </a:p>
        </p:txBody>
      </p:sp>
      <p:sp>
        <p:nvSpPr>
          <p:cNvPr id="15" name="Rectangle à coins arrondis 14">
            <a:hlinkClick r:id="rId17" action="ppaction://hlinksldjump"/>
          </p:cNvPr>
          <p:cNvSpPr/>
          <p:nvPr/>
        </p:nvSpPr>
        <p:spPr bwMode="auto">
          <a:xfrm>
            <a:off x="7000892" y="4357694"/>
            <a:ext cx="1143008" cy="428628"/>
          </a:xfrm>
          <a:prstGeom prst="roundRect">
            <a:avLst/>
          </a:prstGeom>
          <a:solidFill>
            <a:schemeClr val="bg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Critères </a:t>
            </a:r>
          </a:p>
          <a:p>
            <a:pPr marL="0" marR="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bg2">
                    <a:lumMod val="50000"/>
                  </a:schemeClr>
                </a:solidFill>
                <a:latin typeface="Arial" charset="0"/>
              </a:rPr>
              <a:t>d’évaluation</a:t>
            </a:r>
          </a:p>
        </p:txBody>
      </p:sp>
    </p:spTree>
  </p:cSld>
  <p:clrMapOvr>
    <a:masterClrMapping/>
  </p:clrMapOvr>
  <p:transition advClick="0">
    <p:pu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428596" y="785794"/>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13">
                <a:ln>
                  <a:noFill/>
                </a:ln>
                <a:solidFill>
                  <a:schemeClr val="tx1"/>
                </a:solidFill>
                <a:effectLst/>
                <a:latin typeface="Arial" pitchFamily="34" charset="0"/>
                <a:ea typeface="Times New Roman" pitchFamily="18" charset="0"/>
                <a:cs typeface="Calibri" pitchFamily="34" charset="0"/>
              </a:rPr>
              <a:t>Classe 4.2. Évaluation du projet</a:t>
            </a:r>
            <a:r>
              <a:rPr kumimoji="0" lang="fr-FR" sz="1000" b="1" i="0" u="none" strike="noStrike" cap="none" normalizeH="0" baseline="0" dirty="0" smtClean="0" bmk="_Toc302398813">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13">
                <a:ln>
                  <a:noFill/>
                </a:ln>
                <a:solidFill>
                  <a:srgbClr val="3B81BD"/>
                </a:solidFill>
                <a:effectLst/>
                <a:latin typeface="Arial" pitchFamily="34" charset="0"/>
                <a:ea typeface="Times New Roman" pitchFamily="18" charset="0"/>
                <a:cs typeface="Arial Narrow" pitchFamily="34" charset="0"/>
              </a:rPr>
              <a:t>4.2.2. Participation au rapport d’évaluation</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au 2"/>
          <p:cNvGraphicFramePr>
            <a:graphicFrameLocks noGrp="1"/>
          </p:cNvGraphicFramePr>
          <p:nvPr/>
        </p:nvGraphicFramePr>
        <p:xfrm>
          <a:off x="428596" y="1285860"/>
          <a:ext cx="8286810" cy="3333752"/>
        </p:xfrm>
        <a:graphic>
          <a:graphicData uri="http://schemas.openxmlformats.org/drawingml/2006/table">
            <a:tbl>
              <a:tblPr/>
              <a:tblGrid>
                <a:gridCol w="2762270"/>
                <a:gridCol w="2762270"/>
                <a:gridCol w="2762270"/>
              </a:tblGrid>
              <a:tr h="285752">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462431">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Arial Narrow"/>
                        </a:rPr>
                        <a:t>- Le cahier des charges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programmation et planification du projet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 plan de présentation du rapport d’évaluation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éléments d’évaluation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consignes du responsable en matière de délimitation de la participation au rapport d’évaluation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Les règles de confidentialité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La charte graphique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Des modèles de présentation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Arial Narrow"/>
                        </a:rPr>
                        <a:t>Savoirs de gestion et savoirs technologiques </a:t>
                      </a:r>
                    </a:p>
                    <a:p>
                      <a:pPr>
                        <a:spcAft>
                          <a:spcPts val="0"/>
                        </a:spcAft>
                      </a:pPr>
                      <a:r>
                        <a:rPr lang="fr-FR" sz="1000" b="0" dirty="0">
                          <a:latin typeface="Arial"/>
                          <a:ea typeface="Times New Roman"/>
                          <a:cs typeface="Arial Narrow"/>
                        </a:rPr>
                        <a:t>- Les processus administratifs</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 diagnostic administratif d’un projet</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Les clauses de confidentialité en matière d’évaluation</a:t>
                      </a:r>
                      <a:endParaRPr lang="fr-FR" sz="1000" b="1" dirty="0">
                        <a:latin typeface="Arial"/>
                        <a:ea typeface="Times New Roman"/>
                        <a:cs typeface="Arial Narrow"/>
                      </a:endParaRPr>
                    </a:p>
                    <a:p>
                      <a:pPr>
                        <a:spcAft>
                          <a:spcPts val="0"/>
                        </a:spcAft>
                      </a:pPr>
                      <a:r>
                        <a:rPr lang="fr-FR" sz="1000" b="1" dirty="0">
                          <a:solidFill>
                            <a:srgbClr val="00B050"/>
                          </a:solidFill>
                          <a:latin typeface="Arial"/>
                          <a:ea typeface="Times New Roman"/>
                          <a:cs typeface="Arial Narrow"/>
                        </a:rPr>
                        <a:t>Savoirs rédactionnels</a:t>
                      </a:r>
                    </a:p>
                    <a:p>
                      <a:pPr>
                        <a:spcAft>
                          <a:spcPts val="0"/>
                        </a:spcAft>
                      </a:pPr>
                      <a:r>
                        <a:rPr lang="fr-FR" sz="1000" b="1" kern="150" dirty="0">
                          <a:solidFill>
                            <a:srgbClr val="00B050"/>
                          </a:solidFill>
                          <a:latin typeface="Arial"/>
                          <a:ea typeface="Times New Roman"/>
                          <a:cs typeface="Mangal"/>
                        </a:rPr>
                        <a:t>- Lecture et écriture d’un genre </a:t>
                      </a:r>
                      <a:endParaRPr lang="fr-FR" sz="1000" b="1" kern="150" dirty="0">
                        <a:solidFill>
                          <a:srgbClr val="00B050"/>
                        </a:solidFill>
                        <a:latin typeface="Arial Narrow"/>
                        <a:ea typeface="Times New Roman"/>
                        <a:cs typeface="Mangal"/>
                      </a:endParaRPr>
                    </a:p>
                    <a:p>
                      <a:pPr marL="132080">
                        <a:spcBef>
                          <a:spcPts val="10"/>
                        </a:spcBef>
                        <a:spcAft>
                          <a:spcPts val="0"/>
                        </a:spcAft>
                      </a:pPr>
                      <a:r>
                        <a:rPr lang="fr-FR" sz="1000" dirty="0">
                          <a:solidFill>
                            <a:srgbClr val="00B050"/>
                          </a:solidFill>
                          <a:latin typeface="Arial"/>
                          <a:cs typeface="Arial Unicode MS"/>
                        </a:rPr>
                        <a:t>Le diagnostic </a:t>
                      </a:r>
                      <a:endParaRPr lang="fr-FR" sz="1000" dirty="0">
                        <a:solidFill>
                          <a:srgbClr val="00B050"/>
                        </a:solidFill>
                        <a:latin typeface="Cambria"/>
                      </a:endParaRPr>
                    </a:p>
                    <a:p>
                      <a:pPr>
                        <a:spcAft>
                          <a:spcPts val="0"/>
                        </a:spcAft>
                      </a:pPr>
                      <a:r>
                        <a:rPr lang="fr-FR" sz="1000" b="1" kern="150" dirty="0">
                          <a:solidFill>
                            <a:srgbClr val="00B050"/>
                          </a:solidFill>
                          <a:latin typeface="Arial"/>
                          <a:ea typeface="Times New Roman"/>
                          <a:cs typeface="Mangal"/>
                        </a:rPr>
                        <a:t>- Procédés d’écriture</a:t>
                      </a:r>
                      <a:endParaRPr lang="fr-FR" sz="1000" b="1" kern="150" dirty="0">
                        <a:solidFill>
                          <a:srgbClr val="00B050"/>
                        </a:solidFill>
                        <a:latin typeface="Arial Narrow"/>
                        <a:ea typeface="Times New Roman"/>
                        <a:cs typeface="Mangal"/>
                      </a:endParaRPr>
                    </a:p>
                    <a:p>
                      <a:pPr marL="177800" indent="-46038">
                        <a:spcBef>
                          <a:spcPts val="10"/>
                        </a:spcBef>
                        <a:spcAft>
                          <a:spcPts val="0"/>
                        </a:spcAft>
                      </a:pPr>
                      <a:r>
                        <a:rPr lang="fr-FR" sz="1000" dirty="0">
                          <a:solidFill>
                            <a:srgbClr val="00B050"/>
                          </a:solidFill>
                          <a:latin typeface="Arial"/>
                          <a:cs typeface="Arial Unicode MS"/>
                        </a:rPr>
                        <a:t>• L’argumentation </a:t>
                      </a:r>
                      <a:endParaRPr lang="fr-FR" sz="1000" dirty="0">
                        <a:solidFill>
                          <a:srgbClr val="00B050"/>
                        </a:solidFill>
                        <a:latin typeface="Cambria"/>
                      </a:endParaRPr>
                    </a:p>
                    <a:p>
                      <a:pPr marL="177800" indent="-46038">
                        <a:spcBef>
                          <a:spcPts val="10"/>
                        </a:spcBef>
                        <a:spcAft>
                          <a:spcPts val="0"/>
                        </a:spcAft>
                      </a:pPr>
                      <a:r>
                        <a:rPr lang="fr-FR" sz="1000" dirty="0">
                          <a:solidFill>
                            <a:srgbClr val="00B050"/>
                          </a:solidFill>
                          <a:latin typeface="Arial"/>
                          <a:cs typeface="Arial Unicode MS"/>
                        </a:rPr>
                        <a:t>• Le lexique de l’évaluation quantitative, de l’appréciation, de la proposition</a:t>
                      </a:r>
                      <a:endParaRPr lang="fr-FR" sz="1000" dirty="0">
                        <a:solidFill>
                          <a:srgbClr val="00B050"/>
                        </a:solidFill>
                        <a:latin typeface="Cambria"/>
                      </a:endParaRPr>
                    </a:p>
                    <a:p>
                      <a:pPr marL="177800" indent="-46038">
                        <a:spcBef>
                          <a:spcPts val="10"/>
                        </a:spcBef>
                        <a:spcAft>
                          <a:spcPts val="0"/>
                        </a:spcAft>
                      </a:pPr>
                      <a:r>
                        <a:rPr lang="fr-FR" sz="1000" dirty="0">
                          <a:solidFill>
                            <a:srgbClr val="00B050"/>
                          </a:solidFill>
                          <a:latin typeface="Arial"/>
                          <a:cs typeface="Arial Unicode MS"/>
                        </a:rPr>
                        <a:t>• La comparaison et la confrontation</a:t>
                      </a:r>
                      <a:endParaRPr lang="fr-FR" sz="1000" dirty="0">
                        <a:solidFill>
                          <a:srgbClr val="00B050"/>
                        </a:solidFill>
                        <a:latin typeface="Cambria"/>
                      </a:endParaRPr>
                    </a:p>
                    <a:p>
                      <a:pPr marL="177800" indent="-46038">
                        <a:spcBef>
                          <a:spcPts val="10"/>
                        </a:spcBef>
                        <a:spcAft>
                          <a:spcPts val="0"/>
                        </a:spcAft>
                      </a:pPr>
                      <a:r>
                        <a:rPr lang="fr-FR" sz="1000" dirty="0">
                          <a:solidFill>
                            <a:srgbClr val="00B050"/>
                          </a:solidFill>
                          <a:latin typeface="Arial"/>
                          <a:cs typeface="Arial Unicode MS"/>
                        </a:rPr>
                        <a:t>• Le lexique métier</a:t>
                      </a:r>
                      <a:endParaRPr lang="fr-FR" sz="1000" dirty="0">
                        <a:solidFill>
                          <a:srgbClr val="00B050"/>
                        </a:solidFill>
                        <a:latin typeface="Cambria"/>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Complexité</a:t>
                      </a:r>
                      <a:endParaRPr lang="fr-FR" sz="1000" b="1">
                        <a:latin typeface="Arial"/>
                        <a:ea typeface="Times New Roman"/>
                        <a:cs typeface="Arial Narrow"/>
                      </a:endParaRPr>
                    </a:p>
                    <a:p>
                      <a:pPr>
                        <a:spcAft>
                          <a:spcPts val="0"/>
                        </a:spcAft>
                      </a:pPr>
                      <a:r>
                        <a:rPr lang="fr-FR" sz="1000" b="0">
                          <a:latin typeface="Arial"/>
                          <a:ea typeface="Times New Roman"/>
                          <a:cs typeface="Arial Narrow"/>
                        </a:rPr>
                        <a:t>- Densité de l’évaluation quantitative</a:t>
                      </a:r>
                      <a:endParaRPr lang="fr-FR" sz="1000" b="1">
                        <a:latin typeface="Arial"/>
                        <a:ea typeface="Times New Roman"/>
                        <a:cs typeface="Arial Narrow"/>
                      </a:endParaRPr>
                    </a:p>
                    <a:p>
                      <a:pPr>
                        <a:spcAft>
                          <a:spcPts val="0"/>
                        </a:spcAft>
                      </a:pPr>
                      <a:r>
                        <a:rPr lang="fr-FR" sz="1000" b="0">
                          <a:latin typeface="Arial"/>
                          <a:ea typeface="Times New Roman"/>
                          <a:cs typeface="Arial Narrow"/>
                        </a:rPr>
                        <a:t>- Multiplicité des intervenants administratifs</a:t>
                      </a:r>
                      <a:endParaRPr lang="fr-FR" sz="1000" b="1">
                        <a:latin typeface="Arial"/>
                        <a:ea typeface="Times New Roman"/>
                        <a:cs typeface="Arial Narrow"/>
                      </a:endParaRPr>
                    </a:p>
                    <a:p>
                      <a:pPr>
                        <a:spcAft>
                          <a:spcPts val="0"/>
                        </a:spcAft>
                        <a:tabLst>
                          <a:tab pos="126365" algn="l"/>
                        </a:tabLst>
                      </a:pPr>
                      <a:r>
                        <a:rPr lang="fr-FR" sz="1000" b="0">
                          <a:latin typeface="Arial"/>
                          <a:ea typeface="Times New Roman"/>
                          <a:cs typeface="Arial Narrow"/>
                        </a:rPr>
                        <a:t>- Justification des mesures correctives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832376">
                <a:tc vMerge="1">
                  <a:txBody>
                    <a:bodyPr/>
                    <a:lstStyle/>
                    <a:p>
                      <a:endParaRPr lang="fr-FR"/>
                    </a:p>
                  </a:txBody>
                  <a:tcPr/>
                </a:tc>
                <a:tc vMerge="1">
                  <a:txBody>
                    <a:bodyPr/>
                    <a:lstStyle/>
                    <a:p>
                      <a:endParaRPr lang="fr-FR"/>
                    </a:p>
                  </a:txBody>
                  <a:tcPr/>
                </a:tc>
                <a:tc>
                  <a:txBody>
                    <a:bodyPr/>
                    <a:lstStyle/>
                    <a:p>
                      <a:pPr>
                        <a:spcAft>
                          <a:spcPts val="0"/>
                        </a:spcAft>
                      </a:pPr>
                      <a:endParaRPr lang="fr-FR" sz="1000" b="0">
                        <a:latin typeface="Arial"/>
                        <a:ea typeface="Times New Roman"/>
                        <a:cs typeface="Calibri"/>
                      </a:endParaRPr>
                    </a:p>
                    <a:p>
                      <a:pPr>
                        <a:spcAft>
                          <a:spcPts val="0"/>
                        </a:spcAft>
                      </a:pPr>
                      <a:r>
                        <a:rPr lang="fr-FR" sz="1000" b="1">
                          <a:latin typeface="Arial"/>
                          <a:ea typeface="Times New Roman"/>
                          <a:cs typeface="Calibri"/>
                        </a:rPr>
                        <a:t>Aléas</a:t>
                      </a:r>
                      <a:endParaRPr lang="fr-FR" sz="1000" b="1">
                        <a:latin typeface="Arial"/>
                        <a:ea typeface="Times New Roman"/>
                        <a:cs typeface="Arial Narrow"/>
                      </a:endParaRPr>
                    </a:p>
                    <a:p>
                      <a:pPr>
                        <a:spcAft>
                          <a:spcPts val="0"/>
                        </a:spcAft>
                      </a:pPr>
                      <a:r>
                        <a:rPr lang="fr-FR" sz="1000" b="0">
                          <a:latin typeface="Arial"/>
                          <a:ea typeface="Times New Roman"/>
                          <a:cs typeface="Arial Narrow"/>
                        </a:rPr>
                        <a:t>- Données non fiables pour l’évaluation</a:t>
                      </a:r>
                      <a:endParaRPr lang="fr-FR" sz="1000" b="1">
                        <a:latin typeface="Arial"/>
                        <a:ea typeface="Times New Roman"/>
                        <a:cs typeface="Arial Narrow"/>
                      </a:endParaRPr>
                    </a:p>
                    <a:p>
                      <a:pPr>
                        <a:spcAft>
                          <a:spcPts val="0"/>
                        </a:spcAft>
                      </a:pPr>
                      <a:r>
                        <a:rPr lang="fr-FR" sz="1000" b="0">
                          <a:latin typeface="Arial"/>
                          <a:ea typeface="Times New Roman"/>
                          <a:cs typeface="Arial Narrow"/>
                        </a:rPr>
                        <a:t>- Incohérence des résultats du diagnostic</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L’évaluation du projet intègre des mesures correctives quant au suivi administratif du projet. </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Narrow"/>
                        </a:rPr>
                        <a:t>Proposer des mesures correctives d’ordre administratif</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Pertinence et réalisme des propositions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pic>
        <p:nvPicPr>
          <p:cNvPr id="5" name="Picture 3" descr="Résultat de recherche d'images pour &quot;plume&quo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336984" y="642918"/>
            <a:ext cx="807016" cy="792344"/>
          </a:xfrm>
          <a:prstGeom prst="rect">
            <a:avLst/>
          </a:prstGeom>
          <a:noFill/>
        </p:spPr>
      </p:pic>
      <p:sp>
        <p:nvSpPr>
          <p:cNvPr id="6" name="Rectangle à coins arrondis 5">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28596" y="928670"/>
            <a:ext cx="828680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000" b="1" i="0" u="none" strike="noStrike" cap="none" normalizeH="0" baseline="0" dirty="0" smtClean="0" bmk="_Toc302398814">
                <a:ln>
                  <a:noFill/>
                </a:ln>
                <a:solidFill>
                  <a:schemeClr val="tx1"/>
                </a:solidFill>
                <a:effectLst/>
                <a:latin typeface="Arial" pitchFamily="34" charset="0"/>
                <a:ea typeface="Times New Roman" pitchFamily="18" charset="0"/>
                <a:cs typeface="Calibri" pitchFamily="34" charset="0"/>
              </a:rPr>
              <a:t>Classe 4.2. Évaluation du projet</a:t>
            </a:r>
            <a:r>
              <a:rPr kumimoji="0" lang="fr-FR" sz="1000" b="1" i="0" u="none" strike="noStrike" cap="none" normalizeH="0" baseline="0" dirty="0" smtClean="0" bmk="_Toc302398814">
                <a:ln>
                  <a:noFill/>
                </a:ln>
                <a:solidFill>
                  <a:srgbClr val="4F81BD"/>
                </a:solidFill>
                <a:effectLst/>
                <a:latin typeface="Arial" pitchFamily="34"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886200" algn="l"/>
              </a:tabLst>
            </a:pPr>
            <a:r>
              <a:rPr kumimoji="0" lang="fr-FR" sz="1200" b="1" i="0" u="none" strike="noStrike" cap="none" normalizeH="0" baseline="0" dirty="0" smtClean="0" bmk="_Toc302398814">
                <a:ln>
                  <a:noFill/>
                </a:ln>
                <a:solidFill>
                  <a:srgbClr val="3B81BD"/>
                </a:solidFill>
                <a:effectLst/>
                <a:latin typeface="Arial" pitchFamily="34" charset="0"/>
                <a:ea typeface="Times New Roman" pitchFamily="18" charset="0"/>
                <a:cs typeface="Arial Narrow" pitchFamily="34" charset="0"/>
              </a:rPr>
              <a:t>4.2.3. Clôture administrative du projet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au 7"/>
          <p:cNvGraphicFramePr>
            <a:graphicFrameLocks noGrp="1"/>
          </p:cNvGraphicFramePr>
          <p:nvPr/>
        </p:nvGraphicFramePr>
        <p:xfrm>
          <a:off x="428596" y="1357298"/>
          <a:ext cx="8286810" cy="3200400"/>
        </p:xfrm>
        <a:graphic>
          <a:graphicData uri="http://schemas.openxmlformats.org/drawingml/2006/table">
            <a:tbl>
              <a:tblPr/>
              <a:tblGrid>
                <a:gridCol w="2762270"/>
                <a:gridCol w="2762270"/>
                <a:gridCol w="2762270"/>
              </a:tblGrid>
              <a:tr h="92486">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Savoirs associés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Performance attendue</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a:spcAft>
                          <a:spcPts val="0"/>
                        </a:spcAft>
                      </a:pPr>
                      <a:endParaRPr lang="fr-FR" sz="1000" b="0" dirty="0">
                        <a:latin typeface="Arial"/>
                        <a:ea typeface="Times New Roman"/>
                        <a:cs typeface="Calibri"/>
                      </a:endParaRPr>
                    </a:p>
                    <a:p>
                      <a:pPr marL="95250" indent="-95250">
                        <a:spcAft>
                          <a:spcPts val="0"/>
                        </a:spcAft>
                      </a:pPr>
                      <a:r>
                        <a:rPr lang="fr-FR" sz="1000" b="0" dirty="0">
                          <a:latin typeface="Arial"/>
                          <a:ea typeface="Times New Roman"/>
                          <a:cs typeface="Arial Narrow"/>
                        </a:rPr>
                        <a:t>- Le cahier des charges du projet</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La programmation et planification du projet</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acteurs du projet</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opérations de clôture définies dans le projet</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 système de classement matériel et numérique de l’organisation</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documents du projet à classer</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La structure d’archivage de la documentation du projet</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fournitures de classement</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procédures de classement et d’archivage</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règles de confidentialité et de sécurité concernant les archives</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marL="95250" indent="-95250">
                        <a:spcAft>
                          <a:spcPts val="0"/>
                        </a:spcAft>
                      </a:pPr>
                      <a:r>
                        <a:rPr lang="fr-FR" sz="1000" b="1" dirty="0">
                          <a:latin typeface="Arial"/>
                          <a:ea typeface="Times New Roman"/>
                          <a:cs typeface="Arial Narrow"/>
                        </a:rPr>
                        <a:t>Savoirs de gestion et savoirs technologiques </a:t>
                      </a:r>
                    </a:p>
                    <a:p>
                      <a:pPr marL="95250" indent="-95250">
                        <a:spcAft>
                          <a:spcPts val="0"/>
                        </a:spcAft>
                      </a:pPr>
                      <a:r>
                        <a:rPr lang="fr-FR" sz="1000" b="0" dirty="0">
                          <a:latin typeface="Arial"/>
                          <a:ea typeface="Times New Roman"/>
                          <a:cs typeface="Arial Narrow"/>
                        </a:rPr>
                        <a:t>- La clôture administrative d’un projet</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La protection et la traçabilité des documents</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modes de classement et d’archivage</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procédures de sécurité liées à l’archivage</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 classement et l’archivage automatisés à l’aide de la Gestion Électronique des Documents (GED)</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Les procédures automatisées de mise à jour des bases et des documents comptables à l’aide d’un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Volume des documents à archiver</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Envois de documents de clôture à chaque acteur du projet</a:t>
                      </a:r>
                      <a:endParaRPr lang="fr-FR" sz="1000" b="1" dirty="0">
                        <a:latin typeface="Arial"/>
                        <a:ea typeface="Times New Roman"/>
                        <a:cs typeface="Arial Narrow"/>
                      </a:endParaRPr>
                    </a:p>
                    <a:p>
                      <a:pPr marL="95250" indent="-95250">
                        <a:spcAft>
                          <a:spcPts val="0"/>
                        </a:spcAft>
                      </a:pPr>
                      <a:r>
                        <a:rPr lang="fr-FR" sz="1000" b="0" dirty="0">
                          <a:latin typeface="Arial"/>
                          <a:ea typeface="Times New Roman"/>
                          <a:cs typeface="Arial Narrow"/>
                        </a:rPr>
                        <a:t>- Intégration d’éléments du projet dans des bases de l’entité</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vMerge="1">
                  <a:txBody>
                    <a:bodyPr/>
                    <a:lstStyle/>
                    <a:p>
                      <a:endParaRPr lang="fr-FR"/>
                    </a:p>
                  </a:txBody>
                  <a:tcPr/>
                </a:tc>
                <a:tc vMerge="1">
                  <a:txBody>
                    <a:bodyPr/>
                    <a:lstStyle/>
                    <a:p>
                      <a:endParaRPr lang="fr-FR"/>
                    </a:p>
                  </a:txBody>
                  <a:tcPr/>
                </a:tc>
                <a:tc>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Impossibilité technique de clôturer</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Incident lié à la GED : numérisation,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classement, indexation</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 Blocage de la clôture par l’un des acteurs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Arial"/>
                          <a:ea typeface="Times New Roman"/>
                          <a:cs typeface="Calibri"/>
                        </a:rPr>
                        <a:t>Compétences</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Arial"/>
                          <a:ea typeface="Times New Roman"/>
                          <a:cs typeface="Calibri"/>
                        </a:rPr>
                        <a:t>Critère d’évaluation</a:t>
                      </a:r>
                      <a:endParaRPr lang="fr-FR" sz="1000" b="1">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Arial Narrow"/>
                        </a:rPr>
                        <a:t>Toutes les étapes administratives du projet sont vérifiées, achevées et le dossier est archivé.</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a:latin typeface="Arial"/>
                          <a:ea typeface="Times New Roman"/>
                          <a:cs typeface="Arial Narrow"/>
                        </a:rPr>
                        <a:t>Mettre en œuvre des opérations de clôture</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Arial Narrow"/>
                        </a:rPr>
                        <a:t>Respect des procédures de clôture administrative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2"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4</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642910" y="428604"/>
          <a:ext cx="7929618" cy="6032605"/>
        </p:xfrm>
        <a:graphic>
          <a:graphicData uri="http://schemas.openxmlformats.org/drawingml/2006/table">
            <a:tbl>
              <a:tblPr/>
              <a:tblGrid>
                <a:gridCol w="1456053"/>
                <a:gridCol w="1454999"/>
                <a:gridCol w="2161714"/>
                <a:gridCol w="2856852"/>
              </a:tblGrid>
              <a:tr h="235348">
                <a:tc gridSpan="4">
                  <a:txBody>
                    <a:bodyPr/>
                    <a:lstStyle/>
                    <a:p>
                      <a:pPr marL="64770">
                        <a:lnSpc>
                          <a:spcPct val="115000"/>
                        </a:lnSpc>
                        <a:spcAft>
                          <a:spcPts val="0"/>
                        </a:spcAft>
                      </a:pPr>
                      <a:r>
                        <a:rPr lang="fr-FR" sz="1200" b="1" dirty="0">
                          <a:solidFill>
                            <a:srgbClr val="0070C0"/>
                          </a:solidFill>
                          <a:latin typeface="Arial"/>
                          <a:ea typeface="Times New Roman"/>
                        </a:rPr>
                        <a:t>Partie 1 : LE CONTEXTE ÉCONOMIQUE DE L'ACTIVITÉ PROFESSIONNELLE</a:t>
                      </a:r>
                      <a:endParaRPr lang="fr-FR" sz="1200" dirty="0">
                        <a:solidFill>
                          <a:srgbClr val="0070C0"/>
                        </a:solidFill>
                        <a:latin typeface="Arial"/>
                        <a:ea typeface="Times New Roman"/>
                      </a:endParaRPr>
                    </a:p>
                    <a:p>
                      <a:pPr marL="64770">
                        <a:lnSpc>
                          <a:spcPct val="115000"/>
                        </a:lnSpc>
                        <a:spcAft>
                          <a:spcPts val="0"/>
                        </a:spcAft>
                      </a:pPr>
                      <a:r>
                        <a:rPr lang="fr-FR" sz="900" dirty="0">
                          <a:solidFill>
                            <a:srgbClr val="000000"/>
                          </a:solidFill>
                          <a:latin typeface="Arial"/>
                          <a:ea typeface="Times New Roman"/>
                        </a:rPr>
                        <a:t>Durée indicative : 25 heures (hors objets d'étude et hors période de formation en entreprise)</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625977">
                <a:tc gridSpan="4">
                  <a:txBody>
                    <a:bodyPr/>
                    <a:lstStyle/>
                    <a:p>
                      <a:pPr marL="64770" marR="64770" algn="just">
                        <a:lnSpc>
                          <a:spcPts val="1225"/>
                        </a:lnSpc>
                        <a:spcAft>
                          <a:spcPts val="0"/>
                        </a:spcAft>
                      </a:pPr>
                      <a:r>
                        <a:rPr lang="fr-FR" sz="900" dirty="0">
                          <a:solidFill>
                            <a:srgbClr val="000000"/>
                          </a:solidFill>
                          <a:latin typeface="Arial"/>
                          <a:ea typeface="Times New Roman"/>
                        </a:rPr>
                        <a:t>Toute activité professionnelle s'exerce dans un contexte économique, institutionnel et organisationnel qui constitue le cadre des relations entre les différents acteurs.</a:t>
                      </a:r>
                      <a:endParaRPr lang="fr-FR" sz="900" dirty="0">
                        <a:latin typeface="Arial"/>
                        <a:ea typeface="Times New Roman"/>
                      </a:endParaRPr>
                    </a:p>
                    <a:p>
                      <a:pPr marL="64770" marR="64770" algn="just">
                        <a:lnSpc>
                          <a:spcPts val="1225"/>
                        </a:lnSpc>
                        <a:spcAft>
                          <a:spcPts val="0"/>
                        </a:spcAft>
                      </a:pPr>
                      <a:r>
                        <a:rPr lang="fr-FR" sz="900" dirty="0">
                          <a:solidFill>
                            <a:srgbClr val="000000"/>
                          </a:solidFill>
                          <a:latin typeface="Arial"/>
                          <a:ea typeface="Times New Roman"/>
                        </a:rPr>
                        <a:t>Les métiers proposés dans les différents secteurs d'activité, ainsi que les qualifications, renvoient à des niveaux de compétences supposés atteints par ceux qui les exercent, soit dans le cadre d'une formation initiale, soit tout au long de la vie, au moyen de la formation continue. Un cadrage institutionnel permet aux différents acteurs de repérer leurs droits et leurs obligations.</a:t>
                      </a:r>
                      <a:endParaRPr lang="fr-FR" sz="900" dirty="0">
                        <a:latin typeface="Arial"/>
                        <a:ea typeface="Times New Roman"/>
                      </a:endParaRPr>
                    </a:p>
                    <a:p>
                      <a:pPr marL="64770" marR="64770" algn="just">
                        <a:lnSpc>
                          <a:spcPts val="1225"/>
                        </a:lnSpc>
                        <a:spcAft>
                          <a:spcPts val="0"/>
                        </a:spcAft>
                      </a:pPr>
                      <a:r>
                        <a:rPr lang="fr-FR" sz="900" dirty="0">
                          <a:solidFill>
                            <a:srgbClr val="000000"/>
                          </a:solidFill>
                          <a:latin typeface="Arial"/>
                          <a:ea typeface="Times New Roman"/>
                        </a:rPr>
                        <a:t>L'exercice de l'activité professionnelle est très étroitement lié au contexte organisationnel dans lequel elle s'exerce. À une grande diversité d'activités correspond également une grande variété d'organisations, les plus répandues étant les entreprises.</a:t>
                      </a:r>
                      <a:endParaRPr lang="fr-FR" sz="900" dirty="0">
                        <a:latin typeface="Arial"/>
                        <a:ea typeface="Times New Roman"/>
                      </a:endParaRPr>
                    </a:p>
                  </a:txBody>
                  <a:tcPr marL="16175" marR="16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78735">
                <a:tc>
                  <a:txBody>
                    <a:bodyPr/>
                    <a:lstStyle/>
                    <a:p>
                      <a:pPr algn="ctr">
                        <a:lnSpc>
                          <a:spcPct val="115000"/>
                        </a:lnSpc>
                        <a:spcAft>
                          <a:spcPts val="0"/>
                        </a:spcAft>
                      </a:pPr>
                      <a:r>
                        <a:rPr lang="fr-FR" sz="1100" b="1" dirty="0">
                          <a:solidFill>
                            <a:srgbClr val="FF0000"/>
                          </a:solidFill>
                          <a:latin typeface="Arial"/>
                          <a:ea typeface="Times New Roman"/>
                        </a:rPr>
                        <a:t>Thèmes</a:t>
                      </a:r>
                      <a:endParaRPr lang="fr-FR" sz="1100" dirty="0">
                        <a:solidFill>
                          <a:srgbClr val="FF0000"/>
                        </a:solidFill>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spc="-40" dirty="0">
                          <a:solidFill>
                            <a:srgbClr val="FF0000"/>
                          </a:solidFill>
                          <a:latin typeface="Arial"/>
                          <a:ea typeface="Times New Roman"/>
                        </a:rPr>
                        <a:t>Axes de réflexion</a:t>
                      </a:r>
                      <a:endParaRPr lang="fr-FR" sz="1100" dirty="0">
                        <a:solidFill>
                          <a:srgbClr val="FF0000"/>
                        </a:solidFill>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spc="-30" dirty="0">
                          <a:solidFill>
                            <a:srgbClr val="FF0000"/>
                          </a:solidFill>
                          <a:latin typeface="Arial"/>
                          <a:ea typeface="Times New Roman"/>
                        </a:rPr>
                        <a:t>Champ des connaissances</a:t>
                      </a:r>
                      <a:endParaRPr lang="fr-FR" sz="1100" dirty="0">
                        <a:solidFill>
                          <a:srgbClr val="FF0000"/>
                        </a:solidFill>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58750" marR="170815" algn="ctr">
                        <a:lnSpc>
                          <a:spcPts val="1130"/>
                        </a:lnSpc>
                        <a:spcAft>
                          <a:spcPts val="0"/>
                        </a:spcAft>
                      </a:pPr>
                      <a:r>
                        <a:rPr lang="fr-FR" sz="1100" b="1" spc="-20" dirty="0">
                          <a:solidFill>
                            <a:srgbClr val="FF0000"/>
                          </a:solidFill>
                          <a:latin typeface="Arial"/>
                          <a:ea typeface="Times New Roman"/>
                        </a:rPr>
                        <a:t>Propositions d'objets </a:t>
                      </a:r>
                      <a:r>
                        <a:rPr lang="fr-FR" sz="1100" b="1" dirty="0">
                          <a:solidFill>
                            <a:srgbClr val="FF0000"/>
                          </a:solidFill>
                          <a:latin typeface="Arial"/>
                          <a:ea typeface="Times New Roman"/>
                        </a:rPr>
                        <a:t>d'étude</a:t>
                      </a:r>
                      <a:endParaRPr lang="fr-FR" sz="1100" dirty="0">
                        <a:solidFill>
                          <a:srgbClr val="FF0000"/>
                        </a:solidFill>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57281">
                <a:tc rowSpan="2">
                  <a:txBody>
                    <a:bodyPr/>
                    <a:lstStyle/>
                    <a:p>
                      <a:pPr marL="64770">
                        <a:lnSpc>
                          <a:spcPts val="1175"/>
                        </a:lnSpc>
                        <a:spcAft>
                          <a:spcPts val="0"/>
                        </a:spcAft>
                      </a:pPr>
                      <a:r>
                        <a:rPr lang="fr-FR" sz="900" dirty="0">
                          <a:solidFill>
                            <a:srgbClr val="000000"/>
                          </a:solidFill>
                          <a:latin typeface="Arial"/>
                          <a:ea typeface="Times New Roman"/>
                        </a:rPr>
                        <a:t>1 - 1</a:t>
                      </a:r>
                      <a:endParaRPr lang="fr-FR" sz="900" dirty="0">
                        <a:latin typeface="Arial"/>
                        <a:ea typeface="Times New Roman"/>
                      </a:endParaRPr>
                    </a:p>
                    <a:p>
                      <a:pPr marL="64770">
                        <a:lnSpc>
                          <a:spcPts val="1175"/>
                        </a:lnSpc>
                        <a:spcAft>
                          <a:spcPts val="0"/>
                        </a:spcAft>
                      </a:pPr>
                      <a:r>
                        <a:rPr lang="fr-FR" sz="900" spc="-25" dirty="0">
                          <a:solidFill>
                            <a:srgbClr val="000000"/>
                          </a:solidFill>
                          <a:latin typeface="Arial"/>
                          <a:ea typeface="Times New Roman"/>
                        </a:rPr>
                        <a:t>Les métiers et le </a:t>
                      </a:r>
                      <a:r>
                        <a:rPr lang="fr-FR" sz="900" dirty="0">
                          <a:solidFill>
                            <a:srgbClr val="000000"/>
                          </a:solidFill>
                          <a:latin typeface="Arial"/>
                          <a:ea typeface="Times New Roman"/>
                        </a:rPr>
                        <a:t>contexte</a:t>
                      </a:r>
                      <a:endParaRPr lang="fr-FR" sz="900" dirty="0">
                        <a:latin typeface="Arial"/>
                        <a:ea typeface="Times New Roman"/>
                      </a:endParaRPr>
                    </a:p>
                    <a:p>
                      <a:pPr marL="64770">
                        <a:lnSpc>
                          <a:spcPts val="1175"/>
                        </a:lnSpc>
                        <a:spcAft>
                          <a:spcPts val="0"/>
                        </a:spcAft>
                      </a:pPr>
                      <a:r>
                        <a:rPr lang="fr-FR" sz="900" dirty="0">
                          <a:solidFill>
                            <a:srgbClr val="000000"/>
                          </a:solidFill>
                          <a:latin typeface="Arial"/>
                          <a:ea typeface="Times New Roman"/>
                        </a:rPr>
                        <a:t>professionnel</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57785" marR="85090" indent="6350">
                        <a:lnSpc>
                          <a:spcPts val="1175"/>
                        </a:lnSpc>
                        <a:spcAft>
                          <a:spcPts val="0"/>
                        </a:spcAft>
                      </a:pPr>
                      <a:r>
                        <a:rPr lang="fr-FR" sz="900" spc="-20" dirty="0">
                          <a:solidFill>
                            <a:srgbClr val="000000"/>
                          </a:solidFill>
                          <a:latin typeface="Arial"/>
                          <a:ea typeface="Times New Roman"/>
                        </a:rPr>
                        <a:t>Les métiers et les </a:t>
                      </a:r>
                      <a:r>
                        <a:rPr lang="fr-FR" sz="900" dirty="0">
                          <a:solidFill>
                            <a:srgbClr val="000000"/>
                          </a:solidFill>
                          <a:latin typeface="Arial"/>
                          <a:ea typeface="Times New Roman"/>
                        </a:rPr>
                        <a:t>emplois du secteur professionnel correspondant à la spécialité du diplôme</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a:lnSpc>
                          <a:spcPts val="1270"/>
                        </a:lnSpc>
                        <a:spcAft>
                          <a:spcPts val="0"/>
                        </a:spcAft>
                      </a:pPr>
                      <a:r>
                        <a:rPr lang="fr-FR" sz="900" dirty="0">
                          <a:solidFill>
                            <a:srgbClr val="000000"/>
                          </a:solidFill>
                          <a:latin typeface="Arial"/>
                          <a:ea typeface="Times New Roman"/>
                        </a:rPr>
                        <a:t>La notion de secteur d'activité</a:t>
                      </a:r>
                      <a:endParaRPr lang="fr-FR" sz="900" dirty="0">
                        <a:latin typeface="Arial"/>
                        <a:ea typeface="Times New Roman"/>
                      </a:endParaRPr>
                    </a:p>
                    <a:p>
                      <a:pPr marL="64770">
                        <a:lnSpc>
                          <a:spcPts val="1270"/>
                        </a:lnSpc>
                        <a:spcAft>
                          <a:spcPts val="0"/>
                        </a:spcAft>
                      </a:pPr>
                      <a:r>
                        <a:rPr lang="fr-FR" sz="900" dirty="0">
                          <a:solidFill>
                            <a:srgbClr val="000000"/>
                          </a:solidFill>
                          <a:latin typeface="Arial"/>
                          <a:ea typeface="Times New Roman"/>
                        </a:rPr>
                        <a:t>La notion de branche professionnelle</a:t>
                      </a:r>
                      <a:endParaRPr lang="fr-FR" sz="900" dirty="0">
                        <a:latin typeface="Arial"/>
                        <a:ea typeface="Times New Roman"/>
                      </a:endParaRPr>
                    </a:p>
                    <a:p>
                      <a:pPr marL="64770">
                        <a:lnSpc>
                          <a:spcPts val="1270"/>
                        </a:lnSpc>
                        <a:spcAft>
                          <a:spcPts val="0"/>
                        </a:spcAft>
                      </a:pPr>
                      <a:r>
                        <a:rPr lang="fr-FR" sz="900" dirty="0">
                          <a:solidFill>
                            <a:srgbClr val="000000"/>
                          </a:solidFill>
                          <a:latin typeface="Arial"/>
                          <a:ea typeface="Times New Roman"/>
                        </a:rPr>
                        <a:t>La notion de métier</a:t>
                      </a:r>
                      <a:endParaRPr lang="fr-FR" sz="900" dirty="0">
                        <a:latin typeface="Arial"/>
                        <a:ea typeface="Times New Roman"/>
                      </a:endParaRPr>
                    </a:p>
                    <a:p>
                      <a:pPr marL="64770">
                        <a:lnSpc>
                          <a:spcPts val="1270"/>
                        </a:lnSpc>
                        <a:spcAft>
                          <a:spcPts val="0"/>
                        </a:spcAft>
                      </a:pPr>
                      <a:r>
                        <a:rPr lang="fr-FR" sz="900" dirty="0">
                          <a:solidFill>
                            <a:srgbClr val="000000"/>
                          </a:solidFill>
                          <a:latin typeface="Arial"/>
                          <a:ea typeface="Times New Roman"/>
                        </a:rPr>
                        <a:t>La notion de qualification</a:t>
                      </a:r>
                      <a:endParaRPr lang="fr-FR" sz="900" dirty="0">
                        <a:latin typeface="Arial"/>
                        <a:ea typeface="Times New Roman"/>
                      </a:endParaRPr>
                    </a:p>
                    <a:p>
                      <a:pPr marL="64770">
                        <a:lnSpc>
                          <a:spcPts val="1270"/>
                        </a:lnSpc>
                        <a:spcAft>
                          <a:spcPts val="0"/>
                        </a:spcAft>
                      </a:pPr>
                      <a:r>
                        <a:rPr lang="fr-FR" sz="900" dirty="0">
                          <a:solidFill>
                            <a:srgbClr val="000000"/>
                          </a:solidFill>
                          <a:latin typeface="Arial"/>
                          <a:ea typeface="Times New Roman"/>
                        </a:rPr>
                        <a:t>Les niveaux de formation</a:t>
                      </a:r>
                      <a:endParaRPr lang="fr-FR" sz="900" dirty="0">
                        <a:latin typeface="Arial"/>
                        <a:ea typeface="Times New Roman"/>
                      </a:endParaRPr>
                    </a:p>
                    <a:p>
                      <a:pPr marL="64770">
                        <a:lnSpc>
                          <a:spcPts val="1270"/>
                        </a:lnSpc>
                        <a:spcAft>
                          <a:spcPts val="0"/>
                        </a:spcAft>
                      </a:pPr>
                      <a:r>
                        <a:rPr lang="fr-FR" sz="900" dirty="0">
                          <a:solidFill>
                            <a:srgbClr val="000000"/>
                          </a:solidFill>
                          <a:latin typeface="Arial"/>
                          <a:ea typeface="Times New Roman"/>
                        </a:rPr>
                        <a:t>Les diplômes et les titres professionnels</a:t>
                      </a:r>
                      <a:endParaRPr lang="fr-FR" sz="900" dirty="0">
                        <a:latin typeface="Arial"/>
                        <a:ea typeface="Times New Roman"/>
                      </a:endParaRPr>
                    </a:p>
                    <a:p>
                      <a:pPr marL="64770">
                        <a:lnSpc>
                          <a:spcPct val="115000"/>
                        </a:lnSpc>
                        <a:spcAft>
                          <a:spcPts val="0"/>
                        </a:spcAft>
                      </a:pPr>
                      <a:r>
                        <a:rPr lang="fr-FR" sz="900" dirty="0">
                          <a:solidFill>
                            <a:srgbClr val="000000"/>
                          </a:solidFill>
                          <a:latin typeface="Arial"/>
                          <a:ea typeface="Times New Roman"/>
                        </a:rPr>
                        <a:t>La professionnalisation</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64770" marR="76200">
                        <a:lnSpc>
                          <a:spcPts val="1200"/>
                        </a:lnSpc>
                        <a:spcAft>
                          <a:spcPts val="0"/>
                        </a:spcAft>
                      </a:pPr>
                      <a:r>
                        <a:rPr lang="fr-FR" sz="900">
                          <a:solidFill>
                            <a:srgbClr val="000000"/>
                          </a:solidFill>
                          <a:latin typeface="Arial"/>
                          <a:ea typeface="Times New Roman"/>
                        </a:rPr>
                        <a:t>Les caractéristiques d'un métier, les qualifications attendues et les formations correspondantes</a:t>
                      </a:r>
                      <a:endParaRPr lang="fr-FR" sz="900">
                        <a:latin typeface="Arial"/>
                        <a:ea typeface="Times New Roman"/>
                      </a:endParaRPr>
                    </a:p>
                    <a:p>
                      <a:pPr marL="64770" marR="76200">
                        <a:lnSpc>
                          <a:spcPts val="1200"/>
                        </a:lnSpc>
                        <a:spcAft>
                          <a:spcPts val="0"/>
                        </a:spcAft>
                      </a:pPr>
                      <a:r>
                        <a:rPr lang="fr-FR" sz="900">
                          <a:solidFill>
                            <a:srgbClr val="000000"/>
                          </a:solidFill>
                          <a:latin typeface="Arial"/>
                          <a:ea typeface="Times New Roman"/>
                        </a:rPr>
                        <a:t>Les évolutions d'un métier sur une période donnée</a:t>
                      </a:r>
                      <a:endParaRPr lang="fr-FR" sz="900">
                        <a:latin typeface="Arial"/>
                        <a:ea typeface="Times New Roman"/>
                      </a:endParaRPr>
                    </a:p>
                    <a:p>
                      <a:pPr marL="64770" marR="76200">
                        <a:lnSpc>
                          <a:spcPts val="1200"/>
                        </a:lnSpc>
                        <a:spcAft>
                          <a:spcPts val="0"/>
                        </a:spcAft>
                      </a:pPr>
                      <a:r>
                        <a:rPr lang="fr-FR" sz="900">
                          <a:solidFill>
                            <a:srgbClr val="000000"/>
                          </a:solidFill>
                          <a:latin typeface="Arial"/>
                          <a:ea typeface="Times New Roman"/>
                        </a:rPr>
                        <a:t>Les principaux partenaires institutionnels en présence et leur rôle respectif pour une activité professionnelle donnée</a:t>
                      </a:r>
                      <a:endParaRPr lang="fr-FR" sz="90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64137">
                <a:tc vMerge="1">
                  <a:txBody>
                    <a:bodyPr/>
                    <a:lstStyle/>
                    <a:p>
                      <a:pPr marL="64770">
                        <a:lnSpc>
                          <a:spcPct val="115000"/>
                        </a:lnSpc>
                        <a:spcAft>
                          <a:spcPts val="0"/>
                        </a:spcAft>
                      </a:pP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57785" marR="247015" indent="6350">
                        <a:lnSpc>
                          <a:spcPts val="1175"/>
                        </a:lnSpc>
                        <a:spcAft>
                          <a:spcPts val="0"/>
                        </a:spcAft>
                      </a:pPr>
                      <a:r>
                        <a:rPr lang="fr-FR" sz="900" dirty="0">
                          <a:solidFill>
                            <a:srgbClr val="000000"/>
                          </a:solidFill>
                          <a:latin typeface="Arial"/>
                          <a:ea typeface="Times New Roman"/>
                        </a:rPr>
                        <a:t>Le contexte institutionnel du </a:t>
                      </a:r>
                      <a:r>
                        <a:rPr lang="fr-FR" sz="900" dirty="0" smtClean="0">
                          <a:solidFill>
                            <a:srgbClr val="000000"/>
                          </a:solidFill>
                          <a:latin typeface="Arial"/>
                          <a:ea typeface="Times New Roman"/>
                        </a:rPr>
                        <a:t>domaine professionnel concerné</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164465">
                        <a:lnSpc>
                          <a:spcPts val="1225"/>
                        </a:lnSpc>
                        <a:spcAft>
                          <a:spcPts val="0"/>
                        </a:spcAft>
                      </a:pPr>
                      <a:r>
                        <a:rPr lang="fr-FR" sz="900" dirty="0">
                          <a:solidFill>
                            <a:srgbClr val="000000"/>
                          </a:solidFill>
                          <a:latin typeface="Arial"/>
                          <a:ea typeface="Times New Roman"/>
                        </a:rPr>
                        <a:t>Les chambres consulaires</a:t>
                      </a:r>
                      <a:endParaRPr lang="fr-FR" sz="900" dirty="0">
                        <a:latin typeface="Arial"/>
                        <a:ea typeface="Times New Roman"/>
                      </a:endParaRPr>
                    </a:p>
                    <a:p>
                      <a:pPr marL="64770" marR="164465">
                        <a:lnSpc>
                          <a:spcPts val="1225"/>
                        </a:lnSpc>
                        <a:spcAft>
                          <a:spcPts val="0"/>
                        </a:spcAft>
                      </a:pPr>
                      <a:r>
                        <a:rPr lang="fr-FR" sz="900" dirty="0">
                          <a:solidFill>
                            <a:srgbClr val="000000"/>
                          </a:solidFill>
                          <a:latin typeface="Arial"/>
                          <a:ea typeface="Times New Roman"/>
                        </a:rPr>
                        <a:t>Les organisations professionnelles patronales, syndicales ou </a:t>
                      </a:r>
                      <a:r>
                        <a:rPr lang="fr-FR" sz="900" dirty="0" smtClean="0">
                          <a:solidFill>
                            <a:srgbClr val="000000"/>
                          </a:solidFill>
                          <a:latin typeface="Arial"/>
                          <a:ea typeface="Times New Roman"/>
                        </a:rPr>
                        <a:t>associatives </a:t>
                      </a:r>
                      <a:r>
                        <a:rPr lang="fr-FR" sz="900" dirty="0">
                          <a:solidFill>
                            <a:srgbClr val="000000"/>
                          </a:solidFill>
                          <a:latin typeface="Arial"/>
                          <a:ea typeface="Times New Roman"/>
                        </a:rPr>
                        <a:t>Les collectivités et les administrations publiques</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401952">
                <a:tc rowSpan="3">
                  <a:txBody>
                    <a:bodyPr/>
                    <a:lstStyle/>
                    <a:p>
                      <a:pPr marL="64770">
                        <a:lnSpc>
                          <a:spcPct val="115000"/>
                        </a:lnSpc>
                        <a:spcAft>
                          <a:spcPts val="0"/>
                        </a:spcAft>
                      </a:pPr>
                      <a:r>
                        <a:rPr lang="fr-FR" sz="900" dirty="0">
                          <a:solidFill>
                            <a:srgbClr val="000000"/>
                          </a:solidFill>
                          <a:latin typeface="Arial"/>
                          <a:ea typeface="Times New Roman"/>
                        </a:rPr>
                        <a:t>1-2</a:t>
                      </a:r>
                      <a:endParaRPr lang="fr-FR" sz="900" dirty="0">
                        <a:latin typeface="Arial"/>
                        <a:ea typeface="Times New Roman"/>
                      </a:endParaRPr>
                    </a:p>
                    <a:p>
                      <a:pPr marL="64770">
                        <a:lnSpc>
                          <a:spcPct val="115000"/>
                        </a:lnSpc>
                        <a:spcAft>
                          <a:spcPts val="0"/>
                        </a:spcAft>
                      </a:pPr>
                      <a:r>
                        <a:rPr lang="fr-FR" sz="900" spc="-30" dirty="0">
                          <a:solidFill>
                            <a:srgbClr val="000000"/>
                          </a:solidFill>
                          <a:latin typeface="Arial"/>
                          <a:ea typeface="Times New Roman"/>
                        </a:rPr>
                        <a:t>Les organisations</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57785" marR="344170" indent="6350">
                        <a:lnSpc>
                          <a:spcPts val="1175"/>
                        </a:lnSpc>
                        <a:spcAft>
                          <a:spcPts val="0"/>
                        </a:spcAft>
                      </a:pPr>
                      <a:r>
                        <a:rPr lang="fr-FR" sz="1000" dirty="0">
                          <a:solidFill>
                            <a:srgbClr val="000000"/>
                          </a:solidFill>
                          <a:latin typeface="Arial"/>
                          <a:ea typeface="Times New Roman"/>
                        </a:rPr>
                        <a:t>Les différentes organisations</a:t>
                      </a:r>
                      <a:endParaRPr lang="fr-FR" sz="10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4770" marR="60960">
                        <a:lnSpc>
                          <a:spcPts val="1225"/>
                        </a:lnSpc>
                        <a:spcAft>
                          <a:spcPts val="0"/>
                        </a:spcAft>
                      </a:pPr>
                      <a:r>
                        <a:rPr lang="fr-FR" sz="1000" dirty="0">
                          <a:solidFill>
                            <a:srgbClr val="000000"/>
                          </a:solidFill>
                          <a:latin typeface="Arial"/>
                          <a:ea typeface="Times New Roman"/>
                        </a:rPr>
                        <a:t>La diversité des </a:t>
                      </a:r>
                      <a:r>
                        <a:rPr lang="fr-FR" sz="1000" dirty="0" smtClean="0">
                          <a:solidFill>
                            <a:srgbClr val="000000"/>
                          </a:solidFill>
                          <a:latin typeface="Arial"/>
                          <a:ea typeface="Times New Roman"/>
                        </a:rPr>
                        <a:t>organisations</a:t>
                      </a:r>
                    </a:p>
                    <a:p>
                      <a:pPr marL="64770" marR="60960">
                        <a:lnSpc>
                          <a:spcPts val="1225"/>
                        </a:lnSpc>
                        <a:spcAft>
                          <a:spcPts val="0"/>
                        </a:spcAft>
                      </a:pPr>
                      <a:r>
                        <a:rPr lang="fr-FR" sz="1000" dirty="0" smtClean="0">
                          <a:solidFill>
                            <a:srgbClr val="000000"/>
                          </a:solidFill>
                          <a:latin typeface="Arial"/>
                          <a:ea typeface="Times New Roman"/>
                        </a:rPr>
                        <a:t>Les </a:t>
                      </a:r>
                      <a:r>
                        <a:rPr lang="fr-FR" sz="1000" dirty="0">
                          <a:solidFill>
                            <a:srgbClr val="000000"/>
                          </a:solidFill>
                          <a:latin typeface="Arial"/>
                          <a:ea typeface="Times New Roman"/>
                        </a:rPr>
                        <a:t>entreprises, les organisations publiques, les organisations à but non lucratif</a:t>
                      </a:r>
                      <a:endParaRPr lang="fr-FR" sz="10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4770" marR="48895">
                        <a:lnSpc>
                          <a:spcPts val="1200"/>
                        </a:lnSpc>
                        <a:spcAft>
                          <a:spcPts val="0"/>
                        </a:spcAft>
                      </a:pPr>
                      <a:r>
                        <a:rPr lang="fr-FR" sz="1000" dirty="0">
                          <a:solidFill>
                            <a:srgbClr val="000000"/>
                          </a:solidFill>
                          <a:latin typeface="Arial"/>
                          <a:ea typeface="Times New Roman"/>
                        </a:rPr>
                        <a:t>Les caractéristiques d'une organisation, ses finalités et ses objectifs ainsi que les moyens qu'elle met en œuvre pour les atteindre</a:t>
                      </a:r>
                      <a:endParaRPr lang="fr-FR" sz="10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05721">
                <a:tc vMerge="1">
                  <a:txBody>
                    <a:bodyPr/>
                    <a:lstStyle/>
                    <a:p>
                      <a:pPr>
                        <a:lnSpc>
                          <a:spcPct val="115000"/>
                        </a:lnSpc>
                        <a:spcAft>
                          <a:spcPts val="0"/>
                        </a:spcAft>
                      </a:pPr>
                      <a:endParaRPr lang="fr-FR" sz="900" dirty="0">
                        <a:latin typeface="Arial"/>
                        <a:ea typeface="Times New Roman"/>
                      </a:endParaRPr>
                    </a:p>
                  </a:txBody>
                  <a:tcPr marL="16175" marR="16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64770" marR="54610" indent="6350">
                        <a:lnSpc>
                          <a:spcPts val="1175"/>
                        </a:lnSpc>
                        <a:spcAft>
                          <a:spcPts val="0"/>
                        </a:spcAft>
                      </a:pPr>
                      <a:r>
                        <a:rPr lang="fr-FR" sz="900" spc="-25" dirty="0">
                          <a:solidFill>
                            <a:srgbClr val="000000"/>
                          </a:solidFill>
                          <a:latin typeface="Arial"/>
                          <a:ea typeface="Times New Roman"/>
                        </a:rPr>
                        <a:t>Finalités et objectifs </a:t>
                      </a:r>
                      <a:r>
                        <a:rPr lang="fr-FR" sz="900" spc="-5" dirty="0">
                          <a:solidFill>
                            <a:srgbClr val="000000"/>
                          </a:solidFill>
                          <a:latin typeface="Arial"/>
                          <a:ea typeface="Times New Roman"/>
                        </a:rPr>
                        <a:t>des organisations</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a:lnSpc>
                          <a:spcPct val="115000"/>
                        </a:lnSpc>
                        <a:spcAft>
                          <a:spcPts val="0"/>
                        </a:spcAft>
                      </a:pPr>
                      <a:r>
                        <a:rPr lang="fr-FR" sz="900" dirty="0">
                          <a:solidFill>
                            <a:srgbClr val="000000"/>
                          </a:solidFill>
                          <a:latin typeface="Arial"/>
                          <a:ea typeface="Times New Roman"/>
                        </a:rPr>
                        <a:t>La satisfaction de besoins économiques et sociaux</a:t>
                      </a:r>
                      <a:endParaRPr lang="fr-FR" sz="900" dirty="0">
                        <a:latin typeface="Arial"/>
                        <a:ea typeface="Times New Roman"/>
                      </a:endParaRPr>
                    </a:p>
                    <a:p>
                      <a:pPr marL="64770">
                        <a:lnSpc>
                          <a:spcPts val="1270"/>
                        </a:lnSpc>
                        <a:spcAft>
                          <a:spcPts val="0"/>
                        </a:spcAft>
                      </a:pPr>
                      <a:r>
                        <a:rPr lang="fr-FR" sz="900" dirty="0">
                          <a:solidFill>
                            <a:srgbClr val="000000"/>
                          </a:solidFill>
                          <a:latin typeface="Arial"/>
                          <a:ea typeface="Times New Roman"/>
                        </a:rPr>
                        <a:t>Les principes et les missions de service public</a:t>
                      </a:r>
                      <a:endParaRPr lang="fr-FR" sz="900" dirty="0">
                        <a:latin typeface="Arial"/>
                        <a:ea typeface="Times New Roman"/>
                      </a:endParaRPr>
                    </a:p>
                    <a:p>
                      <a:pPr marL="64770">
                        <a:lnSpc>
                          <a:spcPts val="1270"/>
                        </a:lnSpc>
                        <a:spcAft>
                          <a:spcPts val="0"/>
                        </a:spcAft>
                      </a:pPr>
                      <a:r>
                        <a:rPr lang="fr-FR" sz="900" dirty="0">
                          <a:solidFill>
                            <a:srgbClr val="000000"/>
                          </a:solidFill>
                          <a:latin typeface="Arial"/>
                          <a:ea typeface="Times New Roman"/>
                        </a:rPr>
                        <a:t>La défense d'un intérêt commun</a:t>
                      </a:r>
                      <a:endParaRPr lang="fr-FR" sz="900" dirty="0">
                        <a:latin typeface="Arial"/>
                        <a:ea typeface="Times New Roman"/>
                      </a:endParaRPr>
                    </a:p>
                    <a:p>
                      <a:pPr marL="64770">
                        <a:lnSpc>
                          <a:spcPts val="1200"/>
                        </a:lnSpc>
                        <a:spcAft>
                          <a:spcPts val="0"/>
                        </a:spcAft>
                      </a:pPr>
                      <a:r>
                        <a:rPr lang="fr-FR" sz="900" dirty="0">
                          <a:solidFill>
                            <a:srgbClr val="000000"/>
                          </a:solidFill>
                          <a:latin typeface="Arial"/>
                          <a:ea typeface="Times New Roman"/>
                        </a:rPr>
                        <a:t>La production de biens et/ou de services marchands ou non </a:t>
                      </a:r>
                      <a:r>
                        <a:rPr lang="fr-FR" sz="900" dirty="0" smtClean="0">
                          <a:solidFill>
                            <a:srgbClr val="000000"/>
                          </a:solidFill>
                          <a:latin typeface="Arial"/>
                          <a:ea typeface="Times New Roman"/>
                        </a:rPr>
                        <a:t>marchands</a:t>
                      </a:r>
                    </a:p>
                    <a:p>
                      <a:pPr marL="64770">
                        <a:lnSpc>
                          <a:spcPct val="115000"/>
                        </a:lnSpc>
                        <a:spcAft>
                          <a:spcPts val="0"/>
                        </a:spcAft>
                      </a:pPr>
                      <a:r>
                        <a:rPr lang="fr-FR" sz="900" dirty="0" smtClean="0">
                          <a:solidFill>
                            <a:srgbClr val="000000"/>
                          </a:solidFill>
                          <a:latin typeface="Arial"/>
                          <a:ea typeface="Times New Roman"/>
                        </a:rPr>
                        <a:t>La </a:t>
                      </a:r>
                      <a:r>
                        <a:rPr lang="fr-FR" sz="900" dirty="0">
                          <a:solidFill>
                            <a:srgbClr val="000000"/>
                          </a:solidFill>
                          <a:latin typeface="Arial"/>
                          <a:ea typeface="Times New Roman"/>
                        </a:rPr>
                        <a:t>création de richesse</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64770">
                        <a:lnSpc>
                          <a:spcPts val="1200"/>
                        </a:lnSpc>
                        <a:spcAft>
                          <a:spcPts val="0"/>
                        </a:spcAft>
                      </a:pPr>
                      <a:r>
                        <a:rPr lang="fr-FR" sz="900" dirty="0">
                          <a:solidFill>
                            <a:srgbClr val="000000"/>
                          </a:solidFill>
                          <a:latin typeface="Arial"/>
                          <a:ea typeface="Times New Roman"/>
                        </a:rPr>
                        <a:t>La comparaison de plusieurs organisations qui produisent un même bien ou un même service</a:t>
                      </a:r>
                      <a:endParaRPr lang="fr-FR" sz="900" dirty="0">
                        <a:latin typeface="Arial"/>
                        <a:ea typeface="Times New Roman"/>
                      </a:endParaRPr>
                    </a:p>
                    <a:p>
                      <a:pPr marL="64770" indent="-3175">
                        <a:lnSpc>
                          <a:spcPts val="1200"/>
                        </a:lnSpc>
                        <a:spcAft>
                          <a:spcPts val="0"/>
                        </a:spcAft>
                      </a:pPr>
                      <a:r>
                        <a:rPr lang="fr-FR" sz="900" dirty="0">
                          <a:solidFill>
                            <a:srgbClr val="000000"/>
                          </a:solidFill>
                          <a:latin typeface="Arial"/>
                          <a:ea typeface="Times New Roman"/>
                        </a:rPr>
                        <a:t>Un acteur (ou un partenaire) et son rôle dans le cadre d'une organisation donnée</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0444">
                <a:tc vMerge="1">
                  <a:txBody>
                    <a:bodyPr/>
                    <a:lstStyle/>
                    <a:p>
                      <a:pPr>
                        <a:lnSpc>
                          <a:spcPct val="115000"/>
                        </a:lnSpc>
                        <a:spcAft>
                          <a:spcPts val="0"/>
                        </a:spcAft>
                      </a:pPr>
                      <a:endParaRPr lang="fr-FR" sz="900" dirty="0">
                        <a:latin typeface="Arial"/>
                        <a:ea typeface="Times New Roman"/>
                      </a:endParaRPr>
                    </a:p>
                  </a:txBody>
                  <a:tcPr marL="16175" marR="16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64770">
                        <a:lnSpc>
                          <a:spcPts val="1175"/>
                        </a:lnSpc>
                        <a:spcAft>
                          <a:spcPts val="0"/>
                        </a:spcAft>
                      </a:pPr>
                      <a:r>
                        <a:rPr lang="fr-FR" sz="900" spc="-15" dirty="0">
                          <a:solidFill>
                            <a:srgbClr val="000000"/>
                          </a:solidFill>
                          <a:latin typeface="Arial"/>
                          <a:ea typeface="Times New Roman"/>
                        </a:rPr>
                        <a:t>Les acteurs dans les </a:t>
                      </a:r>
                      <a:r>
                        <a:rPr lang="fr-FR" sz="900" dirty="0">
                          <a:solidFill>
                            <a:srgbClr val="000000"/>
                          </a:solidFill>
                          <a:latin typeface="Arial"/>
                          <a:ea typeface="Times New Roman"/>
                        </a:rPr>
                        <a:t>organisations </a:t>
                      </a:r>
                      <a:r>
                        <a:rPr lang="fr-FR" sz="900" spc="-10" dirty="0">
                          <a:solidFill>
                            <a:srgbClr val="000000"/>
                          </a:solidFill>
                          <a:latin typeface="Arial"/>
                          <a:ea typeface="Times New Roman"/>
                        </a:rPr>
                        <a:t>Les partenaires des </a:t>
                      </a:r>
                      <a:r>
                        <a:rPr lang="fr-FR" sz="900" dirty="0">
                          <a:solidFill>
                            <a:srgbClr val="000000"/>
                          </a:solidFill>
                          <a:latin typeface="Arial"/>
                          <a:ea typeface="Times New Roman"/>
                        </a:rPr>
                        <a:t>organisations</a:t>
                      </a:r>
                      <a:endParaRPr lang="fr-FR" sz="900" dirty="0">
                        <a:latin typeface="Arial"/>
                        <a:ea typeface="Times New Roman"/>
                      </a:endParaRPr>
                    </a:p>
                  </a:txBody>
                  <a:tcPr marL="16175" marR="16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indent="-1905">
                        <a:lnSpc>
                          <a:spcPct val="115000"/>
                        </a:lnSpc>
                        <a:spcAft>
                          <a:spcPts val="0"/>
                        </a:spcAft>
                      </a:pPr>
                      <a:r>
                        <a:rPr lang="fr-FR" sz="900" dirty="0">
                          <a:solidFill>
                            <a:srgbClr val="000000"/>
                          </a:solidFill>
                          <a:latin typeface="Arial"/>
                          <a:ea typeface="Times New Roman"/>
                        </a:rPr>
                        <a:t>Les différents acteurs et leurs rôles</a:t>
                      </a:r>
                      <a:endParaRPr lang="fr-FR" sz="900" dirty="0">
                        <a:latin typeface="Arial"/>
                        <a:ea typeface="Times New Roman"/>
                      </a:endParaRPr>
                    </a:p>
                    <a:p>
                      <a:pPr marL="64770" indent="-1905">
                        <a:lnSpc>
                          <a:spcPct val="115000"/>
                        </a:lnSpc>
                        <a:spcAft>
                          <a:spcPts val="0"/>
                        </a:spcAft>
                      </a:pPr>
                      <a:r>
                        <a:rPr lang="fr-FR" sz="900" dirty="0">
                          <a:solidFill>
                            <a:srgbClr val="000000"/>
                          </a:solidFill>
                          <a:latin typeface="Arial"/>
                          <a:ea typeface="Times New Roman"/>
                        </a:rPr>
                        <a:t>Les partenaires et leurs rôles</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bl>
          </a:graphicData>
        </a:graphic>
      </p:graphicFrame>
      <p:pic>
        <p:nvPicPr>
          <p:cNvPr id="4" name="Image 3" descr="arton328.jpg"/>
          <p:cNvPicPr>
            <a:picLocks noChangeAspect="1"/>
          </p:cNvPicPr>
          <p:nvPr/>
        </p:nvPicPr>
        <p:blipFill>
          <a:blip r:embed="rId2" cstate="print">
            <a:clrChange>
              <a:clrFrom>
                <a:srgbClr val="FEFEFE"/>
              </a:clrFrom>
              <a:clrTo>
                <a:srgbClr val="FEFEFE">
                  <a:alpha val="0"/>
                </a:srgbClr>
              </a:clrTo>
            </a:clrChange>
          </a:blip>
          <a:stretch>
            <a:fillRect/>
          </a:stretch>
        </p:blipFill>
        <p:spPr>
          <a:xfrm>
            <a:off x="0" y="0"/>
            <a:ext cx="714356" cy="714356"/>
          </a:xfrm>
          <a:prstGeom prst="rect">
            <a:avLst/>
          </a:prstGeom>
        </p:spPr>
      </p:pic>
      <p:pic>
        <p:nvPicPr>
          <p:cNvPr id="8" name="Image 7" descr="images.jpg">
            <a:hlinkClick r:id="rId3"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286116" y="2857496"/>
            <a:ext cx="257170" cy="257170"/>
          </a:xfrm>
          <a:prstGeom prst="rect">
            <a:avLst/>
          </a:prstGeom>
        </p:spPr>
      </p:pic>
      <p:pic>
        <p:nvPicPr>
          <p:cNvPr id="9" name="Image 8"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286116" y="3643314"/>
            <a:ext cx="257170" cy="257170"/>
          </a:xfrm>
          <a:prstGeom prst="rect">
            <a:avLst/>
          </a:prstGeom>
        </p:spPr>
      </p:pic>
      <p:pic>
        <p:nvPicPr>
          <p:cNvPr id="10" name="Image 9" descr="images.jpg">
            <a:hlinkClick r:id="rId6"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286116" y="4286256"/>
            <a:ext cx="257170" cy="257170"/>
          </a:xfrm>
          <a:prstGeom prst="rect">
            <a:avLst/>
          </a:prstGeom>
        </p:spPr>
      </p:pic>
      <p:pic>
        <p:nvPicPr>
          <p:cNvPr id="11" name="Image 10" descr="images.jpg">
            <a:hlinkClick r:id="rId6"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286116" y="5572140"/>
            <a:ext cx="257170" cy="257170"/>
          </a:xfrm>
          <a:prstGeom prst="rect">
            <a:avLst/>
          </a:prstGeom>
        </p:spPr>
      </p:pic>
      <p:pic>
        <p:nvPicPr>
          <p:cNvPr id="12" name="Image 11" descr="images.jpg">
            <a:hlinkClick r:id="rId7"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286116" y="6143644"/>
            <a:ext cx="257170" cy="257170"/>
          </a:xfrm>
          <a:prstGeom prst="rect">
            <a:avLst/>
          </a:prstGeom>
        </p:spPr>
      </p:pic>
      <p:pic>
        <p:nvPicPr>
          <p:cNvPr id="13" name="Picture 2" descr="Rendered Image">
            <a:hlinkClick r:id="rId8" action="ppaction://hlinksldjump"/>
          </p:cNvPr>
          <p:cNvPicPr>
            <a:picLocks noChangeAspect="1" noChangeArrowheads="1"/>
          </p:cNvPicPr>
          <p:nvPr/>
        </p:nvPicPr>
        <p:blipFill>
          <a:blip r:embed="rId9" cstate="print"/>
          <a:srcRect/>
          <a:stretch>
            <a:fillRect/>
          </a:stretch>
        </p:blipFill>
        <p:spPr bwMode="auto">
          <a:xfrm>
            <a:off x="8526696" y="6215082"/>
            <a:ext cx="617304" cy="860256"/>
          </a:xfrm>
          <a:prstGeom prst="rect">
            <a:avLst/>
          </a:prstGeom>
          <a:noFill/>
          <a:ln w="9525">
            <a:noFill/>
            <a:miter lim="800000"/>
            <a:headEnd/>
            <a:tailEnd/>
          </a:ln>
        </p:spPr>
      </p:pic>
    </p:spTree>
  </p:cSld>
  <p:clrMapOvr>
    <a:masterClrMapping/>
  </p:clrMapOvr>
  <p:transition advClick="0">
    <p:pu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642910" y="1285861"/>
          <a:ext cx="7858179" cy="3825114"/>
        </p:xfrm>
        <a:graphic>
          <a:graphicData uri="http://schemas.openxmlformats.org/drawingml/2006/table">
            <a:tbl>
              <a:tblPr/>
              <a:tblGrid>
                <a:gridCol w="1818363"/>
                <a:gridCol w="1818363"/>
                <a:gridCol w="1818363"/>
                <a:gridCol w="2403090"/>
              </a:tblGrid>
              <a:tr h="497460">
                <a:tc gridSpan="4">
                  <a:txBody>
                    <a:bodyPr/>
                    <a:lstStyle/>
                    <a:p>
                      <a:pPr marL="64770">
                        <a:lnSpc>
                          <a:spcPct val="115000"/>
                        </a:lnSpc>
                        <a:spcAft>
                          <a:spcPts val="0"/>
                        </a:spcAft>
                      </a:pPr>
                      <a:r>
                        <a:rPr lang="fr-FR" sz="1200" b="1" dirty="0">
                          <a:solidFill>
                            <a:srgbClr val="0070C0"/>
                          </a:solidFill>
                          <a:latin typeface="Arial"/>
                          <a:ea typeface="Times New Roman"/>
                        </a:rPr>
                        <a:t>Partie 1 : LE CONTEXTE ÉCONOMIQUE DE L'ACTIVITÉ PROFESSIONNELLE</a:t>
                      </a:r>
                      <a:endParaRPr lang="fr-FR" sz="1200" dirty="0">
                        <a:solidFill>
                          <a:srgbClr val="0070C0"/>
                        </a:solidFill>
                        <a:latin typeface="Arial"/>
                        <a:ea typeface="Times New Roman"/>
                      </a:endParaRPr>
                    </a:p>
                    <a:p>
                      <a:pPr marL="64770">
                        <a:lnSpc>
                          <a:spcPct val="115000"/>
                        </a:lnSpc>
                        <a:spcAft>
                          <a:spcPts val="0"/>
                        </a:spcAft>
                      </a:pPr>
                      <a:r>
                        <a:rPr lang="fr-FR" sz="900" dirty="0">
                          <a:solidFill>
                            <a:srgbClr val="000000"/>
                          </a:solidFill>
                          <a:latin typeface="Arial"/>
                          <a:ea typeface="Times New Roman"/>
                        </a:rPr>
                        <a:t>Durée indicative : 25 heures (hors objets d'étude et hors période de formation en entreprise)</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050442">
                <a:tc gridSpan="4">
                  <a:txBody>
                    <a:bodyPr/>
                    <a:lstStyle/>
                    <a:p>
                      <a:pPr marL="64770" marR="64770" algn="just">
                        <a:lnSpc>
                          <a:spcPts val="1225"/>
                        </a:lnSpc>
                        <a:spcAft>
                          <a:spcPts val="0"/>
                        </a:spcAft>
                      </a:pPr>
                      <a:r>
                        <a:rPr lang="fr-FR" sz="900" dirty="0">
                          <a:solidFill>
                            <a:srgbClr val="000000"/>
                          </a:solidFill>
                          <a:latin typeface="Arial"/>
                          <a:ea typeface="Times New Roman"/>
                        </a:rPr>
                        <a:t>Toute activité professionnelle s'exerce dans un contexte économique, institutionnel et organisationnel qui constitue le cadre des relations entre les différents acteurs.</a:t>
                      </a:r>
                      <a:endParaRPr lang="fr-FR" sz="900" dirty="0">
                        <a:latin typeface="Arial"/>
                        <a:ea typeface="Times New Roman"/>
                      </a:endParaRPr>
                    </a:p>
                    <a:p>
                      <a:pPr marL="64770" marR="64770" algn="just">
                        <a:lnSpc>
                          <a:spcPts val="1225"/>
                        </a:lnSpc>
                        <a:spcAft>
                          <a:spcPts val="0"/>
                        </a:spcAft>
                      </a:pPr>
                      <a:r>
                        <a:rPr lang="fr-FR" sz="900" dirty="0">
                          <a:solidFill>
                            <a:srgbClr val="000000"/>
                          </a:solidFill>
                          <a:latin typeface="Arial"/>
                          <a:ea typeface="Times New Roman"/>
                        </a:rPr>
                        <a:t>Les métiers proposés dans les différents secteurs d'activité, ainsi que les qualifications, renvoient à des niveaux de compétences supposés atteints par ceux qui les exercent, soit dans le cadre d'une formation initiale, soit tout au long de la vie, au moyen de la formation continue. Un cadrage institutionnel permet aux différents acteurs de repérer leurs droits et leurs obligations.</a:t>
                      </a:r>
                      <a:endParaRPr lang="fr-FR" sz="900" dirty="0">
                        <a:latin typeface="Arial"/>
                        <a:ea typeface="Times New Roman"/>
                      </a:endParaRPr>
                    </a:p>
                    <a:p>
                      <a:pPr marL="64770">
                        <a:lnSpc>
                          <a:spcPct val="115000"/>
                        </a:lnSpc>
                        <a:spcAft>
                          <a:spcPts val="0"/>
                        </a:spcAft>
                      </a:pPr>
                      <a:r>
                        <a:rPr lang="fr-FR" sz="900" dirty="0">
                          <a:solidFill>
                            <a:srgbClr val="000000"/>
                          </a:solidFill>
                          <a:latin typeface="Arial"/>
                          <a:ea typeface="Times New Roman"/>
                        </a:rPr>
                        <a:t>L'exercice de l'activité professionnelle est très étroitement lié au contexte organisationnel dans lequel elle s'exerce. À une grande diversité d'activités correspond également une grande variété d'organisations, les plus répandues étant les entreprises.</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72265">
                <a:tc>
                  <a:txBody>
                    <a:bodyPr/>
                    <a:lstStyle/>
                    <a:p>
                      <a:pPr algn="ctr">
                        <a:lnSpc>
                          <a:spcPct val="115000"/>
                        </a:lnSpc>
                        <a:spcAft>
                          <a:spcPts val="0"/>
                        </a:spcAft>
                      </a:pPr>
                      <a:r>
                        <a:rPr lang="fr-FR" sz="1100" b="1" dirty="0">
                          <a:solidFill>
                            <a:srgbClr val="FF0000"/>
                          </a:solidFill>
                          <a:latin typeface="Arial"/>
                          <a:ea typeface="Times New Roman"/>
                        </a:rPr>
                        <a:t>Thèmes</a:t>
                      </a:r>
                      <a:endParaRPr lang="fr-FR" sz="1100" dirty="0">
                        <a:solidFill>
                          <a:srgbClr val="FF0000"/>
                        </a:solidFill>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spc="-40" dirty="0">
                          <a:solidFill>
                            <a:srgbClr val="FF0000"/>
                          </a:solidFill>
                          <a:latin typeface="Arial"/>
                          <a:ea typeface="Times New Roman"/>
                        </a:rPr>
                        <a:t>Axes de réflexion</a:t>
                      </a:r>
                      <a:endParaRPr lang="fr-FR" sz="1100" dirty="0">
                        <a:solidFill>
                          <a:srgbClr val="FF0000"/>
                        </a:solidFill>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spc="-30" dirty="0">
                          <a:solidFill>
                            <a:srgbClr val="FF0000"/>
                          </a:solidFill>
                          <a:latin typeface="Arial"/>
                          <a:ea typeface="Times New Roman"/>
                        </a:rPr>
                        <a:t>Champ des connaissances</a:t>
                      </a:r>
                      <a:endParaRPr lang="fr-FR" sz="1100" dirty="0">
                        <a:solidFill>
                          <a:srgbClr val="FF0000"/>
                        </a:solidFill>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58750" marR="170815" algn="ctr">
                        <a:lnSpc>
                          <a:spcPts val="1130"/>
                        </a:lnSpc>
                        <a:spcAft>
                          <a:spcPts val="0"/>
                        </a:spcAft>
                      </a:pPr>
                      <a:r>
                        <a:rPr lang="fr-FR" sz="1100" b="1" spc="-20" dirty="0">
                          <a:solidFill>
                            <a:srgbClr val="FF0000"/>
                          </a:solidFill>
                          <a:latin typeface="Arial"/>
                          <a:ea typeface="Times New Roman"/>
                        </a:rPr>
                        <a:t>Propositions d'objets </a:t>
                      </a:r>
                      <a:r>
                        <a:rPr lang="fr-FR" sz="1100" b="1" dirty="0">
                          <a:solidFill>
                            <a:srgbClr val="FF0000"/>
                          </a:solidFill>
                          <a:latin typeface="Arial"/>
                          <a:ea typeface="Times New Roman"/>
                        </a:rPr>
                        <a:t>d'étude</a:t>
                      </a:r>
                      <a:endParaRPr lang="fr-FR" sz="1100" dirty="0">
                        <a:solidFill>
                          <a:srgbClr val="FF0000"/>
                        </a:solidFill>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1709">
                <a:tc rowSpan="5">
                  <a:txBody>
                    <a:bodyPr/>
                    <a:lstStyle/>
                    <a:p>
                      <a:pPr marL="64770">
                        <a:lnSpc>
                          <a:spcPct val="115000"/>
                        </a:lnSpc>
                        <a:spcAft>
                          <a:spcPts val="0"/>
                        </a:spcAft>
                      </a:pPr>
                      <a:r>
                        <a:rPr lang="fr-FR" sz="900" dirty="0">
                          <a:solidFill>
                            <a:srgbClr val="000000"/>
                          </a:solidFill>
                          <a:latin typeface="Arial"/>
                          <a:ea typeface="Times New Roman"/>
                        </a:rPr>
                        <a:t>1 -3</a:t>
                      </a:r>
                      <a:endParaRPr lang="fr-FR" sz="900" dirty="0">
                        <a:latin typeface="Arial"/>
                        <a:ea typeface="Times New Roman"/>
                      </a:endParaRPr>
                    </a:p>
                    <a:p>
                      <a:pPr marL="64770">
                        <a:lnSpc>
                          <a:spcPct val="115000"/>
                        </a:lnSpc>
                        <a:spcAft>
                          <a:spcPts val="0"/>
                        </a:spcAft>
                      </a:pPr>
                      <a:r>
                        <a:rPr lang="fr-FR" sz="900" dirty="0">
                          <a:solidFill>
                            <a:srgbClr val="000000"/>
                          </a:solidFill>
                          <a:latin typeface="Arial"/>
                          <a:ea typeface="Times New Roman"/>
                        </a:rPr>
                        <a:t>Les entreprises</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82550" indent="6350">
                        <a:lnSpc>
                          <a:spcPts val="1200"/>
                        </a:lnSpc>
                        <a:spcAft>
                          <a:spcPts val="0"/>
                        </a:spcAft>
                      </a:pPr>
                      <a:r>
                        <a:rPr lang="fr-FR" sz="900" spc="-25" dirty="0">
                          <a:solidFill>
                            <a:srgbClr val="000000"/>
                          </a:solidFill>
                          <a:latin typeface="Arial"/>
                          <a:ea typeface="Times New Roman"/>
                        </a:rPr>
                        <a:t>Les différents </a:t>
                      </a:r>
                      <a:r>
                        <a:rPr lang="fr-FR" sz="900" spc="-25" dirty="0" smtClean="0">
                          <a:solidFill>
                            <a:srgbClr val="000000"/>
                          </a:solidFill>
                          <a:latin typeface="Arial"/>
                          <a:ea typeface="Times New Roman"/>
                        </a:rPr>
                        <a:t>types</a:t>
                      </a:r>
                    </a:p>
                    <a:p>
                      <a:pPr marL="64770" marR="82550" indent="6350">
                        <a:lnSpc>
                          <a:spcPts val="1200"/>
                        </a:lnSpc>
                        <a:spcAft>
                          <a:spcPts val="0"/>
                        </a:spcAft>
                      </a:pPr>
                      <a:r>
                        <a:rPr lang="fr-FR" sz="900" dirty="0" smtClean="0">
                          <a:solidFill>
                            <a:srgbClr val="000000"/>
                          </a:solidFill>
                          <a:latin typeface="Arial"/>
                          <a:ea typeface="Times New Roman"/>
                        </a:rPr>
                        <a:t>d'entreprises</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a:lnSpc>
                          <a:spcPts val="1295"/>
                        </a:lnSpc>
                        <a:spcAft>
                          <a:spcPts val="0"/>
                        </a:spcAft>
                      </a:pPr>
                      <a:r>
                        <a:rPr lang="fr-FR" sz="900">
                          <a:solidFill>
                            <a:srgbClr val="000000"/>
                          </a:solidFill>
                          <a:latin typeface="Arial"/>
                          <a:ea typeface="Times New Roman"/>
                        </a:rPr>
                        <a:t>La typologie des entreprises Les formes et statuts juridiques</a:t>
                      </a:r>
                      <a:endParaRPr lang="fr-FR" sz="90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pPr marL="64770">
                        <a:lnSpc>
                          <a:spcPct val="115000"/>
                        </a:lnSpc>
                        <a:spcAft>
                          <a:spcPts val="0"/>
                        </a:spcAft>
                      </a:pPr>
                      <a:r>
                        <a:rPr lang="fr-FR" sz="900">
                          <a:solidFill>
                            <a:srgbClr val="000000"/>
                          </a:solidFill>
                          <a:latin typeface="Arial"/>
                          <a:ea typeface="Times New Roman"/>
                        </a:rPr>
                        <a:t>L'activité, la structure et les fonctions d'une entreprise</a:t>
                      </a:r>
                      <a:endParaRPr lang="fr-FR" sz="900">
                        <a:latin typeface="Arial"/>
                        <a:ea typeface="Times New Roman"/>
                      </a:endParaRPr>
                    </a:p>
                    <a:p>
                      <a:pPr marL="64770">
                        <a:lnSpc>
                          <a:spcPct val="115000"/>
                        </a:lnSpc>
                        <a:spcAft>
                          <a:spcPts val="0"/>
                        </a:spcAft>
                      </a:pPr>
                      <a:r>
                        <a:rPr lang="fr-FR" sz="900">
                          <a:solidFill>
                            <a:srgbClr val="000000"/>
                          </a:solidFill>
                          <a:latin typeface="Arial"/>
                          <a:ea typeface="Times New Roman"/>
                        </a:rPr>
                        <a:t>La prise de décision dans une entreprise</a:t>
                      </a:r>
                      <a:endParaRPr lang="fr-FR" sz="900">
                        <a:latin typeface="Arial"/>
                        <a:ea typeface="Times New Roman"/>
                      </a:endParaRPr>
                    </a:p>
                    <a:p>
                      <a:pPr marL="64770">
                        <a:lnSpc>
                          <a:spcPct val="115000"/>
                        </a:lnSpc>
                        <a:spcAft>
                          <a:spcPts val="0"/>
                        </a:spcAft>
                      </a:pPr>
                      <a:r>
                        <a:rPr lang="fr-FR" sz="900">
                          <a:solidFill>
                            <a:srgbClr val="000000"/>
                          </a:solidFill>
                          <a:latin typeface="Arial"/>
                          <a:ea typeface="Times New Roman"/>
                        </a:rPr>
                        <a:t>Le positionnement d'un produit</a:t>
                      </a:r>
                      <a:endParaRPr lang="fr-FR" sz="90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9687">
                <a:tc vMerge="1">
                  <a:txBody>
                    <a:bodyPr/>
                    <a:lstStyle/>
                    <a:p>
                      <a:endParaRPr lang="fr-FR"/>
                    </a:p>
                  </a:txBody>
                  <a:tcPr/>
                </a:tc>
                <a:tc>
                  <a:txBody>
                    <a:bodyPr/>
                    <a:lstStyle/>
                    <a:p>
                      <a:pPr marL="64770" marR="198120">
                        <a:lnSpc>
                          <a:spcPts val="1200"/>
                        </a:lnSpc>
                        <a:spcAft>
                          <a:spcPts val="0"/>
                        </a:spcAft>
                      </a:pPr>
                      <a:r>
                        <a:rPr lang="fr-FR" sz="900" dirty="0">
                          <a:solidFill>
                            <a:srgbClr val="000000"/>
                          </a:solidFill>
                          <a:latin typeface="Arial"/>
                          <a:ea typeface="Times New Roman"/>
                        </a:rPr>
                        <a:t>Coordination et </a:t>
                      </a:r>
                      <a:r>
                        <a:rPr lang="fr-FR" sz="900" dirty="0" smtClean="0">
                          <a:solidFill>
                            <a:srgbClr val="000000"/>
                          </a:solidFill>
                          <a:latin typeface="Arial"/>
                          <a:ea typeface="Times New Roman"/>
                        </a:rPr>
                        <a:t> </a:t>
                      </a:r>
                      <a:r>
                        <a:rPr lang="fr-FR" sz="900" spc="-5" dirty="0" smtClean="0">
                          <a:solidFill>
                            <a:srgbClr val="000000"/>
                          </a:solidFill>
                          <a:latin typeface="Arial"/>
                          <a:ea typeface="Times New Roman"/>
                        </a:rPr>
                        <a:t>prise </a:t>
                      </a:r>
                    </a:p>
                    <a:p>
                      <a:pPr marL="64770" marR="198120">
                        <a:lnSpc>
                          <a:spcPts val="1200"/>
                        </a:lnSpc>
                        <a:spcAft>
                          <a:spcPts val="0"/>
                        </a:spcAft>
                      </a:pPr>
                      <a:r>
                        <a:rPr lang="fr-FR" sz="900" spc="-5" dirty="0" smtClean="0">
                          <a:solidFill>
                            <a:srgbClr val="000000"/>
                          </a:solidFill>
                          <a:latin typeface="Arial"/>
                          <a:ea typeface="Times New Roman"/>
                        </a:rPr>
                        <a:t>de </a:t>
                      </a:r>
                      <a:r>
                        <a:rPr lang="fr-FR" sz="900" spc="-5" dirty="0">
                          <a:solidFill>
                            <a:srgbClr val="000000"/>
                          </a:solidFill>
                          <a:latin typeface="Arial"/>
                          <a:ea typeface="Times New Roman"/>
                        </a:rPr>
                        <a:t>décision</a:t>
                      </a:r>
                      <a:endParaRPr lang="fr-FR" sz="900" dirty="0">
                        <a:latin typeface="Arial"/>
                        <a:ea typeface="Times New Roman"/>
                      </a:endParaRPr>
                    </a:p>
                  </a:txBody>
                  <a:tcPr marL="16175" marR="161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237490">
                        <a:lnSpc>
                          <a:spcPts val="1295"/>
                        </a:lnSpc>
                        <a:spcAft>
                          <a:spcPts val="0"/>
                        </a:spcAft>
                      </a:pPr>
                      <a:r>
                        <a:rPr lang="fr-FR" sz="900" dirty="0">
                          <a:solidFill>
                            <a:srgbClr val="000000"/>
                          </a:solidFill>
                          <a:latin typeface="Arial"/>
                          <a:ea typeface="Times New Roman"/>
                        </a:rPr>
                        <a:t>Les structures d'entreprise La prise de décision</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194101">
                <a:tc vMerge="1">
                  <a:txBody>
                    <a:bodyPr/>
                    <a:lstStyle/>
                    <a:p>
                      <a:endParaRPr lang="fr-FR"/>
                    </a:p>
                  </a:txBody>
                  <a:tcPr/>
                </a:tc>
                <a:tc rowSpan="3">
                  <a:txBody>
                    <a:bodyPr/>
                    <a:lstStyle/>
                    <a:p>
                      <a:pPr marL="64770" marR="118745" indent="3175">
                        <a:lnSpc>
                          <a:spcPts val="1175"/>
                        </a:lnSpc>
                        <a:spcAft>
                          <a:spcPts val="0"/>
                        </a:spcAft>
                      </a:pPr>
                      <a:r>
                        <a:rPr lang="fr-FR" sz="900" spc="-10">
                          <a:solidFill>
                            <a:srgbClr val="000000"/>
                          </a:solidFill>
                          <a:latin typeface="Arial"/>
                          <a:ea typeface="Times New Roman"/>
                        </a:rPr>
                        <a:t>L'entreprise et son </a:t>
                      </a:r>
                      <a:r>
                        <a:rPr lang="fr-FR" sz="900">
                          <a:solidFill>
                            <a:srgbClr val="000000"/>
                          </a:solidFill>
                          <a:latin typeface="Arial"/>
                          <a:ea typeface="Times New Roman"/>
                        </a:rPr>
                        <a:t>marché</a:t>
                      </a:r>
                      <a:endParaRPr lang="fr-FR" sz="90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76200">
                        <a:lnSpc>
                          <a:spcPts val="1200"/>
                        </a:lnSpc>
                        <a:spcAft>
                          <a:spcPts val="0"/>
                        </a:spcAft>
                      </a:pPr>
                      <a:r>
                        <a:rPr lang="fr-FR" sz="900" dirty="0">
                          <a:solidFill>
                            <a:srgbClr val="000000"/>
                          </a:solidFill>
                          <a:latin typeface="Arial"/>
                          <a:ea typeface="Times New Roman"/>
                        </a:rPr>
                        <a:t>Les produits et les services de l'entreprise</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210277">
                <a:tc vMerge="1">
                  <a:txBody>
                    <a:bodyPr/>
                    <a:lstStyle/>
                    <a:p>
                      <a:endParaRPr lang="fr-FR"/>
                    </a:p>
                  </a:txBody>
                  <a:tcPr/>
                </a:tc>
                <a:tc vMerge="1">
                  <a:txBody>
                    <a:bodyPr/>
                    <a:lstStyle/>
                    <a:p>
                      <a:endParaRPr lang="fr-FR"/>
                    </a:p>
                  </a:txBody>
                  <a:tcPr/>
                </a:tc>
                <a:tc>
                  <a:txBody>
                    <a:bodyPr/>
                    <a:lstStyle/>
                    <a:p>
                      <a:pPr marL="64770" marR="143510">
                        <a:lnSpc>
                          <a:spcPts val="1295"/>
                        </a:lnSpc>
                        <a:spcAft>
                          <a:spcPts val="0"/>
                        </a:spcAft>
                      </a:pPr>
                      <a:r>
                        <a:rPr lang="fr-FR" sz="900" dirty="0">
                          <a:solidFill>
                            <a:srgbClr val="000000"/>
                          </a:solidFill>
                          <a:latin typeface="Arial"/>
                          <a:ea typeface="Times New Roman"/>
                        </a:rPr>
                        <a:t>La clientèle, les fournisseurs La concurrence</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388203">
                <a:tc vMerge="1">
                  <a:txBody>
                    <a:bodyPr/>
                    <a:lstStyle/>
                    <a:p>
                      <a:endParaRPr lang="fr-FR"/>
                    </a:p>
                  </a:txBody>
                  <a:tcPr/>
                </a:tc>
                <a:tc vMerge="1">
                  <a:txBody>
                    <a:bodyPr/>
                    <a:lstStyle/>
                    <a:p>
                      <a:endParaRPr lang="fr-FR"/>
                    </a:p>
                  </a:txBody>
                  <a:tcPr/>
                </a:tc>
                <a:tc>
                  <a:txBody>
                    <a:bodyPr/>
                    <a:lstStyle/>
                    <a:p>
                      <a:pPr marL="64770" marR="219710">
                        <a:lnSpc>
                          <a:spcPts val="1225"/>
                        </a:lnSpc>
                        <a:spcAft>
                          <a:spcPts val="0"/>
                        </a:spcAft>
                      </a:pPr>
                      <a:r>
                        <a:rPr lang="fr-FR" sz="900" dirty="0">
                          <a:solidFill>
                            <a:srgbClr val="000000"/>
                          </a:solidFill>
                          <a:latin typeface="Arial"/>
                          <a:ea typeface="Times New Roman"/>
                        </a:rPr>
                        <a:t>Le couple marché-produit Les composantes de la politique commerciale : produit, prix, distribution, communication</a:t>
                      </a:r>
                      <a:endParaRPr lang="fr-FR" sz="900" dirty="0">
                        <a:latin typeface="Arial"/>
                        <a:ea typeface="Times New Roman"/>
                      </a:endParaRPr>
                    </a:p>
                  </a:txBody>
                  <a:tcPr marL="16175" marR="161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bl>
          </a:graphicData>
        </a:graphic>
      </p:graphicFrame>
      <p:pic>
        <p:nvPicPr>
          <p:cNvPr id="4" name="Image 3" descr="arton328.jpg"/>
          <p:cNvPicPr>
            <a:picLocks noChangeAspect="1"/>
          </p:cNvPicPr>
          <p:nvPr/>
        </p:nvPicPr>
        <p:blipFill>
          <a:blip r:embed="rId2" cstate="print">
            <a:clrChange>
              <a:clrFrom>
                <a:srgbClr val="FEFEFE"/>
              </a:clrFrom>
              <a:clrTo>
                <a:srgbClr val="FEFEFE">
                  <a:alpha val="0"/>
                </a:srgbClr>
              </a:clrTo>
            </a:clrChange>
          </a:blip>
          <a:stretch>
            <a:fillRect/>
          </a:stretch>
        </p:blipFill>
        <p:spPr>
          <a:xfrm>
            <a:off x="0" y="0"/>
            <a:ext cx="714356" cy="714356"/>
          </a:xfrm>
          <a:prstGeom prst="rect">
            <a:avLst/>
          </a:prstGeom>
        </p:spPr>
      </p:pic>
      <p:pic>
        <p:nvPicPr>
          <p:cNvPr id="5" name="Image 4" descr="images.jpg">
            <a:hlinkClick r:id="rId3"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4000496" y="3143248"/>
            <a:ext cx="257170" cy="257170"/>
          </a:xfrm>
          <a:prstGeom prst="rect">
            <a:avLst/>
          </a:prstGeom>
        </p:spPr>
      </p:pic>
      <p:pic>
        <p:nvPicPr>
          <p:cNvPr id="8" name="Image 7" descr="images.jpg">
            <a:hlinkClick r:id="rId3"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4000496" y="3429000"/>
            <a:ext cx="257170" cy="257170"/>
          </a:xfrm>
          <a:prstGeom prst="rect">
            <a:avLst/>
          </a:prstGeom>
        </p:spPr>
      </p:pic>
      <p:pic>
        <p:nvPicPr>
          <p:cNvPr id="9" name="Image 8"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4000496" y="4857760"/>
            <a:ext cx="257170" cy="257170"/>
          </a:xfrm>
          <a:prstGeom prst="rect">
            <a:avLst/>
          </a:prstGeom>
        </p:spPr>
      </p:pic>
      <p:pic>
        <p:nvPicPr>
          <p:cNvPr id="7" name="Picture 2" descr="Rendered Image">
            <a:hlinkClick r:id="rId6" action="ppaction://hlinksldjump"/>
          </p:cNvPr>
          <p:cNvPicPr>
            <a:picLocks noChangeAspect="1" noChangeArrowheads="1"/>
          </p:cNvPicPr>
          <p:nvPr/>
        </p:nvPicPr>
        <p:blipFill>
          <a:blip r:embed="rId7" cstate="print"/>
          <a:srcRect/>
          <a:stretch>
            <a:fillRect/>
          </a:stretch>
        </p:blipFill>
        <p:spPr bwMode="auto">
          <a:xfrm>
            <a:off x="8526696" y="6215082"/>
            <a:ext cx="617304" cy="860256"/>
          </a:xfrm>
          <a:prstGeom prst="rect">
            <a:avLst/>
          </a:prstGeom>
          <a:noFill/>
          <a:ln w="9525">
            <a:noFill/>
            <a:miter lim="800000"/>
            <a:headEnd/>
            <a:tailEnd/>
          </a:ln>
        </p:spPr>
      </p:pic>
    </p:spTree>
  </p:cSld>
  <p:clrMapOvr>
    <a:masterClrMapping/>
  </p:clrMapOvr>
  <p:transition advClick="0">
    <p:pu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642910" y="357168"/>
          <a:ext cx="7929618" cy="6168482"/>
        </p:xfrm>
        <a:graphic>
          <a:graphicData uri="http://schemas.openxmlformats.org/drawingml/2006/table">
            <a:tbl>
              <a:tblPr/>
              <a:tblGrid>
                <a:gridCol w="1423449"/>
                <a:gridCol w="1829875"/>
                <a:gridCol w="1829875"/>
                <a:gridCol w="2846419"/>
              </a:tblGrid>
              <a:tr h="363055">
                <a:tc gridSpan="4">
                  <a:txBody>
                    <a:bodyPr/>
                    <a:lstStyle/>
                    <a:p>
                      <a:pPr marL="64770">
                        <a:lnSpc>
                          <a:spcPct val="115000"/>
                        </a:lnSpc>
                        <a:spcAft>
                          <a:spcPts val="0"/>
                        </a:spcAft>
                      </a:pPr>
                      <a:r>
                        <a:rPr lang="fr-FR" sz="1200" b="1" dirty="0">
                          <a:solidFill>
                            <a:srgbClr val="0070C0"/>
                          </a:solidFill>
                          <a:latin typeface="Arial"/>
                          <a:ea typeface="Times New Roman"/>
                        </a:rPr>
                        <a:t>Partie 2 : LE CADRE JURIDIQUE DE L'ORGANISATION SOCIALE</a:t>
                      </a:r>
                      <a:endParaRPr lang="fr-FR" sz="1200" dirty="0">
                        <a:solidFill>
                          <a:srgbClr val="0070C0"/>
                        </a:solidFill>
                        <a:latin typeface="Arial"/>
                        <a:ea typeface="Times New Roman"/>
                      </a:endParaRPr>
                    </a:p>
                    <a:p>
                      <a:pPr marL="64770">
                        <a:lnSpc>
                          <a:spcPct val="115000"/>
                        </a:lnSpc>
                        <a:spcAft>
                          <a:spcPts val="0"/>
                        </a:spcAft>
                      </a:pPr>
                      <a:r>
                        <a:rPr lang="fr-FR" sz="900" dirty="0">
                          <a:solidFill>
                            <a:srgbClr val="000000"/>
                          </a:solidFill>
                          <a:latin typeface="Arial"/>
                          <a:ea typeface="Times New Roman"/>
                        </a:rPr>
                        <a:t>Durée indicative : 25 heures (hors objets d'étude et hors périodes de formation en entreprise)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611746">
                <a:tc gridSpan="4">
                  <a:txBody>
                    <a:bodyPr/>
                    <a:lstStyle/>
                    <a:p>
                      <a:pPr marL="64770" indent="3175">
                        <a:lnSpc>
                          <a:spcPts val="1200"/>
                        </a:lnSpc>
                        <a:spcAft>
                          <a:spcPts val="0"/>
                        </a:spcAft>
                      </a:pPr>
                      <a:r>
                        <a:rPr lang="fr-FR" sz="900" dirty="0">
                          <a:solidFill>
                            <a:srgbClr val="000000"/>
                          </a:solidFill>
                          <a:latin typeface="Arial"/>
                          <a:ea typeface="Times New Roman"/>
                        </a:rPr>
                        <a:t>Le droit est un corps de règles émanant de l'autorité publique et permettant l'organisation de la société. Il traduit des choix liés à l'histoire et aux évolutions politiques, économiques et sociales. Dans cet ordre juridique  chaque  individu  jouit  de  pouvoirs  appelés  droits  subjectifs,  qui lui  sont  reconnus  pour  la satisfaction de ses propres intérêts. Il a la possibilité de les défendre devant une juridiction. En contrepartie, ces droits s'exercent dans le respect des devoirs et des obligations qui incombent à chaque individu.</a:t>
                      </a:r>
                      <a:endParaRPr lang="fr-FR" sz="900" dirty="0">
                        <a:latin typeface="Arial"/>
                        <a:ea typeface="Times New Roman"/>
                      </a:endParaRPr>
                    </a:p>
                  </a:txBody>
                  <a:tcPr marL="15631" marR="1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80617">
                <a:tc>
                  <a:txBody>
                    <a:bodyPr/>
                    <a:lstStyle/>
                    <a:p>
                      <a:pPr algn="ctr">
                        <a:lnSpc>
                          <a:spcPct val="115000"/>
                        </a:lnSpc>
                        <a:spcAft>
                          <a:spcPts val="0"/>
                        </a:spcAft>
                      </a:pPr>
                      <a:r>
                        <a:rPr lang="fr-FR" sz="1100" b="1" dirty="0">
                          <a:solidFill>
                            <a:srgbClr val="FF0000"/>
                          </a:solidFill>
                          <a:latin typeface="Arial"/>
                          <a:ea typeface="Times New Roman"/>
                        </a:rPr>
                        <a:t>Thèmes</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solidFill>
                            <a:srgbClr val="FF0000"/>
                          </a:solidFill>
                          <a:latin typeface="Arial"/>
                          <a:ea typeface="Times New Roman"/>
                        </a:rPr>
                        <a:t>Axes de réflexion</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solidFill>
                            <a:srgbClr val="FF0000"/>
                          </a:solidFill>
                          <a:latin typeface="Arial"/>
                          <a:ea typeface="Times New Roman"/>
                        </a:rPr>
                        <a:t>Champ des connaissances</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58750" marR="170815" algn="ctr">
                        <a:lnSpc>
                          <a:spcPts val="1105"/>
                        </a:lnSpc>
                        <a:spcAft>
                          <a:spcPts val="0"/>
                        </a:spcAft>
                      </a:pPr>
                      <a:r>
                        <a:rPr lang="fr-FR" sz="1100" b="1" dirty="0">
                          <a:solidFill>
                            <a:srgbClr val="FF0000"/>
                          </a:solidFill>
                          <a:latin typeface="Arial"/>
                          <a:ea typeface="Times New Roman"/>
                        </a:rPr>
                        <a:t>Propositions d'objets d'étude</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0723">
                <a:tc rowSpan="3">
                  <a:txBody>
                    <a:bodyPr/>
                    <a:lstStyle/>
                    <a:p>
                      <a:pPr marL="64770">
                        <a:lnSpc>
                          <a:spcPts val="1175"/>
                        </a:lnSpc>
                        <a:spcAft>
                          <a:spcPts val="0"/>
                        </a:spcAft>
                      </a:pPr>
                      <a:r>
                        <a:rPr lang="fr-FR" sz="900" dirty="0">
                          <a:solidFill>
                            <a:srgbClr val="000000"/>
                          </a:solidFill>
                          <a:latin typeface="Arial"/>
                          <a:ea typeface="Times New Roman"/>
                        </a:rPr>
                        <a:t>2- 1</a:t>
                      </a:r>
                      <a:endParaRPr lang="fr-FR" sz="900" dirty="0">
                        <a:latin typeface="Arial"/>
                        <a:ea typeface="Times New Roman"/>
                      </a:endParaRPr>
                    </a:p>
                    <a:p>
                      <a:pPr marL="64770">
                        <a:lnSpc>
                          <a:spcPts val="1175"/>
                        </a:lnSpc>
                        <a:spcAft>
                          <a:spcPts val="0"/>
                        </a:spcAft>
                      </a:pPr>
                      <a:r>
                        <a:rPr lang="fr-FR" sz="900" spc="-5" dirty="0">
                          <a:solidFill>
                            <a:srgbClr val="000000"/>
                          </a:solidFill>
                          <a:latin typeface="Arial"/>
                          <a:ea typeface="Times New Roman"/>
                        </a:rPr>
                        <a:t>La place du droit </a:t>
                      </a:r>
                      <a:r>
                        <a:rPr lang="fr-FR" sz="900" spc="-15" dirty="0">
                          <a:solidFill>
                            <a:srgbClr val="000000"/>
                          </a:solidFill>
                          <a:latin typeface="Arial"/>
                          <a:ea typeface="Times New Roman"/>
                        </a:rPr>
                        <a:t>dans l'organisation </a:t>
                      </a:r>
                      <a:r>
                        <a:rPr lang="fr-FR" sz="900" spc="-5" dirty="0">
                          <a:solidFill>
                            <a:srgbClr val="000000"/>
                          </a:solidFill>
                          <a:latin typeface="Arial"/>
                          <a:ea typeface="Times New Roman"/>
                        </a:rPr>
                        <a:t>de la vie publique</a:t>
                      </a:r>
                      <a:endParaRPr lang="fr-FR" sz="900" dirty="0">
                        <a:latin typeface="Arial"/>
                        <a:ea typeface="Times New Roman"/>
                      </a:endParaRPr>
                    </a:p>
                    <a:p>
                      <a:pPr marL="64770">
                        <a:lnSpc>
                          <a:spcPts val="1175"/>
                        </a:lnSpc>
                        <a:spcAft>
                          <a:spcPts val="0"/>
                        </a:spcAft>
                      </a:pPr>
                      <a:r>
                        <a:rPr lang="fr-FR" sz="900" dirty="0">
                          <a:solidFill>
                            <a:srgbClr val="000000"/>
                          </a:solidFill>
                          <a:latin typeface="Arial"/>
                          <a:ea typeface="Times New Roman"/>
                        </a:rPr>
                        <a:t>et des relations sociales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85090" indent="6350">
                        <a:lnSpc>
                          <a:spcPts val="1175"/>
                        </a:lnSpc>
                        <a:spcAft>
                          <a:spcPts val="0"/>
                        </a:spcAft>
                      </a:pPr>
                      <a:r>
                        <a:rPr lang="fr-FR" sz="900" dirty="0">
                          <a:solidFill>
                            <a:srgbClr val="000000"/>
                          </a:solidFill>
                          <a:latin typeface="Arial"/>
                          <a:ea typeface="Times New Roman"/>
                        </a:rPr>
                        <a:t>Les fonctions et </a:t>
                      </a:r>
                      <a:r>
                        <a:rPr lang="fr-FR" sz="900" dirty="0" smtClean="0">
                          <a:solidFill>
                            <a:srgbClr val="000000"/>
                          </a:solidFill>
                          <a:latin typeface="Arial"/>
                          <a:ea typeface="Times New Roman"/>
                        </a:rPr>
                        <a:t>caractères</a:t>
                      </a:r>
                    </a:p>
                    <a:p>
                      <a:pPr marL="64770" marR="85090" indent="6350">
                        <a:lnSpc>
                          <a:spcPts val="1175"/>
                        </a:lnSpc>
                        <a:spcAft>
                          <a:spcPts val="0"/>
                        </a:spcAft>
                      </a:pPr>
                      <a:r>
                        <a:rPr lang="fr-FR" sz="900" dirty="0" smtClean="0">
                          <a:solidFill>
                            <a:srgbClr val="000000"/>
                          </a:solidFill>
                          <a:latin typeface="Arial"/>
                          <a:ea typeface="Times New Roman"/>
                        </a:rPr>
                        <a:t>du </a:t>
                      </a:r>
                      <a:r>
                        <a:rPr lang="fr-FR" sz="900" dirty="0">
                          <a:solidFill>
                            <a:srgbClr val="000000"/>
                          </a:solidFill>
                          <a:latin typeface="Arial"/>
                          <a:ea typeface="Times New Roman"/>
                        </a:rPr>
                        <a:t>droit</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dirty="0">
                          <a:solidFill>
                            <a:srgbClr val="000000"/>
                          </a:solidFill>
                          <a:latin typeface="Arial"/>
                          <a:ea typeface="Times New Roman"/>
                        </a:rPr>
                        <a:t>L'objet du droit</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La règle de droit et le droit objectif</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Les droits subjectifs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marL="64770">
                        <a:lnSpc>
                          <a:spcPts val="1200"/>
                        </a:lnSpc>
                        <a:spcAft>
                          <a:spcPts val="0"/>
                        </a:spcAft>
                      </a:pPr>
                      <a:r>
                        <a:rPr lang="fr-FR" sz="900">
                          <a:solidFill>
                            <a:srgbClr val="000000"/>
                          </a:solidFill>
                          <a:latin typeface="Arial"/>
                          <a:ea typeface="Times New Roman"/>
                        </a:rPr>
                        <a:t>L'analyse d'un droit fondamental : sources, dispositions, défense et encadrement</a:t>
                      </a:r>
                      <a:endParaRPr lang="fr-FR" sz="900">
                        <a:latin typeface="Arial"/>
                        <a:ea typeface="Times New Roman"/>
                      </a:endParaRPr>
                    </a:p>
                    <a:p>
                      <a:pPr marL="64770">
                        <a:lnSpc>
                          <a:spcPts val="1200"/>
                        </a:lnSpc>
                        <a:spcAft>
                          <a:spcPts val="0"/>
                        </a:spcAft>
                      </a:pPr>
                      <a:r>
                        <a:rPr lang="fr-FR" sz="900">
                          <a:solidFill>
                            <a:srgbClr val="000000"/>
                          </a:solidFill>
                          <a:latin typeface="Arial"/>
                          <a:ea typeface="Times New Roman"/>
                        </a:rPr>
                        <a:t>La comparaison du processus de création d'une loi et du processus de création d'un règlement</a:t>
                      </a:r>
                      <a:endParaRPr lang="fr-FR" sz="900">
                        <a:latin typeface="Arial"/>
                        <a:ea typeface="Times New Roman"/>
                      </a:endParaRPr>
                    </a:p>
                    <a:p>
                      <a:pPr marL="64770">
                        <a:lnSpc>
                          <a:spcPts val="1200"/>
                        </a:lnSpc>
                        <a:spcAft>
                          <a:spcPts val="0"/>
                        </a:spcAft>
                      </a:pPr>
                      <a:r>
                        <a:rPr lang="fr-FR" sz="900">
                          <a:solidFill>
                            <a:srgbClr val="000000"/>
                          </a:solidFill>
                          <a:latin typeface="Arial"/>
                          <a:ea typeface="Times New Roman"/>
                        </a:rPr>
                        <a:t>Le respect des droits de la personne humaine en France</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1464">
                <a:tc vMerge="1">
                  <a:txBody>
                    <a:bodyPr/>
                    <a:lstStyle/>
                    <a:p>
                      <a:endParaRPr lang="fr-FR"/>
                    </a:p>
                  </a:txBody>
                  <a:tcPr/>
                </a:tc>
                <a:tc>
                  <a:txBody>
                    <a:bodyPr/>
                    <a:lstStyle/>
                    <a:p>
                      <a:pPr marL="64770" marR="130810" indent="8890">
                        <a:lnSpc>
                          <a:spcPts val="1175"/>
                        </a:lnSpc>
                        <a:spcAft>
                          <a:spcPts val="0"/>
                        </a:spcAft>
                      </a:pPr>
                      <a:r>
                        <a:rPr lang="fr-FR" sz="900" dirty="0">
                          <a:solidFill>
                            <a:srgbClr val="000000"/>
                          </a:solidFill>
                          <a:latin typeface="Arial"/>
                          <a:ea typeface="Times New Roman"/>
                        </a:rPr>
                        <a:t>Les droits </a:t>
                      </a:r>
                      <a:r>
                        <a:rPr lang="fr-FR" sz="900" spc="-10" dirty="0">
                          <a:solidFill>
                            <a:srgbClr val="000000"/>
                          </a:solidFill>
                          <a:latin typeface="Arial"/>
                          <a:ea typeface="Times New Roman"/>
                        </a:rPr>
                        <a:t>fondamentaux, </a:t>
                      </a:r>
                      <a:endParaRPr lang="fr-FR" sz="900" spc="-10" dirty="0" smtClean="0">
                        <a:solidFill>
                          <a:srgbClr val="000000"/>
                        </a:solidFill>
                        <a:latin typeface="Arial"/>
                        <a:ea typeface="Times New Roman"/>
                      </a:endParaRPr>
                    </a:p>
                    <a:p>
                      <a:pPr marL="64770" marR="130810" indent="8890">
                        <a:lnSpc>
                          <a:spcPts val="1175"/>
                        </a:lnSpc>
                        <a:spcAft>
                          <a:spcPts val="0"/>
                        </a:spcAft>
                      </a:pPr>
                      <a:r>
                        <a:rPr lang="fr-FR" sz="900" spc="-10" dirty="0" smtClean="0">
                          <a:solidFill>
                            <a:srgbClr val="000000"/>
                          </a:solidFill>
                          <a:latin typeface="Arial"/>
                          <a:ea typeface="Times New Roman"/>
                        </a:rPr>
                        <a:t>les </a:t>
                      </a:r>
                      <a:r>
                        <a:rPr lang="fr-FR" sz="900" dirty="0">
                          <a:solidFill>
                            <a:srgbClr val="000000"/>
                          </a:solidFill>
                          <a:latin typeface="Arial"/>
                          <a:ea typeface="Times New Roman"/>
                        </a:rPr>
                        <a:t>devoirs, les obligations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109855">
                        <a:lnSpc>
                          <a:spcPts val="1295"/>
                        </a:lnSpc>
                        <a:spcAft>
                          <a:spcPts val="0"/>
                        </a:spcAft>
                      </a:pPr>
                      <a:r>
                        <a:rPr lang="fr-FR" sz="900" dirty="0">
                          <a:solidFill>
                            <a:srgbClr val="000000"/>
                          </a:solidFill>
                          <a:latin typeface="Arial"/>
                          <a:ea typeface="Times New Roman"/>
                        </a:rPr>
                        <a:t>Les droits de l'homme </a:t>
                      </a:r>
                      <a:endParaRPr lang="fr-FR" sz="900" dirty="0" smtClean="0">
                        <a:solidFill>
                          <a:srgbClr val="000000"/>
                        </a:solidFill>
                        <a:latin typeface="Arial"/>
                        <a:ea typeface="Times New Roman"/>
                      </a:endParaRPr>
                    </a:p>
                    <a:p>
                      <a:pPr marL="64135" marR="109855">
                        <a:lnSpc>
                          <a:spcPts val="1295"/>
                        </a:lnSpc>
                        <a:spcAft>
                          <a:spcPts val="0"/>
                        </a:spcAft>
                      </a:pPr>
                      <a:r>
                        <a:rPr lang="fr-FR" sz="900" dirty="0" smtClean="0">
                          <a:solidFill>
                            <a:srgbClr val="000000"/>
                          </a:solidFill>
                          <a:latin typeface="Arial"/>
                          <a:ea typeface="Times New Roman"/>
                        </a:rPr>
                        <a:t>Les </a:t>
                      </a:r>
                      <a:r>
                        <a:rPr lang="fr-FR" sz="900" dirty="0">
                          <a:solidFill>
                            <a:srgbClr val="000000"/>
                          </a:solidFill>
                          <a:latin typeface="Arial"/>
                          <a:ea typeface="Times New Roman"/>
                        </a:rPr>
                        <a:t>libertés fondamentales </a:t>
                      </a:r>
                      <a:endParaRPr lang="fr-FR" sz="900" dirty="0">
                        <a:latin typeface="Arial"/>
                        <a:ea typeface="Times New Roman"/>
                      </a:endParaRPr>
                    </a:p>
                    <a:p>
                      <a:pPr marL="64135" marR="109855">
                        <a:lnSpc>
                          <a:spcPts val="1295"/>
                        </a:lnSpc>
                        <a:spcAft>
                          <a:spcPts val="0"/>
                        </a:spcAft>
                      </a:pPr>
                      <a:r>
                        <a:rPr lang="fr-FR" sz="900" dirty="0">
                          <a:solidFill>
                            <a:srgbClr val="000000"/>
                          </a:solidFill>
                          <a:latin typeface="Arial"/>
                          <a:ea typeface="Times New Roman"/>
                        </a:rPr>
                        <a:t>Les devoirs et les obligations</a:t>
                      </a:r>
                      <a:endParaRPr lang="fr-FR" sz="900" dirty="0">
                        <a:latin typeface="Arial"/>
                        <a:ea typeface="Times New Roman"/>
                      </a:endParaRPr>
                    </a:p>
                  </a:txBody>
                  <a:tcPr marL="15631" marR="1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491464">
                <a:tc vMerge="1">
                  <a:txBody>
                    <a:bodyPr/>
                    <a:lstStyle/>
                    <a:p>
                      <a:endParaRPr lang="fr-FR"/>
                    </a:p>
                  </a:txBody>
                  <a:tcPr/>
                </a:tc>
                <a:tc>
                  <a:txBody>
                    <a:bodyPr/>
                    <a:lstStyle/>
                    <a:p>
                      <a:pPr marL="64770">
                        <a:lnSpc>
                          <a:spcPct val="115000"/>
                        </a:lnSpc>
                        <a:spcAft>
                          <a:spcPts val="0"/>
                        </a:spcAft>
                      </a:pPr>
                      <a:r>
                        <a:rPr lang="fr-FR" sz="900" spc="-10" dirty="0">
                          <a:solidFill>
                            <a:srgbClr val="000000"/>
                          </a:solidFill>
                          <a:latin typeface="Arial"/>
                          <a:ea typeface="Times New Roman"/>
                        </a:rPr>
                        <a:t>Les sources du droit</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298450">
                        <a:lnSpc>
                          <a:spcPts val="1295"/>
                        </a:lnSpc>
                        <a:spcAft>
                          <a:spcPts val="0"/>
                        </a:spcAft>
                      </a:pPr>
                      <a:r>
                        <a:rPr lang="fr-FR" sz="900" dirty="0">
                          <a:solidFill>
                            <a:srgbClr val="000000"/>
                          </a:solidFill>
                          <a:latin typeface="Arial"/>
                          <a:ea typeface="Times New Roman"/>
                        </a:rPr>
                        <a:t>Les sources directes Les sources indirectes La hiérarchie des normes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611746">
                <a:tc rowSpan="5">
                  <a:txBody>
                    <a:bodyPr/>
                    <a:lstStyle/>
                    <a:p>
                      <a:pPr marL="64770">
                        <a:lnSpc>
                          <a:spcPts val="1175"/>
                        </a:lnSpc>
                        <a:spcAft>
                          <a:spcPts val="0"/>
                        </a:spcAft>
                      </a:pPr>
                      <a:r>
                        <a:rPr lang="fr-FR" sz="900">
                          <a:solidFill>
                            <a:srgbClr val="000000"/>
                          </a:solidFill>
                          <a:latin typeface="Arial"/>
                          <a:ea typeface="Times New Roman"/>
                        </a:rPr>
                        <a:t>2-2</a:t>
                      </a:r>
                      <a:endParaRPr lang="fr-FR" sz="900">
                        <a:latin typeface="Arial"/>
                        <a:ea typeface="Times New Roman"/>
                      </a:endParaRPr>
                    </a:p>
                    <a:p>
                      <a:pPr marL="64770">
                        <a:lnSpc>
                          <a:spcPts val="1175"/>
                        </a:lnSpc>
                        <a:spcAft>
                          <a:spcPts val="0"/>
                        </a:spcAft>
                      </a:pPr>
                      <a:r>
                        <a:rPr lang="fr-FR" sz="900" spc="-15">
                          <a:solidFill>
                            <a:srgbClr val="000000"/>
                          </a:solidFill>
                          <a:latin typeface="Arial"/>
                          <a:ea typeface="Times New Roman"/>
                        </a:rPr>
                        <a:t>Les sujets de droit</a:t>
                      </a:r>
                      <a:endParaRPr lang="fr-FR" sz="900">
                        <a:latin typeface="Arial"/>
                        <a:ea typeface="Times New Roman"/>
                      </a:endParaRPr>
                    </a:p>
                    <a:p>
                      <a:pPr marL="64770">
                        <a:lnSpc>
                          <a:spcPts val="1175"/>
                        </a:lnSpc>
                        <a:spcAft>
                          <a:spcPts val="0"/>
                        </a:spcAft>
                      </a:pPr>
                      <a:r>
                        <a:rPr lang="fr-FR" sz="900">
                          <a:solidFill>
                            <a:srgbClr val="000000"/>
                          </a:solidFill>
                          <a:latin typeface="Arial"/>
                          <a:ea typeface="Times New Roman"/>
                        </a:rPr>
                        <a:t>et leurs prérogatives</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237490" indent="6350">
                        <a:lnSpc>
                          <a:spcPts val="1175"/>
                        </a:lnSpc>
                        <a:spcAft>
                          <a:spcPts val="0"/>
                        </a:spcAft>
                      </a:pPr>
                      <a:r>
                        <a:rPr lang="fr-FR" sz="900" dirty="0">
                          <a:solidFill>
                            <a:srgbClr val="000000"/>
                          </a:solidFill>
                          <a:latin typeface="Arial"/>
                          <a:ea typeface="Times New Roman"/>
                        </a:rPr>
                        <a:t>Les titulaires des droits subjectifs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ts val="1225"/>
                        </a:lnSpc>
                        <a:spcAft>
                          <a:spcPts val="0"/>
                        </a:spcAft>
                      </a:pPr>
                      <a:r>
                        <a:rPr lang="fr-FR" sz="900" dirty="0">
                          <a:solidFill>
                            <a:srgbClr val="000000"/>
                          </a:solidFill>
                          <a:latin typeface="Arial"/>
                          <a:ea typeface="Times New Roman"/>
                        </a:rPr>
                        <a:t>La personnalité juridique et les personnes physiques et morales</a:t>
                      </a:r>
                      <a:endParaRPr lang="fr-FR" sz="900" dirty="0">
                        <a:latin typeface="Arial"/>
                        <a:ea typeface="Times New Roman"/>
                      </a:endParaRPr>
                    </a:p>
                    <a:p>
                      <a:pPr marL="64135">
                        <a:lnSpc>
                          <a:spcPts val="1225"/>
                        </a:lnSpc>
                        <a:spcAft>
                          <a:spcPts val="0"/>
                        </a:spcAft>
                      </a:pPr>
                      <a:r>
                        <a:rPr lang="fr-FR" sz="900" dirty="0">
                          <a:solidFill>
                            <a:srgbClr val="000000"/>
                          </a:solidFill>
                          <a:latin typeface="Arial"/>
                          <a:ea typeface="Times New Roman"/>
                        </a:rPr>
                        <a:t>Les attributs des personnes juridiques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pPr marL="64135" marR="12065">
                        <a:lnSpc>
                          <a:spcPts val="1200"/>
                        </a:lnSpc>
                        <a:spcAft>
                          <a:spcPts val="0"/>
                        </a:spcAft>
                      </a:pPr>
                      <a:r>
                        <a:rPr lang="fr-FR" sz="900" dirty="0">
                          <a:solidFill>
                            <a:srgbClr val="000000"/>
                          </a:solidFill>
                          <a:latin typeface="Arial"/>
                          <a:ea typeface="Times New Roman"/>
                        </a:rPr>
                        <a:t>L'exercice des droits subjectifs d'une catégorie sociale donnée</a:t>
                      </a:r>
                      <a:endParaRPr lang="fr-FR" sz="900" dirty="0">
                        <a:latin typeface="Arial"/>
                        <a:ea typeface="Times New Roman"/>
                      </a:endParaRPr>
                    </a:p>
                    <a:p>
                      <a:pPr marL="64135" marR="12065">
                        <a:lnSpc>
                          <a:spcPts val="1200"/>
                        </a:lnSpc>
                        <a:spcAft>
                          <a:spcPts val="0"/>
                        </a:spcAft>
                      </a:pPr>
                      <a:r>
                        <a:rPr lang="fr-FR" sz="900" dirty="0">
                          <a:solidFill>
                            <a:srgbClr val="000000"/>
                          </a:solidFill>
                          <a:latin typeface="Arial"/>
                          <a:ea typeface="Times New Roman"/>
                        </a:rPr>
                        <a:t>L'évolution du droit de la preuve liée à l'internet</a:t>
                      </a:r>
                      <a:endParaRPr lang="fr-FR" sz="900" dirty="0">
                        <a:latin typeface="Arial"/>
                        <a:ea typeface="Times New Roman"/>
                      </a:endParaRPr>
                    </a:p>
                    <a:p>
                      <a:pPr marL="64135" marR="12065" indent="-3175">
                        <a:lnSpc>
                          <a:spcPts val="1200"/>
                        </a:lnSpc>
                        <a:spcAft>
                          <a:spcPts val="0"/>
                        </a:spcAft>
                      </a:pPr>
                      <a:r>
                        <a:rPr lang="fr-FR" sz="900" dirty="0">
                          <a:solidFill>
                            <a:srgbClr val="000000"/>
                          </a:solidFill>
                          <a:latin typeface="Arial"/>
                          <a:ea typeface="Times New Roman"/>
                        </a:rPr>
                        <a:t>Une situation concrète mettant en jeu la notion de responsabilité</a:t>
                      </a:r>
                      <a:endParaRPr lang="fr-FR" sz="900" dirty="0">
                        <a:latin typeface="Arial"/>
                        <a:ea typeface="Times New Roman"/>
                      </a:endParaRPr>
                    </a:p>
                    <a:p>
                      <a:pPr marL="64135" marR="12065" indent="-3175">
                        <a:lnSpc>
                          <a:spcPts val="1200"/>
                        </a:lnSpc>
                        <a:spcAft>
                          <a:spcPts val="0"/>
                        </a:spcAft>
                      </a:pPr>
                      <a:r>
                        <a:rPr lang="fr-FR" sz="900" dirty="0">
                          <a:solidFill>
                            <a:srgbClr val="000000"/>
                          </a:solidFill>
                          <a:latin typeface="Arial"/>
                          <a:ea typeface="Times New Roman"/>
                        </a:rPr>
                        <a:t>Une situation juridique en relation avec la spécialité du diplôme préparé et portant sur la mise en œuvre de la responsabilité</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2420">
                <a:tc vMerge="1">
                  <a:txBody>
                    <a:bodyPr/>
                    <a:lstStyle/>
                    <a:p>
                      <a:endParaRPr lang="fr-FR"/>
                    </a:p>
                  </a:txBody>
                  <a:tcPr/>
                </a:tc>
                <a:tc>
                  <a:txBody>
                    <a:bodyPr/>
                    <a:lstStyle/>
                    <a:p>
                      <a:pPr marL="64770" marR="12065" indent="6350">
                        <a:lnSpc>
                          <a:spcPts val="1175"/>
                        </a:lnSpc>
                        <a:spcAft>
                          <a:spcPts val="0"/>
                        </a:spcAft>
                      </a:pPr>
                      <a:r>
                        <a:rPr lang="fr-FR" sz="900" spc="-15" dirty="0">
                          <a:solidFill>
                            <a:srgbClr val="000000"/>
                          </a:solidFill>
                          <a:latin typeface="Arial"/>
                          <a:ea typeface="Times New Roman"/>
                        </a:rPr>
                        <a:t>L'exercice des droits </a:t>
                      </a:r>
                      <a:endParaRPr lang="fr-FR" sz="900" spc="-15" dirty="0" smtClean="0">
                        <a:solidFill>
                          <a:srgbClr val="000000"/>
                        </a:solidFill>
                        <a:latin typeface="Arial"/>
                        <a:ea typeface="Times New Roman"/>
                      </a:endParaRPr>
                    </a:p>
                    <a:p>
                      <a:pPr marL="64770" marR="12065" indent="6350">
                        <a:lnSpc>
                          <a:spcPts val="1175"/>
                        </a:lnSpc>
                        <a:spcAft>
                          <a:spcPts val="0"/>
                        </a:spcAft>
                      </a:pPr>
                      <a:r>
                        <a:rPr lang="fr-FR" sz="900" dirty="0" smtClean="0">
                          <a:solidFill>
                            <a:srgbClr val="000000"/>
                          </a:solidFill>
                          <a:latin typeface="Arial"/>
                          <a:ea typeface="Times New Roman"/>
                        </a:rPr>
                        <a:t>subjectifs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618490">
                        <a:lnSpc>
                          <a:spcPts val="1295"/>
                        </a:lnSpc>
                        <a:spcAft>
                          <a:spcPts val="0"/>
                        </a:spcAft>
                      </a:pPr>
                      <a:r>
                        <a:rPr lang="fr-FR" sz="900" dirty="0">
                          <a:solidFill>
                            <a:srgbClr val="000000"/>
                          </a:solidFill>
                          <a:latin typeface="Arial"/>
                          <a:ea typeface="Times New Roman"/>
                        </a:rPr>
                        <a:t>L'acte </a:t>
                      </a:r>
                      <a:r>
                        <a:rPr lang="fr-FR" sz="900" dirty="0" smtClean="0">
                          <a:solidFill>
                            <a:srgbClr val="000000"/>
                          </a:solidFill>
                          <a:latin typeface="Arial"/>
                          <a:ea typeface="Times New Roman"/>
                        </a:rPr>
                        <a:t>juridique</a:t>
                      </a:r>
                    </a:p>
                    <a:p>
                      <a:pPr marL="64135" marR="618490">
                        <a:lnSpc>
                          <a:spcPts val="1295"/>
                        </a:lnSpc>
                        <a:spcAft>
                          <a:spcPts val="0"/>
                        </a:spcAft>
                      </a:pPr>
                      <a:r>
                        <a:rPr lang="fr-FR" sz="900" dirty="0" smtClean="0">
                          <a:solidFill>
                            <a:srgbClr val="000000"/>
                          </a:solidFill>
                          <a:latin typeface="Arial"/>
                          <a:ea typeface="Times New Roman"/>
                        </a:rPr>
                        <a:t>Les </a:t>
                      </a:r>
                      <a:r>
                        <a:rPr lang="fr-FR" sz="900" dirty="0">
                          <a:solidFill>
                            <a:srgbClr val="000000"/>
                          </a:solidFill>
                          <a:latin typeface="Arial"/>
                          <a:ea typeface="Times New Roman"/>
                        </a:rPr>
                        <a:t>faits juridiques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309221">
                <a:tc vMerge="1">
                  <a:txBody>
                    <a:bodyPr/>
                    <a:lstStyle/>
                    <a:p>
                      <a:endParaRPr lang="fr-FR"/>
                    </a:p>
                  </a:txBody>
                  <a:tcPr/>
                </a:tc>
                <a:tc>
                  <a:txBody>
                    <a:bodyPr/>
                    <a:lstStyle/>
                    <a:p>
                      <a:pPr marL="64770" marR="67310" indent="6350">
                        <a:lnSpc>
                          <a:spcPts val="1200"/>
                        </a:lnSpc>
                        <a:spcAft>
                          <a:spcPts val="0"/>
                        </a:spcAft>
                      </a:pPr>
                      <a:r>
                        <a:rPr lang="fr-FR" sz="900" spc="-35">
                          <a:solidFill>
                            <a:srgbClr val="000000"/>
                          </a:solidFill>
                          <a:latin typeface="Arial"/>
                          <a:ea typeface="Times New Roman"/>
                        </a:rPr>
                        <a:t>La classification des </a:t>
                      </a:r>
                      <a:r>
                        <a:rPr lang="fr-FR" sz="900">
                          <a:solidFill>
                            <a:srgbClr val="000000"/>
                          </a:solidFill>
                          <a:latin typeface="Arial"/>
                          <a:ea typeface="Times New Roman"/>
                        </a:rPr>
                        <a:t>droits subjectifs</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dirty="0">
                          <a:solidFill>
                            <a:srgbClr val="000000"/>
                          </a:solidFill>
                          <a:latin typeface="Arial"/>
                          <a:ea typeface="Times New Roman"/>
                        </a:rPr>
                        <a:t>Les droits patrimoniaux</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Les droits </a:t>
                      </a:r>
                      <a:r>
                        <a:rPr lang="fr-FR" sz="900" dirty="0" err="1">
                          <a:solidFill>
                            <a:srgbClr val="000000"/>
                          </a:solidFill>
                          <a:latin typeface="Arial"/>
                          <a:ea typeface="Times New Roman"/>
                        </a:rPr>
                        <a:t>extra-patrimoniaux</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491464">
                <a:tc vMerge="1">
                  <a:txBody>
                    <a:bodyPr/>
                    <a:lstStyle/>
                    <a:p>
                      <a:endParaRPr lang="fr-FR"/>
                    </a:p>
                  </a:txBody>
                  <a:tcPr/>
                </a:tc>
                <a:tc>
                  <a:txBody>
                    <a:bodyPr/>
                    <a:lstStyle/>
                    <a:p>
                      <a:pPr marL="64770" marR="18415" indent="6350">
                        <a:lnSpc>
                          <a:spcPts val="1200"/>
                        </a:lnSpc>
                        <a:spcAft>
                          <a:spcPts val="0"/>
                        </a:spcAft>
                      </a:pPr>
                      <a:r>
                        <a:rPr lang="fr-FR" sz="900" spc="-15">
                          <a:solidFill>
                            <a:srgbClr val="000000"/>
                          </a:solidFill>
                          <a:latin typeface="Arial"/>
                          <a:ea typeface="Times New Roman"/>
                        </a:rPr>
                        <a:t>La preuve des droits </a:t>
                      </a:r>
                      <a:r>
                        <a:rPr lang="fr-FR" sz="900">
                          <a:solidFill>
                            <a:srgbClr val="000000"/>
                          </a:solidFill>
                          <a:latin typeface="Arial"/>
                          <a:ea typeface="Times New Roman"/>
                        </a:rPr>
                        <a:t>subjectifs</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176530">
                        <a:lnSpc>
                          <a:spcPts val="1295"/>
                        </a:lnSpc>
                        <a:spcAft>
                          <a:spcPts val="0"/>
                        </a:spcAft>
                      </a:pPr>
                      <a:r>
                        <a:rPr lang="fr-FR" sz="900" dirty="0">
                          <a:solidFill>
                            <a:srgbClr val="000000"/>
                          </a:solidFill>
                          <a:latin typeface="Arial"/>
                          <a:ea typeface="Times New Roman"/>
                        </a:rPr>
                        <a:t>La charge de la preuve </a:t>
                      </a:r>
                      <a:endParaRPr lang="fr-FR" sz="900" dirty="0" smtClean="0">
                        <a:solidFill>
                          <a:srgbClr val="000000"/>
                        </a:solidFill>
                        <a:latin typeface="Arial"/>
                        <a:ea typeface="Times New Roman"/>
                      </a:endParaRPr>
                    </a:p>
                    <a:p>
                      <a:pPr marL="64135" marR="176530">
                        <a:lnSpc>
                          <a:spcPts val="1295"/>
                        </a:lnSpc>
                        <a:spcAft>
                          <a:spcPts val="0"/>
                        </a:spcAft>
                      </a:pPr>
                      <a:r>
                        <a:rPr lang="fr-FR" sz="900" dirty="0" smtClean="0">
                          <a:solidFill>
                            <a:srgbClr val="000000"/>
                          </a:solidFill>
                          <a:latin typeface="Arial"/>
                          <a:ea typeface="Times New Roman"/>
                        </a:rPr>
                        <a:t>Les </a:t>
                      </a:r>
                      <a:r>
                        <a:rPr lang="fr-FR" sz="900" dirty="0">
                          <a:solidFill>
                            <a:srgbClr val="000000"/>
                          </a:solidFill>
                          <a:latin typeface="Arial"/>
                          <a:ea typeface="Times New Roman"/>
                        </a:rPr>
                        <a:t>modes de preuve L'admissibilité de la preuve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1167642">
                <a:tc vMerge="1">
                  <a:txBody>
                    <a:bodyPr/>
                    <a:lstStyle/>
                    <a:p>
                      <a:endParaRPr lang="fr-FR"/>
                    </a:p>
                  </a:txBody>
                  <a:tcPr/>
                </a:tc>
                <a:tc>
                  <a:txBody>
                    <a:bodyPr/>
                    <a:lstStyle/>
                    <a:p>
                      <a:pPr marL="64770" marR="18415" indent="6350">
                        <a:lnSpc>
                          <a:spcPts val="1200"/>
                        </a:lnSpc>
                        <a:spcAft>
                          <a:spcPts val="0"/>
                        </a:spcAft>
                      </a:pPr>
                      <a:r>
                        <a:rPr lang="fr-FR" sz="900" spc="-15" dirty="0">
                          <a:solidFill>
                            <a:srgbClr val="000000"/>
                          </a:solidFill>
                          <a:latin typeface="Arial"/>
                          <a:ea typeface="Times New Roman"/>
                        </a:rPr>
                        <a:t>La responsabilité</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176530">
                        <a:lnSpc>
                          <a:spcPts val="1295"/>
                        </a:lnSpc>
                        <a:spcAft>
                          <a:spcPts val="0"/>
                        </a:spcAft>
                      </a:pPr>
                      <a:r>
                        <a:rPr lang="fr-FR" sz="900" dirty="0">
                          <a:solidFill>
                            <a:srgbClr val="000000"/>
                          </a:solidFill>
                          <a:latin typeface="Arial"/>
                          <a:ea typeface="Times New Roman"/>
                        </a:rPr>
                        <a:t>La responsabilité Les fondements de la responsabilité civile Le fait générateur de la responsabilité Le dommage Le lien de causalité La réparation</a:t>
                      </a:r>
                      <a:endParaRPr lang="fr-FR" sz="900" dirty="0">
                        <a:latin typeface="Arial"/>
                        <a:ea typeface="Times New Roman"/>
                      </a:endParaRPr>
                    </a:p>
                  </a:txBody>
                  <a:tcPr marL="15631" marR="1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611746">
                <a:tc>
                  <a:txBody>
                    <a:bodyPr/>
                    <a:lstStyle/>
                    <a:p>
                      <a:pPr marL="64770">
                        <a:lnSpc>
                          <a:spcPts val="1175"/>
                        </a:lnSpc>
                        <a:spcAft>
                          <a:spcPts val="0"/>
                        </a:spcAft>
                      </a:pPr>
                      <a:r>
                        <a:rPr lang="fr-FR" sz="900">
                          <a:solidFill>
                            <a:srgbClr val="000000"/>
                          </a:solidFill>
                          <a:latin typeface="Arial"/>
                          <a:ea typeface="Times New Roman"/>
                        </a:rPr>
                        <a:t>2-3</a:t>
                      </a:r>
                      <a:endParaRPr lang="fr-FR" sz="900">
                        <a:latin typeface="Arial"/>
                        <a:ea typeface="Times New Roman"/>
                      </a:endParaRPr>
                    </a:p>
                    <a:p>
                      <a:pPr marL="64770">
                        <a:lnSpc>
                          <a:spcPts val="1175"/>
                        </a:lnSpc>
                        <a:spcAft>
                          <a:spcPts val="0"/>
                        </a:spcAft>
                      </a:pPr>
                      <a:r>
                        <a:rPr lang="fr-FR" sz="900">
                          <a:solidFill>
                            <a:srgbClr val="000000"/>
                          </a:solidFill>
                          <a:latin typeface="Arial"/>
                          <a:ea typeface="Times New Roman"/>
                        </a:rPr>
                        <a:t>La mise en œuvre du droit</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18415" indent="6350">
                        <a:lnSpc>
                          <a:spcPts val="1200"/>
                        </a:lnSpc>
                        <a:spcAft>
                          <a:spcPts val="0"/>
                        </a:spcAft>
                      </a:pPr>
                      <a:r>
                        <a:rPr lang="fr-FR" sz="900" spc="-15">
                          <a:solidFill>
                            <a:srgbClr val="000000"/>
                          </a:solidFill>
                          <a:latin typeface="Arial"/>
                          <a:ea typeface="Times New Roman"/>
                        </a:rPr>
                        <a:t>L'organisation judiciaire</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18415" indent="6350">
                        <a:lnSpc>
                          <a:spcPts val="1200"/>
                        </a:lnSpc>
                        <a:spcAft>
                          <a:spcPts val="0"/>
                        </a:spcAft>
                      </a:pPr>
                      <a:r>
                        <a:rPr lang="fr-FR" sz="900" spc="-15">
                          <a:solidFill>
                            <a:srgbClr val="000000"/>
                          </a:solidFill>
                          <a:latin typeface="Arial"/>
                          <a:ea typeface="Times New Roman"/>
                        </a:rPr>
                        <a:t>Les ordres judiciaires</a:t>
                      </a:r>
                      <a:endParaRPr lang="fr-FR" sz="900">
                        <a:latin typeface="Arial"/>
                        <a:ea typeface="Times New Roman"/>
                      </a:endParaRPr>
                    </a:p>
                    <a:p>
                      <a:pPr marL="64770" marR="18415" indent="6350">
                        <a:lnSpc>
                          <a:spcPts val="1200"/>
                        </a:lnSpc>
                        <a:spcAft>
                          <a:spcPts val="0"/>
                        </a:spcAft>
                      </a:pPr>
                      <a:r>
                        <a:rPr lang="fr-FR" sz="900" spc="-15">
                          <a:solidFill>
                            <a:srgbClr val="000000"/>
                          </a:solidFill>
                          <a:latin typeface="Arial"/>
                          <a:ea typeface="Times New Roman"/>
                        </a:rPr>
                        <a:t>Les juridictions et leurs compétences</a:t>
                      </a:r>
                      <a:endParaRPr lang="fr-FR" sz="900">
                        <a:latin typeface="Arial"/>
                        <a:ea typeface="Times New Roman"/>
                      </a:endParaRPr>
                    </a:p>
                    <a:p>
                      <a:pPr marL="64770" marR="18415" indent="6350">
                        <a:lnSpc>
                          <a:spcPts val="1200"/>
                        </a:lnSpc>
                        <a:spcAft>
                          <a:spcPts val="0"/>
                        </a:spcAft>
                      </a:pPr>
                      <a:r>
                        <a:rPr lang="fr-FR" sz="900" spc="-15">
                          <a:solidFill>
                            <a:srgbClr val="000000"/>
                          </a:solidFill>
                          <a:latin typeface="Arial"/>
                          <a:ea typeface="Times New Roman"/>
                        </a:rPr>
                        <a:t>Les acteurs</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a:lnSpc>
                          <a:spcPct val="115000"/>
                        </a:lnSpc>
                        <a:spcAft>
                          <a:spcPts val="0"/>
                        </a:spcAft>
                      </a:pPr>
                      <a:r>
                        <a:rPr lang="fr-FR" sz="900" dirty="0">
                          <a:solidFill>
                            <a:srgbClr val="000000"/>
                          </a:solidFill>
                          <a:latin typeface="Arial"/>
                          <a:ea typeface="Times New Roman"/>
                        </a:rPr>
                        <a:t>Une procédure judiciaire à partir de l'observation d'une décision de justice ou d'une séance au tribunal</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 name="Image 3" descr="arton328.jpg"/>
          <p:cNvPicPr>
            <a:picLocks noChangeAspect="1"/>
          </p:cNvPicPr>
          <p:nvPr/>
        </p:nvPicPr>
        <p:blipFill>
          <a:blip r:embed="rId2" cstate="print">
            <a:clrChange>
              <a:clrFrom>
                <a:srgbClr val="FEFEFE"/>
              </a:clrFrom>
              <a:clrTo>
                <a:srgbClr val="FEFEFE">
                  <a:alpha val="0"/>
                </a:srgbClr>
              </a:clrTo>
            </a:clrChange>
          </a:blip>
          <a:stretch>
            <a:fillRect/>
          </a:stretch>
        </p:blipFill>
        <p:spPr>
          <a:xfrm>
            <a:off x="0" y="0"/>
            <a:ext cx="714356" cy="714356"/>
          </a:xfrm>
          <a:prstGeom prst="rect">
            <a:avLst/>
          </a:prstGeom>
        </p:spPr>
      </p:pic>
      <p:pic>
        <p:nvPicPr>
          <p:cNvPr id="11" name="Image 10" descr="images.jpg">
            <a:hlinkClick r:id="rId3"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1714488"/>
            <a:ext cx="257170" cy="257170"/>
          </a:xfrm>
          <a:prstGeom prst="rect">
            <a:avLst/>
          </a:prstGeom>
        </p:spPr>
      </p:pic>
      <p:pic>
        <p:nvPicPr>
          <p:cNvPr id="12" name="Image 11"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2143116"/>
            <a:ext cx="257170" cy="257170"/>
          </a:xfrm>
          <a:prstGeom prst="rect">
            <a:avLst/>
          </a:prstGeom>
        </p:spPr>
      </p:pic>
      <p:pic>
        <p:nvPicPr>
          <p:cNvPr id="13" name="Image 12" descr="images.jpg">
            <a:hlinkClick r:id="rId6"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2643182"/>
            <a:ext cx="257170" cy="257170"/>
          </a:xfrm>
          <a:prstGeom prst="rect">
            <a:avLst/>
          </a:prstGeom>
        </p:spPr>
      </p:pic>
      <p:pic>
        <p:nvPicPr>
          <p:cNvPr id="14" name="Image 13" descr="images.jpg">
            <a:hlinkClick r:id="rId7"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3214686"/>
            <a:ext cx="257170" cy="257170"/>
          </a:xfrm>
          <a:prstGeom prst="rect">
            <a:avLst/>
          </a:prstGeom>
        </p:spPr>
      </p:pic>
      <p:pic>
        <p:nvPicPr>
          <p:cNvPr id="15" name="Image 14" descr="images.jpg">
            <a:hlinkClick r:id="rId7"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3643314"/>
            <a:ext cx="257170" cy="257170"/>
          </a:xfrm>
          <a:prstGeom prst="rect">
            <a:avLst/>
          </a:prstGeom>
        </p:spPr>
      </p:pic>
      <p:pic>
        <p:nvPicPr>
          <p:cNvPr id="16" name="Image 15" descr="images.jpg">
            <a:hlinkClick r:id="rId8"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4000504"/>
            <a:ext cx="257170" cy="257170"/>
          </a:xfrm>
          <a:prstGeom prst="rect">
            <a:avLst/>
          </a:prstGeom>
        </p:spPr>
      </p:pic>
      <p:pic>
        <p:nvPicPr>
          <p:cNvPr id="17" name="Image 16" descr="images.jpg">
            <a:hlinkClick r:id="rId8"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4429132"/>
            <a:ext cx="257170" cy="257170"/>
          </a:xfrm>
          <a:prstGeom prst="rect">
            <a:avLst/>
          </a:prstGeom>
        </p:spPr>
      </p:pic>
      <p:pic>
        <p:nvPicPr>
          <p:cNvPr id="18" name="Image 17" descr="images.jpg">
            <a:hlinkClick r:id="rId6"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5643578"/>
            <a:ext cx="257170" cy="257170"/>
          </a:xfrm>
          <a:prstGeom prst="rect">
            <a:avLst/>
          </a:prstGeom>
        </p:spPr>
      </p:pic>
      <p:pic>
        <p:nvPicPr>
          <p:cNvPr id="19" name="Image 18" descr="images.jpg">
            <a:hlinkClick r:id="rId9"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6286520"/>
            <a:ext cx="257170" cy="257170"/>
          </a:xfrm>
          <a:prstGeom prst="rect">
            <a:avLst/>
          </a:prstGeom>
        </p:spPr>
      </p:pic>
      <p:pic>
        <p:nvPicPr>
          <p:cNvPr id="20" name="Picture 2" descr="Rendered Image">
            <a:hlinkClick r:id="rId10" action="ppaction://hlinksldjump"/>
          </p:cNvPr>
          <p:cNvPicPr>
            <a:picLocks noChangeAspect="1" noChangeArrowheads="1"/>
          </p:cNvPicPr>
          <p:nvPr/>
        </p:nvPicPr>
        <p:blipFill>
          <a:blip r:embed="rId11" cstate="print"/>
          <a:srcRect/>
          <a:stretch>
            <a:fillRect/>
          </a:stretch>
        </p:blipFill>
        <p:spPr bwMode="auto">
          <a:xfrm>
            <a:off x="8526696" y="6215082"/>
            <a:ext cx="617304" cy="860256"/>
          </a:xfrm>
          <a:prstGeom prst="rect">
            <a:avLst/>
          </a:prstGeom>
          <a:noFill/>
          <a:ln w="9525">
            <a:noFill/>
            <a:miter lim="800000"/>
            <a:headEnd/>
            <a:tailEnd/>
          </a:ln>
        </p:spPr>
      </p:pic>
    </p:spTree>
  </p:cSld>
  <p:clrMapOvr>
    <a:masterClrMapping/>
  </p:clrMapOvr>
  <p:transition advClick="0">
    <p:pu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571472" y="2043925"/>
          <a:ext cx="8001057" cy="3443732"/>
        </p:xfrm>
        <a:graphic>
          <a:graphicData uri="http://schemas.openxmlformats.org/drawingml/2006/table">
            <a:tbl>
              <a:tblPr/>
              <a:tblGrid>
                <a:gridCol w="1435704"/>
                <a:gridCol w="1846732"/>
                <a:gridCol w="1846732"/>
                <a:gridCol w="2871889"/>
              </a:tblGrid>
              <a:tr h="230149">
                <a:tc gridSpan="4">
                  <a:txBody>
                    <a:bodyPr/>
                    <a:lstStyle/>
                    <a:p>
                      <a:pPr algn="l">
                        <a:lnSpc>
                          <a:spcPct val="115000"/>
                        </a:lnSpc>
                        <a:spcAft>
                          <a:spcPts val="0"/>
                        </a:spcAft>
                      </a:pPr>
                      <a:r>
                        <a:rPr lang="fr-FR" sz="1200" b="1" dirty="0">
                          <a:solidFill>
                            <a:srgbClr val="0070C0"/>
                          </a:solidFill>
                          <a:latin typeface="Arial"/>
                          <a:ea typeface="Times New Roman"/>
                        </a:rPr>
                        <a:t>Partie 3 : LES RELATIONS SOCIALES DANS LES ORGANISATIONS</a:t>
                      </a:r>
                      <a:endParaRPr lang="fr-FR" sz="1200" dirty="0">
                        <a:solidFill>
                          <a:srgbClr val="0070C0"/>
                        </a:solidFill>
                        <a:latin typeface="Arial"/>
                        <a:ea typeface="Times New Roman"/>
                      </a:endParaRPr>
                    </a:p>
                    <a:p>
                      <a:pPr algn="l">
                        <a:lnSpc>
                          <a:spcPct val="115000"/>
                        </a:lnSpc>
                        <a:spcAft>
                          <a:spcPts val="0"/>
                        </a:spcAft>
                      </a:pPr>
                      <a:r>
                        <a:rPr lang="fr-FR" sz="900" dirty="0">
                          <a:solidFill>
                            <a:srgbClr val="000000"/>
                          </a:solidFill>
                          <a:latin typeface="Arial"/>
                          <a:ea typeface="Times New Roman"/>
                        </a:rPr>
                        <a:t>Durée indicative : 25 heures (hors objets d'étude et hors périodes de formation en entreprise)</a:t>
                      </a:r>
                      <a:endParaRPr lang="fr-FR" sz="900" dirty="0">
                        <a:latin typeface="Arial"/>
                        <a:ea typeface="Times New Roman"/>
                      </a:endParaRPr>
                    </a:p>
                  </a:txBody>
                  <a:tcPr marL="15737" marR="15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612157">
                <a:tc gridSpan="4">
                  <a:txBody>
                    <a:bodyPr/>
                    <a:lstStyle/>
                    <a:p>
                      <a:pPr marL="85725" indent="0" algn="l">
                        <a:lnSpc>
                          <a:spcPts val="1225"/>
                        </a:lnSpc>
                        <a:spcAft>
                          <a:spcPts val="0"/>
                        </a:spcAft>
                      </a:pPr>
                      <a:r>
                        <a:rPr lang="fr-FR" sz="900" dirty="0">
                          <a:solidFill>
                            <a:srgbClr val="000000"/>
                          </a:solidFill>
                          <a:latin typeface="Arial"/>
                          <a:ea typeface="Times New Roman"/>
                        </a:rPr>
                        <a:t>La  gestion  des  relations   sociales  dans  les  organisations  permet  de  concilier  les  objectifs  d'efficacité économique et les aspirations individuelles et collectives des salariés.</a:t>
                      </a:r>
                      <a:endParaRPr lang="fr-FR" sz="900" dirty="0">
                        <a:latin typeface="Arial"/>
                        <a:ea typeface="Times New Roman"/>
                      </a:endParaRPr>
                    </a:p>
                    <a:p>
                      <a:pPr marL="85725" indent="0" algn="l">
                        <a:lnSpc>
                          <a:spcPts val="1225"/>
                        </a:lnSpc>
                        <a:spcAft>
                          <a:spcPts val="0"/>
                        </a:spcAft>
                      </a:pPr>
                      <a:r>
                        <a:rPr lang="fr-FR" sz="900" dirty="0">
                          <a:solidFill>
                            <a:srgbClr val="000000"/>
                          </a:solidFill>
                          <a:latin typeface="Arial"/>
                          <a:ea typeface="Times New Roman"/>
                        </a:rPr>
                        <a:t>Du point de vue de l'entreprise, le management des ressources humaines a pour objet de mobiliser les hommes et les femmes en assurant au mieux la gestion des carrières et des compétences, dans un contexte complexe.</a:t>
                      </a:r>
                      <a:endParaRPr lang="fr-FR" sz="900" dirty="0">
                        <a:latin typeface="Arial"/>
                        <a:ea typeface="Times New Roman"/>
                      </a:endParaRPr>
                    </a:p>
                    <a:p>
                      <a:pPr marL="85725" indent="0" algn="l">
                        <a:lnSpc>
                          <a:spcPts val="1225"/>
                        </a:lnSpc>
                        <a:spcAft>
                          <a:spcPts val="0"/>
                        </a:spcAft>
                      </a:pPr>
                      <a:r>
                        <a:rPr lang="fr-FR" sz="900" dirty="0">
                          <a:solidFill>
                            <a:srgbClr val="000000"/>
                          </a:solidFill>
                          <a:latin typeface="Arial"/>
                          <a:ea typeface="Times New Roman"/>
                        </a:rPr>
                        <a:t>Le contrat de travail permet d'individualiser la relation de travail et implique une relation de subordination inscrite dans un ensemble de règles protectrices équilibrant les droits et les devoirs des parties et qui forment le droit du travail.</a:t>
                      </a:r>
                      <a:endParaRPr lang="fr-FR" sz="900" dirty="0">
                        <a:latin typeface="Arial"/>
                        <a:ea typeface="Times New Roman"/>
                      </a:endParaRPr>
                    </a:p>
                    <a:p>
                      <a:pPr marL="85725" indent="0" algn="l">
                        <a:lnSpc>
                          <a:spcPts val="1225"/>
                        </a:lnSpc>
                        <a:spcAft>
                          <a:spcPts val="0"/>
                        </a:spcAft>
                      </a:pPr>
                      <a:r>
                        <a:rPr lang="fr-FR" sz="900" dirty="0">
                          <a:solidFill>
                            <a:srgbClr val="000000"/>
                          </a:solidFill>
                          <a:latin typeface="Arial"/>
                          <a:ea typeface="Times New Roman"/>
                        </a:rPr>
                        <a:t>La négociation collective contribue à assurer un équilibre entre les intérêts respectifs des employeurs et des salariés.</a:t>
                      </a:r>
                      <a:endParaRPr lang="fr-FR" sz="900" dirty="0">
                        <a:latin typeface="Arial"/>
                        <a:ea typeface="Times New Roman"/>
                      </a:endParaRPr>
                    </a:p>
                  </a:txBody>
                  <a:tcPr marL="15737" marR="157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38089">
                <a:tc>
                  <a:txBody>
                    <a:bodyPr/>
                    <a:lstStyle/>
                    <a:p>
                      <a:pPr algn="ctr">
                        <a:lnSpc>
                          <a:spcPct val="115000"/>
                        </a:lnSpc>
                        <a:spcAft>
                          <a:spcPts val="0"/>
                        </a:spcAft>
                      </a:pPr>
                      <a:r>
                        <a:rPr lang="fr-FR" sz="1100" b="1" dirty="0">
                          <a:solidFill>
                            <a:srgbClr val="FF0000"/>
                          </a:solidFill>
                          <a:latin typeface="Arial"/>
                          <a:ea typeface="Times New Roman"/>
                        </a:rPr>
                        <a:t>Thèmes</a:t>
                      </a:r>
                      <a:endParaRPr lang="fr-FR" sz="1100" dirty="0">
                        <a:solidFill>
                          <a:srgbClr val="FF0000"/>
                        </a:solidFill>
                        <a:latin typeface="Arial"/>
                        <a:ea typeface="Times New Roman"/>
                      </a:endParaRPr>
                    </a:p>
                  </a:txBody>
                  <a:tcPr marL="15737" marR="15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spc="-40" dirty="0">
                          <a:solidFill>
                            <a:srgbClr val="FF0000"/>
                          </a:solidFill>
                          <a:latin typeface="Arial"/>
                          <a:ea typeface="Times New Roman"/>
                        </a:rPr>
                        <a:t>Axes de réflexion</a:t>
                      </a:r>
                      <a:endParaRPr lang="fr-FR" sz="1100" dirty="0">
                        <a:solidFill>
                          <a:srgbClr val="FF0000"/>
                        </a:solidFill>
                        <a:latin typeface="Arial"/>
                        <a:ea typeface="Times New Roman"/>
                      </a:endParaRPr>
                    </a:p>
                  </a:txBody>
                  <a:tcPr marL="15737" marR="15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spc="-30" dirty="0">
                          <a:solidFill>
                            <a:srgbClr val="FF0000"/>
                          </a:solidFill>
                          <a:latin typeface="Arial"/>
                          <a:ea typeface="Times New Roman"/>
                        </a:rPr>
                        <a:t>Champ des connaissances</a:t>
                      </a:r>
                      <a:endParaRPr lang="fr-FR" sz="1100" dirty="0">
                        <a:solidFill>
                          <a:srgbClr val="FF0000"/>
                        </a:solidFill>
                        <a:latin typeface="Arial"/>
                        <a:ea typeface="Times New Roman"/>
                      </a:endParaRPr>
                    </a:p>
                  </a:txBody>
                  <a:tcPr marL="15737" marR="15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86055" marR="198120" algn="ctr">
                        <a:lnSpc>
                          <a:spcPts val="1130"/>
                        </a:lnSpc>
                        <a:spcAft>
                          <a:spcPts val="0"/>
                        </a:spcAft>
                      </a:pPr>
                      <a:r>
                        <a:rPr lang="fr-FR" sz="1100" b="1" spc="-20" dirty="0">
                          <a:solidFill>
                            <a:srgbClr val="FF0000"/>
                          </a:solidFill>
                          <a:latin typeface="Arial"/>
                          <a:ea typeface="Times New Roman"/>
                        </a:rPr>
                        <a:t>Proposition d'objets </a:t>
                      </a:r>
                      <a:r>
                        <a:rPr lang="fr-FR" sz="1100" b="1" dirty="0">
                          <a:solidFill>
                            <a:srgbClr val="FF0000"/>
                          </a:solidFill>
                          <a:latin typeface="Arial"/>
                          <a:ea typeface="Times New Roman"/>
                        </a:rPr>
                        <a:t>d'étude</a:t>
                      </a:r>
                      <a:endParaRPr lang="fr-FR" sz="1100" dirty="0">
                        <a:solidFill>
                          <a:srgbClr val="FF0000"/>
                        </a:solidFill>
                        <a:latin typeface="Arial"/>
                        <a:ea typeface="Times New Roman"/>
                      </a:endParaRPr>
                    </a:p>
                  </a:txBody>
                  <a:tcPr marL="15737" marR="15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3867">
                <a:tc rowSpan="2">
                  <a:txBody>
                    <a:bodyPr/>
                    <a:lstStyle/>
                    <a:p>
                      <a:pPr marL="90170" algn="l">
                        <a:lnSpc>
                          <a:spcPts val="1175"/>
                        </a:lnSpc>
                        <a:spcAft>
                          <a:spcPts val="0"/>
                        </a:spcAft>
                      </a:pPr>
                      <a:r>
                        <a:rPr lang="fr-FR" sz="900" dirty="0">
                          <a:solidFill>
                            <a:srgbClr val="000000"/>
                          </a:solidFill>
                          <a:latin typeface="Arial"/>
                          <a:ea typeface="Times New Roman"/>
                        </a:rPr>
                        <a:t>3- 1</a:t>
                      </a:r>
                      <a:endParaRPr lang="fr-FR" sz="900" dirty="0">
                        <a:latin typeface="Arial"/>
                        <a:ea typeface="Times New Roman"/>
                      </a:endParaRPr>
                    </a:p>
                    <a:p>
                      <a:pPr marL="90170" algn="l">
                        <a:lnSpc>
                          <a:spcPts val="1175"/>
                        </a:lnSpc>
                        <a:spcAft>
                          <a:spcPts val="0"/>
                        </a:spcAft>
                      </a:pPr>
                      <a:r>
                        <a:rPr lang="fr-FR" sz="900" dirty="0">
                          <a:solidFill>
                            <a:srgbClr val="000000"/>
                          </a:solidFill>
                          <a:latin typeface="Arial"/>
                          <a:ea typeface="Times New Roman"/>
                        </a:rPr>
                        <a:t>Les ressources humaines</a:t>
                      </a:r>
                      <a:endParaRPr lang="fr-FR" sz="900" dirty="0">
                        <a:latin typeface="Arial"/>
                        <a:ea typeface="Times New Roman"/>
                      </a:endParaRPr>
                    </a:p>
                  </a:txBody>
                  <a:tcPr marL="15737" marR="15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3175" algn="l">
                        <a:lnSpc>
                          <a:spcPts val="1175"/>
                        </a:lnSpc>
                        <a:spcAft>
                          <a:spcPts val="0"/>
                        </a:spcAft>
                      </a:pPr>
                      <a:r>
                        <a:rPr lang="fr-FR" sz="900" spc="-10" dirty="0">
                          <a:solidFill>
                            <a:srgbClr val="000000"/>
                          </a:solidFill>
                          <a:latin typeface="Arial"/>
                          <a:ea typeface="Times New Roman"/>
                        </a:rPr>
                        <a:t>Le management des </a:t>
                      </a:r>
                      <a:r>
                        <a:rPr lang="fr-FR" sz="900" spc="-15" dirty="0">
                          <a:solidFill>
                            <a:srgbClr val="000000"/>
                          </a:solidFill>
                          <a:latin typeface="Arial"/>
                          <a:ea typeface="Times New Roman"/>
                        </a:rPr>
                        <a:t>ressources humaines</a:t>
                      </a:r>
                      <a:endParaRPr lang="fr-FR" sz="900" dirty="0">
                        <a:latin typeface="Arial"/>
                        <a:ea typeface="Times New Roman"/>
                      </a:endParaRPr>
                    </a:p>
                  </a:txBody>
                  <a:tcPr marL="15737" marR="15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91440" algn="l">
                        <a:lnSpc>
                          <a:spcPts val="1250"/>
                        </a:lnSpc>
                        <a:spcAft>
                          <a:spcPts val="0"/>
                        </a:spcAft>
                      </a:pPr>
                      <a:r>
                        <a:rPr lang="fr-FR" sz="900" dirty="0">
                          <a:solidFill>
                            <a:srgbClr val="000000"/>
                          </a:solidFill>
                          <a:latin typeface="Arial"/>
                          <a:ea typeface="Times New Roman"/>
                        </a:rPr>
                        <a:t>Les objectifs du management des ressources humaines </a:t>
                      </a:r>
                      <a:endParaRPr lang="fr-FR" sz="900" dirty="0" smtClean="0">
                        <a:solidFill>
                          <a:srgbClr val="000000"/>
                        </a:solidFill>
                        <a:latin typeface="Arial"/>
                        <a:ea typeface="Times New Roman"/>
                      </a:endParaRPr>
                    </a:p>
                    <a:p>
                      <a:pPr marL="64770" marR="91440" algn="l">
                        <a:lnSpc>
                          <a:spcPts val="1250"/>
                        </a:lnSpc>
                        <a:spcAft>
                          <a:spcPts val="0"/>
                        </a:spcAft>
                      </a:pPr>
                      <a:r>
                        <a:rPr lang="fr-FR" sz="900" dirty="0" smtClean="0">
                          <a:solidFill>
                            <a:srgbClr val="000000"/>
                          </a:solidFill>
                          <a:latin typeface="Arial"/>
                          <a:ea typeface="Times New Roman"/>
                        </a:rPr>
                        <a:t>La </a:t>
                      </a:r>
                      <a:r>
                        <a:rPr lang="fr-FR" sz="900" dirty="0">
                          <a:solidFill>
                            <a:srgbClr val="000000"/>
                          </a:solidFill>
                          <a:latin typeface="Arial"/>
                          <a:ea typeface="Times New Roman"/>
                        </a:rPr>
                        <a:t>motivation au travail </a:t>
                      </a:r>
                      <a:endParaRPr lang="fr-FR" sz="900" dirty="0" smtClean="0">
                        <a:solidFill>
                          <a:srgbClr val="000000"/>
                        </a:solidFill>
                        <a:latin typeface="Arial"/>
                        <a:ea typeface="Times New Roman"/>
                      </a:endParaRPr>
                    </a:p>
                    <a:p>
                      <a:pPr marL="64770" marR="91440" algn="l">
                        <a:lnSpc>
                          <a:spcPts val="1250"/>
                        </a:lnSpc>
                        <a:spcAft>
                          <a:spcPts val="0"/>
                        </a:spcAft>
                      </a:pPr>
                      <a:r>
                        <a:rPr lang="fr-FR" sz="900" dirty="0" smtClean="0">
                          <a:solidFill>
                            <a:srgbClr val="000000"/>
                          </a:solidFill>
                          <a:latin typeface="Arial"/>
                          <a:ea typeface="Times New Roman"/>
                        </a:rPr>
                        <a:t>Les </a:t>
                      </a:r>
                      <a:r>
                        <a:rPr lang="fr-FR" sz="900" dirty="0">
                          <a:solidFill>
                            <a:srgbClr val="000000"/>
                          </a:solidFill>
                          <a:latin typeface="Arial"/>
                          <a:ea typeface="Times New Roman"/>
                        </a:rPr>
                        <a:t>styles de direction </a:t>
                      </a:r>
                      <a:endParaRPr lang="fr-FR" sz="900" dirty="0" smtClean="0">
                        <a:solidFill>
                          <a:srgbClr val="000000"/>
                        </a:solidFill>
                        <a:latin typeface="Arial"/>
                        <a:ea typeface="Times New Roman"/>
                      </a:endParaRPr>
                    </a:p>
                    <a:p>
                      <a:pPr marL="64770" marR="91440" algn="l">
                        <a:lnSpc>
                          <a:spcPts val="1250"/>
                        </a:lnSpc>
                        <a:spcAft>
                          <a:spcPts val="0"/>
                        </a:spcAft>
                      </a:pPr>
                      <a:r>
                        <a:rPr lang="fr-FR" sz="900" dirty="0" smtClean="0">
                          <a:solidFill>
                            <a:srgbClr val="000000"/>
                          </a:solidFill>
                          <a:latin typeface="Arial"/>
                          <a:ea typeface="Times New Roman"/>
                        </a:rPr>
                        <a:t>La </a:t>
                      </a:r>
                      <a:r>
                        <a:rPr lang="fr-FR" sz="900" dirty="0">
                          <a:solidFill>
                            <a:srgbClr val="000000"/>
                          </a:solidFill>
                          <a:latin typeface="Arial"/>
                          <a:ea typeface="Times New Roman"/>
                        </a:rPr>
                        <a:t>communication interne dans les organisations</a:t>
                      </a:r>
                      <a:endParaRPr lang="fr-FR" sz="900" dirty="0">
                        <a:latin typeface="Arial"/>
                        <a:ea typeface="Times New Roman"/>
                      </a:endParaRPr>
                    </a:p>
                  </a:txBody>
                  <a:tcPr marL="15737" marR="15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64135" marR="106680" algn="l">
                        <a:lnSpc>
                          <a:spcPts val="1200"/>
                        </a:lnSpc>
                        <a:spcAft>
                          <a:spcPts val="0"/>
                        </a:spcAft>
                      </a:pPr>
                      <a:r>
                        <a:rPr lang="fr-FR" sz="900">
                          <a:solidFill>
                            <a:srgbClr val="000000"/>
                          </a:solidFill>
                          <a:latin typeface="Arial"/>
                          <a:ea typeface="Times New Roman"/>
                        </a:rPr>
                        <a:t>Le style de direction dans une entreprise donnée</a:t>
                      </a:r>
                      <a:endParaRPr lang="fr-FR" sz="900">
                        <a:latin typeface="Arial"/>
                        <a:ea typeface="Times New Roman"/>
                      </a:endParaRPr>
                    </a:p>
                    <a:p>
                      <a:pPr marL="64135" marR="106680" algn="l">
                        <a:lnSpc>
                          <a:spcPts val="1200"/>
                        </a:lnSpc>
                        <a:spcAft>
                          <a:spcPts val="0"/>
                        </a:spcAft>
                      </a:pPr>
                      <a:r>
                        <a:rPr lang="fr-FR" sz="900">
                          <a:solidFill>
                            <a:srgbClr val="000000"/>
                          </a:solidFill>
                          <a:latin typeface="Arial"/>
                          <a:ea typeface="Times New Roman"/>
                        </a:rPr>
                        <a:t>Les facteurs de motivation ou de démotivation au travail dans une organisation identifiée</a:t>
                      </a:r>
                      <a:endParaRPr lang="fr-FR" sz="900">
                        <a:latin typeface="Arial"/>
                        <a:ea typeface="Times New Roman"/>
                      </a:endParaRPr>
                    </a:p>
                    <a:p>
                      <a:pPr marL="64135" marR="106680" algn="l">
                        <a:lnSpc>
                          <a:spcPts val="1200"/>
                        </a:lnSpc>
                        <a:spcAft>
                          <a:spcPts val="0"/>
                        </a:spcAft>
                      </a:pPr>
                      <a:r>
                        <a:rPr lang="fr-FR" sz="900">
                          <a:solidFill>
                            <a:srgbClr val="000000"/>
                          </a:solidFill>
                          <a:latin typeface="Arial"/>
                          <a:ea typeface="Times New Roman"/>
                        </a:rPr>
                        <a:t>Les modalités du recrutement dans une entreprise identifiée</a:t>
                      </a:r>
                      <a:endParaRPr lang="fr-FR" sz="900">
                        <a:latin typeface="Arial"/>
                        <a:ea typeface="Times New Roman"/>
                      </a:endParaRPr>
                    </a:p>
                  </a:txBody>
                  <a:tcPr marL="15737" marR="15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919">
                <a:tc vMerge="1">
                  <a:txBody>
                    <a:bodyPr/>
                    <a:lstStyle/>
                    <a:p>
                      <a:endParaRPr lang="fr-FR"/>
                    </a:p>
                  </a:txBody>
                  <a:tcPr/>
                </a:tc>
                <a:tc>
                  <a:txBody>
                    <a:bodyPr/>
                    <a:lstStyle/>
                    <a:p>
                      <a:pPr marL="64135" algn="l">
                        <a:lnSpc>
                          <a:spcPct val="115000"/>
                        </a:lnSpc>
                        <a:spcAft>
                          <a:spcPts val="0"/>
                        </a:spcAft>
                      </a:pPr>
                      <a:r>
                        <a:rPr lang="fr-FR" sz="900" dirty="0">
                          <a:solidFill>
                            <a:srgbClr val="000000"/>
                          </a:solidFill>
                          <a:latin typeface="Arial"/>
                          <a:ea typeface="Times New Roman"/>
                        </a:rPr>
                        <a:t>Le recrutement</a:t>
                      </a:r>
                      <a:endParaRPr lang="fr-FR" sz="900" dirty="0">
                        <a:latin typeface="Arial"/>
                        <a:ea typeface="Times New Roman"/>
                      </a:endParaRPr>
                    </a:p>
                  </a:txBody>
                  <a:tcPr marL="15737" marR="15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69850" algn="l">
                        <a:lnSpc>
                          <a:spcPts val="1250"/>
                        </a:lnSpc>
                        <a:spcAft>
                          <a:spcPts val="0"/>
                        </a:spcAft>
                      </a:pPr>
                      <a:r>
                        <a:rPr lang="fr-FR" sz="900" dirty="0">
                          <a:solidFill>
                            <a:srgbClr val="000000"/>
                          </a:solidFill>
                          <a:latin typeface="Arial"/>
                          <a:ea typeface="Times New Roman"/>
                        </a:rPr>
                        <a:t>L'ajustement entre ressources actuelles et besoins futurs </a:t>
                      </a:r>
                      <a:endParaRPr lang="fr-FR" sz="900" dirty="0" smtClean="0">
                        <a:solidFill>
                          <a:srgbClr val="000000"/>
                        </a:solidFill>
                        <a:latin typeface="Arial"/>
                        <a:ea typeface="Times New Roman"/>
                      </a:endParaRPr>
                    </a:p>
                    <a:p>
                      <a:pPr marL="64770" marR="69850" algn="l">
                        <a:lnSpc>
                          <a:spcPts val="1250"/>
                        </a:lnSpc>
                        <a:spcAft>
                          <a:spcPts val="0"/>
                        </a:spcAft>
                      </a:pPr>
                      <a:r>
                        <a:rPr lang="fr-FR" sz="900" dirty="0" smtClean="0">
                          <a:solidFill>
                            <a:srgbClr val="000000"/>
                          </a:solidFill>
                          <a:latin typeface="Arial"/>
                          <a:ea typeface="Times New Roman"/>
                        </a:rPr>
                        <a:t>Les </a:t>
                      </a:r>
                      <a:r>
                        <a:rPr lang="fr-FR" sz="900" dirty="0">
                          <a:solidFill>
                            <a:srgbClr val="000000"/>
                          </a:solidFill>
                          <a:latin typeface="Arial"/>
                          <a:ea typeface="Times New Roman"/>
                        </a:rPr>
                        <a:t>modes de recrutement </a:t>
                      </a:r>
                      <a:endParaRPr lang="fr-FR" sz="900" dirty="0" smtClean="0">
                        <a:solidFill>
                          <a:srgbClr val="000000"/>
                        </a:solidFill>
                        <a:latin typeface="Arial"/>
                        <a:ea typeface="Times New Roman"/>
                      </a:endParaRPr>
                    </a:p>
                    <a:p>
                      <a:pPr marL="64770" marR="69850" algn="l">
                        <a:lnSpc>
                          <a:spcPts val="1250"/>
                        </a:lnSpc>
                        <a:spcAft>
                          <a:spcPts val="0"/>
                        </a:spcAft>
                      </a:pPr>
                      <a:r>
                        <a:rPr lang="fr-FR" sz="900" dirty="0" smtClean="0">
                          <a:solidFill>
                            <a:srgbClr val="000000"/>
                          </a:solidFill>
                          <a:latin typeface="Arial"/>
                          <a:ea typeface="Times New Roman"/>
                        </a:rPr>
                        <a:t>Le </a:t>
                      </a:r>
                      <a:r>
                        <a:rPr lang="fr-FR" sz="900" dirty="0">
                          <a:solidFill>
                            <a:srgbClr val="000000"/>
                          </a:solidFill>
                          <a:latin typeface="Arial"/>
                          <a:ea typeface="Times New Roman"/>
                        </a:rPr>
                        <a:t>principe de non-discrimination à l'embauche</a:t>
                      </a:r>
                      <a:endParaRPr lang="fr-FR" sz="900" dirty="0">
                        <a:latin typeface="Arial"/>
                        <a:ea typeface="Times New Roman"/>
                      </a:endParaRPr>
                    </a:p>
                  </a:txBody>
                  <a:tcPr marL="15737" marR="157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bl>
          </a:graphicData>
        </a:graphic>
      </p:graphicFrame>
      <p:pic>
        <p:nvPicPr>
          <p:cNvPr id="5" name="Image 4" descr="arton328.jpg"/>
          <p:cNvPicPr>
            <a:picLocks noChangeAspect="1"/>
          </p:cNvPicPr>
          <p:nvPr/>
        </p:nvPicPr>
        <p:blipFill>
          <a:blip r:embed="rId2" cstate="print">
            <a:clrChange>
              <a:clrFrom>
                <a:srgbClr val="FEFEFE"/>
              </a:clrFrom>
              <a:clrTo>
                <a:srgbClr val="FEFEFE">
                  <a:alpha val="0"/>
                </a:srgbClr>
              </a:clrTo>
            </a:clrChange>
          </a:blip>
          <a:stretch>
            <a:fillRect/>
          </a:stretch>
        </p:blipFill>
        <p:spPr>
          <a:xfrm>
            <a:off x="0" y="0"/>
            <a:ext cx="714356" cy="714356"/>
          </a:xfrm>
          <a:prstGeom prst="rect">
            <a:avLst/>
          </a:prstGeom>
        </p:spPr>
      </p:pic>
      <p:pic>
        <p:nvPicPr>
          <p:cNvPr id="7" name="Image 6" descr="images.jpg">
            <a:hlinkClick r:id="rId3"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571868" y="4357694"/>
            <a:ext cx="257170" cy="257170"/>
          </a:xfrm>
          <a:prstGeom prst="rect">
            <a:avLst/>
          </a:prstGeom>
        </p:spPr>
      </p:pic>
      <p:pic>
        <p:nvPicPr>
          <p:cNvPr id="8" name="Image 7"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571868" y="5214950"/>
            <a:ext cx="257170" cy="257170"/>
          </a:xfrm>
          <a:prstGeom prst="rect">
            <a:avLst/>
          </a:prstGeom>
        </p:spPr>
      </p:pic>
      <p:pic>
        <p:nvPicPr>
          <p:cNvPr id="6" name="Picture 2" descr="Rendered Image">
            <a:hlinkClick r:id="rId6" action="ppaction://hlinksldjump"/>
          </p:cNvPr>
          <p:cNvPicPr>
            <a:picLocks noChangeAspect="1" noChangeArrowheads="1"/>
          </p:cNvPicPr>
          <p:nvPr/>
        </p:nvPicPr>
        <p:blipFill>
          <a:blip r:embed="rId7" cstate="print"/>
          <a:srcRect/>
          <a:stretch>
            <a:fillRect/>
          </a:stretch>
        </p:blipFill>
        <p:spPr bwMode="auto">
          <a:xfrm>
            <a:off x="8526696" y="6215082"/>
            <a:ext cx="617304" cy="860256"/>
          </a:xfrm>
          <a:prstGeom prst="rect">
            <a:avLst/>
          </a:prstGeom>
          <a:noFill/>
          <a:ln w="9525">
            <a:noFill/>
            <a:miter lim="800000"/>
            <a:headEnd/>
            <a:tailEnd/>
          </a:ln>
        </p:spPr>
      </p:pic>
    </p:spTree>
  </p:cSld>
  <p:clrMapOvr>
    <a:masterClrMapping/>
  </p:clrMapOvr>
  <p:transition advClick="0">
    <p:pu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571472" y="1007824"/>
          <a:ext cx="8001056" cy="5661015"/>
        </p:xfrm>
        <a:graphic>
          <a:graphicData uri="http://schemas.openxmlformats.org/drawingml/2006/table">
            <a:tbl>
              <a:tblPr/>
              <a:tblGrid>
                <a:gridCol w="1423057"/>
                <a:gridCol w="1900120"/>
                <a:gridCol w="1900120"/>
                <a:gridCol w="2777759"/>
              </a:tblGrid>
              <a:tr h="227818">
                <a:tc gridSpan="4">
                  <a:txBody>
                    <a:bodyPr/>
                    <a:lstStyle/>
                    <a:p>
                      <a:pPr>
                        <a:lnSpc>
                          <a:spcPct val="115000"/>
                        </a:lnSpc>
                        <a:spcAft>
                          <a:spcPts val="0"/>
                        </a:spcAft>
                      </a:pPr>
                      <a:r>
                        <a:rPr lang="fr-FR" sz="1200" b="1" dirty="0">
                          <a:solidFill>
                            <a:srgbClr val="0070C0"/>
                          </a:solidFill>
                          <a:latin typeface="Arial"/>
                          <a:ea typeface="Times New Roman"/>
                        </a:rPr>
                        <a:t>Partie 3 : LES RELATIONS SOCIALES DANS LES ORGANISATIONS</a:t>
                      </a:r>
                      <a:endParaRPr lang="fr-FR" sz="1200" dirty="0">
                        <a:solidFill>
                          <a:srgbClr val="0070C0"/>
                        </a:solidFill>
                        <a:latin typeface="Arial"/>
                        <a:ea typeface="Times New Roman"/>
                      </a:endParaRPr>
                    </a:p>
                    <a:p>
                      <a:pPr>
                        <a:lnSpc>
                          <a:spcPct val="115000"/>
                        </a:lnSpc>
                        <a:spcAft>
                          <a:spcPts val="0"/>
                        </a:spcAft>
                      </a:pPr>
                      <a:r>
                        <a:rPr lang="fr-FR" sz="900" dirty="0">
                          <a:solidFill>
                            <a:srgbClr val="000000"/>
                          </a:solidFill>
                          <a:latin typeface="Arial"/>
                          <a:ea typeface="Times New Roman"/>
                        </a:rPr>
                        <a:t>Durée indicative : 25 heures (hors objets d'étude et hors périodes de formation en entreprise)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662745">
                <a:tc gridSpan="4">
                  <a:txBody>
                    <a:bodyPr/>
                    <a:lstStyle/>
                    <a:p>
                      <a:pPr marL="64770">
                        <a:lnSpc>
                          <a:spcPts val="1225"/>
                        </a:lnSpc>
                        <a:spcAft>
                          <a:spcPts val="0"/>
                        </a:spcAft>
                      </a:pPr>
                      <a:r>
                        <a:rPr lang="fr-FR" sz="900" dirty="0">
                          <a:solidFill>
                            <a:srgbClr val="000000"/>
                          </a:solidFill>
                          <a:latin typeface="Arial"/>
                          <a:ea typeface="Times New Roman"/>
                        </a:rPr>
                        <a:t>La  gestion  des  relations   sociales  dans  les  organisations  permet  de  concilier  les  objectifs  d'efficacité économique et les aspirations individuelles et collectives des salariés.</a:t>
                      </a:r>
                      <a:endParaRPr lang="fr-FR" sz="900" dirty="0">
                        <a:latin typeface="Arial"/>
                        <a:ea typeface="Times New Roman"/>
                      </a:endParaRPr>
                    </a:p>
                    <a:p>
                      <a:pPr marL="64770">
                        <a:lnSpc>
                          <a:spcPts val="1225"/>
                        </a:lnSpc>
                        <a:spcAft>
                          <a:spcPts val="0"/>
                        </a:spcAft>
                      </a:pPr>
                      <a:r>
                        <a:rPr lang="fr-FR" sz="900" dirty="0">
                          <a:solidFill>
                            <a:srgbClr val="000000"/>
                          </a:solidFill>
                          <a:latin typeface="Arial"/>
                          <a:ea typeface="Times New Roman"/>
                        </a:rPr>
                        <a:t>Du point de vue de l'entreprise, le management des ressources humaines a pour objet de mobiliser les hommes et les femmes en assurant au mieux la gestion des carrières et des compétences, dans un contexte complexe.</a:t>
                      </a:r>
                      <a:endParaRPr lang="fr-FR" sz="900" dirty="0">
                        <a:latin typeface="Arial"/>
                        <a:ea typeface="Times New Roman"/>
                      </a:endParaRPr>
                    </a:p>
                    <a:p>
                      <a:pPr marL="64770">
                        <a:lnSpc>
                          <a:spcPts val="1225"/>
                        </a:lnSpc>
                        <a:spcAft>
                          <a:spcPts val="0"/>
                        </a:spcAft>
                      </a:pPr>
                      <a:r>
                        <a:rPr lang="fr-FR" sz="900" dirty="0">
                          <a:solidFill>
                            <a:srgbClr val="000000"/>
                          </a:solidFill>
                          <a:latin typeface="Arial"/>
                          <a:ea typeface="Times New Roman"/>
                        </a:rPr>
                        <a:t>Le contrat de travail permet d'individualiser la relation de travail et implique une relation de subordination inscrite dans un ensemble de règles protectrices équilibrant les droits et les devoirs des parties et qui forment le droit du travail.</a:t>
                      </a:r>
                      <a:endParaRPr lang="fr-FR" sz="900" dirty="0">
                        <a:latin typeface="Arial"/>
                        <a:ea typeface="Times New Roman"/>
                      </a:endParaRPr>
                    </a:p>
                    <a:p>
                      <a:pPr marL="64770">
                        <a:lnSpc>
                          <a:spcPct val="115000"/>
                        </a:lnSpc>
                        <a:spcAft>
                          <a:spcPts val="0"/>
                        </a:spcAft>
                      </a:pPr>
                      <a:r>
                        <a:rPr lang="fr-FR" sz="900" dirty="0">
                          <a:solidFill>
                            <a:srgbClr val="000000"/>
                          </a:solidFill>
                          <a:latin typeface="Arial"/>
                          <a:ea typeface="Times New Roman"/>
                        </a:rPr>
                        <a:t>La négociation collective contribue à assurer un équilibre entre les intérêts respectifs des employeurs et des salariés.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223129">
                <a:tc>
                  <a:txBody>
                    <a:bodyPr/>
                    <a:lstStyle/>
                    <a:p>
                      <a:pPr algn="ctr">
                        <a:lnSpc>
                          <a:spcPct val="115000"/>
                        </a:lnSpc>
                        <a:spcAft>
                          <a:spcPts val="0"/>
                        </a:spcAft>
                      </a:pPr>
                      <a:r>
                        <a:rPr lang="fr-FR" sz="1100" b="1" dirty="0">
                          <a:solidFill>
                            <a:srgbClr val="FF0000"/>
                          </a:solidFill>
                          <a:latin typeface="Arial"/>
                          <a:ea typeface="Times New Roman"/>
                        </a:rPr>
                        <a:t>Thèmes</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spc="-40" dirty="0">
                          <a:solidFill>
                            <a:srgbClr val="FF0000"/>
                          </a:solidFill>
                          <a:latin typeface="Arial"/>
                          <a:ea typeface="Times New Roman"/>
                        </a:rPr>
                        <a:t>Axes de réflexion</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spc="-30" dirty="0">
                          <a:solidFill>
                            <a:srgbClr val="FF0000"/>
                          </a:solidFill>
                          <a:latin typeface="Arial"/>
                          <a:ea typeface="Times New Roman"/>
                        </a:rPr>
                        <a:t>Champ des connaissances</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86055" marR="198120" algn="ctr">
                        <a:lnSpc>
                          <a:spcPts val="1130"/>
                        </a:lnSpc>
                        <a:spcAft>
                          <a:spcPts val="0"/>
                        </a:spcAft>
                      </a:pPr>
                      <a:r>
                        <a:rPr lang="fr-FR" sz="1100" b="1" spc="-20" dirty="0">
                          <a:solidFill>
                            <a:srgbClr val="FF0000"/>
                          </a:solidFill>
                          <a:latin typeface="Arial"/>
                          <a:ea typeface="Times New Roman"/>
                        </a:rPr>
                        <a:t>Proposition d'objets </a:t>
                      </a:r>
                      <a:r>
                        <a:rPr lang="fr-FR" sz="1100" b="1" dirty="0">
                          <a:solidFill>
                            <a:srgbClr val="FF0000"/>
                          </a:solidFill>
                          <a:latin typeface="Arial"/>
                          <a:ea typeface="Times New Roman"/>
                        </a:rPr>
                        <a:t>d'étude</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22105">
                <a:tc rowSpan="4">
                  <a:txBody>
                    <a:bodyPr/>
                    <a:lstStyle/>
                    <a:p>
                      <a:pPr marL="64770">
                        <a:lnSpc>
                          <a:spcPts val="1175"/>
                        </a:lnSpc>
                        <a:spcAft>
                          <a:spcPts val="0"/>
                        </a:spcAft>
                      </a:pPr>
                      <a:r>
                        <a:rPr lang="fr-FR" sz="900" dirty="0">
                          <a:solidFill>
                            <a:srgbClr val="000000"/>
                          </a:solidFill>
                          <a:latin typeface="Arial"/>
                          <a:ea typeface="Times New Roman"/>
                        </a:rPr>
                        <a:t>3-2</a:t>
                      </a:r>
                      <a:endParaRPr lang="fr-FR" sz="900" dirty="0">
                        <a:latin typeface="Arial"/>
                        <a:ea typeface="Times New Roman"/>
                      </a:endParaRPr>
                    </a:p>
                    <a:p>
                      <a:pPr marL="64770">
                        <a:lnSpc>
                          <a:spcPts val="1175"/>
                        </a:lnSpc>
                        <a:spcAft>
                          <a:spcPts val="0"/>
                        </a:spcAft>
                      </a:pPr>
                      <a:r>
                        <a:rPr lang="fr-FR" sz="900" spc="-5" dirty="0">
                          <a:solidFill>
                            <a:srgbClr val="000000"/>
                          </a:solidFill>
                          <a:latin typeface="Arial"/>
                          <a:ea typeface="Times New Roman"/>
                        </a:rPr>
                        <a:t>Le déroulement de </a:t>
                      </a:r>
                      <a:r>
                        <a:rPr lang="fr-FR" sz="900" dirty="0">
                          <a:solidFill>
                            <a:srgbClr val="000000"/>
                          </a:solidFill>
                          <a:latin typeface="Arial"/>
                          <a:ea typeface="Times New Roman"/>
                        </a:rPr>
                        <a:t>carrière </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a:lnSpc>
                          <a:spcPct val="115000"/>
                        </a:lnSpc>
                        <a:spcAft>
                          <a:spcPts val="0"/>
                        </a:spcAft>
                      </a:pPr>
                      <a:r>
                        <a:rPr lang="fr-FR" sz="900" spc="-20">
                          <a:solidFill>
                            <a:srgbClr val="000000"/>
                          </a:solidFill>
                          <a:latin typeface="Arial"/>
                          <a:ea typeface="Times New Roman"/>
                        </a:rPr>
                        <a:t>Le contrat de travail</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ts val="1270"/>
                        </a:lnSpc>
                        <a:spcAft>
                          <a:spcPts val="0"/>
                        </a:spcAft>
                      </a:pPr>
                      <a:r>
                        <a:rPr lang="fr-FR" sz="900">
                          <a:solidFill>
                            <a:srgbClr val="000000"/>
                          </a:solidFill>
                          <a:latin typeface="Arial"/>
                          <a:ea typeface="Times New Roman"/>
                        </a:rPr>
                        <a:t>Le contrat de travail</a:t>
                      </a:r>
                      <a:endParaRPr lang="fr-FR" sz="900">
                        <a:latin typeface="Arial"/>
                        <a:ea typeface="Times New Roman"/>
                      </a:endParaRPr>
                    </a:p>
                    <a:p>
                      <a:pPr marL="64135">
                        <a:lnSpc>
                          <a:spcPts val="1270"/>
                        </a:lnSpc>
                        <a:spcAft>
                          <a:spcPts val="0"/>
                        </a:spcAft>
                      </a:pPr>
                      <a:r>
                        <a:rPr lang="fr-FR" sz="900">
                          <a:solidFill>
                            <a:srgbClr val="000000"/>
                          </a:solidFill>
                          <a:latin typeface="Arial"/>
                          <a:ea typeface="Times New Roman"/>
                        </a:rPr>
                        <a:t>La notion de clause particulière</a:t>
                      </a:r>
                      <a:endParaRPr lang="fr-FR" sz="900">
                        <a:latin typeface="Arial"/>
                        <a:ea typeface="Times New Roman"/>
                      </a:endParaRPr>
                    </a:p>
                    <a:p>
                      <a:pPr marL="64135">
                        <a:lnSpc>
                          <a:spcPts val="1270"/>
                        </a:lnSpc>
                        <a:spcAft>
                          <a:spcPts val="0"/>
                        </a:spcAft>
                      </a:pPr>
                      <a:r>
                        <a:rPr lang="fr-FR" sz="900">
                          <a:solidFill>
                            <a:srgbClr val="000000"/>
                          </a:solidFill>
                          <a:latin typeface="Arial"/>
                          <a:ea typeface="Times New Roman"/>
                        </a:rPr>
                        <a:t>Les principaux types de contrat de travail</a:t>
                      </a:r>
                      <a:endParaRPr lang="fr-FR" sz="900">
                        <a:latin typeface="Arial"/>
                        <a:ea typeface="Times New Roman"/>
                      </a:endParaRPr>
                    </a:p>
                    <a:p>
                      <a:pPr marL="64135">
                        <a:lnSpc>
                          <a:spcPct val="115000"/>
                        </a:lnSpc>
                        <a:spcAft>
                          <a:spcPts val="0"/>
                        </a:spcAft>
                      </a:pPr>
                      <a:r>
                        <a:rPr lang="fr-FR" sz="900">
                          <a:solidFill>
                            <a:srgbClr val="000000"/>
                          </a:solidFill>
                          <a:latin typeface="Arial"/>
                          <a:ea typeface="Times New Roman"/>
                        </a:rPr>
                        <a:t>Les formes de rupture du contrat de travail</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64770">
                        <a:lnSpc>
                          <a:spcPts val="1200"/>
                        </a:lnSpc>
                        <a:spcAft>
                          <a:spcPts val="0"/>
                        </a:spcAft>
                      </a:pPr>
                      <a:r>
                        <a:rPr lang="fr-FR" sz="900" dirty="0">
                          <a:solidFill>
                            <a:srgbClr val="000000"/>
                          </a:solidFill>
                          <a:latin typeface="Arial"/>
                          <a:ea typeface="Times New Roman"/>
                        </a:rPr>
                        <a:t>Les droits et les obligations des salariés en matière d'utilisation des technologies de l'information et de la communication dans une entreprise identifiée</a:t>
                      </a:r>
                      <a:endParaRPr lang="fr-FR" sz="900" dirty="0">
                        <a:latin typeface="Arial"/>
                        <a:ea typeface="Times New Roman"/>
                      </a:endParaRPr>
                    </a:p>
                    <a:p>
                      <a:pPr marL="64770">
                        <a:lnSpc>
                          <a:spcPts val="1200"/>
                        </a:lnSpc>
                        <a:spcAft>
                          <a:spcPts val="0"/>
                        </a:spcAft>
                      </a:pPr>
                      <a:r>
                        <a:rPr lang="fr-FR" sz="900" dirty="0">
                          <a:solidFill>
                            <a:srgbClr val="000000"/>
                          </a:solidFill>
                          <a:latin typeface="Arial"/>
                          <a:ea typeface="Times New Roman"/>
                        </a:rPr>
                        <a:t>La comparaison des conditions de travail des salariés dans plusieurs organisations</a:t>
                      </a:r>
                      <a:endParaRPr lang="fr-FR" sz="900" dirty="0">
                        <a:latin typeface="Arial"/>
                        <a:ea typeface="Times New Roman"/>
                      </a:endParaRPr>
                    </a:p>
                    <a:p>
                      <a:pPr marL="64770">
                        <a:lnSpc>
                          <a:spcPts val="1200"/>
                        </a:lnSpc>
                        <a:spcAft>
                          <a:spcPts val="0"/>
                        </a:spcAft>
                      </a:pPr>
                      <a:r>
                        <a:rPr lang="fr-FR" sz="900" dirty="0">
                          <a:solidFill>
                            <a:srgbClr val="000000"/>
                          </a:solidFill>
                          <a:latin typeface="Arial"/>
                          <a:ea typeface="Times New Roman"/>
                        </a:rPr>
                        <a:t>La comparaison de plusieurs contrats de travail, points communs et différences, clauses particulières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2738">
                <a:tc vMerge="1">
                  <a:txBody>
                    <a:bodyPr/>
                    <a:lstStyle/>
                    <a:p>
                      <a:endParaRPr lang="fr-FR"/>
                    </a:p>
                  </a:txBody>
                  <a:tcPr/>
                </a:tc>
                <a:tc>
                  <a:txBody>
                    <a:bodyPr/>
                    <a:lstStyle/>
                    <a:p>
                      <a:pPr marL="64770">
                        <a:lnSpc>
                          <a:spcPct val="115000"/>
                        </a:lnSpc>
                        <a:spcAft>
                          <a:spcPts val="0"/>
                        </a:spcAft>
                      </a:pPr>
                      <a:r>
                        <a:rPr lang="fr-FR" sz="900" spc="-25">
                          <a:solidFill>
                            <a:srgbClr val="000000"/>
                          </a:solidFill>
                          <a:latin typeface="Arial"/>
                          <a:ea typeface="Times New Roman"/>
                        </a:rPr>
                        <a:t>La durée du travail</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dirty="0">
                          <a:solidFill>
                            <a:srgbClr val="000000"/>
                          </a:solidFill>
                          <a:latin typeface="Arial"/>
                          <a:ea typeface="Times New Roman"/>
                        </a:rPr>
                        <a:t>Le temps de travail</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Les temps de repos et les congés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329418">
                <a:tc vMerge="1">
                  <a:txBody>
                    <a:bodyPr/>
                    <a:lstStyle/>
                    <a:p>
                      <a:endParaRPr lang="fr-FR"/>
                    </a:p>
                  </a:txBody>
                  <a:tcPr/>
                </a:tc>
                <a:tc>
                  <a:txBody>
                    <a:bodyPr/>
                    <a:lstStyle/>
                    <a:p>
                      <a:pPr marL="64770">
                        <a:lnSpc>
                          <a:spcPct val="115000"/>
                        </a:lnSpc>
                        <a:spcAft>
                          <a:spcPts val="0"/>
                        </a:spcAft>
                      </a:pPr>
                      <a:r>
                        <a:rPr lang="fr-FR" sz="900" dirty="0">
                          <a:solidFill>
                            <a:srgbClr val="000000"/>
                          </a:solidFill>
                          <a:latin typeface="Arial"/>
                          <a:ea typeface="Times New Roman"/>
                        </a:rPr>
                        <a:t>La rémunération</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a:solidFill>
                            <a:srgbClr val="000000"/>
                          </a:solidFill>
                          <a:latin typeface="Arial"/>
                          <a:ea typeface="Times New Roman"/>
                        </a:rPr>
                        <a:t>La politique de rémunération de l'entreprise</a:t>
                      </a:r>
                      <a:endParaRPr lang="fr-FR" sz="900">
                        <a:latin typeface="Arial"/>
                        <a:ea typeface="Times New Roman"/>
                      </a:endParaRPr>
                    </a:p>
                    <a:p>
                      <a:pPr marL="64135">
                        <a:lnSpc>
                          <a:spcPts val="1250"/>
                        </a:lnSpc>
                        <a:spcAft>
                          <a:spcPts val="0"/>
                        </a:spcAft>
                      </a:pPr>
                      <a:r>
                        <a:rPr lang="fr-FR" sz="900">
                          <a:solidFill>
                            <a:srgbClr val="000000"/>
                          </a:solidFill>
                          <a:latin typeface="Arial"/>
                          <a:ea typeface="Times New Roman"/>
                        </a:rPr>
                        <a:t>Le cadre juridique de la rémunération</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255172">
                <a:tc vMerge="1">
                  <a:txBody>
                    <a:bodyPr/>
                    <a:lstStyle/>
                    <a:p>
                      <a:endParaRPr lang="fr-FR"/>
                    </a:p>
                  </a:txBody>
                  <a:tcPr/>
                </a:tc>
                <a:tc>
                  <a:txBody>
                    <a:bodyPr/>
                    <a:lstStyle/>
                    <a:p>
                      <a:pPr marL="64770">
                        <a:lnSpc>
                          <a:spcPct val="115000"/>
                        </a:lnSpc>
                        <a:spcAft>
                          <a:spcPts val="0"/>
                        </a:spcAft>
                      </a:pPr>
                      <a:r>
                        <a:rPr lang="fr-FR" sz="900" dirty="0">
                          <a:solidFill>
                            <a:srgbClr val="000000"/>
                          </a:solidFill>
                          <a:latin typeface="Arial"/>
                          <a:ea typeface="Times New Roman"/>
                        </a:rPr>
                        <a:t>La formation</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88265">
                        <a:lnSpc>
                          <a:spcPts val="1200"/>
                        </a:lnSpc>
                        <a:spcAft>
                          <a:spcPts val="0"/>
                        </a:spcAft>
                      </a:pPr>
                      <a:r>
                        <a:rPr lang="fr-FR" sz="900">
                          <a:solidFill>
                            <a:srgbClr val="000000"/>
                          </a:solidFill>
                          <a:latin typeface="Arial"/>
                          <a:ea typeface="Times New Roman"/>
                        </a:rPr>
                        <a:t>Les objectifs et les modalités de la formation du personnel</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628357">
                <a:tc rowSpan="3">
                  <a:txBody>
                    <a:bodyPr/>
                    <a:lstStyle/>
                    <a:p>
                      <a:pPr marL="64770">
                        <a:lnSpc>
                          <a:spcPts val="1175"/>
                        </a:lnSpc>
                        <a:spcAft>
                          <a:spcPts val="0"/>
                        </a:spcAft>
                      </a:pPr>
                      <a:r>
                        <a:rPr lang="fr-FR" sz="900">
                          <a:solidFill>
                            <a:srgbClr val="000000"/>
                          </a:solidFill>
                          <a:latin typeface="Arial"/>
                          <a:ea typeface="Times New Roman"/>
                        </a:rPr>
                        <a:t>3-3 </a:t>
                      </a:r>
                      <a:endParaRPr lang="fr-FR" sz="900">
                        <a:latin typeface="Arial"/>
                        <a:ea typeface="Times New Roman"/>
                      </a:endParaRPr>
                    </a:p>
                    <a:p>
                      <a:pPr marL="64770">
                        <a:lnSpc>
                          <a:spcPts val="1175"/>
                        </a:lnSpc>
                        <a:spcAft>
                          <a:spcPts val="0"/>
                        </a:spcAft>
                      </a:pPr>
                      <a:r>
                        <a:rPr lang="fr-FR" sz="900">
                          <a:solidFill>
                            <a:srgbClr val="000000"/>
                          </a:solidFill>
                          <a:latin typeface="Arial"/>
                          <a:ea typeface="Times New Roman"/>
                        </a:rPr>
                        <a:t>Les relations </a:t>
                      </a:r>
                      <a:r>
                        <a:rPr lang="fr-FR" sz="900" spc="-25">
                          <a:solidFill>
                            <a:srgbClr val="000000"/>
                          </a:solidFill>
                          <a:latin typeface="Arial"/>
                          <a:ea typeface="Times New Roman"/>
                        </a:rPr>
                        <a:t>collectives au travail</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338455" indent="6350">
                        <a:lnSpc>
                          <a:spcPts val="1200"/>
                        </a:lnSpc>
                        <a:spcAft>
                          <a:spcPts val="0"/>
                        </a:spcAft>
                      </a:pPr>
                      <a:r>
                        <a:rPr lang="fr-FR" sz="900" dirty="0">
                          <a:solidFill>
                            <a:srgbClr val="000000"/>
                          </a:solidFill>
                          <a:latin typeface="Arial"/>
                          <a:ea typeface="Times New Roman"/>
                        </a:rPr>
                        <a:t>La négociation collective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dirty="0">
                          <a:solidFill>
                            <a:srgbClr val="000000"/>
                          </a:solidFill>
                          <a:latin typeface="Arial"/>
                          <a:ea typeface="Times New Roman"/>
                        </a:rPr>
                        <a:t>Les parties prenantes de la négociation collective</a:t>
                      </a:r>
                      <a:endParaRPr lang="fr-FR" sz="900" dirty="0">
                        <a:latin typeface="Arial"/>
                        <a:ea typeface="Times New Roman"/>
                      </a:endParaRPr>
                    </a:p>
                    <a:p>
                      <a:pPr marL="64135">
                        <a:lnSpc>
                          <a:spcPts val="1295"/>
                        </a:lnSpc>
                        <a:spcAft>
                          <a:spcPts val="0"/>
                        </a:spcAft>
                      </a:pPr>
                      <a:r>
                        <a:rPr lang="fr-FR" sz="900" dirty="0">
                          <a:solidFill>
                            <a:srgbClr val="000000"/>
                          </a:solidFill>
                          <a:latin typeface="Arial"/>
                          <a:ea typeface="Times New Roman"/>
                        </a:rPr>
                        <a:t>L'obligation de négocier </a:t>
                      </a:r>
                      <a:endParaRPr lang="fr-FR" sz="900" dirty="0">
                        <a:latin typeface="Arial"/>
                        <a:ea typeface="Times New Roman"/>
                      </a:endParaRPr>
                    </a:p>
                    <a:p>
                      <a:pPr marL="64135">
                        <a:lnSpc>
                          <a:spcPts val="1295"/>
                        </a:lnSpc>
                        <a:spcAft>
                          <a:spcPts val="0"/>
                        </a:spcAft>
                      </a:pPr>
                      <a:r>
                        <a:rPr lang="fr-FR" sz="900" dirty="0">
                          <a:solidFill>
                            <a:srgbClr val="000000"/>
                          </a:solidFill>
                          <a:latin typeface="Arial"/>
                          <a:ea typeface="Times New Roman"/>
                        </a:rPr>
                        <a:t>Les conventions et les accords collectifs</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Les accords d'entreprise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marL="64770">
                        <a:lnSpc>
                          <a:spcPts val="1200"/>
                        </a:lnSpc>
                        <a:spcAft>
                          <a:spcPts val="0"/>
                        </a:spcAft>
                      </a:pPr>
                      <a:r>
                        <a:rPr lang="fr-FR" sz="900" dirty="0">
                          <a:solidFill>
                            <a:srgbClr val="000000"/>
                          </a:solidFill>
                          <a:latin typeface="Arial"/>
                          <a:ea typeface="Times New Roman"/>
                        </a:rPr>
                        <a:t>L'adaptation du droit du travail aux spécificités du secteur d'activité à partir de quelques clauses d'une convention collective ou d'un accord d'entreprise</a:t>
                      </a:r>
                      <a:endParaRPr lang="fr-FR" sz="900" dirty="0">
                        <a:latin typeface="Arial"/>
                        <a:ea typeface="Times New Roman"/>
                      </a:endParaRPr>
                    </a:p>
                    <a:p>
                      <a:pPr marL="64770">
                        <a:lnSpc>
                          <a:spcPts val="1200"/>
                        </a:lnSpc>
                        <a:spcAft>
                          <a:spcPts val="0"/>
                        </a:spcAft>
                      </a:pPr>
                      <a:r>
                        <a:rPr lang="fr-FR" sz="900" dirty="0">
                          <a:solidFill>
                            <a:srgbClr val="000000"/>
                          </a:solidFill>
                          <a:latin typeface="Arial"/>
                          <a:ea typeface="Times New Roman"/>
                        </a:rPr>
                        <a:t>Les actions conduites par un syndicat représentatif, par exemple dans le cadre d'un conflit collectif : enjeux, forme et issue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2597">
                <a:tc vMerge="1">
                  <a:txBody>
                    <a:bodyPr/>
                    <a:lstStyle/>
                    <a:p>
                      <a:endParaRPr lang="fr-FR"/>
                    </a:p>
                  </a:txBody>
                  <a:tcPr/>
                </a:tc>
                <a:tc>
                  <a:txBody>
                    <a:bodyPr/>
                    <a:lstStyle/>
                    <a:p>
                      <a:pPr marL="64770" marR="176530" indent="6350">
                        <a:lnSpc>
                          <a:spcPts val="1200"/>
                        </a:lnSpc>
                        <a:spcAft>
                          <a:spcPts val="0"/>
                        </a:spcAft>
                      </a:pPr>
                      <a:r>
                        <a:rPr lang="fr-FR" sz="900" spc="-15">
                          <a:solidFill>
                            <a:srgbClr val="000000"/>
                          </a:solidFill>
                          <a:latin typeface="Arial"/>
                          <a:ea typeface="Times New Roman"/>
                        </a:rPr>
                        <a:t>La représentation </a:t>
                      </a:r>
                      <a:r>
                        <a:rPr lang="fr-FR" sz="900">
                          <a:solidFill>
                            <a:srgbClr val="000000"/>
                          </a:solidFill>
                          <a:latin typeface="Arial"/>
                          <a:ea typeface="Times New Roman"/>
                        </a:rPr>
                        <a:t>des salariés</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48895">
                        <a:lnSpc>
                          <a:spcPts val="1295"/>
                        </a:lnSpc>
                        <a:spcAft>
                          <a:spcPts val="0"/>
                        </a:spcAft>
                      </a:pPr>
                      <a:r>
                        <a:rPr lang="fr-FR" sz="900" dirty="0">
                          <a:solidFill>
                            <a:srgbClr val="000000"/>
                          </a:solidFill>
                          <a:latin typeface="Arial"/>
                          <a:ea typeface="Times New Roman"/>
                        </a:rPr>
                        <a:t>La représentation individuelle La représentation collective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351692">
                <a:tc vMerge="1">
                  <a:txBody>
                    <a:bodyPr/>
                    <a:lstStyle/>
                    <a:p>
                      <a:endParaRPr lang="fr-FR"/>
                    </a:p>
                  </a:txBody>
                  <a:tcPr/>
                </a:tc>
                <a:tc>
                  <a:txBody>
                    <a:bodyPr/>
                    <a:lstStyle/>
                    <a:p>
                      <a:pPr marL="64770">
                        <a:lnSpc>
                          <a:spcPct val="115000"/>
                        </a:lnSpc>
                        <a:spcAft>
                          <a:spcPts val="0"/>
                        </a:spcAft>
                      </a:pPr>
                      <a:r>
                        <a:rPr lang="fr-FR" sz="900" spc="-35">
                          <a:solidFill>
                            <a:srgbClr val="000000"/>
                          </a:solidFill>
                          <a:latin typeface="Arial"/>
                          <a:ea typeface="Times New Roman"/>
                        </a:rPr>
                        <a:t>Les conflits collectifs</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115570">
                        <a:lnSpc>
                          <a:spcPts val="1225"/>
                        </a:lnSpc>
                        <a:spcAft>
                          <a:spcPts val="0"/>
                        </a:spcAft>
                      </a:pPr>
                      <a:r>
                        <a:rPr lang="fr-FR" sz="900" dirty="0">
                          <a:solidFill>
                            <a:srgbClr val="000000"/>
                          </a:solidFill>
                          <a:latin typeface="Arial"/>
                          <a:ea typeface="Times New Roman"/>
                        </a:rPr>
                        <a:t>La notion de conflit collectif Les différentes formes de conflit collectif et leurs conséquences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bl>
          </a:graphicData>
        </a:graphic>
      </p:graphicFrame>
      <p:pic>
        <p:nvPicPr>
          <p:cNvPr id="5" name="Image 4" descr="arton328.jpg"/>
          <p:cNvPicPr>
            <a:picLocks noChangeAspect="1"/>
          </p:cNvPicPr>
          <p:nvPr/>
        </p:nvPicPr>
        <p:blipFill>
          <a:blip r:embed="rId2" cstate="print">
            <a:clrChange>
              <a:clrFrom>
                <a:srgbClr val="FEFEFE"/>
              </a:clrFrom>
              <a:clrTo>
                <a:srgbClr val="FEFEFE">
                  <a:alpha val="0"/>
                </a:srgbClr>
              </a:clrTo>
            </a:clrChange>
          </a:blip>
          <a:stretch>
            <a:fillRect/>
          </a:stretch>
        </p:blipFill>
        <p:spPr>
          <a:xfrm>
            <a:off x="0" y="0"/>
            <a:ext cx="714356" cy="714356"/>
          </a:xfrm>
          <a:prstGeom prst="rect">
            <a:avLst/>
          </a:prstGeom>
        </p:spPr>
      </p:pic>
      <p:pic>
        <p:nvPicPr>
          <p:cNvPr id="8" name="Image 7" descr="images.jpg">
            <a:hlinkClick r:id="rId3"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3357562"/>
            <a:ext cx="257170" cy="257170"/>
          </a:xfrm>
          <a:prstGeom prst="rect">
            <a:avLst/>
          </a:prstGeom>
        </p:spPr>
      </p:pic>
      <p:pic>
        <p:nvPicPr>
          <p:cNvPr id="9" name="Image 8"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3714752"/>
            <a:ext cx="257170" cy="257170"/>
          </a:xfrm>
          <a:prstGeom prst="rect">
            <a:avLst/>
          </a:prstGeom>
        </p:spPr>
      </p:pic>
      <p:pic>
        <p:nvPicPr>
          <p:cNvPr id="10" name="Image 9"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4357694"/>
            <a:ext cx="257170" cy="257170"/>
          </a:xfrm>
          <a:prstGeom prst="rect">
            <a:avLst/>
          </a:prstGeom>
        </p:spPr>
      </p:pic>
      <p:pic>
        <p:nvPicPr>
          <p:cNvPr id="11" name="Image 10"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4643446"/>
            <a:ext cx="257170" cy="257170"/>
          </a:xfrm>
          <a:prstGeom prst="rect">
            <a:avLst/>
          </a:prstGeom>
        </p:spPr>
      </p:pic>
      <p:pic>
        <p:nvPicPr>
          <p:cNvPr id="12" name="Image 11" descr="images.jpg">
            <a:hlinkClick r:id="rId6"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5643578"/>
            <a:ext cx="257170" cy="257170"/>
          </a:xfrm>
          <a:prstGeom prst="rect">
            <a:avLst/>
          </a:prstGeom>
        </p:spPr>
      </p:pic>
      <p:pic>
        <p:nvPicPr>
          <p:cNvPr id="13" name="Image 12" descr="images.jpg">
            <a:hlinkClick r:id="rId6"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5929330"/>
            <a:ext cx="257170" cy="257170"/>
          </a:xfrm>
          <a:prstGeom prst="rect">
            <a:avLst/>
          </a:prstGeom>
        </p:spPr>
      </p:pic>
      <p:pic>
        <p:nvPicPr>
          <p:cNvPr id="14" name="Image 13" descr="images.jpg">
            <a:hlinkClick r:id="rId6"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6429396"/>
            <a:ext cx="257170" cy="257170"/>
          </a:xfrm>
          <a:prstGeom prst="rect">
            <a:avLst/>
          </a:prstGeom>
        </p:spPr>
      </p:pic>
      <p:pic>
        <p:nvPicPr>
          <p:cNvPr id="15" name="Picture 2" descr="Rendered Image">
            <a:hlinkClick r:id="rId7" action="ppaction://hlinksldjump"/>
          </p:cNvPr>
          <p:cNvPicPr>
            <a:picLocks noChangeAspect="1" noChangeArrowheads="1"/>
          </p:cNvPicPr>
          <p:nvPr/>
        </p:nvPicPr>
        <p:blipFill>
          <a:blip r:embed="rId8" cstate="print"/>
          <a:srcRect/>
          <a:stretch>
            <a:fillRect/>
          </a:stretch>
        </p:blipFill>
        <p:spPr bwMode="auto">
          <a:xfrm>
            <a:off x="8526696" y="6215082"/>
            <a:ext cx="617304" cy="860256"/>
          </a:xfrm>
          <a:prstGeom prst="rect">
            <a:avLst/>
          </a:prstGeom>
          <a:noFill/>
          <a:ln w="9525">
            <a:noFill/>
            <a:miter lim="800000"/>
            <a:headEnd/>
            <a:tailEnd/>
          </a:ln>
        </p:spPr>
      </p:pic>
    </p:spTree>
  </p:cSld>
  <p:clrMapOvr>
    <a:masterClrMapping/>
  </p:clrMapOvr>
  <p:transition advClick="0">
    <p:push/>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642911" y="1601138"/>
          <a:ext cx="7929618" cy="4301236"/>
        </p:xfrm>
        <a:graphic>
          <a:graphicData uri="http://schemas.openxmlformats.org/drawingml/2006/table">
            <a:tbl>
              <a:tblPr/>
              <a:tblGrid>
                <a:gridCol w="1423449"/>
                <a:gridCol w="1829875"/>
                <a:gridCol w="1829875"/>
                <a:gridCol w="2846419"/>
              </a:tblGrid>
              <a:tr h="245403">
                <a:tc gridSpan="4">
                  <a:txBody>
                    <a:bodyPr/>
                    <a:lstStyle/>
                    <a:p>
                      <a:pPr marL="64770">
                        <a:lnSpc>
                          <a:spcPct val="115000"/>
                        </a:lnSpc>
                        <a:spcAft>
                          <a:spcPts val="0"/>
                        </a:spcAft>
                      </a:pPr>
                      <a:r>
                        <a:rPr lang="fr-FR" sz="1200" b="1" dirty="0">
                          <a:solidFill>
                            <a:srgbClr val="0070C0"/>
                          </a:solidFill>
                          <a:latin typeface="Arial"/>
                          <a:ea typeface="Times New Roman"/>
                        </a:rPr>
                        <a:t>Partie 4 : LA CRÉATION DE RICHESSE</a:t>
                      </a:r>
                      <a:endParaRPr lang="fr-FR" sz="1200" dirty="0">
                        <a:solidFill>
                          <a:srgbClr val="0070C0"/>
                        </a:solidFill>
                        <a:latin typeface="Arial"/>
                        <a:ea typeface="Times New Roman"/>
                      </a:endParaRPr>
                    </a:p>
                    <a:p>
                      <a:pPr marL="64770">
                        <a:lnSpc>
                          <a:spcPct val="115000"/>
                        </a:lnSpc>
                        <a:spcAft>
                          <a:spcPts val="0"/>
                        </a:spcAft>
                      </a:pPr>
                      <a:r>
                        <a:rPr lang="fr-FR" sz="900" dirty="0">
                          <a:solidFill>
                            <a:srgbClr val="000000"/>
                          </a:solidFill>
                          <a:latin typeface="Arial"/>
                          <a:ea typeface="Times New Roman"/>
                        </a:rPr>
                        <a:t>Durée indicative : 25 heures (hors objets d'étude et hors périodes de formation en entreprise)</a:t>
                      </a:r>
                      <a:endParaRPr lang="fr-FR" sz="8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608818">
                <a:tc gridSpan="4">
                  <a:txBody>
                    <a:bodyPr/>
                    <a:lstStyle/>
                    <a:p>
                      <a:pPr marL="64770">
                        <a:lnSpc>
                          <a:spcPts val="1200"/>
                        </a:lnSpc>
                        <a:spcAft>
                          <a:spcPts val="0"/>
                        </a:spcAft>
                      </a:pPr>
                      <a:r>
                        <a:rPr lang="fr-FR" sz="900" dirty="0">
                          <a:solidFill>
                            <a:srgbClr val="000000"/>
                          </a:solidFill>
                          <a:latin typeface="Arial"/>
                          <a:ea typeface="Times New Roman"/>
                        </a:rPr>
                        <a:t>L'entreprise est une entité économique qui produit des biens et des services et contribue ainsi à la création de la richesse nationale. La richesse produite par l'entreprise est appréciée par sa valeur ajoutée. La richesse créée par l'entreprise renvoie, entre autres, à l'efficacité de la combinaison productive. La réalisation de gains de productivité dépend notamment de l'organisation de la production.</a:t>
                      </a:r>
                      <a:endParaRPr lang="fr-FR" sz="900" dirty="0">
                        <a:latin typeface="Arial"/>
                        <a:ea typeface="Times New Roman"/>
                      </a:endParaRPr>
                    </a:p>
                    <a:p>
                      <a:pPr marL="64770" indent="-64770">
                        <a:lnSpc>
                          <a:spcPts val="1200"/>
                        </a:lnSpc>
                        <a:spcAft>
                          <a:spcPts val="0"/>
                        </a:spcAft>
                      </a:pPr>
                      <a:r>
                        <a:rPr lang="fr-FR" sz="900" dirty="0">
                          <a:solidFill>
                            <a:srgbClr val="000000"/>
                          </a:solidFill>
                          <a:latin typeface="Arial"/>
                          <a:ea typeface="Times New Roman"/>
                        </a:rPr>
                        <a:t>L'ensemble des richesses créées est mesuré à l'aide d'indicateurs synthétiques, tel que le produit intérieur brut. La valeur ajoutée fait l'objet d'un partage, variable dans le temps, entre les facteurs de production. L'évolution des ces indicateurs permet d'apprécier la croissance économique. Des indicateurs intégrant des paramètres plus larges pour mesurer le développement sont également utilisés.</a:t>
                      </a:r>
                      <a:endParaRPr lang="fr-FR" sz="900" dirty="0">
                        <a:latin typeface="Arial"/>
                        <a:ea typeface="Times New Roman"/>
                      </a:endParaRPr>
                    </a:p>
                  </a:txBody>
                  <a:tcPr marL="15631" marR="1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18794">
                <a:tc>
                  <a:txBody>
                    <a:bodyPr/>
                    <a:lstStyle/>
                    <a:p>
                      <a:pPr algn="ctr">
                        <a:lnSpc>
                          <a:spcPct val="115000"/>
                        </a:lnSpc>
                        <a:spcAft>
                          <a:spcPts val="0"/>
                        </a:spcAft>
                      </a:pPr>
                      <a:r>
                        <a:rPr lang="fr-FR" sz="1100" b="1" dirty="0">
                          <a:solidFill>
                            <a:srgbClr val="FF0000"/>
                          </a:solidFill>
                          <a:latin typeface="Arial"/>
                          <a:ea typeface="Times New Roman"/>
                        </a:rPr>
                        <a:t>Thèmes</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solidFill>
                            <a:srgbClr val="FF0000"/>
                          </a:solidFill>
                          <a:latin typeface="Arial"/>
                          <a:ea typeface="Times New Roman"/>
                        </a:rPr>
                        <a:t>Axes de réflexion</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solidFill>
                            <a:srgbClr val="FF0000"/>
                          </a:solidFill>
                          <a:latin typeface="Arial"/>
                          <a:ea typeface="Times New Roman"/>
                        </a:rPr>
                        <a:t>Champ des connaissances</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58750" marR="158750" algn="ctr">
                        <a:lnSpc>
                          <a:spcPts val="1130"/>
                        </a:lnSpc>
                        <a:spcAft>
                          <a:spcPts val="0"/>
                        </a:spcAft>
                      </a:pPr>
                      <a:r>
                        <a:rPr lang="fr-FR" sz="1100" b="1" dirty="0">
                          <a:solidFill>
                            <a:srgbClr val="FF0000"/>
                          </a:solidFill>
                          <a:latin typeface="Arial"/>
                          <a:ea typeface="Times New Roman"/>
                        </a:rPr>
                        <a:t>Propositions d'objets d'étude</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4108">
                <a:tc rowSpan="4">
                  <a:txBody>
                    <a:bodyPr/>
                    <a:lstStyle/>
                    <a:p>
                      <a:pPr marL="64770">
                        <a:lnSpc>
                          <a:spcPts val="1175"/>
                        </a:lnSpc>
                        <a:spcAft>
                          <a:spcPts val="0"/>
                        </a:spcAft>
                      </a:pPr>
                      <a:r>
                        <a:rPr lang="fr-FR" sz="900" dirty="0">
                          <a:solidFill>
                            <a:srgbClr val="000000"/>
                          </a:solidFill>
                          <a:latin typeface="Arial"/>
                          <a:ea typeface="Times New Roman"/>
                        </a:rPr>
                        <a:t>4-1</a:t>
                      </a:r>
                      <a:endParaRPr lang="fr-FR" sz="900" dirty="0">
                        <a:latin typeface="Arial"/>
                        <a:ea typeface="Times New Roman"/>
                      </a:endParaRPr>
                    </a:p>
                    <a:p>
                      <a:pPr marL="64770">
                        <a:lnSpc>
                          <a:spcPts val="1175"/>
                        </a:lnSpc>
                        <a:spcAft>
                          <a:spcPts val="0"/>
                        </a:spcAft>
                      </a:pPr>
                      <a:r>
                        <a:rPr lang="fr-FR" sz="900" spc="-5" dirty="0">
                          <a:solidFill>
                            <a:srgbClr val="000000"/>
                          </a:solidFill>
                          <a:latin typeface="Arial"/>
                          <a:ea typeface="Times New Roman"/>
                        </a:rPr>
                        <a:t>La production et </a:t>
                      </a:r>
                      <a:r>
                        <a:rPr lang="fr-FR" sz="900" spc="-15" dirty="0">
                          <a:solidFill>
                            <a:srgbClr val="000000"/>
                          </a:solidFill>
                          <a:latin typeface="Arial"/>
                          <a:ea typeface="Times New Roman"/>
                        </a:rPr>
                        <a:t>l'organisation du </a:t>
                      </a:r>
                      <a:r>
                        <a:rPr lang="fr-FR" sz="900" dirty="0">
                          <a:solidFill>
                            <a:srgbClr val="000000"/>
                          </a:solidFill>
                          <a:latin typeface="Arial"/>
                          <a:ea typeface="Times New Roman"/>
                        </a:rPr>
                        <a:t>travail</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118745" indent="6350">
                        <a:lnSpc>
                          <a:spcPts val="1175"/>
                        </a:lnSpc>
                        <a:spcAft>
                          <a:spcPts val="0"/>
                        </a:spcAft>
                      </a:pPr>
                      <a:r>
                        <a:rPr lang="fr-FR" sz="900" dirty="0">
                          <a:solidFill>
                            <a:srgbClr val="000000"/>
                          </a:solidFill>
                          <a:latin typeface="Arial"/>
                          <a:ea typeface="Times New Roman"/>
                        </a:rPr>
                        <a:t>Les facteurs de production </a:t>
                      </a:r>
                      <a:endParaRPr lang="fr-FR" sz="900" dirty="0" smtClean="0">
                        <a:solidFill>
                          <a:srgbClr val="000000"/>
                        </a:solidFill>
                        <a:latin typeface="Arial"/>
                        <a:ea typeface="Times New Roman"/>
                      </a:endParaRPr>
                    </a:p>
                    <a:p>
                      <a:pPr marL="64770" marR="118745" indent="6350">
                        <a:lnSpc>
                          <a:spcPts val="1175"/>
                        </a:lnSpc>
                        <a:spcAft>
                          <a:spcPts val="0"/>
                        </a:spcAft>
                      </a:pPr>
                      <a:r>
                        <a:rPr lang="fr-FR" sz="900" dirty="0" smtClean="0">
                          <a:solidFill>
                            <a:srgbClr val="000000"/>
                          </a:solidFill>
                          <a:latin typeface="Arial"/>
                          <a:ea typeface="Times New Roman"/>
                        </a:rPr>
                        <a:t>et </a:t>
                      </a:r>
                      <a:r>
                        <a:rPr lang="fr-FR" sz="900" dirty="0">
                          <a:solidFill>
                            <a:srgbClr val="000000"/>
                          </a:solidFill>
                          <a:latin typeface="Arial"/>
                          <a:ea typeface="Times New Roman"/>
                        </a:rPr>
                        <a:t>leur combinaison</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384175">
                        <a:lnSpc>
                          <a:spcPts val="1250"/>
                        </a:lnSpc>
                        <a:spcAft>
                          <a:spcPts val="0"/>
                        </a:spcAft>
                      </a:pPr>
                      <a:r>
                        <a:rPr lang="fr-FR" sz="900" dirty="0">
                          <a:solidFill>
                            <a:srgbClr val="000000"/>
                          </a:solidFill>
                          <a:latin typeface="Arial"/>
                          <a:ea typeface="Times New Roman"/>
                        </a:rPr>
                        <a:t>Le facteur travail </a:t>
                      </a:r>
                      <a:endParaRPr lang="fr-FR" sz="900" dirty="0" smtClean="0">
                        <a:solidFill>
                          <a:srgbClr val="000000"/>
                        </a:solidFill>
                        <a:latin typeface="Arial"/>
                        <a:ea typeface="Times New Roman"/>
                      </a:endParaRPr>
                    </a:p>
                    <a:p>
                      <a:pPr marL="64135" marR="384175">
                        <a:lnSpc>
                          <a:spcPts val="1250"/>
                        </a:lnSpc>
                        <a:spcAft>
                          <a:spcPts val="0"/>
                        </a:spcAft>
                      </a:pPr>
                      <a:r>
                        <a:rPr lang="fr-FR" sz="900" dirty="0" smtClean="0">
                          <a:solidFill>
                            <a:srgbClr val="000000"/>
                          </a:solidFill>
                          <a:latin typeface="Arial"/>
                          <a:ea typeface="Times New Roman"/>
                        </a:rPr>
                        <a:t>Le </a:t>
                      </a:r>
                      <a:r>
                        <a:rPr lang="fr-FR" sz="900" dirty="0">
                          <a:solidFill>
                            <a:srgbClr val="000000"/>
                          </a:solidFill>
                          <a:latin typeface="Arial"/>
                          <a:ea typeface="Times New Roman"/>
                        </a:rPr>
                        <a:t>facteur capital </a:t>
                      </a:r>
                      <a:endParaRPr lang="fr-FR" sz="900" dirty="0" smtClean="0">
                        <a:solidFill>
                          <a:srgbClr val="000000"/>
                        </a:solidFill>
                        <a:latin typeface="Arial"/>
                        <a:ea typeface="Times New Roman"/>
                      </a:endParaRPr>
                    </a:p>
                    <a:p>
                      <a:pPr marL="64135" marR="384175">
                        <a:lnSpc>
                          <a:spcPts val="1250"/>
                        </a:lnSpc>
                        <a:spcAft>
                          <a:spcPts val="0"/>
                        </a:spcAft>
                      </a:pPr>
                      <a:r>
                        <a:rPr lang="fr-FR" sz="900" dirty="0" smtClean="0">
                          <a:solidFill>
                            <a:srgbClr val="000000"/>
                          </a:solidFill>
                          <a:latin typeface="Arial"/>
                          <a:ea typeface="Times New Roman"/>
                        </a:rPr>
                        <a:t>Le </a:t>
                      </a:r>
                      <a:r>
                        <a:rPr lang="fr-FR" sz="900" dirty="0">
                          <a:solidFill>
                            <a:srgbClr val="000000"/>
                          </a:solidFill>
                          <a:latin typeface="Arial"/>
                          <a:ea typeface="Times New Roman"/>
                        </a:rPr>
                        <a:t>progrès technique et l'innovation</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87313" marR="115570" indent="0">
                        <a:lnSpc>
                          <a:spcPts val="1200"/>
                        </a:lnSpc>
                        <a:spcAft>
                          <a:spcPts val="0"/>
                        </a:spcAft>
                      </a:pPr>
                      <a:r>
                        <a:rPr lang="fr-FR" sz="900" dirty="0">
                          <a:solidFill>
                            <a:srgbClr val="000000"/>
                          </a:solidFill>
                          <a:latin typeface="Arial"/>
                          <a:ea typeface="Times New Roman"/>
                        </a:rPr>
                        <a:t>L'organisation de la production et du travail dans une entreprise industrielle ou de services L'analyse d'une décision d'externalisation ou de sous-traitance</a:t>
                      </a:r>
                      <a:endParaRPr lang="fr-FR" sz="900" dirty="0">
                        <a:latin typeface="Arial"/>
                        <a:ea typeface="Times New Roman"/>
                      </a:endParaRPr>
                    </a:p>
                    <a:p>
                      <a:pPr marL="87313" marR="115570" indent="0">
                        <a:lnSpc>
                          <a:spcPts val="1200"/>
                        </a:lnSpc>
                        <a:spcAft>
                          <a:spcPts val="0"/>
                        </a:spcAft>
                      </a:pPr>
                      <a:r>
                        <a:rPr lang="fr-FR" sz="900" dirty="0">
                          <a:solidFill>
                            <a:srgbClr val="000000"/>
                          </a:solidFill>
                          <a:latin typeface="Arial"/>
                          <a:ea typeface="Times New Roman"/>
                        </a:rPr>
                        <a:t>Les enjeux de la flexibilité dans une entreprise de production ou de services</a:t>
                      </a:r>
                      <a:endParaRPr lang="fr-FR" sz="900" dirty="0">
                        <a:latin typeface="Arial"/>
                        <a:ea typeface="Times New Roman"/>
                      </a:endParaRPr>
                    </a:p>
                    <a:p>
                      <a:pPr marL="87313" marR="115570" indent="0">
                        <a:lnSpc>
                          <a:spcPts val="1200"/>
                        </a:lnSpc>
                        <a:spcAft>
                          <a:spcPts val="0"/>
                        </a:spcAft>
                      </a:pPr>
                      <a:r>
                        <a:rPr lang="fr-FR" sz="900" dirty="0">
                          <a:solidFill>
                            <a:srgbClr val="000000"/>
                          </a:solidFill>
                          <a:latin typeface="Arial"/>
                          <a:ea typeface="Times New Roman"/>
                        </a:rPr>
                        <a:t>Les nouvelles formes d'organisation du travail dans une entreprise du secteur tertiaire</a:t>
                      </a:r>
                      <a:endParaRPr lang="fr-FR" sz="900" dirty="0">
                        <a:latin typeface="Arial"/>
                        <a:ea typeface="Times New Roman"/>
                      </a:endParaRPr>
                    </a:p>
                    <a:p>
                      <a:pPr marL="87313" marR="115570" indent="0">
                        <a:lnSpc>
                          <a:spcPts val="1200"/>
                        </a:lnSpc>
                        <a:spcAft>
                          <a:spcPts val="0"/>
                        </a:spcAft>
                      </a:pPr>
                      <a:r>
                        <a:rPr lang="fr-FR" sz="900" dirty="0">
                          <a:solidFill>
                            <a:srgbClr val="000000"/>
                          </a:solidFill>
                          <a:latin typeface="Arial"/>
                          <a:ea typeface="Times New Roman"/>
                        </a:rPr>
                        <a:t>Le changement technologique dans une entreprise donnée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1409">
                <a:tc vMerge="1">
                  <a:txBody>
                    <a:bodyPr/>
                    <a:lstStyle/>
                    <a:p>
                      <a:endParaRPr lang="fr-FR"/>
                    </a:p>
                  </a:txBody>
                  <a:tcPr/>
                </a:tc>
                <a:tc>
                  <a:txBody>
                    <a:bodyPr/>
                    <a:lstStyle/>
                    <a:p>
                      <a:pPr marL="64770">
                        <a:lnSpc>
                          <a:spcPct val="115000"/>
                        </a:lnSpc>
                        <a:spcAft>
                          <a:spcPts val="0"/>
                        </a:spcAft>
                      </a:pPr>
                      <a:r>
                        <a:rPr lang="fr-FR" sz="900" dirty="0">
                          <a:solidFill>
                            <a:srgbClr val="000000"/>
                          </a:solidFill>
                          <a:latin typeface="Arial"/>
                          <a:ea typeface="Times New Roman"/>
                        </a:rPr>
                        <a:t>La productivité</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dirty="0">
                          <a:solidFill>
                            <a:srgbClr val="000000"/>
                          </a:solidFill>
                          <a:latin typeface="Arial"/>
                          <a:ea typeface="Times New Roman"/>
                        </a:rPr>
                        <a:t>Les déterminants de la</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productivité</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Le mode de calcul de la</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productivité des facteurs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497058">
                <a:tc vMerge="1">
                  <a:txBody>
                    <a:bodyPr/>
                    <a:lstStyle/>
                    <a:p>
                      <a:endParaRPr lang="fr-FR"/>
                    </a:p>
                  </a:txBody>
                  <a:tcPr/>
                </a:tc>
                <a:tc>
                  <a:txBody>
                    <a:bodyPr/>
                    <a:lstStyle/>
                    <a:p>
                      <a:pPr marL="64770" marR="76200" indent="3175">
                        <a:lnSpc>
                          <a:spcPts val="1175"/>
                        </a:lnSpc>
                        <a:spcAft>
                          <a:spcPts val="0"/>
                        </a:spcAft>
                      </a:pPr>
                      <a:r>
                        <a:rPr lang="fr-FR" sz="900" spc="-25" dirty="0">
                          <a:solidFill>
                            <a:srgbClr val="000000"/>
                          </a:solidFill>
                          <a:latin typeface="Arial"/>
                          <a:ea typeface="Times New Roman"/>
                        </a:rPr>
                        <a:t>L'organisation de la </a:t>
                      </a:r>
                      <a:r>
                        <a:rPr lang="fr-FR" sz="900" dirty="0">
                          <a:solidFill>
                            <a:srgbClr val="000000"/>
                          </a:solidFill>
                          <a:latin typeface="Arial"/>
                          <a:ea typeface="Times New Roman"/>
                        </a:rPr>
                        <a:t>production</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ts val="1200"/>
                        </a:lnSpc>
                        <a:spcAft>
                          <a:spcPts val="0"/>
                        </a:spcAft>
                      </a:pPr>
                      <a:r>
                        <a:rPr lang="fr-FR" sz="900" dirty="0">
                          <a:solidFill>
                            <a:srgbClr val="000000"/>
                          </a:solidFill>
                          <a:latin typeface="Arial"/>
                          <a:ea typeface="Times New Roman"/>
                        </a:rPr>
                        <a:t>Les alternatives en matière</a:t>
                      </a:r>
                      <a:endParaRPr lang="fr-FR" sz="900" dirty="0">
                        <a:latin typeface="Arial"/>
                        <a:ea typeface="Times New Roman"/>
                      </a:endParaRPr>
                    </a:p>
                    <a:p>
                      <a:pPr marL="64135">
                        <a:lnSpc>
                          <a:spcPts val="1200"/>
                        </a:lnSpc>
                        <a:spcAft>
                          <a:spcPts val="0"/>
                        </a:spcAft>
                      </a:pPr>
                      <a:r>
                        <a:rPr lang="fr-FR" sz="900" dirty="0">
                          <a:solidFill>
                            <a:srgbClr val="000000"/>
                          </a:solidFill>
                          <a:latin typeface="Arial"/>
                          <a:ea typeface="Times New Roman"/>
                        </a:rPr>
                        <a:t>d'organisation de la</a:t>
                      </a:r>
                      <a:endParaRPr lang="fr-FR" sz="900" dirty="0">
                        <a:latin typeface="Arial"/>
                        <a:ea typeface="Times New Roman"/>
                      </a:endParaRPr>
                    </a:p>
                    <a:p>
                      <a:pPr marL="64135">
                        <a:lnSpc>
                          <a:spcPts val="1200"/>
                        </a:lnSpc>
                        <a:spcAft>
                          <a:spcPts val="0"/>
                        </a:spcAft>
                      </a:pPr>
                      <a:r>
                        <a:rPr lang="fr-FR" sz="900" dirty="0">
                          <a:solidFill>
                            <a:srgbClr val="000000"/>
                          </a:solidFill>
                          <a:latin typeface="Arial"/>
                          <a:ea typeface="Times New Roman"/>
                        </a:rPr>
                        <a:t>production.</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La production à flux tendu</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La sous-traitance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468923">
                <a:tc vMerge="1">
                  <a:txBody>
                    <a:bodyPr/>
                    <a:lstStyle/>
                    <a:p>
                      <a:endParaRPr lang="fr-FR"/>
                    </a:p>
                  </a:txBody>
                  <a:tcPr/>
                </a:tc>
                <a:tc>
                  <a:txBody>
                    <a:bodyPr/>
                    <a:lstStyle/>
                    <a:p>
                      <a:pPr marL="64770" marR="204470" indent="6350">
                        <a:lnSpc>
                          <a:spcPts val="1175"/>
                        </a:lnSpc>
                        <a:spcAft>
                          <a:spcPts val="0"/>
                        </a:spcAft>
                      </a:pPr>
                      <a:r>
                        <a:rPr lang="fr-FR" sz="900" spc="-25" dirty="0">
                          <a:solidFill>
                            <a:srgbClr val="000000"/>
                          </a:solidFill>
                          <a:latin typeface="Arial"/>
                          <a:ea typeface="Times New Roman"/>
                        </a:rPr>
                        <a:t>L'organisation du </a:t>
                      </a:r>
                      <a:r>
                        <a:rPr lang="fr-FR" sz="900" dirty="0">
                          <a:solidFill>
                            <a:srgbClr val="000000"/>
                          </a:solidFill>
                          <a:latin typeface="Arial"/>
                          <a:ea typeface="Times New Roman"/>
                        </a:rPr>
                        <a:t>travail</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15240">
                        <a:lnSpc>
                          <a:spcPts val="1225"/>
                        </a:lnSpc>
                        <a:spcAft>
                          <a:spcPts val="0"/>
                        </a:spcAft>
                      </a:pPr>
                      <a:r>
                        <a:rPr lang="fr-FR" sz="900" dirty="0">
                          <a:solidFill>
                            <a:srgbClr val="000000"/>
                          </a:solidFill>
                          <a:latin typeface="Arial"/>
                          <a:ea typeface="Times New Roman"/>
                        </a:rPr>
                        <a:t>Les principes de l'organisation du travail</a:t>
                      </a:r>
                      <a:endParaRPr lang="fr-FR" sz="900" dirty="0">
                        <a:latin typeface="Arial"/>
                        <a:ea typeface="Times New Roman"/>
                      </a:endParaRPr>
                    </a:p>
                    <a:p>
                      <a:pPr marL="64135" marR="15240">
                        <a:lnSpc>
                          <a:spcPts val="1225"/>
                        </a:lnSpc>
                        <a:spcAft>
                          <a:spcPts val="0"/>
                        </a:spcAft>
                      </a:pPr>
                      <a:r>
                        <a:rPr lang="fr-FR" sz="900" dirty="0">
                          <a:solidFill>
                            <a:srgbClr val="000000"/>
                          </a:solidFill>
                          <a:latin typeface="Arial"/>
                          <a:ea typeface="Times New Roman"/>
                        </a:rPr>
                        <a:t>Les moyens : standardisation et spécialisation - polyvalence et flexibilité</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bl>
          </a:graphicData>
        </a:graphic>
      </p:graphicFrame>
      <p:pic>
        <p:nvPicPr>
          <p:cNvPr id="5" name="Image 4" descr="arton328.jpg"/>
          <p:cNvPicPr>
            <a:picLocks noChangeAspect="1"/>
          </p:cNvPicPr>
          <p:nvPr/>
        </p:nvPicPr>
        <p:blipFill>
          <a:blip r:embed="rId2" cstate="print">
            <a:clrChange>
              <a:clrFrom>
                <a:srgbClr val="FEFEFE"/>
              </a:clrFrom>
              <a:clrTo>
                <a:srgbClr val="FEFEFE">
                  <a:alpha val="0"/>
                </a:srgbClr>
              </a:clrTo>
            </a:clrChange>
          </a:blip>
          <a:stretch>
            <a:fillRect/>
          </a:stretch>
        </p:blipFill>
        <p:spPr>
          <a:xfrm>
            <a:off x="0" y="0"/>
            <a:ext cx="714356" cy="714356"/>
          </a:xfrm>
          <a:prstGeom prst="rect">
            <a:avLst/>
          </a:prstGeom>
        </p:spPr>
      </p:pic>
      <p:pic>
        <p:nvPicPr>
          <p:cNvPr id="7" name="Image 6" descr="images.jpg">
            <a:hlinkClick r:id="rId3"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3429000"/>
            <a:ext cx="257170" cy="257170"/>
          </a:xfrm>
          <a:prstGeom prst="rect">
            <a:avLst/>
          </a:prstGeom>
        </p:spPr>
      </p:pic>
      <p:pic>
        <p:nvPicPr>
          <p:cNvPr id="8" name="Image 7" descr="images.jpg">
            <a:hlinkClick r:id="rId3"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4071942"/>
            <a:ext cx="257170" cy="257170"/>
          </a:xfrm>
          <a:prstGeom prst="rect">
            <a:avLst/>
          </a:prstGeom>
        </p:spPr>
      </p:pic>
      <p:pic>
        <p:nvPicPr>
          <p:cNvPr id="9" name="Image 8"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4857760"/>
            <a:ext cx="257170" cy="257170"/>
          </a:xfrm>
          <a:prstGeom prst="rect">
            <a:avLst/>
          </a:prstGeom>
        </p:spPr>
      </p:pic>
      <p:pic>
        <p:nvPicPr>
          <p:cNvPr id="10" name="Image 9"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5643578"/>
            <a:ext cx="257170" cy="257170"/>
          </a:xfrm>
          <a:prstGeom prst="rect">
            <a:avLst/>
          </a:prstGeom>
        </p:spPr>
      </p:pic>
      <p:pic>
        <p:nvPicPr>
          <p:cNvPr id="11" name="Picture 2" descr="Rendered Image">
            <a:hlinkClick r:id="rId6" action="ppaction://hlinksldjump"/>
          </p:cNvPr>
          <p:cNvPicPr>
            <a:picLocks noChangeAspect="1" noChangeArrowheads="1"/>
          </p:cNvPicPr>
          <p:nvPr/>
        </p:nvPicPr>
        <p:blipFill>
          <a:blip r:embed="rId7" cstate="print"/>
          <a:srcRect/>
          <a:stretch>
            <a:fillRect/>
          </a:stretch>
        </p:blipFill>
        <p:spPr bwMode="auto">
          <a:xfrm>
            <a:off x="8526696" y="6215082"/>
            <a:ext cx="617304" cy="860256"/>
          </a:xfrm>
          <a:prstGeom prst="rect">
            <a:avLst/>
          </a:prstGeom>
          <a:noFill/>
          <a:ln w="9525">
            <a:noFill/>
            <a:miter lim="800000"/>
            <a:headEnd/>
            <a:tailEnd/>
          </a:ln>
        </p:spPr>
      </p:pic>
    </p:spTree>
  </p:cSld>
  <p:clrMapOvr>
    <a:masterClrMapping/>
  </p:clrMapOvr>
  <p:transition advClick="0">
    <p:push/>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642910" y="1368142"/>
          <a:ext cx="7929618" cy="4502619"/>
        </p:xfrm>
        <a:graphic>
          <a:graphicData uri="http://schemas.openxmlformats.org/drawingml/2006/table">
            <a:tbl>
              <a:tblPr/>
              <a:tblGrid>
                <a:gridCol w="1261704"/>
                <a:gridCol w="1621948"/>
                <a:gridCol w="2522983"/>
                <a:gridCol w="2522983"/>
              </a:tblGrid>
              <a:tr h="237275">
                <a:tc gridSpan="4">
                  <a:txBody>
                    <a:bodyPr/>
                    <a:lstStyle/>
                    <a:p>
                      <a:pPr marL="64770">
                        <a:lnSpc>
                          <a:spcPct val="115000"/>
                        </a:lnSpc>
                        <a:spcAft>
                          <a:spcPts val="0"/>
                        </a:spcAft>
                      </a:pPr>
                      <a:r>
                        <a:rPr lang="fr-FR" sz="1200" b="1" dirty="0">
                          <a:solidFill>
                            <a:srgbClr val="0070C0"/>
                          </a:solidFill>
                          <a:latin typeface="Arial"/>
                          <a:ea typeface="Times New Roman"/>
                        </a:rPr>
                        <a:t>Partie 4 : LA CRÉATION DE RICHESSE</a:t>
                      </a:r>
                      <a:endParaRPr lang="fr-FR" sz="1200" dirty="0">
                        <a:solidFill>
                          <a:srgbClr val="0070C0"/>
                        </a:solidFill>
                        <a:latin typeface="Arial"/>
                        <a:ea typeface="Times New Roman"/>
                      </a:endParaRPr>
                    </a:p>
                    <a:p>
                      <a:pPr marL="64770">
                        <a:lnSpc>
                          <a:spcPct val="115000"/>
                        </a:lnSpc>
                        <a:spcAft>
                          <a:spcPts val="0"/>
                        </a:spcAft>
                      </a:pPr>
                      <a:r>
                        <a:rPr lang="fr-FR" sz="900" dirty="0">
                          <a:solidFill>
                            <a:srgbClr val="000000"/>
                          </a:solidFill>
                          <a:latin typeface="Arial"/>
                          <a:ea typeface="Times New Roman"/>
                        </a:rPr>
                        <a:t>Durée indicative : 25 heures (hors objets d'étude et hors périodes de formation en entreprise)</a:t>
                      </a:r>
                      <a:endParaRPr lang="fr-FR" sz="8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607646">
                <a:tc gridSpan="4">
                  <a:txBody>
                    <a:bodyPr/>
                    <a:lstStyle/>
                    <a:p>
                      <a:pPr>
                        <a:lnSpc>
                          <a:spcPts val="1200"/>
                        </a:lnSpc>
                        <a:spcAft>
                          <a:spcPts val="0"/>
                        </a:spcAft>
                      </a:pPr>
                      <a:r>
                        <a:rPr lang="fr-FR" sz="900" dirty="0">
                          <a:solidFill>
                            <a:srgbClr val="000000"/>
                          </a:solidFill>
                          <a:latin typeface="Arial"/>
                          <a:ea typeface="Times New Roman"/>
                        </a:rPr>
                        <a:t>L'entreprise est une entité économique qui produit des biens et des services et contribue ainsi à la création de la richesse nationale. La richesse produite par l'entreprise est appréciée par sa valeur ajoutée. La richesse créée par l'entreprise renvoie, entre autres, à l'efficacité de la combinaison productive. La réalisation de gains de productivité dépend notamment de l'organisation de la production.</a:t>
                      </a:r>
                      <a:endParaRPr lang="fr-FR" sz="900" dirty="0">
                        <a:latin typeface="Arial"/>
                        <a:ea typeface="Times New Roman"/>
                      </a:endParaRPr>
                    </a:p>
                    <a:p>
                      <a:pPr>
                        <a:lnSpc>
                          <a:spcPct val="115000"/>
                        </a:lnSpc>
                        <a:spcAft>
                          <a:spcPts val="0"/>
                        </a:spcAft>
                      </a:pPr>
                      <a:r>
                        <a:rPr lang="fr-FR" sz="900" dirty="0">
                          <a:solidFill>
                            <a:srgbClr val="000000"/>
                          </a:solidFill>
                          <a:latin typeface="Arial"/>
                          <a:ea typeface="Times New Roman"/>
                        </a:rPr>
                        <a:t>L'ensemble des richesses créées est mesuré à l'aide d'indicateurs synthétiques, tel que le produit intérieur brut. La valeur ajoutée fait l'objet d'un partage, variable dans le temps, entre les facteurs de production. L'évolution des ces indicateurs permet d'apprécier la croissance économique. Des indicateurs intégrant des paramètres plus larges pour mesurer le développement sont également utilisés.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84834">
                <a:tc>
                  <a:txBody>
                    <a:bodyPr/>
                    <a:lstStyle/>
                    <a:p>
                      <a:pPr algn="ctr">
                        <a:lnSpc>
                          <a:spcPct val="115000"/>
                        </a:lnSpc>
                        <a:spcAft>
                          <a:spcPts val="0"/>
                        </a:spcAft>
                      </a:pPr>
                      <a:r>
                        <a:rPr lang="fr-FR" sz="1100" b="1" dirty="0">
                          <a:solidFill>
                            <a:srgbClr val="FF0000"/>
                          </a:solidFill>
                          <a:latin typeface="Arial"/>
                          <a:ea typeface="Times New Roman"/>
                        </a:rPr>
                        <a:t>Thèmes</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solidFill>
                            <a:srgbClr val="FF0000"/>
                          </a:solidFill>
                          <a:latin typeface="Arial"/>
                          <a:ea typeface="Times New Roman"/>
                        </a:rPr>
                        <a:t>Axes de réflexion</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solidFill>
                            <a:srgbClr val="FF0000"/>
                          </a:solidFill>
                          <a:latin typeface="Arial"/>
                          <a:ea typeface="Times New Roman"/>
                        </a:rPr>
                        <a:t>Champ des connaissances</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58750" marR="158750" algn="ctr">
                        <a:lnSpc>
                          <a:spcPts val="1130"/>
                        </a:lnSpc>
                        <a:spcAft>
                          <a:spcPts val="0"/>
                        </a:spcAft>
                      </a:pPr>
                      <a:r>
                        <a:rPr lang="fr-FR" sz="1100" b="1" dirty="0">
                          <a:solidFill>
                            <a:srgbClr val="FF0000"/>
                          </a:solidFill>
                          <a:latin typeface="Arial"/>
                          <a:ea typeface="Times New Roman"/>
                        </a:rPr>
                        <a:t>Propositions d'objets d'étude</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18234">
                <a:tc rowSpan="2">
                  <a:txBody>
                    <a:bodyPr/>
                    <a:lstStyle/>
                    <a:p>
                      <a:pPr marL="64770">
                        <a:lnSpc>
                          <a:spcPts val="1175"/>
                        </a:lnSpc>
                        <a:spcAft>
                          <a:spcPts val="0"/>
                        </a:spcAft>
                      </a:pPr>
                      <a:r>
                        <a:rPr lang="fr-FR" sz="900" dirty="0">
                          <a:solidFill>
                            <a:srgbClr val="000000"/>
                          </a:solidFill>
                          <a:latin typeface="Arial"/>
                          <a:ea typeface="Times New Roman"/>
                        </a:rPr>
                        <a:t>4-2</a:t>
                      </a:r>
                      <a:endParaRPr lang="fr-FR" sz="900" dirty="0">
                        <a:latin typeface="Arial"/>
                        <a:ea typeface="Times New Roman"/>
                      </a:endParaRPr>
                    </a:p>
                    <a:p>
                      <a:pPr marL="64770">
                        <a:lnSpc>
                          <a:spcPts val="1175"/>
                        </a:lnSpc>
                        <a:spcAft>
                          <a:spcPts val="0"/>
                        </a:spcAft>
                      </a:pPr>
                      <a:r>
                        <a:rPr lang="fr-FR" sz="900" dirty="0">
                          <a:solidFill>
                            <a:srgbClr val="000000"/>
                          </a:solidFill>
                          <a:latin typeface="Arial"/>
                          <a:ea typeface="Times New Roman"/>
                        </a:rPr>
                        <a:t>La création de richesse par l'entreprise </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42545" indent="6350">
                        <a:lnSpc>
                          <a:spcPts val="1175"/>
                        </a:lnSpc>
                        <a:spcAft>
                          <a:spcPts val="0"/>
                        </a:spcAft>
                      </a:pPr>
                      <a:r>
                        <a:rPr lang="fr-FR" sz="900" spc="-20" dirty="0">
                          <a:solidFill>
                            <a:srgbClr val="000000"/>
                          </a:solidFill>
                          <a:latin typeface="Arial"/>
                          <a:ea typeface="Times New Roman"/>
                        </a:rPr>
                        <a:t>La valeur ajoutée </a:t>
                      </a:r>
                      <a:r>
                        <a:rPr lang="fr-FR" sz="900" dirty="0">
                          <a:solidFill>
                            <a:srgbClr val="000000"/>
                          </a:solidFill>
                          <a:latin typeface="Arial"/>
                          <a:ea typeface="Times New Roman"/>
                        </a:rPr>
                        <a:t>Les enjeux du </a:t>
                      </a:r>
                      <a:r>
                        <a:rPr lang="fr-FR" sz="900" spc="-5" dirty="0">
                          <a:solidFill>
                            <a:srgbClr val="000000"/>
                          </a:solidFill>
                          <a:latin typeface="Arial"/>
                          <a:ea typeface="Times New Roman"/>
                        </a:rPr>
                        <a:t>partage de la valeur </a:t>
                      </a:r>
                      <a:r>
                        <a:rPr lang="fr-FR" sz="900" dirty="0">
                          <a:solidFill>
                            <a:srgbClr val="000000"/>
                          </a:solidFill>
                          <a:latin typeface="Arial"/>
                          <a:ea typeface="Times New Roman"/>
                        </a:rPr>
                        <a:t>ajoutée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a:solidFill>
                            <a:srgbClr val="000000"/>
                          </a:solidFill>
                          <a:latin typeface="Arial"/>
                          <a:ea typeface="Times New Roman"/>
                        </a:rPr>
                        <a:t>La notion de valeur ajoutée et son calcul</a:t>
                      </a:r>
                      <a:endParaRPr lang="fr-FR" sz="900">
                        <a:latin typeface="Arial"/>
                        <a:ea typeface="Times New Roman"/>
                      </a:endParaRPr>
                    </a:p>
                    <a:p>
                      <a:pPr marL="64135">
                        <a:lnSpc>
                          <a:spcPts val="1270"/>
                        </a:lnSpc>
                        <a:spcAft>
                          <a:spcPts val="0"/>
                        </a:spcAft>
                      </a:pPr>
                      <a:r>
                        <a:rPr lang="fr-FR" sz="900">
                          <a:solidFill>
                            <a:srgbClr val="000000"/>
                          </a:solidFill>
                          <a:latin typeface="Arial"/>
                          <a:ea typeface="Times New Roman"/>
                        </a:rPr>
                        <a:t>Les consommations intermédiaires</a:t>
                      </a:r>
                      <a:endParaRPr lang="fr-FR" sz="900">
                        <a:latin typeface="Arial"/>
                        <a:ea typeface="Times New Roman"/>
                      </a:endParaRPr>
                    </a:p>
                    <a:p>
                      <a:pPr marL="64135">
                        <a:lnSpc>
                          <a:spcPts val="1270"/>
                        </a:lnSpc>
                        <a:spcAft>
                          <a:spcPts val="0"/>
                        </a:spcAft>
                      </a:pPr>
                      <a:r>
                        <a:rPr lang="fr-FR" sz="900">
                          <a:solidFill>
                            <a:srgbClr val="000000"/>
                          </a:solidFill>
                          <a:latin typeface="Arial"/>
                          <a:ea typeface="Times New Roman"/>
                        </a:rPr>
                        <a:t>Les bénéficiaires du partage de la valeur ajoutée</a:t>
                      </a:r>
                      <a:endParaRPr lang="fr-FR" sz="900">
                        <a:latin typeface="Arial"/>
                        <a:ea typeface="Times New Roman"/>
                      </a:endParaRPr>
                    </a:p>
                    <a:p>
                      <a:pPr marL="64135">
                        <a:lnSpc>
                          <a:spcPct val="115000"/>
                        </a:lnSpc>
                        <a:spcAft>
                          <a:spcPts val="0"/>
                        </a:spcAft>
                      </a:pPr>
                      <a:r>
                        <a:rPr lang="fr-FR" sz="900">
                          <a:solidFill>
                            <a:srgbClr val="000000"/>
                          </a:solidFill>
                          <a:latin typeface="Arial"/>
                          <a:ea typeface="Times New Roman"/>
                        </a:rPr>
                        <a:t>L'évolution du partage de la valeur ajoutée</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64770" marR="60960">
                        <a:lnSpc>
                          <a:spcPts val="1225"/>
                        </a:lnSpc>
                        <a:spcAft>
                          <a:spcPts val="0"/>
                        </a:spcAft>
                      </a:pPr>
                      <a:r>
                        <a:rPr lang="fr-FR" sz="900">
                          <a:solidFill>
                            <a:srgbClr val="000000"/>
                          </a:solidFill>
                          <a:latin typeface="Arial"/>
                          <a:ea typeface="Times New Roman"/>
                        </a:rPr>
                        <a:t>La rémunération du travail et la valeur ajoutée</a:t>
                      </a:r>
                      <a:endParaRPr lang="fr-FR" sz="900">
                        <a:latin typeface="Arial"/>
                        <a:ea typeface="Times New Roman"/>
                      </a:endParaRPr>
                    </a:p>
                    <a:p>
                      <a:pPr marL="64770" marR="60960">
                        <a:lnSpc>
                          <a:spcPts val="1200"/>
                        </a:lnSpc>
                        <a:spcAft>
                          <a:spcPts val="0"/>
                        </a:spcAft>
                      </a:pPr>
                      <a:r>
                        <a:rPr lang="fr-FR" sz="900">
                          <a:solidFill>
                            <a:srgbClr val="000000"/>
                          </a:solidFill>
                          <a:latin typeface="Arial"/>
                          <a:ea typeface="Times New Roman"/>
                        </a:rPr>
                        <a:t>L'évolution de la performance d'une entreprise à travers ses indicateurs</a:t>
                      </a:r>
                      <a:endParaRPr lang="fr-FR" sz="900">
                        <a:latin typeface="Arial"/>
                        <a:ea typeface="Times New Roman"/>
                      </a:endParaRPr>
                    </a:p>
                    <a:p>
                      <a:pPr marL="64770" marR="60960">
                        <a:lnSpc>
                          <a:spcPts val="1200"/>
                        </a:lnSpc>
                        <a:spcAft>
                          <a:spcPts val="0"/>
                        </a:spcAft>
                      </a:pPr>
                      <a:r>
                        <a:rPr lang="fr-FR" sz="900">
                          <a:solidFill>
                            <a:srgbClr val="000000"/>
                          </a:solidFill>
                          <a:latin typeface="Arial"/>
                          <a:ea typeface="Times New Roman"/>
                        </a:rPr>
                        <a:t>Le suivi de la rentabilité dans une petite entreprise</a:t>
                      </a:r>
                      <a:endParaRPr lang="fr-FR" sz="900">
                        <a:latin typeface="Arial"/>
                        <a:ea typeface="Times New Roman"/>
                      </a:endParaRPr>
                    </a:p>
                    <a:p>
                      <a:pPr marL="64770" marR="60960">
                        <a:lnSpc>
                          <a:spcPts val="1200"/>
                        </a:lnSpc>
                        <a:spcAft>
                          <a:spcPts val="0"/>
                        </a:spcAft>
                      </a:pPr>
                      <a:r>
                        <a:rPr lang="fr-FR" sz="900">
                          <a:solidFill>
                            <a:srgbClr val="000000"/>
                          </a:solidFill>
                          <a:latin typeface="Arial"/>
                          <a:ea typeface="Times New Roman"/>
                        </a:rPr>
                        <a:t>L'analyse des éléments caractéristiques de la croissance d'une entreprise</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6117">
                <a:tc vMerge="1">
                  <a:txBody>
                    <a:bodyPr/>
                    <a:lstStyle/>
                    <a:p>
                      <a:endParaRPr lang="fr-FR"/>
                    </a:p>
                  </a:txBody>
                  <a:tcPr/>
                </a:tc>
                <a:tc>
                  <a:txBody>
                    <a:bodyPr/>
                    <a:lstStyle/>
                    <a:p>
                      <a:pPr marR="118745" indent="6350">
                        <a:lnSpc>
                          <a:spcPts val="1175"/>
                        </a:lnSpc>
                        <a:spcAft>
                          <a:spcPts val="0"/>
                        </a:spcAft>
                      </a:pPr>
                      <a:r>
                        <a:rPr lang="fr-FR" sz="900" spc="-25" dirty="0">
                          <a:solidFill>
                            <a:srgbClr val="000000"/>
                          </a:solidFill>
                          <a:latin typeface="Arial"/>
                          <a:ea typeface="Times New Roman"/>
                        </a:rPr>
                        <a:t>La performance, la </a:t>
                      </a:r>
                      <a:r>
                        <a:rPr lang="fr-FR" sz="900" dirty="0">
                          <a:solidFill>
                            <a:srgbClr val="000000"/>
                          </a:solidFill>
                          <a:latin typeface="Arial"/>
                          <a:ea typeface="Times New Roman"/>
                        </a:rPr>
                        <a:t>rentabilité et la croissance de l'entreprise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8890">
                        <a:lnSpc>
                          <a:spcPts val="1225"/>
                        </a:lnSpc>
                        <a:spcAft>
                          <a:spcPts val="0"/>
                        </a:spcAft>
                      </a:pPr>
                      <a:r>
                        <a:rPr lang="fr-FR" sz="900" dirty="0">
                          <a:solidFill>
                            <a:srgbClr val="000000"/>
                          </a:solidFill>
                          <a:latin typeface="Arial"/>
                          <a:ea typeface="Times New Roman"/>
                        </a:rPr>
                        <a:t>La performance de l'entreprise La croissance de l'entreprise et ses modalités : croissance interne, croissance externe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750277">
                <a:tc rowSpan="2">
                  <a:txBody>
                    <a:bodyPr/>
                    <a:lstStyle/>
                    <a:p>
                      <a:pPr marL="64770">
                        <a:lnSpc>
                          <a:spcPts val="1175"/>
                        </a:lnSpc>
                        <a:spcAft>
                          <a:spcPts val="0"/>
                        </a:spcAft>
                      </a:pPr>
                      <a:r>
                        <a:rPr lang="fr-FR" sz="900">
                          <a:solidFill>
                            <a:srgbClr val="000000"/>
                          </a:solidFill>
                          <a:latin typeface="Arial"/>
                          <a:ea typeface="Times New Roman"/>
                        </a:rPr>
                        <a:t>4-3</a:t>
                      </a:r>
                      <a:endParaRPr lang="fr-FR" sz="900">
                        <a:latin typeface="Arial"/>
                        <a:ea typeface="Times New Roman"/>
                      </a:endParaRPr>
                    </a:p>
                    <a:p>
                      <a:pPr marL="64770">
                        <a:lnSpc>
                          <a:spcPts val="1175"/>
                        </a:lnSpc>
                        <a:spcAft>
                          <a:spcPts val="0"/>
                        </a:spcAft>
                      </a:pPr>
                      <a:r>
                        <a:rPr lang="fr-FR" sz="900">
                          <a:solidFill>
                            <a:srgbClr val="000000"/>
                          </a:solidFill>
                          <a:latin typeface="Arial"/>
                          <a:ea typeface="Times New Roman"/>
                        </a:rPr>
                        <a:t>La croissance économique et le développement</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88265" indent="6350">
                        <a:lnSpc>
                          <a:spcPts val="1175"/>
                        </a:lnSpc>
                        <a:spcAft>
                          <a:spcPts val="0"/>
                        </a:spcAft>
                      </a:pPr>
                      <a:r>
                        <a:rPr lang="fr-FR" sz="900" dirty="0">
                          <a:solidFill>
                            <a:srgbClr val="000000"/>
                          </a:solidFill>
                          <a:latin typeface="Arial"/>
                          <a:ea typeface="Times New Roman"/>
                        </a:rPr>
                        <a:t>La croissance économique et ses indicateurs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ts val="1270"/>
                        </a:lnSpc>
                        <a:spcAft>
                          <a:spcPts val="0"/>
                        </a:spcAft>
                      </a:pPr>
                      <a:r>
                        <a:rPr lang="fr-FR" sz="900" dirty="0">
                          <a:solidFill>
                            <a:srgbClr val="000000"/>
                          </a:solidFill>
                          <a:latin typeface="Arial"/>
                          <a:ea typeface="Times New Roman"/>
                        </a:rPr>
                        <a:t>Les finalités de la croissance</a:t>
                      </a:r>
                      <a:endParaRPr lang="fr-FR" sz="900" dirty="0">
                        <a:latin typeface="Arial"/>
                        <a:ea typeface="Times New Roman"/>
                      </a:endParaRPr>
                    </a:p>
                    <a:p>
                      <a:pPr marL="64135">
                        <a:lnSpc>
                          <a:spcPts val="1270"/>
                        </a:lnSpc>
                        <a:spcAft>
                          <a:spcPts val="0"/>
                        </a:spcAft>
                      </a:pPr>
                      <a:r>
                        <a:rPr lang="fr-FR" sz="900" dirty="0">
                          <a:solidFill>
                            <a:srgbClr val="000000"/>
                          </a:solidFill>
                          <a:latin typeface="Arial"/>
                          <a:ea typeface="Times New Roman"/>
                        </a:rPr>
                        <a:t>Le niveau de vie</a:t>
                      </a:r>
                      <a:endParaRPr lang="fr-FR" sz="900" dirty="0">
                        <a:latin typeface="Arial"/>
                        <a:ea typeface="Times New Roman"/>
                      </a:endParaRPr>
                    </a:p>
                    <a:p>
                      <a:pPr marL="64135">
                        <a:lnSpc>
                          <a:spcPts val="1270"/>
                        </a:lnSpc>
                        <a:spcAft>
                          <a:spcPts val="0"/>
                        </a:spcAft>
                      </a:pPr>
                      <a:r>
                        <a:rPr lang="fr-FR" sz="900" dirty="0">
                          <a:solidFill>
                            <a:srgbClr val="000000"/>
                          </a:solidFill>
                          <a:latin typeface="Arial"/>
                          <a:ea typeface="Times New Roman"/>
                        </a:rPr>
                        <a:t>La notion de pouvoir d'achat</a:t>
                      </a:r>
                      <a:endParaRPr lang="fr-FR" sz="900" dirty="0">
                        <a:latin typeface="Arial"/>
                        <a:ea typeface="Times New Roman"/>
                      </a:endParaRPr>
                    </a:p>
                    <a:p>
                      <a:pPr marL="64135">
                        <a:lnSpc>
                          <a:spcPts val="1270"/>
                        </a:lnSpc>
                        <a:spcAft>
                          <a:spcPts val="0"/>
                        </a:spcAft>
                      </a:pPr>
                      <a:r>
                        <a:rPr lang="fr-FR" sz="900" dirty="0">
                          <a:solidFill>
                            <a:srgbClr val="000000"/>
                          </a:solidFill>
                          <a:latin typeface="Arial"/>
                          <a:ea typeface="Times New Roman"/>
                        </a:rPr>
                        <a:t>Le PIB comme indicateur de la</a:t>
                      </a:r>
                      <a:endParaRPr lang="fr-FR" sz="900" dirty="0">
                        <a:latin typeface="Arial"/>
                        <a:ea typeface="Times New Roman"/>
                      </a:endParaRPr>
                    </a:p>
                    <a:p>
                      <a:pPr marL="64135">
                        <a:lnSpc>
                          <a:spcPts val="1270"/>
                        </a:lnSpc>
                        <a:spcAft>
                          <a:spcPts val="0"/>
                        </a:spcAft>
                      </a:pPr>
                      <a:r>
                        <a:rPr lang="fr-FR" sz="900" dirty="0">
                          <a:solidFill>
                            <a:srgbClr val="000000"/>
                          </a:solidFill>
                          <a:latin typeface="Arial"/>
                          <a:ea typeface="Times New Roman"/>
                        </a:rPr>
                        <a:t>croissance économique et ses limites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3175">
                        <a:lnSpc>
                          <a:spcPts val="1200"/>
                        </a:lnSpc>
                        <a:spcAft>
                          <a:spcPts val="0"/>
                        </a:spcAft>
                      </a:pPr>
                      <a:r>
                        <a:rPr lang="fr-FR" sz="900" dirty="0">
                          <a:solidFill>
                            <a:srgbClr val="000000"/>
                          </a:solidFill>
                          <a:latin typeface="Arial"/>
                          <a:ea typeface="Times New Roman"/>
                        </a:rPr>
                        <a:t>La comparaison du PIB/habitant et de l'IDH entre plusieurs pays</a:t>
                      </a:r>
                      <a:endParaRPr lang="fr-FR" sz="900" dirty="0">
                        <a:latin typeface="Arial"/>
                        <a:ea typeface="Times New Roman"/>
                      </a:endParaRPr>
                    </a:p>
                    <a:p>
                      <a:pPr marL="64770" marR="3175">
                        <a:lnSpc>
                          <a:spcPts val="1200"/>
                        </a:lnSpc>
                        <a:spcAft>
                          <a:spcPts val="0"/>
                        </a:spcAft>
                      </a:pPr>
                      <a:r>
                        <a:rPr lang="fr-FR" sz="900" dirty="0">
                          <a:solidFill>
                            <a:srgbClr val="000000"/>
                          </a:solidFill>
                          <a:latin typeface="Arial"/>
                          <a:ea typeface="Times New Roman"/>
                        </a:rPr>
                        <a:t>La place de la France dans le monde selon les principaux indicateurs de croissance et de développement</a:t>
                      </a:r>
                      <a:endParaRPr lang="fr-FR" sz="900" dirty="0">
                        <a:latin typeface="Arial"/>
                        <a:ea typeface="Times New Roman"/>
                      </a:endParaRPr>
                    </a:p>
                    <a:p>
                      <a:pPr marL="64770" marR="3175">
                        <a:lnSpc>
                          <a:spcPts val="1200"/>
                        </a:lnSpc>
                        <a:spcAft>
                          <a:spcPts val="0"/>
                        </a:spcAft>
                      </a:pPr>
                      <a:r>
                        <a:rPr lang="fr-FR" sz="900" dirty="0">
                          <a:solidFill>
                            <a:srgbClr val="000000"/>
                          </a:solidFill>
                          <a:latin typeface="Arial"/>
                          <a:ea typeface="Times New Roman"/>
                        </a:rPr>
                        <a:t>Les actions d'une entreprise en faveur du développement durable</a:t>
                      </a:r>
                      <a:endParaRPr lang="fr-FR" sz="900" dirty="0">
                        <a:latin typeface="Arial"/>
                        <a:ea typeface="Times New Roman"/>
                      </a:endParaRPr>
                    </a:p>
                    <a:p>
                      <a:pPr marL="64770" marR="3175">
                        <a:lnSpc>
                          <a:spcPts val="1200"/>
                        </a:lnSpc>
                        <a:spcAft>
                          <a:spcPts val="0"/>
                        </a:spcAft>
                      </a:pPr>
                      <a:r>
                        <a:rPr lang="fr-FR" sz="900" dirty="0">
                          <a:solidFill>
                            <a:srgbClr val="000000"/>
                          </a:solidFill>
                          <a:latin typeface="Arial"/>
                          <a:ea typeface="Times New Roman"/>
                        </a:rPr>
                        <a:t>Le commerce équitable sur un bien déterminé</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348566">
                <a:tc vMerge="1">
                  <a:txBody>
                    <a:bodyPr/>
                    <a:lstStyle/>
                    <a:p>
                      <a:endParaRPr lang="fr-FR"/>
                    </a:p>
                  </a:txBody>
                  <a:tcPr/>
                </a:tc>
                <a:tc>
                  <a:txBody>
                    <a:bodyPr/>
                    <a:lstStyle/>
                    <a:p>
                      <a:pPr marR="91440" indent="6350">
                        <a:lnSpc>
                          <a:spcPts val="1175"/>
                        </a:lnSpc>
                        <a:spcAft>
                          <a:spcPts val="0"/>
                        </a:spcAft>
                      </a:pPr>
                      <a:r>
                        <a:rPr lang="fr-FR" sz="900" spc="-5" dirty="0">
                          <a:solidFill>
                            <a:srgbClr val="000000"/>
                          </a:solidFill>
                          <a:latin typeface="Arial"/>
                          <a:ea typeface="Times New Roman"/>
                        </a:rPr>
                        <a:t>Le développement </a:t>
                      </a:r>
                      <a:endParaRPr lang="fr-FR" sz="900" spc="-5" dirty="0" smtClean="0">
                        <a:solidFill>
                          <a:srgbClr val="000000"/>
                        </a:solidFill>
                        <a:latin typeface="Arial"/>
                        <a:ea typeface="Times New Roman"/>
                      </a:endParaRPr>
                    </a:p>
                    <a:p>
                      <a:pPr marR="91440" indent="6350">
                        <a:lnSpc>
                          <a:spcPts val="1175"/>
                        </a:lnSpc>
                        <a:spcAft>
                          <a:spcPts val="0"/>
                        </a:spcAft>
                      </a:pPr>
                      <a:r>
                        <a:rPr lang="fr-FR" sz="900" dirty="0" smtClean="0">
                          <a:solidFill>
                            <a:srgbClr val="000000"/>
                          </a:solidFill>
                          <a:latin typeface="Arial"/>
                          <a:ea typeface="Times New Roman"/>
                        </a:rPr>
                        <a:t>durable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115570">
                        <a:lnSpc>
                          <a:spcPts val="1250"/>
                        </a:lnSpc>
                        <a:spcAft>
                          <a:spcPts val="0"/>
                        </a:spcAft>
                      </a:pPr>
                      <a:r>
                        <a:rPr lang="fr-FR" sz="900">
                          <a:solidFill>
                            <a:srgbClr val="000000"/>
                          </a:solidFill>
                          <a:latin typeface="Arial"/>
                          <a:ea typeface="Times New Roman"/>
                        </a:rPr>
                        <a:t>La notion de développement </a:t>
                      </a:r>
                      <a:endParaRPr lang="fr-FR" sz="900">
                        <a:latin typeface="Arial"/>
                        <a:ea typeface="Times New Roman"/>
                      </a:endParaRPr>
                    </a:p>
                    <a:p>
                      <a:pPr marL="64135" marR="115570">
                        <a:lnSpc>
                          <a:spcPts val="1250"/>
                        </a:lnSpc>
                        <a:spcAft>
                          <a:spcPts val="0"/>
                        </a:spcAft>
                      </a:pPr>
                      <a:r>
                        <a:rPr lang="fr-FR" sz="900">
                          <a:solidFill>
                            <a:srgbClr val="000000"/>
                          </a:solidFill>
                          <a:latin typeface="Arial"/>
                          <a:ea typeface="Times New Roman"/>
                        </a:rPr>
                        <a:t>Les indicateurs de développement (IDH) La durabilité du développement</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15570">
                        <a:lnSpc>
                          <a:spcPts val="1250"/>
                        </a:lnSpc>
                        <a:spcAft>
                          <a:spcPts val="0"/>
                        </a:spcAft>
                      </a:pP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6" name="Image 5" descr="arton328.jpg"/>
          <p:cNvPicPr>
            <a:picLocks noChangeAspect="1"/>
          </p:cNvPicPr>
          <p:nvPr/>
        </p:nvPicPr>
        <p:blipFill>
          <a:blip r:embed="rId2" cstate="print">
            <a:clrChange>
              <a:clrFrom>
                <a:srgbClr val="FEFEFE"/>
              </a:clrFrom>
              <a:clrTo>
                <a:srgbClr val="FEFEFE">
                  <a:alpha val="0"/>
                </a:srgbClr>
              </a:clrTo>
            </a:clrChange>
          </a:blip>
          <a:stretch>
            <a:fillRect/>
          </a:stretch>
        </p:blipFill>
        <p:spPr>
          <a:xfrm>
            <a:off x="0" y="0"/>
            <a:ext cx="714356" cy="714356"/>
          </a:xfrm>
          <a:prstGeom prst="rect">
            <a:avLst/>
          </a:prstGeom>
        </p:spPr>
      </p:pic>
      <p:pic>
        <p:nvPicPr>
          <p:cNvPr id="9" name="Image 8" descr="images.jpg">
            <a:hlinkClick r:id="rId3"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286116" y="3357562"/>
            <a:ext cx="257170" cy="257170"/>
          </a:xfrm>
          <a:prstGeom prst="rect">
            <a:avLst/>
          </a:prstGeom>
        </p:spPr>
      </p:pic>
      <p:pic>
        <p:nvPicPr>
          <p:cNvPr id="10" name="Image 9"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286116" y="3857628"/>
            <a:ext cx="257170" cy="257170"/>
          </a:xfrm>
          <a:prstGeom prst="rect">
            <a:avLst/>
          </a:prstGeom>
        </p:spPr>
      </p:pic>
      <p:pic>
        <p:nvPicPr>
          <p:cNvPr id="11" name="Image 10" descr="images.jpg">
            <a:hlinkClick r:id="rId6"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286116" y="5072074"/>
            <a:ext cx="257170" cy="257170"/>
          </a:xfrm>
          <a:prstGeom prst="rect">
            <a:avLst/>
          </a:prstGeom>
        </p:spPr>
      </p:pic>
      <p:pic>
        <p:nvPicPr>
          <p:cNvPr id="12" name="Image 11" descr="images.jpg">
            <a:hlinkClick r:id="rId6"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286116" y="5500702"/>
            <a:ext cx="257170" cy="257170"/>
          </a:xfrm>
          <a:prstGeom prst="rect">
            <a:avLst/>
          </a:prstGeom>
        </p:spPr>
      </p:pic>
      <p:pic>
        <p:nvPicPr>
          <p:cNvPr id="8" name="Picture 2" descr="Rendered Image">
            <a:hlinkClick r:id="rId7" action="ppaction://hlinksldjump"/>
          </p:cNvPr>
          <p:cNvPicPr>
            <a:picLocks noChangeAspect="1" noChangeArrowheads="1"/>
          </p:cNvPicPr>
          <p:nvPr/>
        </p:nvPicPr>
        <p:blipFill>
          <a:blip r:embed="rId8" cstate="print"/>
          <a:srcRect/>
          <a:stretch>
            <a:fillRect/>
          </a:stretch>
        </p:blipFill>
        <p:spPr bwMode="auto">
          <a:xfrm>
            <a:off x="8526696" y="6215082"/>
            <a:ext cx="617304" cy="860256"/>
          </a:xfrm>
          <a:prstGeom prst="rect">
            <a:avLst/>
          </a:prstGeom>
          <a:noFill/>
          <a:ln w="9525">
            <a:noFill/>
            <a:miter lim="800000"/>
            <a:headEnd/>
            <a:tailEnd/>
          </a:ln>
        </p:spPr>
      </p:pic>
    </p:spTree>
  </p:cSld>
  <p:clrMapOvr>
    <a:masterClrMapping/>
  </p:clrMapOvr>
  <p:transition advClick="0">
    <p:push/>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642910" y="1453173"/>
          <a:ext cx="7929618" cy="5096510"/>
        </p:xfrm>
        <a:graphic>
          <a:graphicData uri="http://schemas.openxmlformats.org/drawingml/2006/table">
            <a:tbl>
              <a:tblPr/>
              <a:tblGrid>
                <a:gridCol w="1551464"/>
                <a:gridCol w="1551464"/>
                <a:gridCol w="2413345"/>
                <a:gridCol w="2413345"/>
              </a:tblGrid>
              <a:tr h="237275">
                <a:tc gridSpan="4">
                  <a:txBody>
                    <a:bodyPr/>
                    <a:lstStyle/>
                    <a:p>
                      <a:pPr>
                        <a:lnSpc>
                          <a:spcPct val="115000"/>
                        </a:lnSpc>
                        <a:spcAft>
                          <a:spcPts val="0"/>
                        </a:spcAft>
                      </a:pPr>
                      <a:r>
                        <a:rPr lang="fr-FR" sz="1200" b="1" dirty="0">
                          <a:solidFill>
                            <a:srgbClr val="0070C0"/>
                          </a:solidFill>
                          <a:latin typeface="Arial"/>
                          <a:ea typeface="Times New Roman"/>
                        </a:rPr>
                        <a:t>Partie 5 : L'ORGANISATION DES ÉCHANGES</a:t>
                      </a:r>
                      <a:endParaRPr lang="fr-FR" sz="1200" dirty="0">
                        <a:solidFill>
                          <a:srgbClr val="0070C0"/>
                        </a:solidFill>
                        <a:latin typeface="Arial"/>
                        <a:ea typeface="Times New Roman"/>
                      </a:endParaRPr>
                    </a:p>
                    <a:p>
                      <a:pPr>
                        <a:lnSpc>
                          <a:spcPct val="115000"/>
                        </a:lnSpc>
                        <a:spcAft>
                          <a:spcPts val="0"/>
                        </a:spcAft>
                      </a:pPr>
                      <a:r>
                        <a:rPr lang="fr-FR" sz="900" dirty="0">
                          <a:solidFill>
                            <a:srgbClr val="000000"/>
                          </a:solidFill>
                          <a:latin typeface="Arial"/>
                          <a:ea typeface="Times New Roman"/>
                        </a:rPr>
                        <a:t>Durée indicative : 25 h (hors </a:t>
                      </a:r>
                      <a:r>
                        <a:rPr lang="fr-FR" sz="900" spc="-50" dirty="0">
                          <a:solidFill>
                            <a:srgbClr val="000000"/>
                          </a:solidFill>
                          <a:latin typeface="Arial"/>
                          <a:ea typeface="Times New Roman"/>
                        </a:rPr>
                        <a:t>objet d'étude et hors période de formation en milieu professionnel)</a:t>
                      </a:r>
                      <a:endParaRPr lang="fr-FR" sz="8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562708">
                <a:tc gridSpan="4">
                  <a:txBody>
                    <a:bodyPr/>
                    <a:lstStyle/>
                    <a:p>
                      <a:pPr marL="64770" marR="154305" algn="just">
                        <a:lnSpc>
                          <a:spcPts val="1200"/>
                        </a:lnSpc>
                        <a:spcAft>
                          <a:spcPts val="0"/>
                        </a:spcAft>
                      </a:pPr>
                      <a:r>
                        <a:rPr lang="fr-FR" sz="900" dirty="0">
                          <a:solidFill>
                            <a:srgbClr val="000000"/>
                          </a:solidFill>
                          <a:latin typeface="Arial"/>
                          <a:ea typeface="Times New Roman"/>
                        </a:rPr>
                        <a:t>Le marché est le lieu et le mécanisme principal d'échange de biens et de services entre agents économiques. Le fonctionnement du marché est encadré par des institutions, nationales et internationales, et par des règles de droit. Le marché est un système de fixation des prix par la confrontation entre les quantités offertes et demandées pour chaque bien économique. L'intensité de la concurrence caractérise différentes structures de marché. Les marchés sont hétérogènes, et la variation des prix révèle des déséquilibres spécifiques à chaque marché.</a:t>
                      </a:r>
                      <a:endParaRPr lang="fr-FR" sz="900" dirty="0">
                        <a:latin typeface="Arial"/>
                        <a:ea typeface="Times New Roman"/>
                      </a:endParaRPr>
                    </a:p>
                    <a:p>
                      <a:pPr marL="64770" marR="154305" algn="just">
                        <a:lnSpc>
                          <a:spcPts val="1200"/>
                        </a:lnSpc>
                        <a:spcAft>
                          <a:spcPts val="0"/>
                        </a:spcAft>
                      </a:pPr>
                      <a:r>
                        <a:rPr lang="fr-FR" sz="900" dirty="0">
                          <a:solidFill>
                            <a:srgbClr val="000000"/>
                          </a:solidFill>
                          <a:latin typeface="Arial"/>
                          <a:ea typeface="Times New Roman"/>
                        </a:rPr>
                        <a:t>Le cadre juridique des échanges est principalement déterminé par les libertés économiques et le droit de propriété, mis en œuvre par des contrats, générateurs d'obligations.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23874">
                <a:tc>
                  <a:txBody>
                    <a:bodyPr/>
                    <a:lstStyle/>
                    <a:p>
                      <a:pPr algn="ctr">
                        <a:lnSpc>
                          <a:spcPct val="115000"/>
                        </a:lnSpc>
                        <a:spcAft>
                          <a:spcPts val="0"/>
                        </a:spcAft>
                      </a:pPr>
                      <a:r>
                        <a:rPr lang="fr-FR" sz="1100" b="1" dirty="0">
                          <a:solidFill>
                            <a:srgbClr val="FF0000"/>
                          </a:solidFill>
                          <a:latin typeface="Arial"/>
                          <a:ea typeface="Times New Roman"/>
                        </a:rPr>
                        <a:t>Thèmes</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solidFill>
                            <a:srgbClr val="FF0000"/>
                          </a:solidFill>
                          <a:latin typeface="Arial"/>
                          <a:ea typeface="Times New Roman"/>
                        </a:rPr>
                        <a:t>Axes de réflexion</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solidFill>
                            <a:srgbClr val="FF0000"/>
                          </a:solidFill>
                          <a:latin typeface="Arial"/>
                          <a:ea typeface="Times New Roman"/>
                        </a:rPr>
                        <a:t>Champ des connaissances</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solidFill>
                            <a:srgbClr val="FF0000"/>
                          </a:solidFill>
                          <a:latin typeface="Arial"/>
                          <a:ea typeface="Times New Roman"/>
                        </a:rPr>
                        <a:t>Propositions d'objets d'étude</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5369">
                <a:tc rowSpan="4">
                  <a:txBody>
                    <a:bodyPr/>
                    <a:lstStyle/>
                    <a:p>
                      <a:pPr marL="64770">
                        <a:lnSpc>
                          <a:spcPct val="115000"/>
                        </a:lnSpc>
                        <a:spcAft>
                          <a:spcPts val="0"/>
                        </a:spcAft>
                      </a:pPr>
                      <a:r>
                        <a:rPr lang="fr-FR" sz="900" dirty="0">
                          <a:solidFill>
                            <a:srgbClr val="000000"/>
                          </a:solidFill>
                          <a:latin typeface="Arial"/>
                          <a:ea typeface="Times New Roman"/>
                        </a:rPr>
                        <a:t>5- 1</a:t>
                      </a:r>
                      <a:endParaRPr lang="fr-FR" sz="900" dirty="0">
                        <a:latin typeface="Arial"/>
                        <a:ea typeface="Times New Roman"/>
                      </a:endParaRPr>
                    </a:p>
                    <a:p>
                      <a:pPr marL="64770">
                        <a:lnSpc>
                          <a:spcPct val="115000"/>
                        </a:lnSpc>
                        <a:spcAft>
                          <a:spcPts val="0"/>
                        </a:spcAft>
                      </a:pPr>
                      <a:r>
                        <a:rPr lang="fr-FR" sz="900" spc="-15" dirty="0">
                          <a:solidFill>
                            <a:srgbClr val="000000"/>
                          </a:solidFill>
                          <a:latin typeface="Arial"/>
                          <a:ea typeface="Times New Roman"/>
                        </a:rPr>
                        <a:t>La notion de marché</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a:lnSpc>
                          <a:spcPct val="115000"/>
                        </a:lnSpc>
                        <a:spcAft>
                          <a:spcPts val="0"/>
                        </a:spcAft>
                      </a:pPr>
                      <a:r>
                        <a:rPr lang="fr-FR" sz="900" spc="-15" dirty="0">
                          <a:solidFill>
                            <a:srgbClr val="000000"/>
                          </a:solidFill>
                          <a:latin typeface="Arial"/>
                          <a:ea typeface="Times New Roman"/>
                        </a:rPr>
                        <a:t>Le marché et le principe </a:t>
                      </a:r>
                      <a:endParaRPr lang="fr-FR" sz="900" spc="-15" dirty="0" smtClean="0">
                        <a:solidFill>
                          <a:srgbClr val="000000"/>
                        </a:solidFill>
                        <a:latin typeface="Arial"/>
                        <a:ea typeface="Times New Roman"/>
                      </a:endParaRPr>
                    </a:p>
                    <a:p>
                      <a:pPr marL="64770">
                        <a:lnSpc>
                          <a:spcPct val="115000"/>
                        </a:lnSpc>
                        <a:spcAft>
                          <a:spcPts val="0"/>
                        </a:spcAft>
                      </a:pPr>
                      <a:r>
                        <a:rPr lang="fr-FR" sz="900" dirty="0" smtClean="0">
                          <a:solidFill>
                            <a:srgbClr val="000000"/>
                          </a:solidFill>
                          <a:latin typeface="Arial"/>
                          <a:ea typeface="Times New Roman"/>
                        </a:rPr>
                        <a:t>de </a:t>
                      </a:r>
                      <a:r>
                        <a:rPr lang="fr-FR" sz="900" dirty="0">
                          <a:solidFill>
                            <a:srgbClr val="000000"/>
                          </a:solidFill>
                          <a:latin typeface="Arial"/>
                          <a:ea typeface="Times New Roman"/>
                        </a:rPr>
                        <a:t>la concurrence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dirty="0">
                          <a:solidFill>
                            <a:srgbClr val="000000"/>
                          </a:solidFill>
                          <a:latin typeface="Arial"/>
                          <a:ea typeface="Times New Roman"/>
                        </a:rPr>
                        <a:t>La notion d'économie de marché</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Les composantes du marché</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Les mécanismes de concurrence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marL="64770" marR="64135">
                        <a:lnSpc>
                          <a:spcPct val="115000"/>
                        </a:lnSpc>
                        <a:spcAft>
                          <a:spcPts val="0"/>
                        </a:spcAft>
                      </a:pPr>
                      <a:r>
                        <a:rPr lang="fr-FR" sz="900" dirty="0">
                          <a:solidFill>
                            <a:srgbClr val="000000"/>
                          </a:solidFill>
                          <a:latin typeface="Arial"/>
                          <a:ea typeface="Times New Roman"/>
                        </a:rPr>
                        <a:t>Le rôle de différents agents sur un marché déterminé</a:t>
                      </a:r>
                      <a:endParaRPr lang="fr-FR" sz="900" dirty="0">
                        <a:latin typeface="Arial"/>
                        <a:ea typeface="Times New Roman"/>
                      </a:endParaRPr>
                    </a:p>
                    <a:p>
                      <a:pPr marL="64770" marR="64135">
                        <a:lnSpc>
                          <a:spcPct val="115000"/>
                        </a:lnSpc>
                        <a:spcAft>
                          <a:spcPts val="0"/>
                        </a:spcAft>
                      </a:pPr>
                      <a:r>
                        <a:rPr lang="fr-FR" sz="900" dirty="0">
                          <a:solidFill>
                            <a:srgbClr val="000000"/>
                          </a:solidFill>
                          <a:latin typeface="Arial"/>
                          <a:ea typeface="Times New Roman"/>
                        </a:rPr>
                        <a:t>La signification de l'évolution des prix sur un marché</a:t>
                      </a:r>
                      <a:endParaRPr lang="fr-FR" sz="900" dirty="0">
                        <a:latin typeface="Arial"/>
                        <a:ea typeface="Times New Roman"/>
                      </a:endParaRPr>
                    </a:p>
                    <a:p>
                      <a:pPr marL="64770" marR="64135">
                        <a:lnSpc>
                          <a:spcPts val="1200"/>
                        </a:lnSpc>
                        <a:spcAft>
                          <a:spcPts val="0"/>
                        </a:spcAft>
                      </a:pPr>
                      <a:r>
                        <a:rPr lang="fr-FR" sz="900" dirty="0">
                          <a:solidFill>
                            <a:srgbClr val="000000"/>
                          </a:solidFill>
                          <a:latin typeface="Arial"/>
                          <a:ea typeface="Times New Roman"/>
                        </a:rPr>
                        <a:t>L'impact d'une variation de l'offre ou de la demande sur le prix d'un bien économique identifié</a:t>
                      </a:r>
                      <a:endParaRPr lang="fr-FR" sz="900" dirty="0">
                        <a:latin typeface="Arial"/>
                        <a:ea typeface="Times New Roman"/>
                      </a:endParaRPr>
                    </a:p>
                    <a:p>
                      <a:pPr marL="64770" marR="64135">
                        <a:lnSpc>
                          <a:spcPct val="115000"/>
                        </a:lnSpc>
                        <a:spcAft>
                          <a:spcPts val="0"/>
                        </a:spcAft>
                      </a:pPr>
                      <a:r>
                        <a:rPr lang="fr-FR" sz="900" dirty="0">
                          <a:solidFill>
                            <a:srgbClr val="000000"/>
                          </a:solidFill>
                          <a:latin typeface="Arial"/>
                          <a:ea typeface="Times New Roman"/>
                        </a:rPr>
                        <a:t>L'analyse de l'évolution de la consommation des ménages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1372">
                <a:tc vMerge="1">
                  <a:txBody>
                    <a:bodyPr/>
                    <a:lstStyle/>
                    <a:p>
                      <a:endParaRPr lang="fr-FR"/>
                    </a:p>
                  </a:txBody>
                  <a:tcPr/>
                </a:tc>
                <a:tc rowSpan="2">
                  <a:txBody>
                    <a:bodyPr/>
                    <a:lstStyle/>
                    <a:p>
                      <a:pPr marL="64770">
                        <a:lnSpc>
                          <a:spcPct val="115000"/>
                        </a:lnSpc>
                        <a:spcAft>
                          <a:spcPts val="0"/>
                        </a:spcAft>
                      </a:pPr>
                      <a:r>
                        <a:rPr lang="fr-FR" sz="900" dirty="0">
                          <a:solidFill>
                            <a:srgbClr val="000000"/>
                          </a:solidFill>
                          <a:latin typeface="Arial"/>
                          <a:ea typeface="Times New Roman"/>
                        </a:rPr>
                        <a:t>Les structures, la </a:t>
                      </a:r>
                      <a:endParaRPr lang="fr-FR" sz="900" dirty="0" smtClean="0">
                        <a:solidFill>
                          <a:srgbClr val="000000"/>
                        </a:solidFill>
                        <a:latin typeface="Arial"/>
                        <a:ea typeface="Times New Roman"/>
                      </a:endParaRPr>
                    </a:p>
                    <a:p>
                      <a:pPr marL="64770">
                        <a:lnSpc>
                          <a:spcPct val="115000"/>
                        </a:lnSpc>
                        <a:spcAft>
                          <a:spcPts val="0"/>
                        </a:spcAft>
                      </a:pPr>
                      <a:r>
                        <a:rPr lang="fr-FR" sz="900" dirty="0" smtClean="0">
                          <a:solidFill>
                            <a:srgbClr val="000000"/>
                          </a:solidFill>
                          <a:latin typeface="Arial"/>
                          <a:ea typeface="Times New Roman"/>
                        </a:rPr>
                        <a:t>diversité </a:t>
                      </a:r>
                      <a:r>
                        <a:rPr lang="fr-FR" sz="900" dirty="0">
                          <a:solidFill>
                            <a:srgbClr val="000000"/>
                          </a:solidFill>
                          <a:latin typeface="Arial"/>
                          <a:ea typeface="Times New Roman"/>
                        </a:rPr>
                        <a:t>et le fonctionnement des marchés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a:solidFill>
                            <a:srgbClr val="000000"/>
                          </a:solidFill>
                          <a:latin typeface="Arial"/>
                          <a:ea typeface="Times New Roman"/>
                        </a:rPr>
                        <a:t>La notion de structure de marché</a:t>
                      </a:r>
                      <a:endParaRPr lang="fr-FR" sz="900">
                        <a:latin typeface="Arial"/>
                        <a:ea typeface="Times New Roman"/>
                      </a:endParaRPr>
                    </a:p>
                    <a:p>
                      <a:pPr marL="64135">
                        <a:lnSpc>
                          <a:spcPct val="115000"/>
                        </a:lnSpc>
                        <a:spcAft>
                          <a:spcPts val="0"/>
                        </a:spcAft>
                      </a:pPr>
                      <a:r>
                        <a:rPr lang="fr-FR" sz="900">
                          <a:solidFill>
                            <a:srgbClr val="000000"/>
                          </a:solidFill>
                          <a:latin typeface="Arial"/>
                          <a:ea typeface="Times New Roman"/>
                        </a:rPr>
                        <a:t>Le marché de concurrence, le monopole, l'oligopole</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497840">
                <a:tc vMerge="1">
                  <a:txBody>
                    <a:bodyPr/>
                    <a:lstStyle/>
                    <a:p>
                      <a:endParaRPr lang="fr-FR"/>
                    </a:p>
                  </a:txBody>
                  <a:tcPr/>
                </a:tc>
                <a:tc vMerge="1">
                  <a:txBody>
                    <a:bodyPr/>
                    <a:lstStyle/>
                    <a:p>
                      <a:endParaRPr lang="fr-FR"/>
                    </a:p>
                  </a:txBody>
                  <a:tcPr/>
                </a:tc>
                <a:tc>
                  <a:txBody>
                    <a:bodyPr/>
                    <a:lstStyle/>
                    <a:p>
                      <a:pPr marL="64135" marR="76200">
                        <a:lnSpc>
                          <a:spcPts val="1200"/>
                        </a:lnSpc>
                        <a:spcAft>
                          <a:spcPts val="0"/>
                        </a:spcAft>
                      </a:pPr>
                      <a:r>
                        <a:rPr lang="fr-FR" sz="900" dirty="0">
                          <a:solidFill>
                            <a:srgbClr val="000000"/>
                          </a:solidFill>
                          <a:latin typeface="Arial"/>
                          <a:ea typeface="Times New Roman"/>
                        </a:rPr>
                        <a:t>La notion d'équilibre de marché</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Le mécanisme de la fixation des prix sur le marché</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L'internationalisation </a:t>
                      </a:r>
                      <a:r>
                        <a:rPr lang="fr-FR" sz="900" dirty="0" smtClean="0">
                          <a:solidFill>
                            <a:srgbClr val="000000"/>
                          </a:solidFill>
                          <a:latin typeface="Arial"/>
                          <a:ea typeface="Times New Roman"/>
                        </a:rPr>
                        <a:t>des marchés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537698">
                <a:tc vMerge="1">
                  <a:txBody>
                    <a:bodyPr/>
                    <a:lstStyle/>
                    <a:p>
                      <a:endParaRPr lang="fr-FR"/>
                    </a:p>
                  </a:txBody>
                  <a:tcPr/>
                </a:tc>
                <a:tc>
                  <a:txBody>
                    <a:bodyPr/>
                    <a:lstStyle/>
                    <a:p>
                      <a:pPr marL="64770">
                        <a:lnSpc>
                          <a:spcPct val="115000"/>
                        </a:lnSpc>
                        <a:spcAft>
                          <a:spcPts val="0"/>
                        </a:spcAft>
                      </a:pPr>
                      <a:r>
                        <a:rPr lang="fr-FR" sz="900">
                          <a:solidFill>
                            <a:srgbClr val="000000"/>
                          </a:solidFill>
                          <a:latin typeface="Arial"/>
                          <a:ea typeface="Times New Roman"/>
                        </a:rPr>
                        <a:t>La demande de biens et services par les ménages : la consommation</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dirty="0">
                          <a:solidFill>
                            <a:srgbClr val="000000"/>
                          </a:solidFill>
                          <a:latin typeface="Arial"/>
                          <a:ea typeface="Times New Roman"/>
                        </a:rPr>
                        <a:t>La consommation marchande et non marchande</a:t>
                      </a:r>
                      <a:endParaRPr lang="fr-FR" sz="900" dirty="0">
                        <a:latin typeface="Arial"/>
                        <a:ea typeface="Times New Roman"/>
                      </a:endParaRPr>
                    </a:p>
                    <a:p>
                      <a:pPr marL="64135" marR="137160">
                        <a:lnSpc>
                          <a:spcPts val="1225"/>
                        </a:lnSpc>
                        <a:spcAft>
                          <a:spcPts val="0"/>
                        </a:spcAft>
                      </a:pPr>
                      <a:r>
                        <a:rPr lang="fr-FR" sz="900" dirty="0">
                          <a:solidFill>
                            <a:srgbClr val="000000"/>
                          </a:solidFill>
                          <a:latin typeface="Arial"/>
                          <a:ea typeface="Times New Roman"/>
                        </a:rPr>
                        <a:t>L'évolution de la consommation des ménages</a:t>
                      </a:r>
                      <a:endParaRPr lang="fr-FR" sz="900" dirty="0">
                        <a:latin typeface="Arial"/>
                        <a:ea typeface="Times New Roman"/>
                      </a:endParaRPr>
                    </a:p>
                    <a:p>
                      <a:pPr marL="64135" marR="137160">
                        <a:lnSpc>
                          <a:spcPts val="1225"/>
                        </a:lnSpc>
                        <a:spcAft>
                          <a:spcPts val="0"/>
                        </a:spcAft>
                      </a:pPr>
                      <a:r>
                        <a:rPr lang="fr-FR" sz="900" dirty="0">
                          <a:solidFill>
                            <a:srgbClr val="000000"/>
                          </a:solidFill>
                          <a:latin typeface="Arial"/>
                          <a:ea typeface="Times New Roman"/>
                        </a:rPr>
                        <a:t>Le lien consommation-revenu</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64135">
                        <a:lnSpc>
                          <a:spcPct val="115000"/>
                        </a:lnSpc>
                        <a:spcAft>
                          <a:spcPts val="0"/>
                        </a:spcAft>
                      </a:pPr>
                      <a:r>
                        <a:rPr lang="fr-FR" sz="900">
                          <a:solidFill>
                            <a:srgbClr val="000000"/>
                          </a:solidFill>
                          <a:latin typeface="Arial"/>
                          <a:ea typeface="Times New Roman"/>
                        </a:rPr>
                        <a:t>Les déterminants de la consommation des ménages</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4748">
                <a:tc rowSpan="2">
                  <a:txBody>
                    <a:bodyPr/>
                    <a:lstStyle/>
                    <a:p>
                      <a:pPr marL="64770">
                        <a:lnSpc>
                          <a:spcPct val="115000"/>
                        </a:lnSpc>
                        <a:spcAft>
                          <a:spcPts val="0"/>
                        </a:spcAft>
                      </a:pPr>
                      <a:r>
                        <a:rPr lang="fr-FR" sz="900">
                          <a:solidFill>
                            <a:srgbClr val="000000"/>
                          </a:solidFill>
                          <a:latin typeface="Arial"/>
                          <a:ea typeface="Times New Roman"/>
                        </a:rPr>
                        <a:t>5-2</a:t>
                      </a:r>
                      <a:endParaRPr lang="fr-FR" sz="900">
                        <a:latin typeface="Arial"/>
                        <a:ea typeface="Times New Roman"/>
                      </a:endParaRPr>
                    </a:p>
                    <a:p>
                      <a:pPr marL="64770">
                        <a:lnSpc>
                          <a:spcPct val="115000"/>
                        </a:lnSpc>
                        <a:spcAft>
                          <a:spcPts val="0"/>
                        </a:spcAft>
                      </a:pPr>
                      <a:r>
                        <a:rPr lang="fr-FR" sz="900" spc="-10">
                          <a:solidFill>
                            <a:srgbClr val="000000"/>
                          </a:solidFill>
                          <a:latin typeface="Arial"/>
                          <a:ea typeface="Times New Roman"/>
                        </a:rPr>
                        <a:t>Le cadre juridique des </a:t>
                      </a:r>
                      <a:endParaRPr lang="fr-FR" sz="900">
                        <a:latin typeface="Arial"/>
                        <a:ea typeface="Times New Roman"/>
                      </a:endParaRPr>
                    </a:p>
                    <a:p>
                      <a:pPr marL="64770">
                        <a:lnSpc>
                          <a:spcPct val="115000"/>
                        </a:lnSpc>
                        <a:spcAft>
                          <a:spcPts val="0"/>
                        </a:spcAft>
                      </a:pPr>
                      <a:r>
                        <a:rPr lang="fr-FR" sz="900">
                          <a:solidFill>
                            <a:srgbClr val="000000"/>
                          </a:solidFill>
                          <a:latin typeface="Arial"/>
                          <a:ea typeface="Times New Roman"/>
                        </a:rPr>
                        <a:t>échanges</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a:lnSpc>
                          <a:spcPct val="115000"/>
                        </a:lnSpc>
                        <a:spcAft>
                          <a:spcPts val="0"/>
                        </a:spcAft>
                      </a:pPr>
                      <a:r>
                        <a:rPr lang="fr-FR" sz="900" dirty="0">
                          <a:solidFill>
                            <a:srgbClr val="000000"/>
                          </a:solidFill>
                          <a:latin typeface="Arial"/>
                          <a:ea typeface="Times New Roman"/>
                        </a:rPr>
                        <a:t>Les libertés économiques et le droit de propriété</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dirty="0">
                          <a:solidFill>
                            <a:srgbClr val="000000"/>
                          </a:solidFill>
                          <a:latin typeface="Arial"/>
                          <a:ea typeface="Times New Roman"/>
                        </a:rPr>
                        <a:t>Les éléments constitutifs</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La protection et les limites</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La propriété corporelle et incorporelle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64770" marR="64135">
                        <a:lnSpc>
                          <a:spcPct val="115000"/>
                        </a:lnSpc>
                        <a:spcAft>
                          <a:spcPts val="0"/>
                        </a:spcAft>
                      </a:pPr>
                      <a:r>
                        <a:rPr lang="fr-FR" sz="900" dirty="0">
                          <a:solidFill>
                            <a:srgbClr val="000000"/>
                          </a:solidFill>
                          <a:latin typeface="Arial"/>
                          <a:ea typeface="Times New Roman"/>
                        </a:rPr>
                        <a:t>Les effets du principe de la liberté du commerce et de l'industrie</a:t>
                      </a:r>
                      <a:endParaRPr lang="fr-FR" sz="900" dirty="0">
                        <a:latin typeface="Arial"/>
                        <a:ea typeface="Times New Roman"/>
                      </a:endParaRPr>
                    </a:p>
                    <a:p>
                      <a:pPr marL="64770" marR="64135">
                        <a:lnSpc>
                          <a:spcPts val="1200"/>
                        </a:lnSpc>
                        <a:spcAft>
                          <a:spcPts val="0"/>
                        </a:spcAft>
                      </a:pPr>
                      <a:r>
                        <a:rPr lang="fr-FR" sz="900" dirty="0">
                          <a:solidFill>
                            <a:srgbClr val="000000"/>
                          </a:solidFill>
                          <a:latin typeface="Arial"/>
                          <a:ea typeface="Times New Roman"/>
                        </a:rPr>
                        <a:t>Les conséquences pratiques du principe de liberté de circulation des biens et personnes</a:t>
                      </a:r>
                      <a:endParaRPr lang="fr-FR" sz="900" dirty="0">
                        <a:latin typeface="Arial"/>
                        <a:ea typeface="Times New Roman"/>
                      </a:endParaRPr>
                    </a:p>
                    <a:p>
                      <a:pPr marL="64770" marR="64135">
                        <a:lnSpc>
                          <a:spcPct val="115000"/>
                        </a:lnSpc>
                        <a:spcAft>
                          <a:spcPts val="0"/>
                        </a:spcAft>
                      </a:pPr>
                      <a:r>
                        <a:rPr lang="fr-FR" sz="900" dirty="0">
                          <a:solidFill>
                            <a:srgbClr val="000000"/>
                          </a:solidFill>
                          <a:latin typeface="Arial"/>
                          <a:ea typeface="Times New Roman"/>
                        </a:rPr>
                        <a:t>L'analyse d'un cas de contrefaçon et ses conséquences </a:t>
                      </a:r>
                      <a:endParaRPr lang="fr-FR" sz="900" dirty="0">
                        <a:latin typeface="Arial"/>
                        <a:ea typeface="Times New Roman"/>
                      </a:endParaRPr>
                    </a:p>
                    <a:p>
                      <a:pPr marL="64770" marR="64135">
                        <a:lnSpc>
                          <a:spcPct val="115000"/>
                        </a:lnSpc>
                        <a:spcAft>
                          <a:spcPts val="0"/>
                        </a:spcAft>
                      </a:pPr>
                      <a:r>
                        <a:rPr lang="fr-FR" sz="900" dirty="0">
                          <a:solidFill>
                            <a:srgbClr val="000000"/>
                          </a:solidFill>
                          <a:latin typeface="Arial"/>
                          <a:ea typeface="Times New Roman"/>
                        </a:rPr>
                        <a:t>Les clauses d'un contrat commercial et l'analyse des conséquences</a:t>
                      </a:r>
                      <a:endParaRPr lang="fr-FR" sz="900" dirty="0">
                        <a:latin typeface="Arial"/>
                        <a:ea typeface="Times New Roman"/>
                      </a:endParaRPr>
                    </a:p>
                  </a:txBody>
                  <a:tcPr marL="15631" marR="1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9935">
                <a:tc vMerge="1">
                  <a:txBody>
                    <a:bodyPr/>
                    <a:lstStyle/>
                    <a:p>
                      <a:endParaRPr lang="fr-FR"/>
                    </a:p>
                  </a:txBody>
                  <a:tcPr/>
                </a:tc>
                <a:tc>
                  <a:txBody>
                    <a:bodyPr/>
                    <a:lstStyle/>
                    <a:p>
                      <a:pPr marL="64770">
                        <a:lnSpc>
                          <a:spcPct val="115000"/>
                        </a:lnSpc>
                        <a:spcAft>
                          <a:spcPts val="0"/>
                        </a:spcAft>
                      </a:pPr>
                      <a:r>
                        <a:rPr lang="fr-FR" sz="900" spc="-20">
                          <a:solidFill>
                            <a:srgbClr val="000000"/>
                          </a:solidFill>
                          <a:latin typeface="Arial"/>
                          <a:ea typeface="Times New Roman"/>
                        </a:rPr>
                        <a:t>Les obligations et le </a:t>
                      </a:r>
                      <a:r>
                        <a:rPr lang="fr-FR" sz="900">
                          <a:solidFill>
                            <a:srgbClr val="000000"/>
                          </a:solidFill>
                          <a:latin typeface="Arial"/>
                          <a:ea typeface="Times New Roman"/>
                        </a:rPr>
                        <a:t>contrat</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dirty="0">
                          <a:solidFill>
                            <a:srgbClr val="000000"/>
                          </a:solidFill>
                          <a:latin typeface="Arial"/>
                          <a:ea typeface="Times New Roman"/>
                        </a:rPr>
                        <a:t>La notion d'obligation</a:t>
                      </a:r>
                      <a:endParaRPr lang="fr-FR" sz="900" dirty="0">
                        <a:latin typeface="Arial"/>
                        <a:ea typeface="Times New Roman"/>
                      </a:endParaRPr>
                    </a:p>
                    <a:p>
                      <a:pPr marL="64135" marR="8890">
                        <a:lnSpc>
                          <a:spcPts val="1295"/>
                        </a:lnSpc>
                        <a:spcAft>
                          <a:spcPts val="0"/>
                        </a:spcAft>
                      </a:pPr>
                      <a:r>
                        <a:rPr lang="fr-FR" sz="900" dirty="0">
                          <a:solidFill>
                            <a:srgbClr val="000000"/>
                          </a:solidFill>
                          <a:latin typeface="Arial"/>
                          <a:ea typeface="Times New Roman"/>
                        </a:rPr>
                        <a:t>La notion de contrat Les conditions de validité</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d'un contrat Les effets obligatoires du contrat</a:t>
                      </a:r>
                      <a:endParaRPr lang="fr-FR" sz="900" dirty="0">
                        <a:latin typeface="Arial"/>
                        <a:ea typeface="Times New Roman"/>
                      </a:endParaRPr>
                    </a:p>
                    <a:p>
                      <a:pPr marL="64135">
                        <a:lnSpc>
                          <a:spcPct val="115000"/>
                        </a:lnSpc>
                        <a:spcAft>
                          <a:spcPts val="0"/>
                        </a:spcAft>
                      </a:pPr>
                      <a:r>
                        <a:rPr lang="fr-FR" sz="900" dirty="0">
                          <a:solidFill>
                            <a:srgbClr val="000000"/>
                          </a:solidFill>
                          <a:latin typeface="Arial"/>
                          <a:ea typeface="Times New Roman"/>
                        </a:rPr>
                        <a:t>L'inexécution des contrats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bl>
          </a:graphicData>
        </a:graphic>
      </p:graphicFrame>
      <p:pic>
        <p:nvPicPr>
          <p:cNvPr id="5" name="Image 4" descr="arton328.jpg"/>
          <p:cNvPicPr>
            <a:picLocks noChangeAspect="1"/>
          </p:cNvPicPr>
          <p:nvPr/>
        </p:nvPicPr>
        <p:blipFill>
          <a:blip r:embed="rId2" cstate="print">
            <a:clrChange>
              <a:clrFrom>
                <a:srgbClr val="FEFEFE"/>
              </a:clrFrom>
              <a:clrTo>
                <a:srgbClr val="FEFEFE">
                  <a:alpha val="0"/>
                </a:srgbClr>
              </a:clrTo>
            </a:clrChange>
          </a:blip>
          <a:stretch>
            <a:fillRect/>
          </a:stretch>
        </p:blipFill>
        <p:spPr>
          <a:xfrm>
            <a:off x="0" y="0"/>
            <a:ext cx="714356" cy="714356"/>
          </a:xfrm>
          <a:prstGeom prst="rect">
            <a:avLst/>
          </a:prstGeom>
        </p:spPr>
      </p:pic>
      <p:pic>
        <p:nvPicPr>
          <p:cNvPr id="8" name="Image 7" descr="images.jpg">
            <a:hlinkClick r:id="rId3"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500430" y="5500702"/>
            <a:ext cx="257170" cy="257170"/>
          </a:xfrm>
          <a:prstGeom prst="rect">
            <a:avLst/>
          </a:prstGeom>
        </p:spPr>
      </p:pic>
      <p:pic>
        <p:nvPicPr>
          <p:cNvPr id="9" name="Image 8"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500430" y="5000636"/>
            <a:ext cx="257170" cy="257170"/>
          </a:xfrm>
          <a:prstGeom prst="rect">
            <a:avLst/>
          </a:prstGeom>
        </p:spPr>
      </p:pic>
      <p:pic>
        <p:nvPicPr>
          <p:cNvPr id="10" name="Image 9" descr="images.jpg">
            <a:hlinkClick r:id="rId6"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500430" y="4214818"/>
            <a:ext cx="257170" cy="257170"/>
          </a:xfrm>
          <a:prstGeom prst="rect">
            <a:avLst/>
          </a:prstGeom>
        </p:spPr>
      </p:pic>
      <p:pic>
        <p:nvPicPr>
          <p:cNvPr id="11" name="Image 10" descr="images.jpg">
            <a:hlinkClick r:id="rId7"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500430" y="3143248"/>
            <a:ext cx="257170" cy="257170"/>
          </a:xfrm>
          <a:prstGeom prst="rect">
            <a:avLst/>
          </a:prstGeom>
        </p:spPr>
      </p:pic>
      <p:pic>
        <p:nvPicPr>
          <p:cNvPr id="12" name="Image 11" descr="images.jpg">
            <a:hlinkClick r:id="rId8"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500430" y="6286520"/>
            <a:ext cx="257170" cy="257170"/>
          </a:xfrm>
          <a:prstGeom prst="rect">
            <a:avLst/>
          </a:prstGeom>
        </p:spPr>
      </p:pic>
      <p:pic>
        <p:nvPicPr>
          <p:cNvPr id="13" name="Picture 2" descr="Rendered Image">
            <a:hlinkClick r:id="rId9" action="ppaction://hlinksldjump"/>
          </p:cNvPr>
          <p:cNvPicPr>
            <a:picLocks noChangeAspect="1" noChangeArrowheads="1"/>
          </p:cNvPicPr>
          <p:nvPr/>
        </p:nvPicPr>
        <p:blipFill>
          <a:blip r:embed="rId10" cstate="print"/>
          <a:srcRect/>
          <a:stretch>
            <a:fillRect/>
          </a:stretch>
        </p:blipFill>
        <p:spPr bwMode="auto">
          <a:xfrm>
            <a:off x="8526696" y="6215082"/>
            <a:ext cx="617304" cy="860256"/>
          </a:xfrm>
          <a:prstGeom prst="rect">
            <a:avLst/>
          </a:prstGeom>
          <a:noFill/>
          <a:ln w="9525">
            <a:noFill/>
            <a:miter lim="800000"/>
            <a:headEnd/>
            <a:tailEnd/>
          </a:ln>
        </p:spPr>
      </p:pic>
    </p:spTree>
  </p:cSld>
  <p:clrMapOvr>
    <a:masterClrMapping/>
  </p:clrMapOvr>
  <p:transition advClick="0">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642910" y="785794"/>
            <a:ext cx="7858180" cy="461665"/>
          </a:xfrm>
          <a:prstGeom prst="rect">
            <a:avLst/>
          </a:prstGeom>
        </p:spPr>
        <p:txBody>
          <a:bodyPr wrap="square">
            <a:spAutoFit/>
          </a:bodyPr>
          <a:lstStyle/>
          <a:p>
            <a:pPr lvl="0" indent="6350" algn="ctr">
              <a:tabLst>
                <a:tab pos="149225" algn="l"/>
              </a:tabLst>
            </a:pPr>
            <a:r>
              <a:rPr lang="fr-FR" sz="1200" b="1" dirty="0" smtClean="0">
                <a:solidFill>
                  <a:srgbClr val="000000"/>
                </a:solidFill>
                <a:latin typeface="Arial" pitchFamily="34" charset="0"/>
                <a:ea typeface="Times New Roman" pitchFamily="18" charset="0"/>
                <a:cs typeface="Arial" pitchFamily="34" charset="0"/>
              </a:rPr>
              <a:t>Classe 1.1. Gestion administrative des relations avec les fournisseurs   </a:t>
            </a:r>
          </a:p>
          <a:p>
            <a:pPr lvl="0" indent="6350" algn="ctr">
              <a:tabLst>
                <a:tab pos="149225" algn="l"/>
              </a:tabLst>
            </a:pPr>
            <a:r>
              <a:rPr lang="fr-FR" sz="1200" b="1" dirty="0" smtClean="0">
                <a:solidFill>
                  <a:srgbClr val="000000"/>
                </a:solidFill>
                <a:latin typeface="Arial" pitchFamily="34" charset="0"/>
                <a:ea typeface="Times New Roman" pitchFamily="18" charset="0"/>
                <a:cs typeface="Arial" pitchFamily="34" charset="0"/>
              </a:rPr>
              <a:t> </a:t>
            </a:r>
            <a:r>
              <a:rPr lang="fr-FR" sz="1200" b="1" dirty="0" smtClean="0">
                <a:solidFill>
                  <a:srgbClr val="4684B3"/>
                </a:solidFill>
                <a:latin typeface="Arial" pitchFamily="34" charset="0"/>
                <a:ea typeface="Times New Roman" pitchFamily="18" charset="0"/>
                <a:cs typeface="Arial" pitchFamily="34" charset="0"/>
              </a:rPr>
              <a:t>1.1.1 TENUE DES DOSSIERS FOURNISSEURS ET SOUS-TRAITANTS</a:t>
            </a:r>
            <a:endParaRPr lang="fr-FR" sz="2800" dirty="0" smtClean="0">
              <a:solidFill>
                <a:srgbClr val="000000"/>
              </a:solidFill>
              <a:latin typeface="Arial" pitchFamily="34" charset="0"/>
              <a:cs typeface="Arial" pitchFamily="34" charset="0"/>
            </a:endParaRPr>
          </a:p>
        </p:txBody>
      </p:sp>
      <p:graphicFrame>
        <p:nvGraphicFramePr>
          <p:cNvPr id="9" name="Tableau 8"/>
          <p:cNvGraphicFramePr>
            <a:graphicFrameLocks noGrp="1"/>
          </p:cNvGraphicFramePr>
          <p:nvPr/>
        </p:nvGraphicFramePr>
        <p:xfrm>
          <a:off x="428597" y="1285860"/>
          <a:ext cx="8286807" cy="29575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mn-lt"/>
                          <a:ea typeface="Times New Roman"/>
                          <a:cs typeface="Calibri"/>
                        </a:rPr>
                        <a:t>Données de la situation</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Savoirs associés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n-lt"/>
                          <a:ea typeface="Times New Roman"/>
                          <a:cs typeface="Calibri"/>
                        </a:rPr>
                        <a:t>Performance attendue</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rowSpan="2">
                  <a:txBody>
                    <a:bodyPr/>
                    <a:lstStyle/>
                    <a:p>
                      <a:pPr>
                        <a:spcAft>
                          <a:spcPts val="0"/>
                        </a:spcAft>
                      </a:pPr>
                      <a:endParaRPr lang="fr-FR" sz="1000" b="0" dirty="0">
                        <a:latin typeface="+mn-lt"/>
                        <a:ea typeface="Times New Roman"/>
                        <a:cs typeface="Calibri"/>
                      </a:endParaRPr>
                    </a:p>
                    <a:p>
                      <a:pPr marL="82550" indent="-82550">
                        <a:spcAft>
                          <a:spcPts val="0"/>
                        </a:spcAft>
                      </a:pPr>
                      <a:r>
                        <a:rPr lang="fr-FR" sz="1000" b="0" dirty="0">
                          <a:latin typeface="+mn-lt"/>
                          <a:ea typeface="Times New Roman"/>
                          <a:cs typeface="Calibri"/>
                        </a:rPr>
                        <a:t>- Les données commerciales et comptables de l’organisation</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Les dossiers et informations sur les fournisseurs et sous-traitants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Les consignes de tenue des dossiers dans l’entité</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Les règles et procédures de sécurité des informations fournisseurs</a:t>
                      </a:r>
                      <a:endParaRPr lang="fr-FR" sz="1000" b="1" dirty="0">
                        <a:latin typeface="+mn-lt"/>
                        <a:ea typeface="Times New Roman"/>
                        <a:cs typeface="Arial Narrow"/>
                      </a:endParaRPr>
                    </a:p>
                    <a:p>
                      <a:pPr marL="82550" indent="-82550">
                        <a:spcAft>
                          <a:spcPts val="0"/>
                        </a:spcAft>
                      </a:pPr>
                      <a:r>
                        <a:rPr lang="fr-FR" sz="1000" b="0" dirty="0">
                          <a:latin typeface="+mn-lt"/>
                          <a:ea typeface="Cambria"/>
                          <a:cs typeface="Calibri"/>
                        </a:rPr>
                        <a:t>- Les exigences en matière de confidentialité</a:t>
                      </a:r>
                      <a:endParaRPr lang="fr-FR" sz="1000" b="1" dirty="0">
                        <a:latin typeface="+mn-lt"/>
                        <a:ea typeface="Cambria"/>
                        <a:cs typeface="Times New Roman"/>
                      </a:endParaRPr>
                    </a:p>
                    <a:p>
                      <a:pPr marL="82550" indent="-82550">
                        <a:spcAft>
                          <a:spcPts val="0"/>
                        </a:spcAft>
                      </a:pPr>
                      <a:r>
                        <a:rPr lang="fr-FR" sz="1000" b="0" dirty="0">
                          <a:latin typeface="+mn-lt"/>
                          <a:ea typeface="Cambria"/>
                          <a:cs typeface="Calibri"/>
                        </a:rPr>
                        <a:t>- Les règles comportementales à adopter envers les fournisseurs</a:t>
                      </a:r>
                      <a:endParaRPr lang="fr-FR" sz="1000" b="1" dirty="0">
                        <a:latin typeface="+mn-lt"/>
                        <a:ea typeface="Cambria"/>
                        <a:cs typeface="Times New Roman"/>
                      </a:endParaRPr>
                    </a:p>
                    <a:p>
                      <a:pPr marL="82550" indent="-82550">
                        <a:spcAft>
                          <a:spcPts val="0"/>
                        </a:spcAft>
                      </a:pPr>
                      <a:r>
                        <a:rPr lang="fr-FR" sz="1000" b="0" dirty="0">
                          <a:latin typeface="+mn-lt"/>
                          <a:ea typeface="Cambria"/>
                          <a:cs typeface="Calibri"/>
                        </a:rPr>
                        <a:t>- Un environnement numérique de travail de type PGI</a:t>
                      </a:r>
                      <a:endParaRPr lang="fr-FR" sz="1000" b="1" dirty="0">
                        <a:latin typeface="+mn-lt"/>
                        <a:ea typeface="Cambria"/>
                        <a:cs typeface="Times New Roman"/>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a:latin typeface="+mn-lt"/>
                          <a:ea typeface="Times New Roman"/>
                          <a:cs typeface="Calibri"/>
                        </a:rPr>
                        <a:t>Savoirs de gestion et savoirs technologiques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Les types de fournisseurs : grossiste, détaillant, prestataire, sous-traitant, centrale d’achat</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Les méthodes de classement et d’archivage avec la Gestion Électronique des Documents (GED)</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Les réductions commerciales et financières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Le processus automatisé des informations fournisseurs à l’aide d’un PGI</a:t>
                      </a:r>
                      <a:endParaRPr lang="fr-FR" sz="1000" b="1" dirty="0">
                        <a:latin typeface="+mn-lt"/>
                        <a:ea typeface="Times New Roman"/>
                        <a:cs typeface="Arial Narrow"/>
                      </a:endParaRPr>
                    </a:p>
                    <a:p>
                      <a:pPr marL="82550" indent="-82550">
                        <a:spcAft>
                          <a:spcPts val="0"/>
                        </a:spcAft>
                      </a:pPr>
                      <a:r>
                        <a:rPr lang="fr-FR" sz="1000" b="1" dirty="0">
                          <a:solidFill>
                            <a:srgbClr val="FF0000"/>
                          </a:solidFill>
                          <a:latin typeface="+mn-lt"/>
                          <a:ea typeface="Times New Roman"/>
                          <a:cs typeface="Calibri"/>
                        </a:rPr>
                        <a:t>Savoirs juridiques et économiques</a:t>
                      </a:r>
                      <a:endParaRPr lang="fr-FR" sz="1000" b="1" dirty="0">
                        <a:solidFill>
                          <a:srgbClr val="FF0000"/>
                        </a:solidFill>
                        <a:latin typeface="+mn-lt"/>
                        <a:ea typeface="Times New Roman"/>
                        <a:cs typeface="Arial Narrow"/>
                      </a:endParaRPr>
                    </a:p>
                    <a:p>
                      <a:pPr marL="82550" indent="-82550">
                        <a:spcAft>
                          <a:spcPts val="0"/>
                        </a:spcAft>
                      </a:pPr>
                      <a:r>
                        <a:rPr lang="fr-FR" sz="1000" b="0" dirty="0">
                          <a:solidFill>
                            <a:srgbClr val="FF0000"/>
                          </a:solidFill>
                          <a:latin typeface="+mn-lt"/>
                          <a:ea typeface="Times New Roman"/>
                          <a:cs typeface="Calibri"/>
                        </a:rPr>
                        <a:t>-</a:t>
                      </a:r>
                      <a:r>
                        <a:rPr lang="fr-FR" sz="1000" b="0" dirty="0">
                          <a:solidFill>
                            <a:srgbClr val="FF0000"/>
                          </a:solidFill>
                          <a:latin typeface="+mn-lt"/>
                          <a:ea typeface="Times New Roman"/>
                          <a:cs typeface="Calibri"/>
                          <a:hlinkClick r:id="rId2" action="ppaction://hlinksldjump" tooltip="Thème 1.2-  Les organisations : Les différentes organisations  &amp; Thème 1.3 - Les entreprises : Les différents types d'entreprises"/>
                        </a:rPr>
                        <a:t> Les types de structure des </a:t>
                      </a:r>
                      <a:r>
                        <a:rPr lang="fr-FR" sz="1000" b="0" dirty="0" smtClean="0">
                          <a:solidFill>
                            <a:srgbClr val="FF0000"/>
                          </a:solidFill>
                          <a:latin typeface="+mn-lt"/>
                          <a:ea typeface="Times New Roman"/>
                          <a:cs typeface="Calibri"/>
                          <a:hlinkClick r:id="rId2" action="ppaction://hlinksldjump" tooltip="Thème 1.2-  Les organisations : Les différentes organisations  &amp; Thème 1.3 - Les entreprises : Les différents types d'entreprises"/>
                        </a:rPr>
                        <a:t>organisations </a:t>
                      </a:r>
                      <a:endParaRPr lang="fr-FR" sz="1000" b="0" dirty="0" smtClean="0">
                        <a:solidFill>
                          <a:srgbClr val="FF0000"/>
                        </a:solidFill>
                        <a:latin typeface="+mn-lt"/>
                        <a:ea typeface="Times New Roman"/>
                        <a:cs typeface="Calibri"/>
                      </a:endParaRPr>
                    </a:p>
                    <a:p>
                      <a:pPr marL="82550" indent="-82550">
                        <a:spcAft>
                          <a:spcPts val="0"/>
                        </a:spcAft>
                      </a:pPr>
                      <a:r>
                        <a:rPr lang="fr-FR" sz="1000" b="0" dirty="0" smtClean="0">
                          <a:solidFill>
                            <a:srgbClr val="FF0000"/>
                          </a:solidFill>
                          <a:latin typeface="+mn-lt"/>
                          <a:ea typeface="Times New Roman"/>
                          <a:cs typeface="Calibri"/>
                        </a:rPr>
                        <a:t>- </a:t>
                      </a:r>
                      <a:r>
                        <a:rPr lang="fr-FR" sz="1000" b="0" dirty="0">
                          <a:solidFill>
                            <a:srgbClr val="FF0000"/>
                          </a:solidFill>
                          <a:latin typeface="+mn-lt"/>
                          <a:ea typeface="Times New Roman"/>
                          <a:cs typeface="Calibri"/>
                          <a:hlinkClick r:id="rId2" action="ppaction://hlinksldjump" tooltip="Thème 1.2 - Les organisations : Finalités et objectifs des organisations &amp; Thème 1.3 - Les entreprises : L'entreprise et son marché."/>
                        </a:rPr>
                        <a:t>Les biens et les services</a:t>
                      </a:r>
                      <a:endParaRPr lang="fr-FR" sz="1000" b="1" dirty="0">
                        <a:solidFill>
                          <a:srgbClr val="FF0000"/>
                        </a:solidFill>
                        <a:latin typeface="+mn-lt"/>
                        <a:ea typeface="Times New Roman"/>
                        <a:cs typeface="Arial Narrow"/>
                      </a:endParaRPr>
                    </a:p>
                    <a:p>
                      <a:pPr marL="82550" indent="-82550">
                        <a:spcAft>
                          <a:spcPts val="0"/>
                        </a:spcAft>
                      </a:pPr>
                      <a:r>
                        <a:rPr lang="fr-FR" sz="1000" b="0" dirty="0">
                          <a:solidFill>
                            <a:srgbClr val="FF0000"/>
                          </a:solidFill>
                          <a:latin typeface="+mn-lt"/>
                          <a:ea typeface="Times New Roman"/>
                          <a:cs typeface="Calibri"/>
                        </a:rPr>
                        <a:t>- </a:t>
                      </a:r>
                      <a:r>
                        <a:rPr lang="fr-FR" sz="1000" b="0" dirty="0">
                          <a:solidFill>
                            <a:srgbClr val="FF0000"/>
                          </a:solidFill>
                          <a:latin typeface="+mn-lt"/>
                          <a:ea typeface="Times New Roman"/>
                          <a:cs typeface="Calibri"/>
                          <a:hlinkClick r:id="rId3" action="ppaction://hlinksldjump" tooltip="Thème 4.1 - La production et l'organisation du travail : L'organisation de la production"/>
                        </a:rPr>
                        <a:t>La sous-traitance</a:t>
                      </a:r>
                      <a:endParaRPr lang="fr-FR" sz="1000" b="1" dirty="0">
                        <a:solidFill>
                          <a:srgbClr val="FF0000"/>
                        </a:solidFill>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mn-lt"/>
                        <a:ea typeface="Times New Roman"/>
                        <a:cs typeface="Calibri"/>
                      </a:endParaRPr>
                    </a:p>
                    <a:p>
                      <a:pPr>
                        <a:spcAft>
                          <a:spcPts val="0"/>
                        </a:spcAft>
                      </a:pPr>
                      <a:r>
                        <a:rPr lang="fr-FR" sz="1000" b="1" dirty="0">
                          <a:latin typeface="+mn-lt"/>
                          <a:ea typeface="Times New Roman"/>
                          <a:cs typeface="Calibri"/>
                        </a:rPr>
                        <a:t>Complexité</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Absence de fichier fournisseur</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Cas d’un fournisseur également client</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Cas de sous-traitant d’un fournisseur</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Tarifs conditionnels et variables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Relations avec des fournisseurs UE et hors UE</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554917">
                <a:tc vMerge="1">
                  <a:txBody>
                    <a:bodyPr/>
                    <a:lstStyle/>
                    <a:p>
                      <a:endParaRPr lang="fr-FR"/>
                    </a:p>
                  </a:txBody>
                  <a:tcPr/>
                </a:tc>
                <a:tc vMerge="1">
                  <a:txBody>
                    <a:bodyPr/>
                    <a:lstStyle/>
                    <a:p>
                      <a:endParaRPr lang="fr-FR"/>
                    </a:p>
                  </a:txBody>
                  <a:tcPr/>
                </a:tc>
                <a:tc>
                  <a:txBody>
                    <a:bodyPr/>
                    <a:lstStyle/>
                    <a:p>
                      <a:pPr>
                        <a:spcAft>
                          <a:spcPts val="0"/>
                        </a:spcAft>
                      </a:pPr>
                      <a:endParaRPr lang="fr-FR" sz="1000" b="1" dirty="0">
                        <a:latin typeface="+mn-lt"/>
                        <a:ea typeface="Times New Roman"/>
                        <a:cs typeface="Calibri"/>
                      </a:endParaRPr>
                    </a:p>
                    <a:p>
                      <a:pPr>
                        <a:spcAft>
                          <a:spcPts val="0"/>
                        </a:spcAft>
                      </a:pPr>
                      <a:r>
                        <a:rPr lang="fr-FR" sz="1000" b="1" dirty="0">
                          <a:latin typeface="+mn-lt"/>
                          <a:ea typeface="Times New Roman"/>
                          <a:cs typeface="Calibri"/>
                        </a:rPr>
                        <a:t>Aléas</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Informations incertaines sur un fournisseur</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Perte de l’historique fournisseur</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Anomalies dans un catalogue fournisseur </a:t>
                      </a:r>
                      <a:endParaRPr lang="fr-FR" sz="1000" b="1" dirty="0">
                        <a:latin typeface="+mn-lt"/>
                        <a:ea typeface="Times New Roman"/>
                        <a:cs typeface="Arial Narrow"/>
                      </a:endParaRPr>
                    </a:p>
                    <a:p>
                      <a:pPr marL="82550" indent="-82550">
                        <a:spcAft>
                          <a:spcPts val="0"/>
                        </a:spcAft>
                      </a:pPr>
                      <a:r>
                        <a:rPr lang="fr-FR" sz="1000" b="0" dirty="0">
                          <a:latin typeface="+mn-lt"/>
                          <a:ea typeface="Times New Roman"/>
                          <a:cs typeface="Calibri"/>
                        </a:rPr>
                        <a:t>- Défaillance d’un fournisseur ou d’un sous-traitant</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a:latin typeface="+mn-lt"/>
                          <a:ea typeface="Times New Roman"/>
                          <a:cs typeface="Calibri"/>
                        </a:rPr>
                        <a:t>Compétences</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a:latin typeface="+mn-lt"/>
                          <a:ea typeface="Times New Roman"/>
                          <a:cs typeface="Calibri"/>
                        </a:rPr>
                        <a:t>Critère d’évaluation</a:t>
                      </a:r>
                      <a:endParaRPr lang="fr-FR" sz="1000" b="1">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mn-lt"/>
                          <a:ea typeface="Times New Roman"/>
                          <a:cs typeface="Calibri"/>
                        </a:rPr>
                        <a:t>Résultats </a:t>
                      </a:r>
                      <a:r>
                        <a:rPr lang="fr-FR" sz="1000" b="1" dirty="0">
                          <a:latin typeface="+mn-lt"/>
                          <a:ea typeface="Times New Roman"/>
                          <a:cs typeface="Calibri"/>
                        </a:rPr>
                        <a:t>attendus </a:t>
                      </a:r>
                      <a:endParaRPr lang="fr-FR" sz="1000" b="1" dirty="0">
                        <a:latin typeface="+mn-lt"/>
                        <a:ea typeface="Times New Roman"/>
                        <a:cs typeface="Arial Narrow"/>
                      </a:endParaRPr>
                    </a:p>
                    <a:p>
                      <a:pPr>
                        <a:spcAft>
                          <a:spcPts val="0"/>
                        </a:spcAft>
                      </a:pPr>
                      <a:r>
                        <a:rPr lang="fr-FR" sz="1000" b="0" dirty="0">
                          <a:latin typeface="+mn-lt"/>
                          <a:ea typeface="Times New Roman"/>
                          <a:cs typeface="Calibri"/>
                        </a:rPr>
                        <a:t>Les dossiers fournisseurs et sous-traitants sont mis à jour en permanence.</a:t>
                      </a:r>
                      <a:endParaRPr lang="fr-FR" sz="1000" b="1" dirty="0">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277459">
                <a:tc>
                  <a:txBody>
                    <a:bodyPr/>
                    <a:lstStyle/>
                    <a:p>
                      <a:pPr>
                        <a:spcAft>
                          <a:spcPts val="0"/>
                        </a:spcAft>
                      </a:pPr>
                      <a:r>
                        <a:rPr lang="fr-FR" sz="1000" b="0" dirty="0">
                          <a:latin typeface="+mn-lt"/>
                          <a:ea typeface="Times New Roman"/>
                          <a:cs typeface="Calibri"/>
                        </a:rPr>
                        <a:t>Actualiser une base de données fournisseurs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mn-lt"/>
                          <a:ea typeface="Times New Roman"/>
                          <a:cs typeface="Calibri"/>
                        </a:rPr>
                        <a:t>Fiabilité et exhaustivité des informations relatives aux fournisseurs</a:t>
                      </a:r>
                      <a:endParaRPr lang="fr-FR" sz="1000" b="1" dirty="0">
                        <a:latin typeface="+mn-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501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152352" rIns="9144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bmk="_Toc302398754">
                <a:ln>
                  <a:noFill/>
                </a:ln>
                <a:solidFill>
                  <a:srgbClr val="3B81BD"/>
                </a:solidFill>
                <a:effectLst/>
                <a:latin typeface="Calibri" pitchFamily="34" charset="0"/>
                <a:cs typeface="Arial" pitchFamily="34" charset="0"/>
              </a:rPr>
              <a:t>Pôle 1 – Gestion administrative des relations externes</a:t>
            </a:r>
            <a:endParaRPr kumimoji="0" lang="fr-FR" sz="1300" b="1" i="1"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Narrow" pitchFamily="34" charset="0"/>
              </a:rPr>
              <a:t>Aptitude générale : </a:t>
            </a:r>
            <a:r>
              <a:rPr kumimoji="0" lang="fr-FR" sz="1200" b="0" i="1" u="none" strike="noStrike" cap="none" normalizeH="0" baseline="0" dirty="0" smtClean="0">
                <a:ln>
                  <a:noFill/>
                </a:ln>
                <a:solidFill>
                  <a:srgbClr val="3B81BD"/>
                </a:solidFill>
                <a:effectLst/>
                <a:latin typeface="Arial" pitchFamily="34" charset="0"/>
                <a:ea typeface="Times New Roman" pitchFamily="18" charset="0"/>
                <a:cs typeface="Arial Narrow" pitchFamily="34" charset="0"/>
              </a:rPr>
              <a:t>Maintenir la relation avec des tiers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à coins arrondis 5">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642911" y="1653168"/>
          <a:ext cx="7929618" cy="4117409"/>
        </p:xfrm>
        <a:graphic>
          <a:graphicData uri="http://schemas.openxmlformats.org/drawingml/2006/table">
            <a:tbl>
              <a:tblPr/>
              <a:tblGrid>
                <a:gridCol w="1423449"/>
                <a:gridCol w="1829875"/>
                <a:gridCol w="1829875"/>
                <a:gridCol w="2846419"/>
              </a:tblGrid>
              <a:tr h="237275">
                <a:tc gridSpan="4">
                  <a:txBody>
                    <a:bodyPr/>
                    <a:lstStyle/>
                    <a:p>
                      <a:pPr>
                        <a:lnSpc>
                          <a:spcPct val="115000"/>
                        </a:lnSpc>
                        <a:spcAft>
                          <a:spcPts val="0"/>
                        </a:spcAft>
                      </a:pPr>
                      <a:r>
                        <a:rPr lang="fr-FR" sz="1200" b="1" dirty="0">
                          <a:solidFill>
                            <a:srgbClr val="0070C0"/>
                          </a:solidFill>
                          <a:latin typeface="Arial"/>
                          <a:ea typeface="Times New Roman"/>
                        </a:rPr>
                        <a:t>Partie 6 : LA RÉGULATION ÉCONOMIQUE</a:t>
                      </a:r>
                      <a:endParaRPr lang="fr-FR" sz="1200" dirty="0">
                        <a:solidFill>
                          <a:srgbClr val="0070C0"/>
                        </a:solidFill>
                        <a:latin typeface="Arial"/>
                        <a:ea typeface="Times New Roman"/>
                      </a:endParaRPr>
                    </a:p>
                    <a:p>
                      <a:pPr>
                        <a:lnSpc>
                          <a:spcPct val="115000"/>
                        </a:lnSpc>
                        <a:spcAft>
                          <a:spcPts val="0"/>
                        </a:spcAft>
                      </a:pPr>
                      <a:r>
                        <a:rPr lang="fr-FR" sz="900" dirty="0">
                          <a:solidFill>
                            <a:srgbClr val="000000"/>
                          </a:solidFill>
                          <a:latin typeface="Arial"/>
                          <a:ea typeface="Times New Roman"/>
                        </a:rPr>
                        <a:t>Durée indicative : 15 h (hors objet d'étude et hors période de formation en milieu professionnel)</a:t>
                      </a:r>
                      <a:endParaRPr lang="fr-FR" sz="8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330591">
                <a:tc gridSpan="4">
                  <a:txBody>
                    <a:bodyPr/>
                    <a:lstStyle/>
                    <a:p>
                      <a:pPr>
                        <a:lnSpc>
                          <a:spcPts val="1225"/>
                        </a:lnSpc>
                        <a:spcAft>
                          <a:spcPts val="0"/>
                        </a:spcAft>
                      </a:pPr>
                      <a:r>
                        <a:rPr lang="fr-FR" sz="900" dirty="0">
                          <a:solidFill>
                            <a:srgbClr val="000000"/>
                          </a:solidFill>
                          <a:latin typeface="Arial"/>
                          <a:ea typeface="Times New Roman"/>
                        </a:rPr>
                        <a:t>Le marché présente des imperfections et des défaillances auxquelles il est nécessaire de remédier. L'inflation, le chômage, le développement des inégalités peuvent résulter de ces défaillances. Une régulation par le droit est indispensable afin de réduire les effets des dérèglements des marchés et de protéger le consommateur. Par la politique économique, la puissance publique intervient afin de corriger les déséquilibres, favoriser la croissance et assurer la cohésion sociale en contrôlant la répartition des revenus.</a:t>
                      </a:r>
                      <a:endParaRPr lang="fr-FR" sz="900" dirty="0">
                        <a:latin typeface="Arial"/>
                        <a:ea typeface="Times New Roman"/>
                      </a:endParaRPr>
                    </a:p>
                  </a:txBody>
                  <a:tcPr marL="15631" marR="156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54354">
                <a:tc>
                  <a:txBody>
                    <a:bodyPr/>
                    <a:lstStyle/>
                    <a:p>
                      <a:pPr algn="ctr">
                        <a:lnSpc>
                          <a:spcPct val="115000"/>
                        </a:lnSpc>
                        <a:spcAft>
                          <a:spcPts val="0"/>
                        </a:spcAft>
                      </a:pPr>
                      <a:r>
                        <a:rPr lang="fr-FR" sz="1100" b="1">
                          <a:solidFill>
                            <a:srgbClr val="FF0000"/>
                          </a:solidFill>
                          <a:latin typeface="Arial"/>
                          <a:ea typeface="Times New Roman"/>
                        </a:rPr>
                        <a:t>Thèmes</a:t>
                      </a:r>
                      <a:endParaRPr lang="fr-FR" sz="110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spc="-40">
                          <a:solidFill>
                            <a:srgbClr val="FF0000"/>
                          </a:solidFill>
                          <a:latin typeface="Arial"/>
                          <a:ea typeface="Times New Roman"/>
                        </a:rPr>
                        <a:t>Axes de réflexion</a:t>
                      </a:r>
                      <a:endParaRPr lang="fr-FR" sz="110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spc="-30">
                          <a:solidFill>
                            <a:srgbClr val="FF0000"/>
                          </a:solidFill>
                          <a:latin typeface="Arial"/>
                          <a:ea typeface="Times New Roman"/>
                        </a:rPr>
                        <a:t>Champ des connaissances</a:t>
                      </a:r>
                      <a:endParaRPr lang="fr-FR" sz="110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58750" marR="170815" algn="ctr">
                        <a:lnSpc>
                          <a:spcPts val="1105"/>
                        </a:lnSpc>
                        <a:spcAft>
                          <a:spcPts val="0"/>
                        </a:spcAft>
                      </a:pPr>
                      <a:r>
                        <a:rPr lang="fr-FR" sz="1100" b="1" spc="-20" dirty="0">
                          <a:solidFill>
                            <a:srgbClr val="FF0000"/>
                          </a:solidFill>
                          <a:latin typeface="Arial"/>
                          <a:ea typeface="Times New Roman"/>
                        </a:rPr>
                        <a:t>Propositions d'objets </a:t>
                      </a:r>
                      <a:r>
                        <a:rPr lang="fr-FR" sz="1100" b="1" dirty="0">
                          <a:solidFill>
                            <a:srgbClr val="FF0000"/>
                          </a:solidFill>
                          <a:latin typeface="Arial"/>
                          <a:ea typeface="Times New Roman"/>
                        </a:rPr>
                        <a:t>d'étude</a:t>
                      </a:r>
                      <a:endParaRPr lang="fr-FR" sz="1100" dirty="0">
                        <a:solidFill>
                          <a:srgbClr val="FF0000"/>
                        </a:solidFill>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9545">
                <a:tc rowSpan="2">
                  <a:txBody>
                    <a:bodyPr/>
                    <a:lstStyle/>
                    <a:p>
                      <a:pPr marL="64770">
                        <a:lnSpc>
                          <a:spcPts val="1175"/>
                        </a:lnSpc>
                        <a:spcAft>
                          <a:spcPts val="0"/>
                        </a:spcAft>
                      </a:pPr>
                      <a:r>
                        <a:rPr lang="fr-FR" sz="900" dirty="0">
                          <a:solidFill>
                            <a:srgbClr val="000000"/>
                          </a:solidFill>
                          <a:latin typeface="Arial"/>
                          <a:ea typeface="Times New Roman"/>
                        </a:rPr>
                        <a:t>6- 1</a:t>
                      </a:r>
                      <a:endParaRPr lang="fr-FR" sz="900" dirty="0">
                        <a:latin typeface="Arial"/>
                        <a:ea typeface="Times New Roman"/>
                      </a:endParaRPr>
                    </a:p>
                    <a:p>
                      <a:pPr marL="64770">
                        <a:lnSpc>
                          <a:spcPts val="1175"/>
                        </a:lnSpc>
                        <a:spcAft>
                          <a:spcPts val="0"/>
                        </a:spcAft>
                      </a:pPr>
                      <a:r>
                        <a:rPr lang="fr-FR" sz="900" spc="-20" dirty="0">
                          <a:solidFill>
                            <a:srgbClr val="000000"/>
                          </a:solidFill>
                          <a:latin typeface="Arial"/>
                          <a:ea typeface="Times New Roman"/>
                        </a:rPr>
                        <a:t>La régulation du </a:t>
                      </a:r>
                      <a:r>
                        <a:rPr lang="fr-FR" sz="900" spc="-5" dirty="0">
                          <a:solidFill>
                            <a:srgbClr val="000000"/>
                          </a:solidFill>
                          <a:latin typeface="Arial"/>
                          <a:ea typeface="Times New Roman"/>
                        </a:rPr>
                        <a:t>marché par le droit </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128270" indent="6350">
                        <a:lnSpc>
                          <a:spcPts val="1200"/>
                        </a:lnSpc>
                        <a:spcAft>
                          <a:spcPts val="0"/>
                        </a:spcAft>
                      </a:pPr>
                      <a:r>
                        <a:rPr lang="fr-FR" sz="900" spc="-25" dirty="0">
                          <a:solidFill>
                            <a:srgbClr val="000000"/>
                          </a:solidFill>
                          <a:latin typeface="Arial"/>
                          <a:ea typeface="Times New Roman"/>
                        </a:rPr>
                        <a:t>La régulation de la </a:t>
                      </a:r>
                      <a:r>
                        <a:rPr lang="fr-FR" sz="900" dirty="0">
                          <a:solidFill>
                            <a:srgbClr val="000000"/>
                          </a:solidFill>
                          <a:latin typeface="Arial"/>
                          <a:ea typeface="Times New Roman"/>
                        </a:rPr>
                        <a:t>concurrence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ct val="115000"/>
                        </a:lnSpc>
                        <a:spcAft>
                          <a:spcPts val="0"/>
                        </a:spcAft>
                      </a:pPr>
                      <a:r>
                        <a:rPr lang="fr-FR" sz="900">
                          <a:solidFill>
                            <a:srgbClr val="000000"/>
                          </a:solidFill>
                          <a:latin typeface="Arial"/>
                          <a:ea typeface="Times New Roman"/>
                        </a:rPr>
                        <a:t>La réglementation de la concurrence</a:t>
                      </a:r>
                      <a:endParaRPr lang="fr-FR" sz="900">
                        <a:latin typeface="Arial"/>
                        <a:ea typeface="Times New Roman"/>
                      </a:endParaRPr>
                    </a:p>
                    <a:p>
                      <a:pPr marL="64135">
                        <a:lnSpc>
                          <a:spcPts val="1295"/>
                        </a:lnSpc>
                        <a:spcAft>
                          <a:spcPts val="0"/>
                        </a:spcAft>
                      </a:pPr>
                      <a:r>
                        <a:rPr lang="fr-FR" sz="900">
                          <a:solidFill>
                            <a:srgbClr val="000000"/>
                          </a:solidFill>
                          <a:latin typeface="Arial"/>
                          <a:ea typeface="Times New Roman"/>
                        </a:rPr>
                        <a:t>Le contrôle des concentrations</a:t>
                      </a:r>
                      <a:endParaRPr lang="fr-FR" sz="900">
                        <a:latin typeface="Arial"/>
                        <a:ea typeface="Times New Roman"/>
                      </a:endParaRPr>
                    </a:p>
                    <a:p>
                      <a:pPr marL="64135">
                        <a:lnSpc>
                          <a:spcPts val="1295"/>
                        </a:lnSpc>
                        <a:spcAft>
                          <a:spcPts val="0"/>
                        </a:spcAft>
                      </a:pPr>
                      <a:r>
                        <a:rPr lang="fr-FR" sz="900">
                          <a:solidFill>
                            <a:srgbClr val="000000"/>
                          </a:solidFill>
                          <a:latin typeface="Arial"/>
                          <a:ea typeface="Times New Roman"/>
                        </a:rPr>
                        <a:t>La concurrence déloyale</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64770" marR="170815">
                        <a:lnSpc>
                          <a:spcPts val="1200"/>
                        </a:lnSpc>
                        <a:spcAft>
                          <a:spcPts val="0"/>
                        </a:spcAft>
                      </a:pPr>
                      <a:r>
                        <a:rPr lang="fr-FR" sz="900">
                          <a:solidFill>
                            <a:srgbClr val="000000"/>
                          </a:solidFill>
                          <a:latin typeface="Arial"/>
                          <a:ea typeface="Times New Roman"/>
                        </a:rPr>
                        <a:t>L'analyse d'une pratique jugée anti-concurrentielle et/ou d'une  pratique commerciale déloyale ou trompeuse</a:t>
                      </a:r>
                      <a:endParaRPr lang="fr-FR" sz="900">
                        <a:latin typeface="Arial"/>
                        <a:ea typeface="Times New Roman"/>
                      </a:endParaRPr>
                    </a:p>
                    <a:p>
                      <a:pPr marL="64770" marR="170815">
                        <a:lnSpc>
                          <a:spcPts val="1200"/>
                        </a:lnSpc>
                        <a:spcAft>
                          <a:spcPts val="0"/>
                        </a:spcAft>
                      </a:pPr>
                      <a:r>
                        <a:rPr lang="fr-FR" sz="900">
                          <a:solidFill>
                            <a:srgbClr val="000000"/>
                          </a:solidFill>
                          <a:latin typeface="Arial"/>
                          <a:ea typeface="Times New Roman"/>
                        </a:rPr>
                        <a:t>Les autorités de la concurrence (rôle, fonctionnement, composition)</a:t>
                      </a:r>
                      <a:endParaRPr lang="fr-FR" sz="900">
                        <a:latin typeface="Arial"/>
                        <a:ea typeface="Times New Roman"/>
                      </a:endParaRPr>
                    </a:p>
                    <a:p>
                      <a:pPr marL="64770" marR="170815">
                        <a:lnSpc>
                          <a:spcPts val="1200"/>
                        </a:lnSpc>
                        <a:spcAft>
                          <a:spcPts val="0"/>
                        </a:spcAft>
                      </a:pPr>
                      <a:r>
                        <a:rPr lang="fr-FR" sz="900">
                          <a:solidFill>
                            <a:srgbClr val="000000"/>
                          </a:solidFill>
                          <a:latin typeface="Arial"/>
                          <a:ea typeface="Times New Roman"/>
                        </a:rPr>
                        <a:t>L'analyse d'un cas de publicité trompeuse</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2991">
                <a:tc vMerge="1">
                  <a:txBody>
                    <a:bodyPr/>
                    <a:lstStyle/>
                    <a:p>
                      <a:endParaRPr lang="fr-FR"/>
                    </a:p>
                  </a:txBody>
                  <a:tcPr/>
                </a:tc>
                <a:tc>
                  <a:txBody>
                    <a:bodyPr/>
                    <a:lstStyle/>
                    <a:p>
                      <a:pPr marL="64770" marR="219710" indent="6350">
                        <a:lnSpc>
                          <a:spcPts val="1175"/>
                        </a:lnSpc>
                        <a:spcAft>
                          <a:spcPts val="0"/>
                        </a:spcAft>
                      </a:pPr>
                      <a:r>
                        <a:rPr lang="fr-FR" sz="900" spc="-10" dirty="0">
                          <a:solidFill>
                            <a:srgbClr val="000000"/>
                          </a:solidFill>
                          <a:latin typeface="Arial"/>
                          <a:ea typeface="Times New Roman"/>
                        </a:rPr>
                        <a:t>La protection du </a:t>
                      </a:r>
                      <a:r>
                        <a:rPr lang="fr-FR" sz="900" dirty="0">
                          <a:solidFill>
                            <a:srgbClr val="000000"/>
                          </a:solidFill>
                          <a:latin typeface="Arial"/>
                          <a:ea typeface="Times New Roman"/>
                        </a:rPr>
                        <a:t>consommateur</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387350">
                        <a:lnSpc>
                          <a:spcPts val="1225"/>
                        </a:lnSpc>
                        <a:spcAft>
                          <a:spcPts val="0"/>
                        </a:spcAft>
                      </a:pPr>
                      <a:r>
                        <a:rPr lang="fr-FR" sz="900" dirty="0">
                          <a:solidFill>
                            <a:srgbClr val="000000"/>
                          </a:solidFill>
                          <a:latin typeface="Arial"/>
                          <a:ea typeface="Times New Roman"/>
                        </a:rPr>
                        <a:t>La protection lors de la formation du contrat La protection lors de l'exécution du contrat</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r h="792354">
                <a:tc>
                  <a:txBody>
                    <a:bodyPr/>
                    <a:lstStyle/>
                    <a:p>
                      <a:pPr marL="64770">
                        <a:lnSpc>
                          <a:spcPts val="1175"/>
                        </a:lnSpc>
                        <a:spcAft>
                          <a:spcPts val="0"/>
                        </a:spcAft>
                      </a:pPr>
                      <a:r>
                        <a:rPr lang="fr-FR" sz="900">
                          <a:solidFill>
                            <a:srgbClr val="000000"/>
                          </a:solidFill>
                          <a:latin typeface="Arial"/>
                          <a:ea typeface="Times New Roman"/>
                        </a:rPr>
                        <a:t>6-2</a:t>
                      </a:r>
                      <a:endParaRPr lang="fr-FR" sz="900">
                        <a:latin typeface="Arial"/>
                        <a:ea typeface="Times New Roman"/>
                      </a:endParaRPr>
                    </a:p>
                    <a:p>
                      <a:pPr marL="64770">
                        <a:lnSpc>
                          <a:spcPts val="1175"/>
                        </a:lnSpc>
                        <a:spcAft>
                          <a:spcPts val="0"/>
                        </a:spcAft>
                      </a:pPr>
                      <a:r>
                        <a:rPr lang="fr-FR" sz="900" spc="-20">
                          <a:solidFill>
                            <a:srgbClr val="000000"/>
                          </a:solidFill>
                          <a:latin typeface="Arial"/>
                          <a:ea typeface="Times New Roman"/>
                        </a:rPr>
                        <a:t>La régulation de </a:t>
                      </a:r>
                      <a:r>
                        <a:rPr lang="fr-FR" sz="900">
                          <a:solidFill>
                            <a:srgbClr val="000000"/>
                          </a:solidFill>
                          <a:latin typeface="Arial"/>
                          <a:ea typeface="Times New Roman"/>
                        </a:rPr>
                        <a:t>l'activité économique par les autorités publiques</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384175" indent="6350">
                        <a:lnSpc>
                          <a:spcPts val="1175"/>
                        </a:lnSpc>
                        <a:spcAft>
                          <a:spcPts val="0"/>
                        </a:spcAft>
                      </a:pPr>
                      <a:r>
                        <a:rPr lang="fr-FR" sz="900" dirty="0">
                          <a:solidFill>
                            <a:srgbClr val="000000"/>
                          </a:solidFill>
                          <a:latin typeface="Arial"/>
                          <a:ea typeface="Times New Roman"/>
                        </a:rPr>
                        <a:t>Les politiques économiques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ts val="1225"/>
                        </a:lnSpc>
                        <a:spcAft>
                          <a:spcPts val="0"/>
                        </a:spcAft>
                      </a:pPr>
                      <a:r>
                        <a:rPr lang="fr-FR" sz="900" dirty="0">
                          <a:solidFill>
                            <a:srgbClr val="000000"/>
                          </a:solidFill>
                          <a:latin typeface="Arial"/>
                          <a:ea typeface="Times New Roman"/>
                        </a:rPr>
                        <a:t>La notion de politique économique</a:t>
                      </a:r>
                      <a:endParaRPr lang="fr-FR" sz="900" dirty="0">
                        <a:latin typeface="Arial"/>
                        <a:ea typeface="Times New Roman"/>
                      </a:endParaRPr>
                    </a:p>
                    <a:p>
                      <a:pPr marL="64135">
                        <a:lnSpc>
                          <a:spcPts val="1225"/>
                        </a:lnSpc>
                        <a:spcAft>
                          <a:spcPts val="0"/>
                        </a:spcAft>
                      </a:pPr>
                      <a:r>
                        <a:rPr lang="fr-FR" sz="900" dirty="0">
                          <a:solidFill>
                            <a:srgbClr val="000000"/>
                          </a:solidFill>
                          <a:latin typeface="Arial"/>
                          <a:ea typeface="Times New Roman"/>
                        </a:rPr>
                        <a:t>La lutte contre les </a:t>
                      </a:r>
                      <a:endParaRPr lang="fr-FR" sz="900" dirty="0" smtClean="0">
                        <a:solidFill>
                          <a:srgbClr val="000000"/>
                        </a:solidFill>
                        <a:latin typeface="Arial"/>
                        <a:ea typeface="Times New Roman"/>
                      </a:endParaRPr>
                    </a:p>
                    <a:p>
                      <a:pPr marL="64135">
                        <a:lnSpc>
                          <a:spcPts val="1225"/>
                        </a:lnSpc>
                        <a:spcAft>
                          <a:spcPts val="0"/>
                        </a:spcAft>
                      </a:pPr>
                      <a:r>
                        <a:rPr lang="fr-FR" sz="900" dirty="0" smtClean="0">
                          <a:solidFill>
                            <a:srgbClr val="000000"/>
                          </a:solidFill>
                          <a:latin typeface="Arial"/>
                          <a:ea typeface="Times New Roman"/>
                        </a:rPr>
                        <a:t>déséquilibres </a:t>
                      </a:r>
                      <a:r>
                        <a:rPr lang="fr-FR" sz="900" dirty="0">
                          <a:solidFill>
                            <a:srgbClr val="000000"/>
                          </a:solidFill>
                          <a:latin typeface="Arial"/>
                          <a:ea typeface="Times New Roman"/>
                        </a:rPr>
                        <a:t>(inflation </a:t>
                      </a:r>
                      <a:endParaRPr lang="fr-FR" sz="900" dirty="0" smtClean="0">
                        <a:solidFill>
                          <a:srgbClr val="000000"/>
                        </a:solidFill>
                        <a:latin typeface="Arial"/>
                        <a:ea typeface="Times New Roman"/>
                      </a:endParaRPr>
                    </a:p>
                    <a:p>
                      <a:pPr marL="64135">
                        <a:lnSpc>
                          <a:spcPts val="1225"/>
                        </a:lnSpc>
                        <a:spcAft>
                          <a:spcPts val="0"/>
                        </a:spcAft>
                      </a:pPr>
                      <a:r>
                        <a:rPr lang="fr-FR" sz="900" dirty="0" smtClean="0">
                          <a:solidFill>
                            <a:srgbClr val="000000"/>
                          </a:solidFill>
                          <a:latin typeface="Arial"/>
                          <a:ea typeface="Times New Roman"/>
                        </a:rPr>
                        <a:t>et </a:t>
                      </a:r>
                      <a:r>
                        <a:rPr lang="fr-FR" sz="900" dirty="0">
                          <a:solidFill>
                            <a:srgbClr val="000000"/>
                          </a:solidFill>
                          <a:latin typeface="Arial"/>
                          <a:ea typeface="Times New Roman"/>
                        </a:rPr>
                        <a:t>chômage)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a:lnSpc>
                          <a:spcPts val="1200"/>
                        </a:lnSpc>
                        <a:spcAft>
                          <a:spcPts val="0"/>
                        </a:spcAft>
                      </a:pPr>
                      <a:r>
                        <a:rPr lang="fr-FR" sz="900" dirty="0">
                          <a:solidFill>
                            <a:srgbClr val="000000"/>
                          </a:solidFill>
                          <a:latin typeface="Arial"/>
                          <a:ea typeface="Times New Roman"/>
                        </a:rPr>
                        <a:t>L'analyse de la composition et de la répartition des recettes et des dépenses de l'État</a:t>
                      </a:r>
                      <a:endParaRPr lang="fr-FR" sz="900" dirty="0">
                        <a:latin typeface="Arial"/>
                        <a:ea typeface="Times New Roman"/>
                      </a:endParaRPr>
                    </a:p>
                    <a:p>
                      <a:pPr marL="64770">
                        <a:lnSpc>
                          <a:spcPts val="1200"/>
                        </a:lnSpc>
                        <a:spcAft>
                          <a:spcPts val="0"/>
                        </a:spcAft>
                      </a:pPr>
                      <a:r>
                        <a:rPr lang="fr-FR" sz="900" dirty="0">
                          <a:solidFill>
                            <a:srgbClr val="000000"/>
                          </a:solidFill>
                          <a:latin typeface="Arial"/>
                          <a:ea typeface="Times New Roman"/>
                        </a:rPr>
                        <a:t>La mise en évidence de la part des dépenses consacrées à la politique économique d'une collectivité territoriale donnée</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5138">
                <a:tc rowSpan="2">
                  <a:txBody>
                    <a:bodyPr/>
                    <a:lstStyle/>
                    <a:p>
                      <a:pPr marL="64770">
                        <a:lnSpc>
                          <a:spcPts val="1175"/>
                        </a:lnSpc>
                        <a:spcAft>
                          <a:spcPts val="0"/>
                        </a:spcAft>
                      </a:pPr>
                      <a:r>
                        <a:rPr lang="fr-FR" sz="900" dirty="0">
                          <a:solidFill>
                            <a:srgbClr val="000000"/>
                          </a:solidFill>
                          <a:latin typeface="Arial"/>
                          <a:ea typeface="Times New Roman"/>
                        </a:rPr>
                        <a:t>6-3</a:t>
                      </a:r>
                      <a:endParaRPr lang="fr-FR" sz="900" dirty="0">
                        <a:latin typeface="Arial"/>
                        <a:ea typeface="Times New Roman"/>
                      </a:endParaRPr>
                    </a:p>
                    <a:p>
                      <a:pPr marL="64770">
                        <a:lnSpc>
                          <a:spcPts val="1175"/>
                        </a:lnSpc>
                        <a:spcAft>
                          <a:spcPts val="0"/>
                        </a:spcAft>
                      </a:pPr>
                      <a:r>
                        <a:rPr lang="fr-FR" sz="900" spc="-25" dirty="0">
                          <a:solidFill>
                            <a:srgbClr val="000000"/>
                          </a:solidFill>
                          <a:latin typeface="Arial"/>
                          <a:ea typeface="Times New Roman"/>
                        </a:rPr>
                        <a:t>Les revenus, leur </a:t>
                      </a:r>
                      <a:r>
                        <a:rPr lang="fr-FR" sz="900" dirty="0">
                          <a:solidFill>
                            <a:srgbClr val="000000"/>
                          </a:solidFill>
                          <a:latin typeface="Arial"/>
                          <a:ea typeface="Times New Roman"/>
                        </a:rPr>
                        <a:t>répartition et la redistribution</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770" marR="106680" indent="3175">
                        <a:lnSpc>
                          <a:spcPts val="1175"/>
                        </a:lnSpc>
                        <a:spcAft>
                          <a:spcPts val="0"/>
                        </a:spcAft>
                      </a:pPr>
                      <a:r>
                        <a:rPr lang="fr-FR" sz="900" spc="-20">
                          <a:solidFill>
                            <a:srgbClr val="000000"/>
                          </a:solidFill>
                          <a:latin typeface="Arial"/>
                          <a:ea typeface="Times New Roman"/>
                        </a:rPr>
                        <a:t>Les revenus et leur </a:t>
                      </a:r>
                      <a:r>
                        <a:rPr lang="fr-FR" sz="900">
                          <a:solidFill>
                            <a:srgbClr val="000000"/>
                          </a:solidFill>
                          <a:latin typeface="Arial"/>
                          <a:ea typeface="Times New Roman"/>
                        </a:rPr>
                        <a:t>répartition</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marR="320040">
                        <a:lnSpc>
                          <a:spcPts val="1295"/>
                        </a:lnSpc>
                        <a:spcAft>
                          <a:spcPts val="0"/>
                        </a:spcAft>
                      </a:pPr>
                      <a:r>
                        <a:rPr lang="fr-FR" sz="900" dirty="0">
                          <a:solidFill>
                            <a:srgbClr val="000000"/>
                          </a:solidFill>
                          <a:latin typeface="Arial"/>
                          <a:ea typeface="Times New Roman"/>
                        </a:rPr>
                        <a:t>La notion de revenu La typologie des revenus Les inégalités de revenu</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64770" marR="8890">
                        <a:lnSpc>
                          <a:spcPts val="1200"/>
                        </a:lnSpc>
                        <a:spcAft>
                          <a:spcPts val="0"/>
                        </a:spcAft>
                      </a:pPr>
                      <a:r>
                        <a:rPr lang="fr-FR" sz="900" dirty="0">
                          <a:solidFill>
                            <a:srgbClr val="000000"/>
                          </a:solidFill>
                          <a:latin typeface="Arial"/>
                          <a:ea typeface="Times New Roman"/>
                        </a:rPr>
                        <a:t>L'impact des revenus de transfert sur les inégalités de revenus</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4055">
                <a:tc vMerge="1">
                  <a:txBody>
                    <a:bodyPr/>
                    <a:lstStyle/>
                    <a:p>
                      <a:pPr marL="64770">
                        <a:lnSpc>
                          <a:spcPct val="115000"/>
                        </a:lnSpc>
                        <a:spcAft>
                          <a:spcPts val="0"/>
                        </a:spcAft>
                      </a:pP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64770">
                        <a:lnSpc>
                          <a:spcPct val="115000"/>
                        </a:lnSpc>
                        <a:spcAft>
                          <a:spcPts val="0"/>
                        </a:spcAft>
                      </a:pPr>
                      <a:r>
                        <a:rPr lang="fr-FR" sz="900">
                          <a:solidFill>
                            <a:srgbClr val="000000"/>
                          </a:solidFill>
                          <a:latin typeface="Arial"/>
                          <a:ea typeface="Times New Roman"/>
                        </a:rPr>
                        <a:t>La redistribution</a:t>
                      </a:r>
                      <a:endParaRPr lang="fr-FR" sz="90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4135">
                        <a:lnSpc>
                          <a:spcPts val="1225"/>
                        </a:lnSpc>
                        <a:spcAft>
                          <a:spcPts val="0"/>
                        </a:spcAft>
                      </a:pPr>
                      <a:r>
                        <a:rPr lang="fr-FR" sz="900" dirty="0">
                          <a:solidFill>
                            <a:srgbClr val="000000"/>
                          </a:solidFill>
                          <a:latin typeface="Arial"/>
                          <a:ea typeface="Times New Roman"/>
                        </a:rPr>
                        <a:t>Les objectifs de la redistribution </a:t>
                      </a:r>
                      <a:endParaRPr lang="fr-FR" sz="900" dirty="0">
                        <a:latin typeface="Arial"/>
                        <a:ea typeface="Times New Roman"/>
                      </a:endParaRPr>
                    </a:p>
                    <a:p>
                      <a:pPr marL="64135">
                        <a:lnSpc>
                          <a:spcPts val="1225"/>
                        </a:lnSpc>
                        <a:spcAft>
                          <a:spcPts val="0"/>
                        </a:spcAft>
                      </a:pPr>
                      <a:r>
                        <a:rPr lang="fr-FR" sz="900" dirty="0">
                          <a:solidFill>
                            <a:srgbClr val="000000"/>
                          </a:solidFill>
                          <a:latin typeface="Arial"/>
                          <a:ea typeface="Times New Roman"/>
                        </a:rPr>
                        <a:t>Les modalités de la redistribution</a:t>
                      </a:r>
                      <a:endParaRPr lang="fr-FR" sz="900" dirty="0">
                        <a:latin typeface="Arial"/>
                        <a:ea typeface="Times New Roman"/>
                      </a:endParaRPr>
                    </a:p>
                  </a:txBody>
                  <a:tcPr marL="15631" marR="156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fr-FR"/>
                    </a:p>
                  </a:txBody>
                  <a:tcPr/>
                </a:tc>
              </a:tr>
            </a:tbl>
          </a:graphicData>
        </a:graphic>
      </p:graphicFrame>
      <p:pic>
        <p:nvPicPr>
          <p:cNvPr id="6" name="Image 5" descr="arton328.jpg"/>
          <p:cNvPicPr>
            <a:picLocks noChangeAspect="1"/>
          </p:cNvPicPr>
          <p:nvPr/>
        </p:nvPicPr>
        <p:blipFill>
          <a:blip r:embed="rId2" cstate="print">
            <a:clrChange>
              <a:clrFrom>
                <a:srgbClr val="FEFEFE"/>
              </a:clrFrom>
              <a:clrTo>
                <a:srgbClr val="FEFEFE">
                  <a:alpha val="0"/>
                </a:srgbClr>
              </a:clrTo>
            </a:clrChange>
          </a:blip>
          <a:stretch>
            <a:fillRect/>
          </a:stretch>
        </p:blipFill>
        <p:spPr>
          <a:xfrm>
            <a:off x="0" y="0"/>
            <a:ext cx="714356" cy="714356"/>
          </a:xfrm>
          <a:prstGeom prst="rect">
            <a:avLst/>
          </a:prstGeom>
        </p:spPr>
      </p:pic>
      <p:pic>
        <p:nvPicPr>
          <p:cNvPr id="10" name="Image 9" descr="images.jpg">
            <a:hlinkClick r:id="rId3"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3214686"/>
            <a:ext cx="257170" cy="257170"/>
          </a:xfrm>
          <a:prstGeom prst="rect">
            <a:avLst/>
          </a:prstGeom>
        </p:spPr>
      </p:pic>
      <p:pic>
        <p:nvPicPr>
          <p:cNvPr id="11" name="Image 10" descr="images.jpg">
            <a:hlinkClick r:id="rId5"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3786190"/>
            <a:ext cx="257170" cy="257170"/>
          </a:xfrm>
          <a:prstGeom prst="rect">
            <a:avLst/>
          </a:prstGeom>
        </p:spPr>
      </p:pic>
      <p:pic>
        <p:nvPicPr>
          <p:cNvPr id="12" name="Image 11" descr="images.jpg">
            <a:hlinkClick r:id="rId6"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5357818" y="4572008"/>
            <a:ext cx="257170" cy="257170"/>
          </a:xfrm>
          <a:prstGeom prst="rect">
            <a:avLst/>
          </a:prstGeom>
        </p:spPr>
      </p:pic>
      <p:pic>
        <p:nvPicPr>
          <p:cNvPr id="13" name="Image 12" descr="images.jpg">
            <a:hlinkClick r:id="rId7"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5072074"/>
            <a:ext cx="257170" cy="257170"/>
          </a:xfrm>
          <a:prstGeom prst="rect">
            <a:avLst/>
          </a:prstGeom>
        </p:spPr>
      </p:pic>
      <p:pic>
        <p:nvPicPr>
          <p:cNvPr id="14" name="Image 13" descr="images.jpg">
            <a:hlinkClick r:id="rId7"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43306" y="5500702"/>
            <a:ext cx="257170" cy="257170"/>
          </a:xfrm>
          <a:prstGeom prst="rect">
            <a:avLst/>
          </a:prstGeom>
        </p:spPr>
      </p:pic>
      <p:pic>
        <p:nvPicPr>
          <p:cNvPr id="15" name="Image 14" descr="images.jpg">
            <a:hlinkClick r:id="rId8" action="ppaction://hlinksldjump"/>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5357818" y="4071942"/>
            <a:ext cx="257170" cy="257170"/>
          </a:xfrm>
          <a:prstGeom prst="rect">
            <a:avLst/>
          </a:prstGeom>
        </p:spPr>
      </p:pic>
      <p:pic>
        <p:nvPicPr>
          <p:cNvPr id="16" name="Picture 2" descr="Rendered Image">
            <a:hlinkClick r:id="rId9" action="ppaction://hlinksldjump"/>
          </p:cNvPr>
          <p:cNvPicPr>
            <a:picLocks noChangeAspect="1" noChangeArrowheads="1"/>
          </p:cNvPicPr>
          <p:nvPr/>
        </p:nvPicPr>
        <p:blipFill>
          <a:blip r:embed="rId10" cstate="print"/>
          <a:srcRect/>
          <a:stretch>
            <a:fillRect/>
          </a:stretch>
        </p:blipFill>
        <p:spPr bwMode="auto">
          <a:xfrm>
            <a:off x="8526696" y="6215082"/>
            <a:ext cx="617304" cy="860256"/>
          </a:xfrm>
          <a:prstGeom prst="rect">
            <a:avLst/>
          </a:prstGeom>
          <a:noFill/>
          <a:ln w="9525">
            <a:noFill/>
            <a:miter lim="800000"/>
            <a:headEnd/>
            <a:tailEnd/>
          </a:ln>
        </p:spPr>
      </p:pic>
    </p:spTree>
  </p:cSld>
  <p:clrMapOvr>
    <a:masterClrMapping/>
  </p:clrMapOvr>
  <p:transition advClick="0">
    <p:push/>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928662" y="2071678"/>
            <a:ext cx="8001056" cy="35394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  métiers et les emplois  du  secteur professionnel  correspondant  à  la spécialité du diplôme</a:t>
            </a:r>
            <a:endParaRPr kumimoji="0" lang="fr-FR" sz="1400" b="0" i="0" u="none" strike="noStrike" cap="none" normalizeH="0" baseline="0" dirty="0" smtClean="0">
              <a:ln>
                <a:noFill/>
              </a:ln>
              <a:solidFill>
                <a:srgbClr val="FF0000"/>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Il s'agit tout d'abord de cerner la notion de secteur d'activité, au sens de l'Insee, puis de focaliser sur l'organisation en branches professionnelles en s'intéressant plus particulièrement à celles qui correspondent au champ professionnel du diplôme préparé. Les métiers et les emplois correspondant à des champs professionnels transversaux  sont  présentés  en  rapport  avec  leurs  organisations  professionnelles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lorsqu'elles existent : fédération ou conseil de l'ordre par exemple, en évitant tout développement excessif.</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notions de métier et de qualification professionnelle sont limitées à la présentation de quelques exemples caractéristiques du champ professionnel correspondant à la spécialité du diplôme.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lien entre métier, qualification et niveau de formation est mis en évidence en insistant sur le triptyque métier-formation-qualification et le caractère indispensable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 la formation tout au long de la vie, en raison notamment du caractère évolutif des activités professionnelles et de leurs contextes.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642910" y="0"/>
            <a:ext cx="8501090" cy="738664"/>
          </a:xfrm>
          <a:prstGeom prst="rect">
            <a:avLst/>
          </a:prstGeom>
          <a:solidFill>
            <a:schemeClr val="bg1"/>
          </a:solidFill>
        </p:spPr>
        <p:txBody>
          <a:bodyPr wrap="square">
            <a:spAutoFit/>
          </a:bodyPr>
          <a:lstStyle/>
          <a:p>
            <a:pPr marL="177800" lvl="0" algn="just"/>
            <a:r>
              <a:rPr lang="fr-FR" sz="1400" b="1" dirty="0" smtClean="0">
                <a:solidFill>
                  <a:srgbClr val="00B050"/>
                </a:solidFill>
                <a:latin typeface="Arial" pitchFamily="34" charset="0"/>
                <a:ea typeface="Times New Roman" pitchFamily="18" charset="0"/>
                <a:cs typeface="Arial" pitchFamily="34" charset="0"/>
              </a:rPr>
              <a:t>1.1 Les métiers et le contexte professionnel</a:t>
            </a:r>
            <a:endParaRPr lang="fr-FR" sz="1400" dirty="0" smtClean="0">
              <a:solidFill>
                <a:srgbClr val="00B050"/>
              </a:solidFill>
              <a:latin typeface="Arial" pitchFamily="34" charset="0"/>
              <a:cs typeface="Arial" pitchFamily="34" charset="0"/>
            </a:endParaRPr>
          </a:p>
          <a:p>
            <a:pPr marL="177800" lvl="0" algn="just" eaLnBrk="0" hangingPunct="0"/>
            <a:r>
              <a:rPr lang="fr-FR" sz="1400" dirty="0" smtClean="0">
                <a:solidFill>
                  <a:srgbClr val="000000"/>
                </a:solidFill>
                <a:latin typeface="Arial" pitchFamily="34" charset="0"/>
                <a:ea typeface="Times New Roman" pitchFamily="18" charset="0"/>
                <a:cs typeface="Arial" pitchFamily="34" charset="0"/>
              </a:rPr>
              <a:t>Cette partie prend appui directement sur les acquis du collège, notamment le pilier 7 du socle commun de connaissances et de compétences.</a:t>
            </a:r>
          </a:p>
        </p:txBody>
      </p:sp>
      <p:sp>
        <p:nvSpPr>
          <p:cNvPr id="6" name="Rectangle 5"/>
          <p:cNvSpPr/>
          <p:nvPr/>
        </p:nvSpPr>
        <p:spPr>
          <a:xfrm rot="16200000">
            <a:off x="-3111733" y="3099679"/>
            <a:ext cx="6858002" cy="658642"/>
          </a:xfrm>
          <a:prstGeom prst="rect">
            <a:avLst/>
          </a:prstGeom>
          <a:solidFill>
            <a:schemeClr val="bg1"/>
          </a:solidFill>
        </p:spPr>
        <p:txBody>
          <a:bodyPr wrap="square">
            <a:spAutoFit/>
          </a:bodyPr>
          <a:lstStyle/>
          <a:p>
            <a:pPr marL="64770">
              <a:lnSpc>
                <a:spcPct val="115000"/>
              </a:lnSpc>
              <a:spcAft>
                <a:spcPts val="0"/>
              </a:spcAft>
            </a:pPr>
            <a:r>
              <a:rPr lang="fr-FR" sz="1600" b="1" dirty="0" smtClean="0">
                <a:solidFill>
                  <a:srgbClr val="0070C0"/>
                </a:solidFill>
                <a:latin typeface="Arial"/>
                <a:ea typeface="Times New Roman"/>
              </a:rPr>
              <a:t>Partie 1 : LE CONTEXTE ÉCONOMIQUE DE L'ACTIVITÉ PROFESSIONNELLE</a:t>
            </a:r>
            <a:endParaRPr lang="fr-FR" sz="1600" dirty="0" smtClean="0">
              <a:solidFill>
                <a:srgbClr val="0070C0"/>
              </a:solidFill>
              <a:latin typeface="Arial"/>
              <a:ea typeface="Times New Roman"/>
            </a:endParaRPr>
          </a:p>
        </p:txBody>
      </p:sp>
      <p:sp>
        <p:nvSpPr>
          <p:cNvPr id="8" name="Ellipse 7">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000100" y="1142984"/>
            <a:ext cx="7929618" cy="203132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7800" marR="0" lvl="0" algn="just" defTabSz="914400" rtl="0" eaLnBrk="1" fontAlgn="base" latinLnBrk="0" hangingPunct="1">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 contexte institutionnel du domaine professionnel concerné</a:t>
            </a:r>
            <a:endParaRPr kumimoji="0" lang="fr-FR" sz="1400" b="0" i="0" u="none" strike="noStrike" cap="none" normalizeH="0" baseline="0" dirty="0" smtClean="0">
              <a:ln>
                <a:noFill/>
              </a:ln>
              <a:solidFill>
                <a:srgbClr val="FF0000"/>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Il s'agit ici de mettre en évidence le rôle joué par les chambres consulaires, les organisations professionnelles patronales, syndicales, ou associatives, en relation avec l'activité professionnelle. L'approche de ces institutions doit être concrète et peut prendre appui, par exemple, sur des visites, des interventions de professionnels en établissement de formation, etc.</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rôle des organisations syndicales de salariés est approfondi dans le cadre de la partie 3.</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À partir d'exemples, les collectivités territoriales et les administrations publiques sont étudiées à travers leur rôle d'organisation et de régulation de l'activité professionnelle.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rot="16200000">
            <a:off x="-3111733" y="3077814"/>
            <a:ext cx="6858002" cy="702372"/>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1 : LE CONTEXTE ÉCONOMIQUE DE L'ACTIVITÉ PROFESSIONNELLE</a:t>
            </a:r>
            <a:endParaRPr lang="fr-FR" dirty="0" smtClean="0">
              <a:solidFill>
                <a:srgbClr val="0070C0"/>
              </a:solidFill>
              <a:latin typeface="Arial"/>
              <a:ea typeface="Times New Roman"/>
            </a:endParaRPr>
          </a:p>
        </p:txBody>
      </p:sp>
      <p:sp>
        <p:nvSpPr>
          <p:cNvPr id="7" name="Rectangle 6"/>
          <p:cNvSpPr/>
          <p:nvPr/>
        </p:nvSpPr>
        <p:spPr>
          <a:xfrm>
            <a:off x="642910" y="0"/>
            <a:ext cx="8501090" cy="738664"/>
          </a:xfrm>
          <a:prstGeom prst="rect">
            <a:avLst/>
          </a:prstGeom>
          <a:solidFill>
            <a:schemeClr val="bg1"/>
          </a:solidFill>
        </p:spPr>
        <p:txBody>
          <a:bodyPr wrap="square">
            <a:spAutoFit/>
          </a:bodyPr>
          <a:lstStyle/>
          <a:p>
            <a:pPr marL="177800" lvl="0" algn="just"/>
            <a:r>
              <a:rPr lang="fr-FR" sz="1400" b="1" dirty="0" smtClean="0">
                <a:solidFill>
                  <a:srgbClr val="00B050"/>
                </a:solidFill>
                <a:latin typeface="Arial" pitchFamily="34" charset="0"/>
                <a:ea typeface="Times New Roman" pitchFamily="18" charset="0"/>
                <a:cs typeface="Arial" pitchFamily="34" charset="0"/>
              </a:rPr>
              <a:t>1.1 Les métiers et le contexte professionnel</a:t>
            </a:r>
            <a:endParaRPr lang="fr-FR" sz="1400" dirty="0" smtClean="0">
              <a:solidFill>
                <a:srgbClr val="00B050"/>
              </a:solidFill>
              <a:latin typeface="Arial" pitchFamily="34" charset="0"/>
              <a:cs typeface="Arial" pitchFamily="34" charset="0"/>
            </a:endParaRPr>
          </a:p>
          <a:p>
            <a:pPr marL="177800" lvl="0" algn="just" eaLnBrk="0" hangingPunct="0"/>
            <a:r>
              <a:rPr lang="fr-FR" sz="1400" dirty="0" smtClean="0">
                <a:solidFill>
                  <a:srgbClr val="000000"/>
                </a:solidFill>
                <a:latin typeface="Arial" pitchFamily="34" charset="0"/>
                <a:ea typeface="Times New Roman" pitchFamily="18" charset="0"/>
                <a:cs typeface="Arial" pitchFamily="34" charset="0"/>
              </a:rPr>
              <a:t>Cette partie prend appui directement sur les acquis du collège, notamment le pilier 7 du socle commun de connaissances et de compétences.</a:t>
            </a:r>
          </a:p>
        </p:txBody>
      </p:sp>
      <p:sp>
        <p:nvSpPr>
          <p:cNvPr id="10" name="Ellipse 9">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000100" y="733246"/>
            <a:ext cx="7929618"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7800" marR="0" lvl="0" algn="just" defTabSz="914400" rtl="0" eaLnBrk="1" fontAlgn="base" latinLnBrk="0" hangingPunct="1">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 différentes organisations</a:t>
            </a:r>
            <a:r>
              <a:rPr kumimoji="0" lang="fr-FR" sz="1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fr-FR" sz="1400" b="0" i="0" u="none" strike="noStrike" cap="none" normalizeH="0" baseline="0" dirty="0" smtClean="0">
              <a:ln>
                <a:noFill/>
              </a:ln>
              <a:solidFill>
                <a:srgbClr val="FF0000"/>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diversité des organisations répond aux besoins de l'économie et/ou à certaines formes de la demande sociale.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L'observation des organisations présente de nombreuses opportunités en matière de repérage d'objets d'étude en relation avec la spécialité du diplôme. Il est possible d'extraire de l'environnement professionnel immédiat des exemples d'évolution des organisations.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distinction doit être faite entre secteurs marchand et non marchand en insistant sur la raison d'être de chacun d'eux. Les notions de biens et de services sont présentées en relation avec leur mode de production spécifique. L'analyse peut être complétée par l'observation de la marchandisation de certains services non marchands.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Finalités et objectifs des organisations </a:t>
            </a:r>
            <a:endParaRPr kumimoji="0" lang="fr-FR" sz="1400" b="0" i="0" u="none" strike="noStrike" cap="none" normalizeH="0" baseline="0" dirty="0" smtClean="0">
              <a:ln>
                <a:noFill/>
              </a:ln>
              <a:solidFill>
                <a:srgbClr val="FF0000"/>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Cette partie porte sur l'identification des finalités des organisations, en fonction de leur objet et par rapport à la satisfaction des besoins économiques et sociaux. À cette occasion, le rôle et la place des organisations remplissant des missions de service public ou dont le domaine d'activité se rapporte à la défense d'un intérêt commun sont évoqués.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distinguant les notions de finalités et d'objectifs, on montre également la nécessité, pour les organisations, d'un calcul économique positif, qui peut s'appréhender sous différents angles, en fonction de l'activité, de l'organisation, de son marché, ou de sa fonction économique ou sociale. Cela conduit à établir une distinction claire entre la notion de profit et celle de création de richesse, d'utilité individuelle et collective et, plus globalement, à s'interroger sur le rôle social des organisations. La présentation de quelques exemples significatifs (développement du chiffre d'affaires, volume des ventes, parts de marchés, nombre d'adhérents, etc.) permet d'illustrer la distinction entre la finalité de l'organisation et ses objectifs.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rot="16200000">
            <a:off x="-3111733" y="3077814"/>
            <a:ext cx="6858002" cy="702372"/>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1 : LE CONTEXTE ÉCONOMIQUE DE L'ACTIVITÉ PROFESSIONNELLE</a:t>
            </a:r>
            <a:endParaRPr lang="fr-FR" dirty="0" smtClean="0">
              <a:solidFill>
                <a:srgbClr val="0070C0"/>
              </a:solidFill>
              <a:latin typeface="Arial"/>
              <a:ea typeface="Times New Roman"/>
            </a:endParaRPr>
          </a:p>
        </p:txBody>
      </p:sp>
      <p:sp>
        <p:nvSpPr>
          <p:cNvPr id="5" name="Rectangle 4"/>
          <p:cNvSpPr/>
          <p:nvPr/>
        </p:nvSpPr>
        <p:spPr>
          <a:xfrm>
            <a:off x="642910" y="0"/>
            <a:ext cx="8501090" cy="307777"/>
          </a:xfrm>
          <a:prstGeom prst="rect">
            <a:avLst/>
          </a:prstGeom>
          <a:solidFill>
            <a:schemeClr val="bg1"/>
          </a:solidFill>
        </p:spPr>
        <p:txBody>
          <a:bodyPr wrap="square">
            <a:spAutoFit/>
          </a:bodyPr>
          <a:lstStyle/>
          <a:p>
            <a:pPr marL="177800" lvl="0" algn="just"/>
            <a:r>
              <a:rPr lang="fr-FR" sz="1400" b="1" dirty="0" smtClean="0">
                <a:solidFill>
                  <a:srgbClr val="00B050"/>
                </a:solidFill>
                <a:latin typeface="Arial" pitchFamily="34" charset="0"/>
                <a:ea typeface="Times New Roman" pitchFamily="18" charset="0"/>
                <a:cs typeface="Arial" pitchFamily="34" charset="0"/>
              </a:rPr>
              <a:t>1.2 Les organisations</a:t>
            </a:r>
            <a:endParaRPr lang="fr-FR" sz="1400" dirty="0" smtClean="0">
              <a:solidFill>
                <a:srgbClr val="00B050"/>
              </a:solidFill>
              <a:latin typeface="Arial" pitchFamily="34" charset="0"/>
              <a:cs typeface="Arial" pitchFamily="34" charset="0"/>
            </a:endParaRPr>
          </a:p>
        </p:txBody>
      </p:sp>
      <p:sp>
        <p:nvSpPr>
          <p:cNvPr id="8" name="Ellipse 7">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000100" y="2071678"/>
            <a:ext cx="7929618" cy="181588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 acteurs dans les organisations</a:t>
            </a:r>
            <a:r>
              <a:rPr kumimoji="0" lang="fr-FR" sz="1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fr-FR" sz="1400" b="0" i="0" u="none" strike="noStrike" cap="none" normalizeH="0" baseline="0" dirty="0" smtClean="0">
              <a:ln>
                <a:noFill/>
              </a:ln>
              <a:solidFill>
                <a:srgbClr val="FF0000"/>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À partir d'exemples on identifie chacun des acteurs par son rôle et ses objectifs. On se limite   à   la   présentation   des   acteurs   internes   (propriétaires,   dirigeants,   salariés, adhérents, membres). Chacun d'eux peut influencer la réalisation des objectifs de l'entreprise ou être influencé par elle.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 partenaires des organisations </a:t>
            </a: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À partir d'exemples simples, on identifie les principaux partenaires de l'entreprise, en insistant sur le rôle particulier joué par les banques et par l'État.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rot="16200000">
            <a:off x="-3111733" y="3077814"/>
            <a:ext cx="6858002" cy="702372"/>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1 : LE CONTEXTE ÉCONOMIQUE DE L'ACTIVITÉ PROFESSIONNELLE</a:t>
            </a:r>
            <a:endParaRPr lang="fr-FR" dirty="0" smtClean="0">
              <a:solidFill>
                <a:srgbClr val="0070C0"/>
              </a:solidFill>
              <a:latin typeface="Arial"/>
              <a:ea typeface="Times New Roman"/>
            </a:endParaRPr>
          </a:p>
        </p:txBody>
      </p:sp>
      <p:sp>
        <p:nvSpPr>
          <p:cNvPr id="4" name="Rectangle 3"/>
          <p:cNvSpPr/>
          <p:nvPr/>
        </p:nvSpPr>
        <p:spPr>
          <a:xfrm>
            <a:off x="642910" y="0"/>
            <a:ext cx="8501090" cy="307777"/>
          </a:xfrm>
          <a:prstGeom prst="rect">
            <a:avLst/>
          </a:prstGeom>
          <a:solidFill>
            <a:schemeClr val="bg1"/>
          </a:solidFill>
        </p:spPr>
        <p:txBody>
          <a:bodyPr wrap="square">
            <a:spAutoFit/>
          </a:bodyPr>
          <a:lstStyle/>
          <a:p>
            <a:pPr marL="177800" lvl="0" algn="just"/>
            <a:r>
              <a:rPr lang="fr-FR" sz="1400" b="1" dirty="0" smtClean="0">
                <a:solidFill>
                  <a:srgbClr val="00B050"/>
                </a:solidFill>
                <a:latin typeface="Arial" pitchFamily="34" charset="0"/>
                <a:ea typeface="Times New Roman" pitchFamily="18" charset="0"/>
                <a:cs typeface="Arial" pitchFamily="34" charset="0"/>
              </a:rPr>
              <a:t>1.2 Les organisations</a:t>
            </a:r>
            <a:endParaRPr lang="fr-FR" sz="1400" dirty="0" smtClean="0">
              <a:solidFill>
                <a:srgbClr val="00B050"/>
              </a:solidFill>
              <a:latin typeface="Arial" pitchFamily="34" charset="0"/>
              <a:cs typeface="Arial" pitchFamily="34" charset="0"/>
            </a:endParaRPr>
          </a:p>
        </p:txBody>
      </p:sp>
      <p:sp>
        <p:nvSpPr>
          <p:cNvPr id="7" name="Ellipse 6">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928670"/>
            <a:ext cx="7929618" cy="5286412"/>
          </a:xfrm>
          <a:solidFill>
            <a:schemeClr val="bg1"/>
          </a:solidFill>
        </p:spPr>
        <p:txBody>
          <a:bodyPr/>
          <a:lstStyle/>
          <a:p>
            <a:pPr indent="-3175">
              <a:buNone/>
            </a:pPr>
            <a:r>
              <a:rPr lang="fr-FR" sz="1400" b="1" i="1" dirty="0" smtClean="0">
                <a:solidFill>
                  <a:srgbClr val="FF0000"/>
                </a:solidFill>
              </a:rPr>
              <a:t>Les différents types d</a:t>
            </a:r>
            <a:r>
              <a:rPr lang="fr-FR" sz="1400" b="1" i="1" baseline="30000" dirty="0" smtClean="0">
                <a:solidFill>
                  <a:srgbClr val="FF0000"/>
                </a:solidFill>
              </a:rPr>
              <a:t>}</a:t>
            </a:r>
            <a:r>
              <a:rPr lang="fr-FR" sz="1400" b="1" i="1" dirty="0" smtClean="0">
                <a:solidFill>
                  <a:srgbClr val="FF0000"/>
                </a:solidFill>
              </a:rPr>
              <a:t>entreprises</a:t>
            </a:r>
            <a:r>
              <a:rPr lang="fr-FR" sz="1400" dirty="0" smtClean="0">
                <a:solidFill>
                  <a:srgbClr val="FF0000"/>
                </a:solidFill>
              </a:rPr>
              <a:t> </a:t>
            </a:r>
          </a:p>
          <a:p>
            <a:pPr indent="-3175" algn="just">
              <a:buNone/>
            </a:pPr>
            <a:r>
              <a:rPr lang="fr-FR" sz="1400" dirty="0" smtClean="0"/>
              <a:t>L'analyse de la diversité des entreprises prend appui sur des indicateurs économiques (chiffre d'affaires, effectifs, parts de marché, etc.) afin de caractériser la structure du système productif national. Des distinctions sont faites entre entreprises publiques et privées, industrielles, commerciales, financières, agricoles, artisanale, activité libérale. Sont abordées ensuite les formes juridiques sur le critère de la propriété unique ou multiple du capital. Il n'est pas nécessaire de présenter les divers statuts des sociétés commerciales, mais l'identification des caractéristiques juridiques d'une entreprise précise peut être un objet d'étude.</a:t>
            </a:r>
          </a:p>
          <a:p>
            <a:pPr indent="-3175">
              <a:buNone/>
            </a:pPr>
            <a:r>
              <a:rPr lang="fr-FR" sz="1400" b="1" i="1" dirty="0" smtClean="0">
                <a:solidFill>
                  <a:srgbClr val="FF0000"/>
                </a:solidFill>
              </a:rPr>
              <a:t>Coordination et prise de décision</a:t>
            </a:r>
            <a:r>
              <a:rPr lang="fr-FR" sz="1400" i="1" dirty="0" smtClean="0">
                <a:solidFill>
                  <a:srgbClr val="FF0000"/>
                </a:solidFill>
              </a:rPr>
              <a:t> </a:t>
            </a:r>
            <a:endParaRPr lang="fr-FR" sz="1400" dirty="0" smtClean="0">
              <a:solidFill>
                <a:srgbClr val="FF0000"/>
              </a:solidFill>
            </a:endParaRPr>
          </a:p>
          <a:p>
            <a:pPr indent="-3175">
              <a:buNone/>
            </a:pPr>
            <a:r>
              <a:rPr lang="fr-FR" sz="1400" dirty="0" smtClean="0"/>
              <a:t>À partir d'exemples, on étudie les modalités d'organisation interne des entreprises en présentant leur logique (par fonction, par service, par produit, etc.). La structure des entreprises est abordée à partir d'exemples concrets et de la schématisation de leur organisation interne. Il convient de privilégier l'observation en évitant tout développement concernant les formalismes utilisés pour schématiser les structures d'entreprises.</a:t>
            </a:r>
            <a:br>
              <a:rPr lang="fr-FR" sz="1400" dirty="0" smtClean="0"/>
            </a:br>
            <a:r>
              <a:rPr lang="fr-FR" sz="1400" dirty="0" smtClean="0"/>
              <a:t>La coordination permet d'aborder la question de la cohérence de la structure interne par rapport aux objectifs de l'entreprise et à la prise de décision. Les modes de coordinations ne sont pas étudiés en tant que tels.</a:t>
            </a:r>
            <a:br>
              <a:rPr lang="fr-FR" sz="1400" dirty="0" smtClean="0"/>
            </a:br>
            <a:r>
              <a:rPr lang="fr-FR" sz="1400" dirty="0" smtClean="0"/>
              <a:t>La prise de décision est analysée en faisant apparaître, selon le cas, les lignes hiérarchiques, les lignes de conseil, les liaisons transversales et en insistant sur l'observation du processus qui conduit à la décision et son adaptation à la situation. Cette analyse prend appui sur des exemples simples de prise de décision.</a:t>
            </a:r>
          </a:p>
          <a:p>
            <a:endParaRPr lang="fr-FR" sz="1050" dirty="0"/>
          </a:p>
        </p:txBody>
      </p:sp>
      <p:sp>
        <p:nvSpPr>
          <p:cNvPr id="4" name="Rectangle 3"/>
          <p:cNvSpPr/>
          <p:nvPr/>
        </p:nvSpPr>
        <p:spPr>
          <a:xfrm rot="16200000">
            <a:off x="-3111733" y="3077814"/>
            <a:ext cx="6858002" cy="702372"/>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1 : LE CONTEXTE ÉCONOMIQUE DE L'ACTIVITÉ PROFESSIONNELLE</a:t>
            </a:r>
            <a:endParaRPr lang="fr-FR" dirty="0" smtClean="0">
              <a:solidFill>
                <a:srgbClr val="0070C0"/>
              </a:solidFill>
              <a:latin typeface="Arial"/>
              <a:ea typeface="Times New Roman"/>
            </a:endParaRPr>
          </a:p>
        </p:txBody>
      </p:sp>
      <p:sp>
        <p:nvSpPr>
          <p:cNvPr id="5" name="Rectangle 4"/>
          <p:cNvSpPr/>
          <p:nvPr/>
        </p:nvSpPr>
        <p:spPr>
          <a:xfrm>
            <a:off x="642910" y="0"/>
            <a:ext cx="8501090" cy="307777"/>
          </a:xfrm>
          <a:prstGeom prst="rect">
            <a:avLst/>
          </a:prstGeom>
          <a:solidFill>
            <a:schemeClr val="bg1"/>
          </a:solidFill>
        </p:spPr>
        <p:txBody>
          <a:bodyPr wrap="square">
            <a:spAutoFit/>
          </a:bodyPr>
          <a:lstStyle/>
          <a:p>
            <a:pPr marL="177800" lvl="0" algn="just"/>
            <a:r>
              <a:rPr lang="fr-FR" sz="1400" b="1" dirty="0" smtClean="0">
                <a:solidFill>
                  <a:srgbClr val="00B050"/>
                </a:solidFill>
                <a:latin typeface="Arial" pitchFamily="34" charset="0"/>
                <a:ea typeface="Times New Roman" pitchFamily="18" charset="0"/>
                <a:cs typeface="Arial" pitchFamily="34" charset="0"/>
              </a:rPr>
              <a:t>1.3 Les entreprises</a:t>
            </a:r>
            <a:endParaRPr lang="fr-FR" sz="1400" dirty="0" smtClean="0">
              <a:solidFill>
                <a:srgbClr val="00B050"/>
              </a:solidFill>
              <a:latin typeface="Arial" pitchFamily="34" charset="0"/>
              <a:cs typeface="Arial" pitchFamily="34" charset="0"/>
            </a:endParaRPr>
          </a:p>
        </p:txBody>
      </p:sp>
      <p:sp>
        <p:nvSpPr>
          <p:cNvPr id="6" name="Ellipse 5">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928670"/>
            <a:ext cx="7810495" cy="2928958"/>
          </a:xfrm>
          <a:solidFill>
            <a:schemeClr val="bg1"/>
          </a:solidFill>
        </p:spPr>
        <p:txBody>
          <a:bodyPr/>
          <a:lstStyle/>
          <a:p>
            <a:pPr indent="-3175">
              <a:buNone/>
            </a:pPr>
            <a:r>
              <a:rPr lang="fr-FR" sz="1400" b="1" i="1" dirty="0" smtClean="0">
                <a:solidFill>
                  <a:srgbClr val="FF0000"/>
                </a:solidFill>
              </a:rPr>
              <a:t>L'entreprise et son marché</a:t>
            </a:r>
            <a:endParaRPr lang="fr-FR" sz="1400" dirty="0" smtClean="0">
              <a:solidFill>
                <a:srgbClr val="FF0000"/>
              </a:solidFill>
            </a:endParaRPr>
          </a:p>
          <a:p>
            <a:pPr indent="-3175">
              <a:buNone/>
            </a:pPr>
            <a:r>
              <a:rPr lang="fr-FR" sz="1400" dirty="0" smtClean="0"/>
              <a:t>Il convient d'identifier les produits et/ou services commercialisés par l'entreprise à partir de son activité principale. On montre que la production et la commercialisation de biens ou de services s'accompagne de plus en plus fréquemment de l'offre de services liés.</a:t>
            </a:r>
          </a:p>
          <a:p>
            <a:pPr indent="-3175">
              <a:buNone/>
            </a:pPr>
            <a:r>
              <a:rPr lang="fr-FR" sz="1400" dirty="0" smtClean="0"/>
              <a:t>La situation de l'entreprise est étudiée par rapport à ses partenaires (clients et fournisseurs), à son marché et à la concurrence, à partir d'exemples concrets et en évitant toute approche théorique.</a:t>
            </a:r>
          </a:p>
          <a:p>
            <a:pPr indent="-3175">
              <a:buNone/>
            </a:pPr>
            <a:r>
              <a:rPr lang="fr-FR" sz="1400" dirty="0" smtClean="0"/>
              <a:t>Il s'agit de l'observation du couple marché-produit et de la politique commerciale mise en œuvre : produit, prix, distribution, communication, en se limitant à quelques exemples caractéristiques d'une politique commerciale d'entreprise et en évitant tout développement théorique. L'observation et l'analyse d'une entreprise réelle doit permettre le réinvestissement des ces notions et une mise en perspective</a:t>
            </a:r>
          </a:p>
          <a:p>
            <a:endParaRPr lang="fr-FR" sz="1400" dirty="0"/>
          </a:p>
        </p:txBody>
      </p:sp>
      <p:sp>
        <p:nvSpPr>
          <p:cNvPr id="4" name="Rectangle 3"/>
          <p:cNvSpPr/>
          <p:nvPr/>
        </p:nvSpPr>
        <p:spPr>
          <a:xfrm rot="16200000">
            <a:off x="-3111733" y="3077814"/>
            <a:ext cx="6858002" cy="702372"/>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1 : LE CONTEXTE ÉCONOMIQUE DE L'ACTIVITÉ PROFESSIONNELLE</a:t>
            </a:r>
            <a:endParaRPr lang="fr-FR" dirty="0" smtClean="0">
              <a:solidFill>
                <a:srgbClr val="0070C0"/>
              </a:solidFill>
              <a:latin typeface="Arial"/>
              <a:ea typeface="Times New Roman"/>
            </a:endParaRPr>
          </a:p>
        </p:txBody>
      </p:sp>
      <p:sp>
        <p:nvSpPr>
          <p:cNvPr id="6" name="Rectangle 5"/>
          <p:cNvSpPr/>
          <p:nvPr/>
        </p:nvSpPr>
        <p:spPr>
          <a:xfrm>
            <a:off x="642910" y="0"/>
            <a:ext cx="8501090" cy="307777"/>
          </a:xfrm>
          <a:prstGeom prst="rect">
            <a:avLst/>
          </a:prstGeom>
          <a:solidFill>
            <a:schemeClr val="bg1"/>
          </a:solidFill>
        </p:spPr>
        <p:txBody>
          <a:bodyPr wrap="square">
            <a:spAutoFit/>
          </a:bodyPr>
          <a:lstStyle/>
          <a:p>
            <a:pPr marL="177800" lvl="0" algn="just"/>
            <a:r>
              <a:rPr lang="fr-FR" sz="1400" b="1" dirty="0" smtClean="0">
                <a:solidFill>
                  <a:srgbClr val="00B050"/>
                </a:solidFill>
                <a:latin typeface="Arial" pitchFamily="34" charset="0"/>
                <a:ea typeface="Times New Roman" pitchFamily="18" charset="0"/>
                <a:cs typeface="Arial" pitchFamily="34" charset="0"/>
              </a:rPr>
              <a:t>1.3 Les entreprises</a:t>
            </a:r>
            <a:endParaRPr lang="fr-FR" sz="1400" dirty="0" smtClean="0">
              <a:solidFill>
                <a:srgbClr val="00B050"/>
              </a:solidFill>
              <a:latin typeface="Arial" pitchFamily="34" charset="0"/>
              <a:cs typeface="Arial" pitchFamily="34" charset="0"/>
            </a:endParaRPr>
          </a:p>
        </p:txBody>
      </p:sp>
      <p:sp>
        <p:nvSpPr>
          <p:cNvPr id="8" name="Ellipse 7">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857232"/>
            <a:ext cx="7929618" cy="2143140"/>
          </a:xfrm>
          <a:solidFill>
            <a:schemeClr val="bg1"/>
          </a:solidFill>
        </p:spPr>
        <p:txBody>
          <a:bodyPr/>
          <a:lstStyle/>
          <a:p>
            <a:pPr indent="-3175">
              <a:buNone/>
            </a:pPr>
            <a:r>
              <a:rPr lang="fr-FR" sz="1400" b="1" i="1" dirty="0" smtClean="0">
                <a:solidFill>
                  <a:srgbClr val="FF0000"/>
                </a:solidFill>
              </a:rPr>
              <a:t>Les fonctions et les caractères du droit</a:t>
            </a:r>
            <a:r>
              <a:rPr lang="fr-FR" sz="1400" i="1" dirty="0" smtClean="0">
                <a:solidFill>
                  <a:srgbClr val="FF0000"/>
                </a:solidFill>
              </a:rPr>
              <a:t> </a:t>
            </a:r>
            <a:r>
              <a:rPr lang="fr-FR" sz="1400" i="1" dirty="0" smtClean="0"/>
              <a:t/>
            </a:r>
            <a:br>
              <a:rPr lang="fr-FR" sz="1400" i="1" dirty="0" smtClean="0"/>
            </a:br>
            <a:r>
              <a:rPr lang="fr-FR" sz="1400" dirty="0" smtClean="0"/>
              <a:t>L'objet de cette partie est de montrer que le droit est un ensemble de règles régissant les relations de personnes vivant en société, encadré par l'autorité publique. Ce corps de règles constitue le droit objectif. Le non-respect de la règle donne lieu à sanction. La règle de droit évolue en fonction de choix politiques et sociaux correspondant à un état de la société à un instant donné. Elle n'est pas que contrainte, elle est aussi outil de régulation.</a:t>
            </a:r>
          </a:p>
          <a:p>
            <a:pPr indent="-3175">
              <a:buNone/>
            </a:pPr>
            <a:r>
              <a:rPr lang="fr-FR" sz="1400" dirty="0" smtClean="0"/>
              <a:t>La règle de droit présente différents caractères permettant de la dissocier d'autres règles sociales.</a:t>
            </a:r>
          </a:p>
          <a:p>
            <a:pPr indent="-3175">
              <a:buNone/>
            </a:pPr>
            <a:r>
              <a:rPr lang="fr-FR" sz="1400" dirty="0" smtClean="0"/>
              <a:t>Le droit reconnaît aux personnes des prérogatives individuelles. Elles sont appelées droits subjectifs car elles ont pour titulaires les sujets de droit.</a:t>
            </a:r>
          </a:p>
          <a:p>
            <a:endParaRPr lang="fr-FR" sz="1400" dirty="0"/>
          </a:p>
        </p:txBody>
      </p:sp>
      <p:sp>
        <p:nvSpPr>
          <p:cNvPr id="4" name="Rectangle 3"/>
          <p:cNvSpPr/>
          <p:nvPr/>
        </p:nvSpPr>
        <p:spPr>
          <a:xfrm rot="16200000">
            <a:off x="-3064285" y="3064285"/>
            <a:ext cx="6858000" cy="729430"/>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2 : LE CADRE JURIDIQUE DE L'ORGANISATION SOCIALE</a:t>
            </a:r>
            <a:endParaRPr lang="fr-FR" dirty="0">
              <a:solidFill>
                <a:srgbClr val="0070C0"/>
              </a:solidFill>
              <a:latin typeface="Arial"/>
              <a:ea typeface="Times New Roman"/>
            </a:endParaRPr>
          </a:p>
        </p:txBody>
      </p:sp>
      <p:sp>
        <p:nvSpPr>
          <p:cNvPr id="5" name="Rectangle 4"/>
          <p:cNvSpPr/>
          <p:nvPr/>
        </p:nvSpPr>
        <p:spPr>
          <a:xfrm>
            <a:off x="642910" y="0"/>
            <a:ext cx="8501090" cy="307777"/>
          </a:xfrm>
          <a:prstGeom prst="rect">
            <a:avLst/>
          </a:prstGeom>
          <a:solidFill>
            <a:schemeClr val="bg1"/>
          </a:solidFill>
        </p:spPr>
        <p:txBody>
          <a:bodyPr wrap="square">
            <a:spAutoFit/>
          </a:bodyPr>
          <a:lstStyle/>
          <a:p>
            <a:pPr indent="-3175"/>
            <a:r>
              <a:rPr lang="fr-FR" sz="1400" b="1" dirty="0" smtClean="0">
                <a:solidFill>
                  <a:srgbClr val="00B050"/>
                </a:solidFill>
              </a:rPr>
              <a:t>2.1 La place du droit dans l'organisation de la vie publique et des relations sociales</a:t>
            </a:r>
            <a:endParaRPr lang="fr-FR" sz="1400" dirty="0" smtClean="0">
              <a:solidFill>
                <a:srgbClr val="00B050"/>
              </a:solidFill>
            </a:endParaRPr>
          </a:p>
        </p:txBody>
      </p:sp>
      <p:sp>
        <p:nvSpPr>
          <p:cNvPr id="6" name="Ellipse 5">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857232"/>
            <a:ext cx="7810495" cy="3929090"/>
          </a:xfrm>
          <a:solidFill>
            <a:schemeClr val="bg1"/>
          </a:solidFill>
        </p:spPr>
        <p:txBody>
          <a:bodyPr/>
          <a:lstStyle/>
          <a:p>
            <a:pPr indent="-3175">
              <a:buNone/>
            </a:pPr>
            <a:r>
              <a:rPr lang="fr-FR" sz="1400" b="1" i="1" dirty="0" smtClean="0">
                <a:solidFill>
                  <a:srgbClr val="FF0000"/>
                </a:solidFill>
              </a:rPr>
              <a:t>Les droits fondamentaux</a:t>
            </a:r>
            <a:endParaRPr lang="fr-FR" sz="1400" dirty="0" smtClean="0">
              <a:solidFill>
                <a:srgbClr val="FF0000"/>
              </a:solidFill>
            </a:endParaRPr>
          </a:p>
          <a:p>
            <a:pPr indent="-3175" algn="just">
              <a:buNone/>
            </a:pPr>
            <a:r>
              <a:rPr lang="fr-FR" sz="1400" dirty="0" smtClean="0"/>
              <a:t>Les  droits  de l'homme  et  les libertés  fondamentales constituent  des  fondements essentiels des sociétés démocratiques et révèlent la qualité de l'État de droit d'un pays. L'observation des droits fondamentaux a pour objectif de contribuer à l'éducation à la citoyenneté et à la prise de  conscience de l'importance de ces droits   dans  la construction et dans le fonctionnement démocratique d'un État de droit. Il convient de  présenter  l'importance  de  leur  ancrage  constitutionnel  ;  en  effet l'affirmation des droits fondamentaux dans la Constitution, norme de degré supérieur, constitue la garantie pour le citoyen qu'ils seront protégés.</a:t>
            </a:r>
          </a:p>
          <a:p>
            <a:pPr indent="-3175" algn="just">
              <a:buNone/>
            </a:pPr>
            <a:r>
              <a:rPr lang="fr-FR" sz="1400" dirty="0" smtClean="0"/>
              <a:t>À partir d'un exemple choisi parmi les libertés politiques ou sociales, on montre que le droit encadre et organise l'espace de liberté des individus mais peut aussi en limiter l'usage pour des nécessités d'ordre public.</a:t>
            </a:r>
          </a:p>
          <a:p>
            <a:pPr indent="-3175" algn="just">
              <a:buNone/>
            </a:pPr>
            <a:r>
              <a:rPr lang="fr-FR" sz="1400" dirty="0" smtClean="0"/>
              <a:t>Les devoirs, les obligations sont abordés sous un angle très général en montrant qu'ils constituent, le plus souvent, la contrepartie des droits fondamentaux. Il convient de partir d'exemples simples de libertés fondamentales en recherchant les devoirs et/ou les obligations qui s'y rapportent (respecter l'ordre public, payer l'impôt, etc.). Les obligations liées aux contrats sont traitées dans les parties 3 (le contrat de travail) et 5 (les obligations et le contrat). L'analyse des libertés économiques est vue dans la partie 5.</a:t>
            </a:r>
          </a:p>
          <a:p>
            <a:endParaRPr lang="fr-FR" sz="1400" dirty="0"/>
          </a:p>
        </p:txBody>
      </p:sp>
      <p:sp>
        <p:nvSpPr>
          <p:cNvPr id="4" name="Rectangle 3"/>
          <p:cNvSpPr/>
          <p:nvPr/>
        </p:nvSpPr>
        <p:spPr>
          <a:xfrm rot="16200000">
            <a:off x="-3064285" y="3064285"/>
            <a:ext cx="6858000" cy="729430"/>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2 : LE CADRE JURIDIQUE DE L'ORGANISATION SOCIALE</a:t>
            </a:r>
            <a:endParaRPr lang="fr-FR" dirty="0">
              <a:solidFill>
                <a:srgbClr val="0070C0"/>
              </a:solidFill>
              <a:latin typeface="Arial"/>
              <a:ea typeface="Times New Roman"/>
            </a:endParaRPr>
          </a:p>
        </p:txBody>
      </p:sp>
      <p:sp>
        <p:nvSpPr>
          <p:cNvPr id="5" name="Rectangle 4"/>
          <p:cNvSpPr/>
          <p:nvPr/>
        </p:nvSpPr>
        <p:spPr>
          <a:xfrm>
            <a:off x="642910" y="0"/>
            <a:ext cx="8501090" cy="307777"/>
          </a:xfrm>
          <a:prstGeom prst="rect">
            <a:avLst/>
          </a:prstGeom>
          <a:solidFill>
            <a:schemeClr val="bg1"/>
          </a:solidFill>
        </p:spPr>
        <p:txBody>
          <a:bodyPr wrap="square">
            <a:spAutoFit/>
          </a:bodyPr>
          <a:lstStyle/>
          <a:p>
            <a:pPr indent="-3175"/>
            <a:r>
              <a:rPr lang="fr-FR" sz="1400" b="1" dirty="0" smtClean="0">
                <a:solidFill>
                  <a:srgbClr val="00B050"/>
                </a:solidFill>
              </a:rPr>
              <a:t>2.1 La place du droit dans l'organisation de la vie publique et des relations sociales</a:t>
            </a:r>
            <a:endParaRPr lang="fr-FR" sz="1400" dirty="0" smtClean="0">
              <a:solidFill>
                <a:srgbClr val="00B050"/>
              </a:solidFill>
            </a:endParaRPr>
          </a:p>
        </p:txBody>
      </p:sp>
      <p:sp>
        <p:nvSpPr>
          <p:cNvPr id="7" name="Ellipse 6">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1489075"/>
            <a:ext cx="7858180" cy="2225677"/>
          </a:xfrm>
          <a:solidFill>
            <a:schemeClr val="bg1"/>
          </a:solidFill>
        </p:spPr>
        <p:txBody>
          <a:bodyPr/>
          <a:lstStyle/>
          <a:p>
            <a:pPr indent="-3175">
              <a:buNone/>
            </a:pPr>
            <a:r>
              <a:rPr lang="fr-FR" sz="1400" b="1" i="1" dirty="0" smtClean="0">
                <a:solidFill>
                  <a:srgbClr val="FF0000"/>
                </a:solidFill>
              </a:rPr>
              <a:t>Les sources du droit</a:t>
            </a:r>
            <a:endParaRPr lang="fr-FR" sz="1400" dirty="0" smtClean="0">
              <a:solidFill>
                <a:srgbClr val="FF0000"/>
              </a:solidFill>
            </a:endParaRPr>
          </a:p>
          <a:p>
            <a:pPr indent="-3175" algn="just">
              <a:buNone/>
            </a:pPr>
            <a:r>
              <a:rPr lang="fr-FR" sz="1400" dirty="0" smtClean="0"/>
              <a:t>Identifier les sources du droit c'est s'interroger sur le mode de création du droit. L'analyse doit montrer que les sources directes du droit peuvent être classées en trois blocs. Le bloc constitutionnel comprend la constitution et les traités. Une attention particulière est portée au droit communautaire dérivé et au principe de primauté. Le bloc législatif comprend les lois qui émanent du parlement. Le bloc réglementaire comprend les actes créés par le gouvernement et les autorités administratives. Une distinction peut être effectuée entre les sources qui ne dérivent pas de la loi comme la coutume et celles qui enrichissent la loi telle la jurisprudence. La doctrine n'est pas étudiée. Les normes juridiques sont hiérarchisées, chaque norme doit être conforme à celle qui lui est supérieure.</a:t>
            </a:r>
          </a:p>
          <a:p>
            <a:pPr>
              <a:buNone/>
            </a:pPr>
            <a:endParaRPr lang="fr-FR" sz="1400" dirty="0"/>
          </a:p>
        </p:txBody>
      </p:sp>
      <p:sp>
        <p:nvSpPr>
          <p:cNvPr id="4" name="Rectangle 3"/>
          <p:cNvSpPr/>
          <p:nvPr/>
        </p:nvSpPr>
        <p:spPr>
          <a:xfrm rot="16200000">
            <a:off x="-3064285" y="3064285"/>
            <a:ext cx="6858000" cy="729430"/>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2 : LE CADRE JURIDIQUE DE L'ORGANISATION SOCIALE</a:t>
            </a:r>
            <a:endParaRPr lang="fr-FR" dirty="0">
              <a:solidFill>
                <a:srgbClr val="0070C0"/>
              </a:solidFill>
              <a:latin typeface="Arial"/>
              <a:ea typeface="Times New Roman"/>
            </a:endParaRPr>
          </a:p>
        </p:txBody>
      </p:sp>
      <p:sp>
        <p:nvSpPr>
          <p:cNvPr id="5" name="Rectangle 4"/>
          <p:cNvSpPr/>
          <p:nvPr/>
        </p:nvSpPr>
        <p:spPr>
          <a:xfrm>
            <a:off x="642910" y="0"/>
            <a:ext cx="8501090" cy="307777"/>
          </a:xfrm>
          <a:prstGeom prst="rect">
            <a:avLst/>
          </a:prstGeom>
          <a:solidFill>
            <a:schemeClr val="bg1"/>
          </a:solidFill>
        </p:spPr>
        <p:txBody>
          <a:bodyPr wrap="square">
            <a:spAutoFit/>
          </a:bodyPr>
          <a:lstStyle/>
          <a:p>
            <a:pPr indent="-3175"/>
            <a:r>
              <a:rPr lang="fr-FR" sz="1400" b="1" dirty="0" smtClean="0">
                <a:solidFill>
                  <a:srgbClr val="00B050"/>
                </a:solidFill>
              </a:rPr>
              <a:t>2.1 La place du droit dans l'organisation de la vie publique et des relations sociales</a:t>
            </a:r>
            <a:endParaRPr lang="fr-FR" sz="1400" dirty="0" smtClean="0">
              <a:solidFill>
                <a:srgbClr val="00B050"/>
              </a:solidFill>
            </a:endParaRPr>
          </a:p>
        </p:txBody>
      </p:sp>
      <p:sp>
        <p:nvSpPr>
          <p:cNvPr id="7" name="Ellipse 6">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428596" y="857232"/>
            <a:ext cx="828680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6350" algn="ctr" defTabSz="914400" rtl="0" eaLnBrk="1" fontAlgn="base" latinLnBrk="0" hangingPunct="1">
              <a:lnSpc>
                <a:spcPct val="100000"/>
              </a:lnSpc>
              <a:spcBef>
                <a:spcPct val="0"/>
              </a:spcBef>
              <a:spcAft>
                <a:spcPct val="0"/>
              </a:spcAft>
              <a:buClrTx/>
              <a:buSzTx/>
              <a:buFontTx/>
              <a:buNone/>
              <a:tabLst>
                <a:tab pos="155575" algn="l"/>
              </a:tabLst>
            </a:pPr>
            <a:r>
              <a:rPr kumimoji="0" lang="fr-FR"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Classe 1.1. Gestion administrative des relations avec les fournisseurs    </a:t>
            </a:r>
          </a:p>
          <a:p>
            <a:pPr marL="0" marR="0" lvl="0" indent="6350" algn="ctr" defTabSz="914400" rtl="0" eaLnBrk="1" fontAlgn="base" latinLnBrk="0" hangingPunct="1">
              <a:lnSpc>
                <a:spcPct val="100000"/>
              </a:lnSpc>
              <a:spcBef>
                <a:spcPct val="0"/>
              </a:spcBef>
              <a:spcAft>
                <a:spcPct val="0"/>
              </a:spcAft>
              <a:buClrTx/>
              <a:buSzTx/>
              <a:buFontTx/>
              <a:buNone/>
              <a:tabLst>
                <a:tab pos="155575" algn="l"/>
              </a:tabLst>
            </a:pPr>
            <a:r>
              <a:rPr kumimoji="0" lang="fr-FR" sz="1000" b="1" i="0" u="none" strike="noStrike" cap="none" normalizeH="0" baseline="0" dirty="0" smtClean="0">
                <a:ln>
                  <a:noFill/>
                </a:ln>
                <a:solidFill>
                  <a:srgbClr val="4684B3"/>
                </a:solidFill>
                <a:effectLst/>
                <a:latin typeface="Arial" pitchFamily="34" charset="0"/>
                <a:ea typeface="Times New Roman" pitchFamily="18" charset="0"/>
                <a:cs typeface="Arial" pitchFamily="34" charset="0"/>
              </a:rPr>
              <a:t>1.1.2. TRAITEMENT DES ORDRES D'ACHAT, DES COMMANDES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au 6"/>
          <p:cNvGraphicFramePr>
            <a:graphicFrameLocks noGrp="1"/>
          </p:cNvGraphicFramePr>
          <p:nvPr/>
        </p:nvGraphicFramePr>
        <p:xfrm>
          <a:off x="428596" y="1285860"/>
          <a:ext cx="8286807" cy="3262314"/>
        </p:xfrm>
        <a:graphic>
          <a:graphicData uri="http://schemas.openxmlformats.org/drawingml/2006/table">
            <a:tbl>
              <a:tblPr/>
              <a:tblGrid>
                <a:gridCol w="2762269"/>
                <a:gridCol w="2762269"/>
                <a:gridCol w="2762269"/>
              </a:tblGrid>
              <a:tr h="214314">
                <a:tc>
                  <a:txBody>
                    <a:bodyPr/>
                    <a:lstStyle/>
                    <a:p>
                      <a:pPr algn="ctr">
                        <a:spcAft>
                          <a:spcPts val="0"/>
                        </a:spcAft>
                      </a:pPr>
                      <a:r>
                        <a:rPr lang="fr-FR" sz="1000" b="1" dirty="0">
                          <a:latin typeface="Arial"/>
                          <a:ea typeface="Times New Roman"/>
                          <a:cs typeface="Calibri"/>
                        </a:rPr>
                        <a:t>Données de la situation</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Savoirs associés</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Performance attendue</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41448">
                <a:tc rowSpan="2">
                  <a:txBody>
                    <a:bodyPr/>
                    <a:lstStyle/>
                    <a:p>
                      <a:pPr>
                        <a:spcAft>
                          <a:spcPts val="0"/>
                        </a:spcAft>
                      </a:pPr>
                      <a:endParaRPr lang="fr-FR" sz="1000" b="0" dirty="0">
                        <a:latin typeface="Arial"/>
                        <a:ea typeface="Times New Roman"/>
                        <a:cs typeface="Calibri"/>
                      </a:endParaRPr>
                    </a:p>
                    <a:p>
                      <a:pPr marL="82550" indent="-82550">
                        <a:spcAft>
                          <a:spcPts val="0"/>
                        </a:spcAft>
                      </a:pPr>
                      <a:r>
                        <a:rPr lang="fr-FR" sz="1000" b="0" dirty="0">
                          <a:latin typeface="Arial"/>
                          <a:ea typeface="Times New Roman"/>
                          <a:cs typeface="Calibri"/>
                        </a:rPr>
                        <a:t>- Les données commerciales et comptables de l’organisation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dossiers fournisseurs et sous-traitants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informations sur les produits et/ou prestations des fournisseurs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 description du processus d’achat dans l’entité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demandes d’achat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journaux et historiques d’achats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règles et procédures d’engagement des responsabilités en matière d’achat</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Un environnement numérique de travail de type PGI</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Arial"/>
                        <a:ea typeface="Times New Roman"/>
                        <a:cs typeface="Calibri"/>
                      </a:endParaRPr>
                    </a:p>
                    <a:p>
                      <a:pPr>
                        <a:spcAft>
                          <a:spcPts val="0"/>
                        </a:spcAft>
                      </a:pPr>
                      <a:r>
                        <a:rPr lang="fr-FR" sz="1000" b="1" dirty="0">
                          <a:latin typeface="Arial"/>
                          <a:ea typeface="Times New Roman"/>
                          <a:cs typeface="Calibri"/>
                        </a:rPr>
                        <a:t>Savoirs de gestion et savoirs technologiques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différentes procédures d’achat, dont l’appel d’offres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La planification des commandes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Les calculs commerciaux, les réductions commerciales et financières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Le processus automatisé des achats et des approvisionnements à l’aide d’un PGI</a:t>
                      </a:r>
                      <a:endParaRPr lang="fr-FR" sz="1000" b="1" dirty="0">
                        <a:latin typeface="Arial"/>
                        <a:ea typeface="Times New Roman"/>
                        <a:cs typeface="Arial Narrow"/>
                      </a:endParaRPr>
                    </a:p>
                    <a:p>
                      <a:pPr marL="82550" indent="-82550">
                        <a:spcAft>
                          <a:spcPts val="0"/>
                        </a:spcAft>
                      </a:pPr>
                      <a:r>
                        <a:rPr lang="fr-FR" sz="1000" b="1" dirty="0">
                          <a:solidFill>
                            <a:srgbClr val="FF0000"/>
                          </a:solidFill>
                          <a:latin typeface="Arial"/>
                          <a:ea typeface="Times New Roman"/>
                          <a:cs typeface="Calibri"/>
                        </a:rPr>
                        <a:t>Savoirs juridiques et économiques</a:t>
                      </a:r>
                      <a:endParaRPr lang="fr-FR" sz="1000" b="1" dirty="0">
                        <a:solidFill>
                          <a:srgbClr val="FF0000"/>
                        </a:solidFill>
                        <a:latin typeface="Arial"/>
                        <a:ea typeface="Times New Roman"/>
                        <a:cs typeface="Arial Narrow"/>
                      </a:endParaRPr>
                    </a:p>
                    <a:p>
                      <a:pPr marL="82550" indent="-82550">
                        <a:spcAft>
                          <a:spcPts val="0"/>
                        </a:spcAft>
                      </a:pPr>
                      <a:r>
                        <a:rPr lang="fr-FR" sz="1000" b="0" dirty="0" smtClean="0">
                          <a:solidFill>
                            <a:srgbClr val="FF0000"/>
                          </a:solidFill>
                          <a:latin typeface="+mn-lt"/>
                          <a:ea typeface="Times New Roman"/>
                          <a:cs typeface="Calibri"/>
                        </a:rPr>
                        <a:t>- </a:t>
                      </a:r>
                      <a:r>
                        <a:rPr lang="fr-FR" sz="1000" b="0" dirty="0" smtClean="0">
                          <a:solidFill>
                            <a:srgbClr val="FF0000"/>
                          </a:solidFill>
                          <a:latin typeface="+mn-lt"/>
                          <a:ea typeface="Times New Roman"/>
                          <a:cs typeface="Calibri"/>
                          <a:hlinkClick r:id="rId2" action="ppaction://hlinksldjump" tooltip="Thème 1.2 - Les organisations : Finalités et objectifs des organisations &amp; Thème 1.3 - Les entreprises : L'entreprise et son marché."/>
                        </a:rPr>
                        <a:t>Les biens et les services</a:t>
                      </a:r>
                      <a:endParaRPr lang="fr-FR" sz="1000" b="1" dirty="0" smtClean="0">
                        <a:solidFill>
                          <a:srgbClr val="FF0000"/>
                        </a:solidFill>
                        <a:latin typeface="+mn-lt"/>
                        <a:ea typeface="Times New Roman"/>
                        <a:cs typeface="Arial Narrow"/>
                      </a:endParaRPr>
                    </a:p>
                    <a:p>
                      <a:pPr marL="82550" indent="-82550">
                        <a:spcAft>
                          <a:spcPts val="0"/>
                        </a:spcAft>
                      </a:pPr>
                      <a:r>
                        <a:rPr lang="fr-FR" sz="1000" b="0" dirty="0" smtClean="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3" action="ppaction://hlinksldjump" tooltip="Thème 5.2 - Le cadre juridique des échanges : Les obligations et le contrat"/>
                        </a:rPr>
                        <a:t>Le contrat de vente, de prestation de service</a:t>
                      </a:r>
                      <a:endParaRPr lang="fr-FR" sz="1000" b="1" dirty="0">
                        <a:solidFill>
                          <a:srgbClr val="FF0000"/>
                        </a:solidFill>
                        <a:latin typeface="Arial"/>
                        <a:ea typeface="Times New Roman"/>
                        <a:cs typeface="Arial Narrow"/>
                      </a:endParaRPr>
                    </a:p>
                    <a:p>
                      <a:pPr marL="82550" indent="-82550">
                        <a:spcAft>
                          <a:spcPts val="0"/>
                        </a:spcAft>
                      </a:pPr>
                      <a:r>
                        <a:rPr lang="fr-FR" sz="1000" b="0" dirty="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3" action="ppaction://hlinksldjump" tooltip="Thème 5.2 - Le cadre juridique des échanges : Les obligations et le contrat"/>
                        </a:rPr>
                        <a:t>Les </a:t>
                      </a:r>
                      <a:r>
                        <a:rPr lang="fr-FR" sz="1000" b="0" dirty="0" smtClean="0">
                          <a:solidFill>
                            <a:srgbClr val="FF0000"/>
                          </a:solidFill>
                          <a:latin typeface="Arial"/>
                          <a:ea typeface="Times New Roman"/>
                          <a:cs typeface="Calibri"/>
                          <a:hlinkClick r:id="rId3" action="ppaction://hlinksldjump" tooltip="Thème 5.2 - Le cadre juridique des échanges : Les obligations et le contrat"/>
                        </a:rPr>
                        <a:t>obligations </a:t>
                      </a:r>
                      <a:r>
                        <a:rPr lang="fr-FR" sz="1000" b="0" dirty="0">
                          <a:solidFill>
                            <a:srgbClr val="FF0000"/>
                          </a:solidFill>
                          <a:latin typeface="Arial"/>
                          <a:ea typeface="Times New Roman"/>
                          <a:cs typeface="Calibri"/>
                          <a:hlinkClick r:id="rId3" action="ppaction://hlinksldjump" tooltip="Thème 5.2 - Le cadre juridique des échanges : Les obligations et le contrat"/>
                        </a:rPr>
                        <a:t>et la </a:t>
                      </a:r>
                      <a:r>
                        <a:rPr lang="fr-FR" sz="1000" b="0" dirty="0" smtClean="0">
                          <a:solidFill>
                            <a:srgbClr val="FF0000"/>
                          </a:solidFill>
                          <a:latin typeface="Arial"/>
                          <a:ea typeface="Times New Roman"/>
                          <a:cs typeface="Calibri"/>
                          <a:hlinkClick r:id="rId3" action="ppaction://hlinksldjump" tooltip="Thème 5.2 - Le cadre juridique des échanges : Les obligations et le contrat"/>
                        </a:rPr>
                        <a:t>responsabilité contractuelle</a:t>
                      </a:r>
                      <a:endParaRPr lang="fr-FR" sz="1000" b="1" dirty="0">
                        <a:solidFill>
                          <a:srgbClr val="FF0000"/>
                        </a:solidFill>
                        <a:latin typeface="Arial"/>
                        <a:ea typeface="Times New Roman"/>
                        <a:cs typeface="Arial Narrow"/>
                      </a:endParaRPr>
                    </a:p>
                    <a:p>
                      <a:pPr marL="82550" indent="-82550">
                        <a:spcAft>
                          <a:spcPts val="0"/>
                        </a:spcAft>
                      </a:pPr>
                      <a:r>
                        <a:rPr lang="fr-FR" sz="1000" b="0" dirty="0">
                          <a:solidFill>
                            <a:srgbClr val="FF0000"/>
                          </a:solidFill>
                          <a:latin typeface="Arial"/>
                          <a:ea typeface="Times New Roman"/>
                          <a:cs typeface="Calibri"/>
                        </a:rPr>
                        <a:t>- </a:t>
                      </a:r>
                      <a:r>
                        <a:rPr lang="fr-FR" sz="1000" b="0" dirty="0">
                          <a:solidFill>
                            <a:srgbClr val="FF0000"/>
                          </a:solidFill>
                          <a:latin typeface="Arial"/>
                          <a:ea typeface="Times New Roman"/>
                          <a:cs typeface="Calibri"/>
                          <a:hlinkClick r:id="rId3" action="ppaction://hlinksldjump" tooltip="Thème 5.2 - Le cadre juridique des échanges : Les obligations et le contrat"/>
                        </a:rPr>
                        <a:t>La garantie légale et conventionnelle</a:t>
                      </a:r>
                      <a:endParaRPr lang="fr-FR" sz="1000" b="1" dirty="0">
                        <a:solidFill>
                          <a:srgbClr val="FF0000"/>
                        </a:solidFill>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Complexité</a:t>
                      </a:r>
                      <a:endParaRPr lang="fr-FR" sz="1000" b="1" dirty="0">
                        <a:latin typeface="Arial"/>
                        <a:ea typeface="Times New Roman"/>
                        <a:cs typeface="Arial Narrow"/>
                      </a:endParaRPr>
                    </a:p>
                    <a:p>
                      <a:pPr marL="82550" indent="-82550">
                        <a:spcAft>
                          <a:spcPts val="0"/>
                        </a:spcAft>
                        <a:tabLst>
                          <a:tab pos="1275715" algn="l"/>
                        </a:tabLst>
                      </a:pPr>
                      <a:r>
                        <a:rPr lang="fr-FR" sz="1000" b="0" dirty="0">
                          <a:latin typeface="Arial"/>
                          <a:ea typeface="Times New Roman"/>
                          <a:cs typeface="Calibri"/>
                        </a:rPr>
                        <a:t>- Achats de biens et de services associés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Achats en ligne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Achats en lien avec la gestion de la production</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Achats négociés ou contractualisés : appel d’offres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Gestion partagée des approvisionnements</a:t>
                      </a:r>
                      <a:endParaRPr lang="fr-FR" sz="1000" b="1" dirty="0">
                        <a:latin typeface="Arial"/>
                        <a:ea typeface="Times New Roman"/>
                        <a:cs typeface="Arial Narrow"/>
                      </a:endParaRPr>
                    </a:p>
                    <a:p>
                      <a:pPr marL="82550" indent="-82550">
                        <a:spcAft>
                          <a:spcPts val="0"/>
                        </a:spcAft>
                        <a:tabLst>
                          <a:tab pos="1275715" algn="l"/>
                        </a:tabLst>
                      </a:pPr>
                      <a:r>
                        <a:rPr lang="fr-FR" sz="1000" b="0" dirty="0">
                          <a:latin typeface="Arial"/>
                          <a:ea typeface="Times New Roman"/>
                          <a:cs typeface="Calibri"/>
                        </a:rPr>
                        <a:t>- Achats à des fournisseurs UE et hors UE</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06086">
                <a:tc vMerge="1">
                  <a:txBody>
                    <a:bodyPr/>
                    <a:lstStyle/>
                    <a:p>
                      <a:endParaRPr lang="fr-FR"/>
                    </a:p>
                  </a:txBody>
                  <a:tcPr/>
                </a:tc>
                <a:tc vMerge="1">
                  <a:txBody>
                    <a:bodyPr/>
                    <a:lstStyle/>
                    <a:p>
                      <a:endParaRPr lang="fr-FR"/>
                    </a:p>
                  </a:txBody>
                  <a:tcPr/>
                </a:tc>
                <a:tc>
                  <a:txBody>
                    <a:bodyPr/>
                    <a:lstStyle/>
                    <a:p>
                      <a:pPr>
                        <a:spcAft>
                          <a:spcPts val="0"/>
                        </a:spcAft>
                      </a:pPr>
                      <a:endParaRPr lang="fr-FR" sz="1000" b="1" dirty="0">
                        <a:latin typeface="Arial"/>
                        <a:ea typeface="Times New Roman"/>
                        <a:cs typeface="Calibri"/>
                      </a:endParaRPr>
                    </a:p>
                    <a:p>
                      <a:pPr>
                        <a:spcAft>
                          <a:spcPts val="0"/>
                        </a:spcAft>
                      </a:pPr>
                      <a:r>
                        <a:rPr lang="fr-FR" sz="1000" b="1" dirty="0">
                          <a:latin typeface="Arial"/>
                          <a:ea typeface="Times New Roman"/>
                          <a:cs typeface="Calibri"/>
                        </a:rPr>
                        <a:t>Aléas</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Ordre d’achat erroné</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Commande à modifier ou à annuler </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Information produit et/ou prestation incomplète</a:t>
                      </a:r>
                      <a:endParaRPr lang="fr-FR" sz="1000" b="1" dirty="0">
                        <a:latin typeface="Arial"/>
                        <a:ea typeface="Times New Roman"/>
                        <a:cs typeface="Arial Narrow"/>
                      </a:endParaRPr>
                    </a:p>
                    <a:p>
                      <a:pPr marL="82550" indent="-82550">
                        <a:spcAft>
                          <a:spcPts val="0"/>
                        </a:spcAft>
                      </a:pPr>
                      <a:r>
                        <a:rPr lang="fr-FR" sz="1000" b="0" dirty="0">
                          <a:latin typeface="Arial"/>
                          <a:ea typeface="Times New Roman"/>
                          <a:cs typeface="Calibri"/>
                        </a:rPr>
                        <a:t>- Défaillance d’un fournisseur</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117681">
                <a:tc>
                  <a:txBody>
                    <a:bodyPr/>
                    <a:lstStyle/>
                    <a:p>
                      <a:pPr algn="ctr">
                        <a:spcAft>
                          <a:spcPts val="0"/>
                        </a:spcAft>
                      </a:pPr>
                      <a:r>
                        <a:rPr lang="fr-FR" sz="1000" b="1" dirty="0">
                          <a:latin typeface="Arial"/>
                          <a:ea typeface="Times New Roman"/>
                          <a:cs typeface="Calibri"/>
                        </a:rPr>
                        <a:t>Compétences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Arial"/>
                          <a:ea typeface="Times New Roman"/>
                          <a:cs typeface="Calibri"/>
                        </a:rPr>
                        <a:t>Critère d’évaluation</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Arial"/>
                          <a:ea typeface="Times New Roman"/>
                          <a:cs typeface="Calibri"/>
                        </a:rPr>
                        <a:t>Résultats </a:t>
                      </a:r>
                      <a:r>
                        <a:rPr lang="fr-FR" sz="1000" b="1" dirty="0">
                          <a:latin typeface="Arial"/>
                          <a:ea typeface="Times New Roman"/>
                          <a:cs typeface="Calibri"/>
                        </a:rPr>
                        <a:t>attendus </a:t>
                      </a:r>
                      <a:endParaRPr lang="fr-FR" sz="1000" b="1" dirty="0">
                        <a:latin typeface="Arial"/>
                        <a:ea typeface="Times New Roman"/>
                        <a:cs typeface="Arial Narrow"/>
                      </a:endParaRPr>
                    </a:p>
                    <a:p>
                      <a:pPr>
                        <a:spcAft>
                          <a:spcPts val="0"/>
                        </a:spcAft>
                      </a:pPr>
                      <a:r>
                        <a:rPr lang="fr-FR" sz="1000" b="0" dirty="0">
                          <a:latin typeface="Arial"/>
                          <a:ea typeface="Times New Roman"/>
                          <a:cs typeface="Calibri"/>
                        </a:rPr>
                        <a:t>Le traitement des ordres d’achat et des commandes est assuré dans le respect des délais impartis</a:t>
                      </a:r>
                      <a:endParaRPr lang="fr-FR" sz="1000" b="1" dirty="0">
                        <a:latin typeface="Arial"/>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53044">
                <a:tc>
                  <a:txBody>
                    <a:bodyPr/>
                    <a:lstStyle/>
                    <a:p>
                      <a:pPr>
                        <a:spcAft>
                          <a:spcPts val="0"/>
                        </a:spcAft>
                      </a:pPr>
                      <a:r>
                        <a:rPr lang="fr-FR" sz="1000" b="0">
                          <a:latin typeface="Arial"/>
                          <a:ea typeface="Times New Roman"/>
                          <a:cs typeface="Calibri"/>
                        </a:rPr>
                        <a:t>Passer commande à des fournisseurs</a:t>
                      </a:r>
                      <a:endParaRPr lang="fr-FR" sz="1000" b="1">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Arial"/>
                          <a:ea typeface="Times New Roman"/>
                          <a:cs typeface="Calibri"/>
                        </a:rPr>
                        <a:t>Conformité des commandes aux ordres d’achat</a:t>
                      </a:r>
                      <a:endParaRPr lang="fr-FR" sz="1000" b="1" dirty="0">
                        <a:latin typeface="Arial"/>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4"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000100" y="1643050"/>
            <a:ext cx="7929618" cy="300082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 titulaires des droits subjectifs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sujets de droit sont les personnes physiques et les personnes morales. Ils possèdent la personnalité juridique. L'aptitude à être titulaire de droits n'est pas la même pour toutes les personnes physiques. On distingue capacité d'exercice et capacité de jouissance. Concernant l'incapacité, on se limite à exposer les principaux cas et à montrer qu'elle constitue une exception. La notion de personne morale est présentée comme une technique juridique permettant l'organisation d'un groupement de personnes. Les sujets de droit sont identifiés par leur nom, leur domicile, leur nationalité et leur patrimoine.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L'exercice des droits subjectifs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L'objectif est de distinguer les actes et les faits juridiques. Lors d'un acte juridique les parties prennent en considération les effets juridiques de l'acte alors que dans le fait juridique l'effet de droit est créé par la loi et non par l'individu.</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rot="16200000">
            <a:off x="-3064285" y="3064285"/>
            <a:ext cx="6858000" cy="729430"/>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2 : LE CADRE JURIDIQUE DE L'ORGANISATION SOCIALE</a:t>
            </a:r>
            <a:endParaRPr lang="fr-FR" dirty="0">
              <a:solidFill>
                <a:srgbClr val="0070C0"/>
              </a:solidFill>
              <a:latin typeface="Arial"/>
              <a:ea typeface="Times New Roman"/>
            </a:endParaRPr>
          </a:p>
        </p:txBody>
      </p:sp>
      <p:sp>
        <p:nvSpPr>
          <p:cNvPr id="6" name="Rectangle 5"/>
          <p:cNvSpPr/>
          <p:nvPr/>
        </p:nvSpPr>
        <p:spPr>
          <a:xfrm>
            <a:off x="642910" y="0"/>
            <a:ext cx="8501090" cy="307777"/>
          </a:xfrm>
          <a:prstGeom prst="rect">
            <a:avLst/>
          </a:prstGeom>
          <a:solidFill>
            <a:schemeClr val="bg1"/>
          </a:solidFill>
        </p:spPr>
        <p:txBody>
          <a:bodyPr wrap="square">
            <a:spAutoFit/>
          </a:bodyPr>
          <a:lstStyle/>
          <a:p>
            <a:pPr indent="-3175"/>
            <a:r>
              <a:rPr lang="fr-FR" sz="1400" b="1" dirty="0" smtClean="0">
                <a:solidFill>
                  <a:srgbClr val="00B050"/>
                </a:solidFill>
              </a:rPr>
              <a:t>2.2 Les sujets de droit et leurs prérogatives</a:t>
            </a:r>
            <a:endParaRPr lang="fr-FR" sz="1400" dirty="0" smtClean="0">
              <a:solidFill>
                <a:srgbClr val="00B050"/>
              </a:solidFill>
            </a:endParaRPr>
          </a:p>
        </p:txBody>
      </p:sp>
      <p:sp>
        <p:nvSpPr>
          <p:cNvPr id="8" name="Ellipse 7">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000100" y="714356"/>
            <a:ext cx="7929618" cy="386259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classification des droits subjectifs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r>
            <a:br>
              <a:rPr kumimoji="0" lang="fr-FR" sz="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droits patrimoniaux résultent des relations juridiques qui naissent de la détention, de la production, de l'exploitation et de la circulation des biens. Ces derniers peuvent être classés en bien meuble et bien immeuble d'une part et en bien corporel et bien incorporel d'autre part. L'analyse s'effectue à partir d'exemples simples en insistant sur l'intérêt de cette classification.</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On distingue les droits réels des droits personnels en choisissant l'exemple du droit de propriété et en excluant ses démembrements. Le droit de propriété est analysé de manière plus approfondie dans la partie 5.</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droits </a:t>
            </a:r>
            <a:r>
              <a:rPr kumimoji="0" lang="fr-FR"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extra-patrimoniaux</a:t>
            </a: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sont inhérents à la personne humaine. À partir d'exemples on présente les caractères des droits </a:t>
            </a:r>
            <a:r>
              <a:rPr kumimoji="0" lang="fr-FR"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extra-patrimoniaux</a:t>
            </a: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liés à la personne, dans sa dimension physique et morale.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preuve des droits subjectifs</a:t>
            </a:r>
          </a:p>
          <a:p>
            <a:pPr marL="0" marR="0" lvl="0" indent="0" defTabSz="914400" rtl="0" eaLnBrk="0" fontAlgn="base" latinLnBrk="0" hangingPunct="0">
              <a:lnSpc>
                <a:spcPct val="100000"/>
              </a:lnSpc>
              <a:spcBef>
                <a:spcPct val="0"/>
              </a:spcBef>
              <a:spcAft>
                <a:spcPct val="0"/>
              </a:spcAft>
              <a:buClrTx/>
              <a:buSzTx/>
              <a:buFontTx/>
              <a:buNone/>
              <a:tabLst/>
            </a:pPr>
            <a:r>
              <a:rPr kumimoji="0" lang="fr-FR" sz="2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2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principe de la  charge  de  la  preuve  est  présenté  sans  aborder  la  notion  de présomption.</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On privilégie la preuve écrite et on montre l'évolution liée à l'utilisation des technologies de l'information et de la communication. On montre qu'il existe des modes de preuves spécifiques selon qu'il s'agit d'actes ou de faits juridiques.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rot="16200000">
            <a:off x="-3064285" y="3064285"/>
            <a:ext cx="6858000" cy="729430"/>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2 : LE CADRE JURIDIQUE DE L'ORGANISATION SOCIALE</a:t>
            </a:r>
            <a:endParaRPr lang="fr-FR" dirty="0">
              <a:solidFill>
                <a:srgbClr val="0070C0"/>
              </a:solidFill>
              <a:latin typeface="Arial"/>
              <a:ea typeface="Times New Roman"/>
            </a:endParaRPr>
          </a:p>
        </p:txBody>
      </p:sp>
      <p:sp>
        <p:nvSpPr>
          <p:cNvPr id="4" name="Rectangle 3"/>
          <p:cNvSpPr/>
          <p:nvPr/>
        </p:nvSpPr>
        <p:spPr>
          <a:xfrm>
            <a:off x="642910" y="0"/>
            <a:ext cx="8501090" cy="307777"/>
          </a:xfrm>
          <a:prstGeom prst="rect">
            <a:avLst/>
          </a:prstGeom>
          <a:solidFill>
            <a:schemeClr val="bg1"/>
          </a:solidFill>
        </p:spPr>
        <p:txBody>
          <a:bodyPr wrap="square">
            <a:spAutoFit/>
          </a:bodyPr>
          <a:lstStyle/>
          <a:p>
            <a:pPr indent="-3175"/>
            <a:r>
              <a:rPr lang="fr-FR" sz="1400" b="1" dirty="0" smtClean="0">
                <a:solidFill>
                  <a:srgbClr val="00B050"/>
                </a:solidFill>
              </a:rPr>
              <a:t>2.2 Les sujets de droit et leurs prérogatives</a:t>
            </a:r>
            <a:endParaRPr lang="fr-FR" sz="1400" dirty="0" smtClean="0">
              <a:solidFill>
                <a:srgbClr val="00B050"/>
              </a:solidFill>
            </a:endParaRPr>
          </a:p>
        </p:txBody>
      </p:sp>
      <p:sp>
        <p:nvSpPr>
          <p:cNvPr id="6" name="Ellipse 5">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928662" y="1285860"/>
            <a:ext cx="7929618" cy="256993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responsabilité</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comportements humains peuvent engendrer des dommages que le droit doit sanctionner et réparer. On distingue responsabilité pénale et civile par leur finalité respective : sanction et réparation. On différencie ensuite responsabilité civile délictuelle et responsabilité civile contractuelle, cette dernière étant étudiée dans la partie 5. Il convient de présenter l'évolution des fondements de la responsabilité civile délictuelle. À une responsabilité subjective fondée sur la faute est venue s'ajouter une responsabilité objective fondée sur le risque entraînant une socialisation de celui-ci, c'est-à-dire une prise en charge par la collectivité.</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trois éléments constitutifs de la responsabilité civile délictuelle (fait générateur, dommage, lien de causalité) sont présentés à partir d'exemples simples illustrant la responsabilité du fait personnel, du fait des choses et du fait d'autrui.</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rot="16200000">
            <a:off x="-3064285" y="3064285"/>
            <a:ext cx="6858000" cy="729430"/>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2 : LE CADRE JURIDIQUE DE L'ORGANISATION SOCIALE</a:t>
            </a:r>
            <a:endParaRPr lang="fr-FR" dirty="0">
              <a:solidFill>
                <a:srgbClr val="0070C0"/>
              </a:solidFill>
              <a:latin typeface="Arial"/>
              <a:ea typeface="Times New Roman"/>
            </a:endParaRPr>
          </a:p>
        </p:txBody>
      </p:sp>
      <p:sp>
        <p:nvSpPr>
          <p:cNvPr id="4" name="Rectangle 3"/>
          <p:cNvSpPr/>
          <p:nvPr/>
        </p:nvSpPr>
        <p:spPr>
          <a:xfrm>
            <a:off x="642910" y="0"/>
            <a:ext cx="8501090" cy="307777"/>
          </a:xfrm>
          <a:prstGeom prst="rect">
            <a:avLst/>
          </a:prstGeom>
          <a:solidFill>
            <a:schemeClr val="bg1"/>
          </a:solidFill>
        </p:spPr>
        <p:txBody>
          <a:bodyPr wrap="square">
            <a:spAutoFit/>
          </a:bodyPr>
          <a:lstStyle/>
          <a:p>
            <a:pPr indent="-3175"/>
            <a:r>
              <a:rPr lang="fr-FR" sz="1400" b="1" dirty="0" smtClean="0">
                <a:solidFill>
                  <a:srgbClr val="00B050"/>
                </a:solidFill>
              </a:rPr>
              <a:t>2.2 Les sujets de droit et leurs prérogatives</a:t>
            </a:r>
            <a:endParaRPr lang="fr-FR" sz="1400" dirty="0" smtClean="0">
              <a:solidFill>
                <a:srgbClr val="00B050"/>
              </a:solidFill>
            </a:endParaRPr>
          </a:p>
        </p:txBody>
      </p:sp>
      <p:sp>
        <p:nvSpPr>
          <p:cNvPr id="6" name="Ellipse 5">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1489075"/>
            <a:ext cx="7820050" cy="2082801"/>
          </a:xfrm>
          <a:solidFill>
            <a:schemeClr val="bg1"/>
          </a:solidFill>
        </p:spPr>
        <p:txBody>
          <a:bodyPr/>
          <a:lstStyle/>
          <a:p>
            <a:pPr indent="-3175" algn="just">
              <a:buNone/>
            </a:pPr>
            <a:r>
              <a:rPr lang="fr-FR" sz="1400" kern="1200" dirty="0" smtClean="0">
                <a:solidFill>
                  <a:srgbClr val="000000"/>
                </a:solidFill>
                <a:latin typeface="Arial" pitchFamily="34" charset="0"/>
                <a:ea typeface="Times New Roman" pitchFamily="18" charset="0"/>
                <a:cs typeface="Arial" pitchFamily="34" charset="0"/>
              </a:rPr>
              <a:t>Tout titulaire d'un droit doit pouvoir le faire respecter et faire sanctionner par une autorité publique les atteintes qui y sont portées.</a:t>
            </a:r>
          </a:p>
          <a:p>
            <a:pPr indent="-3175" algn="just">
              <a:buNone/>
            </a:pPr>
            <a:r>
              <a:rPr lang="fr-FR" sz="1400" kern="1200" dirty="0" smtClean="0">
                <a:solidFill>
                  <a:srgbClr val="000000"/>
                </a:solidFill>
                <a:latin typeface="Arial" pitchFamily="34" charset="0"/>
                <a:ea typeface="Times New Roman" pitchFamily="18" charset="0"/>
                <a:cs typeface="Arial" pitchFamily="34" charset="0"/>
              </a:rPr>
              <a:t>Après  avoir distingué les deux ordres de juridiction on présente la compétence d'attribution et la compétence territoriale des principales juridictions, en se limitant aux principes.</a:t>
            </a:r>
          </a:p>
          <a:p>
            <a:pPr indent="-3175" algn="just">
              <a:buNone/>
            </a:pPr>
            <a:r>
              <a:rPr lang="fr-FR" sz="1400" kern="1200" dirty="0" smtClean="0">
                <a:solidFill>
                  <a:srgbClr val="000000"/>
                </a:solidFill>
                <a:latin typeface="Arial" pitchFamily="34" charset="0"/>
                <a:ea typeface="Times New Roman" pitchFamily="18" charset="0"/>
                <a:cs typeface="Arial" pitchFamily="34" charset="0"/>
              </a:rPr>
              <a:t>Le Conseil des prud'hommes illustre la notion de juridiction d'exception.</a:t>
            </a:r>
          </a:p>
          <a:p>
            <a:pPr indent="-3175" algn="just">
              <a:buNone/>
            </a:pPr>
            <a:r>
              <a:rPr lang="fr-FR" sz="1400" kern="1200" dirty="0" smtClean="0">
                <a:solidFill>
                  <a:srgbClr val="000000"/>
                </a:solidFill>
                <a:latin typeface="Arial" pitchFamily="34" charset="0"/>
                <a:ea typeface="Times New Roman" pitchFamily="18" charset="0"/>
                <a:cs typeface="Arial" pitchFamily="34" charset="0"/>
              </a:rPr>
              <a:t>Le principe du double degré de juridiction est explicité et le rôle de la Cour de cassation précisé.</a:t>
            </a:r>
          </a:p>
          <a:p>
            <a:pPr indent="-3175" algn="just">
              <a:buNone/>
            </a:pPr>
            <a:r>
              <a:rPr lang="fr-FR" sz="1400" kern="1200" dirty="0" smtClean="0">
                <a:solidFill>
                  <a:srgbClr val="000000"/>
                </a:solidFill>
                <a:latin typeface="Arial" pitchFamily="34" charset="0"/>
                <a:ea typeface="Times New Roman" pitchFamily="18" charset="0"/>
                <a:cs typeface="Arial" pitchFamily="34" charset="0"/>
              </a:rPr>
              <a:t>Les principaux  acteurs  du  système juridique  sont identifiés  ainsi  que les grands principes de déroulement d'une instance.</a:t>
            </a:r>
            <a:endParaRPr lang="fr-FR" sz="1400" kern="1200" dirty="0">
              <a:solidFill>
                <a:srgbClr val="000000"/>
              </a:solidFill>
              <a:latin typeface="Arial" pitchFamily="34" charset="0"/>
              <a:ea typeface="Times New Roman" pitchFamily="18" charset="0"/>
              <a:cs typeface="Arial" pitchFamily="34" charset="0"/>
            </a:endParaRPr>
          </a:p>
        </p:txBody>
      </p:sp>
      <p:sp>
        <p:nvSpPr>
          <p:cNvPr id="4" name="Rectangle 3"/>
          <p:cNvSpPr/>
          <p:nvPr/>
        </p:nvSpPr>
        <p:spPr>
          <a:xfrm rot="16200000">
            <a:off x="-3064285" y="3064285"/>
            <a:ext cx="6858000" cy="729430"/>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2 : LE CADRE JURIDIQUE DE L'ORGANISATION SOCIALE</a:t>
            </a:r>
            <a:endParaRPr lang="fr-FR" dirty="0">
              <a:solidFill>
                <a:srgbClr val="0070C0"/>
              </a:solidFill>
              <a:latin typeface="Arial"/>
              <a:ea typeface="Times New Roman"/>
            </a:endParaRPr>
          </a:p>
        </p:txBody>
      </p:sp>
      <p:sp>
        <p:nvSpPr>
          <p:cNvPr id="5" name="Rectangle 4"/>
          <p:cNvSpPr/>
          <p:nvPr/>
        </p:nvSpPr>
        <p:spPr>
          <a:xfrm>
            <a:off x="642910" y="0"/>
            <a:ext cx="8501090" cy="307777"/>
          </a:xfrm>
          <a:prstGeom prst="rect">
            <a:avLst/>
          </a:prstGeom>
          <a:solidFill>
            <a:schemeClr val="bg1"/>
          </a:solidFill>
        </p:spPr>
        <p:txBody>
          <a:bodyPr wrap="square">
            <a:spAutoFit/>
          </a:bodyPr>
          <a:lstStyle/>
          <a:p>
            <a:pPr indent="-3175"/>
            <a:r>
              <a:rPr lang="fr-FR" sz="1400" b="1" dirty="0" smtClean="0">
                <a:solidFill>
                  <a:srgbClr val="00B050"/>
                </a:solidFill>
              </a:rPr>
              <a:t>2.3 La mise en œuvre du droit</a:t>
            </a:r>
            <a:endParaRPr lang="fr-FR" sz="1400" dirty="0" smtClean="0">
              <a:solidFill>
                <a:srgbClr val="00B050"/>
              </a:solidFill>
            </a:endParaRPr>
          </a:p>
        </p:txBody>
      </p:sp>
      <p:sp>
        <p:nvSpPr>
          <p:cNvPr id="7" name="Ellipse 6">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000100" y="857232"/>
            <a:ext cx="7929618" cy="401648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970213" algn="l"/>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 management des ressources humaines</a:t>
            </a:r>
          </a:p>
          <a:p>
            <a:pPr marL="0" marR="0" lvl="0" indent="0" algn="just" defTabSz="914400" rtl="0" eaLnBrk="0" fontAlgn="base" latinLnBrk="0" hangingPunct="0">
              <a:lnSpc>
                <a:spcPct val="100000"/>
              </a:lnSpc>
              <a:spcBef>
                <a:spcPct val="0"/>
              </a:spcBef>
              <a:spcAft>
                <a:spcPct val="0"/>
              </a:spcAft>
              <a:buClrTx/>
              <a:buSzTx/>
              <a:buFontTx/>
              <a:buNone/>
              <a:tabLst>
                <a:tab pos="2970213" algn="l"/>
              </a:tabLst>
            </a:pPr>
            <a:r>
              <a:rPr kumimoji="0" lang="fr-FR" sz="2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management est abordé ici sous l'angle de la valorisation des ressources humaines qu'il convient de gérer au mieux pour éviter les dysfonctionnements et assurer la sécurité et la santé au travail (conflits sociaux, grèves, insubordination, comportements routiniers, taux de rotation élevé, absentéisme, mais également exposition au stress, insuffisante prise en compte de la sécurité, etc.) Le lien doit être fait ici avec l'enseignement de PSE (prévention-santé-environnement). Les dirigeants exercent leur pouvoir selon un style qui dépend de leur personnalité et de l'organisation qu'ils dirigent. Les styles de direction influencent la prise de décision et déterminent sensiblement les choix stratégiques.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970213" algn="l"/>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communication et l'information jouent un rôle primordial dans la gestion des ressources humaines. Il existe dans l'organisation des relations formelles, mais aussi des relations informelles et la motivation au travail peut se fonder sur les unes et les autres. On analyse la finalité et les outils de la communication formelle. La motivation est abordée selon un double point de vue, celui des attentes du personnel et celui des objectifs de performance de l'entreprise.</a:t>
            </a:r>
            <a:b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technologies de l'information et de la communication peuvent faciliter la transmission des savoirs individuels comme collectifs. La performance de la firme va alors dépendre de la capacité de son manager à diffuser de l'information et à créer des interactions  entre les différents savoirs et compétences qui  existent   au  sein  de l'entreprise.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rot="16200000">
            <a:off x="-3064285" y="3064285"/>
            <a:ext cx="6858000" cy="729430"/>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3 : LES RELATIONS SOCIALES DANS LES ORGANISATIONS</a:t>
            </a:r>
            <a:endParaRPr lang="fr-FR" dirty="0">
              <a:solidFill>
                <a:srgbClr val="0070C0"/>
              </a:solidFill>
              <a:latin typeface="Arial"/>
              <a:ea typeface="Times New Roman"/>
            </a:endParaRPr>
          </a:p>
        </p:txBody>
      </p:sp>
      <p:sp>
        <p:nvSpPr>
          <p:cNvPr id="6" name="Rectangle 5"/>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3.1 Les ressources humaines</a:t>
            </a:r>
            <a:endParaRPr lang="fr-FR" sz="1400" dirty="0" smtClean="0">
              <a:solidFill>
                <a:srgbClr val="00B050"/>
              </a:solidFill>
              <a:latin typeface="Arial" pitchFamily="34" charset="0"/>
              <a:cs typeface="Arial" pitchFamily="34" charset="0"/>
            </a:endParaRPr>
          </a:p>
        </p:txBody>
      </p:sp>
      <p:sp>
        <p:nvSpPr>
          <p:cNvPr id="7" name="Ellipse 6">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000100" y="1357298"/>
            <a:ext cx="7929618" cy="289310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970213" algn="l"/>
              </a:tabLst>
            </a:pPr>
            <a:r>
              <a:rPr kumimoji="0" lang="fr-FR"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 recrutement</a:t>
            </a:r>
            <a:r>
              <a:rPr kumimoji="0" lang="fr-FR" sz="1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Il est  opportun de faire observer  que  l'adaptation  aux  besoins  en  emplois   de l'entreprise peut se traduire par la mise en place d'une politique de recrutement, par l'augmentation ou la réduction des effectifs, par l'introduction de la flexibilité du travail, par la formation du personnel.</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970213" algn="l"/>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croissance interne (étudiée dans le cadre de la partie 4) pourra générer des besoins en personnel et en formation. Les facteurs externes (démographie, par exemple) sont étudiés dans le cadre de la partie 5.</a:t>
            </a:r>
          </a:p>
          <a:p>
            <a:pPr marL="0" marR="0" lvl="0" indent="0" algn="just" defTabSz="914400" rtl="0" eaLnBrk="0" fontAlgn="base" latinLnBrk="0" hangingPunct="0">
              <a:lnSpc>
                <a:spcPct val="100000"/>
              </a:lnSpc>
              <a:spcBef>
                <a:spcPct val="0"/>
              </a:spcBef>
              <a:spcAft>
                <a:spcPct val="0"/>
              </a:spcAft>
              <a:buClrTx/>
              <a:buSzTx/>
              <a:buFontTx/>
              <a:buNone/>
              <a:tabLst>
                <a:tab pos="2970213" algn="l"/>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Après avoir défini les qualifications et les compétences qui leurs sont nécessaires, les organisations mettent en œuvre une politique de recrutement adaptée dans le respect de contraintes juridiques. La politique de recrutement s'insère dans une démarche de recherche des compétences internes ou externes. On se limite à préciser les enjeux d'un recrutement réussi et à présenter succinctement les formalités administratives liées à l'embauche. On aborde le traitement des candidatures sous l'angle des principes juridiques de la non-discrimination à l'embauche.</a:t>
            </a:r>
            <a:r>
              <a:rPr kumimoji="0" lang="fr-FR" sz="1400" b="0" i="0" u="none" strike="noStrike" cap="none" normalizeH="0" baseline="0" dirty="0" smtClean="0">
                <a:ln>
                  <a:noFill/>
                </a:ln>
                <a:solidFill>
                  <a:schemeClr val="tx1"/>
                </a:solidFill>
                <a:effectLst/>
                <a:latin typeface="Arial" pitchFamily="34" charset="0"/>
                <a:cs typeface="Arial" pitchFamily="34" charset="0"/>
              </a:rPr>
              <a:t> </a:t>
            </a:r>
          </a:p>
        </p:txBody>
      </p:sp>
      <p:sp>
        <p:nvSpPr>
          <p:cNvPr id="3" name="Rectangle 2"/>
          <p:cNvSpPr/>
          <p:nvPr/>
        </p:nvSpPr>
        <p:spPr>
          <a:xfrm rot="16200000">
            <a:off x="-3064285" y="3064285"/>
            <a:ext cx="6858000" cy="729430"/>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3 : LES RELATIONS SOCIALES DANS LES ORGANISATIONS</a:t>
            </a:r>
            <a:endParaRPr lang="fr-FR" dirty="0">
              <a:solidFill>
                <a:srgbClr val="0070C0"/>
              </a:solidFill>
              <a:latin typeface="Arial"/>
              <a:ea typeface="Times New Roman"/>
            </a:endParaRPr>
          </a:p>
        </p:txBody>
      </p:sp>
      <p:sp>
        <p:nvSpPr>
          <p:cNvPr id="4" name="Rectangle 3"/>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3.1 Les ressources humaines</a:t>
            </a:r>
            <a:endParaRPr lang="fr-FR" sz="1400" dirty="0" smtClean="0">
              <a:solidFill>
                <a:srgbClr val="00B050"/>
              </a:solidFill>
              <a:latin typeface="Arial" pitchFamily="34" charset="0"/>
              <a:cs typeface="Arial" pitchFamily="34" charset="0"/>
            </a:endParaRPr>
          </a:p>
        </p:txBody>
      </p:sp>
      <p:sp>
        <p:nvSpPr>
          <p:cNvPr id="6" name="Ellipse 5">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1000100" y="500042"/>
            <a:ext cx="7929618" cy="61247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7800" marR="0" lvl="0" algn="l" defTabSz="914400" rtl="0" eaLnBrk="0" fontAlgn="base" latinLnBrk="0" hangingPunct="0">
              <a:lnSpc>
                <a:spcPct val="100000"/>
              </a:lnSpc>
              <a:spcBef>
                <a:spcPct val="0"/>
              </a:spcBef>
              <a:spcAft>
                <a:spcPct val="0"/>
              </a:spcAft>
              <a:buClrTx/>
              <a:buSzTx/>
              <a:buFontTx/>
              <a:buNone/>
              <a:tabLst/>
            </a:pP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Il s'agit de mettre en évidence la nécessité de conférer des droits aux salariés et d'assurer leur protection. La loi accorde aux salariés un socle minimal de droits sociaux en encadrant le contrat de travail et les conditions de travail.</a:t>
            </a:r>
            <a:endParaRPr kumimoji="0" lang="fr-FR" sz="1400" b="0" i="1" u="none" strike="noStrike" cap="none" normalizeH="0" baseline="0" dirty="0" smtClean="0">
              <a:ln>
                <a:noFill/>
              </a:ln>
              <a:solidFill>
                <a:schemeClr val="tx1"/>
              </a:solidFill>
              <a:effectLst/>
              <a:latin typeface="Arial" pitchFamily="34" charset="0"/>
              <a:cs typeface="Arial" pitchFamily="34" charset="0"/>
            </a:endParaRPr>
          </a:p>
          <a:p>
            <a:pPr marL="177800" marR="0" lvl="0"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 contrat de travail</a:t>
            </a:r>
            <a:r>
              <a:rPr kumimoji="0" lang="fr-FR" sz="1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droit du travail régit les rapports individuels que crée la relation de travail entre les employeurs, propriétaires de l'instrument de travail, et les salariés, subordonnés à l'employeur. Le lien de subordination est abordé à partir d'exemples illustrant le pouvoir de direction de l'employeur (conditions de travail), le pouvoir réglementaire (élaboration du règlement intérieur) et le pouvoir disciplinaire (échelle des sanctions). Les limites du pouvoir de l'employeur sont précisées : protection de la vie privée au travail, interdiction des sanctions pécuniaires.</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contrat de travail permet d'individualiser la relation de travail et définit les obligations respectives des parties. On aborde succinctement ces obligations à partir d'exemples. On présente les notions de conclusion, d'exécution, de modification du contrat de travail.</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classification des contrats et les conditions de validité sont vues dans la partie 5. On analyse plusieurs contrats de travail, en expliquant en quoi ils diffèrent et on justifie le cas échéant l'insertion de clauses particulières : clause de résultat pour un commercial, clause de non-concurrence dans une PME par exemple. Le contrat à durée indéterminée est présenté comme le contrat de droit commun (prestation de travail donnant lieu à rémunération, lien de subordination, période d'essai). Les règles relatives à la période d'essai sont étudiées à partir d'exemples, notamment les situations observées au cours des périodes de formation en milieu professionnel.</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Sur le marché du travail, se trouvent confrontés les demandeurs d'emploi qui recherchent une certaine stabilité dans l'emploi et les organisations contraintes à une flexibilité dans la gestion du personnel. Le contrat à durée déterminée et le contrat de travail temporaire, formes précaires de l'emploi, sont très encadrés. Ils sont abordés sans entrer dans les détails de la réglementation.</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contrats d'apprentissage et de formation en alternance font l'objet d'une présentation à partir d'exemples.</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droit encadre les modalités de la rupture du contrat de travail et ses conséquences. La fin du contrat de travail prend différentes formes : à l'initiative du salarié (démission, départ à la retraite), à l'initiative de l'employeur (licenciement individuel, licenciement économique, mise à la retraite), par consensus entre les deux parties (rupture conventionnelle).</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On présente ces cas de rupture à partir d'exemples et sans entrer dans le détail des procédures. Le régime du licenciement individuel (procédure, entretien préalable, énonciation du motif, nécessité d'une cause réelle et sérieuse, délai de préavis, indemnités) et les règles spécifiques relatives au licenciement économique (consultation des institutions représentatives) sont abordés succinctement à partir d'exemples.</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rot="16200000">
            <a:off x="-3064285" y="3064285"/>
            <a:ext cx="6858000" cy="729430"/>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3 : LES RELATIONS SOCIALES DANS LES ORGANISATIONS</a:t>
            </a:r>
            <a:endParaRPr lang="fr-FR" dirty="0">
              <a:solidFill>
                <a:srgbClr val="0070C0"/>
              </a:solidFill>
              <a:latin typeface="Arial"/>
              <a:ea typeface="Times New Roman"/>
            </a:endParaRPr>
          </a:p>
        </p:txBody>
      </p:sp>
      <p:sp>
        <p:nvSpPr>
          <p:cNvPr id="4" name="Rectangle 3"/>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3.2 Le déroulement de carrière</a:t>
            </a:r>
            <a:endParaRPr lang="fr-FR" sz="1400" dirty="0" smtClean="0">
              <a:solidFill>
                <a:srgbClr val="00B050"/>
              </a:solidFill>
              <a:latin typeface="Arial" pitchFamily="34" charset="0"/>
              <a:cs typeface="Arial" pitchFamily="34" charset="0"/>
            </a:endParaRPr>
          </a:p>
        </p:txBody>
      </p:sp>
      <p:sp>
        <p:nvSpPr>
          <p:cNvPr id="5" name="Ellipse 4"/>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1000100" y="642918"/>
            <a:ext cx="7929618" cy="61247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7800" marR="0" lvl="0" algn="l"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durée du travail</a:t>
            </a:r>
            <a:endParaRPr kumimoji="0" lang="fr-FR" sz="1400" b="0" i="0" u="none" strike="noStrike" cap="none" normalizeH="0" baseline="0" dirty="0" smtClean="0">
              <a:ln>
                <a:noFill/>
              </a:ln>
              <a:solidFill>
                <a:srgbClr val="FF0000"/>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On définit la notion de durée effective de travail et d'amplitude, la notion de durée maximale quotidienne et hebdomadaire et on précise les droits au repos et aux congés. On se limite aux grands principes et aux objectifs qui réglementent la durée du travail : durée légale et maximale, seuil de déclenchement du droit au paiement d'heures supplémentaires et au repos compensateur, temps de repos légaux, congés payés et congés spéciaux. On aborde la notion de temps partiel choisi ou contraint.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l" defTabSz="914400" rtl="0" eaLnBrk="0" fontAlgn="base" latinLnBrk="0" hangingPunct="0">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rémunération</a:t>
            </a: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salaire comprend plusieurs éléments et peut être versé sous différentes formes. De nombreuses règles fixent le cadre juridique de la rémunération. Elle est présentée comme   un   outil   de   gestion   et   de   motivation   du   personnel   (rémunérations individualisées, rémunérations liées aux résultats collectifs).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cadre juridique de la rémunération précise les règles relatives à la fixation du salaire (éléments du salaire, minima, Smic), et au paiement du salaire (preuve, bulletin de paie). Les mécanismes d'évolution du Smic et son rôle social sont étudiés dans le cadre de la partie 5. Les formes de l'intéressement sont abordées succinctement, comme les modalités de rémunération des dirigeants.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l" defTabSz="914400" rtl="0" eaLnBrk="0" fontAlgn="base" latinLnBrk="0" hangingPunct="0">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177800" marR="0" lvl="0"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formation</a:t>
            </a: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formation tout au long de la vie est présentée comme le moyen pour un salarié de développer ses compétences, mais aussi d'acquérir un emploi, de s'y adapter ou de le conserver, de faciliter une mobilité géographique ou fonctionnelle. La formation est aussi une nécessité pour l'entreprise qui doit contribuer à son financement. Il convient d'en aborder les différents contours sans entrer dans le détail des modalités : plan de formation de l'entreprise, droits et congés de formation (droit individuel à la formation, congé individuel de formation, validation des acquis de l'expérience).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rot="16200000">
            <a:off x="-3064285" y="3064285"/>
            <a:ext cx="6858000" cy="729430"/>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3 : LES RELATIONS SOCIALES DANS LES ORGANISATIONS</a:t>
            </a:r>
            <a:endParaRPr lang="fr-FR" dirty="0">
              <a:solidFill>
                <a:srgbClr val="0070C0"/>
              </a:solidFill>
              <a:latin typeface="Arial"/>
              <a:ea typeface="Times New Roman"/>
            </a:endParaRPr>
          </a:p>
        </p:txBody>
      </p:sp>
      <p:sp>
        <p:nvSpPr>
          <p:cNvPr id="4" name="Rectangle 3"/>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3.2 Le déroulement de carrière</a:t>
            </a:r>
            <a:endParaRPr lang="fr-FR" sz="1400" dirty="0" smtClean="0">
              <a:solidFill>
                <a:srgbClr val="00B050"/>
              </a:solidFill>
              <a:latin typeface="Arial" pitchFamily="34" charset="0"/>
              <a:cs typeface="Arial" pitchFamily="34" charset="0"/>
            </a:endParaRPr>
          </a:p>
        </p:txBody>
      </p:sp>
      <p:sp>
        <p:nvSpPr>
          <p:cNvPr id="6" name="Ellipse 5"/>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000100" y="714356"/>
            <a:ext cx="7929618" cy="61247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7800" marR="0" lvl="0" algn="l" defTabSz="914400" rtl="0" eaLnBrk="0" fontAlgn="base" latinLnBrk="0" hangingPunct="0">
              <a:lnSpc>
                <a:spcPct val="100000"/>
              </a:lnSpc>
              <a:spcBef>
                <a:spcPct val="0"/>
              </a:spcBef>
              <a:spcAft>
                <a:spcPct val="0"/>
              </a:spcAft>
              <a:buClrTx/>
              <a:buSzTx/>
              <a:buFontTx/>
              <a:buNone/>
              <a:tabLst/>
            </a:pP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Pour  sauvegarder les intérêts des salariés, le  droit a prévu l'exercice  de libertés collectives. On se limite à en aborder les grands principes.</a:t>
            </a:r>
            <a:endParaRPr kumimoji="0" lang="fr-FR" sz="1400" b="0" i="1" u="none" strike="noStrike" cap="none" normalizeH="0" baseline="0" dirty="0" smtClean="0">
              <a:ln>
                <a:noFill/>
              </a:ln>
              <a:solidFill>
                <a:schemeClr val="tx1"/>
              </a:solidFill>
              <a:effectLst/>
              <a:latin typeface="Arial" pitchFamily="34" charset="0"/>
              <a:cs typeface="Arial" pitchFamily="34" charset="0"/>
            </a:endParaRPr>
          </a:p>
          <a:p>
            <a:pPr marL="177800" marR="0" lvl="0" algn="l" defTabSz="914400" rtl="0" eaLnBrk="0" fontAlgn="base" latinLnBrk="0" hangingPunct="0">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négociation collective</a:t>
            </a: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négociation collective s'inscrit dans le cadre du dialogue social. Elle conduit à la conclusion de conventions collectives de branches et d'accords professionnels et interprofessionnels. La négociation d'accords d'entreprise permet d'adapter les règles du code du Travail aux spécificités et besoins des entreprises. En se référant à l'actualité, on montre l'intérêt de la négociation collective pour les salariés mais aussi le caractère parfois dérogatoire de certains accords d'entreprises moins favorables que le cadre légal (durée du travail par exemple). On présente succinctement le principe de l'accord majoritaire.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l" defTabSz="914400" rtl="0" eaLnBrk="0" fontAlgn="base" latinLnBrk="0" hangingPunct="0">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177800" marR="0" lvl="0" algn="l"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représentation des salariés</a:t>
            </a:r>
            <a:r>
              <a:rPr kumimoji="0" lang="fr-FR" sz="1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droit favorise l'exercice des libertés collectives par les salariés eux-mêmes, par leurs représentants et par les syndicats. On analyse, sans entrer dans le détail des modes de désignation, les fonctions des représentants élus des salariés (délégués du personnel,</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comité d'entreprise), le rôle des délégués syndicaux (liberté syndicale, rôle revendicatif) et les notions de statut de salarié protégé et de délit d'entrave. Le rôle des organisations professionnelles chargées de la défense des intérêts des employeurs (chambres de commerce et d'industrie, syndicats patronaux) est abordé dans le cadre de la partie 1.</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7800" marR="0" lvl="0" algn="l" defTabSz="914400" rtl="0" eaLnBrk="0" fontAlgn="base" latinLnBrk="0" hangingPunct="0">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 conflits collectifs</a:t>
            </a:r>
          </a:p>
          <a:p>
            <a:pPr marL="177800" marR="0" lvl="0" algn="just" defTabSz="914400" rtl="0" eaLnBrk="0" fontAlgn="base" latinLnBrk="0" hangingPunct="0">
              <a:lnSpc>
                <a:spcPct val="100000"/>
              </a:lnSpc>
              <a:spcBef>
                <a:spcPct val="0"/>
              </a:spcBef>
              <a:spcAft>
                <a:spcPct val="0"/>
              </a:spcAft>
              <a:buClrTx/>
              <a:buSzTx/>
              <a:buFontTx/>
              <a:buNone/>
              <a:tabLst/>
            </a:pPr>
            <a:r>
              <a:rPr kumimoji="0" lang="fr-FR" sz="1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Lorsque les relations du travail deviennent difficiles et que les parties n'arrivent pas à s'entendre, des conflits collectifs peuvent survenir (grève, lock-out). On définit et on caractérise la notion de grève licite. On analyse quelques exemples de conflits collectifs qui répondent ou non aux conditions d'une grève licite. On précise les conséquences de la grève (suspension du contrat de travail, perte de salaire).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rot="16200000">
            <a:off x="-3064285" y="3064285"/>
            <a:ext cx="6858000" cy="729430"/>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3 : LES RELATIONS SOCIALES DANS LES ORGANISATIONS</a:t>
            </a:r>
            <a:endParaRPr lang="fr-FR" dirty="0">
              <a:solidFill>
                <a:srgbClr val="0070C0"/>
              </a:solidFill>
              <a:latin typeface="Arial"/>
              <a:ea typeface="Times New Roman"/>
            </a:endParaRPr>
          </a:p>
        </p:txBody>
      </p:sp>
      <p:sp>
        <p:nvSpPr>
          <p:cNvPr id="6" name="Rectangle 5"/>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3.3 Les relations collectives au travail</a:t>
            </a:r>
            <a:endParaRPr lang="fr-FR" sz="1400" dirty="0" smtClean="0">
              <a:solidFill>
                <a:srgbClr val="00B050"/>
              </a:solidFill>
              <a:latin typeface="Arial" pitchFamily="34" charset="0"/>
              <a:cs typeface="Arial" pitchFamily="34" charset="0"/>
            </a:endParaRPr>
          </a:p>
        </p:txBody>
      </p:sp>
      <p:sp>
        <p:nvSpPr>
          <p:cNvPr id="8" name="Ellipse 7"/>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1000100" y="1500174"/>
            <a:ext cx="7929618" cy="24622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 facteurs de production et leur combinaison</a:t>
            </a:r>
            <a:r>
              <a:rPr kumimoji="0" lang="fr-FR" sz="1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L'activité de production combine plusieurs facteurs tels que le travail, le capital et le progrès technique, sous contrainte de moyens. L'entreprise opère un choix entre les différentes combinaisons et leur efficacité en fonction de la technologie et des coûts. Les notions de coût moyen et de coût marginal ne sont pas abordées dans cette partie.</a:t>
            </a:r>
            <a:b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productivité</a:t>
            </a:r>
            <a:r>
              <a:rPr kumimoji="0" lang="fr-FR" sz="1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critère  de productivité  du travail et  du capital est généralement  utilisé pour apprécier l'efficacité d'une combinaison productive. Les gains de productivité réalisés permettent d'accroître la compétitivité et la richesse de l'entreprise.</a:t>
            </a:r>
            <a:b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rot="16200000">
            <a:off x="-3077814" y="3077816"/>
            <a:ext cx="6858001" cy="702372"/>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4 : LA CRÉATION DE RICHESSE</a:t>
            </a:r>
          </a:p>
          <a:p>
            <a:pPr marL="64770">
              <a:lnSpc>
                <a:spcPct val="115000"/>
              </a:lnSpc>
              <a:spcAft>
                <a:spcPts val="0"/>
              </a:spcAft>
            </a:pPr>
            <a:endParaRPr lang="fr-FR" dirty="0">
              <a:solidFill>
                <a:srgbClr val="0070C0"/>
              </a:solidFill>
              <a:latin typeface="Arial"/>
              <a:ea typeface="Times New Roman"/>
            </a:endParaRPr>
          </a:p>
        </p:txBody>
      </p:sp>
      <p:sp>
        <p:nvSpPr>
          <p:cNvPr id="4" name="Rectangle 3"/>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4.1 La production et l’organisation du travail</a:t>
            </a:r>
            <a:endParaRPr lang="fr-FR" sz="1400" dirty="0" smtClean="0">
              <a:solidFill>
                <a:srgbClr val="00B050"/>
              </a:solidFill>
              <a:latin typeface="Arial" pitchFamily="34" charset="0"/>
              <a:cs typeface="Arial" pitchFamily="34" charset="0"/>
            </a:endParaRPr>
          </a:p>
        </p:txBody>
      </p:sp>
      <p:sp>
        <p:nvSpPr>
          <p:cNvPr id="5" name="Ellipse 4">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250" name="Rectangle 122"/>
          <p:cNvSpPr>
            <a:spLocks noChangeArrowheads="1"/>
          </p:cNvSpPr>
          <p:nvPr/>
        </p:nvSpPr>
        <p:spPr bwMode="auto">
          <a:xfrm>
            <a:off x="428596" y="857232"/>
            <a:ext cx="828680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6350" algn="ctr" defTabSz="914400" rtl="0" eaLnBrk="1" fontAlgn="base" latinLnBrk="0" hangingPunct="1">
              <a:lnSpc>
                <a:spcPct val="100000"/>
              </a:lnSpc>
              <a:spcBef>
                <a:spcPct val="0"/>
              </a:spcBef>
              <a:spcAft>
                <a:spcPct val="0"/>
              </a:spcAft>
              <a:buClrTx/>
              <a:buSzTx/>
              <a:buFontTx/>
              <a:buNone/>
              <a:tabLst>
                <a:tab pos="155575" algn="l"/>
              </a:tabLst>
            </a:pPr>
            <a:r>
              <a:rPr kumimoji="0" lang="fr-FR"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Classe 1.1. Gestion administrative des relations avec les fournisseurs    </a:t>
            </a:r>
          </a:p>
          <a:p>
            <a:pPr marL="0" marR="0" lvl="0" indent="6350" algn="ctr" defTabSz="914400" rtl="0" eaLnBrk="1" fontAlgn="base" latinLnBrk="0" hangingPunct="1">
              <a:lnSpc>
                <a:spcPct val="100000"/>
              </a:lnSpc>
              <a:spcBef>
                <a:spcPct val="0"/>
              </a:spcBef>
              <a:spcAft>
                <a:spcPct val="0"/>
              </a:spcAft>
              <a:buClrTx/>
              <a:buSzTx/>
              <a:buFontTx/>
              <a:buNone/>
              <a:tabLst>
                <a:tab pos="155575" algn="l"/>
              </a:tabLst>
            </a:pPr>
            <a:r>
              <a:rPr kumimoji="0" lang="fr-FR" sz="1000" b="1" i="0" u="none" strike="noStrike" cap="none" normalizeH="0" baseline="0" dirty="0" smtClean="0">
                <a:ln>
                  <a:noFill/>
                </a:ln>
                <a:solidFill>
                  <a:srgbClr val="4684B3"/>
                </a:solidFill>
                <a:effectLst/>
                <a:latin typeface="Arial" pitchFamily="34" charset="0"/>
                <a:ea typeface="Times New Roman" pitchFamily="18" charset="0"/>
                <a:cs typeface="Arial" pitchFamily="34" charset="0"/>
              </a:rPr>
              <a:t>1.1.3. TRAITEMENT DES LIVRAISONS, DES FACTURES ET SUIVI DES ANOMALIES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68" name="Tableau 167"/>
          <p:cNvGraphicFramePr>
            <a:graphicFrameLocks noGrp="1"/>
          </p:cNvGraphicFramePr>
          <p:nvPr/>
        </p:nvGraphicFramePr>
        <p:xfrm>
          <a:off x="428595" y="1285860"/>
          <a:ext cx="8286810" cy="3414714"/>
        </p:xfrm>
        <a:graphic>
          <a:graphicData uri="http://schemas.openxmlformats.org/drawingml/2006/table">
            <a:tbl>
              <a:tblPr/>
              <a:tblGrid>
                <a:gridCol w="2762270"/>
                <a:gridCol w="2762270"/>
                <a:gridCol w="2762270"/>
              </a:tblGrid>
              <a:tr h="214314">
                <a:tc>
                  <a:txBody>
                    <a:bodyPr/>
                    <a:lstStyle/>
                    <a:p>
                      <a:pPr algn="ctr">
                        <a:spcAft>
                          <a:spcPts val="0"/>
                        </a:spcAft>
                      </a:pPr>
                      <a:r>
                        <a:rPr lang="fr-FR" sz="1000" b="1" dirty="0">
                          <a:latin typeface="+mj-lt"/>
                          <a:ea typeface="Times New Roman"/>
                          <a:cs typeface="Calibri"/>
                        </a:rPr>
                        <a:t>Données de la situation</a:t>
                      </a:r>
                      <a:endParaRPr lang="fr-FR" sz="1000" b="1" dirty="0">
                        <a:latin typeface="+mj-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j-lt"/>
                          <a:ea typeface="Times New Roman"/>
                          <a:cs typeface="Calibri"/>
                        </a:rPr>
                        <a:t>Savoirs associés</a:t>
                      </a:r>
                      <a:endParaRPr lang="fr-FR" sz="1000" b="1" dirty="0">
                        <a:latin typeface="+mj-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j-lt"/>
                          <a:ea typeface="Times New Roman"/>
                          <a:cs typeface="Calibri"/>
                        </a:rPr>
                        <a:t>Performance attendue</a:t>
                      </a:r>
                      <a:endParaRPr lang="fr-FR" sz="1000" b="1" dirty="0">
                        <a:latin typeface="+mj-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739890">
                <a:tc rowSpan="2">
                  <a:txBody>
                    <a:bodyPr/>
                    <a:lstStyle/>
                    <a:p>
                      <a:pPr>
                        <a:spcAft>
                          <a:spcPts val="0"/>
                        </a:spcAft>
                      </a:pPr>
                      <a:endParaRPr lang="fr-FR" sz="1000" b="0" dirty="0">
                        <a:latin typeface="+mj-lt"/>
                        <a:ea typeface="Times New Roman"/>
                        <a:cs typeface="Calibri"/>
                      </a:endParaRPr>
                    </a:p>
                    <a:p>
                      <a:pPr marL="82550" indent="-82550">
                        <a:spcAft>
                          <a:spcPts val="0"/>
                        </a:spcAft>
                      </a:pPr>
                      <a:r>
                        <a:rPr lang="fr-FR" sz="1000" b="0" dirty="0">
                          <a:latin typeface="+mj-lt"/>
                          <a:ea typeface="Times New Roman"/>
                          <a:cs typeface="Calibri"/>
                        </a:rPr>
                        <a:t>- Les données commerciales et comptables de l’organisation</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Les dossiers fournisseurs et sous-traitants</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Les journaux et historiques d’achats</a:t>
                      </a:r>
                      <a:endParaRPr lang="fr-FR" sz="1000" b="1" dirty="0">
                        <a:latin typeface="+mj-lt"/>
                        <a:ea typeface="Times New Roman"/>
                        <a:cs typeface="Arial Narrow"/>
                      </a:endParaRPr>
                    </a:p>
                    <a:p>
                      <a:pPr marL="82550" indent="-82550">
                        <a:spcAft>
                          <a:spcPts val="0"/>
                        </a:spcAft>
                      </a:pPr>
                      <a:r>
                        <a:rPr lang="fr-FR" sz="1000" b="0" dirty="0">
                          <a:latin typeface="+mj-lt"/>
                          <a:ea typeface="Times New Roman"/>
                          <a:cs typeface="Calibri"/>
                        </a:rPr>
                        <a:t>- La procédure de traitement des livraisons et des factures fournisseurs</a:t>
                      </a:r>
                      <a:endParaRPr lang="fr-FR" sz="1000" b="1" dirty="0">
                        <a:latin typeface="+mj-lt"/>
                        <a:ea typeface="Times New Roman"/>
                        <a:cs typeface="Arial Narrow"/>
                      </a:endParaRPr>
                    </a:p>
                    <a:p>
                      <a:pPr marL="82550" indent="-82550">
                        <a:spcAft>
                          <a:spcPts val="0"/>
                        </a:spcAft>
                      </a:pPr>
                      <a:r>
                        <a:rPr lang="fr-FR" sz="1000" b="0" dirty="0">
                          <a:latin typeface="+mj-lt"/>
                          <a:ea typeface="Cambria"/>
                          <a:cs typeface="Times New Roman"/>
                        </a:rPr>
                        <a:t>- Les consignes commerciales et comportementales à adopter envers les fournisseurs</a:t>
                      </a:r>
                      <a:endParaRPr lang="fr-FR" sz="1000" b="1" dirty="0">
                        <a:latin typeface="+mj-lt"/>
                        <a:ea typeface="Cambria"/>
                        <a:cs typeface="Times New Roman"/>
                      </a:endParaRPr>
                    </a:p>
                    <a:p>
                      <a:pPr marL="82550" indent="-82550">
                        <a:spcAft>
                          <a:spcPts val="0"/>
                        </a:spcAft>
                      </a:pPr>
                      <a:r>
                        <a:rPr lang="fr-FR" sz="1000" b="0" dirty="0">
                          <a:latin typeface="+mj-lt"/>
                          <a:ea typeface="Times New Roman"/>
                          <a:cs typeface="Calibri"/>
                        </a:rPr>
                        <a:t>- Un environnement numérique de travail de type PGI</a:t>
                      </a:r>
                      <a:endParaRPr lang="fr-FR" sz="1000" b="1" dirty="0">
                        <a:latin typeface="+mj-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endParaRPr lang="fr-FR" sz="1000" b="0" dirty="0">
                        <a:latin typeface="+mj-lt"/>
                        <a:ea typeface="Times New Roman"/>
                        <a:cs typeface="Calibri"/>
                      </a:endParaRPr>
                    </a:p>
                    <a:p>
                      <a:pPr>
                        <a:spcAft>
                          <a:spcPts val="0"/>
                        </a:spcAft>
                      </a:pPr>
                      <a:r>
                        <a:rPr lang="fr-FR" sz="1000" b="1" dirty="0">
                          <a:latin typeface="+mj-lt"/>
                          <a:ea typeface="Times New Roman"/>
                          <a:cs typeface="Calibri"/>
                        </a:rPr>
                        <a:t>Savoirs de gestion et savoirs technologiques</a:t>
                      </a:r>
                      <a:endParaRPr lang="fr-FR" sz="1000" b="1" dirty="0">
                        <a:latin typeface="+mj-lt"/>
                        <a:ea typeface="Times New Roman"/>
                        <a:cs typeface="Arial Narrow"/>
                      </a:endParaRPr>
                    </a:p>
                    <a:p>
                      <a:pPr marL="95250" indent="-95250">
                        <a:spcAft>
                          <a:spcPts val="0"/>
                        </a:spcAft>
                      </a:pPr>
                      <a:r>
                        <a:rPr lang="fr-FR" sz="1000" b="0" dirty="0">
                          <a:latin typeface="+mj-lt"/>
                          <a:ea typeface="Times New Roman"/>
                          <a:cs typeface="Calibri"/>
                        </a:rPr>
                        <a:t>- Les plannings de livraison et la réception des marchandises</a:t>
                      </a:r>
                      <a:endParaRPr lang="fr-FR" sz="1000" b="1" dirty="0">
                        <a:latin typeface="+mj-lt"/>
                        <a:ea typeface="Times New Roman"/>
                        <a:cs typeface="Arial Narrow"/>
                      </a:endParaRPr>
                    </a:p>
                    <a:p>
                      <a:pPr marL="95250" indent="-95250">
                        <a:spcAft>
                          <a:spcPts val="0"/>
                        </a:spcAft>
                      </a:pPr>
                      <a:r>
                        <a:rPr lang="fr-FR" sz="1000" b="0" dirty="0">
                          <a:latin typeface="+mj-lt"/>
                          <a:ea typeface="Times New Roman"/>
                          <a:cs typeface="Calibri"/>
                        </a:rPr>
                        <a:t>- Les calculs commerciaux, les réductions commerciales et financières</a:t>
                      </a:r>
                      <a:endParaRPr lang="fr-FR" sz="1000" b="1" dirty="0">
                        <a:latin typeface="+mj-lt"/>
                        <a:ea typeface="Times New Roman"/>
                        <a:cs typeface="Arial Narrow"/>
                      </a:endParaRPr>
                    </a:p>
                    <a:p>
                      <a:pPr marL="95250" indent="-95250">
                        <a:spcAft>
                          <a:spcPts val="0"/>
                        </a:spcAft>
                      </a:pPr>
                      <a:r>
                        <a:rPr lang="fr-FR" sz="1000" b="0" dirty="0">
                          <a:latin typeface="+mj-lt"/>
                          <a:ea typeface="Times New Roman"/>
                          <a:cs typeface="Calibri"/>
                        </a:rPr>
                        <a:t>- Le processus automatisé des livraisons et factures à l’aide d’un PGI</a:t>
                      </a:r>
                      <a:endParaRPr lang="fr-FR" sz="1000" b="1" dirty="0">
                        <a:latin typeface="+mj-lt"/>
                        <a:ea typeface="Times New Roman"/>
                        <a:cs typeface="Arial Narrow"/>
                      </a:endParaRPr>
                    </a:p>
                    <a:p>
                      <a:pPr>
                        <a:spcAft>
                          <a:spcPts val="0"/>
                        </a:spcAft>
                      </a:pPr>
                      <a:r>
                        <a:rPr lang="fr-FR" sz="1000" b="0" dirty="0">
                          <a:latin typeface="+mj-lt"/>
                          <a:ea typeface="Times New Roman"/>
                          <a:cs typeface="Calibri"/>
                        </a:rPr>
                        <a:t>- La chaîne des documents commerciaux </a:t>
                      </a:r>
                      <a:endParaRPr lang="fr-FR" sz="1000" b="1" dirty="0">
                        <a:latin typeface="+mj-lt"/>
                        <a:ea typeface="Times New Roman"/>
                        <a:cs typeface="Arial Narrow"/>
                      </a:endParaRPr>
                    </a:p>
                    <a:p>
                      <a:pPr>
                        <a:spcAft>
                          <a:spcPts val="0"/>
                        </a:spcAft>
                      </a:pPr>
                      <a:r>
                        <a:rPr lang="fr-FR" sz="1000" b="0" dirty="0">
                          <a:latin typeface="+mj-lt"/>
                          <a:ea typeface="Times New Roman"/>
                          <a:cs typeface="Calibri"/>
                        </a:rPr>
                        <a:t>- La dématérialisation des documents commerciaux</a:t>
                      </a:r>
                      <a:endParaRPr lang="fr-FR" sz="1000" b="1" dirty="0">
                        <a:latin typeface="+mj-lt"/>
                        <a:ea typeface="Times New Roman"/>
                        <a:cs typeface="Arial Narrow"/>
                      </a:endParaRPr>
                    </a:p>
                    <a:p>
                      <a:pPr>
                        <a:spcAft>
                          <a:spcPts val="0"/>
                        </a:spcAft>
                      </a:pPr>
                      <a:r>
                        <a:rPr lang="fr-FR" sz="1000" b="1" dirty="0">
                          <a:solidFill>
                            <a:srgbClr val="FF0000"/>
                          </a:solidFill>
                          <a:latin typeface="+mj-lt"/>
                          <a:ea typeface="Times New Roman"/>
                          <a:cs typeface="Calibri"/>
                        </a:rPr>
                        <a:t>Savoirs juridiques et économiques</a:t>
                      </a:r>
                      <a:endParaRPr lang="fr-FR" sz="1000" b="1" dirty="0">
                        <a:solidFill>
                          <a:srgbClr val="FF0000"/>
                        </a:solidFill>
                        <a:latin typeface="+mj-lt"/>
                        <a:ea typeface="Times New Roman"/>
                        <a:cs typeface="Arial Narrow"/>
                      </a:endParaRPr>
                    </a:p>
                    <a:p>
                      <a:pPr marL="82550" indent="-82550">
                        <a:spcAft>
                          <a:spcPts val="0"/>
                        </a:spcAft>
                      </a:pPr>
                      <a:r>
                        <a:rPr lang="fr-FR" sz="1000" b="0" dirty="0" smtClean="0">
                          <a:solidFill>
                            <a:srgbClr val="FF0000"/>
                          </a:solidFill>
                          <a:latin typeface="+mn-lt"/>
                          <a:ea typeface="Times New Roman"/>
                          <a:cs typeface="Calibri"/>
                        </a:rPr>
                        <a:t>- </a:t>
                      </a:r>
                      <a:r>
                        <a:rPr lang="fr-FR" sz="1000" b="0" dirty="0" smtClean="0">
                          <a:solidFill>
                            <a:srgbClr val="FF0000"/>
                          </a:solidFill>
                          <a:latin typeface="+mn-lt"/>
                          <a:ea typeface="Times New Roman"/>
                          <a:cs typeface="Calibri"/>
                          <a:hlinkClick r:id="rId2" action="ppaction://hlinksldjump" tooltip="Thème 5.2 - Le cadre juridique des échanges : Les obligations et le contrat"/>
                        </a:rPr>
                        <a:t>Le contrat de vente, de prestation de service</a:t>
                      </a:r>
                      <a:endParaRPr lang="fr-FR" sz="1000" b="1" dirty="0" smtClean="0">
                        <a:solidFill>
                          <a:srgbClr val="FF0000"/>
                        </a:solidFill>
                        <a:latin typeface="+mn-lt"/>
                        <a:ea typeface="Times New Roman"/>
                        <a:cs typeface="Arial Narrow"/>
                      </a:endParaRPr>
                    </a:p>
                    <a:p>
                      <a:pPr marL="82550" indent="-82550">
                        <a:spcAft>
                          <a:spcPts val="0"/>
                        </a:spcAft>
                      </a:pPr>
                      <a:r>
                        <a:rPr lang="fr-FR" sz="1000" b="0" dirty="0" smtClean="0">
                          <a:solidFill>
                            <a:srgbClr val="FF0000"/>
                          </a:solidFill>
                          <a:latin typeface="+mn-lt"/>
                          <a:ea typeface="Times New Roman"/>
                          <a:cs typeface="Calibri"/>
                        </a:rPr>
                        <a:t>- </a:t>
                      </a:r>
                      <a:r>
                        <a:rPr lang="fr-FR" sz="1000" b="0" dirty="0" smtClean="0">
                          <a:solidFill>
                            <a:srgbClr val="FF0000"/>
                          </a:solidFill>
                          <a:latin typeface="+mn-lt"/>
                          <a:ea typeface="Times New Roman"/>
                          <a:cs typeface="Calibri"/>
                          <a:hlinkClick r:id="rId2" action="ppaction://hlinksldjump" tooltip="Thème 5.2 - Le cadre juridique des échanges : Les obligations et le contrat"/>
                        </a:rPr>
                        <a:t>Les obligations et la responsabilité contractuelle</a:t>
                      </a:r>
                      <a:endParaRPr lang="fr-FR" sz="1000" b="1" dirty="0">
                        <a:solidFill>
                          <a:srgbClr val="FF0000"/>
                        </a:solidFill>
                        <a:latin typeface="+mn-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endParaRPr lang="fr-FR" sz="1000" b="1" dirty="0">
                        <a:latin typeface="+mj-lt"/>
                        <a:ea typeface="Times New Roman"/>
                        <a:cs typeface="Calibri"/>
                      </a:endParaRPr>
                    </a:p>
                    <a:p>
                      <a:pPr>
                        <a:spcAft>
                          <a:spcPts val="0"/>
                        </a:spcAft>
                      </a:pPr>
                      <a:r>
                        <a:rPr lang="fr-FR" sz="1000" b="1" dirty="0">
                          <a:latin typeface="+mj-lt"/>
                          <a:ea typeface="Times New Roman"/>
                          <a:cs typeface="Calibri"/>
                        </a:rPr>
                        <a:t>Complexité</a:t>
                      </a:r>
                      <a:endParaRPr lang="fr-FR" sz="1000" b="1" dirty="0">
                        <a:latin typeface="+mj-lt"/>
                        <a:ea typeface="Times New Roman"/>
                        <a:cs typeface="Arial Narrow"/>
                      </a:endParaRPr>
                    </a:p>
                    <a:p>
                      <a:pPr marL="95250" indent="-95250">
                        <a:spcAft>
                          <a:spcPts val="0"/>
                        </a:spcAft>
                      </a:pPr>
                      <a:r>
                        <a:rPr lang="fr-FR" sz="1000" b="0" dirty="0">
                          <a:latin typeface="+mj-lt"/>
                          <a:ea typeface="Times New Roman"/>
                          <a:cs typeface="Calibri"/>
                        </a:rPr>
                        <a:t>- Transmission d’anomalies à un responsable</a:t>
                      </a:r>
                      <a:endParaRPr lang="fr-FR" sz="1000" b="1" dirty="0">
                        <a:latin typeface="+mj-lt"/>
                        <a:ea typeface="Times New Roman"/>
                        <a:cs typeface="Arial Narrow"/>
                      </a:endParaRPr>
                    </a:p>
                    <a:p>
                      <a:pPr marL="95250" indent="-95250">
                        <a:spcAft>
                          <a:spcPts val="0"/>
                        </a:spcAft>
                      </a:pPr>
                      <a:r>
                        <a:rPr lang="fr-FR" sz="1000" b="0" dirty="0">
                          <a:latin typeface="+mj-lt"/>
                          <a:ea typeface="Times New Roman"/>
                          <a:cs typeface="Calibri"/>
                        </a:rPr>
                        <a:t>- Correction d’anomalies de facturation concernant des produits, des quantités, des réductions</a:t>
                      </a:r>
                      <a:endParaRPr lang="fr-FR" sz="1000" b="1" dirty="0">
                        <a:latin typeface="+mj-lt"/>
                        <a:ea typeface="Times New Roman"/>
                        <a:cs typeface="Arial Narrow"/>
                      </a:endParaRPr>
                    </a:p>
                    <a:p>
                      <a:pPr marL="95250" indent="-95250">
                        <a:spcAft>
                          <a:spcPts val="0"/>
                        </a:spcAft>
                      </a:pPr>
                      <a:r>
                        <a:rPr lang="fr-FR" sz="1000" b="0" dirty="0">
                          <a:latin typeface="+mj-lt"/>
                          <a:ea typeface="Times New Roman"/>
                          <a:cs typeface="Calibri"/>
                        </a:rPr>
                        <a:t>- Cas de livraisons nécessitant des retours et rappels successifs</a:t>
                      </a:r>
                      <a:endParaRPr lang="fr-FR" sz="1000" b="1" dirty="0">
                        <a:latin typeface="+mj-lt"/>
                        <a:ea typeface="Times New Roman"/>
                        <a:cs typeface="Arial Narrow"/>
                      </a:endParaRPr>
                    </a:p>
                    <a:p>
                      <a:pPr marL="95250" indent="-95250">
                        <a:spcAft>
                          <a:spcPts val="0"/>
                        </a:spcAft>
                      </a:pPr>
                      <a:r>
                        <a:rPr lang="fr-FR" sz="1000" b="0" dirty="0">
                          <a:latin typeface="+mj-lt"/>
                          <a:ea typeface="Times New Roman"/>
                          <a:cs typeface="Calibri"/>
                        </a:rPr>
                        <a:t>- Traitement de produits importés UE et hors UE</a:t>
                      </a:r>
                      <a:endParaRPr lang="fr-FR" sz="1000" b="1" dirty="0">
                        <a:latin typeface="+mj-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647404">
                <a:tc vMerge="1">
                  <a:txBody>
                    <a:bodyPr/>
                    <a:lstStyle/>
                    <a:p>
                      <a:endParaRPr lang="fr-FR"/>
                    </a:p>
                  </a:txBody>
                  <a:tcPr/>
                </a:tc>
                <a:tc vMerge="1">
                  <a:txBody>
                    <a:bodyPr/>
                    <a:lstStyle/>
                    <a:p>
                      <a:endParaRPr lang="fr-FR"/>
                    </a:p>
                  </a:txBody>
                  <a:tcPr/>
                </a:tc>
                <a:tc>
                  <a:txBody>
                    <a:bodyPr/>
                    <a:lstStyle/>
                    <a:p>
                      <a:pPr>
                        <a:spcAft>
                          <a:spcPts val="0"/>
                        </a:spcAft>
                      </a:pPr>
                      <a:endParaRPr lang="fr-FR" sz="1000" b="1">
                        <a:latin typeface="+mj-lt"/>
                        <a:ea typeface="Times New Roman"/>
                        <a:cs typeface="Calibri"/>
                      </a:endParaRPr>
                    </a:p>
                    <a:p>
                      <a:pPr>
                        <a:spcAft>
                          <a:spcPts val="0"/>
                        </a:spcAft>
                      </a:pPr>
                      <a:r>
                        <a:rPr lang="fr-FR" sz="1000" b="1">
                          <a:latin typeface="+mj-lt"/>
                          <a:ea typeface="Times New Roman"/>
                          <a:cs typeface="Calibri"/>
                        </a:rPr>
                        <a:t>Aléas</a:t>
                      </a:r>
                      <a:endParaRPr lang="fr-FR" sz="1000" b="1">
                        <a:latin typeface="+mj-lt"/>
                        <a:ea typeface="Times New Roman"/>
                        <a:cs typeface="Arial Narrow"/>
                      </a:endParaRPr>
                    </a:p>
                    <a:p>
                      <a:pPr>
                        <a:spcAft>
                          <a:spcPts val="0"/>
                        </a:spcAft>
                      </a:pPr>
                      <a:r>
                        <a:rPr lang="fr-FR" sz="1000" b="0">
                          <a:latin typeface="+mj-lt"/>
                          <a:ea typeface="Times New Roman"/>
                          <a:cs typeface="Calibri"/>
                        </a:rPr>
                        <a:t>- Perte de documents</a:t>
                      </a:r>
                      <a:endParaRPr lang="fr-FR" sz="1000" b="1">
                        <a:latin typeface="+mj-lt"/>
                        <a:ea typeface="Times New Roman"/>
                        <a:cs typeface="Arial Narrow"/>
                      </a:endParaRPr>
                    </a:p>
                    <a:p>
                      <a:pPr>
                        <a:spcAft>
                          <a:spcPts val="0"/>
                        </a:spcAft>
                      </a:pPr>
                      <a:r>
                        <a:rPr lang="fr-FR" sz="1000" b="0">
                          <a:latin typeface="+mj-lt"/>
                          <a:ea typeface="Times New Roman"/>
                          <a:cs typeface="Calibri"/>
                        </a:rPr>
                        <a:t>- Conditions de vente non respectées</a:t>
                      </a:r>
                      <a:endParaRPr lang="fr-FR" sz="1000" b="1">
                        <a:latin typeface="+mj-lt"/>
                        <a:ea typeface="Times New Roman"/>
                        <a:cs typeface="Arial Narrow"/>
                      </a:endParaRPr>
                    </a:p>
                    <a:p>
                      <a:pPr>
                        <a:spcAft>
                          <a:spcPts val="0"/>
                        </a:spcAft>
                      </a:pPr>
                      <a:r>
                        <a:rPr lang="fr-FR" sz="1000" b="0">
                          <a:latin typeface="+mj-lt"/>
                          <a:ea typeface="Times New Roman"/>
                          <a:cs typeface="Calibri"/>
                        </a:rPr>
                        <a:t>- Retard de livraison </a:t>
                      </a:r>
                      <a:endParaRPr lang="fr-FR" sz="1000" b="1">
                        <a:latin typeface="+mj-lt"/>
                        <a:ea typeface="Times New Roman"/>
                        <a:cs typeface="Arial Narrow"/>
                      </a:endParaRPr>
                    </a:p>
                    <a:p>
                      <a:pPr>
                        <a:spcAft>
                          <a:spcPts val="0"/>
                        </a:spcAft>
                      </a:pPr>
                      <a:r>
                        <a:rPr lang="fr-FR" sz="1000" b="0">
                          <a:latin typeface="+mj-lt"/>
                          <a:ea typeface="Times New Roman"/>
                          <a:cs typeface="Calibri"/>
                        </a:rPr>
                        <a:t>- Litige avec un transporteur</a:t>
                      </a:r>
                      <a:endParaRPr lang="fr-FR" sz="1000" b="1">
                        <a:latin typeface="+mj-lt"/>
                        <a:ea typeface="Times New Roman"/>
                        <a:cs typeface="Arial Narrow"/>
                      </a:endParaRPr>
                    </a:p>
                    <a:p>
                      <a:pPr>
                        <a:spcAft>
                          <a:spcPts val="0"/>
                        </a:spcAft>
                      </a:pPr>
                      <a:r>
                        <a:rPr lang="fr-FR" sz="1000" b="0">
                          <a:latin typeface="+mj-lt"/>
                          <a:ea typeface="Times New Roman"/>
                          <a:cs typeface="Calibri"/>
                        </a:rPr>
                        <a:t>- Défaillance de fournisseur</a:t>
                      </a:r>
                      <a:endParaRPr lang="fr-FR" sz="1000" b="1">
                        <a:latin typeface="+mj-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92486">
                <a:tc>
                  <a:txBody>
                    <a:bodyPr/>
                    <a:lstStyle/>
                    <a:p>
                      <a:pPr algn="ctr">
                        <a:spcAft>
                          <a:spcPts val="0"/>
                        </a:spcAft>
                      </a:pPr>
                      <a:r>
                        <a:rPr lang="fr-FR" sz="1000" b="1" dirty="0">
                          <a:latin typeface="+mj-lt"/>
                          <a:ea typeface="Times New Roman"/>
                          <a:cs typeface="Calibri"/>
                        </a:rPr>
                        <a:t>Compétences</a:t>
                      </a:r>
                      <a:endParaRPr lang="fr-FR" sz="1000" b="1" dirty="0">
                        <a:latin typeface="+mj-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ctr">
                        <a:spcAft>
                          <a:spcPts val="0"/>
                        </a:spcAft>
                      </a:pPr>
                      <a:r>
                        <a:rPr lang="fr-FR" sz="1000" b="1" dirty="0">
                          <a:latin typeface="+mj-lt"/>
                          <a:ea typeface="Times New Roman"/>
                          <a:cs typeface="Calibri"/>
                        </a:rPr>
                        <a:t>Critère d’évaluation</a:t>
                      </a:r>
                      <a:endParaRPr lang="fr-FR" sz="1000" b="1" dirty="0">
                        <a:latin typeface="+mj-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rowSpan="2">
                  <a:txBody>
                    <a:bodyPr/>
                    <a:lstStyle/>
                    <a:p>
                      <a:pPr>
                        <a:spcAft>
                          <a:spcPts val="0"/>
                        </a:spcAft>
                      </a:pPr>
                      <a:r>
                        <a:rPr lang="fr-FR" sz="1000" b="1" dirty="0" smtClean="0">
                          <a:latin typeface="+mj-lt"/>
                          <a:ea typeface="Times New Roman"/>
                          <a:cs typeface="Calibri"/>
                        </a:rPr>
                        <a:t>Résultats </a:t>
                      </a:r>
                      <a:r>
                        <a:rPr lang="fr-FR" sz="1000" b="1" dirty="0">
                          <a:latin typeface="+mj-lt"/>
                          <a:ea typeface="Times New Roman"/>
                          <a:cs typeface="Calibri"/>
                        </a:rPr>
                        <a:t>attendus </a:t>
                      </a:r>
                      <a:endParaRPr lang="fr-FR" sz="1000" b="1" dirty="0">
                        <a:latin typeface="+mj-lt"/>
                        <a:ea typeface="Times New Roman"/>
                        <a:cs typeface="Arial Narrow"/>
                      </a:endParaRPr>
                    </a:p>
                    <a:p>
                      <a:pPr>
                        <a:spcAft>
                          <a:spcPts val="0"/>
                        </a:spcAft>
                      </a:pPr>
                      <a:r>
                        <a:rPr lang="fr-FR" sz="1000" b="0" dirty="0">
                          <a:latin typeface="+mj-lt"/>
                          <a:ea typeface="Times New Roman"/>
                          <a:cs typeface="Calibri"/>
                        </a:rPr>
                        <a:t>Le traitement et le suivi des livraisons et des factures sont assurés ; les anomalies sont traitées et/ou transmises au responsable.</a:t>
                      </a:r>
                      <a:endParaRPr lang="fr-FR" sz="1000" b="1" dirty="0">
                        <a:latin typeface="+mj-lt"/>
                        <a:ea typeface="Times New Roman"/>
                        <a:cs typeface="Arial Narrow"/>
                      </a:endParaRPr>
                    </a:p>
                  </a:txBody>
                  <a:tcPr marL="41619" marR="41619"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369945">
                <a:tc>
                  <a:txBody>
                    <a:bodyPr/>
                    <a:lstStyle/>
                    <a:p>
                      <a:pPr>
                        <a:spcAft>
                          <a:spcPts val="0"/>
                        </a:spcAft>
                      </a:pPr>
                      <a:r>
                        <a:rPr lang="fr-FR" sz="1000" b="0">
                          <a:latin typeface="+mj-lt"/>
                          <a:ea typeface="Times New Roman"/>
                          <a:cs typeface="Calibri"/>
                        </a:rPr>
                        <a:t>Suivre le processus commande-livraison-facturation</a:t>
                      </a:r>
                      <a:endParaRPr lang="fr-FR" sz="1000" b="1">
                        <a:latin typeface="+mj-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spcAft>
                          <a:spcPts val="0"/>
                        </a:spcAft>
                      </a:pPr>
                      <a:r>
                        <a:rPr lang="fr-FR" sz="1000" b="0" dirty="0">
                          <a:latin typeface="+mj-lt"/>
                          <a:ea typeface="Times New Roman"/>
                          <a:cs typeface="Calibri"/>
                        </a:rPr>
                        <a:t>Qualité du contrôle de concordance entre la commande, la livraison, et la facturation</a:t>
                      </a:r>
                      <a:endParaRPr lang="fr-FR" sz="1000" b="1" dirty="0">
                        <a:latin typeface="+mj-lt"/>
                        <a:ea typeface="Times New Roman"/>
                        <a:cs typeface="Arial Narrow"/>
                      </a:endParaRPr>
                    </a:p>
                  </a:txBody>
                  <a:tcPr marL="41619" marR="41619"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vMerge="1">
                  <a:txBody>
                    <a:bodyPr/>
                    <a:lstStyle/>
                    <a:p>
                      <a:endParaRPr lang="fr-FR"/>
                    </a:p>
                  </a:txBody>
                  <a:tcPr/>
                </a:tc>
              </a:tr>
            </a:tbl>
          </a:graphicData>
        </a:graphic>
      </p:graphicFrame>
      <p:sp>
        <p:nvSpPr>
          <p:cNvPr id="4" name="Rectangle à coins arrondis 3">
            <a:hlinkClick r:id="rId3" action="ppaction://hlinksldjump"/>
          </p:cNvPr>
          <p:cNvSpPr/>
          <p:nvPr/>
        </p:nvSpPr>
        <p:spPr bwMode="auto">
          <a:xfrm>
            <a:off x="8072430" y="6572248"/>
            <a:ext cx="1071570" cy="285752"/>
          </a:xfrm>
          <a:prstGeom prst="roundRect">
            <a:avLst/>
          </a:prstGeom>
          <a:solidFill>
            <a:schemeClr val="accent5">
              <a:lumMod val="2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bg1"/>
                </a:solidFill>
                <a:effectLst/>
                <a:latin typeface="Arial" charset="0"/>
              </a:rPr>
              <a:t>Retour</a:t>
            </a:r>
            <a:r>
              <a:rPr kumimoji="0" lang="fr-FR" sz="1100" b="1" i="0" u="none" strike="noStrike" cap="none" normalizeH="0" dirty="0" smtClean="0">
                <a:ln>
                  <a:noFill/>
                </a:ln>
                <a:solidFill>
                  <a:schemeClr val="bg1"/>
                </a:solidFill>
                <a:effectLst/>
                <a:latin typeface="Arial" charset="0"/>
              </a:rPr>
              <a:t> Pôle 1</a:t>
            </a:r>
            <a:endParaRPr kumimoji="0" lang="fr-FR" sz="1100" b="1" i="0" u="none" strike="noStrike" cap="none" normalizeH="0" baseline="0" dirty="0" smtClean="0">
              <a:ln>
                <a:noFill/>
              </a:ln>
              <a:solidFill>
                <a:schemeClr val="bg1"/>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1000100" y="1285860"/>
            <a:ext cx="7929618" cy="461664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L'organisation de la production</a:t>
            </a:r>
          </a:p>
          <a:p>
            <a:pPr marL="0" marR="0" lvl="0" indent="0" defTabSz="914400" rtl="0" eaLnBrk="1" fontAlgn="base" latinLnBrk="0" hangingPunct="1">
              <a:lnSpc>
                <a:spcPct val="100000"/>
              </a:lnSpc>
              <a:spcBef>
                <a:spcPct val="0"/>
              </a:spcBef>
              <a:spcAft>
                <a:spcPct val="0"/>
              </a:spcAft>
              <a:buClrTx/>
              <a:buSzTx/>
              <a:buFontTx/>
              <a:buNone/>
              <a:tabLst/>
            </a:pP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L'organisation de la production est révélatrice d'un double choix, technologique quant à la production à flux tendu et stratégique en terme de délégation, ou non, de la production. La sous-traitance constitue une réponse possible à l'alternative d'un mode de production interne. Un outil de production limité (sous-traitance de capacité) et un manque de savoir faire (sous-traitance de spécialité) constituent les principaux motifs pour lesquels l'entreprise peut avoir recours à la sous-traitance. À partir d'exemples concrets, il est nécessaire d'analyser les enjeux liés à la sous-traitance aussi bien en termes d'opportunités que de risques. La sous-traitance de marché n'est pas évoquée.</a:t>
            </a:r>
            <a:b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L'organisation du travail</a:t>
            </a:r>
            <a:r>
              <a:rPr kumimoji="0" lang="fr-FR" sz="1400" b="0"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L'organisation du travail définit les principes et les modalités de la mise en œuvre du capital humain dans la production. L'organisation du travail s'entend comme la mise en place d'un système de coordination des activités productives au sein de l'entreprise afin d'assurer leur efficacité. L'observation des nouvelles formes d'organisation du travail nécessite dans un premier temps d'aborder de manière simple les théories centrées sur l'organisation proprement dite (taylorisme, par exemple), puis dans un deuxième temps l'apport des théories socio-économiques des organisations qui placent le facteur humain au centre de l'organisation. Le recours à des exemples concrets d'entreprises, nationales ou internationales, mettant en œuvre ces diverses modalités d'organisation est nécessaire.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rot="16200000">
            <a:off x="-3077814" y="3077814"/>
            <a:ext cx="6858001" cy="702372"/>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4 : LA CRÉATION DE RICHESSE</a:t>
            </a:r>
          </a:p>
          <a:p>
            <a:pPr marL="64770">
              <a:lnSpc>
                <a:spcPct val="115000"/>
              </a:lnSpc>
              <a:spcAft>
                <a:spcPts val="0"/>
              </a:spcAft>
            </a:pPr>
            <a:endParaRPr lang="fr-FR" dirty="0">
              <a:solidFill>
                <a:srgbClr val="0070C0"/>
              </a:solidFill>
              <a:latin typeface="Arial"/>
              <a:ea typeface="Times New Roman"/>
            </a:endParaRPr>
          </a:p>
        </p:txBody>
      </p:sp>
      <p:sp>
        <p:nvSpPr>
          <p:cNvPr id="4" name="Rectangle 3"/>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4.1 La production et l’organisation du travail</a:t>
            </a:r>
            <a:endParaRPr lang="fr-FR" sz="1400" dirty="0" smtClean="0">
              <a:solidFill>
                <a:srgbClr val="00B050"/>
              </a:solidFill>
              <a:latin typeface="Arial" pitchFamily="34" charset="0"/>
              <a:cs typeface="Arial" pitchFamily="34" charset="0"/>
            </a:endParaRPr>
          </a:p>
        </p:txBody>
      </p:sp>
      <p:sp>
        <p:nvSpPr>
          <p:cNvPr id="6" name="Ellipse 5">
            <a:hlinkClick r:id="rId2" action="ppaction://hlinksldjump"/>
          </p:cNvPr>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rPr>
              <a:t>Retour</a:t>
            </a:r>
          </a:p>
        </p:txBody>
      </p:sp>
    </p:spTree>
  </p:cSld>
  <p:clrMapOvr>
    <a:masterClrMapping/>
  </p:clrMapOvr>
  <p:transition advClick="0">
    <p:push/>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1000100" y="714356"/>
            <a:ext cx="7929618" cy="547842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valeur ajoutée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2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valeur ajoutée par une entreprise permet de rémunérer les facteurs de production, dont le facteur travail. L'équilibre de la répartition entre salaires et profits relève du compromis. L'excédent de valeur permet de rémunérer les capitaux (et l'exploitant individuel), d'amortir les investissements et de développer l'autofinancement. On observe les variations de cette répartition au cours des trente dernières années. Le calcul de la valeur ajoutée doit être réalisé à partir d'un exemple simple d'entreprise, par différence entre la valeur de la production et la valeur des consommations intermédiaires.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 enjeux du partage de la valeur ajoutée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L'accroissement de la valeur ajoutée permet une augmentation des revenus supplémentaires à distribuer aux deux grands bénéficiaires : le facteur capital et le facteur travail. Les conséquences du partage de la valeur ajoutée sont à la fois économiques et sociales. Au plan économique le niveau de la valeur ajoutée interfère sur les flux de consommation et d'investissement. Une augmentation de la part de valeur ajoutée accordée au travail favorise la consommation. Une plus grande part de valeur ajoutée accordée au capital et à l'entreprise peut favoriser l'investissement et le maintien d'un système productif technologiquement à la pointe. Il convient d'aborder les conséquences d'une répartition déséquilibrée entre la valorisation du facteur travail et des taux d'intérêts ou des dividendes trop élevés. Le partage de la valeur ajoutée doit satisfaire à des critères d'équité et de justice sociale. L'intervention de l'État dans la répartition de la valeur ajoutée est justifiée par le constat d'inégalités économiques et sociales (inégalités de revenus, de patrimoines, de niveau de vie, accroissement de la précarité et de la pauvreté) et par des objectifs politiques d'augmentation des capacités de production ou de relance de la croissance par la consommation.</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4.2 La création de richesse par l’entreprise</a:t>
            </a:r>
            <a:endParaRPr lang="fr-FR" sz="1400" dirty="0" smtClean="0">
              <a:solidFill>
                <a:srgbClr val="00B050"/>
              </a:solidFill>
              <a:latin typeface="Arial" pitchFamily="34" charset="0"/>
              <a:cs typeface="Arial" pitchFamily="34" charset="0"/>
            </a:endParaRPr>
          </a:p>
        </p:txBody>
      </p:sp>
      <p:sp>
        <p:nvSpPr>
          <p:cNvPr id="7" name="Rectangle 6"/>
          <p:cNvSpPr/>
          <p:nvPr/>
        </p:nvSpPr>
        <p:spPr>
          <a:xfrm rot="16200000">
            <a:off x="-3077814" y="3077814"/>
            <a:ext cx="6858001" cy="702372"/>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4 : LA CRÉATION DE RICHESSE</a:t>
            </a:r>
          </a:p>
          <a:p>
            <a:pPr marL="64770">
              <a:lnSpc>
                <a:spcPct val="115000"/>
              </a:lnSpc>
              <a:spcAft>
                <a:spcPts val="0"/>
              </a:spcAft>
            </a:pPr>
            <a:endParaRPr lang="fr-FR" dirty="0">
              <a:solidFill>
                <a:srgbClr val="0070C0"/>
              </a:solidFill>
              <a:latin typeface="Arial"/>
              <a:ea typeface="Times New Roman"/>
            </a:endParaRPr>
          </a:p>
        </p:txBody>
      </p:sp>
      <p:sp>
        <p:nvSpPr>
          <p:cNvPr id="8" name="Ellipse 7"/>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1000100" y="1643050"/>
            <a:ext cx="7929618" cy="375487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performance, la rentabilité et la croissance de l'entreprise</a:t>
            </a:r>
            <a:r>
              <a:rPr kumimoji="0" lang="fr-FR"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notion de performance de l'entreprise doit être étudiée de manière large (performance économique, Sociale, environnementale). Les indicateurs de performance doivent rendre compte de cette diversité.</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L'analyse des coûts fournit des indications sur le calcul économique, la performance et la capacité concurrentielle de l'entreprise. Les éléments constitutifs des coûts sont le coût d'achat, le coût de production, le coût de revient. Dans certains diplômes, ce domaine est abordé dans les enseignements professionnels. Si tel n'est pas le cas, il convient de se limiter à la détermination du coût de revient d'une activité ou d'un produit en excluant tout calcul de charges indirectes. L'analyse de la variabilité des charges n'est pas abordée.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rentabilité rend compte de la capacité de l'entreprise à dégager un calcul économique positif. Elle est exprimée en rapportant les résultats obtenus au coût des moyens mis en œuvre. Il est possible, à cette occasion, de dégager la notion de profit.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principaux indicateurs de rentabilité sont abordés : résultat d'exploitation, capacité d'autofinancement.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résultat rend compte de l'enrichissement ou de l'appauvrissement de l'entreprise au cours d'une période donnée.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4.2 La création de richesse par l’entreprise</a:t>
            </a:r>
            <a:endParaRPr lang="fr-FR" sz="1400" dirty="0" smtClean="0">
              <a:solidFill>
                <a:srgbClr val="00B050"/>
              </a:solidFill>
              <a:latin typeface="Arial" pitchFamily="34" charset="0"/>
              <a:cs typeface="Arial" pitchFamily="34" charset="0"/>
            </a:endParaRPr>
          </a:p>
        </p:txBody>
      </p:sp>
      <p:sp>
        <p:nvSpPr>
          <p:cNvPr id="8" name="Rectangle 7"/>
          <p:cNvSpPr/>
          <p:nvPr/>
        </p:nvSpPr>
        <p:spPr>
          <a:xfrm rot="16200000">
            <a:off x="-3077814" y="3077814"/>
            <a:ext cx="6858001" cy="702372"/>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4 : LA CRÉATION DE RICHESSE</a:t>
            </a:r>
          </a:p>
          <a:p>
            <a:pPr marL="64770">
              <a:lnSpc>
                <a:spcPct val="115000"/>
              </a:lnSpc>
              <a:spcAft>
                <a:spcPts val="0"/>
              </a:spcAft>
            </a:pPr>
            <a:endParaRPr lang="fr-FR" dirty="0">
              <a:solidFill>
                <a:srgbClr val="0070C0"/>
              </a:solidFill>
              <a:latin typeface="Arial"/>
              <a:ea typeface="Times New Roman"/>
            </a:endParaRPr>
          </a:p>
        </p:txBody>
      </p:sp>
      <p:sp>
        <p:nvSpPr>
          <p:cNvPr id="6" name="Ellipse 5"/>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1" y="857232"/>
            <a:ext cx="7929618" cy="5715040"/>
          </a:xfrm>
          <a:solidFill>
            <a:schemeClr val="bg1"/>
          </a:solidFill>
        </p:spPr>
        <p:txBody>
          <a:bodyPr/>
          <a:lstStyle/>
          <a:p>
            <a:pPr indent="-3175">
              <a:buNone/>
            </a:pPr>
            <a:r>
              <a:rPr lang="fr-FR" sz="1400" b="1" i="1" dirty="0" smtClean="0">
                <a:solidFill>
                  <a:srgbClr val="FF0000"/>
                </a:solidFill>
              </a:rPr>
              <a:t>La croissance économique et ses indicateurs</a:t>
            </a:r>
            <a:r>
              <a:rPr lang="fr-FR" sz="1400" i="1" dirty="0" smtClean="0">
                <a:solidFill>
                  <a:srgbClr val="FF0000"/>
                </a:solidFill>
              </a:rPr>
              <a:t> </a:t>
            </a:r>
            <a:r>
              <a:rPr lang="fr-FR" sz="1400" i="1" dirty="0" smtClean="0"/>
              <a:t/>
            </a:r>
            <a:br>
              <a:rPr lang="fr-FR" sz="1400" i="1" dirty="0" smtClean="0"/>
            </a:br>
            <a:r>
              <a:rPr lang="fr-FR" sz="1400" dirty="0" smtClean="0"/>
              <a:t>La croissance de l'entreprise est étudiée comme préalable à celle de la croissance économique.  À partir  de  sa  mesure,  on  indique  les  principales modalités  de  la croissance de l'entreprise en mettant en évidence les enjeux et les limites. Le produit intérieur brut (PIB) est un outil de mesure de la richesse d'un pays. Il correspond à la somme des valeurs ajoutées réalisées par les agents économiques résidant dans un pays. Le taux de croissance peut être défini comme le taux de variation du PIB, exprimé en pourcentage sur une période donnée. Les rythmes de croissance sont très différents d'un pays à l'autre et dépendent du niveau de développement de chaque pays. L'analyse de l'évolution n'a de sens qu'à l'intérieur d'un groupe cohérent. Les pays les moins développés ont un rythme de croissance  différent.  La comparaison entre les différents groupes reste  difficile  à établir.</a:t>
            </a:r>
            <a:br>
              <a:rPr lang="fr-FR" sz="1400" dirty="0" smtClean="0"/>
            </a:br>
            <a:r>
              <a:rPr lang="fr-FR" sz="1400" dirty="0" smtClean="0"/>
              <a:t>L'outil de mesure a des limites : le PIB ne prend pas en compte certaines données sociales et environnementales. Il existe d'autres agrégats qui permettent une approche plus fine de cette notion de croissance : l'IDH (indice de développement humain), et le PIB vert par exemple.</a:t>
            </a:r>
            <a:br>
              <a:rPr lang="fr-FR" sz="1400" dirty="0" smtClean="0"/>
            </a:br>
            <a:r>
              <a:rPr lang="fr-FR" sz="1400" dirty="0" smtClean="0"/>
              <a:t>Cette analyse offre l'opportunité de présenter les notions de niveau de vie et de pouvoir d'achat et de montrer leur lien avec les notions de croissance et de développement.</a:t>
            </a:r>
          </a:p>
          <a:p>
            <a:pPr indent="-3175">
              <a:buNone/>
            </a:pPr>
            <a:r>
              <a:rPr lang="fr-FR" sz="1400" b="1" i="1" dirty="0" smtClean="0">
                <a:solidFill>
                  <a:srgbClr val="FF0000"/>
                </a:solidFill>
              </a:rPr>
              <a:t>Le développement durable</a:t>
            </a:r>
            <a:r>
              <a:rPr lang="fr-FR" sz="1400" i="1" dirty="0" smtClean="0"/>
              <a:t/>
            </a:r>
            <a:br>
              <a:rPr lang="fr-FR" sz="1400" i="1" dirty="0" smtClean="0"/>
            </a:br>
            <a:r>
              <a:rPr lang="fr-FR" sz="1400" dirty="0" smtClean="0"/>
              <a:t>L'objectif du développement durable est de répondre aux besoins des générations du présent sans compromettre la capacité des générations futures à répondre aux leurs. Ce concept est au cœur d'un nouveau projet de société permettant de remédier aux excès et aux dysfonctionnements du mode de développement de nos économies contemporaines.</a:t>
            </a:r>
          </a:p>
          <a:p>
            <a:pPr indent="-3175">
              <a:buNone/>
            </a:pPr>
            <a:r>
              <a:rPr lang="fr-FR" sz="1400" dirty="0" smtClean="0"/>
              <a:t>Il convient de s'interroger sur la notion de durabilité, en se limitant à identifier les trois piliers et les enjeux du développement durable et à repérer les actions mises en place par les organisations, au niveau national ou international, pour le favoriser.</a:t>
            </a:r>
            <a:endParaRPr lang="fr-FR" sz="1400" dirty="0"/>
          </a:p>
        </p:txBody>
      </p:sp>
      <p:sp>
        <p:nvSpPr>
          <p:cNvPr id="5" name="Rectangle 4"/>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4.3 La croissance et le développement économiques</a:t>
            </a:r>
            <a:endParaRPr lang="fr-FR" sz="1400" dirty="0" smtClean="0">
              <a:solidFill>
                <a:srgbClr val="00B050"/>
              </a:solidFill>
              <a:latin typeface="Arial" pitchFamily="34" charset="0"/>
              <a:cs typeface="Arial" pitchFamily="34" charset="0"/>
            </a:endParaRPr>
          </a:p>
        </p:txBody>
      </p:sp>
      <p:sp>
        <p:nvSpPr>
          <p:cNvPr id="6" name="Rectangle 5"/>
          <p:cNvSpPr/>
          <p:nvPr/>
        </p:nvSpPr>
        <p:spPr>
          <a:xfrm rot="16200000">
            <a:off x="-3077814" y="3077814"/>
            <a:ext cx="6858001" cy="702372"/>
          </a:xfrm>
          <a:prstGeom prst="rect">
            <a:avLst/>
          </a:prstGeom>
          <a:solidFill>
            <a:schemeClr val="bg1"/>
          </a:solidFill>
        </p:spPr>
        <p:txBody>
          <a:bodyPr wrap="square">
            <a:spAutoFit/>
          </a:bodyPr>
          <a:lstStyle/>
          <a:p>
            <a:pPr marL="64770">
              <a:lnSpc>
                <a:spcPct val="115000"/>
              </a:lnSpc>
              <a:spcAft>
                <a:spcPts val="0"/>
              </a:spcAft>
            </a:pPr>
            <a:r>
              <a:rPr lang="fr-FR" b="1" dirty="0" smtClean="0">
                <a:solidFill>
                  <a:srgbClr val="0070C0"/>
                </a:solidFill>
                <a:latin typeface="Arial"/>
                <a:ea typeface="Times New Roman"/>
              </a:rPr>
              <a:t>Partie 4 : LA CRÉATION DE RICHESSE</a:t>
            </a:r>
          </a:p>
          <a:p>
            <a:pPr marL="64770">
              <a:lnSpc>
                <a:spcPct val="115000"/>
              </a:lnSpc>
              <a:spcAft>
                <a:spcPts val="0"/>
              </a:spcAft>
            </a:pPr>
            <a:endParaRPr lang="fr-FR" dirty="0">
              <a:solidFill>
                <a:srgbClr val="0070C0"/>
              </a:solidFill>
              <a:latin typeface="Arial"/>
              <a:ea typeface="Times New Roman"/>
            </a:endParaRPr>
          </a:p>
        </p:txBody>
      </p:sp>
      <p:sp>
        <p:nvSpPr>
          <p:cNvPr id="8" name="Ellipse 7"/>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000100" y="571480"/>
            <a:ext cx="7929618" cy="181588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marché est le lieu et le mécanisme principal d'échange de biens et de services entre agents économiques. Le fonctionnement du marché est encadré par des institutions, nationales et internationales, et par des règles de droit. Le marché est un système de fixation des prix par la confrontation entre les quantités offertes et demandées pour chaque bien économique. L'intensité de la concurrence caractérise différentes structures de marché. Les marchés sont hétérogènes, et la variation des prix révèle des déséquilibres spécifiques à chaque marché.</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cadre juridique des échanges est principalement déterminé par les libertés économiques et le droit de propriété, mis en œuvre par des contrats, générateurs d'obligations.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rot="16200000">
            <a:off x="-3223559" y="3223559"/>
            <a:ext cx="6858000" cy="410882"/>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5 : L'ORGANISATION DES ÉCHANGES</a:t>
            </a:r>
            <a:endParaRPr lang="fr-FR" dirty="0">
              <a:solidFill>
                <a:srgbClr val="0070C0"/>
              </a:solidFill>
              <a:latin typeface="Arial"/>
              <a:ea typeface="Times New Roman"/>
            </a:endParaRPr>
          </a:p>
        </p:txBody>
      </p:sp>
      <p:sp>
        <p:nvSpPr>
          <p:cNvPr id="7" name="Rectangle 6"/>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5.1 La notion de marché</a:t>
            </a:r>
            <a:endParaRPr lang="fr-FR" sz="1400" dirty="0" smtClean="0">
              <a:solidFill>
                <a:srgbClr val="00B050"/>
              </a:solidFill>
              <a:latin typeface="Arial" pitchFamily="34" charset="0"/>
              <a:cs typeface="Arial" pitchFamily="34" charset="0"/>
            </a:endParaRPr>
          </a:p>
        </p:txBody>
      </p:sp>
      <p:sp>
        <p:nvSpPr>
          <p:cNvPr id="8" name="Rectangle 7"/>
          <p:cNvSpPr/>
          <p:nvPr/>
        </p:nvSpPr>
        <p:spPr>
          <a:xfrm>
            <a:off x="1000100" y="2643182"/>
            <a:ext cx="7929618" cy="2246769"/>
          </a:xfrm>
          <a:prstGeom prst="rect">
            <a:avLst/>
          </a:prstGeom>
          <a:solidFill>
            <a:schemeClr val="bg1"/>
          </a:solidFill>
        </p:spPr>
        <p:txBody>
          <a:bodyPr wrap="square">
            <a:spAutoFit/>
          </a:bodyPr>
          <a:lstStyle/>
          <a:p>
            <a:pPr lvl="0" eaLnBrk="0" hangingPunct="0">
              <a:tabLst>
                <a:tab pos="180975" algn="l"/>
              </a:tabLst>
            </a:pPr>
            <a:r>
              <a:rPr lang="fr-FR" sz="1400" b="1" i="1" dirty="0" smtClean="0">
                <a:solidFill>
                  <a:srgbClr val="FF0000"/>
                </a:solidFill>
                <a:latin typeface="Arial" pitchFamily="34" charset="0"/>
                <a:ea typeface="Times New Roman" pitchFamily="18" charset="0"/>
                <a:cs typeface="Arial" pitchFamily="34" charset="0"/>
              </a:rPr>
              <a:t>Le marché et le principe de la concurrence</a:t>
            </a:r>
            <a:r>
              <a:rPr lang="fr-FR" sz="1400" i="1" dirty="0" smtClean="0">
                <a:solidFill>
                  <a:srgbClr val="FF0000"/>
                </a:solidFill>
                <a:latin typeface="Arial" pitchFamily="34" charset="0"/>
                <a:ea typeface="Times New Roman" pitchFamily="18" charset="0"/>
                <a:cs typeface="Arial" pitchFamily="34" charset="0"/>
              </a:rPr>
              <a:t> </a:t>
            </a:r>
            <a:r>
              <a:rPr lang="fr-FR" sz="1400" i="1" dirty="0" smtClean="0">
                <a:solidFill>
                  <a:srgbClr val="000000"/>
                </a:solidFill>
                <a:latin typeface="Arial" pitchFamily="34" charset="0"/>
                <a:ea typeface="Times New Roman" pitchFamily="18" charset="0"/>
                <a:cs typeface="Arial" pitchFamily="34" charset="0"/>
              </a:rPr>
              <a:t/>
            </a:r>
            <a:br>
              <a:rPr lang="fr-FR" sz="1400" i="1" dirty="0" smtClean="0">
                <a:solidFill>
                  <a:srgbClr val="000000"/>
                </a:solidFill>
                <a:latin typeface="Arial" pitchFamily="34" charset="0"/>
                <a:ea typeface="Times New Roman" pitchFamily="18" charset="0"/>
                <a:cs typeface="Arial" pitchFamily="34" charset="0"/>
              </a:rPr>
            </a:br>
            <a:r>
              <a:rPr lang="fr-FR" sz="1400" dirty="0" smtClean="0">
                <a:solidFill>
                  <a:srgbClr val="000000"/>
                </a:solidFill>
                <a:latin typeface="Arial" pitchFamily="34" charset="0"/>
                <a:ea typeface="Times New Roman" pitchFamily="18" charset="0"/>
                <a:cs typeface="Arial" pitchFamily="34" charset="0"/>
              </a:rPr>
              <a:t>Les échanges de la richesse s'opèrent sur des marchés dont beaucoup ont aujourd'hui une dimension internationale. Le fonctionnement du marché est encadré par des institutions, c'est-à-dire par des règles et des principes consacrés par le droit (droit de propriété, liberté contractuelle), mis en œuvre par des organisations ou des autorités de régulation. Le marché obéit au principe de concurrence, libre et non faussée, dans le cadre de l'Union européenne.</a:t>
            </a:r>
            <a:endParaRPr lang="fr-FR" sz="1400" dirty="0" smtClean="0">
              <a:solidFill>
                <a:srgbClr val="000000"/>
              </a:solidFill>
              <a:latin typeface="Arial" pitchFamily="34" charset="0"/>
              <a:cs typeface="Arial" pitchFamily="34" charset="0"/>
            </a:endParaRPr>
          </a:p>
          <a:p>
            <a:pPr lvl="0" eaLnBrk="0" hangingPunct="0">
              <a:tabLst>
                <a:tab pos="180975" algn="l"/>
              </a:tabLst>
            </a:pPr>
            <a:r>
              <a:rPr lang="fr-FR" sz="1400" dirty="0" smtClean="0">
                <a:solidFill>
                  <a:srgbClr val="000000"/>
                </a:solidFill>
                <a:latin typeface="Arial" pitchFamily="34" charset="0"/>
                <a:ea typeface="Times New Roman" pitchFamily="18" charset="0"/>
                <a:cs typeface="Arial" pitchFamily="34" charset="0"/>
              </a:rPr>
              <a:t>La présentation du fonctionnement réel du marché doit être privilégiée, à partir d'exemples concrets. La présentation théorique du modèle de la concurrence pure et parfaite n'est pas traitée. Il faut montrer que le fonctionnement du marché national est également influencé par des règles issues d'organisations internationales telles que l'Union européenne et l'OMC.</a:t>
            </a:r>
            <a:endParaRPr lang="fr-FR" sz="1400" dirty="0" smtClean="0">
              <a:solidFill>
                <a:srgbClr val="000000"/>
              </a:solidFill>
              <a:latin typeface="Arial" pitchFamily="34" charset="0"/>
              <a:cs typeface="Arial" pitchFamily="34" charset="0"/>
            </a:endParaRPr>
          </a:p>
        </p:txBody>
      </p:sp>
      <p:sp>
        <p:nvSpPr>
          <p:cNvPr id="9" name="Ellipse 8"/>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000100" y="785794"/>
            <a:ext cx="7929618" cy="483209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3038" marR="0" lvl="0" algn="l" defTabSz="914400" rtl="0" eaLnBrk="0" fontAlgn="base" latinLnBrk="0" hangingPunct="0">
              <a:lnSpc>
                <a:spcPct val="100000"/>
              </a:lnSpc>
              <a:spcBef>
                <a:spcPct val="0"/>
              </a:spcBef>
              <a:spcAft>
                <a:spcPct val="0"/>
              </a:spcAft>
              <a:buClrTx/>
              <a:buSzTx/>
              <a:buFontTx/>
              <a:buNone/>
              <a:tabLst>
                <a:tab pos="180975" algn="l"/>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 structures, la diversité et le fonctionnement des marchés</a:t>
            </a: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structure des marchés est déterminée par le nombre d'offreurs et de demandeurs pour un même bien économique, ce qui précise l'intensité de la concurrence. À partir d'exemples concrets on distingue divers niveaux de concentration ou de concurrence sur plusieurs marchés de biens ou de services, et leur impact sur le niveau de prix. Les échanges de biens et de services s'effectuent sur des marchés spécifiques dont il convient de présenter une typologie générale. Les marchés ne sont pas homogènes. On relève que les règles de détermination du prix d'équilibre sont parfois limitées par la nature des biens ou services échangés, et que l'adaptation de l'offre à la demande entraîne une modification du niveau des prix, montrant parfois des déséquilibres, conjoncturels ou durables, spécifiques à chaque marché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3038" marR="0" lvl="0" algn="l" defTabSz="914400" rtl="0" eaLnBrk="0" fontAlgn="base" latinLnBrk="0" hangingPunct="0">
              <a:lnSpc>
                <a:spcPct val="100000"/>
              </a:lnSpc>
              <a:spcBef>
                <a:spcPct val="0"/>
              </a:spcBef>
              <a:spcAft>
                <a:spcPct val="0"/>
              </a:spcAft>
              <a:buClrTx/>
              <a:buSzTx/>
              <a:buFontTx/>
              <a:buNone/>
              <a:tabLst>
                <a:tab pos="180975" algn="l"/>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-Sur le marché des biens et services, on étudiera le mécanisme de fixation des prix à partir de quelques exemples simples de biens et de services marchands.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3038" marR="0" lvl="0" algn="l" defTabSz="914400" rtl="0" eaLnBrk="0" fontAlgn="base" latinLnBrk="0" hangingPunct="0">
              <a:lnSpc>
                <a:spcPct val="100000"/>
              </a:lnSpc>
              <a:spcBef>
                <a:spcPct val="0"/>
              </a:spcBef>
              <a:spcAft>
                <a:spcPct val="0"/>
              </a:spcAft>
              <a:buClrTx/>
              <a:buSzTx/>
              <a:buFontTx/>
              <a:buNone/>
              <a:tabLst>
                <a:tab pos="180975" algn="l"/>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-Sur le marché du travail, où le mécanisme de formation des prix échappe partiellement à la libre confrontation entre offreurs (les ménages) et demandeurs (les entreprises), il convient de montrer que le prix du travail est encadré par la législation et des conventions collectives. Les différentes fonctions du Smic (fonctions économiques mais aussi sociales) doivent être présentées.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173038" marR="0" lvl="0" algn="l" defTabSz="914400" rtl="0" eaLnBrk="0" fontAlgn="base" latinLnBrk="0" hangingPunct="0">
              <a:lnSpc>
                <a:spcPct val="100000"/>
              </a:lnSpc>
              <a:spcBef>
                <a:spcPct val="0"/>
              </a:spcBef>
              <a:spcAft>
                <a:spcPct val="0"/>
              </a:spcAft>
              <a:buClrTx/>
              <a:buSzTx/>
              <a:buFontTx/>
              <a:buNone/>
              <a:tabLst>
                <a:tab pos="180975" algn="l"/>
              </a:tabLst>
            </a:pP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-Sur le marché international, on montre que l'échange se justifie par l'intérêt qu'y trouvent les </a:t>
            </a:r>
            <a:r>
              <a:rPr kumimoji="0" lang="fr-FR"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co-échangistes</a:t>
            </a: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compte tenu de l'inégale répartition spatiale des ressources et des savoir-faire : le commerce international permet de s'approvisionner en biens non disponibles sur le territoire national, ou dont la qualité et le coût sont différents de ceux des biens que l'on peut y trouver. Les théories du commerce international ne sont pas traitées.</a:t>
            </a:r>
            <a:endParaRPr kumimoji="0" lang="fr-FR"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p:txBody>
      </p:sp>
      <p:sp>
        <p:nvSpPr>
          <p:cNvPr id="5" name="Rectangle 4"/>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5.1 La notion de marché</a:t>
            </a:r>
            <a:endParaRPr lang="fr-FR" sz="1400" dirty="0" smtClean="0">
              <a:solidFill>
                <a:srgbClr val="00B050"/>
              </a:solidFill>
              <a:latin typeface="Arial" pitchFamily="34" charset="0"/>
              <a:cs typeface="Arial" pitchFamily="34" charset="0"/>
            </a:endParaRPr>
          </a:p>
        </p:txBody>
      </p:sp>
      <p:sp>
        <p:nvSpPr>
          <p:cNvPr id="6" name="Rectangle 5"/>
          <p:cNvSpPr/>
          <p:nvPr/>
        </p:nvSpPr>
        <p:spPr>
          <a:xfrm rot="16200000">
            <a:off x="-3077814" y="3077814"/>
            <a:ext cx="6858000" cy="702372"/>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5 : L'ORGANISATION DES ÉCHANGES</a:t>
            </a:r>
          </a:p>
          <a:p>
            <a:pPr>
              <a:lnSpc>
                <a:spcPct val="115000"/>
              </a:lnSpc>
              <a:spcAft>
                <a:spcPts val="0"/>
              </a:spcAft>
            </a:pPr>
            <a:endParaRPr lang="fr-FR" dirty="0">
              <a:solidFill>
                <a:srgbClr val="0070C0"/>
              </a:solidFill>
              <a:latin typeface="Arial"/>
              <a:ea typeface="Times New Roman"/>
            </a:endParaRPr>
          </a:p>
        </p:txBody>
      </p:sp>
      <p:sp>
        <p:nvSpPr>
          <p:cNvPr id="8" name="Ellipse 7"/>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785786" y="1643050"/>
            <a:ext cx="8143932" cy="24622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demande de biens et services par les ménages : la consommation</a:t>
            </a: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marché est un espace de consommation de biens et de services, marchands ou non marchands. La consommation des ménages est liée au pouvoir d'achat, compte tenu des revenus disponibles et du niveau des prix. Il faut montrer que la consommation des ménages est soumise à d'autres déterminants tels que l'âge, les effets de mode, l'influence de la mercatique, les pratiques culturelles et les professions et catégories sociales (PCS) d'appartenance. L'évolution de la consommation des ménages est étudiée à partir des coefficients budgétaires et du taux d'équipement des ménages en biens durables. On peut montrer ici le poids croissant, dans le budget des ménages, de nouveaux services liés au progrès technologique (abonnements internet, téléphones portables, télévision à péage, etc.), ainsi que ses conséquences sur la consommation contrainte, et sur le sentiment d'évolution du pouvoir d'achat</a:t>
            </a:r>
            <a:r>
              <a:rPr kumimoji="0" lang="fr-FR" sz="1400" b="0" i="0" u="none" strike="noStrike" cap="none" normalizeH="0" baseline="0" dirty="0" smtClean="0">
                <a:ln>
                  <a:noFill/>
                </a:ln>
                <a:solidFill>
                  <a:schemeClr val="tx1"/>
                </a:solidFill>
                <a:effectLst/>
                <a:latin typeface="Arial" pitchFamily="34" charset="0"/>
                <a:cs typeface="Arial" pitchFamily="34" charset="0"/>
              </a:rPr>
              <a:t> </a:t>
            </a:r>
          </a:p>
        </p:txBody>
      </p:sp>
      <p:sp>
        <p:nvSpPr>
          <p:cNvPr id="4" name="Rectangle 3"/>
          <p:cNvSpPr/>
          <p:nvPr/>
        </p:nvSpPr>
        <p:spPr>
          <a:xfrm rot="16200000">
            <a:off x="-3077814" y="3077814"/>
            <a:ext cx="6858000" cy="702372"/>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5 : L'ORGANISATION DES ÉCHANGES</a:t>
            </a:r>
          </a:p>
          <a:p>
            <a:pPr>
              <a:lnSpc>
                <a:spcPct val="115000"/>
              </a:lnSpc>
              <a:spcAft>
                <a:spcPts val="0"/>
              </a:spcAft>
            </a:pPr>
            <a:endParaRPr lang="fr-FR" dirty="0">
              <a:solidFill>
                <a:srgbClr val="0070C0"/>
              </a:solidFill>
              <a:latin typeface="Arial"/>
              <a:ea typeface="Times New Roman"/>
            </a:endParaRPr>
          </a:p>
        </p:txBody>
      </p:sp>
      <p:sp>
        <p:nvSpPr>
          <p:cNvPr id="5" name="Rectangle 4"/>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5.1 La notion de marché</a:t>
            </a:r>
            <a:endParaRPr lang="fr-FR" sz="1400" dirty="0" smtClean="0">
              <a:solidFill>
                <a:srgbClr val="00B050"/>
              </a:solidFill>
              <a:latin typeface="Arial" pitchFamily="34" charset="0"/>
              <a:cs typeface="Arial" pitchFamily="34" charset="0"/>
            </a:endParaRPr>
          </a:p>
        </p:txBody>
      </p:sp>
      <p:sp>
        <p:nvSpPr>
          <p:cNvPr id="7" name="Ellipse 6"/>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2285992"/>
            <a:ext cx="7858180" cy="3323987"/>
          </a:xfrm>
          <a:prstGeom prst="rect">
            <a:avLst/>
          </a:prstGeom>
          <a:solidFill>
            <a:schemeClr val="bg1"/>
          </a:solidFill>
        </p:spPr>
        <p:txBody>
          <a:bodyPr wrap="square">
            <a:spAutoFit/>
          </a:bodyPr>
          <a:lstStyle/>
          <a:p>
            <a:r>
              <a:rPr lang="fr-FR" sz="1400" b="1" i="1" dirty="0" smtClean="0">
                <a:solidFill>
                  <a:srgbClr val="FF0000"/>
                </a:solidFill>
              </a:rPr>
              <a:t>Les libertés économiques et le droit de propriété</a:t>
            </a:r>
            <a:r>
              <a:rPr lang="fr-FR" sz="1400" i="1" dirty="0" smtClean="0"/>
              <a:t/>
            </a:r>
            <a:br>
              <a:rPr lang="fr-FR" sz="1400" i="1" dirty="0" smtClean="0"/>
            </a:br>
            <a:r>
              <a:rPr lang="fr-FR" sz="1400" dirty="0" smtClean="0"/>
              <a:t>Le principe de liberté s'étend aux libertés économiques qu'il convient de décrire dans leurs composantes (liberté, responsabilité et propriété) et dans leurs conséquences et leurs limites notamment quant à la liberté du commerce et de l'industrie d'une part, et quant à la libre circulation des biens et des personnes d'autre part. Les règles de l'Union européenne fournissent des exemples concrets.</a:t>
            </a:r>
            <a:br>
              <a:rPr lang="fr-FR" sz="1400" dirty="0" smtClean="0"/>
            </a:br>
            <a:r>
              <a:rPr lang="fr-FR" sz="1400" dirty="0" smtClean="0"/>
              <a:t>Les éléments constitutifs du droit de propriété sont étudiés par ses attributs et par son assiette. Il convient d'analyser les divers aspects de la protection du droit de propriété mais aussi les limites de ce droit justifiées par la protection de l'intérêt général ou des intérêts particuliers. Les démembrements de la propriété ainsi que les formes du droit de propriété sont exclus du champ. On distingue la propriété corporelle de la propriété incorporelle, la propriété littéraire et artistique de la propriété industrielle. Les enjeux de la protection de la propriété intellectuelle sont présentés. On se limite à l'analyse succincte des conditions et des effets du droit d'auteur, du brevet et de la marque. On montre les outils spécifiques de la protection du droit d'auteur et des brevets à partir d'exemples de piratage ou de contrefaçon.</a:t>
            </a:r>
            <a:endParaRPr lang="fr-FR" sz="1400" dirty="0"/>
          </a:p>
        </p:txBody>
      </p:sp>
      <p:sp>
        <p:nvSpPr>
          <p:cNvPr id="3" name="Rectangle 2"/>
          <p:cNvSpPr/>
          <p:nvPr/>
        </p:nvSpPr>
        <p:spPr>
          <a:xfrm rot="16200000">
            <a:off x="-3077814" y="3077814"/>
            <a:ext cx="6858000" cy="702372"/>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5 : L'ORGANISATION DES ÉCHANGES</a:t>
            </a:r>
          </a:p>
          <a:p>
            <a:pPr>
              <a:lnSpc>
                <a:spcPct val="115000"/>
              </a:lnSpc>
              <a:spcAft>
                <a:spcPts val="0"/>
              </a:spcAft>
            </a:pPr>
            <a:endParaRPr lang="fr-FR" dirty="0">
              <a:solidFill>
                <a:srgbClr val="0070C0"/>
              </a:solidFill>
              <a:latin typeface="Arial"/>
              <a:ea typeface="Times New Roman"/>
            </a:endParaRPr>
          </a:p>
        </p:txBody>
      </p:sp>
      <p:sp>
        <p:nvSpPr>
          <p:cNvPr id="4" name="Rectangle 3"/>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5.2 Le cadre juridique des échanges</a:t>
            </a:r>
            <a:endParaRPr lang="fr-FR" sz="1400" dirty="0" smtClean="0">
              <a:solidFill>
                <a:srgbClr val="00B050"/>
              </a:solidFill>
              <a:latin typeface="Arial" pitchFamily="34" charset="0"/>
              <a:cs typeface="Arial" pitchFamily="34" charset="0"/>
            </a:endParaRPr>
          </a:p>
        </p:txBody>
      </p:sp>
      <p:sp>
        <p:nvSpPr>
          <p:cNvPr id="5" name="Rectangle 4"/>
          <p:cNvSpPr/>
          <p:nvPr/>
        </p:nvSpPr>
        <p:spPr>
          <a:xfrm>
            <a:off x="1000100" y="1071546"/>
            <a:ext cx="7786742" cy="738664"/>
          </a:xfrm>
          <a:prstGeom prst="rect">
            <a:avLst/>
          </a:prstGeom>
          <a:solidFill>
            <a:schemeClr val="bg1"/>
          </a:solidFill>
        </p:spPr>
        <p:txBody>
          <a:bodyPr wrap="square">
            <a:spAutoFit/>
          </a:bodyPr>
          <a:lstStyle/>
          <a:p>
            <a:pPr algn="just"/>
            <a:r>
              <a:rPr lang="fr-FR" sz="1400" dirty="0" smtClean="0">
                <a:solidFill>
                  <a:srgbClr val="000000"/>
                </a:solidFill>
              </a:rPr>
              <a:t>Le droit organise les échanges dans le but d'assurer la confiance entre </a:t>
            </a:r>
            <a:r>
              <a:rPr lang="fr-FR" sz="1400" dirty="0" err="1" smtClean="0">
                <a:solidFill>
                  <a:srgbClr val="000000"/>
                </a:solidFill>
              </a:rPr>
              <a:t>co-échangistes</a:t>
            </a:r>
            <a:r>
              <a:rPr lang="fr-FR" sz="1400" dirty="0" smtClean="0">
                <a:solidFill>
                  <a:srgbClr val="000000"/>
                </a:solidFill>
              </a:rPr>
              <a:t> en assurant la transparence des informations et des règles qui organisent les opérations entre contractants.</a:t>
            </a:r>
            <a:endParaRPr lang="fr-FR" dirty="0"/>
          </a:p>
        </p:txBody>
      </p:sp>
      <p:sp>
        <p:nvSpPr>
          <p:cNvPr id="7" name="Ellipse 6"/>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1214422"/>
            <a:ext cx="7858180" cy="2246769"/>
          </a:xfrm>
          <a:prstGeom prst="rect">
            <a:avLst/>
          </a:prstGeom>
          <a:solidFill>
            <a:schemeClr val="bg1"/>
          </a:solidFill>
        </p:spPr>
        <p:txBody>
          <a:bodyPr wrap="square">
            <a:spAutoFit/>
          </a:bodyPr>
          <a:lstStyle/>
          <a:p>
            <a:r>
              <a:rPr lang="fr-FR" sz="1400" b="1" i="1" dirty="0" smtClean="0">
                <a:solidFill>
                  <a:srgbClr val="FF0000"/>
                </a:solidFill>
              </a:rPr>
              <a:t>Les obligations et le contrat</a:t>
            </a:r>
            <a:r>
              <a:rPr lang="fr-FR" sz="1400" i="1" dirty="0" smtClean="0"/>
              <a:t/>
            </a:r>
            <a:br>
              <a:rPr lang="fr-FR" sz="1400" i="1" dirty="0" smtClean="0"/>
            </a:br>
            <a:r>
              <a:rPr lang="fr-FR" sz="1400" dirty="0" smtClean="0"/>
              <a:t>Le contrat est une variété d'obligation. On définit cette notion et on en présente la classification. Le contrat repose sur le principe de liberté contractuelle. La notion de contrat doit être analysée par l'observation des quatre conditions de validité et par la mise en évidence de diverses typologies liées au mode de formation, au caractère unilatéral ou synallagmatique, au mode d'exécution, à la liberté de négociation. Il convient de montrer que le contrat exerce des effets entre les parties par sa force obligatoire. L'inexécution du contrat entraîne la résolution ou la résiliation de celui-ci, la responsabilité contractuelle peut également être mise en œuvre. Il convient de souligner l'importance de la différenciation entre obligation de moyen et obligation de résultat dans la mise en œuvre de la responsabilité civile contractuelle.</a:t>
            </a:r>
            <a:endParaRPr lang="fr-FR" sz="1400" dirty="0"/>
          </a:p>
        </p:txBody>
      </p:sp>
      <p:sp>
        <p:nvSpPr>
          <p:cNvPr id="3" name="Rectangle 2"/>
          <p:cNvSpPr/>
          <p:nvPr/>
        </p:nvSpPr>
        <p:spPr>
          <a:xfrm rot="16200000">
            <a:off x="-3077814" y="3077814"/>
            <a:ext cx="6858000" cy="702372"/>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5 : L'ORGANISATION DES ÉCHANGES</a:t>
            </a:r>
          </a:p>
          <a:p>
            <a:pPr>
              <a:lnSpc>
                <a:spcPct val="115000"/>
              </a:lnSpc>
              <a:spcAft>
                <a:spcPts val="0"/>
              </a:spcAft>
            </a:pPr>
            <a:endParaRPr lang="fr-FR" dirty="0">
              <a:solidFill>
                <a:srgbClr val="0070C0"/>
              </a:solidFill>
              <a:latin typeface="Arial"/>
              <a:ea typeface="Times New Roman"/>
            </a:endParaRPr>
          </a:p>
        </p:txBody>
      </p:sp>
      <p:sp>
        <p:nvSpPr>
          <p:cNvPr id="4" name="Rectangle 3"/>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5.2 Le cadre juridique des échanges</a:t>
            </a:r>
            <a:endParaRPr lang="fr-FR" sz="1400" dirty="0" smtClean="0">
              <a:solidFill>
                <a:srgbClr val="00B050"/>
              </a:solidFill>
              <a:latin typeface="Arial" pitchFamily="34" charset="0"/>
              <a:cs typeface="Arial" pitchFamily="34" charset="0"/>
            </a:endParaRPr>
          </a:p>
        </p:txBody>
      </p:sp>
      <p:sp>
        <p:nvSpPr>
          <p:cNvPr id="6" name="Ellipse 5"/>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1"/>
          <p:cNvSpPr>
            <a:spLocks noChangeArrowheads="1"/>
          </p:cNvSpPr>
          <p:nvPr/>
        </p:nvSpPr>
        <p:spPr bwMode="auto">
          <a:xfrm>
            <a:off x="1000100" y="3000372"/>
            <a:ext cx="7929618" cy="203132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La régulation de la concurrence</a:t>
            </a:r>
            <a: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droit de la concurrence cherche à lutter contre les pratiques anticoncurrentielles qui altèrent les structures de marché et contre les comportements déloyaux vis-à-vis des concurrents.</a:t>
            </a:r>
            <a:b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On étudie, à partir de situations concrètes, les différentes pratiques visant à réduire ou éliminer la concurrence (ententes et abus de position dominante) et les conséquences, sur la structure de marché, d'une opération de concentration. On présente le rôle des autorités de la concurrence.</a:t>
            </a:r>
            <a:b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L'action en concurrence déloyale est une action en responsabilité délictuelle : à partir de situations concrètes, on identifie les pratiques constitutives de concurrence déloyale et on caractérise l'action en concurrence déloyale.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rot="16200000">
            <a:off x="-3077814" y="3077814"/>
            <a:ext cx="6858000" cy="702372"/>
          </a:xfrm>
          <a:prstGeom prst="rect">
            <a:avLst/>
          </a:prstGeom>
          <a:solidFill>
            <a:schemeClr val="bg1"/>
          </a:solidFill>
        </p:spPr>
        <p:txBody>
          <a:bodyPr wrap="square">
            <a:spAutoFit/>
          </a:bodyPr>
          <a:lstStyle/>
          <a:p>
            <a:pPr>
              <a:lnSpc>
                <a:spcPct val="115000"/>
              </a:lnSpc>
              <a:spcAft>
                <a:spcPts val="0"/>
              </a:spcAft>
            </a:pPr>
            <a:r>
              <a:rPr lang="fr-FR" b="1" dirty="0" smtClean="0">
                <a:solidFill>
                  <a:srgbClr val="0070C0"/>
                </a:solidFill>
                <a:latin typeface="Arial"/>
                <a:ea typeface="Times New Roman"/>
              </a:rPr>
              <a:t>Partie 6 : LA RÉGULATION ÉCONOMIQUE</a:t>
            </a:r>
          </a:p>
          <a:p>
            <a:pPr>
              <a:lnSpc>
                <a:spcPct val="115000"/>
              </a:lnSpc>
              <a:spcAft>
                <a:spcPts val="0"/>
              </a:spcAft>
            </a:pPr>
            <a:endParaRPr lang="fr-FR" dirty="0">
              <a:solidFill>
                <a:srgbClr val="0070C0"/>
              </a:solidFill>
              <a:latin typeface="Arial"/>
              <a:ea typeface="Times New Roman"/>
            </a:endParaRPr>
          </a:p>
        </p:txBody>
      </p:sp>
      <p:sp>
        <p:nvSpPr>
          <p:cNvPr id="4" name="Rectangle 3"/>
          <p:cNvSpPr/>
          <p:nvPr/>
        </p:nvSpPr>
        <p:spPr>
          <a:xfrm>
            <a:off x="714348" y="0"/>
            <a:ext cx="8429652" cy="307777"/>
          </a:xfrm>
          <a:prstGeom prst="rect">
            <a:avLst/>
          </a:prstGeom>
          <a:solidFill>
            <a:schemeClr val="bg1"/>
          </a:solidFill>
        </p:spPr>
        <p:txBody>
          <a:bodyPr wrap="square">
            <a:spAutoFit/>
          </a:bodyPr>
          <a:lstStyle/>
          <a:p>
            <a:pPr lvl="0" eaLnBrk="0" hangingPunct="0">
              <a:tabLst>
                <a:tab pos="2970213" algn="l"/>
              </a:tabLst>
            </a:pPr>
            <a:r>
              <a:rPr lang="fr-FR" sz="1400" b="1" dirty="0" smtClean="0">
                <a:solidFill>
                  <a:srgbClr val="00B050"/>
                </a:solidFill>
                <a:latin typeface="Arial" pitchFamily="34" charset="0"/>
                <a:ea typeface="Times New Roman" pitchFamily="18" charset="0"/>
                <a:cs typeface="Arial" pitchFamily="34" charset="0"/>
              </a:rPr>
              <a:t>6.1 La régulation du marché par le droit</a:t>
            </a:r>
            <a:endParaRPr lang="fr-FR" sz="1400" dirty="0" smtClean="0">
              <a:solidFill>
                <a:srgbClr val="00B050"/>
              </a:solidFill>
              <a:latin typeface="Arial" pitchFamily="34" charset="0"/>
              <a:cs typeface="Arial" pitchFamily="34" charset="0"/>
            </a:endParaRPr>
          </a:p>
        </p:txBody>
      </p:sp>
      <p:sp>
        <p:nvSpPr>
          <p:cNvPr id="5" name="Rectangle 4"/>
          <p:cNvSpPr/>
          <p:nvPr/>
        </p:nvSpPr>
        <p:spPr>
          <a:xfrm>
            <a:off x="1000100" y="928670"/>
            <a:ext cx="7715304" cy="1600438"/>
          </a:xfrm>
          <a:prstGeom prst="rect">
            <a:avLst/>
          </a:prstGeom>
          <a:solidFill>
            <a:schemeClr val="bg1"/>
          </a:solidFill>
        </p:spPr>
        <p:txBody>
          <a:bodyPr wrap="square">
            <a:spAutoFit/>
          </a:bodyPr>
          <a:lstStyle/>
          <a:p>
            <a:pPr algn="just"/>
            <a:r>
              <a:rPr lang="fr-FR" sz="1400" dirty="0" smtClean="0">
                <a:solidFill>
                  <a:srgbClr val="000000"/>
                </a:solidFill>
                <a:latin typeface="Arial" pitchFamily="34" charset="0"/>
                <a:ea typeface="Times New Roman" pitchFamily="18" charset="0"/>
                <a:cs typeface="Arial" pitchFamily="34" charset="0"/>
              </a:rPr>
              <a:t>L'objectif de ce point est de montrer comment le droit du marché, c'est-à-dire le droit de la concurrence et le droit de la consommation, intervient pour faire respecter les conditions d'une concurrence loyale et protéger les consommateurs contre certaines pratiques dangereuses. La concurrence exige le respect de la liberté d'entreprendre mais l'exercice de cette liberté peut donner lieu à des abus et à des pratiques dont le marché ou les acteurs sont victimes : des entreprises peuvent adopter des méthodes contraires aux principes de la concurrence ou mettre en place des pratiques préjudiciables aux consommateurs.</a:t>
            </a:r>
            <a:endParaRPr lang="fr-FR" dirty="0"/>
          </a:p>
        </p:txBody>
      </p:sp>
      <p:sp>
        <p:nvSpPr>
          <p:cNvPr id="6" name="Ellipse 5"/>
          <p:cNvSpPr/>
          <p:nvPr/>
        </p:nvSpPr>
        <p:spPr bwMode="auto">
          <a:xfrm>
            <a:off x="8501058" y="6286496"/>
            <a:ext cx="642942" cy="571504"/>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90000" tIns="46800" rIns="90000" bIns="4680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pPr>
            <a:r>
              <a:rPr kumimoji="0" lang="fr-FR" sz="1400" b="1" i="0" u="none" strike="noStrike" cap="none" normalizeH="0" baseline="0" dirty="0" smtClean="0">
                <a:ln>
                  <a:noFill/>
                </a:ln>
                <a:solidFill>
                  <a:schemeClr val="accent3"/>
                </a:solidFill>
                <a:effectLst/>
                <a:latin typeface="Arial" charset="0"/>
                <a:hlinkClick r:id="rId2" action="ppaction://hlinksldjump"/>
              </a:rPr>
              <a:t>Retour</a:t>
            </a:r>
            <a:endParaRPr kumimoji="0" lang="fr-FR" sz="1400" b="1" i="0" u="none" strike="noStrike" cap="none" normalizeH="0" baseline="0" dirty="0" smtClean="0">
              <a:ln>
                <a:noFill/>
              </a:ln>
              <a:solidFill>
                <a:schemeClr val="accent3"/>
              </a:solidFill>
              <a:effectLst/>
              <a:latin typeface="Arial" charset="0"/>
            </a:endParaRPr>
          </a:p>
        </p:txBody>
      </p:sp>
    </p:spTree>
  </p:cSld>
  <p:clrMapOvr>
    <a:masterClrMapping/>
  </p:clrMapOvr>
  <p:transition advClick="0">
    <p:push/>
  </p:transition>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template_1089</Template>
  <TotalTime>7488</TotalTime>
  <Words>19281</Words>
  <Application>Microsoft Office PowerPoint</Application>
  <PresentationFormat>Affichage à l'écran (4:3)</PresentationFormat>
  <Paragraphs>3440</Paragraphs>
  <Slides>112</Slides>
  <Notes>1</Notes>
  <HiddenSlides>0</HiddenSlides>
  <MMClips>0</MMClips>
  <ScaleCrop>false</ScaleCrop>
  <HeadingPairs>
    <vt:vector size="4" baseType="variant">
      <vt:variant>
        <vt:lpstr>Thème</vt:lpstr>
      </vt:variant>
      <vt:variant>
        <vt:i4>1</vt:i4>
      </vt:variant>
      <vt:variant>
        <vt:lpstr>Titres des diapositives</vt:lpstr>
      </vt:variant>
      <vt:variant>
        <vt:i4>112</vt:i4>
      </vt:variant>
    </vt:vector>
  </HeadingPairs>
  <TitlesOfParts>
    <vt:vector size="113" baseType="lpstr">
      <vt:lpstr>Standarddesign</vt:lpstr>
      <vt:lpstr>Diapositive 1</vt:lpstr>
      <vt:lpstr>Baccalauréat Professionnel Gestion-Administration</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Diapositive 74</vt:lpstr>
      <vt:lpstr>Diapositive 75</vt:lpstr>
      <vt:lpstr>Diapositive 76</vt:lpstr>
      <vt:lpstr>Diapositive 77</vt:lpstr>
      <vt:lpstr>Diapositive 78</vt:lpstr>
      <vt:lpstr>Diapositive 79</vt:lpstr>
      <vt:lpstr>Diapositive 80</vt:lpstr>
      <vt:lpstr>Diapositive 81</vt:lpstr>
      <vt:lpstr>Diapositive 82</vt:lpstr>
      <vt:lpstr>Diapositive 83</vt:lpstr>
      <vt:lpstr>Diapositive 84</vt:lpstr>
      <vt:lpstr>Diapositive 85</vt:lpstr>
      <vt:lpstr>Diapositive 86</vt:lpstr>
      <vt:lpstr>Diapositive 87</vt:lpstr>
      <vt:lpstr>Diapositive 88</vt:lpstr>
      <vt:lpstr>Diapositive 89</vt:lpstr>
      <vt:lpstr>Diapositive 90</vt:lpstr>
      <vt:lpstr>Diapositive 91</vt:lpstr>
      <vt:lpstr>Diapositive 92</vt:lpstr>
      <vt:lpstr>Diapositive 93</vt:lpstr>
      <vt:lpstr>Diapositive 94</vt:lpstr>
      <vt:lpstr>Diapositive 95</vt:lpstr>
      <vt:lpstr>Diapositive 96</vt:lpstr>
      <vt:lpstr>Diapositive 97</vt:lpstr>
      <vt:lpstr>Diapositive 98</vt:lpstr>
      <vt:lpstr>Diapositive 99</vt:lpstr>
      <vt:lpstr>Diapositive 100</vt:lpstr>
      <vt:lpstr>Diapositive 101</vt:lpstr>
      <vt:lpstr>Diapositive 102</vt:lpstr>
      <vt:lpstr>Diapositive 103</vt:lpstr>
      <vt:lpstr>Diapositive 104</vt:lpstr>
      <vt:lpstr>Diapositive 105</vt:lpstr>
      <vt:lpstr>Diapositive 106</vt:lpstr>
      <vt:lpstr>Diapositive 107</vt:lpstr>
      <vt:lpstr>Diapositive 108</vt:lpstr>
      <vt:lpstr>Diapositive 109</vt:lpstr>
      <vt:lpstr>Diapositive 110</vt:lpstr>
      <vt:lpstr>Diapositive 111</vt:lpstr>
      <vt:lpstr>Diapositive 112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Christian Sarboni</dc:creator>
  <cp:lastModifiedBy>christian Sarboni</cp:lastModifiedBy>
  <cp:revision>153</cp:revision>
  <dcterms:created xsi:type="dcterms:W3CDTF">2012-12-29T10:39:55Z</dcterms:created>
  <dcterms:modified xsi:type="dcterms:W3CDTF">2015-04-03T06:08:59Z</dcterms:modified>
</cp:coreProperties>
</file>