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58" r:id="rId3"/>
    <p:sldId id="257" r:id="rId4"/>
    <p:sldId id="259" r:id="rId5"/>
    <p:sldId id="262" r:id="rId6"/>
    <p:sldId id="279" r:id="rId7"/>
    <p:sldId id="280" r:id="rId8"/>
    <p:sldId id="261" r:id="rId9"/>
    <p:sldId id="260" r:id="rId10"/>
    <p:sldId id="264" r:id="rId11"/>
    <p:sldId id="263" r:id="rId12"/>
    <p:sldId id="265" r:id="rId13"/>
    <p:sldId id="266" r:id="rId14"/>
    <p:sldId id="267" r:id="rId15"/>
    <p:sldId id="268" r:id="rId16"/>
    <p:sldId id="269" r:id="rId17"/>
    <p:sldId id="274" r:id="rId18"/>
    <p:sldId id="272" r:id="rId19"/>
    <p:sldId id="282" r:id="rId20"/>
    <p:sldId id="270" r:id="rId21"/>
    <p:sldId id="275" r:id="rId22"/>
    <p:sldId id="271" r:id="rId23"/>
    <p:sldId id="277" r:id="rId24"/>
    <p:sldId id="276" r:id="rId25"/>
    <p:sldId id="283" r:id="rId26"/>
    <p:sldId id="285" r:id="rId27"/>
    <p:sldId id="284" r:id="rId28"/>
    <p:sldId id="286" r:id="rId29"/>
    <p:sldId id="287" r:id="rId30"/>
    <p:sldId id="288" r:id="rId31"/>
    <p:sldId id="289" r:id="rId32"/>
    <p:sldId id="290" r:id="rId33"/>
    <p:sldId id="291" r:id="rId34"/>
    <p:sldId id="292" r:id="rId35"/>
    <p:sldId id="293" r:id="rId3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1BF"/>
    <a:srgbClr val="F7F6E0"/>
    <a:srgbClr val="DDDDF7"/>
    <a:srgbClr val="E1F8E0"/>
    <a:srgbClr val="F7FDFD"/>
    <a:srgbClr val="C3EFEF"/>
    <a:srgbClr val="2EECCF"/>
    <a:srgbClr val="3785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notesViewPr>
    <p:cSldViewPr snapToObjects="1">
      <p:cViewPr varScale="1">
        <p:scale>
          <a:sx n="85" d="100"/>
          <a:sy n="85" d="100"/>
        </p:scale>
        <p:origin x="-286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B052B-212F-CD41-8390-0AE779A1D176}" type="datetimeFigureOut">
              <a:rPr lang="fr-FR" smtClean="0"/>
              <a:pPr/>
              <a:t>29/04/2017</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A95C92-921C-EE48-86A0-172D59416A64}"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En rouge, phrase clé qui va permettre d’articuler l’ensemble du thème;</a:t>
            </a:r>
            <a:r>
              <a:rPr lang="fr-FR" baseline="0" dirty="0"/>
              <a:t> notion centrale pour le thème.</a:t>
            </a:r>
          </a:p>
          <a:p>
            <a:r>
              <a:rPr lang="fr-FR" baseline="0" dirty="0"/>
              <a:t>En bleu ,éléments</a:t>
            </a:r>
            <a:r>
              <a:rPr lang="fr-FR" dirty="0"/>
              <a:t> de problématiques pour construire les séquences.</a:t>
            </a:r>
          </a:p>
          <a:p>
            <a:r>
              <a:rPr lang="fr-FR" baseline="0" dirty="0"/>
              <a:t>En</a:t>
            </a:r>
            <a:r>
              <a:rPr lang="fr-FR" dirty="0"/>
              <a:t> vert, éléments de contenu. </a:t>
            </a:r>
            <a:r>
              <a:rPr lang="fr-FR" baseline="0" dirty="0"/>
              <a:t> </a:t>
            </a:r>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2</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25</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 name="Shape 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28</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31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9</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100" dirty="0">
              <a:solidFill>
                <a:srgbClr val="000090"/>
              </a:solidFill>
            </a:endParaRPr>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11</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12</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16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21</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22</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23</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A95C92-921C-EE48-86A0-172D59416A64}" type="slidenum">
              <a:rPr lang="fr-FR" smtClean="0"/>
              <a:pPr/>
              <a:t>24</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lvl="0" algn="l" rtl="0">
              <a:spcBef>
                <a:spcPts val="0"/>
              </a:spcBef>
              <a:buSzPct val="100000"/>
              <a:buFont typeface="Arial"/>
              <a:buNone/>
              <a:defRPr sz="3600" b="1">
                <a:solidFill>
                  <a:schemeClr val="dk1"/>
                </a:solidFill>
                <a:latin typeface="Arial"/>
                <a:ea typeface="Arial"/>
                <a:cs typeface="Arial"/>
                <a:sym typeface="Arial"/>
              </a:defRPr>
            </a:lvl1pPr>
            <a:lvl2pPr lvl="1" algn="l" rtl="0">
              <a:spcBef>
                <a:spcPts val="0"/>
              </a:spcBef>
              <a:buSzPct val="100000"/>
              <a:buFont typeface="Arial"/>
              <a:buNone/>
              <a:defRPr sz="3600" b="1">
                <a:solidFill>
                  <a:schemeClr val="dk1"/>
                </a:solidFill>
                <a:latin typeface="Arial"/>
                <a:ea typeface="Arial"/>
                <a:cs typeface="Arial"/>
                <a:sym typeface="Arial"/>
              </a:defRPr>
            </a:lvl2pPr>
            <a:lvl3pPr lvl="2" algn="l" rtl="0">
              <a:spcBef>
                <a:spcPts val="0"/>
              </a:spcBef>
              <a:buSzPct val="100000"/>
              <a:buFont typeface="Arial"/>
              <a:buNone/>
              <a:defRPr sz="3600" b="1">
                <a:solidFill>
                  <a:schemeClr val="dk1"/>
                </a:solidFill>
                <a:latin typeface="Arial"/>
                <a:ea typeface="Arial"/>
                <a:cs typeface="Arial"/>
                <a:sym typeface="Arial"/>
              </a:defRPr>
            </a:lvl3pPr>
            <a:lvl4pPr lvl="3" algn="l" rtl="0">
              <a:spcBef>
                <a:spcPts val="0"/>
              </a:spcBef>
              <a:buSzPct val="100000"/>
              <a:buFont typeface="Arial"/>
              <a:buNone/>
              <a:defRPr sz="3600" b="1">
                <a:solidFill>
                  <a:schemeClr val="dk1"/>
                </a:solidFill>
                <a:latin typeface="Arial"/>
                <a:ea typeface="Arial"/>
                <a:cs typeface="Arial"/>
                <a:sym typeface="Arial"/>
              </a:defRPr>
            </a:lvl4pPr>
            <a:lvl5pPr lvl="4" algn="l" rtl="0">
              <a:spcBef>
                <a:spcPts val="0"/>
              </a:spcBef>
              <a:buSzPct val="100000"/>
              <a:buFont typeface="Arial"/>
              <a:buNone/>
              <a:defRPr sz="3600" b="1">
                <a:solidFill>
                  <a:schemeClr val="dk1"/>
                </a:solidFill>
                <a:latin typeface="Arial"/>
                <a:ea typeface="Arial"/>
                <a:cs typeface="Arial"/>
                <a:sym typeface="Arial"/>
              </a:defRPr>
            </a:lvl5pPr>
            <a:lvl6pPr lvl="5" algn="l" rtl="0">
              <a:spcBef>
                <a:spcPts val="0"/>
              </a:spcBef>
              <a:buSzPct val="100000"/>
              <a:buFont typeface="Arial"/>
              <a:buNone/>
              <a:defRPr sz="3600" b="1">
                <a:solidFill>
                  <a:schemeClr val="dk1"/>
                </a:solidFill>
                <a:latin typeface="Arial"/>
                <a:ea typeface="Arial"/>
                <a:cs typeface="Arial"/>
                <a:sym typeface="Arial"/>
              </a:defRPr>
            </a:lvl6pPr>
            <a:lvl7pPr lvl="6" algn="l" rtl="0">
              <a:spcBef>
                <a:spcPts val="0"/>
              </a:spcBef>
              <a:buSzPct val="100000"/>
              <a:buFont typeface="Arial"/>
              <a:buNone/>
              <a:defRPr sz="3600" b="1">
                <a:solidFill>
                  <a:schemeClr val="dk1"/>
                </a:solidFill>
                <a:latin typeface="Arial"/>
                <a:ea typeface="Arial"/>
                <a:cs typeface="Arial"/>
                <a:sym typeface="Arial"/>
              </a:defRPr>
            </a:lvl7pPr>
            <a:lvl8pPr lvl="7" algn="l" rtl="0">
              <a:spcBef>
                <a:spcPts val="0"/>
              </a:spcBef>
              <a:buSzPct val="100000"/>
              <a:buFont typeface="Arial"/>
              <a:buNone/>
              <a:defRPr sz="3600" b="1">
                <a:solidFill>
                  <a:schemeClr val="dk1"/>
                </a:solidFill>
                <a:latin typeface="Arial"/>
                <a:ea typeface="Arial"/>
                <a:cs typeface="Arial"/>
                <a:sym typeface="Arial"/>
              </a:defRPr>
            </a:lvl8pPr>
            <a:lvl9pPr lvl="8"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6" name="Shape 16"/>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17" name="Shape 17"/>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F92895C-6964-E24E-A3A1-589887023A4C}" type="datetimeFigureOut">
              <a:rPr lang="fr-FR" smtClean="0"/>
              <a:pPr/>
              <a:t>29/04/2017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29A5E5A-96ED-644E-B838-2FBBE7B5EB68}"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2895C-6964-E24E-A3A1-589887023A4C}" type="datetimeFigureOut">
              <a:rPr lang="fr-FR" smtClean="0"/>
              <a:pPr/>
              <a:t>29/04/2017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A5E5A-96ED-644E-B838-2FBBE7B5EB68}"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boutique.ina.fr/audio/PHD94016385/inter-actualites-de-19h15-du-13-aout-1961.fr.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balises.bpi.fr/histoire/1961-1989--les-annees-du-mur" TargetMode="External"/><Relationship Id="rId4" Type="http://schemas.openxmlformats.org/officeDocument/2006/relationships/hyperlink" Target="http://www.touteleurope.eu/actualite/1961-1989-de-la-construction-a-la-destruction-du-mur-de-berlin.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60400"/>
            <a:ext cx="7772400" cy="1470025"/>
          </a:xfrm>
        </p:spPr>
        <p:txBody>
          <a:bodyPr/>
          <a:lstStyle/>
          <a:p>
            <a:r>
              <a:rPr lang="fr-FR" dirty="0">
                <a:solidFill>
                  <a:srgbClr val="000090"/>
                </a:solidFill>
              </a:rPr>
              <a:t>Enseigner par compétences</a:t>
            </a:r>
            <a:br>
              <a:rPr lang="fr-FR" dirty="0">
                <a:solidFill>
                  <a:srgbClr val="000090"/>
                </a:solidFill>
              </a:rPr>
            </a:br>
            <a:r>
              <a:rPr lang="fr-FR" dirty="0">
                <a:solidFill>
                  <a:srgbClr val="000090"/>
                </a:solidFill>
              </a:rPr>
              <a:t>Evaluer des compétences</a:t>
            </a:r>
          </a:p>
        </p:txBody>
      </p:sp>
      <p:sp>
        <p:nvSpPr>
          <p:cNvPr id="3" name="Sous-titre 2"/>
          <p:cNvSpPr>
            <a:spLocks noGrp="1"/>
          </p:cNvSpPr>
          <p:nvPr>
            <p:ph type="subTitle" idx="1"/>
          </p:nvPr>
        </p:nvSpPr>
        <p:spPr>
          <a:xfrm>
            <a:off x="228600" y="2743200"/>
            <a:ext cx="8915400" cy="2590800"/>
          </a:xfrm>
        </p:spPr>
        <p:txBody>
          <a:bodyPr>
            <a:normAutofit fontScale="92500" lnSpcReduction="10000"/>
          </a:bodyPr>
          <a:lstStyle/>
          <a:p>
            <a:r>
              <a:rPr lang="fr-FR" dirty="0">
                <a:solidFill>
                  <a:srgbClr val="0000FF"/>
                </a:solidFill>
              </a:rPr>
              <a:t> Un exemple en histoire</a:t>
            </a:r>
          </a:p>
          <a:p>
            <a:r>
              <a:rPr lang="fr-FR" dirty="0">
                <a:solidFill>
                  <a:srgbClr val="0000FF"/>
                </a:solidFill>
              </a:rPr>
              <a:t>Classe de 3</a:t>
            </a:r>
            <a:r>
              <a:rPr lang="fr-FR" baseline="30000" dirty="0">
                <a:solidFill>
                  <a:srgbClr val="0000FF"/>
                </a:solidFill>
              </a:rPr>
              <a:t>ème</a:t>
            </a:r>
            <a:endParaRPr lang="fr-FR" dirty="0">
              <a:solidFill>
                <a:srgbClr val="0000FF"/>
              </a:solidFill>
            </a:endParaRPr>
          </a:p>
          <a:p>
            <a:r>
              <a:rPr lang="fr-FR" dirty="0">
                <a:solidFill>
                  <a:srgbClr val="0000FF"/>
                </a:solidFill>
              </a:rPr>
              <a:t>Thème 2 : le monde depuis 1945</a:t>
            </a:r>
          </a:p>
          <a:p>
            <a:r>
              <a:rPr lang="fr-FR" b="1" dirty="0">
                <a:solidFill>
                  <a:srgbClr val="0000FF"/>
                </a:solidFill>
              </a:rPr>
              <a:t>Un monde bipolaire </a:t>
            </a:r>
          </a:p>
          <a:p>
            <a:r>
              <a:rPr lang="fr-FR" b="1" dirty="0">
                <a:solidFill>
                  <a:srgbClr val="0000FF"/>
                </a:solidFill>
              </a:rPr>
              <a:t>  au temps de la guerre froide</a:t>
            </a:r>
          </a:p>
          <a:p>
            <a:endParaRPr lang="fr-FR" dirty="0"/>
          </a:p>
          <a:p>
            <a:endParaRPr lang="fr-FR" dirty="0"/>
          </a:p>
        </p:txBody>
      </p:sp>
      <p:sp>
        <p:nvSpPr>
          <p:cNvPr id="4" name="Rectangle 3"/>
          <p:cNvSpPr/>
          <p:nvPr/>
        </p:nvSpPr>
        <p:spPr>
          <a:xfrm>
            <a:off x="4479667" y="3244334"/>
            <a:ext cx="184666" cy="369332"/>
          </a:xfrm>
          <a:prstGeom prst="rect">
            <a:avLst/>
          </a:prstGeom>
        </p:spPr>
        <p:txBody>
          <a:bodyPr wrap="none">
            <a:spAutoFit/>
          </a:bodyPr>
          <a:lstStyle/>
          <a:p>
            <a:r>
              <a:rPr lang="fr-FR" dirty="0"/>
              <a:t> </a:t>
            </a:r>
          </a:p>
        </p:txBody>
      </p:sp>
      <p:sp>
        <p:nvSpPr>
          <p:cNvPr id="5" name="ZoneTexte 4"/>
          <p:cNvSpPr txBox="1"/>
          <p:nvPr/>
        </p:nvSpPr>
        <p:spPr>
          <a:xfrm>
            <a:off x="2281822" y="5657165"/>
            <a:ext cx="4765021" cy="646331"/>
          </a:xfrm>
          <a:prstGeom prst="rect">
            <a:avLst/>
          </a:prstGeom>
          <a:noFill/>
        </p:spPr>
        <p:txBody>
          <a:bodyPr wrap="none" rtlCol="0">
            <a:spAutoFit/>
          </a:bodyPr>
          <a:lstStyle/>
          <a:p>
            <a:r>
              <a:rPr lang="fr-FR" dirty="0">
                <a:solidFill>
                  <a:schemeClr val="accent5">
                    <a:lumMod val="40000"/>
                    <a:lumOff val="60000"/>
                  </a:schemeClr>
                </a:solidFill>
              </a:rPr>
              <a:t>Inspection pédagogique d’histoire et géographie.</a:t>
            </a:r>
          </a:p>
          <a:p>
            <a:r>
              <a:rPr lang="fr-FR" dirty="0">
                <a:solidFill>
                  <a:schemeClr val="accent5">
                    <a:lumMod val="40000"/>
                    <a:lumOff val="60000"/>
                  </a:schemeClr>
                </a:solidFill>
              </a:rPr>
              <a:t>        Danielle LE PRADO-MADAULE IA-IPR</a:t>
            </a:r>
          </a:p>
          <a:p>
            <a:endParaRPr lang="fr-FR" dirty="0">
              <a:solidFill>
                <a:schemeClr val="accent5">
                  <a:lumMod val="40000"/>
                  <a:lumOff val="6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2238"/>
            <a:ext cx="8915400" cy="1325562"/>
          </a:xfrm>
        </p:spPr>
        <p:txBody>
          <a:bodyPr>
            <a:noAutofit/>
          </a:bodyPr>
          <a:lstStyle/>
          <a:p>
            <a:r>
              <a:rPr lang="fr-FR" sz="2800" dirty="0">
                <a:solidFill>
                  <a:srgbClr val="0000FF"/>
                </a:solidFill>
              </a:rPr>
              <a:t>Scénario1</a:t>
            </a:r>
            <a:r>
              <a:rPr lang="fr-FR" sz="2800" dirty="0">
                <a:solidFill>
                  <a:srgbClr val="000090"/>
                </a:solidFill>
              </a:rPr>
              <a:t> : </a:t>
            </a:r>
            <a:r>
              <a:rPr lang="fr-FR" sz="2800" b="1" dirty="0">
                <a:solidFill>
                  <a:srgbClr val="000090"/>
                </a:solidFill>
              </a:rPr>
              <a:t>se repérer dans le temps et dans l’espace</a:t>
            </a:r>
            <a:r>
              <a:rPr lang="fr-FR" sz="2800" dirty="0">
                <a:solidFill>
                  <a:srgbClr val="000090"/>
                </a:solidFill>
              </a:rPr>
              <a:t>;</a:t>
            </a:r>
            <a:br>
              <a:rPr lang="fr-FR" sz="2800" dirty="0">
                <a:solidFill>
                  <a:srgbClr val="000090"/>
                </a:solidFill>
              </a:rPr>
            </a:br>
            <a:r>
              <a:rPr lang="fr-FR" sz="2800" dirty="0">
                <a:solidFill>
                  <a:srgbClr val="000090"/>
                </a:solidFill>
              </a:rPr>
              <a:t>raisonner et justifier.</a:t>
            </a:r>
          </a:p>
        </p:txBody>
      </p:sp>
      <p:sp>
        <p:nvSpPr>
          <p:cNvPr id="3" name="Espace réservé du contenu 2"/>
          <p:cNvSpPr>
            <a:spLocks noGrp="1"/>
          </p:cNvSpPr>
          <p:nvPr>
            <p:ph idx="1"/>
          </p:nvPr>
        </p:nvSpPr>
        <p:spPr>
          <a:xfrm>
            <a:off x="381000" y="1447800"/>
            <a:ext cx="8763000" cy="5791200"/>
          </a:xfrm>
        </p:spPr>
        <p:txBody>
          <a:bodyPr>
            <a:normAutofit fontScale="62500" lnSpcReduction="20000"/>
          </a:bodyPr>
          <a:lstStyle/>
          <a:p>
            <a:pPr>
              <a:buNone/>
            </a:pPr>
            <a:r>
              <a:rPr lang="fr-FR" dirty="0"/>
              <a:t>                                                  </a:t>
            </a:r>
            <a:r>
              <a:rPr lang="fr-FR" b="1" i="1" dirty="0">
                <a:solidFill>
                  <a:srgbClr val="000090"/>
                </a:solidFill>
              </a:rPr>
              <a:t>Organisation de la séquence</a:t>
            </a:r>
          </a:p>
          <a:p>
            <a:pPr>
              <a:buNone/>
            </a:pPr>
            <a:endParaRPr lang="fr-FR" dirty="0">
              <a:solidFill>
                <a:srgbClr val="000090"/>
              </a:solidFill>
            </a:endParaRPr>
          </a:p>
          <a:p>
            <a:pPr>
              <a:buNone/>
            </a:pPr>
            <a:r>
              <a:rPr lang="fr-FR" i="1" dirty="0">
                <a:solidFill>
                  <a:srgbClr val="000090"/>
                </a:solidFill>
              </a:rPr>
              <a:t>Temps 1 </a:t>
            </a:r>
            <a:r>
              <a:rPr lang="fr-FR" dirty="0">
                <a:solidFill>
                  <a:srgbClr val="000090"/>
                </a:solidFill>
              </a:rPr>
              <a:t>: </a:t>
            </a:r>
            <a:r>
              <a:rPr lang="fr-FR" b="1" u="sng" dirty="0">
                <a:solidFill>
                  <a:srgbClr val="0000FF"/>
                </a:solidFill>
              </a:rPr>
              <a:t>activité liée à l’acquisition des compétences</a:t>
            </a:r>
            <a:r>
              <a:rPr lang="fr-FR" u="sng" dirty="0">
                <a:solidFill>
                  <a:srgbClr val="0000FF"/>
                </a:solidFill>
              </a:rPr>
              <a:t> </a:t>
            </a:r>
            <a:r>
              <a:rPr lang="fr-FR" dirty="0">
                <a:solidFill>
                  <a:srgbClr val="000090"/>
                </a:solidFill>
              </a:rPr>
              <a:t>(1H).</a:t>
            </a:r>
          </a:p>
          <a:p>
            <a:pPr>
              <a:buNone/>
            </a:pPr>
            <a:r>
              <a:rPr lang="fr-FR" dirty="0">
                <a:solidFill>
                  <a:srgbClr val="000090"/>
                </a:solidFill>
              </a:rPr>
              <a:t>                  Evaluation formative en cours et en fin de séance.</a:t>
            </a:r>
          </a:p>
          <a:p>
            <a:pPr>
              <a:buNone/>
            </a:pPr>
            <a:r>
              <a:rPr lang="fr-FR" dirty="0">
                <a:solidFill>
                  <a:srgbClr val="000090"/>
                </a:solidFill>
              </a:rPr>
              <a:t>                  Travaux relevés et corrigés</a:t>
            </a:r>
          </a:p>
          <a:p>
            <a:pPr>
              <a:buNone/>
            </a:pPr>
            <a:r>
              <a:rPr lang="fr-FR" i="1" dirty="0">
                <a:solidFill>
                  <a:srgbClr val="000090"/>
                </a:solidFill>
              </a:rPr>
              <a:t>Temps 2 </a:t>
            </a:r>
            <a:r>
              <a:rPr lang="fr-FR" dirty="0">
                <a:solidFill>
                  <a:srgbClr val="000090"/>
                </a:solidFill>
              </a:rPr>
              <a:t>:  </a:t>
            </a:r>
            <a:r>
              <a:rPr lang="fr-FR" dirty="0">
                <a:solidFill>
                  <a:srgbClr val="0000FF"/>
                </a:solidFill>
              </a:rPr>
              <a:t>échanges collectifs guidés par le professeur à partir des acquis de</a:t>
            </a:r>
          </a:p>
          <a:p>
            <a:pPr>
              <a:buNone/>
            </a:pPr>
            <a:r>
              <a:rPr lang="fr-FR" dirty="0">
                <a:solidFill>
                  <a:srgbClr val="0000FF"/>
                </a:solidFill>
              </a:rPr>
              <a:t>			   l’activité </a:t>
            </a:r>
            <a:r>
              <a:rPr lang="fr-FR" dirty="0">
                <a:solidFill>
                  <a:srgbClr val="000090"/>
                </a:solidFill>
              </a:rPr>
              <a:t>autour des questions suivantes : </a:t>
            </a:r>
          </a:p>
          <a:p>
            <a:pPr>
              <a:buNone/>
            </a:pPr>
            <a:r>
              <a:rPr lang="fr-FR" dirty="0">
                <a:solidFill>
                  <a:srgbClr val="000090"/>
                </a:solidFill>
              </a:rPr>
              <a:t> 			   </a:t>
            </a:r>
            <a:r>
              <a:rPr lang="fr-FR" i="1" dirty="0">
                <a:solidFill>
                  <a:srgbClr val="000090"/>
                </a:solidFill>
              </a:rPr>
              <a:t>qu’est ce que la guerre froide ? Quels en sont les acteurs? Les logiques ? 		   Les manifestations ?  </a:t>
            </a:r>
            <a:r>
              <a:rPr lang="fr-FR" dirty="0">
                <a:solidFill>
                  <a:srgbClr val="000090"/>
                </a:solidFill>
              </a:rPr>
              <a:t>(30 minutes)</a:t>
            </a:r>
          </a:p>
          <a:p>
            <a:pPr>
              <a:buNone/>
            </a:pPr>
            <a:r>
              <a:rPr lang="fr-FR" dirty="0">
                <a:solidFill>
                  <a:srgbClr val="000090"/>
                </a:solidFill>
              </a:rPr>
              <a:t>                    Eléments clés inscrits au tableau</a:t>
            </a:r>
          </a:p>
          <a:p>
            <a:pPr>
              <a:buNone/>
            </a:pPr>
            <a:r>
              <a:rPr lang="fr-FR" i="1" dirty="0">
                <a:solidFill>
                  <a:srgbClr val="000090"/>
                </a:solidFill>
              </a:rPr>
              <a:t>Temps 3 </a:t>
            </a:r>
            <a:r>
              <a:rPr lang="fr-FR" dirty="0">
                <a:solidFill>
                  <a:srgbClr val="000090"/>
                </a:solidFill>
              </a:rPr>
              <a:t>:  </a:t>
            </a:r>
            <a:r>
              <a:rPr lang="fr-FR" dirty="0">
                <a:solidFill>
                  <a:srgbClr val="0000FF"/>
                </a:solidFill>
              </a:rPr>
              <a:t>rédaction d’un paragraphe en utilisant les informations précédentes </a:t>
            </a:r>
            <a:r>
              <a:rPr lang="fr-FR" dirty="0">
                <a:solidFill>
                  <a:srgbClr val="000090"/>
                </a:solidFill>
              </a:rPr>
              <a:t>en 		   réponse à la question : </a:t>
            </a:r>
            <a:r>
              <a:rPr lang="fr-FR" i="1" dirty="0">
                <a:solidFill>
                  <a:srgbClr val="000090"/>
                </a:solidFill>
              </a:rPr>
              <a:t>comment s’organise le monde au temps de la 		    guerre froide ?</a:t>
            </a:r>
            <a:r>
              <a:rPr lang="fr-FR" dirty="0">
                <a:solidFill>
                  <a:srgbClr val="000090"/>
                </a:solidFill>
              </a:rPr>
              <a:t> ( 30 minutes)</a:t>
            </a:r>
          </a:p>
          <a:p>
            <a:pPr>
              <a:buNone/>
            </a:pPr>
            <a:r>
              <a:rPr lang="fr-FR" dirty="0">
                <a:solidFill>
                  <a:srgbClr val="000090"/>
                </a:solidFill>
              </a:rPr>
              <a:t>      		    Travail individuel relevé en fin de séance et corrigé. </a:t>
            </a:r>
          </a:p>
          <a:p>
            <a:pPr>
              <a:buNone/>
            </a:pPr>
            <a:r>
              <a:rPr lang="fr-FR" i="1" dirty="0">
                <a:solidFill>
                  <a:srgbClr val="000090"/>
                </a:solidFill>
              </a:rPr>
              <a:t>      Le professeur peut décider de fournir des « coups de pouce » à certains élèves.</a:t>
            </a:r>
          </a:p>
          <a:p>
            <a:pPr>
              <a:buNone/>
            </a:pPr>
            <a:r>
              <a:rPr lang="fr-FR" i="1" dirty="0">
                <a:solidFill>
                  <a:srgbClr val="000090"/>
                </a:solidFill>
              </a:rPr>
              <a:t>      Un texte validé est remis aux élèves après ce travail.</a:t>
            </a:r>
          </a:p>
          <a:p>
            <a:pPr>
              <a:buNone/>
            </a:pPr>
            <a:r>
              <a:rPr lang="fr-FR" i="1" dirty="0">
                <a:solidFill>
                  <a:srgbClr val="000090"/>
                </a:solidFill>
              </a:rPr>
              <a:t>               </a:t>
            </a:r>
          </a:p>
          <a:p>
            <a:pPr>
              <a:buNone/>
            </a:pPr>
            <a:r>
              <a:rPr lang="fr-FR" dirty="0">
                <a:solidFill>
                  <a:srgbClr val="000090"/>
                </a:solidFill>
              </a:rPr>
              <a:t> </a:t>
            </a:r>
          </a:p>
          <a:p>
            <a:pPr>
              <a:buNone/>
            </a:pPr>
            <a:endParaRPr lang="fr-FR" dirty="0"/>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686800" cy="1630362"/>
          </a:xfrm>
        </p:spPr>
        <p:txBody>
          <a:bodyPr>
            <a:noAutofit/>
          </a:bodyPr>
          <a:lstStyle/>
          <a:p>
            <a:r>
              <a:rPr lang="fr-FR" sz="2800" dirty="0">
                <a:solidFill>
                  <a:srgbClr val="0000FF"/>
                </a:solidFill>
              </a:rPr>
              <a:t>Scénario1</a:t>
            </a:r>
            <a:r>
              <a:rPr lang="fr-FR" sz="2800" dirty="0">
                <a:solidFill>
                  <a:srgbClr val="000090"/>
                </a:solidFill>
              </a:rPr>
              <a:t> : </a:t>
            </a:r>
            <a:r>
              <a:rPr lang="fr-FR" sz="2800" b="1" dirty="0">
                <a:solidFill>
                  <a:srgbClr val="000090"/>
                </a:solidFill>
              </a:rPr>
              <a:t>se repérer dans le temps et dans l’espace;</a:t>
            </a:r>
            <a:r>
              <a:rPr lang="fr-FR" sz="2800" dirty="0">
                <a:solidFill>
                  <a:srgbClr val="000090"/>
                </a:solidFill>
              </a:rPr>
              <a:t>     		raisonner et justifier une démarche</a:t>
            </a:r>
          </a:p>
        </p:txBody>
      </p:sp>
      <p:sp>
        <p:nvSpPr>
          <p:cNvPr id="4" name="ZoneTexte 3"/>
          <p:cNvSpPr txBox="1"/>
          <p:nvPr/>
        </p:nvSpPr>
        <p:spPr>
          <a:xfrm>
            <a:off x="152400" y="1630362"/>
            <a:ext cx="4648200" cy="369332"/>
          </a:xfrm>
          <a:prstGeom prst="rect">
            <a:avLst/>
          </a:prstGeom>
          <a:solidFill>
            <a:srgbClr val="DDDDF7"/>
          </a:solidFill>
        </p:spPr>
        <p:txBody>
          <a:bodyPr wrap="square" rtlCol="0">
            <a:spAutoFit/>
          </a:bodyPr>
          <a:lstStyle/>
          <a:p>
            <a:r>
              <a:rPr lang="fr-FR" b="1" i="1" dirty="0">
                <a:solidFill>
                  <a:srgbClr val="000090"/>
                </a:solidFill>
              </a:rPr>
              <a:t>Situation d’apprentissage </a:t>
            </a:r>
            <a:r>
              <a:rPr lang="fr-FR" dirty="0">
                <a:solidFill>
                  <a:srgbClr val="000090"/>
                </a:solidFill>
              </a:rPr>
              <a:t>: Travaux en binôm</a:t>
            </a:r>
            <a:r>
              <a:rPr lang="fr-FR" dirty="0"/>
              <a:t>es</a:t>
            </a:r>
          </a:p>
        </p:txBody>
      </p:sp>
      <p:sp>
        <p:nvSpPr>
          <p:cNvPr id="5" name="ZoneTexte 4"/>
          <p:cNvSpPr txBox="1"/>
          <p:nvPr/>
        </p:nvSpPr>
        <p:spPr>
          <a:xfrm>
            <a:off x="228600" y="2362200"/>
            <a:ext cx="4648200" cy="3693319"/>
          </a:xfrm>
          <a:prstGeom prst="rect">
            <a:avLst/>
          </a:prstGeom>
          <a:solidFill>
            <a:srgbClr val="E1F8E0"/>
          </a:solidFill>
        </p:spPr>
        <p:txBody>
          <a:bodyPr wrap="square" rtlCol="0">
            <a:spAutoFit/>
          </a:bodyPr>
          <a:lstStyle/>
          <a:p>
            <a:r>
              <a:rPr lang="fr-FR" b="1" i="1" dirty="0">
                <a:solidFill>
                  <a:srgbClr val="000090"/>
                </a:solidFill>
              </a:rPr>
              <a:t>Documents d’appui </a:t>
            </a:r>
            <a:r>
              <a:rPr lang="fr-FR" dirty="0">
                <a:solidFill>
                  <a:srgbClr val="000090"/>
                </a:solidFill>
              </a:rPr>
              <a:t>:</a:t>
            </a:r>
          </a:p>
          <a:p>
            <a:r>
              <a:rPr lang="fr-FR" dirty="0">
                <a:solidFill>
                  <a:srgbClr val="000090"/>
                </a:solidFill>
              </a:rPr>
              <a:t>1-Le</a:t>
            </a:r>
            <a:r>
              <a:rPr lang="fr-FR" b="1" dirty="0">
                <a:solidFill>
                  <a:srgbClr val="000090"/>
                </a:solidFill>
              </a:rPr>
              <a:t> manuel </a:t>
            </a:r>
            <a:r>
              <a:rPr lang="fr-FR" dirty="0">
                <a:solidFill>
                  <a:srgbClr val="000090"/>
                </a:solidFill>
              </a:rPr>
              <a:t>sans autre indication.</a:t>
            </a:r>
          </a:p>
          <a:p>
            <a:r>
              <a:rPr lang="fr-FR" dirty="0">
                <a:solidFill>
                  <a:srgbClr val="000090"/>
                </a:solidFill>
              </a:rPr>
              <a:t>2-</a:t>
            </a:r>
            <a:r>
              <a:rPr lang="fr-FR" b="1" dirty="0">
                <a:solidFill>
                  <a:srgbClr val="000090"/>
                </a:solidFill>
              </a:rPr>
              <a:t>Un fond de carte préparé par l’enseignant </a:t>
            </a:r>
            <a:r>
              <a:rPr lang="fr-FR" dirty="0">
                <a:solidFill>
                  <a:srgbClr val="000090"/>
                </a:solidFill>
              </a:rPr>
              <a:t>et comprenant : le bloc de l’Ouest, membres de l’OTAN, autres alliés des Etats-Unis; le Bloc de l’Est, pays membres du pacte de Varsovie et autres pays communistes, la localisation des grandes crises de la guerre froide en distinguant le figuré selon qu’il s’agit d’une confrontation armée ou non.</a:t>
            </a:r>
          </a:p>
          <a:p>
            <a:r>
              <a:rPr lang="fr-FR" dirty="0">
                <a:solidFill>
                  <a:srgbClr val="000090"/>
                </a:solidFill>
              </a:rPr>
              <a:t> 3-</a:t>
            </a:r>
            <a:r>
              <a:rPr lang="fr-FR" b="1" dirty="0">
                <a:solidFill>
                  <a:srgbClr val="000090"/>
                </a:solidFill>
              </a:rPr>
              <a:t>Une frise 1945-1991 vierge</a:t>
            </a:r>
            <a:r>
              <a:rPr lang="fr-FR" dirty="0">
                <a:solidFill>
                  <a:srgbClr val="000090"/>
                </a:solidFill>
              </a:rPr>
              <a:t> où seul le cadre chronologique des trois phases de la guerre froide est indiqué.</a:t>
            </a:r>
          </a:p>
          <a:p>
            <a:endParaRPr lang="fr-FR" dirty="0"/>
          </a:p>
        </p:txBody>
      </p:sp>
      <p:sp>
        <p:nvSpPr>
          <p:cNvPr id="6" name="ZoneTexte 5"/>
          <p:cNvSpPr txBox="1"/>
          <p:nvPr/>
        </p:nvSpPr>
        <p:spPr>
          <a:xfrm>
            <a:off x="4876800" y="1295400"/>
            <a:ext cx="4267200" cy="5355313"/>
          </a:xfrm>
          <a:prstGeom prst="rect">
            <a:avLst/>
          </a:prstGeom>
          <a:solidFill>
            <a:srgbClr val="F7FDFD"/>
          </a:solidFill>
        </p:spPr>
        <p:txBody>
          <a:bodyPr wrap="square" rtlCol="0">
            <a:spAutoFit/>
          </a:bodyPr>
          <a:lstStyle/>
          <a:p>
            <a:r>
              <a:rPr lang="fr-FR" b="1" i="1" dirty="0">
                <a:solidFill>
                  <a:srgbClr val="000090"/>
                </a:solidFill>
              </a:rPr>
              <a:t>Les consignes :</a:t>
            </a:r>
          </a:p>
          <a:p>
            <a:r>
              <a:rPr lang="fr-FR" b="1" i="1" dirty="0">
                <a:solidFill>
                  <a:srgbClr val="000090"/>
                </a:solidFill>
              </a:rPr>
              <a:t>Sur la carte :</a:t>
            </a:r>
          </a:p>
          <a:p>
            <a:r>
              <a:rPr lang="fr-FR" b="1" dirty="0">
                <a:solidFill>
                  <a:srgbClr val="000090"/>
                </a:solidFill>
              </a:rPr>
              <a:t>1-Localiser et nommer les deux grandes puissances </a:t>
            </a:r>
            <a:r>
              <a:rPr lang="fr-FR" dirty="0">
                <a:solidFill>
                  <a:srgbClr val="000090"/>
                </a:solidFill>
              </a:rPr>
              <a:t>de la guerre froide.</a:t>
            </a:r>
          </a:p>
          <a:p>
            <a:r>
              <a:rPr lang="fr-FR" b="1" dirty="0">
                <a:solidFill>
                  <a:srgbClr val="000090"/>
                </a:solidFill>
              </a:rPr>
              <a:t>2-Localiser et nommer deux lieux de crises </a:t>
            </a:r>
            <a:r>
              <a:rPr lang="fr-FR" dirty="0">
                <a:solidFill>
                  <a:srgbClr val="000090"/>
                </a:solidFill>
              </a:rPr>
              <a:t>de la guerre froide.</a:t>
            </a:r>
          </a:p>
          <a:p>
            <a:r>
              <a:rPr lang="fr-FR" b="1" dirty="0">
                <a:solidFill>
                  <a:srgbClr val="000090"/>
                </a:solidFill>
              </a:rPr>
              <a:t>3-Construire la légende </a:t>
            </a:r>
            <a:r>
              <a:rPr lang="fr-FR" dirty="0">
                <a:solidFill>
                  <a:srgbClr val="000090"/>
                </a:solidFill>
              </a:rPr>
              <a:t>: attendus 6 items classés.</a:t>
            </a:r>
          </a:p>
          <a:p>
            <a:r>
              <a:rPr lang="fr-FR" b="1" dirty="0">
                <a:solidFill>
                  <a:srgbClr val="000090"/>
                </a:solidFill>
              </a:rPr>
              <a:t>Sur la frise :</a:t>
            </a:r>
          </a:p>
          <a:p>
            <a:r>
              <a:rPr lang="fr-FR" b="1" dirty="0">
                <a:solidFill>
                  <a:srgbClr val="000090"/>
                </a:solidFill>
              </a:rPr>
              <a:t>4-Donner un titre à chacune des phase</a:t>
            </a:r>
            <a:r>
              <a:rPr lang="fr-FR" dirty="0">
                <a:solidFill>
                  <a:srgbClr val="000090"/>
                </a:solidFill>
              </a:rPr>
              <a:t>s de la guerre froide; </a:t>
            </a:r>
            <a:r>
              <a:rPr lang="fr-FR" b="1" dirty="0">
                <a:solidFill>
                  <a:srgbClr val="000090"/>
                </a:solidFill>
              </a:rPr>
              <a:t>justifier votre réponse </a:t>
            </a:r>
            <a:r>
              <a:rPr lang="fr-FR" dirty="0">
                <a:solidFill>
                  <a:srgbClr val="000090"/>
                </a:solidFill>
              </a:rPr>
              <a:t>avec un ou deux arguments.</a:t>
            </a:r>
          </a:p>
          <a:p>
            <a:r>
              <a:rPr lang="fr-FR" b="1" dirty="0">
                <a:solidFill>
                  <a:srgbClr val="000090"/>
                </a:solidFill>
              </a:rPr>
              <a:t>5-Situer</a:t>
            </a:r>
            <a:r>
              <a:rPr lang="fr-FR" dirty="0">
                <a:solidFill>
                  <a:srgbClr val="000090"/>
                </a:solidFill>
              </a:rPr>
              <a:t> une confrontation sans affrontement militaire et une confrontation armée; </a:t>
            </a:r>
            <a:r>
              <a:rPr lang="fr-FR" b="1" dirty="0">
                <a:solidFill>
                  <a:srgbClr val="000090"/>
                </a:solidFill>
              </a:rPr>
              <a:t>justifier votre choix en quelques lignes.</a:t>
            </a:r>
          </a:p>
          <a:p>
            <a:r>
              <a:rPr lang="fr-FR" b="1" dirty="0">
                <a:solidFill>
                  <a:srgbClr val="000090"/>
                </a:solidFill>
              </a:rPr>
              <a:t>6-Indiquer deux dates </a:t>
            </a:r>
            <a:r>
              <a:rPr lang="fr-FR" dirty="0">
                <a:solidFill>
                  <a:srgbClr val="000090"/>
                </a:solidFill>
              </a:rPr>
              <a:t>qui constituent des tournants de la Guerre froide; </a:t>
            </a:r>
            <a:r>
              <a:rPr lang="fr-FR" b="1" dirty="0">
                <a:solidFill>
                  <a:srgbClr val="000090"/>
                </a:solidFill>
              </a:rPr>
              <a:t>justifier votre choix en une phrase</a:t>
            </a:r>
            <a:r>
              <a:rPr lang="fr-FR" dirty="0">
                <a:solidFill>
                  <a:srgbClr val="000090"/>
                </a:solidFill>
              </a:rPr>
              <a:t>. </a:t>
            </a: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762"/>
          </a:xfrm>
        </p:spPr>
        <p:txBody>
          <a:bodyPr>
            <a:normAutofit/>
          </a:bodyPr>
          <a:lstStyle/>
          <a:p>
            <a:r>
              <a:rPr lang="fr-FR" sz="3200" dirty="0">
                <a:solidFill>
                  <a:srgbClr val="000090"/>
                </a:solidFill>
              </a:rPr>
              <a:t>Evaluation des compétences travaillées</a:t>
            </a:r>
          </a:p>
        </p:txBody>
      </p:sp>
      <p:sp>
        <p:nvSpPr>
          <p:cNvPr id="4" name="ZoneTexte 3"/>
          <p:cNvSpPr txBox="1"/>
          <p:nvPr/>
        </p:nvSpPr>
        <p:spPr>
          <a:xfrm>
            <a:off x="147374" y="1092875"/>
            <a:ext cx="8023713" cy="2031325"/>
          </a:xfrm>
          <a:prstGeom prst="rect">
            <a:avLst/>
          </a:prstGeom>
          <a:solidFill>
            <a:srgbClr val="DDDDF7"/>
          </a:solidFill>
        </p:spPr>
        <p:txBody>
          <a:bodyPr wrap="square" rtlCol="0">
            <a:spAutoFit/>
          </a:bodyPr>
          <a:lstStyle/>
          <a:p>
            <a:r>
              <a:rPr lang="fr-FR" dirty="0">
                <a:solidFill>
                  <a:srgbClr val="000090"/>
                </a:solidFill>
              </a:rPr>
              <a:t>Les </a:t>
            </a:r>
            <a:r>
              <a:rPr lang="fr-FR" b="1" dirty="0">
                <a:solidFill>
                  <a:srgbClr val="000090"/>
                </a:solidFill>
              </a:rPr>
              <a:t>deux compétences </a:t>
            </a:r>
            <a:r>
              <a:rPr lang="fr-FR" dirty="0">
                <a:solidFill>
                  <a:srgbClr val="000090"/>
                </a:solidFill>
              </a:rPr>
              <a:t>au cœur de la séance : </a:t>
            </a:r>
          </a:p>
          <a:p>
            <a:r>
              <a:rPr lang="fr-FR" b="1" dirty="0">
                <a:solidFill>
                  <a:srgbClr val="000090"/>
                </a:solidFill>
              </a:rPr>
              <a:t>se repérer dans le temps et dans l’espace :</a:t>
            </a:r>
          </a:p>
          <a:p>
            <a:r>
              <a:rPr lang="fr-FR" i="1" dirty="0">
                <a:solidFill>
                  <a:srgbClr val="000090"/>
                </a:solidFill>
              </a:rPr>
              <a:t>nommer et localiser des espaces</a:t>
            </a:r>
          </a:p>
          <a:p>
            <a:r>
              <a:rPr lang="fr-FR" i="1" dirty="0">
                <a:solidFill>
                  <a:srgbClr val="000090"/>
                </a:solidFill>
              </a:rPr>
              <a:t>Situer un fait dans une période; ordonner des faits les uns par rapport aux autres </a:t>
            </a:r>
            <a:r>
              <a:rPr lang="fr-FR" dirty="0">
                <a:solidFill>
                  <a:srgbClr val="000090"/>
                </a:solidFill>
              </a:rPr>
              <a:t> </a:t>
            </a:r>
            <a:r>
              <a:rPr lang="fr-FR" b="1" i="1" dirty="0">
                <a:solidFill>
                  <a:srgbClr val="000090"/>
                </a:solidFill>
              </a:rPr>
              <a:t> </a:t>
            </a:r>
            <a:endParaRPr lang="fr-FR" b="1" dirty="0">
              <a:solidFill>
                <a:srgbClr val="000090"/>
              </a:solidFill>
            </a:endParaRPr>
          </a:p>
          <a:p>
            <a:r>
              <a:rPr lang="fr-FR" b="1" dirty="0">
                <a:solidFill>
                  <a:srgbClr val="000090"/>
                </a:solidFill>
              </a:rPr>
              <a:t>Raisonner et justifier</a:t>
            </a:r>
          </a:p>
          <a:p>
            <a:r>
              <a:rPr lang="fr-FR" i="1" dirty="0">
                <a:solidFill>
                  <a:srgbClr val="000090"/>
                </a:solidFill>
              </a:rPr>
              <a:t>Se poser des questions</a:t>
            </a:r>
          </a:p>
          <a:p>
            <a:r>
              <a:rPr lang="fr-FR" i="1" dirty="0">
                <a:solidFill>
                  <a:srgbClr val="000090"/>
                </a:solidFill>
              </a:rPr>
              <a:t>Justifier une interprétation</a:t>
            </a:r>
            <a:endParaRPr lang="fr-FR" b="1" dirty="0">
              <a:solidFill>
                <a:srgbClr val="000090"/>
              </a:solidFill>
            </a:endParaRPr>
          </a:p>
          <a:p>
            <a:endParaRPr lang="fr-FR" b="1" dirty="0"/>
          </a:p>
        </p:txBody>
      </p:sp>
      <p:sp>
        <p:nvSpPr>
          <p:cNvPr id="5" name="ZoneTexte 4"/>
          <p:cNvSpPr txBox="1"/>
          <p:nvPr/>
        </p:nvSpPr>
        <p:spPr>
          <a:xfrm>
            <a:off x="147374" y="3429000"/>
            <a:ext cx="8996626" cy="2862323"/>
          </a:xfrm>
          <a:prstGeom prst="rect">
            <a:avLst/>
          </a:prstGeom>
          <a:solidFill>
            <a:srgbClr val="E1F8E0"/>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b="1" dirty="0">
                <a:solidFill>
                  <a:srgbClr val="000090"/>
                </a:solidFill>
              </a:rPr>
              <a:t>Indicateurs ou critères de réussite</a:t>
            </a:r>
            <a:r>
              <a:rPr lang="fr-FR" dirty="0">
                <a:solidFill>
                  <a:srgbClr val="000090"/>
                </a:solidFill>
              </a:rPr>
              <a:t> </a:t>
            </a:r>
            <a:r>
              <a:rPr lang="fr-FR" b="1" dirty="0">
                <a:solidFill>
                  <a:srgbClr val="000090"/>
                </a:solidFill>
              </a:rPr>
              <a:t>pour évaluer la maîtrise de la compétences «  se repérer »:</a:t>
            </a:r>
          </a:p>
          <a:p>
            <a:pPr>
              <a:buFontTx/>
              <a:buChar char="-"/>
            </a:pPr>
            <a:r>
              <a:rPr lang="fr-FR" dirty="0">
                <a:solidFill>
                  <a:srgbClr val="000090"/>
                </a:solidFill>
              </a:rPr>
              <a:t>Exactitude de la localisation des deux grandes puissances et des deux lieux de crises.</a:t>
            </a:r>
          </a:p>
          <a:p>
            <a:pPr>
              <a:buFontTx/>
              <a:buChar char="-"/>
            </a:pPr>
            <a:r>
              <a:rPr lang="fr-FR" dirty="0">
                <a:solidFill>
                  <a:srgbClr val="000090"/>
                </a:solidFill>
              </a:rPr>
              <a:t>Exactitude de la situation des deux confrontations et des deux dates sur la frise.</a:t>
            </a:r>
          </a:p>
          <a:p>
            <a:r>
              <a:rPr lang="fr-FR" dirty="0">
                <a:solidFill>
                  <a:srgbClr val="000090"/>
                </a:solidFill>
              </a:rPr>
              <a:t>- Utilisation correcte de la frise (l’élève sait placer un événement; une durée)</a:t>
            </a:r>
          </a:p>
          <a:p>
            <a:r>
              <a:rPr lang="fr-FR" b="1" dirty="0">
                <a:solidFill>
                  <a:srgbClr val="000090"/>
                </a:solidFill>
              </a:rPr>
              <a:t>Indicateurs ou critères de réussite</a:t>
            </a:r>
            <a:r>
              <a:rPr lang="fr-FR" dirty="0">
                <a:solidFill>
                  <a:srgbClr val="000090"/>
                </a:solidFill>
              </a:rPr>
              <a:t> </a:t>
            </a:r>
            <a:r>
              <a:rPr lang="fr-FR" b="1" dirty="0">
                <a:solidFill>
                  <a:srgbClr val="000090"/>
                </a:solidFill>
              </a:rPr>
              <a:t>pour évaluer la maîtrise de la compétence « raisonner et justifier  » : </a:t>
            </a:r>
          </a:p>
          <a:p>
            <a:r>
              <a:rPr lang="fr-FR" b="1" dirty="0">
                <a:solidFill>
                  <a:srgbClr val="000090"/>
                </a:solidFill>
              </a:rPr>
              <a:t> - </a:t>
            </a:r>
            <a:r>
              <a:rPr lang="fr-FR" dirty="0">
                <a:solidFill>
                  <a:srgbClr val="000090"/>
                </a:solidFill>
              </a:rPr>
              <a:t>Exactitude des items de la légende. Pertinence du classement des items. Pertinence du choix du titre pour chaque période de la guerre froide.</a:t>
            </a:r>
          </a:p>
          <a:p>
            <a:pPr>
              <a:buFontTx/>
              <a:buChar char="-"/>
            </a:pPr>
            <a:r>
              <a:rPr lang="fr-FR" dirty="0">
                <a:solidFill>
                  <a:srgbClr val="000090"/>
                </a:solidFill>
              </a:rPr>
              <a:t> Pertinence du choix des arguments pour les justifications ( questions 4, 5 ,6).</a:t>
            </a:r>
            <a:endParaRPr lang="fr-FR" dirty="0"/>
          </a:p>
          <a:p>
            <a:endParaRPr lang="fr-FR" dirty="0"/>
          </a:p>
        </p:txBody>
      </p:sp>
      <p:sp>
        <p:nvSpPr>
          <p:cNvPr id="6" name="ZoneTexte 5"/>
          <p:cNvSpPr txBox="1"/>
          <p:nvPr/>
        </p:nvSpPr>
        <p:spPr>
          <a:xfrm>
            <a:off x="5867400" y="2353270"/>
            <a:ext cx="2667000" cy="923330"/>
          </a:xfrm>
          <a:prstGeom prst="rect">
            <a:avLst/>
          </a:prstGeom>
          <a:solidFill>
            <a:srgbClr val="F7FDFD"/>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b="1" dirty="0">
                <a:solidFill>
                  <a:srgbClr val="0000FF"/>
                </a:solidFill>
              </a:rPr>
              <a:t>Evaluation formative en cours de séance et en fin de séance.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457200"/>
            <a:ext cx="8229600" cy="914400"/>
          </a:xfrm>
        </p:spPr>
        <p:txBody>
          <a:bodyPr>
            <a:noAutofit/>
          </a:bodyPr>
          <a:lstStyle/>
          <a:p>
            <a:r>
              <a:rPr lang="fr-FR" sz="2800" dirty="0">
                <a:solidFill>
                  <a:srgbClr val="0000FF"/>
                </a:solidFill>
              </a:rPr>
              <a:t>Situer la maîtrise de l’élève:</a:t>
            </a:r>
            <a:br>
              <a:rPr lang="fr-FR" sz="2800" dirty="0">
                <a:solidFill>
                  <a:srgbClr val="000090"/>
                </a:solidFill>
              </a:rPr>
            </a:br>
            <a:r>
              <a:rPr lang="fr-FR" sz="2800" b="1" dirty="0">
                <a:solidFill>
                  <a:srgbClr val="000090"/>
                </a:solidFill>
              </a:rPr>
              <a:t>Se repérer dans l’espace et dans le temps</a:t>
            </a:r>
          </a:p>
        </p:txBody>
      </p:sp>
      <p:graphicFrame>
        <p:nvGraphicFramePr>
          <p:cNvPr id="4" name="Tableau 3"/>
          <p:cNvGraphicFramePr>
            <a:graphicFrameLocks noGrp="1"/>
          </p:cNvGraphicFramePr>
          <p:nvPr/>
        </p:nvGraphicFramePr>
        <p:xfrm>
          <a:off x="228600" y="1371600"/>
          <a:ext cx="8686800" cy="5351780"/>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20000"/>
                    </a:ext>
                  </a:extLst>
                </a:gridCol>
                <a:gridCol w="173736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737360">
                  <a:extLst>
                    <a:ext uri="{9D8B030D-6E8A-4147-A177-3AD203B41FA5}">
                      <a16:colId xmlns:a16="http://schemas.microsoft.com/office/drawing/2014/main" val="20004"/>
                    </a:ext>
                  </a:extLst>
                </a:gridCol>
              </a:tblGrid>
              <a:tr h="339392">
                <a:tc>
                  <a:txBody>
                    <a:bodyPr/>
                    <a:lstStyle/>
                    <a:p>
                      <a:endParaRPr lang="fr-FR" dirty="0">
                        <a:solidFill>
                          <a:srgbClr val="0000FF"/>
                        </a:solidFill>
                      </a:endParaRPr>
                    </a:p>
                  </a:txBody>
                  <a:tcPr/>
                </a:tc>
                <a:tc>
                  <a:txBody>
                    <a:bodyPr/>
                    <a:lstStyle/>
                    <a:p>
                      <a:r>
                        <a:rPr lang="fr-FR" dirty="0">
                          <a:solidFill>
                            <a:srgbClr val="0000FF"/>
                          </a:solidFill>
                        </a:rPr>
                        <a:t>Maîtrise insuffisante</a:t>
                      </a:r>
                    </a:p>
                  </a:txBody>
                  <a:tcPr/>
                </a:tc>
                <a:tc>
                  <a:txBody>
                    <a:bodyPr/>
                    <a:lstStyle/>
                    <a:p>
                      <a:r>
                        <a:rPr lang="fr-FR" dirty="0">
                          <a:solidFill>
                            <a:srgbClr val="0000FF"/>
                          </a:solidFill>
                        </a:rPr>
                        <a:t>Maîtrise fragile</a:t>
                      </a:r>
                    </a:p>
                  </a:txBody>
                  <a:tcPr/>
                </a:tc>
                <a:tc>
                  <a:txBody>
                    <a:bodyPr/>
                    <a:lstStyle/>
                    <a:p>
                      <a:r>
                        <a:rPr lang="fr-FR" dirty="0">
                          <a:solidFill>
                            <a:srgbClr val="0000FF"/>
                          </a:solidFill>
                        </a:rPr>
                        <a:t>Maîtrise satisfaisante</a:t>
                      </a:r>
                    </a:p>
                  </a:txBody>
                  <a:tcPr/>
                </a:tc>
                <a:tc>
                  <a:txBody>
                    <a:bodyPr/>
                    <a:lstStyle/>
                    <a:p>
                      <a:r>
                        <a:rPr lang="fr-FR" dirty="0">
                          <a:solidFill>
                            <a:srgbClr val="0000FF"/>
                          </a:solidFill>
                        </a:rPr>
                        <a:t>Très bonne maîtrise</a:t>
                      </a:r>
                    </a:p>
                  </a:txBody>
                  <a:tcPr/>
                </a:tc>
                <a:extLst>
                  <a:ext uri="{0D108BD9-81ED-4DB2-BD59-A6C34878D82A}">
                    <a16:rowId xmlns:a16="http://schemas.microsoft.com/office/drawing/2014/main" val="10000"/>
                  </a:ext>
                </a:extLst>
              </a:tr>
              <a:tr h="1077201">
                <a:tc>
                  <a:txBody>
                    <a:bodyPr/>
                    <a:lstStyle/>
                    <a:p>
                      <a:r>
                        <a:rPr lang="fr-FR" sz="1200" b="1" dirty="0">
                          <a:solidFill>
                            <a:srgbClr val="000090"/>
                          </a:solidFill>
                        </a:rPr>
                        <a:t>Sur</a:t>
                      </a:r>
                      <a:r>
                        <a:rPr lang="fr-FR" sz="1200" b="1" baseline="0" dirty="0">
                          <a:solidFill>
                            <a:srgbClr val="000090"/>
                          </a:solidFill>
                        </a:rPr>
                        <a:t> la carte</a:t>
                      </a:r>
                      <a:endParaRPr lang="fr-FR" sz="1200" b="1" dirty="0">
                        <a:solidFill>
                          <a:srgbClr val="000090"/>
                        </a:solidFill>
                      </a:endParaRPr>
                    </a:p>
                    <a:p>
                      <a:r>
                        <a:rPr lang="fr-FR" sz="1200" b="1" dirty="0">
                          <a:solidFill>
                            <a:srgbClr val="000090"/>
                          </a:solidFill>
                        </a:rPr>
                        <a:t>1-Localiser et nommer les deux grandes puissances </a:t>
                      </a:r>
                      <a:r>
                        <a:rPr lang="fr-FR" sz="1200" dirty="0">
                          <a:solidFill>
                            <a:srgbClr val="000090"/>
                          </a:solidFill>
                        </a:rPr>
                        <a:t>de la guerre froide.</a:t>
                      </a:r>
                    </a:p>
                    <a:p>
                      <a:r>
                        <a:rPr lang="fr-FR" sz="1200" b="1" dirty="0">
                          <a:solidFill>
                            <a:srgbClr val="000090"/>
                          </a:solidFill>
                        </a:rPr>
                        <a:t>2-Localiser et nommer deux lieux de crises </a:t>
                      </a:r>
                      <a:r>
                        <a:rPr lang="fr-FR" sz="1200" dirty="0">
                          <a:solidFill>
                            <a:srgbClr val="000090"/>
                          </a:solidFill>
                        </a:rPr>
                        <a:t>de la guerre froide.</a:t>
                      </a:r>
                    </a:p>
                    <a:p>
                      <a:endParaRPr lang="fr-FR" sz="1400" dirty="0">
                        <a:solidFill>
                          <a:srgbClr val="000090"/>
                        </a:solidFill>
                      </a:endParaRPr>
                    </a:p>
                  </a:txBody>
                  <a:tcPr/>
                </a:tc>
                <a:tc>
                  <a:txBody>
                    <a:bodyPr/>
                    <a:lstStyle/>
                    <a:p>
                      <a:r>
                        <a:rPr lang="fr-FR" sz="1400" dirty="0">
                          <a:solidFill>
                            <a:srgbClr val="000090"/>
                          </a:solidFill>
                        </a:rPr>
                        <a:t>Il y</a:t>
                      </a:r>
                      <a:r>
                        <a:rPr lang="fr-FR" sz="1400" baseline="0" dirty="0">
                          <a:solidFill>
                            <a:srgbClr val="000090"/>
                          </a:solidFill>
                        </a:rPr>
                        <a:t> a plus d’une erreur dans la localisation des puissances et des lieux de crises.</a:t>
                      </a:r>
                      <a:endParaRPr lang="fr-FR" sz="1400" dirty="0">
                        <a:solidFill>
                          <a:srgbClr val="000090"/>
                        </a:solidFill>
                      </a:endParaRPr>
                    </a:p>
                  </a:txBody>
                  <a:tcPr/>
                </a:tc>
                <a:tc>
                  <a:txBody>
                    <a:bodyPr/>
                    <a:lstStyle/>
                    <a:p>
                      <a:r>
                        <a:rPr lang="fr-FR" sz="1400" baseline="0" dirty="0">
                          <a:solidFill>
                            <a:srgbClr val="000090"/>
                          </a:solidFill>
                        </a:rPr>
                        <a:t>Les puissances sont nommées et localisées.</a:t>
                      </a:r>
                    </a:p>
                    <a:p>
                      <a:r>
                        <a:rPr lang="fr-FR" sz="1400" baseline="0" dirty="0">
                          <a:solidFill>
                            <a:srgbClr val="000090"/>
                          </a:solidFill>
                        </a:rPr>
                        <a:t>Il y a une erreur dans la localisation des lieux de crises.</a:t>
                      </a:r>
                      <a:endParaRPr lang="fr-FR" sz="1400" dirty="0">
                        <a:solidFill>
                          <a:srgbClr val="000090"/>
                        </a:solidFill>
                      </a:endParaRPr>
                    </a:p>
                  </a:txBody>
                  <a:tcPr/>
                </a:tc>
                <a:tc>
                  <a:txBody>
                    <a:bodyPr/>
                    <a:lstStyle/>
                    <a:p>
                      <a:r>
                        <a:rPr lang="fr-FR" sz="1400" baseline="0" dirty="0">
                          <a:solidFill>
                            <a:srgbClr val="000090"/>
                          </a:solidFill>
                        </a:rPr>
                        <a:t>Les puissances et les lieux de crises sont nommés et localisés correctement.</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solidFill>
                            <a:srgbClr val="000090"/>
                          </a:solidFill>
                        </a:rPr>
                        <a:t>Les puissances et les lieux de crises sont nommés et localisés correctement.</a:t>
                      </a:r>
                      <a:endParaRPr lang="fr-FR" sz="1400" dirty="0">
                        <a:solidFill>
                          <a:srgbClr val="000090"/>
                        </a:solidFill>
                      </a:endParaRPr>
                    </a:p>
                    <a:p>
                      <a:endParaRPr lang="fr-FR" sz="1400" dirty="0">
                        <a:solidFill>
                          <a:srgbClr val="000090"/>
                        </a:solidFill>
                      </a:endParaRPr>
                    </a:p>
                  </a:txBody>
                  <a:tcPr/>
                </a:tc>
                <a:extLst>
                  <a:ext uri="{0D108BD9-81ED-4DB2-BD59-A6C34878D82A}">
                    <a16:rowId xmlns:a16="http://schemas.microsoft.com/office/drawing/2014/main" val="10001"/>
                  </a:ext>
                </a:extLst>
              </a:tr>
              <a:tr h="1077201">
                <a:tc>
                  <a:txBody>
                    <a:bodyPr/>
                    <a:lstStyle/>
                    <a:p>
                      <a:r>
                        <a:rPr lang="fr-FR" sz="1200" b="1" dirty="0">
                          <a:solidFill>
                            <a:srgbClr val="000090"/>
                          </a:solidFill>
                        </a:rPr>
                        <a:t>Sur la frise</a:t>
                      </a:r>
                    </a:p>
                    <a:p>
                      <a:r>
                        <a:rPr lang="fr-FR" sz="1200" b="1" dirty="0">
                          <a:solidFill>
                            <a:srgbClr val="000090"/>
                          </a:solidFill>
                        </a:rPr>
                        <a:t>Situer</a:t>
                      </a:r>
                      <a:r>
                        <a:rPr lang="fr-FR" sz="1200" dirty="0">
                          <a:solidFill>
                            <a:srgbClr val="000090"/>
                          </a:solidFill>
                        </a:rPr>
                        <a:t> une confrontation sans affrontement militaire et une confrontation armée;</a:t>
                      </a:r>
                      <a:r>
                        <a:rPr lang="fr-FR" sz="1200" b="1" dirty="0">
                          <a:solidFill>
                            <a:srgbClr val="000090"/>
                          </a:solidFill>
                        </a:rPr>
                        <a:t> Indiquer deux dates </a:t>
                      </a:r>
                      <a:r>
                        <a:rPr lang="fr-FR" sz="1200" dirty="0">
                          <a:solidFill>
                            <a:srgbClr val="000090"/>
                          </a:solidFill>
                        </a:rPr>
                        <a:t>qui constituent des tournants de la Guerre froide? </a:t>
                      </a:r>
                    </a:p>
                  </a:txBody>
                  <a:tcPr/>
                </a:tc>
                <a:tc>
                  <a:txBody>
                    <a:bodyPr/>
                    <a:lstStyle/>
                    <a:p>
                      <a:r>
                        <a:rPr lang="fr-FR" sz="1400" dirty="0">
                          <a:solidFill>
                            <a:srgbClr val="000090"/>
                          </a:solidFill>
                        </a:rPr>
                        <a:t>Il y</a:t>
                      </a:r>
                      <a:r>
                        <a:rPr lang="fr-FR" sz="1400" baseline="0" dirty="0">
                          <a:solidFill>
                            <a:srgbClr val="000090"/>
                          </a:solidFill>
                        </a:rPr>
                        <a:t> a plus d’une erreur dans la situation sur la frise des deux crises et des deux dates.</a:t>
                      </a:r>
                      <a:endParaRPr lang="fr-FR" sz="1400" dirty="0">
                        <a:solidFill>
                          <a:srgbClr val="000090"/>
                        </a:solidFill>
                      </a:endParaRPr>
                    </a:p>
                  </a:txBody>
                  <a:tcPr/>
                </a:tc>
                <a:tc>
                  <a:txBody>
                    <a:bodyPr/>
                    <a:lstStyle/>
                    <a:p>
                      <a:r>
                        <a:rPr lang="fr-FR" sz="1400" dirty="0">
                          <a:solidFill>
                            <a:srgbClr val="000090"/>
                          </a:solidFill>
                        </a:rPr>
                        <a:t>Il n’y a qu’une seule</a:t>
                      </a:r>
                      <a:r>
                        <a:rPr lang="fr-FR" sz="1400" baseline="0" dirty="0">
                          <a:solidFill>
                            <a:srgbClr val="000090"/>
                          </a:solidFill>
                        </a:rPr>
                        <a:t> erreur dans la situation sur la frise des deux crises et des deux dates.</a:t>
                      </a:r>
                      <a:endParaRPr lang="fr-FR" sz="1400" dirty="0">
                        <a:solidFill>
                          <a:srgbClr val="000090"/>
                        </a:solidFill>
                      </a:endParaRPr>
                    </a:p>
                  </a:txBody>
                  <a:tcPr/>
                </a:tc>
                <a:tc>
                  <a:txBody>
                    <a:bodyPr/>
                    <a:lstStyle/>
                    <a:p>
                      <a:r>
                        <a:rPr lang="fr-FR" sz="1400" baseline="0" dirty="0">
                          <a:solidFill>
                            <a:srgbClr val="000090"/>
                          </a:solidFill>
                        </a:rPr>
                        <a:t> Les deux crises et des deux dates sont correctement situées.</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solidFill>
                            <a:srgbClr val="000090"/>
                          </a:solidFill>
                        </a:rPr>
                        <a:t>Les deux crises et des deux dates sont correctement situées.</a:t>
                      </a:r>
                      <a:endParaRPr lang="fr-FR" sz="1400" dirty="0">
                        <a:solidFill>
                          <a:srgbClr val="000090"/>
                        </a:solidFill>
                      </a:endParaRPr>
                    </a:p>
                    <a:p>
                      <a:endParaRPr lang="fr-FR" sz="1400" dirty="0">
                        <a:solidFill>
                          <a:srgbClr val="000090"/>
                        </a:solidFill>
                      </a:endParaRPr>
                    </a:p>
                  </a:txBody>
                  <a:tcPr/>
                </a:tc>
                <a:extLst>
                  <a:ext uri="{0D108BD9-81ED-4DB2-BD59-A6C34878D82A}">
                    <a16:rowId xmlns:a16="http://schemas.microsoft.com/office/drawing/2014/main" val="10002"/>
                  </a:ext>
                </a:extLst>
              </a:tr>
              <a:tr h="1077201">
                <a:tc>
                  <a:txBody>
                    <a:bodyPr/>
                    <a:lstStyle/>
                    <a:p>
                      <a:endParaRPr lang="fr-FR" sz="1200" dirty="0">
                        <a:solidFill>
                          <a:srgbClr val="000090"/>
                        </a:solidFill>
                      </a:endParaRPr>
                    </a:p>
                  </a:txBody>
                  <a:tcPr/>
                </a:tc>
                <a:tc>
                  <a:txBody>
                    <a:bodyPr/>
                    <a:lstStyle/>
                    <a:p>
                      <a:r>
                        <a:rPr lang="fr-FR" sz="1400" dirty="0">
                          <a:solidFill>
                            <a:srgbClr val="000090"/>
                          </a:solidFill>
                        </a:rPr>
                        <a:t>Un</a:t>
                      </a:r>
                      <a:r>
                        <a:rPr lang="fr-FR" sz="1400" baseline="0" dirty="0">
                          <a:solidFill>
                            <a:srgbClr val="000090"/>
                          </a:solidFill>
                        </a:rPr>
                        <a:t> événement ou une durée ne sont pas représentés correctement.</a:t>
                      </a:r>
                      <a:endParaRPr lang="fr-FR" sz="1400" dirty="0">
                        <a:solidFill>
                          <a:srgbClr val="000090"/>
                        </a:solidFill>
                      </a:endParaRPr>
                    </a:p>
                  </a:txBody>
                  <a:tcPr/>
                </a:tc>
                <a:tc>
                  <a:txBody>
                    <a:bodyPr/>
                    <a:lstStyle/>
                    <a:p>
                      <a:r>
                        <a:rPr lang="fr-FR" sz="1400" dirty="0">
                          <a:solidFill>
                            <a:srgbClr val="000090"/>
                          </a:solidFill>
                        </a:rPr>
                        <a:t>Les événements</a:t>
                      </a:r>
                      <a:r>
                        <a:rPr lang="fr-FR" sz="1400" baseline="0" dirty="0">
                          <a:solidFill>
                            <a:srgbClr val="000090"/>
                          </a:solidFill>
                        </a:rPr>
                        <a:t> et les durées sont correctement représentés. </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Les événements</a:t>
                      </a:r>
                      <a:r>
                        <a:rPr lang="fr-FR" sz="1400" baseline="0" dirty="0">
                          <a:solidFill>
                            <a:srgbClr val="000090"/>
                          </a:solidFill>
                        </a:rPr>
                        <a:t> et les durées sont correctement représentés. </a:t>
                      </a:r>
                      <a:endParaRPr lang="fr-FR" sz="1400" dirty="0">
                        <a:solidFill>
                          <a:srgbClr val="000090"/>
                        </a:solidFill>
                      </a:endParaRPr>
                    </a:p>
                    <a:p>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Les événements</a:t>
                      </a:r>
                      <a:r>
                        <a:rPr lang="fr-FR" sz="1400" baseline="0" dirty="0">
                          <a:solidFill>
                            <a:srgbClr val="000090"/>
                          </a:solidFill>
                        </a:rPr>
                        <a:t> et les durées sont correctement représentés </a:t>
                      </a:r>
                      <a:r>
                        <a:rPr lang="fr-FR" sz="1400" b="1" baseline="0" dirty="0">
                          <a:solidFill>
                            <a:srgbClr val="000090"/>
                          </a:solidFill>
                        </a:rPr>
                        <a:t>et les exercices sont réalisés rapidement.</a:t>
                      </a:r>
                      <a:endParaRPr lang="fr-FR" sz="1400" b="1" dirty="0">
                        <a:solidFill>
                          <a:srgbClr val="000090"/>
                        </a:solidFill>
                      </a:endParaRPr>
                    </a:p>
                    <a:p>
                      <a:endParaRPr lang="fr-FR" sz="1400" b="1" dirty="0">
                        <a:solidFill>
                          <a:srgbClr val="000090"/>
                        </a:solidFill>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73162"/>
          </a:xfrm>
        </p:spPr>
        <p:txBody>
          <a:bodyPr>
            <a:normAutofit/>
          </a:bodyPr>
          <a:lstStyle/>
          <a:p>
            <a:r>
              <a:rPr lang="fr-FR" sz="3111" dirty="0">
                <a:solidFill>
                  <a:srgbClr val="0000FF"/>
                </a:solidFill>
              </a:rPr>
              <a:t>Situer la maîtrise de l’élève: </a:t>
            </a:r>
            <a:r>
              <a:rPr lang="fr-FR" sz="3111" b="1" dirty="0">
                <a:solidFill>
                  <a:srgbClr val="000090"/>
                </a:solidFill>
              </a:rPr>
              <a:t>raisonner et justifier</a:t>
            </a:r>
          </a:p>
        </p:txBody>
      </p:sp>
      <p:graphicFrame>
        <p:nvGraphicFramePr>
          <p:cNvPr id="4" name="Tableau 3"/>
          <p:cNvGraphicFramePr>
            <a:graphicFrameLocks noGrp="1"/>
          </p:cNvGraphicFramePr>
          <p:nvPr/>
        </p:nvGraphicFramePr>
        <p:xfrm>
          <a:off x="381001" y="990600"/>
          <a:ext cx="8762999" cy="6080764"/>
        </p:xfrm>
        <a:graphic>
          <a:graphicData uri="http://schemas.openxmlformats.org/drawingml/2006/table">
            <a:tbl>
              <a:tblPr firstRow="1" bandRow="1">
                <a:tableStyleId>{5C22544A-7EE6-4342-B048-85BDC9FD1C3A}</a:tableStyleId>
              </a:tblPr>
              <a:tblGrid>
                <a:gridCol w="1615872">
                  <a:extLst>
                    <a:ext uri="{9D8B030D-6E8A-4147-A177-3AD203B41FA5}">
                      <a16:colId xmlns:a16="http://schemas.microsoft.com/office/drawing/2014/main" val="20000"/>
                    </a:ext>
                  </a:extLst>
                </a:gridCol>
                <a:gridCol w="1615872">
                  <a:extLst>
                    <a:ext uri="{9D8B030D-6E8A-4147-A177-3AD203B41FA5}">
                      <a16:colId xmlns:a16="http://schemas.microsoft.com/office/drawing/2014/main" val="20001"/>
                    </a:ext>
                  </a:extLst>
                </a:gridCol>
                <a:gridCol w="2050915">
                  <a:extLst>
                    <a:ext uri="{9D8B030D-6E8A-4147-A177-3AD203B41FA5}">
                      <a16:colId xmlns:a16="http://schemas.microsoft.com/office/drawing/2014/main" val="20002"/>
                    </a:ext>
                  </a:extLst>
                </a:gridCol>
                <a:gridCol w="1600335">
                  <a:extLst>
                    <a:ext uri="{9D8B030D-6E8A-4147-A177-3AD203B41FA5}">
                      <a16:colId xmlns:a16="http://schemas.microsoft.com/office/drawing/2014/main" val="20003"/>
                    </a:ext>
                  </a:extLst>
                </a:gridCol>
                <a:gridCol w="1880005">
                  <a:extLst>
                    <a:ext uri="{9D8B030D-6E8A-4147-A177-3AD203B41FA5}">
                      <a16:colId xmlns:a16="http://schemas.microsoft.com/office/drawing/2014/main" val="20004"/>
                    </a:ext>
                  </a:extLst>
                </a:gridCol>
              </a:tblGrid>
              <a:tr h="708558">
                <a:tc>
                  <a:txBody>
                    <a:bodyPr/>
                    <a:lstStyle/>
                    <a:p>
                      <a:endParaRPr lang="fr-FR" dirty="0">
                        <a:solidFill>
                          <a:srgbClr val="0000FF"/>
                        </a:solidFill>
                      </a:endParaRPr>
                    </a:p>
                  </a:txBody>
                  <a:tcPr/>
                </a:tc>
                <a:tc>
                  <a:txBody>
                    <a:bodyPr/>
                    <a:lstStyle/>
                    <a:p>
                      <a:r>
                        <a:rPr lang="fr-FR" dirty="0">
                          <a:solidFill>
                            <a:srgbClr val="0000FF"/>
                          </a:solidFill>
                        </a:rPr>
                        <a:t>Maîtrise insuffisante</a:t>
                      </a:r>
                    </a:p>
                  </a:txBody>
                  <a:tcPr/>
                </a:tc>
                <a:tc>
                  <a:txBody>
                    <a:bodyPr/>
                    <a:lstStyle/>
                    <a:p>
                      <a:r>
                        <a:rPr lang="fr-FR" dirty="0">
                          <a:solidFill>
                            <a:srgbClr val="0000FF"/>
                          </a:solidFill>
                        </a:rPr>
                        <a:t>Maîtrise fragile</a:t>
                      </a:r>
                    </a:p>
                  </a:txBody>
                  <a:tcPr/>
                </a:tc>
                <a:tc>
                  <a:txBody>
                    <a:bodyPr/>
                    <a:lstStyle/>
                    <a:p>
                      <a:r>
                        <a:rPr lang="fr-FR" dirty="0">
                          <a:solidFill>
                            <a:srgbClr val="0000FF"/>
                          </a:solidFill>
                        </a:rPr>
                        <a:t>Maîtrise satisfaisante</a:t>
                      </a:r>
                    </a:p>
                  </a:txBody>
                  <a:tcPr/>
                </a:tc>
                <a:tc>
                  <a:txBody>
                    <a:bodyPr/>
                    <a:lstStyle/>
                    <a:p>
                      <a:r>
                        <a:rPr lang="fr-FR" dirty="0">
                          <a:solidFill>
                            <a:srgbClr val="0000FF"/>
                          </a:solidFill>
                        </a:rPr>
                        <a:t>Très bonne maîtrise</a:t>
                      </a:r>
                    </a:p>
                  </a:txBody>
                  <a:tcPr/>
                </a:tc>
                <a:extLst>
                  <a:ext uri="{0D108BD9-81ED-4DB2-BD59-A6C34878D82A}">
                    <a16:rowId xmlns:a16="http://schemas.microsoft.com/office/drawing/2014/main" val="10000"/>
                  </a:ext>
                </a:extLst>
              </a:tr>
              <a:tr h="15964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1" dirty="0">
                          <a:solidFill>
                            <a:srgbClr val="000090"/>
                          </a:solidFill>
                        </a:rPr>
                        <a:t>3-Construire la légende </a:t>
                      </a:r>
                      <a:r>
                        <a:rPr lang="fr-FR" sz="1400" dirty="0">
                          <a:solidFill>
                            <a:srgbClr val="000090"/>
                          </a:solidFill>
                        </a:rPr>
                        <a:t>: attendus 6 items classés.</a:t>
                      </a:r>
                    </a:p>
                    <a:p>
                      <a:endParaRPr lang="fr-FR" sz="1400" dirty="0">
                        <a:solidFill>
                          <a:srgbClr val="000090"/>
                        </a:solidFill>
                      </a:endParaRPr>
                    </a:p>
                  </a:txBody>
                  <a:tcPr/>
                </a:tc>
                <a:tc>
                  <a:txBody>
                    <a:bodyPr/>
                    <a:lstStyle/>
                    <a:p>
                      <a:r>
                        <a:rPr lang="fr-FR" sz="1400" baseline="0" dirty="0">
                          <a:solidFill>
                            <a:srgbClr val="000090"/>
                          </a:solidFill>
                        </a:rPr>
                        <a:t>Les deux blocs ne sont pas distingués dans la légende.</a:t>
                      </a:r>
                    </a:p>
                    <a:p>
                      <a:r>
                        <a:rPr lang="fr-FR" sz="1400" baseline="0" dirty="0">
                          <a:solidFill>
                            <a:srgbClr val="000090"/>
                          </a:solidFill>
                        </a:rPr>
                        <a:t>Les conflits ne figurent pas dans la légende. </a:t>
                      </a:r>
                      <a:endParaRPr lang="fr-FR" sz="1400" dirty="0">
                        <a:solidFill>
                          <a:srgbClr val="000090"/>
                        </a:solidFill>
                      </a:endParaRPr>
                    </a:p>
                  </a:txBody>
                  <a:tcPr/>
                </a:tc>
                <a:tc>
                  <a:txBody>
                    <a:bodyPr/>
                    <a:lstStyle/>
                    <a:p>
                      <a:r>
                        <a:rPr lang="fr-FR" sz="1400" dirty="0">
                          <a:solidFill>
                            <a:srgbClr val="000090"/>
                          </a:solidFill>
                        </a:rPr>
                        <a:t>La</a:t>
                      </a:r>
                      <a:r>
                        <a:rPr lang="fr-FR" sz="1400" baseline="0" dirty="0">
                          <a:solidFill>
                            <a:srgbClr val="000090"/>
                          </a:solidFill>
                        </a:rPr>
                        <a:t> légende comprend la mention de chaque bloc et des conflits. Elle ne distingue pas les pays de l’OTAN et ceux du pacte de Varsovie, des autres alliés des Etats-Unis et de l’URSS.</a:t>
                      </a:r>
                      <a:endParaRPr lang="fr-FR" sz="1400" dirty="0">
                        <a:solidFill>
                          <a:srgbClr val="000090"/>
                        </a:solidFill>
                      </a:endParaRPr>
                    </a:p>
                    <a:p>
                      <a:r>
                        <a:rPr lang="fr-FR" sz="1400" dirty="0">
                          <a:solidFill>
                            <a:srgbClr val="000090"/>
                          </a:solidFill>
                        </a:rPr>
                        <a:t> </a:t>
                      </a:r>
                    </a:p>
                  </a:txBody>
                  <a:tcPr/>
                </a:tc>
                <a:tc>
                  <a:txBody>
                    <a:bodyPr/>
                    <a:lstStyle/>
                    <a:p>
                      <a:r>
                        <a:rPr lang="fr-FR" sz="1400" dirty="0">
                          <a:solidFill>
                            <a:srgbClr val="000090"/>
                          </a:solidFill>
                        </a:rPr>
                        <a:t>La</a:t>
                      </a:r>
                      <a:r>
                        <a:rPr lang="fr-FR" sz="1400" baseline="0" dirty="0">
                          <a:solidFill>
                            <a:srgbClr val="000090"/>
                          </a:solidFill>
                        </a:rPr>
                        <a:t> légende est complète  et classée.(Au moins 5 items sur les 6 attendus)</a:t>
                      </a:r>
                    </a:p>
                    <a:p>
                      <a:r>
                        <a:rPr lang="fr-FR" sz="1400" baseline="0" dirty="0">
                          <a:solidFill>
                            <a:srgbClr val="000090"/>
                          </a:solidFill>
                        </a:rPr>
                        <a:t>Les intitulés de la légende peuvent être maladroits.</a:t>
                      </a:r>
                    </a:p>
                    <a:p>
                      <a:endParaRPr lang="fr-FR" sz="1400" dirty="0">
                        <a:solidFill>
                          <a:srgbClr val="000090"/>
                        </a:solidFill>
                      </a:endParaRPr>
                    </a:p>
                  </a:txBody>
                  <a:tcPr/>
                </a:tc>
                <a:tc>
                  <a:txBody>
                    <a:bodyPr/>
                    <a:lstStyle/>
                    <a:p>
                      <a:r>
                        <a:rPr lang="fr-FR" sz="1400" dirty="0">
                          <a:solidFill>
                            <a:srgbClr val="000090"/>
                          </a:solidFill>
                        </a:rPr>
                        <a:t>La légende est complète et classée.</a:t>
                      </a:r>
                      <a:endParaRPr lang="fr-FR" sz="1400" baseline="0" dirty="0">
                        <a:solidFill>
                          <a:srgbClr val="000090"/>
                        </a:solidFill>
                      </a:endParaRPr>
                    </a:p>
                    <a:p>
                      <a:r>
                        <a:rPr lang="fr-FR" sz="1400" baseline="0" dirty="0">
                          <a:solidFill>
                            <a:srgbClr val="000090"/>
                          </a:solidFill>
                        </a:rPr>
                        <a:t>Les intitulés de la légende sont pertinents et </a:t>
                      </a:r>
                      <a:r>
                        <a:rPr lang="fr-FR" sz="1400" b="0" baseline="0" dirty="0">
                          <a:solidFill>
                            <a:srgbClr val="000090"/>
                          </a:solidFill>
                        </a:rPr>
                        <a:t>montrent une bonne compréhension des enjeux.</a:t>
                      </a:r>
                      <a:endParaRPr lang="fr-FR" sz="1400" b="0" dirty="0">
                        <a:solidFill>
                          <a:srgbClr val="000090"/>
                        </a:solidFill>
                      </a:endParaRPr>
                    </a:p>
                  </a:txBody>
                  <a:tcPr/>
                </a:tc>
                <a:extLst>
                  <a:ext uri="{0D108BD9-81ED-4DB2-BD59-A6C34878D82A}">
                    <a16:rowId xmlns:a16="http://schemas.microsoft.com/office/drawing/2014/main" val="10001"/>
                  </a:ext>
                </a:extLst>
              </a:tr>
              <a:tr h="11239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1" dirty="0">
                          <a:solidFill>
                            <a:srgbClr val="000090"/>
                          </a:solidFill>
                        </a:rPr>
                        <a:t>4-Donner un titre à chacune des phase</a:t>
                      </a:r>
                      <a:r>
                        <a:rPr lang="fr-FR" sz="1400" dirty="0">
                          <a:solidFill>
                            <a:srgbClr val="000090"/>
                          </a:solidFill>
                        </a:rPr>
                        <a:t>s de la guerre froide; </a:t>
                      </a:r>
                      <a:r>
                        <a:rPr lang="fr-FR" sz="1400" b="1" dirty="0">
                          <a:solidFill>
                            <a:srgbClr val="000090"/>
                          </a:solidFill>
                        </a:rPr>
                        <a:t>justifier votre réponse…</a:t>
                      </a:r>
                      <a:endParaRPr lang="fr-FR" sz="1400" dirty="0">
                        <a:solidFill>
                          <a:srgbClr val="000090"/>
                        </a:solidFill>
                      </a:endParaRPr>
                    </a:p>
                    <a:p>
                      <a:endParaRPr lang="fr-FR" sz="1400" dirty="0">
                        <a:solidFill>
                          <a:srgbClr val="000090"/>
                        </a:solidFill>
                      </a:endParaRPr>
                    </a:p>
                  </a:txBody>
                  <a:tcPr/>
                </a:tc>
                <a:tc>
                  <a:txBody>
                    <a:bodyPr/>
                    <a:lstStyle/>
                    <a:p>
                      <a:r>
                        <a:rPr lang="fr-FR" sz="1400" dirty="0">
                          <a:solidFill>
                            <a:srgbClr val="000090"/>
                          </a:solidFill>
                        </a:rPr>
                        <a:t>Les titres choisis pour les périodes de la GF sont inexacts</a:t>
                      </a:r>
                      <a:r>
                        <a:rPr lang="fr-FR" sz="1400" baseline="0" dirty="0">
                          <a:solidFill>
                            <a:srgbClr val="000090"/>
                          </a:solidFill>
                        </a:rPr>
                        <a:t> et non justifiés.</a:t>
                      </a:r>
                      <a:endParaRPr lang="fr-FR" sz="1400" dirty="0">
                        <a:solidFill>
                          <a:srgbClr val="000090"/>
                        </a:solidFill>
                      </a:endParaRPr>
                    </a:p>
                  </a:txBody>
                  <a:tcPr/>
                </a:tc>
                <a:tc>
                  <a:txBody>
                    <a:bodyPr/>
                    <a:lstStyle/>
                    <a:p>
                      <a:r>
                        <a:rPr lang="fr-FR" sz="1400" dirty="0">
                          <a:solidFill>
                            <a:srgbClr val="000090"/>
                          </a:solidFill>
                        </a:rPr>
                        <a:t>Le</a:t>
                      </a:r>
                      <a:r>
                        <a:rPr lang="fr-FR" sz="1400" baseline="0" dirty="0">
                          <a:solidFill>
                            <a:srgbClr val="000090"/>
                          </a:solidFill>
                        </a:rPr>
                        <a:t> choix des titres et des arguments montre une compréhension globale des périodes mais il y a des inexactitudes ou des manques. </a:t>
                      </a:r>
                      <a:endParaRPr lang="fr-FR" sz="1400" dirty="0">
                        <a:solidFill>
                          <a:srgbClr val="000090"/>
                        </a:solidFill>
                      </a:endParaRPr>
                    </a:p>
                  </a:txBody>
                  <a:tcPr/>
                </a:tc>
                <a:tc>
                  <a:txBody>
                    <a:bodyPr/>
                    <a:lstStyle/>
                    <a:p>
                      <a:r>
                        <a:rPr lang="fr-FR" sz="1400" dirty="0">
                          <a:solidFill>
                            <a:srgbClr val="000090"/>
                          </a:solidFill>
                        </a:rPr>
                        <a:t>Le choix des titres est pertinent</a:t>
                      </a:r>
                      <a:r>
                        <a:rPr lang="fr-FR" sz="1400" baseline="0" dirty="0">
                          <a:solidFill>
                            <a:srgbClr val="000090"/>
                          </a:solidFill>
                        </a:rPr>
                        <a:t> mais certains arguments sont manquants ou peu convaincants.</a:t>
                      </a:r>
                      <a:endParaRPr lang="fr-FR" sz="1400" dirty="0">
                        <a:solidFill>
                          <a:srgbClr val="000090"/>
                        </a:solidFill>
                      </a:endParaRPr>
                    </a:p>
                  </a:txBody>
                  <a:tcPr/>
                </a:tc>
                <a:tc>
                  <a:txBody>
                    <a:bodyPr/>
                    <a:lstStyle/>
                    <a:p>
                      <a:r>
                        <a:rPr lang="fr-FR" sz="1400" dirty="0">
                          <a:solidFill>
                            <a:srgbClr val="000090"/>
                          </a:solidFill>
                        </a:rPr>
                        <a:t>Le choix des titres</a:t>
                      </a:r>
                      <a:r>
                        <a:rPr lang="fr-FR" sz="1400" baseline="0" dirty="0">
                          <a:solidFill>
                            <a:srgbClr val="000090"/>
                          </a:solidFill>
                        </a:rPr>
                        <a:t> et des arguments sont pertinents.</a:t>
                      </a:r>
                      <a:endParaRPr lang="fr-FR" sz="1400" dirty="0">
                        <a:solidFill>
                          <a:srgbClr val="000090"/>
                        </a:solidFill>
                      </a:endParaRPr>
                    </a:p>
                  </a:txBody>
                  <a:tcPr/>
                </a:tc>
                <a:extLst>
                  <a:ext uri="{0D108BD9-81ED-4DB2-BD59-A6C34878D82A}">
                    <a16:rowId xmlns:a16="http://schemas.microsoft.com/office/drawing/2014/main" val="10002"/>
                  </a:ext>
                </a:extLst>
              </a:tr>
              <a:tr h="1170727">
                <a:tc>
                  <a:txBody>
                    <a:bodyPr/>
                    <a:lstStyle/>
                    <a:p>
                      <a:r>
                        <a:rPr lang="fr-FR" sz="1400" b="1" dirty="0">
                          <a:solidFill>
                            <a:srgbClr val="000090"/>
                          </a:solidFill>
                        </a:rPr>
                        <a:t> 5-justifier votre choix en quelques lignes.</a:t>
                      </a:r>
                    </a:p>
                    <a:p>
                      <a:endParaRPr lang="fr-FR" sz="1400" dirty="0">
                        <a:solidFill>
                          <a:srgbClr val="000090"/>
                        </a:solidFill>
                      </a:endParaRPr>
                    </a:p>
                  </a:txBody>
                  <a:tcPr/>
                </a:tc>
                <a:tc>
                  <a:txBody>
                    <a:bodyPr/>
                    <a:lstStyle/>
                    <a:p>
                      <a:r>
                        <a:rPr lang="fr-FR" sz="1400" dirty="0">
                          <a:solidFill>
                            <a:srgbClr val="000090"/>
                          </a:solidFill>
                        </a:rPr>
                        <a:t>La</a:t>
                      </a:r>
                      <a:r>
                        <a:rPr lang="fr-FR" sz="1400" baseline="0" dirty="0">
                          <a:solidFill>
                            <a:srgbClr val="000090"/>
                          </a:solidFill>
                        </a:rPr>
                        <a:t> distinction entre les deux types de confrontation n’est pas faite.</a:t>
                      </a:r>
                      <a:endParaRPr lang="fr-FR" sz="1400" dirty="0">
                        <a:solidFill>
                          <a:srgbClr val="000090"/>
                        </a:solidFill>
                      </a:endParaRPr>
                    </a:p>
                  </a:txBody>
                  <a:tcPr/>
                </a:tc>
                <a:tc>
                  <a:txBody>
                    <a:bodyPr/>
                    <a:lstStyle/>
                    <a:p>
                      <a:r>
                        <a:rPr lang="fr-FR" sz="1400" dirty="0">
                          <a:solidFill>
                            <a:srgbClr val="000090"/>
                          </a:solidFill>
                        </a:rPr>
                        <a:t>La distinction</a:t>
                      </a:r>
                      <a:r>
                        <a:rPr lang="fr-FR" sz="1400" baseline="0" dirty="0">
                          <a:solidFill>
                            <a:srgbClr val="000090"/>
                          </a:solidFill>
                        </a:rPr>
                        <a:t> entre les deux types de confrontation est faite mais la justification manque de pertinence.</a:t>
                      </a:r>
                      <a:endParaRPr lang="fr-FR" sz="1400" dirty="0">
                        <a:solidFill>
                          <a:srgbClr val="000090"/>
                        </a:solidFill>
                      </a:endParaRPr>
                    </a:p>
                  </a:txBody>
                  <a:tcPr/>
                </a:tc>
                <a:tc>
                  <a:txBody>
                    <a:bodyPr/>
                    <a:lstStyle/>
                    <a:p>
                      <a:r>
                        <a:rPr lang="fr-FR" sz="1400" dirty="0">
                          <a:solidFill>
                            <a:srgbClr val="000090"/>
                          </a:solidFill>
                        </a:rPr>
                        <a:t>La distinction entre les deux</a:t>
                      </a:r>
                      <a:r>
                        <a:rPr lang="fr-FR" sz="1400" baseline="0" dirty="0">
                          <a:solidFill>
                            <a:srgbClr val="000090"/>
                          </a:solidFill>
                        </a:rPr>
                        <a:t> types de confrontation est faite et justifiée.</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La distinction entre les deux</a:t>
                      </a:r>
                      <a:r>
                        <a:rPr lang="fr-FR" sz="1400" baseline="0" dirty="0">
                          <a:solidFill>
                            <a:srgbClr val="000090"/>
                          </a:solidFill>
                        </a:rPr>
                        <a:t> types de confrontation est faite et justifiée.</a:t>
                      </a:r>
                      <a:endParaRPr lang="fr-FR" sz="1400" dirty="0">
                        <a:solidFill>
                          <a:srgbClr val="000090"/>
                        </a:solidFill>
                      </a:endParaRPr>
                    </a:p>
                    <a:p>
                      <a:endParaRPr lang="fr-FR" sz="1400" dirty="0">
                        <a:solidFill>
                          <a:srgbClr val="000090"/>
                        </a:solidFill>
                      </a:endParaRPr>
                    </a:p>
                  </a:txBody>
                  <a:tcPr/>
                </a:tc>
                <a:extLst>
                  <a:ext uri="{0D108BD9-81ED-4DB2-BD59-A6C34878D82A}">
                    <a16:rowId xmlns:a16="http://schemas.microsoft.com/office/drawing/2014/main" val="10003"/>
                  </a:ext>
                </a:extLst>
              </a:tr>
              <a:tr h="998326">
                <a:tc>
                  <a:txBody>
                    <a:bodyPr/>
                    <a:lstStyle/>
                    <a:p>
                      <a:r>
                        <a:rPr lang="fr-FR" sz="1400" b="1" dirty="0">
                          <a:solidFill>
                            <a:srgbClr val="000090"/>
                          </a:solidFill>
                        </a:rPr>
                        <a:t> 6- justifier votre choix en une phrase</a:t>
                      </a:r>
                      <a:r>
                        <a:rPr lang="fr-FR" sz="1400" dirty="0">
                          <a:solidFill>
                            <a:srgbClr val="000090"/>
                          </a:solidFill>
                        </a:rPr>
                        <a:t>.</a:t>
                      </a:r>
                    </a:p>
                  </a:txBody>
                  <a:tcPr/>
                </a:tc>
                <a:tc>
                  <a:txBody>
                    <a:bodyPr/>
                    <a:lstStyle/>
                    <a:p>
                      <a:r>
                        <a:rPr lang="fr-FR" sz="1400" dirty="0">
                          <a:solidFill>
                            <a:srgbClr val="000090"/>
                          </a:solidFill>
                        </a:rPr>
                        <a:t>Le choix des deux</a:t>
                      </a:r>
                      <a:r>
                        <a:rPr lang="fr-FR" sz="1400" baseline="0" dirty="0">
                          <a:solidFill>
                            <a:srgbClr val="000090"/>
                          </a:solidFill>
                        </a:rPr>
                        <a:t> dates est inexact.</a:t>
                      </a:r>
                      <a:endParaRPr lang="fr-FR" sz="1400" dirty="0">
                        <a:solidFill>
                          <a:srgbClr val="000090"/>
                        </a:solidFill>
                      </a:endParaRPr>
                    </a:p>
                  </a:txBody>
                  <a:tcPr/>
                </a:tc>
                <a:tc>
                  <a:txBody>
                    <a:bodyPr/>
                    <a:lstStyle/>
                    <a:p>
                      <a:r>
                        <a:rPr lang="fr-FR" sz="1400" dirty="0">
                          <a:solidFill>
                            <a:srgbClr val="000090"/>
                          </a:solidFill>
                        </a:rPr>
                        <a:t>Au</a:t>
                      </a:r>
                      <a:r>
                        <a:rPr lang="fr-FR" sz="1400" baseline="0" dirty="0">
                          <a:solidFill>
                            <a:srgbClr val="000090"/>
                          </a:solidFill>
                        </a:rPr>
                        <a:t> moins une date est identifiée et justifiée.</a:t>
                      </a:r>
                      <a:endParaRPr lang="fr-FR" sz="1400" dirty="0">
                        <a:solidFill>
                          <a:srgbClr val="000090"/>
                        </a:solidFill>
                      </a:endParaRPr>
                    </a:p>
                  </a:txBody>
                  <a:tcPr/>
                </a:tc>
                <a:tc>
                  <a:txBody>
                    <a:bodyPr/>
                    <a:lstStyle/>
                    <a:p>
                      <a:r>
                        <a:rPr lang="fr-FR" sz="1400" dirty="0">
                          <a:solidFill>
                            <a:srgbClr val="000090"/>
                          </a:solidFill>
                        </a:rPr>
                        <a:t>Les deux dates sont identifiées</a:t>
                      </a:r>
                      <a:r>
                        <a:rPr lang="fr-FR" sz="1400" baseline="0" dirty="0">
                          <a:solidFill>
                            <a:srgbClr val="000090"/>
                          </a:solidFill>
                        </a:rPr>
                        <a:t> et justifiées.</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Les deux dates sont identifiées</a:t>
                      </a:r>
                      <a:r>
                        <a:rPr lang="fr-FR" sz="1400" baseline="0" dirty="0">
                          <a:solidFill>
                            <a:srgbClr val="000090"/>
                          </a:solidFill>
                        </a:rPr>
                        <a:t> et justifiées.</a:t>
                      </a:r>
                      <a:endParaRPr lang="fr-FR" sz="1400" dirty="0">
                        <a:solidFill>
                          <a:srgbClr val="000090"/>
                        </a:solidFill>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2238"/>
            <a:ext cx="8915400" cy="1325562"/>
          </a:xfrm>
        </p:spPr>
        <p:txBody>
          <a:bodyPr>
            <a:noAutofit/>
          </a:bodyPr>
          <a:lstStyle/>
          <a:p>
            <a:r>
              <a:rPr lang="fr-FR" sz="3200" dirty="0">
                <a:solidFill>
                  <a:srgbClr val="000090"/>
                </a:solidFill>
              </a:rPr>
              <a:t> </a:t>
            </a:r>
            <a:r>
              <a:rPr lang="fr-FR" sz="2800" dirty="0">
                <a:solidFill>
                  <a:srgbClr val="0000FF"/>
                </a:solidFill>
              </a:rPr>
              <a:t>Scénario 2 </a:t>
            </a:r>
            <a:r>
              <a:rPr lang="fr-FR" sz="2800" dirty="0">
                <a:solidFill>
                  <a:srgbClr val="000090"/>
                </a:solidFill>
              </a:rPr>
              <a:t>:  </a:t>
            </a:r>
            <a:r>
              <a:rPr lang="fr-FR" sz="2800" b="1" dirty="0">
                <a:solidFill>
                  <a:srgbClr val="000090"/>
                </a:solidFill>
              </a:rPr>
              <a:t>analyser et comprendre des documents</a:t>
            </a:r>
            <a:r>
              <a:rPr lang="fr-FR" sz="2800" dirty="0">
                <a:solidFill>
                  <a:srgbClr val="000090"/>
                </a:solidFill>
              </a:rPr>
              <a:t>; coopérer et mutualiser</a:t>
            </a:r>
          </a:p>
        </p:txBody>
      </p:sp>
      <p:sp>
        <p:nvSpPr>
          <p:cNvPr id="3" name="Espace réservé du contenu 2"/>
          <p:cNvSpPr>
            <a:spLocks noGrp="1"/>
          </p:cNvSpPr>
          <p:nvPr>
            <p:ph idx="1"/>
          </p:nvPr>
        </p:nvSpPr>
        <p:spPr>
          <a:xfrm>
            <a:off x="533400" y="1447800"/>
            <a:ext cx="8153400" cy="4953000"/>
          </a:xfrm>
        </p:spPr>
        <p:txBody>
          <a:bodyPr>
            <a:normAutofit/>
          </a:bodyPr>
          <a:lstStyle/>
          <a:p>
            <a:pPr>
              <a:buNone/>
            </a:pPr>
            <a:r>
              <a:rPr lang="fr-FR" dirty="0"/>
              <a:t>                            </a:t>
            </a:r>
            <a:r>
              <a:rPr lang="fr-FR" sz="2000" b="1" i="1" dirty="0">
                <a:solidFill>
                  <a:srgbClr val="000090"/>
                </a:solidFill>
              </a:rPr>
              <a:t>Organisation de la séquence</a:t>
            </a:r>
            <a:endParaRPr lang="fr-FR" sz="2800" b="1" i="1" dirty="0">
              <a:solidFill>
                <a:srgbClr val="000090"/>
              </a:solidFill>
            </a:endParaRPr>
          </a:p>
          <a:p>
            <a:pPr>
              <a:buNone/>
            </a:pPr>
            <a:endParaRPr lang="fr-FR" sz="2000" i="1" dirty="0">
              <a:solidFill>
                <a:srgbClr val="000090"/>
              </a:solidFill>
            </a:endParaRPr>
          </a:p>
          <a:p>
            <a:pPr>
              <a:buNone/>
            </a:pPr>
            <a:r>
              <a:rPr lang="fr-FR" sz="2000" i="1" dirty="0">
                <a:solidFill>
                  <a:srgbClr val="000090"/>
                </a:solidFill>
              </a:rPr>
              <a:t>Temps 1 : </a:t>
            </a:r>
            <a:r>
              <a:rPr lang="fr-FR" sz="2000" u="sng" dirty="0">
                <a:solidFill>
                  <a:srgbClr val="0000FF"/>
                </a:solidFill>
              </a:rPr>
              <a:t>activité liée à l’acquisition des compétences </a:t>
            </a:r>
            <a:r>
              <a:rPr lang="fr-FR" sz="2000" dirty="0">
                <a:solidFill>
                  <a:srgbClr val="000090"/>
                </a:solidFill>
              </a:rPr>
              <a:t>(1h)</a:t>
            </a:r>
          </a:p>
          <a:p>
            <a:pPr>
              <a:buNone/>
            </a:pPr>
            <a:r>
              <a:rPr lang="fr-FR" sz="2000" dirty="0">
                <a:solidFill>
                  <a:srgbClr val="000090"/>
                </a:solidFill>
              </a:rPr>
              <a:t>                   Evaluation formative en cours et en fin de séance.</a:t>
            </a:r>
          </a:p>
          <a:p>
            <a:pPr>
              <a:buNone/>
            </a:pPr>
            <a:r>
              <a:rPr lang="fr-FR" sz="2000" dirty="0">
                <a:solidFill>
                  <a:srgbClr val="000090"/>
                </a:solidFill>
              </a:rPr>
              <a:t>                   Travaux relevés et corrigés.</a:t>
            </a:r>
          </a:p>
          <a:p>
            <a:pPr>
              <a:buNone/>
            </a:pPr>
            <a:r>
              <a:rPr lang="fr-FR" sz="2000" i="1" dirty="0">
                <a:solidFill>
                  <a:srgbClr val="000090"/>
                </a:solidFill>
              </a:rPr>
              <a:t>Temps 2 </a:t>
            </a:r>
            <a:r>
              <a:rPr lang="fr-FR" sz="2000" dirty="0">
                <a:solidFill>
                  <a:srgbClr val="000090"/>
                </a:solidFill>
              </a:rPr>
              <a:t>:  </a:t>
            </a:r>
            <a:r>
              <a:rPr lang="fr-FR" sz="2000" dirty="0">
                <a:solidFill>
                  <a:srgbClr val="0000FF"/>
                </a:solidFill>
              </a:rPr>
              <a:t>échanges entre les groupes : questions/réponses</a:t>
            </a:r>
            <a:r>
              <a:rPr lang="fr-FR" sz="2000" dirty="0">
                <a:solidFill>
                  <a:srgbClr val="000090"/>
                </a:solidFill>
              </a:rPr>
              <a:t>.. Régulation et 		  apports du professeur ( 30-45 minutes)</a:t>
            </a:r>
          </a:p>
          <a:p>
            <a:pPr>
              <a:buNone/>
            </a:pPr>
            <a:r>
              <a:rPr lang="fr-FR" sz="2000" dirty="0">
                <a:solidFill>
                  <a:srgbClr val="000090"/>
                </a:solidFill>
              </a:rPr>
              <a:t>    			  Activité orale préparatoire au temps 3 – les élèves sont informés au 		  préalable de l’objectif du temps 3. </a:t>
            </a:r>
          </a:p>
          <a:p>
            <a:pPr>
              <a:buNone/>
            </a:pPr>
            <a:r>
              <a:rPr lang="fr-FR" sz="2000" i="1" dirty="0">
                <a:solidFill>
                  <a:srgbClr val="000090"/>
                </a:solidFill>
              </a:rPr>
              <a:t>Temps 3 </a:t>
            </a:r>
            <a:r>
              <a:rPr lang="fr-FR" sz="2000" dirty="0">
                <a:solidFill>
                  <a:srgbClr val="000090"/>
                </a:solidFill>
              </a:rPr>
              <a:t>: </a:t>
            </a:r>
            <a:r>
              <a:rPr lang="fr-FR" sz="2000" dirty="0">
                <a:solidFill>
                  <a:srgbClr val="0000FF"/>
                </a:solidFill>
              </a:rPr>
              <a:t>construction collective d’une carte mentale</a:t>
            </a:r>
            <a:r>
              <a:rPr lang="fr-FR" sz="2000" dirty="0">
                <a:solidFill>
                  <a:srgbClr val="000090"/>
                </a:solidFill>
              </a:rPr>
              <a:t> pour répondre aux 		 questions : </a:t>
            </a:r>
            <a:r>
              <a:rPr lang="fr-FR" sz="2000" i="1" dirty="0">
                <a:solidFill>
                  <a:srgbClr val="000090"/>
                </a:solidFill>
              </a:rPr>
              <a:t>qu’est ce que la guerre froide ? Quels en sont les 		          	         acteurs? Les logiques ? Les manifestations ?</a:t>
            </a:r>
            <a:r>
              <a:rPr lang="fr-FR" sz="2000" dirty="0">
                <a:solidFill>
                  <a:srgbClr val="000090"/>
                </a:solidFill>
              </a:rPr>
              <a:t>  (30-45 minutes)</a:t>
            </a:r>
            <a:r>
              <a:rPr lang="fr-FR" sz="2000" dirty="0"/>
              <a:t> </a:t>
            </a:r>
          </a:p>
          <a:p>
            <a:pPr>
              <a:buNone/>
            </a:pPr>
            <a:endParaRPr lang="fr-FR" sz="2000" dirty="0"/>
          </a:p>
          <a:p>
            <a:pPr>
              <a:buNone/>
            </a:pPr>
            <a:endParaRPr lang="fr-F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686800" cy="1630362"/>
          </a:xfrm>
        </p:spPr>
        <p:txBody>
          <a:bodyPr>
            <a:noAutofit/>
          </a:bodyPr>
          <a:lstStyle/>
          <a:p>
            <a:r>
              <a:rPr lang="fr-FR" sz="2800" dirty="0">
                <a:solidFill>
                  <a:srgbClr val="0000FF"/>
                </a:solidFill>
              </a:rPr>
              <a:t>Scénario 2 </a:t>
            </a:r>
            <a:r>
              <a:rPr lang="fr-FR" sz="2800" dirty="0">
                <a:solidFill>
                  <a:srgbClr val="000090"/>
                </a:solidFill>
              </a:rPr>
              <a:t>: </a:t>
            </a:r>
            <a:r>
              <a:rPr lang="fr-FR" sz="2800" b="1" dirty="0">
                <a:solidFill>
                  <a:srgbClr val="000090"/>
                </a:solidFill>
              </a:rPr>
              <a:t>analyser et comprendre des documents</a:t>
            </a:r>
            <a:r>
              <a:rPr lang="fr-FR" sz="2800" dirty="0">
                <a:solidFill>
                  <a:srgbClr val="000090"/>
                </a:solidFill>
              </a:rPr>
              <a:t>; coopérer et mutualiser</a:t>
            </a:r>
          </a:p>
        </p:txBody>
      </p:sp>
      <p:sp>
        <p:nvSpPr>
          <p:cNvPr id="4" name="ZoneTexte 3"/>
          <p:cNvSpPr txBox="1"/>
          <p:nvPr/>
        </p:nvSpPr>
        <p:spPr>
          <a:xfrm>
            <a:off x="74518" y="1351508"/>
            <a:ext cx="4802282" cy="2431435"/>
          </a:xfrm>
          <a:prstGeom prst="rect">
            <a:avLst/>
          </a:prstGeom>
          <a:solidFill>
            <a:srgbClr val="E1F8E0"/>
          </a:solidFill>
        </p:spPr>
        <p:txBody>
          <a:bodyPr wrap="square" rtlCol="0">
            <a:spAutoFit/>
          </a:bodyPr>
          <a:lstStyle/>
          <a:p>
            <a:r>
              <a:rPr lang="fr-FR" b="1" i="1" dirty="0">
                <a:solidFill>
                  <a:srgbClr val="000090"/>
                </a:solidFill>
              </a:rPr>
              <a:t>Situation d’apprentissage </a:t>
            </a:r>
            <a:r>
              <a:rPr lang="fr-FR" dirty="0">
                <a:solidFill>
                  <a:srgbClr val="000090"/>
                </a:solidFill>
              </a:rPr>
              <a:t>: </a:t>
            </a:r>
            <a:r>
              <a:rPr lang="fr-FR" sz="1600" i="1" dirty="0">
                <a:solidFill>
                  <a:srgbClr val="000090"/>
                </a:solidFill>
              </a:rPr>
              <a:t>travaux de groupes en ilots. Le professeur constitue des groupes hétérogènes. L’organisation du travail au sein du groupe est à la charge des élèves : ils doivent désigner un régulateur du travail, un secrétaire et deux rapporteurs. La demande d’accompagnement « coup de pouce » est à l’initiative du groupe.</a:t>
            </a:r>
            <a:r>
              <a:rPr lang="fr-FR" sz="1600" dirty="0">
                <a:solidFill>
                  <a:srgbClr val="000090"/>
                </a:solidFill>
              </a:rPr>
              <a:t> </a:t>
            </a:r>
          </a:p>
          <a:p>
            <a:r>
              <a:rPr lang="fr-FR" sz="1600" dirty="0"/>
              <a:t> </a:t>
            </a:r>
          </a:p>
          <a:p>
            <a:r>
              <a:rPr lang="fr-FR" sz="1600" i="1" dirty="0"/>
              <a:t>    </a:t>
            </a:r>
          </a:p>
        </p:txBody>
      </p:sp>
      <p:sp>
        <p:nvSpPr>
          <p:cNvPr id="5" name="ZoneTexte 4"/>
          <p:cNvSpPr txBox="1"/>
          <p:nvPr/>
        </p:nvSpPr>
        <p:spPr>
          <a:xfrm>
            <a:off x="16133" y="3244334"/>
            <a:ext cx="4860667" cy="2585323"/>
          </a:xfrm>
          <a:prstGeom prst="rect">
            <a:avLst/>
          </a:prstGeom>
          <a:solidFill>
            <a:srgbClr val="F7FDFD"/>
          </a:solidFill>
        </p:spPr>
        <p:txBody>
          <a:bodyPr wrap="square" rtlCol="0">
            <a:spAutoFit/>
          </a:bodyPr>
          <a:lstStyle/>
          <a:p>
            <a:r>
              <a:rPr lang="fr-FR" b="1" i="1" dirty="0">
                <a:solidFill>
                  <a:srgbClr val="000090"/>
                </a:solidFill>
              </a:rPr>
              <a:t>Exemple de dossier documentaire : </a:t>
            </a:r>
            <a:endParaRPr lang="fr-FR" dirty="0">
              <a:solidFill>
                <a:srgbClr val="000090"/>
              </a:solidFill>
            </a:endParaRPr>
          </a:p>
          <a:p>
            <a:r>
              <a:rPr lang="fr-FR" sz="1600" dirty="0">
                <a:solidFill>
                  <a:srgbClr val="000090"/>
                </a:solidFill>
              </a:rPr>
              <a:t>1-Carte du monde au temps de la Guerre froide</a:t>
            </a:r>
          </a:p>
          <a:p>
            <a:r>
              <a:rPr lang="fr-FR" sz="1600" dirty="0">
                <a:solidFill>
                  <a:srgbClr val="000090"/>
                </a:solidFill>
              </a:rPr>
              <a:t>2-Extrait de la doctrine Truman 1947</a:t>
            </a:r>
          </a:p>
          <a:p>
            <a:r>
              <a:rPr lang="fr-FR" sz="1600" dirty="0">
                <a:solidFill>
                  <a:srgbClr val="000090"/>
                </a:solidFill>
              </a:rPr>
              <a:t>3-Extrait de la doctrine Jdanov 1947</a:t>
            </a:r>
          </a:p>
          <a:p>
            <a:r>
              <a:rPr lang="fr-FR" sz="1600" dirty="0">
                <a:solidFill>
                  <a:srgbClr val="000090"/>
                </a:solidFill>
              </a:rPr>
              <a:t>4-Tableau d’Alexandre Deïneka : «  les maîtres de l’univers » 1961</a:t>
            </a:r>
          </a:p>
          <a:p>
            <a:r>
              <a:rPr lang="fr-FR" sz="1600" dirty="0">
                <a:solidFill>
                  <a:srgbClr val="000090"/>
                </a:solidFill>
              </a:rPr>
              <a:t>5-Extrait de «  Ich bin ein Berliner » 1963</a:t>
            </a:r>
          </a:p>
          <a:p>
            <a:r>
              <a:rPr lang="fr-FR" sz="1600" dirty="0">
                <a:solidFill>
                  <a:srgbClr val="000090"/>
                </a:solidFill>
              </a:rPr>
              <a:t>6-Photographie dénonçant l’engagement américain au Vietnam, Marc Riboud, 1967.</a:t>
            </a:r>
          </a:p>
          <a:p>
            <a:r>
              <a:rPr lang="fr-FR" sz="1600" dirty="0">
                <a:solidFill>
                  <a:srgbClr val="000090"/>
                </a:solidFill>
              </a:rPr>
              <a:t>7-Témoignage sur la chute du mur de Berlin 19</a:t>
            </a:r>
            <a:r>
              <a:rPr lang="fr-FR" sz="1600" dirty="0"/>
              <a:t>89</a:t>
            </a:r>
          </a:p>
          <a:p>
            <a:endParaRPr lang="fr-FR" dirty="0"/>
          </a:p>
        </p:txBody>
      </p:sp>
      <p:sp>
        <p:nvSpPr>
          <p:cNvPr id="6" name="ZoneTexte 5"/>
          <p:cNvSpPr txBox="1"/>
          <p:nvPr/>
        </p:nvSpPr>
        <p:spPr>
          <a:xfrm>
            <a:off x="4876800" y="1351508"/>
            <a:ext cx="4267200" cy="4524316"/>
          </a:xfrm>
          <a:prstGeom prst="rect">
            <a:avLst/>
          </a:prstGeom>
          <a:solidFill>
            <a:srgbClr val="F7F6E0"/>
          </a:solidFill>
        </p:spPr>
        <p:txBody>
          <a:bodyPr wrap="square" rtlCol="0">
            <a:spAutoFit/>
          </a:bodyPr>
          <a:lstStyle/>
          <a:p>
            <a:r>
              <a:rPr lang="fr-FR" b="1" i="1" dirty="0">
                <a:solidFill>
                  <a:srgbClr val="000090"/>
                </a:solidFill>
              </a:rPr>
              <a:t>Les consignes :</a:t>
            </a:r>
          </a:p>
          <a:p>
            <a:r>
              <a:rPr lang="fr-FR" b="1" i="1" dirty="0">
                <a:solidFill>
                  <a:srgbClr val="000090"/>
                </a:solidFill>
              </a:rPr>
              <a:t>1- </a:t>
            </a:r>
            <a:r>
              <a:rPr lang="fr-FR" i="1" dirty="0">
                <a:solidFill>
                  <a:srgbClr val="000090"/>
                </a:solidFill>
              </a:rPr>
              <a:t>A l’aide de la frise chronologique</a:t>
            </a:r>
            <a:r>
              <a:rPr lang="fr-FR" b="1" i="1" dirty="0">
                <a:solidFill>
                  <a:srgbClr val="000090"/>
                </a:solidFill>
              </a:rPr>
              <a:t>, indiquer à quelle période de la GF les documents 2 à 7 se rattachent.</a:t>
            </a:r>
          </a:p>
          <a:p>
            <a:r>
              <a:rPr lang="fr-FR" dirty="0">
                <a:solidFill>
                  <a:srgbClr val="000090"/>
                </a:solidFill>
              </a:rPr>
              <a:t>2- Dans un tableau à deux colonnes, </a:t>
            </a:r>
            <a:r>
              <a:rPr lang="fr-FR" b="1" dirty="0">
                <a:solidFill>
                  <a:srgbClr val="000090"/>
                </a:solidFill>
              </a:rPr>
              <a:t>classer les documents </a:t>
            </a:r>
            <a:r>
              <a:rPr lang="fr-FR" dirty="0">
                <a:solidFill>
                  <a:srgbClr val="000090"/>
                </a:solidFill>
              </a:rPr>
              <a:t>selon qu’ils proviennent d’une source du bloc de l’Ouest ou du bloc de l’Est. </a:t>
            </a:r>
            <a:r>
              <a:rPr lang="fr-FR" b="1" dirty="0">
                <a:solidFill>
                  <a:srgbClr val="000090"/>
                </a:solidFill>
              </a:rPr>
              <a:t>Justifier ce classement pour deux documents au choix.</a:t>
            </a:r>
          </a:p>
          <a:p>
            <a:r>
              <a:rPr lang="fr-FR" dirty="0">
                <a:solidFill>
                  <a:srgbClr val="000090"/>
                </a:solidFill>
              </a:rPr>
              <a:t>3- </a:t>
            </a:r>
            <a:r>
              <a:rPr lang="fr-FR" b="1" dirty="0">
                <a:solidFill>
                  <a:srgbClr val="000090"/>
                </a:solidFill>
              </a:rPr>
              <a:t>Résumer en une phrase l’idée principale de chaque document.</a:t>
            </a:r>
          </a:p>
          <a:p>
            <a:r>
              <a:rPr lang="fr-FR" b="1" dirty="0">
                <a:solidFill>
                  <a:srgbClr val="000090"/>
                </a:solidFill>
              </a:rPr>
              <a:t>4-Choisir deux documents, préparer deux questions pour chacun d’eux  qui permettent de montrer ce qu’il apporte à nos connaissances de la GF. </a:t>
            </a:r>
          </a:p>
          <a:p>
            <a:r>
              <a:rPr lang="fr-FR" b="1" dirty="0">
                <a:solidFill>
                  <a:srgbClr val="000090"/>
                </a:solidFill>
              </a:rPr>
              <a:t>5-Préparer les réponses à ces questions.</a:t>
            </a:r>
          </a:p>
          <a:p>
            <a:endParaRPr lang="fr-FR" dirty="0">
              <a:solidFill>
                <a:srgbClr val="000090"/>
              </a:solidFill>
            </a:endParaRPr>
          </a:p>
        </p:txBody>
      </p:sp>
      <p:sp>
        <p:nvSpPr>
          <p:cNvPr id="7" name="ZoneTexte 6"/>
          <p:cNvSpPr txBox="1"/>
          <p:nvPr/>
        </p:nvSpPr>
        <p:spPr>
          <a:xfrm>
            <a:off x="74518" y="5829657"/>
            <a:ext cx="9069482" cy="861774"/>
          </a:xfrm>
          <a:prstGeom prst="rect">
            <a:avLst/>
          </a:prstGeom>
          <a:solidFill>
            <a:srgbClr val="DDDDF7"/>
          </a:solidFill>
        </p:spPr>
        <p:txBody>
          <a:bodyPr wrap="square" rtlCol="0">
            <a:spAutoFit/>
          </a:bodyPr>
          <a:lstStyle/>
          <a:p>
            <a:r>
              <a:rPr lang="fr-FR" sz="1600" dirty="0">
                <a:solidFill>
                  <a:srgbClr val="000090"/>
                </a:solidFill>
              </a:rPr>
              <a:t>Accès libre au manuel</a:t>
            </a:r>
          </a:p>
          <a:p>
            <a:r>
              <a:rPr lang="fr-FR" sz="1600" dirty="0">
                <a:solidFill>
                  <a:srgbClr val="000090"/>
                </a:solidFill>
              </a:rPr>
              <a:t>Une frise chronologique préparée par le professeur comportant les trois périodes de la GF et</a:t>
            </a:r>
          </a:p>
          <a:p>
            <a:r>
              <a:rPr lang="fr-FR" sz="1600" dirty="0">
                <a:solidFill>
                  <a:srgbClr val="000090"/>
                </a:solidFill>
              </a:rPr>
              <a:t> les principales crises et conflits ( sauf si le manuel, en propose une comprenant ces éléments).</a:t>
            </a:r>
          </a:p>
        </p:txBody>
      </p:sp>
      <p:sp>
        <p:nvSpPr>
          <p:cNvPr id="8" name="Rectangle 7"/>
          <p:cNvSpPr/>
          <p:nvPr/>
        </p:nvSpPr>
        <p:spPr>
          <a:xfrm>
            <a:off x="4479667" y="3244334"/>
            <a:ext cx="184666" cy="369332"/>
          </a:xfrm>
          <a:prstGeom prst="rect">
            <a:avLst/>
          </a:prstGeom>
        </p:spPr>
        <p:txBody>
          <a:bodyPr wrap="none">
            <a:spAutoFit/>
          </a:bodyPr>
          <a:lstStyle/>
          <a:p>
            <a:r>
              <a:rPr lang="fr-FR"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sz="3200" dirty="0">
                <a:solidFill>
                  <a:srgbClr val="000090"/>
                </a:solidFill>
              </a:rPr>
              <a:t>Evaluation du travail par compétences</a:t>
            </a:r>
          </a:p>
        </p:txBody>
      </p:sp>
      <p:sp>
        <p:nvSpPr>
          <p:cNvPr id="4" name="ZoneTexte 3"/>
          <p:cNvSpPr txBox="1"/>
          <p:nvPr/>
        </p:nvSpPr>
        <p:spPr>
          <a:xfrm>
            <a:off x="147374" y="1277034"/>
            <a:ext cx="4434552" cy="923330"/>
          </a:xfrm>
          <a:prstGeom prst="rect">
            <a:avLst/>
          </a:prstGeom>
          <a:noFill/>
        </p:spPr>
        <p:txBody>
          <a:bodyPr wrap="none" rtlCol="0">
            <a:spAutoFit/>
          </a:bodyPr>
          <a:lstStyle/>
          <a:p>
            <a:r>
              <a:rPr lang="fr-FR" dirty="0">
                <a:solidFill>
                  <a:srgbClr val="000090"/>
                </a:solidFill>
              </a:rPr>
              <a:t>les </a:t>
            </a:r>
            <a:r>
              <a:rPr lang="fr-FR" b="1" dirty="0">
                <a:solidFill>
                  <a:srgbClr val="000090"/>
                </a:solidFill>
              </a:rPr>
              <a:t>deux compétences </a:t>
            </a:r>
            <a:r>
              <a:rPr lang="fr-FR" dirty="0">
                <a:solidFill>
                  <a:srgbClr val="000090"/>
                </a:solidFill>
              </a:rPr>
              <a:t>au cœur de la séance :</a:t>
            </a:r>
          </a:p>
          <a:p>
            <a:r>
              <a:rPr lang="fr-FR" dirty="0">
                <a:solidFill>
                  <a:srgbClr val="000090"/>
                </a:solidFill>
              </a:rPr>
              <a:t>Analyser et comprendre des documents</a:t>
            </a:r>
          </a:p>
          <a:p>
            <a:r>
              <a:rPr lang="fr-FR" dirty="0">
                <a:solidFill>
                  <a:srgbClr val="000090"/>
                </a:solidFill>
              </a:rPr>
              <a:t>Coopérer et mutualiser</a:t>
            </a:r>
          </a:p>
        </p:txBody>
      </p:sp>
      <p:sp>
        <p:nvSpPr>
          <p:cNvPr id="5" name="ZoneTexte 4"/>
          <p:cNvSpPr txBox="1"/>
          <p:nvPr/>
        </p:nvSpPr>
        <p:spPr>
          <a:xfrm>
            <a:off x="147374" y="2514600"/>
            <a:ext cx="8768026" cy="1477328"/>
          </a:xfrm>
          <a:prstGeom prst="rect">
            <a:avLst/>
          </a:prstGeom>
          <a:noFill/>
        </p:spPr>
        <p:txBody>
          <a:bodyPr wrap="square" rtlCol="0">
            <a:spAutoFit/>
          </a:bodyPr>
          <a:lstStyle/>
          <a:p>
            <a:pPr>
              <a:buFontTx/>
              <a:buChar char="-"/>
            </a:pPr>
            <a:endParaRPr lang="fr-FR" dirty="0"/>
          </a:p>
          <a:p>
            <a:pPr>
              <a:buFontTx/>
              <a:buChar char="-"/>
            </a:pPr>
            <a:endParaRPr lang="fr-FR" dirty="0"/>
          </a:p>
          <a:p>
            <a:pPr>
              <a:buFontTx/>
              <a:buChar char="-"/>
            </a:pPr>
            <a:endParaRPr lang="fr-FR" dirty="0"/>
          </a:p>
          <a:p>
            <a:pPr>
              <a:buFontTx/>
              <a:buChar char="-"/>
            </a:pPr>
            <a:endParaRPr lang="fr-FR" dirty="0"/>
          </a:p>
          <a:p>
            <a:endParaRPr lang="fr-FR" dirty="0"/>
          </a:p>
          <a:p>
            <a:endParaRPr lang="fr-FR" dirty="0"/>
          </a:p>
        </p:txBody>
      </p:sp>
      <p:sp>
        <p:nvSpPr>
          <p:cNvPr id="6" name="ZoneTexte 5"/>
          <p:cNvSpPr txBox="1"/>
          <p:nvPr/>
        </p:nvSpPr>
        <p:spPr>
          <a:xfrm>
            <a:off x="6019800" y="1000035"/>
            <a:ext cx="2667000" cy="1200329"/>
          </a:xfrm>
          <a:prstGeom prst="rect">
            <a:avLst/>
          </a:prstGeom>
          <a:solidFill>
            <a:srgbClr val="DDDDF7"/>
          </a:solidFill>
        </p:spPr>
        <p:txBody>
          <a:bodyPr wrap="square" rtlCol="0">
            <a:spAutoFit/>
          </a:bodyPr>
          <a:lstStyle/>
          <a:p>
            <a:r>
              <a:rPr lang="fr-FR" b="1" dirty="0">
                <a:solidFill>
                  <a:srgbClr val="0000FF"/>
                </a:solidFill>
              </a:rPr>
              <a:t>Evaluation formative en cours de séance.  Evaluation collective en temps 2. </a:t>
            </a:r>
          </a:p>
        </p:txBody>
      </p:sp>
      <p:sp>
        <p:nvSpPr>
          <p:cNvPr id="8" name="ZoneTexte 7"/>
          <p:cNvSpPr txBox="1"/>
          <p:nvPr/>
        </p:nvSpPr>
        <p:spPr>
          <a:xfrm>
            <a:off x="147374" y="2477363"/>
            <a:ext cx="8996626" cy="2585323"/>
          </a:xfrm>
          <a:prstGeom prst="rect">
            <a:avLst/>
          </a:prstGeom>
          <a:noFill/>
        </p:spPr>
        <p:txBody>
          <a:bodyPr wrap="square" rtlCol="0">
            <a:spAutoFit/>
          </a:bodyPr>
          <a:lstStyle/>
          <a:p>
            <a:r>
              <a:rPr lang="fr-FR" b="1" dirty="0">
                <a:solidFill>
                  <a:srgbClr val="000090"/>
                </a:solidFill>
              </a:rPr>
              <a:t>Analyser et comprendre des documents : Indicateurs ou critères de réussite</a:t>
            </a:r>
          </a:p>
          <a:p>
            <a:pPr>
              <a:buFontTx/>
              <a:buChar char="-"/>
            </a:pPr>
            <a:r>
              <a:rPr lang="fr-FR" dirty="0">
                <a:solidFill>
                  <a:srgbClr val="000090"/>
                </a:solidFill>
              </a:rPr>
              <a:t> Le sens général des documents est compris (question 3).</a:t>
            </a:r>
          </a:p>
          <a:p>
            <a:pPr>
              <a:buFontTx/>
              <a:buChar char="-"/>
            </a:pPr>
            <a:r>
              <a:rPr lang="fr-FR" dirty="0">
                <a:solidFill>
                  <a:srgbClr val="000090"/>
                </a:solidFill>
              </a:rPr>
              <a:t> Le point de vue particulier des documents est identifié (question 2).</a:t>
            </a:r>
          </a:p>
          <a:p>
            <a:pPr>
              <a:buFontTx/>
              <a:buChar char="-"/>
            </a:pPr>
            <a:r>
              <a:rPr lang="fr-FR" dirty="0">
                <a:solidFill>
                  <a:srgbClr val="000090"/>
                </a:solidFill>
              </a:rPr>
              <a:t> L’élève sait confronter le documents à ce qu’il peut lire par ailleurs (questions 1 -4).</a:t>
            </a:r>
          </a:p>
          <a:p>
            <a:pPr>
              <a:buFontTx/>
              <a:buChar char="-"/>
            </a:pPr>
            <a:r>
              <a:rPr lang="fr-FR" dirty="0">
                <a:solidFill>
                  <a:srgbClr val="000090"/>
                </a:solidFill>
              </a:rPr>
              <a:t> L’élève sait extraire des informations pertinentes pour répondre à une question (question5).</a:t>
            </a:r>
          </a:p>
          <a:p>
            <a:pPr>
              <a:buFontTx/>
              <a:buChar char="-"/>
            </a:pPr>
            <a:r>
              <a:rPr lang="fr-FR" dirty="0">
                <a:solidFill>
                  <a:srgbClr val="000090"/>
                </a:solidFill>
              </a:rPr>
              <a:t> L’élève fait preuve d’un regard critique sur le document (question 4). </a:t>
            </a:r>
          </a:p>
          <a:p>
            <a:pPr>
              <a:buFontTx/>
              <a:buChar char="-"/>
            </a:pPr>
            <a:endParaRPr lang="fr-FR" dirty="0">
              <a:solidFill>
                <a:srgbClr val="000090"/>
              </a:solidFill>
            </a:endParaRPr>
          </a:p>
          <a:p>
            <a:endParaRPr lang="fr-FR" dirty="0">
              <a:solidFill>
                <a:srgbClr val="000090"/>
              </a:solidFill>
            </a:endParaRPr>
          </a:p>
          <a:p>
            <a:endParaRPr lang="fr-FR" dirty="0">
              <a:solidFill>
                <a:srgbClr val="000090"/>
              </a:solidFill>
            </a:endParaRPr>
          </a:p>
          <a:p>
            <a:endParaRPr lang="fr-FR" dirty="0">
              <a:solidFill>
                <a:srgbClr val="000090"/>
              </a:solidFill>
            </a:endParaRPr>
          </a:p>
        </p:txBody>
      </p:sp>
      <p:sp>
        <p:nvSpPr>
          <p:cNvPr id="9" name="ZoneTexte 8"/>
          <p:cNvSpPr txBox="1"/>
          <p:nvPr/>
        </p:nvSpPr>
        <p:spPr>
          <a:xfrm>
            <a:off x="147374" y="4278868"/>
            <a:ext cx="8481809" cy="2031325"/>
          </a:xfrm>
          <a:prstGeom prst="rect">
            <a:avLst/>
          </a:prstGeom>
          <a:noFill/>
        </p:spPr>
        <p:txBody>
          <a:bodyPr wrap="none" rtlCol="0">
            <a:spAutoFit/>
          </a:bodyPr>
          <a:lstStyle/>
          <a:p>
            <a:r>
              <a:rPr lang="fr-FR" b="1" dirty="0">
                <a:solidFill>
                  <a:srgbClr val="000090"/>
                </a:solidFill>
              </a:rPr>
              <a:t>Coopérer et mutualiser : indicateurs ou critères de réussite</a:t>
            </a:r>
          </a:p>
          <a:p>
            <a:pPr>
              <a:buFontTx/>
              <a:buChar char="-"/>
            </a:pPr>
            <a:r>
              <a:rPr lang="fr-FR" dirty="0">
                <a:solidFill>
                  <a:srgbClr val="000090"/>
                </a:solidFill>
              </a:rPr>
              <a:t>Capacité à participer à l’organisation du travail du groupe.</a:t>
            </a:r>
          </a:p>
          <a:p>
            <a:pPr>
              <a:buFontTx/>
              <a:buChar char="-"/>
            </a:pPr>
            <a:r>
              <a:rPr lang="fr-FR" dirty="0">
                <a:solidFill>
                  <a:srgbClr val="000090"/>
                </a:solidFill>
              </a:rPr>
              <a:t>Capacité à respecter les consignes.</a:t>
            </a:r>
          </a:p>
          <a:p>
            <a:pPr>
              <a:buFontTx/>
              <a:buChar char="-"/>
            </a:pPr>
            <a:r>
              <a:rPr lang="fr-FR" dirty="0">
                <a:solidFill>
                  <a:srgbClr val="000090"/>
                </a:solidFill>
              </a:rPr>
              <a:t>Capacité à respecter l’opinion des autres et à exprimer la sienne.</a:t>
            </a:r>
          </a:p>
          <a:p>
            <a:pPr>
              <a:buFontTx/>
              <a:buChar char="-"/>
            </a:pPr>
            <a:r>
              <a:rPr lang="fr-FR" dirty="0">
                <a:solidFill>
                  <a:srgbClr val="000090"/>
                </a:solidFill>
              </a:rPr>
              <a:t>Capacité à s’impliquer dans le travail collectif et à apporter des éléments à la production </a:t>
            </a:r>
          </a:p>
          <a:p>
            <a:pPr>
              <a:buFontTx/>
              <a:buChar char="-"/>
            </a:pPr>
            <a:r>
              <a:rPr lang="fr-FR" dirty="0">
                <a:solidFill>
                  <a:srgbClr val="000090"/>
                </a:solidFill>
              </a:rPr>
              <a:t>commune.</a:t>
            </a:r>
          </a:p>
          <a:p>
            <a:pPr>
              <a:buFontTx/>
              <a:buChar char="-"/>
            </a:pPr>
            <a:endParaRPr lang="fr-FR" dirty="0">
              <a:solidFill>
                <a:srgbClr val="00009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229600" cy="914400"/>
          </a:xfrm>
        </p:spPr>
        <p:txBody>
          <a:bodyPr>
            <a:noAutofit/>
          </a:bodyPr>
          <a:lstStyle/>
          <a:p>
            <a:r>
              <a:rPr lang="fr-FR" sz="2400" dirty="0">
                <a:solidFill>
                  <a:srgbClr val="0000FF"/>
                </a:solidFill>
              </a:rPr>
              <a:t>Situer la maîtrise de l’élève:</a:t>
            </a:r>
            <a:br>
              <a:rPr lang="fr-FR" sz="2400" dirty="0"/>
            </a:br>
            <a:r>
              <a:rPr lang="fr-FR" sz="2400" dirty="0"/>
              <a:t>analyser et comprendre des documents</a:t>
            </a:r>
          </a:p>
        </p:txBody>
      </p:sp>
      <p:graphicFrame>
        <p:nvGraphicFramePr>
          <p:cNvPr id="4" name="Tableau 3"/>
          <p:cNvGraphicFramePr>
            <a:graphicFrameLocks noGrp="1"/>
          </p:cNvGraphicFramePr>
          <p:nvPr/>
        </p:nvGraphicFramePr>
        <p:xfrm>
          <a:off x="228600" y="914400"/>
          <a:ext cx="8686801" cy="5778499"/>
        </p:xfrm>
        <a:graphic>
          <a:graphicData uri="http://schemas.openxmlformats.org/drawingml/2006/table">
            <a:tbl>
              <a:tblPr firstRow="1" bandRow="1">
                <a:tableStyleId>{5C22544A-7EE6-4342-B048-85BDC9FD1C3A}</a:tableStyleId>
              </a:tblPr>
              <a:tblGrid>
                <a:gridCol w="1663430">
                  <a:extLst>
                    <a:ext uri="{9D8B030D-6E8A-4147-A177-3AD203B41FA5}">
                      <a16:colId xmlns:a16="http://schemas.microsoft.com/office/drawing/2014/main" val="20000"/>
                    </a:ext>
                  </a:extLst>
                </a:gridCol>
                <a:gridCol w="1663430">
                  <a:extLst>
                    <a:ext uri="{9D8B030D-6E8A-4147-A177-3AD203B41FA5}">
                      <a16:colId xmlns:a16="http://schemas.microsoft.com/office/drawing/2014/main" val="20001"/>
                    </a:ext>
                  </a:extLst>
                </a:gridCol>
                <a:gridCol w="1786647">
                  <a:extLst>
                    <a:ext uri="{9D8B030D-6E8A-4147-A177-3AD203B41FA5}">
                      <a16:colId xmlns:a16="http://schemas.microsoft.com/office/drawing/2014/main" val="20002"/>
                    </a:ext>
                  </a:extLst>
                </a:gridCol>
                <a:gridCol w="1817451">
                  <a:extLst>
                    <a:ext uri="{9D8B030D-6E8A-4147-A177-3AD203B41FA5}">
                      <a16:colId xmlns:a16="http://schemas.microsoft.com/office/drawing/2014/main" val="20003"/>
                    </a:ext>
                  </a:extLst>
                </a:gridCol>
                <a:gridCol w="1755843">
                  <a:extLst>
                    <a:ext uri="{9D8B030D-6E8A-4147-A177-3AD203B41FA5}">
                      <a16:colId xmlns:a16="http://schemas.microsoft.com/office/drawing/2014/main" val="20004"/>
                    </a:ext>
                  </a:extLst>
                </a:gridCol>
              </a:tblGrid>
              <a:tr h="339392">
                <a:tc>
                  <a:txBody>
                    <a:bodyPr/>
                    <a:lstStyle/>
                    <a:p>
                      <a:endParaRPr lang="fr-FR" dirty="0">
                        <a:solidFill>
                          <a:srgbClr val="0000FF"/>
                        </a:solidFill>
                      </a:endParaRPr>
                    </a:p>
                  </a:txBody>
                  <a:tcPr/>
                </a:tc>
                <a:tc>
                  <a:txBody>
                    <a:bodyPr/>
                    <a:lstStyle/>
                    <a:p>
                      <a:r>
                        <a:rPr lang="fr-FR" dirty="0">
                          <a:solidFill>
                            <a:srgbClr val="0000FF"/>
                          </a:solidFill>
                        </a:rPr>
                        <a:t>Maîtrise insuffisante</a:t>
                      </a:r>
                    </a:p>
                  </a:txBody>
                  <a:tcPr/>
                </a:tc>
                <a:tc>
                  <a:txBody>
                    <a:bodyPr/>
                    <a:lstStyle/>
                    <a:p>
                      <a:r>
                        <a:rPr lang="fr-FR" dirty="0">
                          <a:solidFill>
                            <a:srgbClr val="0000FF"/>
                          </a:solidFill>
                        </a:rPr>
                        <a:t>Maîtrise fragile</a:t>
                      </a:r>
                    </a:p>
                  </a:txBody>
                  <a:tcPr/>
                </a:tc>
                <a:tc>
                  <a:txBody>
                    <a:bodyPr/>
                    <a:lstStyle/>
                    <a:p>
                      <a:r>
                        <a:rPr lang="fr-FR" dirty="0">
                          <a:solidFill>
                            <a:srgbClr val="0000FF"/>
                          </a:solidFill>
                        </a:rPr>
                        <a:t>Maîtrise satisfaisante</a:t>
                      </a:r>
                    </a:p>
                  </a:txBody>
                  <a:tcPr/>
                </a:tc>
                <a:tc>
                  <a:txBody>
                    <a:bodyPr/>
                    <a:lstStyle/>
                    <a:p>
                      <a:r>
                        <a:rPr lang="fr-FR" dirty="0">
                          <a:solidFill>
                            <a:srgbClr val="0000FF"/>
                          </a:solidFill>
                        </a:rPr>
                        <a:t>Très bonne maîtrise</a:t>
                      </a:r>
                    </a:p>
                  </a:txBody>
                  <a:tcPr/>
                </a:tc>
                <a:extLst>
                  <a:ext uri="{0D108BD9-81ED-4DB2-BD59-A6C34878D82A}">
                    <a16:rowId xmlns:a16="http://schemas.microsoft.com/office/drawing/2014/main" val="10000"/>
                  </a:ext>
                </a:extLst>
              </a:tr>
              <a:tr h="637540">
                <a:tc>
                  <a:txBody>
                    <a:bodyPr/>
                    <a:lstStyle/>
                    <a:p>
                      <a:r>
                        <a:rPr lang="fr-FR" sz="1200" b="1" i="1" dirty="0">
                          <a:solidFill>
                            <a:srgbClr val="000090"/>
                          </a:solidFill>
                        </a:rPr>
                        <a:t>1- indiquer à quelle période de la GF les documents 2 à 7 se rattachent</a:t>
                      </a:r>
                      <a:endParaRPr lang="fr-FR" sz="1200" dirty="0">
                        <a:solidFill>
                          <a:srgbClr val="000090"/>
                        </a:solidFill>
                      </a:endParaRPr>
                    </a:p>
                  </a:txBody>
                  <a:tcPr/>
                </a:tc>
                <a:tc>
                  <a:txBody>
                    <a:bodyPr/>
                    <a:lstStyle/>
                    <a:p>
                      <a:r>
                        <a:rPr lang="fr-FR" sz="1400" dirty="0">
                          <a:solidFill>
                            <a:srgbClr val="000090"/>
                          </a:solidFill>
                        </a:rPr>
                        <a:t>Plusieurs</a:t>
                      </a:r>
                      <a:r>
                        <a:rPr lang="fr-FR" sz="1400" baseline="0" dirty="0">
                          <a:solidFill>
                            <a:srgbClr val="000090"/>
                          </a:solidFill>
                        </a:rPr>
                        <a:t> documents sont mal situés dans le temps.</a:t>
                      </a:r>
                      <a:endParaRPr lang="fr-FR" sz="1400" dirty="0">
                        <a:solidFill>
                          <a:srgbClr val="000090"/>
                        </a:solidFill>
                      </a:endParaRPr>
                    </a:p>
                  </a:txBody>
                  <a:tcPr/>
                </a:tc>
                <a:tc>
                  <a:txBody>
                    <a:bodyPr/>
                    <a:lstStyle/>
                    <a:p>
                      <a:r>
                        <a:rPr lang="fr-FR" sz="1400" dirty="0">
                          <a:solidFill>
                            <a:srgbClr val="000090"/>
                          </a:solidFill>
                        </a:rPr>
                        <a:t>Un document est mal situé dans</a:t>
                      </a:r>
                      <a:r>
                        <a:rPr lang="fr-FR" sz="1400" baseline="0" dirty="0">
                          <a:solidFill>
                            <a:srgbClr val="000090"/>
                          </a:solidFill>
                        </a:rPr>
                        <a:t> le temps.</a:t>
                      </a:r>
                      <a:endParaRPr lang="fr-FR" sz="1400" dirty="0">
                        <a:solidFill>
                          <a:srgbClr val="000090"/>
                        </a:solidFill>
                      </a:endParaRPr>
                    </a:p>
                  </a:txBody>
                  <a:tcPr/>
                </a:tc>
                <a:tc>
                  <a:txBody>
                    <a:bodyPr/>
                    <a:lstStyle/>
                    <a:p>
                      <a:r>
                        <a:rPr lang="fr-FR" sz="1400" dirty="0">
                          <a:solidFill>
                            <a:srgbClr val="000090"/>
                          </a:solidFill>
                        </a:rPr>
                        <a:t>Tous les documents sont bien situés dans le temps.</a:t>
                      </a:r>
                    </a:p>
                  </a:txBody>
                  <a:tcPr/>
                </a:tc>
                <a:tc>
                  <a:txBody>
                    <a:bodyPr/>
                    <a:lstStyle/>
                    <a:p>
                      <a:r>
                        <a:rPr lang="fr-FR" sz="1400" dirty="0">
                          <a:solidFill>
                            <a:srgbClr val="000090"/>
                          </a:solidFill>
                        </a:rPr>
                        <a:t>Tous les documents sont bien situés dans le temps.</a:t>
                      </a:r>
                    </a:p>
                  </a:txBody>
                  <a:tcPr/>
                </a:tc>
                <a:extLst>
                  <a:ext uri="{0D108BD9-81ED-4DB2-BD59-A6C34878D82A}">
                    <a16:rowId xmlns:a16="http://schemas.microsoft.com/office/drawing/2014/main" val="10001"/>
                  </a:ext>
                </a:extLst>
              </a:tr>
              <a:tr h="1077201">
                <a:tc>
                  <a:txBody>
                    <a:bodyPr/>
                    <a:lstStyle/>
                    <a:p>
                      <a:r>
                        <a:rPr lang="fr-FR" sz="1200" dirty="0">
                          <a:solidFill>
                            <a:srgbClr val="000090"/>
                          </a:solidFill>
                        </a:rPr>
                        <a:t>2-Dans un tableau à deux colonnes, </a:t>
                      </a:r>
                      <a:r>
                        <a:rPr lang="fr-FR" sz="1200" b="1" dirty="0">
                          <a:solidFill>
                            <a:srgbClr val="000090"/>
                          </a:solidFill>
                        </a:rPr>
                        <a:t>classer les documents …Justifier ce classement pour deux documents au choix.</a:t>
                      </a:r>
                      <a:endParaRPr lang="fr-FR" sz="1200" dirty="0">
                        <a:solidFill>
                          <a:srgbClr val="000090"/>
                        </a:solidFill>
                      </a:endParaRPr>
                    </a:p>
                  </a:txBody>
                  <a:tcPr/>
                </a:tc>
                <a:tc>
                  <a:txBody>
                    <a:bodyPr/>
                    <a:lstStyle/>
                    <a:p>
                      <a:r>
                        <a:rPr lang="fr-FR" sz="1400" dirty="0">
                          <a:solidFill>
                            <a:srgbClr val="000090"/>
                          </a:solidFill>
                        </a:rPr>
                        <a:t>Le classement montre que l’antagonisme Est-Ouest</a:t>
                      </a:r>
                      <a:r>
                        <a:rPr lang="fr-FR" sz="1400" baseline="0" dirty="0">
                          <a:solidFill>
                            <a:srgbClr val="000090"/>
                          </a:solidFill>
                        </a:rPr>
                        <a:t> n’est pas compris.</a:t>
                      </a:r>
                      <a:endParaRPr lang="fr-FR" sz="1400" dirty="0">
                        <a:solidFill>
                          <a:srgbClr val="000090"/>
                        </a:solidFill>
                      </a:endParaRPr>
                    </a:p>
                  </a:txBody>
                  <a:tcPr/>
                </a:tc>
                <a:tc>
                  <a:txBody>
                    <a:bodyPr/>
                    <a:lstStyle/>
                    <a:p>
                      <a:r>
                        <a:rPr lang="fr-FR" sz="1400" dirty="0">
                          <a:solidFill>
                            <a:srgbClr val="000090"/>
                          </a:solidFill>
                        </a:rPr>
                        <a:t>La plupart des documents sont correctement classés. L’antagonisme</a:t>
                      </a:r>
                      <a:r>
                        <a:rPr lang="fr-FR" sz="1400" baseline="0" dirty="0">
                          <a:solidFill>
                            <a:srgbClr val="000090"/>
                          </a:solidFill>
                        </a:rPr>
                        <a:t> est compris mais pas justifié.</a:t>
                      </a:r>
                      <a:endParaRPr lang="fr-FR" sz="1400" dirty="0">
                        <a:solidFill>
                          <a:srgbClr val="000090"/>
                        </a:solidFill>
                      </a:endParaRPr>
                    </a:p>
                  </a:txBody>
                  <a:tcPr/>
                </a:tc>
                <a:tc>
                  <a:txBody>
                    <a:bodyPr/>
                    <a:lstStyle/>
                    <a:p>
                      <a:r>
                        <a:rPr lang="fr-FR" sz="1400" baseline="0" dirty="0">
                          <a:solidFill>
                            <a:srgbClr val="000090"/>
                          </a:solidFill>
                        </a:rPr>
                        <a:t>Seuls les documents 6 et/ou 7 ne sont pas correctement classés. Le classement est bien justifié.</a:t>
                      </a:r>
                      <a:endParaRPr lang="fr-FR" sz="1400" dirty="0">
                        <a:solidFill>
                          <a:srgbClr val="000090"/>
                        </a:solidFill>
                      </a:endParaRPr>
                    </a:p>
                  </a:txBody>
                  <a:tcPr/>
                </a:tc>
                <a:tc>
                  <a:txBody>
                    <a:bodyPr/>
                    <a:lstStyle/>
                    <a:p>
                      <a:r>
                        <a:rPr lang="fr-FR" sz="1400" dirty="0">
                          <a:solidFill>
                            <a:srgbClr val="000090"/>
                          </a:solidFill>
                        </a:rPr>
                        <a:t>Tous</a:t>
                      </a:r>
                      <a:r>
                        <a:rPr lang="fr-FR" sz="1400" baseline="0" dirty="0">
                          <a:solidFill>
                            <a:srgbClr val="000090"/>
                          </a:solidFill>
                        </a:rPr>
                        <a:t> les documents sont correctement classés et le classement bien justifié.</a:t>
                      </a:r>
                      <a:endParaRPr lang="fr-FR" sz="1400" dirty="0">
                        <a:solidFill>
                          <a:srgbClr val="000090"/>
                        </a:solidFill>
                      </a:endParaRPr>
                    </a:p>
                  </a:txBody>
                  <a:tcPr/>
                </a:tc>
                <a:extLst>
                  <a:ext uri="{0D108BD9-81ED-4DB2-BD59-A6C34878D82A}">
                    <a16:rowId xmlns:a16="http://schemas.microsoft.com/office/drawing/2014/main" val="10002"/>
                  </a:ext>
                </a:extLst>
              </a:tr>
              <a:tr h="10772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a:solidFill>
                            <a:srgbClr val="000090"/>
                          </a:solidFill>
                        </a:rPr>
                        <a:t>3- </a:t>
                      </a:r>
                      <a:r>
                        <a:rPr lang="fr-FR" sz="1200" b="1" dirty="0">
                          <a:solidFill>
                            <a:srgbClr val="000090"/>
                          </a:solidFill>
                        </a:rPr>
                        <a:t>Résumer en une phrase l’idée principale de chaque document.</a:t>
                      </a:r>
                    </a:p>
                    <a:p>
                      <a:endParaRPr lang="fr-FR" sz="1200" dirty="0">
                        <a:solidFill>
                          <a:srgbClr val="000090"/>
                        </a:solidFill>
                      </a:endParaRPr>
                    </a:p>
                  </a:txBody>
                  <a:tcPr/>
                </a:tc>
                <a:tc>
                  <a:txBody>
                    <a:bodyPr/>
                    <a:lstStyle/>
                    <a:p>
                      <a:r>
                        <a:rPr lang="fr-FR" sz="1400" baseline="0" dirty="0">
                          <a:solidFill>
                            <a:srgbClr val="000090"/>
                          </a:solidFill>
                        </a:rPr>
                        <a:t>L’idée principale du document n’est pas comprise pour au moins de quatre documents.</a:t>
                      </a:r>
                      <a:endParaRPr lang="fr-FR" sz="1400" dirty="0">
                        <a:solidFill>
                          <a:srgbClr val="000090"/>
                        </a:solidFill>
                      </a:endParaRPr>
                    </a:p>
                  </a:txBody>
                  <a:tcPr/>
                </a:tc>
                <a:tc>
                  <a:txBody>
                    <a:bodyPr/>
                    <a:lstStyle/>
                    <a:p>
                      <a:r>
                        <a:rPr lang="fr-FR" sz="1400" dirty="0">
                          <a:solidFill>
                            <a:srgbClr val="000090"/>
                          </a:solidFill>
                        </a:rPr>
                        <a:t>L’idée principale est</a:t>
                      </a:r>
                      <a:r>
                        <a:rPr lang="fr-FR" sz="1400" baseline="0" dirty="0">
                          <a:solidFill>
                            <a:srgbClr val="000090"/>
                          </a:solidFill>
                        </a:rPr>
                        <a:t> comprise pour au moins cinq des documents.</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solidFill>
                            <a:srgbClr val="000090"/>
                          </a:solidFill>
                        </a:rPr>
                        <a:t>L’idée principale est comprise pour tous les documents, mais elle peut être imprécise ou mal exprimée.  </a:t>
                      </a:r>
                      <a:endParaRPr lang="fr-FR" sz="1400" dirty="0">
                        <a:solidFill>
                          <a:srgbClr val="000090"/>
                        </a:solidFill>
                      </a:endParaRPr>
                    </a:p>
                    <a:p>
                      <a:endParaRPr lang="fr-FR" sz="1400" dirty="0">
                        <a:solidFill>
                          <a:srgbClr val="000090"/>
                        </a:solidFill>
                      </a:endParaRPr>
                    </a:p>
                  </a:txBody>
                  <a:tcPr/>
                </a:tc>
                <a:tc>
                  <a:txBody>
                    <a:bodyPr/>
                    <a:lstStyle/>
                    <a:p>
                      <a:r>
                        <a:rPr lang="fr-FR" sz="1400" dirty="0">
                          <a:solidFill>
                            <a:srgbClr val="000090"/>
                          </a:solidFill>
                        </a:rPr>
                        <a:t>L’idée principale est</a:t>
                      </a:r>
                      <a:r>
                        <a:rPr lang="fr-FR" sz="1400" baseline="0" dirty="0">
                          <a:solidFill>
                            <a:srgbClr val="000090"/>
                          </a:solidFill>
                        </a:rPr>
                        <a:t> </a:t>
                      </a:r>
                      <a:r>
                        <a:rPr lang="fr-FR" sz="1400" dirty="0">
                          <a:solidFill>
                            <a:srgbClr val="000090"/>
                          </a:solidFill>
                        </a:rPr>
                        <a:t>comprise pour tous</a:t>
                      </a:r>
                      <a:r>
                        <a:rPr lang="fr-FR" sz="1400" baseline="0" dirty="0">
                          <a:solidFill>
                            <a:srgbClr val="000090"/>
                          </a:solidFill>
                        </a:rPr>
                        <a:t> les documents et clairement exprimée.</a:t>
                      </a:r>
                      <a:endParaRPr lang="fr-FR" sz="1400" dirty="0">
                        <a:solidFill>
                          <a:srgbClr val="000090"/>
                        </a:solidFill>
                      </a:endParaRPr>
                    </a:p>
                  </a:txBody>
                  <a:tcPr/>
                </a:tc>
                <a:extLst>
                  <a:ext uri="{0D108BD9-81ED-4DB2-BD59-A6C34878D82A}">
                    <a16:rowId xmlns:a16="http://schemas.microsoft.com/office/drawing/2014/main" val="10003"/>
                  </a:ext>
                </a:extLst>
              </a:tr>
              <a:tr h="1077201">
                <a:tc>
                  <a:txBody>
                    <a:bodyPr/>
                    <a:lstStyle/>
                    <a:p>
                      <a:r>
                        <a:rPr lang="fr-FR" sz="1400" b="1" dirty="0">
                          <a:solidFill>
                            <a:srgbClr val="000090"/>
                          </a:solidFill>
                        </a:rPr>
                        <a:t>4</a:t>
                      </a:r>
                      <a:r>
                        <a:rPr lang="fr-FR" sz="1200" b="1" dirty="0">
                          <a:solidFill>
                            <a:srgbClr val="000090"/>
                          </a:solidFill>
                        </a:rPr>
                        <a:t>-Choisir deux documents, préparer deux questions…</a:t>
                      </a:r>
                    </a:p>
                    <a:p>
                      <a:r>
                        <a:rPr lang="fr-FR" sz="1200" b="1" dirty="0">
                          <a:solidFill>
                            <a:srgbClr val="000090"/>
                          </a:solidFill>
                        </a:rPr>
                        <a:t>5-Préparer les réponses à ces questions</a:t>
                      </a:r>
                      <a:endParaRPr lang="fr-FR" sz="1200" dirty="0">
                        <a:solidFill>
                          <a:srgbClr val="000090"/>
                        </a:solidFill>
                      </a:endParaRPr>
                    </a:p>
                  </a:txBody>
                  <a:tcPr/>
                </a:tc>
                <a:tc>
                  <a:txBody>
                    <a:bodyPr/>
                    <a:lstStyle/>
                    <a:p>
                      <a:r>
                        <a:rPr lang="fr-FR" sz="1400" dirty="0">
                          <a:solidFill>
                            <a:srgbClr val="000090"/>
                          </a:solidFill>
                        </a:rPr>
                        <a:t>Les questions proposées ne sont</a:t>
                      </a:r>
                      <a:r>
                        <a:rPr lang="fr-FR" sz="1400" baseline="0" dirty="0">
                          <a:solidFill>
                            <a:srgbClr val="000090"/>
                          </a:solidFill>
                        </a:rPr>
                        <a:t> globalement pas pertinentes et les réponses apportées souvent erronées</a:t>
                      </a:r>
                      <a:endParaRPr lang="fr-FR" sz="1400" dirty="0">
                        <a:solidFill>
                          <a:srgbClr val="000090"/>
                        </a:solidFill>
                      </a:endParaRPr>
                    </a:p>
                  </a:txBody>
                  <a:tcPr/>
                </a:tc>
                <a:tc>
                  <a:txBody>
                    <a:bodyPr/>
                    <a:lstStyle/>
                    <a:p>
                      <a:r>
                        <a:rPr lang="fr-FR" sz="1400" dirty="0">
                          <a:solidFill>
                            <a:srgbClr val="000090"/>
                          </a:solidFill>
                        </a:rPr>
                        <a:t>Il</a:t>
                      </a:r>
                      <a:r>
                        <a:rPr lang="fr-FR" sz="1400" baseline="0" dirty="0">
                          <a:solidFill>
                            <a:srgbClr val="000090"/>
                          </a:solidFill>
                        </a:rPr>
                        <a:t> y a des questions pertinentes et des réponses justes.</a:t>
                      </a:r>
                      <a:endParaRPr lang="fr-FR" sz="1400" dirty="0">
                        <a:solidFill>
                          <a:srgbClr val="000090"/>
                        </a:solidFill>
                      </a:endParaRPr>
                    </a:p>
                  </a:txBody>
                  <a:tcPr/>
                </a:tc>
                <a:tc>
                  <a:txBody>
                    <a:bodyPr/>
                    <a:lstStyle/>
                    <a:p>
                      <a:r>
                        <a:rPr lang="fr-FR" sz="1400" dirty="0">
                          <a:solidFill>
                            <a:srgbClr val="000090"/>
                          </a:solidFill>
                        </a:rPr>
                        <a:t>La majorité des questions sont pertinentes et les réponses apportées intéressantes.</a:t>
                      </a:r>
                    </a:p>
                  </a:txBody>
                  <a:tcPr/>
                </a:tc>
                <a:tc>
                  <a:txBody>
                    <a:bodyPr/>
                    <a:lstStyle/>
                    <a:p>
                      <a:r>
                        <a:rPr lang="fr-FR" sz="1400" dirty="0">
                          <a:solidFill>
                            <a:srgbClr val="000090"/>
                          </a:solidFill>
                        </a:rPr>
                        <a:t>Toutes les questions et les réponses apportées sont pertinentes.</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229600" cy="914400"/>
          </a:xfrm>
        </p:spPr>
        <p:txBody>
          <a:bodyPr>
            <a:noAutofit/>
          </a:bodyPr>
          <a:lstStyle/>
          <a:p>
            <a:r>
              <a:rPr lang="fr-FR" sz="2800" dirty="0">
                <a:solidFill>
                  <a:srgbClr val="0000FF"/>
                </a:solidFill>
              </a:rPr>
              <a:t>Situer la maîtrise de l’élève:</a:t>
            </a:r>
            <a:br>
              <a:rPr lang="fr-FR" sz="2800" dirty="0"/>
            </a:br>
            <a:r>
              <a:rPr lang="fr-FR" sz="2800" dirty="0"/>
              <a:t>Coopérer et mutualiser</a:t>
            </a:r>
          </a:p>
        </p:txBody>
      </p:sp>
      <p:graphicFrame>
        <p:nvGraphicFramePr>
          <p:cNvPr id="4" name="Tableau 3"/>
          <p:cNvGraphicFramePr>
            <a:graphicFrameLocks noGrp="1"/>
          </p:cNvGraphicFramePr>
          <p:nvPr/>
        </p:nvGraphicFramePr>
        <p:xfrm>
          <a:off x="152400" y="914400"/>
          <a:ext cx="8991600" cy="5991859"/>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20000"/>
                    </a:ext>
                  </a:extLst>
                </a:gridCol>
                <a:gridCol w="1723390">
                  <a:extLst>
                    <a:ext uri="{9D8B030D-6E8A-4147-A177-3AD203B41FA5}">
                      <a16:colId xmlns:a16="http://schemas.microsoft.com/office/drawing/2014/main" val="20001"/>
                    </a:ext>
                  </a:extLst>
                </a:gridCol>
                <a:gridCol w="1841701">
                  <a:extLst>
                    <a:ext uri="{9D8B030D-6E8A-4147-A177-3AD203B41FA5}">
                      <a16:colId xmlns:a16="http://schemas.microsoft.com/office/drawing/2014/main" val="20002"/>
                    </a:ext>
                  </a:extLst>
                </a:gridCol>
                <a:gridCol w="1735221">
                  <a:extLst>
                    <a:ext uri="{9D8B030D-6E8A-4147-A177-3AD203B41FA5}">
                      <a16:colId xmlns:a16="http://schemas.microsoft.com/office/drawing/2014/main" val="20003"/>
                    </a:ext>
                  </a:extLst>
                </a:gridCol>
                <a:gridCol w="1892968">
                  <a:extLst>
                    <a:ext uri="{9D8B030D-6E8A-4147-A177-3AD203B41FA5}">
                      <a16:colId xmlns:a16="http://schemas.microsoft.com/office/drawing/2014/main" val="20004"/>
                    </a:ext>
                  </a:extLst>
                </a:gridCol>
              </a:tblGrid>
              <a:tr h="339392">
                <a:tc>
                  <a:txBody>
                    <a:bodyPr/>
                    <a:lstStyle/>
                    <a:p>
                      <a:endParaRPr lang="fr-FR" dirty="0">
                        <a:solidFill>
                          <a:srgbClr val="0000FF"/>
                        </a:solidFill>
                      </a:endParaRPr>
                    </a:p>
                  </a:txBody>
                  <a:tcPr/>
                </a:tc>
                <a:tc>
                  <a:txBody>
                    <a:bodyPr/>
                    <a:lstStyle/>
                    <a:p>
                      <a:r>
                        <a:rPr lang="fr-FR" dirty="0">
                          <a:solidFill>
                            <a:srgbClr val="0000FF"/>
                          </a:solidFill>
                        </a:rPr>
                        <a:t>Maîtrise insuffisante</a:t>
                      </a:r>
                    </a:p>
                  </a:txBody>
                  <a:tcPr/>
                </a:tc>
                <a:tc>
                  <a:txBody>
                    <a:bodyPr/>
                    <a:lstStyle/>
                    <a:p>
                      <a:r>
                        <a:rPr lang="fr-FR" dirty="0">
                          <a:solidFill>
                            <a:srgbClr val="0000FF"/>
                          </a:solidFill>
                        </a:rPr>
                        <a:t>Maîtrise fragile</a:t>
                      </a:r>
                    </a:p>
                  </a:txBody>
                  <a:tcPr/>
                </a:tc>
                <a:tc>
                  <a:txBody>
                    <a:bodyPr/>
                    <a:lstStyle/>
                    <a:p>
                      <a:r>
                        <a:rPr lang="fr-FR" dirty="0">
                          <a:solidFill>
                            <a:srgbClr val="0000FF"/>
                          </a:solidFill>
                        </a:rPr>
                        <a:t>Maîtrise satisfaisante</a:t>
                      </a:r>
                    </a:p>
                  </a:txBody>
                  <a:tcPr/>
                </a:tc>
                <a:tc>
                  <a:txBody>
                    <a:bodyPr/>
                    <a:lstStyle/>
                    <a:p>
                      <a:r>
                        <a:rPr lang="fr-FR" dirty="0">
                          <a:solidFill>
                            <a:srgbClr val="0000FF"/>
                          </a:solidFill>
                        </a:rPr>
                        <a:t>Très bonne maîtrise</a:t>
                      </a:r>
                    </a:p>
                  </a:txBody>
                  <a:tcPr/>
                </a:tc>
                <a:extLst>
                  <a:ext uri="{0D108BD9-81ED-4DB2-BD59-A6C34878D82A}">
                    <a16:rowId xmlns:a16="http://schemas.microsoft.com/office/drawing/2014/main" val="10000"/>
                  </a:ext>
                </a:extLst>
              </a:tr>
              <a:tr h="10772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a:solidFill>
                            <a:srgbClr val="000090"/>
                          </a:solidFill>
                        </a:rPr>
                        <a:t>Capacité à participer à l’organisation du travail du groupe.</a:t>
                      </a:r>
                    </a:p>
                    <a:p>
                      <a:endParaRPr lang="fr-FR" sz="1200" dirty="0">
                        <a:solidFill>
                          <a:srgbClr val="000090"/>
                        </a:solidFill>
                      </a:endParaRPr>
                    </a:p>
                  </a:txBody>
                  <a:tcPr/>
                </a:tc>
                <a:tc>
                  <a:txBody>
                    <a:bodyPr/>
                    <a:lstStyle/>
                    <a:p>
                      <a:r>
                        <a:rPr lang="fr-FR" sz="1400" dirty="0">
                          <a:solidFill>
                            <a:srgbClr val="000090"/>
                          </a:solidFill>
                        </a:rPr>
                        <a:t>L’élève nuit à l’organisation et au travail du groupe par son comportement.</a:t>
                      </a:r>
                    </a:p>
                  </a:txBody>
                  <a:tcPr/>
                </a:tc>
                <a:tc>
                  <a:txBody>
                    <a:bodyPr/>
                    <a:lstStyle/>
                    <a:p>
                      <a:r>
                        <a:rPr lang="fr-FR" sz="1400" dirty="0">
                          <a:solidFill>
                            <a:srgbClr val="000090"/>
                          </a:solidFill>
                        </a:rPr>
                        <a:t>L’élève a un comportement compatible</a:t>
                      </a:r>
                      <a:r>
                        <a:rPr lang="fr-FR" sz="1400" baseline="0" dirty="0">
                          <a:solidFill>
                            <a:srgbClr val="000090"/>
                          </a:solidFill>
                        </a:rPr>
                        <a:t> avec le travail du groupe.</a:t>
                      </a:r>
                      <a:endParaRPr lang="fr-FR" sz="1400" dirty="0">
                        <a:solidFill>
                          <a:srgbClr val="000090"/>
                        </a:solidFill>
                      </a:endParaRPr>
                    </a:p>
                  </a:txBody>
                  <a:tcPr/>
                </a:tc>
                <a:tc>
                  <a:txBody>
                    <a:bodyPr/>
                    <a:lstStyle/>
                    <a:p>
                      <a:r>
                        <a:rPr lang="fr-FR" sz="1400" dirty="0">
                          <a:solidFill>
                            <a:srgbClr val="000090"/>
                          </a:solidFill>
                        </a:rPr>
                        <a:t>L’élève a un comportement qui</a:t>
                      </a:r>
                      <a:r>
                        <a:rPr lang="fr-FR" sz="1400" baseline="0" dirty="0">
                          <a:solidFill>
                            <a:srgbClr val="000090"/>
                          </a:solidFill>
                        </a:rPr>
                        <a:t> favorise  le travail du groupe. Il est dynamique et coopératif.</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L’élève a un comportement qui</a:t>
                      </a:r>
                      <a:r>
                        <a:rPr lang="fr-FR" sz="1400" baseline="0" dirty="0">
                          <a:solidFill>
                            <a:srgbClr val="000090"/>
                          </a:solidFill>
                        </a:rPr>
                        <a:t> favorise le travail du groupe. Il a un comportement de leader ou de médiateur.</a:t>
                      </a:r>
                      <a:endParaRPr lang="fr-FR" sz="1400" dirty="0">
                        <a:solidFill>
                          <a:srgbClr val="000090"/>
                        </a:solidFill>
                      </a:endParaRPr>
                    </a:p>
                    <a:p>
                      <a:endParaRPr lang="fr-FR" sz="1400" dirty="0">
                        <a:solidFill>
                          <a:srgbClr val="000090"/>
                        </a:solidFill>
                      </a:endParaRPr>
                    </a:p>
                  </a:txBody>
                  <a:tcPr/>
                </a:tc>
                <a:extLst>
                  <a:ext uri="{0D108BD9-81ED-4DB2-BD59-A6C34878D82A}">
                    <a16:rowId xmlns:a16="http://schemas.microsoft.com/office/drawing/2014/main" val="10001"/>
                  </a:ext>
                </a:extLst>
              </a:tr>
              <a:tr h="7289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a:solidFill>
                            <a:srgbClr val="000090"/>
                          </a:solidFill>
                        </a:rPr>
                        <a:t>Capacité à respecter les consignes.</a:t>
                      </a:r>
                    </a:p>
                    <a:p>
                      <a:endParaRPr lang="fr-FR" sz="12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L’élève ne respecte</a:t>
                      </a:r>
                      <a:r>
                        <a:rPr lang="fr-FR" sz="1400" baseline="0" dirty="0">
                          <a:solidFill>
                            <a:srgbClr val="000090"/>
                          </a:solidFill>
                        </a:rPr>
                        <a:t> pas les consignes.</a:t>
                      </a:r>
                      <a:endParaRPr lang="fr-FR" sz="1400" dirty="0">
                        <a:solidFill>
                          <a:srgbClr val="000090"/>
                        </a:solidFill>
                      </a:endParaRPr>
                    </a:p>
                    <a:p>
                      <a:endParaRPr lang="fr-FR" sz="1400" dirty="0">
                        <a:solidFill>
                          <a:srgbClr val="000090"/>
                        </a:solidFill>
                      </a:endParaRPr>
                    </a:p>
                  </a:txBody>
                  <a:tcPr/>
                </a:tc>
                <a:tc>
                  <a:txBody>
                    <a:bodyPr/>
                    <a:lstStyle/>
                    <a:p>
                      <a:r>
                        <a:rPr lang="fr-FR" sz="1400" dirty="0">
                          <a:solidFill>
                            <a:srgbClr val="000090"/>
                          </a:solidFill>
                        </a:rPr>
                        <a:t>L’élève respecte globalement les</a:t>
                      </a:r>
                      <a:r>
                        <a:rPr lang="fr-FR" sz="1400" baseline="0" dirty="0">
                          <a:solidFill>
                            <a:srgbClr val="000090"/>
                          </a:solidFill>
                        </a:rPr>
                        <a:t> consignes.</a:t>
                      </a:r>
                      <a:endParaRPr lang="fr-FR" sz="1400" dirty="0">
                        <a:solidFill>
                          <a:srgbClr val="000090"/>
                        </a:solidFill>
                      </a:endParaRPr>
                    </a:p>
                  </a:txBody>
                  <a:tcPr/>
                </a:tc>
                <a:tc>
                  <a:txBody>
                    <a:bodyPr/>
                    <a:lstStyle/>
                    <a:p>
                      <a:r>
                        <a:rPr lang="fr-FR" sz="1400" dirty="0">
                          <a:solidFill>
                            <a:srgbClr val="000090"/>
                          </a:solidFill>
                        </a:rPr>
                        <a:t>L’élève respecte bien les consignes.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L’élève respecte bien les consignes</a:t>
                      </a:r>
                      <a:r>
                        <a:rPr lang="fr-FR" sz="1400" baseline="0" dirty="0">
                          <a:solidFill>
                            <a:srgbClr val="000090"/>
                          </a:solidFill>
                        </a:rPr>
                        <a:t> et aide son groupe à les respecter.</a:t>
                      </a:r>
                      <a:endParaRPr lang="fr-FR" sz="1400" dirty="0">
                        <a:solidFill>
                          <a:srgbClr val="000090"/>
                        </a:solidFill>
                      </a:endParaRPr>
                    </a:p>
                  </a:txBody>
                  <a:tcPr/>
                </a:tc>
                <a:extLst>
                  <a:ext uri="{0D108BD9-81ED-4DB2-BD59-A6C34878D82A}">
                    <a16:rowId xmlns:a16="http://schemas.microsoft.com/office/drawing/2014/main" val="10002"/>
                  </a:ext>
                </a:extLst>
              </a:tr>
              <a:tr h="10772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a:solidFill>
                            <a:srgbClr val="000090"/>
                          </a:solidFill>
                        </a:rPr>
                        <a:t>Capacité à respecter l’opinion des autres et à exprimer la sienne.</a:t>
                      </a:r>
                    </a:p>
                    <a:p>
                      <a:endParaRPr lang="fr-FR" sz="12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L’élève ne respecte pas l’opinion</a:t>
                      </a:r>
                      <a:r>
                        <a:rPr lang="fr-FR" sz="1400" baseline="0" dirty="0">
                          <a:solidFill>
                            <a:srgbClr val="000090"/>
                          </a:solidFill>
                        </a:rPr>
                        <a:t> des autres.</a:t>
                      </a:r>
                    </a:p>
                    <a:p>
                      <a:endParaRPr lang="fr-FR" sz="1400" dirty="0">
                        <a:solidFill>
                          <a:srgbClr val="000090"/>
                        </a:solidFill>
                      </a:endParaRPr>
                    </a:p>
                  </a:txBody>
                  <a:tcPr/>
                </a:tc>
                <a:tc>
                  <a:txBody>
                    <a:bodyPr/>
                    <a:lstStyle/>
                    <a:p>
                      <a:r>
                        <a:rPr lang="fr-FR" sz="1400" dirty="0">
                          <a:solidFill>
                            <a:srgbClr val="000090"/>
                          </a:solidFill>
                        </a:rPr>
                        <a:t>L’élève respecte l’opinion des autres</a:t>
                      </a:r>
                      <a:r>
                        <a:rPr lang="fr-FR" sz="1400" baseline="0" dirty="0">
                          <a:solidFill>
                            <a:srgbClr val="000090"/>
                          </a:solidFill>
                        </a:rPr>
                        <a:t> mais peine à exprimer la sienne.</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L’élève respecte l’opinion des autres</a:t>
                      </a:r>
                      <a:r>
                        <a:rPr lang="fr-FR" sz="1400" baseline="0" dirty="0">
                          <a:solidFill>
                            <a:srgbClr val="000090"/>
                          </a:solidFill>
                        </a:rPr>
                        <a:t> et exprime la sienne.</a:t>
                      </a:r>
                      <a:endParaRPr lang="fr-FR" sz="1400" dirty="0">
                        <a:solidFill>
                          <a:srgbClr val="000090"/>
                        </a:solidFill>
                      </a:endParaRPr>
                    </a:p>
                    <a:p>
                      <a:endParaRPr lang="fr-FR" sz="1400" dirty="0">
                        <a:solidFill>
                          <a:srgbClr val="000090"/>
                        </a:solidFill>
                      </a:endParaRPr>
                    </a:p>
                  </a:txBody>
                  <a:tcPr/>
                </a:tc>
                <a:tc>
                  <a:txBody>
                    <a:bodyPr/>
                    <a:lstStyle/>
                    <a:p>
                      <a:r>
                        <a:rPr lang="fr-FR" sz="1400" dirty="0">
                          <a:solidFill>
                            <a:srgbClr val="000090"/>
                          </a:solidFill>
                        </a:rPr>
                        <a:t>L’élève respecte l’opinion des autres</a:t>
                      </a:r>
                      <a:r>
                        <a:rPr lang="fr-FR" sz="1400" baseline="0" dirty="0">
                          <a:solidFill>
                            <a:srgbClr val="000090"/>
                          </a:solidFill>
                        </a:rPr>
                        <a:t> et exprime la sienne. Il  argumente avec pertinence.</a:t>
                      </a:r>
                      <a:endParaRPr lang="fr-FR" sz="1400" dirty="0">
                        <a:solidFill>
                          <a:srgbClr val="000090"/>
                        </a:solidFill>
                      </a:endParaRPr>
                    </a:p>
                  </a:txBody>
                  <a:tcPr/>
                </a:tc>
                <a:extLst>
                  <a:ext uri="{0D108BD9-81ED-4DB2-BD59-A6C34878D82A}">
                    <a16:rowId xmlns:a16="http://schemas.microsoft.com/office/drawing/2014/main" val="10003"/>
                  </a:ext>
                </a:extLst>
              </a:tr>
              <a:tr h="1077201">
                <a:tc>
                  <a:txBody>
                    <a:bodyPr/>
                    <a:lstStyle/>
                    <a:p>
                      <a:pPr>
                        <a:buFontTx/>
                        <a:buChar char="-"/>
                      </a:pPr>
                      <a:r>
                        <a:rPr lang="fr-FR" sz="1200" dirty="0">
                          <a:solidFill>
                            <a:srgbClr val="000090"/>
                          </a:solidFill>
                        </a:rPr>
                        <a:t>Capacité à s’impliquer dans le travail collectif et à apporter des éléments à la production </a:t>
                      </a:r>
                    </a:p>
                    <a:p>
                      <a:pPr>
                        <a:buFontTx/>
                        <a:buChar char="-"/>
                      </a:pPr>
                      <a:r>
                        <a:rPr lang="fr-FR" sz="1200" dirty="0">
                          <a:solidFill>
                            <a:srgbClr val="000090"/>
                          </a:solidFill>
                        </a:rPr>
                        <a:t>commune.</a:t>
                      </a:r>
                    </a:p>
                    <a:p>
                      <a:endParaRPr lang="fr-FR" sz="12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L’élève ne remplit</a:t>
                      </a:r>
                      <a:r>
                        <a:rPr lang="fr-FR" sz="1400" baseline="0" dirty="0">
                          <a:solidFill>
                            <a:srgbClr val="000090"/>
                          </a:solidFill>
                        </a:rPr>
                        <a:t> pas la tâche qui lui a été déléguée et ne s’implique pas dans la recherche.</a:t>
                      </a:r>
                      <a:endParaRPr lang="fr-FR" sz="1400" dirty="0">
                        <a:solidFill>
                          <a:srgbClr val="000090"/>
                        </a:solidFill>
                      </a:endParaRPr>
                    </a:p>
                    <a:p>
                      <a:endParaRPr lang="fr-FR" sz="1400" dirty="0">
                        <a:solidFill>
                          <a:srgbClr val="000090"/>
                        </a:solidFill>
                      </a:endParaRPr>
                    </a:p>
                  </a:txBody>
                  <a:tcPr/>
                </a:tc>
                <a:tc>
                  <a:txBody>
                    <a:bodyPr/>
                    <a:lstStyle/>
                    <a:p>
                      <a:r>
                        <a:rPr lang="fr-FR" sz="1400" baseline="0" dirty="0">
                          <a:solidFill>
                            <a:srgbClr val="000090"/>
                          </a:solidFill>
                        </a:rPr>
                        <a:t>L’élève remplit la tâche qui lui a été déléguée mais peine à s’impliquer dans la recherche et  à apporter des éléments au travail collectif.</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solidFill>
                            <a:srgbClr val="000090"/>
                          </a:solidFill>
                        </a:rPr>
                        <a:t>L’élève remplit la tâche qui lui a été déléguée et s’implique dans la recherche. Il apporte des éléments au travail collectif.</a:t>
                      </a:r>
                      <a:endParaRPr lang="fr-FR" sz="1400" dirty="0">
                        <a:solidFill>
                          <a:srgbClr val="000090"/>
                        </a:solidFill>
                      </a:endParaRPr>
                    </a:p>
                    <a:p>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solidFill>
                            <a:srgbClr val="000090"/>
                          </a:solidFill>
                        </a:rPr>
                        <a:t>L’élève remplit la tâche qui lui a été déléguée et s’implique dans la recherche. Il contribue beaucoup au travail collectif.</a:t>
                      </a:r>
                      <a:endParaRPr lang="fr-FR" sz="1400" dirty="0">
                        <a:solidFill>
                          <a:srgbClr val="000090"/>
                        </a:solidFill>
                      </a:endParaRPr>
                    </a:p>
                    <a:p>
                      <a:endParaRPr lang="fr-FR" sz="1400" dirty="0">
                        <a:solidFill>
                          <a:srgbClr val="000090"/>
                        </a:solidFill>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r>
              <a:rPr lang="fr-FR" sz="3600" dirty="0">
                <a:solidFill>
                  <a:srgbClr val="000090"/>
                </a:solidFill>
              </a:rPr>
              <a:t>Indications du programme</a:t>
            </a:r>
          </a:p>
        </p:txBody>
      </p:sp>
      <p:sp>
        <p:nvSpPr>
          <p:cNvPr id="3" name="Espace réservé du contenu 2"/>
          <p:cNvSpPr>
            <a:spLocks noGrp="1"/>
          </p:cNvSpPr>
          <p:nvPr>
            <p:ph idx="1"/>
          </p:nvPr>
        </p:nvSpPr>
        <p:spPr>
          <a:xfrm>
            <a:off x="0" y="1066800"/>
            <a:ext cx="4038600" cy="4525963"/>
          </a:xfrm>
        </p:spPr>
        <p:txBody>
          <a:bodyPr>
            <a:normAutofit/>
          </a:bodyPr>
          <a:lstStyle/>
          <a:p>
            <a:pPr>
              <a:buNone/>
            </a:pPr>
            <a:r>
              <a:rPr b="1" dirty="0">
                <a:solidFill>
                  <a:srgbClr val="000090"/>
                </a:solidFill>
              </a:rPr>
              <a:t> </a:t>
            </a:r>
            <a:r>
              <a:rPr sz="1600" b="1" dirty="0">
                <a:solidFill>
                  <a:srgbClr val="000090"/>
                </a:solidFill>
              </a:rPr>
              <a:t>Le monde depuis 1945</a:t>
            </a:r>
            <a:endParaRPr lang="fr-FR" sz="1600" b="1" dirty="0">
              <a:solidFill>
                <a:srgbClr val="000090"/>
              </a:solidFill>
            </a:endParaRPr>
          </a:p>
          <a:p>
            <a:pPr>
              <a:buNone/>
            </a:pPr>
            <a:r>
              <a:rPr sz="1600" b="1" dirty="0">
                <a:solidFill>
                  <a:srgbClr val="000090"/>
                </a:solidFill>
              </a:rPr>
              <a:t> </a:t>
            </a:r>
            <a:endParaRPr sz="1600" dirty="0">
              <a:solidFill>
                <a:srgbClr val="000090"/>
              </a:solidFill>
            </a:endParaRPr>
          </a:p>
          <a:p>
            <a:pPr>
              <a:buNone/>
            </a:pPr>
            <a:r>
              <a:rPr sz="1600" dirty="0">
                <a:solidFill>
                  <a:srgbClr val="000090"/>
                </a:solidFill>
              </a:rPr>
              <a:t>  Indépendances et construction de nouveaux États.</a:t>
            </a:r>
            <a:endParaRPr lang="fr-FR" sz="1600" dirty="0">
              <a:solidFill>
                <a:srgbClr val="000090"/>
              </a:solidFill>
            </a:endParaRPr>
          </a:p>
          <a:p>
            <a:pPr>
              <a:buNone/>
            </a:pPr>
            <a:r>
              <a:rPr sz="1600" dirty="0">
                <a:solidFill>
                  <a:srgbClr val="000090"/>
                </a:solidFill>
              </a:rPr>
              <a:t> </a:t>
            </a:r>
            <a:endParaRPr lang="fr-FR" sz="1600" dirty="0">
              <a:solidFill>
                <a:srgbClr val="000090"/>
              </a:solidFill>
            </a:endParaRPr>
          </a:p>
          <a:p>
            <a:pPr>
              <a:buNone/>
            </a:pPr>
            <a:r>
              <a:rPr sz="1600" b="1" u="sng" dirty="0">
                <a:solidFill>
                  <a:srgbClr val="000090"/>
                </a:solidFill>
              </a:rPr>
              <a:t>  Un monde bipolaire au temps de la guerre froide.</a:t>
            </a:r>
            <a:endParaRPr lang="fr-FR" sz="1600" b="1" u="sng" dirty="0">
              <a:solidFill>
                <a:srgbClr val="000090"/>
              </a:solidFill>
            </a:endParaRPr>
          </a:p>
          <a:p>
            <a:pPr>
              <a:buNone/>
            </a:pPr>
            <a:r>
              <a:rPr sz="1600" dirty="0">
                <a:solidFill>
                  <a:srgbClr val="000090"/>
                </a:solidFill>
              </a:rPr>
              <a:t> </a:t>
            </a:r>
          </a:p>
          <a:p>
            <a:pPr>
              <a:buNone/>
            </a:pPr>
            <a:r>
              <a:rPr sz="1600" dirty="0">
                <a:solidFill>
                  <a:srgbClr val="000090"/>
                </a:solidFill>
              </a:rPr>
              <a:t> Affirmation et mise en œuvre du projet européen.</a:t>
            </a:r>
            <a:endParaRPr lang="fr-FR" sz="1600" dirty="0">
              <a:solidFill>
                <a:srgbClr val="000090"/>
              </a:solidFill>
            </a:endParaRPr>
          </a:p>
          <a:p>
            <a:pPr>
              <a:buNone/>
            </a:pPr>
            <a:r>
              <a:rPr sz="1600" dirty="0">
                <a:solidFill>
                  <a:srgbClr val="000090"/>
                </a:solidFill>
              </a:rPr>
              <a:t> </a:t>
            </a:r>
          </a:p>
          <a:p>
            <a:pPr>
              <a:buNone/>
            </a:pPr>
            <a:r>
              <a:rPr sz="1600" dirty="0">
                <a:solidFill>
                  <a:srgbClr val="000090"/>
                </a:solidFill>
              </a:rPr>
              <a:t> Enjeux et conflits dans le monde après 1989.</a:t>
            </a:r>
            <a:r>
              <a:rPr dirty="0">
                <a:solidFill>
                  <a:srgbClr val="000090"/>
                </a:solidFill>
              </a:rPr>
              <a:t> </a:t>
            </a:r>
          </a:p>
        </p:txBody>
      </p:sp>
      <p:sp>
        <p:nvSpPr>
          <p:cNvPr id="4" name="Espace réservé du contenu 2"/>
          <p:cNvSpPr txBox="1">
            <a:spLocks/>
          </p:cNvSpPr>
          <p:nvPr/>
        </p:nvSpPr>
        <p:spPr>
          <a:xfrm>
            <a:off x="3657600" y="1066800"/>
            <a:ext cx="5334000" cy="5638800"/>
          </a:xfrm>
          <a:prstGeom prst="rect">
            <a:avLst/>
          </a:prstGeom>
        </p:spPr>
        <p:txBody>
          <a:bodyPr vert="horz" lIns="91440" tIns="45720" rIns="91440" bIns="45720" rtlCol="0">
            <a:normAutofit fontScale="47500" lnSpcReduction="20000"/>
          </a:bodyPr>
          <a:lstStyle/>
          <a:p>
            <a:pPr marL="342900" marR="0" lvl="0" indent="-342900" algn="l" defTabSz="457200" rtl="0" eaLnBrk="1" fontAlgn="auto" latinLnBrk="0" hangingPunct="1">
              <a:lnSpc>
                <a:spcPct val="100000"/>
              </a:lnSpc>
              <a:spcBef>
                <a:spcPct val="20000"/>
              </a:spcBef>
              <a:spcAft>
                <a:spcPts val="0"/>
              </a:spcAft>
              <a:buSzTx/>
              <a:buFont typeface="Arial"/>
              <a:buChar char="•"/>
              <a:tabLst/>
              <a:defRPr/>
            </a:pPr>
            <a:endParaRPr kumimoji="0" lang="fr-FR" sz="3200" b="0" i="0" u="none" strike="noStrike" kern="1200" cap="none" spc="0" normalizeH="0" baseline="0" noProof="0" dirty="0">
              <a:ln>
                <a:noFill/>
              </a:ln>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SzTx/>
              <a:buFont typeface="Arial"/>
              <a:buChar char="•"/>
              <a:tabLst/>
              <a:defRPr/>
            </a:pPr>
            <a:endParaRPr lang="fr-FR" sz="3200" dirty="0"/>
          </a:p>
          <a:p>
            <a:pPr marL="342900" marR="0" lvl="0" indent="-342900" algn="l" defTabSz="457200" rtl="0" eaLnBrk="1" fontAlgn="auto" latinLnBrk="0" hangingPunct="1">
              <a:lnSpc>
                <a:spcPct val="100000"/>
              </a:lnSpc>
              <a:spcBef>
                <a:spcPct val="20000"/>
              </a:spcBef>
              <a:spcAft>
                <a:spcPts val="0"/>
              </a:spcAft>
              <a:buSzTx/>
              <a:buFont typeface="Arial"/>
              <a:buChar char="•"/>
              <a:tabLst/>
              <a:defRPr/>
            </a:pPr>
            <a:endParaRPr kumimoji="0" lang="fr-FR" sz="3200" b="0" i="0" u="none" strike="noStrike" kern="1200" cap="none" spc="0" normalizeH="0" baseline="0" noProof="0" dirty="0">
              <a:ln>
                <a:noFill/>
              </a:ln>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SzTx/>
              <a:buFont typeface="Arial"/>
              <a:buChar char="•"/>
              <a:tabLst/>
              <a:defRPr/>
            </a:pPr>
            <a:r>
              <a:rPr kumimoji="0" sz="3200" b="0" i="0" u="none" strike="noStrike" kern="1200" cap="none" spc="0" normalizeH="0" baseline="0" noProof="0" dirty="0">
                <a:ln>
                  <a:solidFill>
                    <a:srgbClr val="0000FF"/>
                  </a:solidFill>
                </a:ln>
                <a:effectLst/>
                <a:uLnTx/>
                <a:uFillTx/>
                <a:latin typeface="+mn-lt"/>
                <a:ea typeface="+mn-ea"/>
                <a:cs typeface="+mn-cs"/>
              </a:rPr>
              <a:t>L’effondrement </a:t>
            </a:r>
            <a:r>
              <a:rPr kumimoji="0" sz="3200" b="0" i="0" u="sng" strike="noStrike" kern="1200" cap="none" spc="0" normalizeH="0" baseline="0" noProof="0" dirty="0">
                <a:ln>
                  <a:solidFill>
                    <a:srgbClr val="0000FF"/>
                  </a:solidFill>
                </a:ln>
                <a:effectLst/>
                <a:uLnTx/>
                <a:uFillTx/>
                <a:latin typeface="+mn-lt"/>
                <a:ea typeface="+mn-ea"/>
                <a:cs typeface="+mn-cs"/>
              </a:rPr>
              <a:t>rapide </a:t>
            </a:r>
            <a:r>
              <a:rPr kumimoji="0" sz="3200" b="0" i="0" u="none" strike="noStrike" kern="1200" cap="none" spc="0" normalizeH="0" baseline="0" noProof="0" dirty="0">
                <a:ln>
                  <a:solidFill>
                    <a:srgbClr val="0000FF"/>
                  </a:solidFill>
                </a:ln>
                <a:effectLst/>
                <a:uLnTx/>
                <a:uFillTx/>
                <a:latin typeface="+mn-lt"/>
                <a:ea typeface="+mn-ea"/>
                <a:cs typeface="+mn-cs"/>
              </a:rPr>
              <a:t>des empires coloniaux </a:t>
            </a:r>
            <a:r>
              <a:rPr kumimoji="0" sz="3200" b="0" i="0" u="none" strike="noStrike" kern="1200" cap="none" spc="0" normalizeH="0" baseline="0" noProof="0" dirty="0">
                <a:ln>
                  <a:solidFill>
                    <a:srgbClr val="0000FF"/>
                  </a:solidFill>
                </a:ln>
                <a:solidFill>
                  <a:schemeClr val="tx1"/>
                </a:solidFill>
                <a:effectLst/>
                <a:uLnTx/>
                <a:uFillTx/>
                <a:latin typeface="+mn-lt"/>
                <a:ea typeface="+mn-ea"/>
                <a:cs typeface="+mn-cs"/>
              </a:rPr>
              <a:t>est un fait majeur du second XXe siècle</a:t>
            </a:r>
            <a:r>
              <a:rPr kumimoji="0" sz="3200" b="0" i="0" u="none" strike="noStrike" kern="1200" cap="none" spc="0" normalizeH="0" baseline="0" noProof="0" dirty="0">
                <a:ln>
                  <a:noFill/>
                </a:ln>
                <a:solidFill>
                  <a:schemeClr val="tx1"/>
                </a:solidFill>
                <a:effectLst/>
                <a:uLnTx/>
                <a:uFillTx/>
                <a:latin typeface="+mn-lt"/>
                <a:ea typeface="+mn-ea"/>
                <a:cs typeface="+mn-cs"/>
              </a:rPr>
              <a:t>. On étudiera </a:t>
            </a:r>
            <a:r>
              <a:rPr kumimoji="0" sz="3200" b="0" i="0" u="none" strike="noStrike" kern="1200" cap="none" spc="0" normalizeH="0" baseline="0" noProof="0" dirty="0">
                <a:ln>
                  <a:solidFill>
                    <a:srgbClr val="378512"/>
                  </a:solidFill>
                </a:ln>
                <a:solidFill>
                  <a:schemeClr val="tx1"/>
                </a:solidFill>
                <a:effectLst/>
                <a:uLnTx/>
                <a:uFillTx/>
                <a:latin typeface="+mn-lt"/>
                <a:ea typeface="+mn-ea"/>
                <a:cs typeface="+mn-cs"/>
              </a:rPr>
              <a:t>les modalités d’accès à l’indépendance</a:t>
            </a:r>
            <a:r>
              <a:rPr kumimoji="0" sz="3200" b="0" i="0" u="none" strike="noStrike" kern="1200" cap="none" spc="0" normalizeH="0" baseline="0" noProof="0" dirty="0">
                <a:ln>
                  <a:noFill/>
                </a:ln>
                <a:solidFill>
                  <a:schemeClr val="tx1"/>
                </a:solidFill>
                <a:effectLst/>
                <a:uLnTx/>
                <a:uFillTx/>
                <a:latin typeface="+mn-lt"/>
                <a:ea typeface="+mn-ea"/>
                <a:cs typeface="+mn-cs"/>
              </a:rPr>
              <a:t> à travers </a:t>
            </a:r>
            <a:r>
              <a:rPr kumimoji="0" sz="3200" b="1" i="0" u="none" strike="noStrike" kern="1200" cap="none" spc="0" normalizeH="0" baseline="0" noProof="0" dirty="0">
                <a:ln>
                  <a:noFill/>
                </a:ln>
                <a:solidFill>
                  <a:srgbClr val="008000"/>
                </a:solidFill>
                <a:effectLst/>
                <a:uLnTx/>
                <a:uFillTx/>
                <a:latin typeface="+mn-lt"/>
                <a:ea typeface="+mn-ea"/>
                <a:cs typeface="+mn-cs"/>
              </a:rPr>
              <a:t>un exemple au choix.</a:t>
            </a:r>
            <a:endParaRPr kumimoji="0" lang="fr-FR" sz="3200" b="1" i="0" u="none" strike="noStrike" kern="1200" cap="none" spc="0" normalizeH="0" baseline="0" noProof="0" dirty="0">
              <a:ln>
                <a:noFill/>
              </a:ln>
              <a:solidFill>
                <a:srgbClr val="008000"/>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SzTx/>
              <a:tabLst/>
              <a:defRPr/>
            </a:pPr>
            <a:r>
              <a:rPr kumimoji="0" sz="3200" b="1" i="0" u="none" strike="noStrike" kern="1200" cap="none" spc="0" normalizeH="0" baseline="0" noProof="0" dirty="0">
                <a:ln>
                  <a:noFill/>
                </a:ln>
                <a:solidFill>
                  <a:srgbClr val="008000"/>
                </a:solidFill>
                <a:effectLst/>
                <a:uLnTx/>
                <a:uFillTx/>
                <a:latin typeface="+mn-lt"/>
                <a:ea typeface="+mn-ea"/>
                <a:cs typeface="+mn-cs"/>
              </a:rPr>
              <a:t> </a:t>
            </a: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r>
              <a:rPr kumimoji="0" sz="3200" b="0" i="0" u="sng" strike="noStrike" kern="1200" cap="none" spc="0" normalizeH="0" baseline="0" noProof="0" dirty="0">
                <a:ln>
                  <a:solidFill>
                    <a:srgbClr val="0000FF"/>
                  </a:solidFill>
                </a:ln>
                <a:solidFill>
                  <a:schemeClr val="tx1"/>
                </a:solidFill>
                <a:effectLst/>
                <a:uLnTx/>
                <a:uFillTx/>
                <a:latin typeface="+mn-lt"/>
                <a:ea typeface="+mn-ea"/>
                <a:cs typeface="+mn-cs"/>
              </a:rPr>
              <a:t>La guerre froide</a:t>
            </a:r>
            <a:r>
              <a:rPr kumimoji="0" sz="3200" b="0" i="0" u="none" strike="noStrike" kern="1200" cap="none" spc="0" normalizeH="0" baseline="0" noProof="0" dirty="0">
                <a:ln>
                  <a:solidFill>
                    <a:srgbClr val="0000FF"/>
                  </a:solidFill>
                </a:ln>
                <a:solidFill>
                  <a:schemeClr val="tx1"/>
                </a:solidFill>
                <a:effectLst/>
                <a:uLnTx/>
                <a:uFillTx/>
                <a:latin typeface="+mn-lt"/>
                <a:ea typeface="+mn-ea"/>
                <a:cs typeface="+mn-cs"/>
              </a:rPr>
              <a:t>, l’autre fait majeur de la période</a:t>
            </a:r>
            <a:r>
              <a:rPr kumimoji="0" sz="3200" b="0" i="0" u="none" strike="noStrike" kern="1200" cap="none" spc="0" normalizeH="0" baseline="0" noProof="0" dirty="0">
                <a:ln>
                  <a:noFill/>
                </a:ln>
                <a:solidFill>
                  <a:schemeClr val="tx1"/>
                </a:solidFill>
                <a:effectLst/>
                <a:uLnTx/>
                <a:uFillTx/>
                <a:latin typeface="+mn-lt"/>
                <a:ea typeface="+mn-ea"/>
                <a:cs typeface="+mn-cs"/>
              </a:rPr>
              <a:t>, s’inscrit dans</a:t>
            </a:r>
            <a:r>
              <a:rPr kumimoji="0" lang="fr-FR" sz="3200" b="0" i="0" u="none" strike="noStrike" kern="1200" cap="none" spc="0" normalizeH="0" baseline="0" noProof="0" dirty="0">
                <a:ln>
                  <a:noFill/>
                </a:ln>
                <a:solidFill>
                  <a:schemeClr val="tx1"/>
                </a:solidFill>
                <a:effectLst/>
                <a:uLnTx/>
                <a:uFillTx/>
                <a:latin typeface="+mn-lt"/>
                <a:ea typeface="+mn-ea"/>
                <a:cs typeface="+mn-cs"/>
              </a:rPr>
              <a:t> </a:t>
            </a:r>
            <a:r>
              <a:rPr kumimoji="0" sz="3200" b="0" i="0" u="none" strike="noStrike" kern="1200" cap="none" spc="0" normalizeH="0" baseline="0" noProof="0" dirty="0">
                <a:ln>
                  <a:noFill/>
                </a:ln>
                <a:solidFill>
                  <a:schemeClr val="tx1"/>
                </a:solidFill>
                <a:effectLst/>
                <a:uLnTx/>
                <a:uFillTx/>
                <a:latin typeface="+mn-lt"/>
                <a:ea typeface="+mn-ea"/>
                <a:cs typeface="+mn-cs"/>
              </a:rPr>
              <a:t>une confrontation Est-Ouest qui crée </a:t>
            </a:r>
            <a:r>
              <a:rPr kumimoji="0" sz="3200" b="0" i="0" u="none" strike="noStrike" kern="1200" cap="none" spc="0" normalizeH="0" baseline="0" noProof="0" dirty="0">
                <a:ln>
                  <a:solidFill>
                    <a:srgbClr val="378512"/>
                  </a:solidFill>
                </a:ln>
                <a:solidFill>
                  <a:schemeClr val="tx1"/>
                </a:solidFill>
                <a:effectLst/>
                <a:uLnTx/>
                <a:uFillTx/>
                <a:latin typeface="+mn-lt"/>
                <a:ea typeface="+mn-ea"/>
                <a:cs typeface="+mn-cs"/>
              </a:rPr>
              <a:t>des modèles antagonistes </a:t>
            </a:r>
            <a:r>
              <a:rPr kumimoji="0" sz="3200" b="0" i="0" u="none" strike="noStrike" kern="1200" cap="none" spc="0" normalizeH="0" baseline="0" noProof="0" dirty="0">
                <a:ln>
                  <a:noFill/>
                </a:ln>
                <a:solidFill>
                  <a:schemeClr val="tx1"/>
                </a:solidFill>
                <a:effectLst/>
                <a:uLnTx/>
                <a:uFillTx/>
                <a:latin typeface="+mn-lt"/>
                <a:ea typeface="+mn-ea"/>
                <a:cs typeface="+mn-cs"/>
              </a:rPr>
              <a:t>et engendre </a:t>
            </a:r>
            <a:r>
              <a:rPr kumimoji="0" sz="3200" b="0" i="0" u="none" strike="noStrike" kern="1200" cap="none" spc="0" normalizeH="0" baseline="0" noProof="0" dirty="0">
                <a:ln>
                  <a:solidFill>
                    <a:srgbClr val="378512"/>
                  </a:solidFill>
                </a:ln>
                <a:solidFill>
                  <a:schemeClr val="tx1"/>
                </a:solidFill>
                <a:effectLst/>
                <a:uLnTx/>
                <a:uFillTx/>
                <a:latin typeface="+mn-lt"/>
                <a:ea typeface="+mn-ea"/>
                <a:cs typeface="+mn-cs"/>
              </a:rPr>
              <a:t>des crises aux enjeux locaux et mondiaux</a:t>
            </a:r>
            <a:r>
              <a:rPr kumimoji="0" sz="3200" b="0" i="0" u="none" strike="noStrike" kern="1200" cap="none" spc="0" normalizeH="0" baseline="0" noProof="0" dirty="0">
                <a:ln>
                  <a:noFill/>
                </a:ln>
                <a:solidFill>
                  <a:schemeClr val="tx1"/>
                </a:solidFill>
                <a:effectLst/>
                <a:uLnTx/>
                <a:uFillTx/>
                <a:latin typeface="+mn-lt"/>
                <a:ea typeface="+mn-ea"/>
                <a:cs typeface="+mn-cs"/>
              </a:rPr>
              <a:t>. États-Unis et URSS se livrent </a:t>
            </a:r>
            <a:r>
              <a:rPr kumimoji="0" sz="3200" b="0" i="0" u="none" strike="noStrike" kern="1200" cap="none" spc="0" normalizeH="0" baseline="0" noProof="0" dirty="0">
                <a:ln>
                  <a:solidFill>
                    <a:srgbClr val="378512"/>
                  </a:solidFill>
                </a:ln>
                <a:solidFill>
                  <a:schemeClr val="tx1"/>
                </a:solidFill>
                <a:effectLst/>
                <a:uLnTx/>
                <a:uFillTx/>
                <a:latin typeface="+mn-lt"/>
                <a:ea typeface="+mn-ea"/>
                <a:cs typeface="+mn-cs"/>
              </a:rPr>
              <a:t>une guerre idéologique et culturelle, une guerre d’opinion et d’information </a:t>
            </a:r>
            <a:r>
              <a:rPr kumimoji="0" sz="3200" b="0" i="0" u="none" strike="noStrike" kern="1200" cap="none" spc="0" normalizeH="0" baseline="0" noProof="0" dirty="0">
                <a:ln>
                  <a:noFill/>
                </a:ln>
                <a:solidFill>
                  <a:schemeClr val="tx1"/>
                </a:solidFill>
                <a:effectLst/>
                <a:uLnTx/>
                <a:uFillTx/>
                <a:latin typeface="+mn-lt"/>
                <a:ea typeface="+mn-ea"/>
                <a:cs typeface="+mn-cs"/>
              </a:rPr>
              <a:t>pour affirmer leur</a:t>
            </a:r>
            <a:r>
              <a:rPr kumimoji="0" sz="3200" b="1" i="0" u="none" strike="noStrike" kern="1200" cap="none" spc="0" normalizeH="0" baseline="0" noProof="0" dirty="0">
                <a:ln>
                  <a:noFill/>
                </a:ln>
                <a:solidFill>
                  <a:srgbClr val="FF6600"/>
                </a:solidFill>
                <a:effectLst/>
                <a:uLnTx/>
                <a:uFillTx/>
                <a:latin typeface="+mn-lt"/>
                <a:ea typeface="+mn-ea"/>
                <a:cs typeface="+mn-cs"/>
              </a:rPr>
              <a:t> </a:t>
            </a:r>
            <a:r>
              <a:rPr kumimoji="0" sz="3200" b="1" i="0" u="sng" strike="noStrike" kern="1200" cap="none" spc="0" normalizeH="0" baseline="0" noProof="0" dirty="0">
                <a:ln>
                  <a:noFill/>
                </a:ln>
                <a:solidFill>
                  <a:srgbClr val="FF0000"/>
                </a:solidFill>
                <a:effectLst/>
                <a:uLnTx/>
                <a:uFillTx/>
                <a:latin typeface="+mn-lt"/>
                <a:ea typeface="+mn-ea"/>
                <a:cs typeface="+mn-cs"/>
              </a:rPr>
              <a:t>puissance</a:t>
            </a:r>
            <a:r>
              <a:rPr kumimoji="0" sz="3200" b="1" i="0" u="none" strike="noStrike" kern="1200" cap="none" spc="0" normalizeH="0" baseline="0" noProof="0" dirty="0">
                <a:ln>
                  <a:noFill/>
                </a:ln>
                <a:solidFill>
                  <a:srgbClr val="FF6600"/>
                </a:solidFill>
                <a:effectLst/>
                <a:uLnTx/>
                <a:uFillTx/>
                <a:latin typeface="+mn-lt"/>
                <a:ea typeface="+mn-ea"/>
                <a:cs typeface="+mn-cs"/>
              </a:rPr>
              <a:t>. </a:t>
            </a:r>
            <a:r>
              <a:rPr kumimoji="0" sz="3200" b="0" i="1" u="none" strike="noStrike" kern="1200" cap="none" spc="0" normalizeH="0" baseline="0" noProof="0" dirty="0">
                <a:ln>
                  <a:solidFill>
                    <a:srgbClr val="FF0000"/>
                  </a:solidFill>
                </a:ln>
                <a:solidFill>
                  <a:schemeClr val="tx1"/>
                </a:solidFill>
                <a:effectLst/>
                <a:uLnTx/>
                <a:uFillTx/>
                <a:latin typeface="+mn-lt"/>
                <a:ea typeface="+mn-ea"/>
                <a:cs typeface="+mn-cs"/>
              </a:rPr>
              <a:t>Les logiques bipolaires du monde sont remises en cause par l’indépendance de nouveaux États et l’émergence du Tiers Monde.</a:t>
            </a:r>
            <a:endParaRPr kumimoji="0" lang="fr-FR" sz="3200" b="0" i="1" u="none" strike="noStrike" kern="1200" cap="none" spc="0" normalizeH="0" baseline="0" noProof="0" dirty="0">
              <a:ln>
                <a:solidFill>
                  <a:srgbClr val="FF0000"/>
                </a:solid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tabLst/>
              <a:defRPr/>
            </a:pPr>
            <a:r>
              <a:rPr kumimoji="0" sz="3200" b="0" i="1" u="none" strike="noStrike" kern="1200" cap="none" spc="0" normalizeH="0" baseline="0" noProof="0" dirty="0">
                <a:ln>
                  <a:solidFill>
                    <a:srgbClr val="FF0000"/>
                  </a:solidFill>
                </a:ln>
                <a:solidFill>
                  <a:schemeClr val="tx1"/>
                </a:solidFill>
                <a:effectLst/>
                <a:uLnTx/>
                <a:uFillTx/>
                <a:latin typeface="+mn-lt"/>
                <a:ea typeface="+mn-ea"/>
                <a:cs typeface="+mn-cs"/>
              </a:rPr>
              <a:t> </a:t>
            </a: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r>
              <a:rPr kumimoji="0" sz="3200" b="0" i="0" u="none" strike="noStrike" kern="1200" cap="none" spc="0" normalizeH="0" baseline="0" noProof="0" dirty="0">
                <a:ln>
                  <a:noFill/>
                </a:ln>
                <a:solidFill>
                  <a:schemeClr val="tx1"/>
                </a:solidFill>
                <a:effectLst/>
                <a:uLnTx/>
                <a:uFillTx/>
                <a:latin typeface="+mn-lt"/>
                <a:ea typeface="+mn-ea"/>
                <a:cs typeface="+mn-cs"/>
              </a:rPr>
              <a:t>Dans ce contexte, </a:t>
            </a:r>
            <a:r>
              <a:rPr kumimoji="0" sz="3200" b="0" i="0" u="none" strike="noStrike" kern="1200" cap="none" spc="0" normalizeH="0" baseline="0" noProof="0" dirty="0">
                <a:ln>
                  <a:solidFill>
                    <a:srgbClr val="0000FF"/>
                  </a:solidFill>
                </a:ln>
                <a:solidFill>
                  <a:schemeClr val="tx1"/>
                </a:solidFill>
                <a:effectLst/>
                <a:uLnTx/>
                <a:uFillTx/>
                <a:latin typeface="+mn-lt"/>
                <a:ea typeface="+mn-ea"/>
                <a:cs typeface="+mn-cs"/>
              </a:rPr>
              <a:t>les étapes et les enjeux de la construction européenne sont à situer dans </a:t>
            </a:r>
            <a:r>
              <a:rPr kumimoji="0" sz="3200" b="0" i="0" u="sng" strike="noStrike" kern="1200" cap="none" spc="0" normalizeH="0" baseline="0" noProof="0" dirty="0">
                <a:ln>
                  <a:solidFill>
                    <a:srgbClr val="0000FF"/>
                  </a:solidFill>
                </a:ln>
                <a:solidFill>
                  <a:schemeClr val="tx1"/>
                </a:solidFill>
                <a:effectLst/>
                <a:uLnTx/>
                <a:uFillTx/>
                <a:latin typeface="+mn-lt"/>
                <a:ea typeface="+mn-ea"/>
                <a:cs typeface="+mn-cs"/>
              </a:rPr>
              <a:t>leur contexte international </a:t>
            </a:r>
            <a:r>
              <a:rPr kumimoji="0" sz="3200" b="0" i="0" u="none" strike="noStrike" kern="1200" cap="none" spc="0" normalizeH="0" baseline="0" noProof="0" dirty="0">
                <a:ln>
                  <a:noFill/>
                </a:ln>
                <a:solidFill>
                  <a:schemeClr val="tx1"/>
                </a:solidFill>
                <a:effectLst/>
                <a:uLnTx/>
                <a:uFillTx/>
                <a:latin typeface="+mn-lt"/>
                <a:ea typeface="+mn-ea"/>
                <a:cs typeface="+mn-cs"/>
              </a:rPr>
              <a:t>et à aborder </a:t>
            </a:r>
            <a:r>
              <a:rPr kumimoji="0" sz="3200" b="0" i="0" u="none" strike="noStrike" kern="1200" cap="none" spc="0" normalizeH="0" baseline="0" noProof="0" dirty="0">
                <a:ln>
                  <a:solidFill>
                    <a:srgbClr val="378512"/>
                  </a:solidFill>
                </a:ln>
                <a:solidFill>
                  <a:schemeClr val="tx1"/>
                </a:solidFill>
                <a:effectLst/>
                <a:uLnTx/>
                <a:uFillTx/>
                <a:latin typeface="+mn-lt"/>
                <a:ea typeface="+mn-ea"/>
                <a:cs typeface="+mn-cs"/>
              </a:rPr>
              <a:t>à partir de réalisations concrètes.</a:t>
            </a:r>
            <a:endParaRPr kumimoji="0" lang="fr-FR" sz="3200" b="0" i="0" u="none" strike="noStrike" kern="1200" cap="none" spc="0" normalizeH="0" baseline="0" noProof="0" dirty="0">
              <a:ln>
                <a:solidFill>
                  <a:srgbClr val="378512"/>
                </a:solid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tabLst/>
              <a:defRPr/>
            </a:pPr>
            <a:r>
              <a:rPr kumimoji="0" sz="3200" b="0" i="0" u="none" strike="noStrike" kern="1200" cap="none" spc="0" normalizeH="0" baseline="0" noProof="0" dirty="0">
                <a:ln>
                  <a:noFill/>
                </a:ln>
                <a:solidFill>
                  <a:schemeClr val="tx1"/>
                </a:solidFill>
                <a:effectLst/>
                <a:uLnTx/>
                <a:uFillTx/>
                <a:latin typeface="+mn-lt"/>
                <a:ea typeface="+mn-ea"/>
                <a:cs typeface="+mn-cs"/>
              </a:rPr>
              <a:t> </a:t>
            </a: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r>
              <a:rPr kumimoji="0" sz="3200" b="0" i="0" u="none" strike="noStrike" kern="1200" cap="none" spc="0" normalizeH="0" baseline="0" noProof="0" dirty="0">
                <a:ln>
                  <a:solidFill>
                    <a:srgbClr val="0000FF"/>
                  </a:solidFill>
                </a:ln>
                <a:solidFill>
                  <a:schemeClr val="tx1"/>
                </a:solidFill>
                <a:effectLst/>
                <a:uLnTx/>
                <a:uFillTx/>
                <a:latin typeface="+mn-lt"/>
                <a:ea typeface="+mn-ea"/>
                <a:cs typeface="+mn-cs"/>
              </a:rPr>
              <a:t>Quelle est </a:t>
            </a:r>
            <a:r>
              <a:rPr kumimoji="0" sz="3200" b="0" i="0" u="sng" strike="noStrike" kern="1200" cap="none" spc="0" normalizeH="0" baseline="0" noProof="0" dirty="0">
                <a:ln>
                  <a:solidFill>
                    <a:srgbClr val="0000FF"/>
                  </a:solidFill>
                </a:ln>
                <a:solidFill>
                  <a:schemeClr val="tx1"/>
                </a:solidFill>
                <a:effectLst/>
                <a:uLnTx/>
                <a:uFillTx/>
                <a:latin typeface="+mn-lt"/>
                <a:ea typeface="+mn-ea"/>
                <a:cs typeface="+mn-cs"/>
              </a:rPr>
              <a:t>la nature </a:t>
            </a:r>
            <a:r>
              <a:rPr kumimoji="0" sz="3200" b="0" i="0" u="none" strike="noStrike" kern="1200" cap="none" spc="0" normalizeH="0" baseline="0" noProof="0" dirty="0">
                <a:ln>
                  <a:solidFill>
                    <a:srgbClr val="0000FF"/>
                  </a:solidFill>
                </a:ln>
                <a:solidFill>
                  <a:schemeClr val="tx1"/>
                </a:solidFill>
                <a:effectLst/>
                <a:uLnTx/>
                <a:uFillTx/>
                <a:latin typeface="+mn-lt"/>
                <a:ea typeface="+mn-ea"/>
                <a:cs typeface="+mn-cs"/>
              </a:rPr>
              <a:t>des rivalités et des conflits dans le monde contemporain et sur </a:t>
            </a:r>
            <a:r>
              <a:rPr kumimoji="0" sz="3200" b="0" i="0" u="sng" strike="noStrike" kern="1200" cap="none" spc="0" normalizeH="0" baseline="0" noProof="0" dirty="0">
                <a:ln>
                  <a:solidFill>
                    <a:srgbClr val="0000FF"/>
                  </a:solidFill>
                </a:ln>
                <a:solidFill>
                  <a:schemeClr val="tx1"/>
                </a:solidFill>
                <a:effectLst/>
                <a:uLnTx/>
                <a:uFillTx/>
                <a:latin typeface="+mn-lt"/>
                <a:ea typeface="+mn-ea"/>
                <a:cs typeface="+mn-cs"/>
              </a:rPr>
              <a:t>quels territoires </a:t>
            </a:r>
            <a:r>
              <a:rPr kumimoji="0" sz="3200" b="0" i="0" u="none" strike="noStrike" kern="1200" cap="none" spc="0" normalizeH="0" baseline="0" noProof="0" dirty="0">
                <a:ln>
                  <a:solidFill>
                    <a:srgbClr val="0000FF"/>
                  </a:solidFill>
                </a:ln>
                <a:solidFill>
                  <a:schemeClr val="tx1"/>
                </a:solidFill>
                <a:effectLst/>
                <a:uLnTx/>
                <a:uFillTx/>
                <a:latin typeface="+mn-lt"/>
                <a:ea typeface="+mn-ea"/>
                <a:cs typeface="+mn-cs"/>
              </a:rPr>
              <a:t>se développent-ils </a:t>
            </a:r>
            <a:r>
              <a:rPr kumimoji="0" sz="3200" b="0" i="0" u="none" strike="noStrike" kern="1200" cap="none" spc="0" normalizeH="0" baseline="0" noProof="0" dirty="0">
                <a:ln>
                  <a:noFill/>
                </a:ln>
                <a:solidFill>
                  <a:schemeClr val="tx1"/>
                </a:solidFill>
                <a:effectLst/>
                <a:uLnTx/>
                <a:uFillTx/>
                <a:latin typeface="+mn-lt"/>
                <a:ea typeface="+mn-ea"/>
                <a:cs typeface="+mn-cs"/>
              </a:rPr>
              <a:t>? On cherchera quelques éléments de réponses </a:t>
            </a:r>
            <a:r>
              <a:rPr kumimoji="0" sz="3200" b="0" i="0" u="none" strike="noStrike" kern="1200" cap="none" spc="0" normalizeH="0" baseline="0" noProof="0" dirty="0">
                <a:ln>
                  <a:solidFill>
                    <a:srgbClr val="378512"/>
                  </a:solidFill>
                </a:ln>
                <a:solidFill>
                  <a:schemeClr val="tx1"/>
                </a:solidFill>
                <a:effectLst/>
                <a:uLnTx/>
                <a:uFillTx/>
                <a:latin typeface="+mn-lt"/>
                <a:ea typeface="+mn-ea"/>
                <a:cs typeface="+mn-cs"/>
              </a:rPr>
              <a:t>à partir de l’étude d’un cas </a:t>
            </a:r>
            <a:r>
              <a:rPr kumimoji="0" sz="3200" b="0" i="0" u="none" strike="noStrike" kern="1200" cap="none" spc="0" normalizeH="0" baseline="0" noProof="0" dirty="0">
                <a:ln>
                  <a:noFill/>
                </a:ln>
                <a:solidFill>
                  <a:schemeClr val="tx1"/>
                </a:solidFill>
                <a:effectLst/>
                <a:uLnTx/>
                <a:uFillTx/>
                <a:latin typeface="+mn-lt"/>
                <a:ea typeface="+mn-ea"/>
                <a:cs typeface="+mn-cs"/>
              </a:rPr>
              <a:t>(on peut croiser cette approche avec le programme de géographie).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2238"/>
            <a:ext cx="8915400" cy="1325562"/>
          </a:xfrm>
        </p:spPr>
        <p:txBody>
          <a:bodyPr>
            <a:noAutofit/>
          </a:bodyPr>
          <a:lstStyle/>
          <a:p>
            <a:r>
              <a:rPr lang="fr-FR" sz="2800" dirty="0">
                <a:solidFill>
                  <a:srgbClr val="0000FF"/>
                </a:solidFill>
              </a:rPr>
              <a:t>Scénario 3 </a:t>
            </a:r>
            <a:r>
              <a:rPr lang="fr-FR" sz="2800" dirty="0">
                <a:solidFill>
                  <a:srgbClr val="000090"/>
                </a:solidFill>
              </a:rPr>
              <a:t>: </a:t>
            </a:r>
            <a:r>
              <a:rPr lang="fr-FR" sz="2800" b="1" dirty="0">
                <a:solidFill>
                  <a:srgbClr val="000090"/>
                </a:solidFill>
              </a:rPr>
              <a:t>pratiquer différents langages;</a:t>
            </a:r>
            <a:br>
              <a:rPr lang="fr-FR" sz="2800" dirty="0">
                <a:solidFill>
                  <a:srgbClr val="000090"/>
                </a:solidFill>
              </a:rPr>
            </a:br>
            <a:r>
              <a:rPr lang="fr-FR" sz="2800" dirty="0">
                <a:solidFill>
                  <a:srgbClr val="000090"/>
                </a:solidFill>
              </a:rPr>
              <a:t> se repérer dans le temps et dans l’espace </a:t>
            </a:r>
            <a:br>
              <a:rPr lang="fr-FR" sz="3200" dirty="0">
                <a:solidFill>
                  <a:srgbClr val="000090"/>
                </a:solidFill>
              </a:rPr>
            </a:br>
            <a:endParaRPr lang="fr-FR" sz="3200" dirty="0">
              <a:solidFill>
                <a:srgbClr val="000090"/>
              </a:solidFill>
            </a:endParaRPr>
          </a:p>
        </p:txBody>
      </p:sp>
      <p:sp>
        <p:nvSpPr>
          <p:cNvPr id="3" name="Espace réservé du contenu 2"/>
          <p:cNvSpPr>
            <a:spLocks noGrp="1"/>
          </p:cNvSpPr>
          <p:nvPr>
            <p:ph idx="1"/>
          </p:nvPr>
        </p:nvSpPr>
        <p:spPr>
          <a:xfrm>
            <a:off x="609600" y="1447800"/>
            <a:ext cx="8153400" cy="4953000"/>
          </a:xfrm>
        </p:spPr>
        <p:txBody>
          <a:bodyPr>
            <a:normAutofit/>
          </a:bodyPr>
          <a:lstStyle/>
          <a:p>
            <a:pPr>
              <a:buNone/>
            </a:pPr>
            <a:r>
              <a:rPr lang="fr-FR" sz="2400" dirty="0">
                <a:solidFill>
                  <a:srgbClr val="000090"/>
                </a:solidFill>
              </a:rPr>
              <a:t>                                     </a:t>
            </a:r>
          </a:p>
          <a:p>
            <a:pPr>
              <a:buNone/>
            </a:pPr>
            <a:r>
              <a:rPr lang="fr-FR" sz="2400" dirty="0">
                <a:solidFill>
                  <a:srgbClr val="000090"/>
                </a:solidFill>
              </a:rPr>
              <a:t>                              </a:t>
            </a:r>
            <a:r>
              <a:rPr lang="fr-FR" sz="2400" b="1" i="1" dirty="0">
                <a:solidFill>
                  <a:srgbClr val="000090"/>
                </a:solidFill>
              </a:rPr>
              <a:t>Organisation de la séquence</a:t>
            </a:r>
          </a:p>
          <a:p>
            <a:pPr>
              <a:buNone/>
            </a:pPr>
            <a:endParaRPr lang="fr-FR" sz="2400" dirty="0">
              <a:solidFill>
                <a:srgbClr val="000090"/>
              </a:solidFill>
            </a:endParaRPr>
          </a:p>
          <a:p>
            <a:pPr>
              <a:buNone/>
            </a:pPr>
            <a:r>
              <a:rPr lang="fr-FR" sz="2400" i="1" dirty="0">
                <a:solidFill>
                  <a:srgbClr val="000090"/>
                </a:solidFill>
              </a:rPr>
              <a:t>Temps 1 </a:t>
            </a:r>
            <a:r>
              <a:rPr lang="fr-FR" sz="2400" dirty="0">
                <a:solidFill>
                  <a:srgbClr val="000090"/>
                </a:solidFill>
              </a:rPr>
              <a:t>:  </a:t>
            </a:r>
            <a:r>
              <a:rPr lang="fr-FR" sz="2400" u="sng" dirty="0">
                <a:solidFill>
                  <a:srgbClr val="0000FF"/>
                </a:solidFill>
              </a:rPr>
              <a:t>activité liée à l’acquisition des compétences </a:t>
            </a:r>
            <a:r>
              <a:rPr lang="fr-FR" sz="2400" dirty="0">
                <a:solidFill>
                  <a:srgbClr val="000090"/>
                </a:solidFill>
              </a:rPr>
              <a:t>–1h30. </a:t>
            </a:r>
          </a:p>
          <a:p>
            <a:pPr>
              <a:buNone/>
            </a:pPr>
            <a:r>
              <a:rPr lang="fr-FR" sz="2400" dirty="0">
                <a:solidFill>
                  <a:srgbClr val="000090"/>
                </a:solidFill>
              </a:rPr>
              <a:t>                   Travail de groupe autour d’une tâche complexe. </a:t>
            </a:r>
          </a:p>
          <a:p>
            <a:pPr>
              <a:buNone/>
            </a:pPr>
            <a:r>
              <a:rPr lang="fr-FR" sz="2400" i="1" dirty="0">
                <a:solidFill>
                  <a:srgbClr val="000090"/>
                </a:solidFill>
              </a:rPr>
              <a:t>Temps 2 </a:t>
            </a:r>
            <a:r>
              <a:rPr lang="fr-FR" sz="2400" dirty="0">
                <a:solidFill>
                  <a:srgbClr val="0000FF"/>
                </a:solidFill>
              </a:rPr>
              <a:t>:   évaluation collective du travail des groupes</a:t>
            </a:r>
            <a:r>
              <a:rPr lang="fr-FR" sz="2400" dirty="0">
                <a:solidFill>
                  <a:srgbClr val="000090"/>
                </a:solidFill>
              </a:rPr>
              <a:t>. </a:t>
            </a:r>
          </a:p>
          <a:p>
            <a:pPr>
              <a:buNone/>
            </a:pPr>
            <a:r>
              <a:rPr lang="fr-FR" sz="2400" dirty="0">
                <a:solidFill>
                  <a:srgbClr val="000090"/>
                </a:solidFill>
              </a:rPr>
              <a:t>                   Autoévaluation - Evaluation entre pairs (30 minutes)</a:t>
            </a:r>
          </a:p>
          <a:p>
            <a:pPr>
              <a:buNone/>
            </a:pPr>
            <a:r>
              <a:rPr lang="fr-FR" sz="2400" i="1" dirty="0">
                <a:solidFill>
                  <a:srgbClr val="000090"/>
                </a:solidFill>
              </a:rPr>
              <a:t>Temps 3 </a:t>
            </a:r>
            <a:r>
              <a:rPr lang="fr-FR" sz="2400" dirty="0">
                <a:solidFill>
                  <a:srgbClr val="000090"/>
                </a:solidFill>
              </a:rPr>
              <a:t>:   </a:t>
            </a:r>
            <a:r>
              <a:rPr lang="fr-FR" sz="2400" u="sng" dirty="0">
                <a:solidFill>
                  <a:srgbClr val="0000FF"/>
                </a:solidFill>
              </a:rPr>
              <a:t>activité liée à l’acquisition des compétences</a:t>
            </a:r>
            <a:r>
              <a:rPr lang="fr-FR" sz="2400" dirty="0">
                <a:solidFill>
                  <a:srgbClr val="000090"/>
                </a:solidFill>
              </a:rPr>
              <a:t>. 1h.</a:t>
            </a:r>
          </a:p>
          <a:p>
            <a:pPr>
              <a:buNone/>
            </a:pPr>
            <a:r>
              <a:rPr lang="fr-FR" sz="2400" dirty="0">
                <a:solidFill>
                  <a:srgbClr val="000090"/>
                </a:solidFill>
              </a:rPr>
              <a:t>                    Travail de groupe autour d’une tâche complexe.</a:t>
            </a:r>
          </a:p>
          <a:p>
            <a:pPr>
              <a:buNone/>
            </a:pPr>
            <a:r>
              <a:rPr lang="fr-FR" sz="2400" dirty="0">
                <a:solidFill>
                  <a:srgbClr val="000090"/>
                </a:solidFill>
              </a:rPr>
              <a:t>                     Evaluation par l’enseignant après la séance.</a:t>
            </a:r>
          </a:p>
          <a:p>
            <a:pPr>
              <a:buNone/>
            </a:pPr>
            <a:r>
              <a:rPr lang="fr-FR" sz="2400" i="1" dirty="0">
                <a:solidFill>
                  <a:srgbClr val="000090"/>
                </a:solidFill>
              </a:rPr>
              <a:t>Un texte validé est remis aux élèves après ce travail.</a:t>
            </a:r>
          </a:p>
          <a:p>
            <a:pPr>
              <a:buNone/>
            </a:pPr>
            <a:endParaRPr lang="fr-FR" sz="2400" dirty="0">
              <a:solidFill>
                <a:srgbClr val="00009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686800" cy="1295400"/>
          </a:xfrm>
        </p:spPr>
        <p:txBody>
          <a:bodyPr>
            <a:noAutofit/>
          </a:bodyPr>
          <a:lstStyle/>
          <a:p>
            <a:r>
              <a:rPr lang="fr-FR" sz="2800" b="1" dirty="0">
                <a:solidFill>
                  <a:srgbClr val="0000FF"/>
                </a:solidFill>
              </a:rPr>
              <a:t>Scénario 3</a:t>
            </a:r>
            <a:r>
              <a:rPr lang="fr-FR" sz="2800" dirty="0">
                <a:solidFill>
                  <a:srgbClr val="0000FF"/>
                </a:solidFill>
              </a:rPr>
              <a:t> : </a:t>
            </a:r>
            <a:r>
              <a:rPr lang="fr-FR" sz="2800" b="1" dirty="0">
                <a:solidFill>
                  <a:srgbClr val="000090"/>
                </a:solidFill>
              </a:rPr>
              <a:t>pratiquer différents langages, </a:t>
            </a:r>
            <a:br>
              <a:rPr lang="fr-FR" sz="2800" dirty="0">
                <a:solidFill>
                  <a:srgbClr val="000090"/>
                </a:solidFill>
              </a:rPr>
            </a:br>
            <a:r>
              <a:rPr lang="fr-FR" sz="2800" dirty="0">
                <a:solidFill>
                  <a:srgbClr val="000090"/>
                </a:solidFill>
              </a:rPr>
              <a:t>               se repérer dans le temps</a:t>
            </a:r>
            <a:br>
              <a:rPr lang="fr-FR" sz="3600" dirty="0"/>
            </a:br>
            <a:endParaRPr lang="fr-FR" sz="3600" dirty="0"/>
          </a:p>
        </p:txBody>
      </p:sp>
      <p:sp>
        <p:nvSpPr>
          <p:cNvPr id="4" name="ZoneTexte 3"/>
          <p:cNvSpPr txBox="1"/>
          <p:nvPr/>
        </p:nvSpPr>
        <p:spPr>
          <a:xfrm>
            <a:off x="228600" y="1295400"/>
            <a:ext cx="4648200" cy="2862323"/>
          </a:xfrm>
          <a:prstGeom prst="rect">
            <a:avLst/>
          </a:prstGeom>
          <a:solidFill>
            <a:srgbClr val="F7FDFD"/>
          </a:solidFill>
        </p:spPr>
        <p:txBody>
          <a:bodyPr wrap="square" rtlCol="0">
            <a:spAutoFit/>
          </a:bodyPr>
          <a:lstStyle/>
          <a:p>
            <a:r>
              <a:rPr lang="fr-FR" b="1" i="1" dirty="0">
                <a:solidFill>
                  <a:srgbClr val="000090"/>
                </a:solidFill>
              </a:rPr>
              <a:t>Situation d’apprentissage 2 </a:t>
            </a:r>
            <a:r>
              <a:rPr lang="fr-FR" dirty="0">
                <a:solidFill>
                  <a:srgbClr val="000090"/>
                </a:solidFill>
              </a:rPr>
              <a:t>: </a:t>
            </a:r>
            <a:r>
              <a:rPr lang="fr-FR" i="1" dirty="0">
                <a:solidFill>
                  <a:srgbClr val="000090"/>
                </a:solidFill>
              </a:rPr>
              <a:t>travaux de groupes en ilots. Le professeur peut constituer des groupes de niveaux ou des groupes hétérogènes. Il organise le fonctionnement du groupe. Il peut ou non diversifier les supports documentaires selon les groupes. La demande d’accompagnement « coup de pouce » est à l’initiative du groupe. </a:t>
            </a:r>
          </a:p>
          <a:p>
            <a:r>
              <a:rPr lang="fr-FR" dirty="0"/>
              <a:t> </a:t>
            </a:r>
          </a:p>
          <a:p>
            <a:r>
              <a:rPr lang="fr-FR" dirty="0"/>
              <a:t> </a:t>
            </a:r>
          </a:p>
        </p:txBody>
      </p:sp>
      <p:sp>
        <p:nvSpPr>
          <p:cNvPr id="5" name="ZoneTexte 4"/>
          <p:cNvSpPr txBox="1"/>
          <p:nvPr/>
        </p:nvSpPr>
        <p:spPr>
          <a:xfrm>
            <a:off x="228600" y="3613666"/>
            <a:ext cx="4648200" cy="3139321"/>
          </a:xfrm>
          <a:prstGeom prst="rect">
            <a:avLst/>
          </a:prstGeom>
          <a:solidFill>
            <a:srgbClr val="E1F8E0"/>
          </a:solidFill>
        </p:spPr>
        <p:txBody>
          <a:bodyPr wrap="square" rtlCol="0">
            <a:spAutoFit/>
          </a:bodyPr>
          <a:lstStyle/>
          <a:p>
            <a:r>
              <a:rPr lang="fr-FR" b="1" i="1" dirty="0"/>
              <a:t> </a:t>
            </a:r>
            <a:r>
              <a:rPr lang="fr-FR" b="1" i="1" dirty="0">
                <a:solidFill>
                  <a:srgbClr val="000090"/>
                </a:solidFill>
              </a:rPr>
              <a:t>Exemples de supports documentaires : </a:t>
            </a:r>
          </a:p>
          <a:p>
            <a:r>
              <a:rPr lang="fr-FR" i="1" dirty="0">
                <a:solidFill>
                  <a:srgbClr val="000090"/>
                </a:solidFill>
              </a:rPr>
              <a:t> </a:t>
            </a:r>
            <a:r>
              <a:rPr lang="fr-FR" i="1" dirty="0">
                <a:solidFill>
                  <a:srgbClr val="000090"/>
                </a:solidFill>
                <a:hlinkClick r:id="rId3"/>
              </a:rPr>
              <a:t>http://boutique.ina.fr//audio/PHD94016385</a:t>
            </a:r>
            <a:r>
              <a:rPr lang="fr-FR" i="1" dirty="0">
                <a:hlinkClick r:id="rId3"/>
              </a:rPr>
              <a:t>/inter-actualites-de-19h15-du-13-aout-1961.fr.html</a:t>
            </a:r>
            <a:r>
              <a:rPr lang="fr-FR" i="1" dirty="0"/>
              <a:t> </a:t>
            </a:r>
          </a:p>
          <a:p>
            <a:r>
              <a:rPr lang="fr-FR" i="1" dirty="0">
                <a:hlinkClick r:id="rId4"/>
              </a:rPr>
              <a:t>http://www.touteleurope.eu/actualite/1961-1989-de-la-construction-a-la-destruction-du-mur-de-berlin.html</a:t>
            </a:r>
            <a:endParaRPr lang="fr-FR" i="1" dirty="0"/>
          </a:p>
          <a:p>
            <a:r>
              <a:rPr lang="fr-FR" i="1" dirty="0">
                <a:hlinkClick r:id="rId5"/>
              </a:rPr>
              <a:t>http://balises.bpi.fr/histoire/1961-1989--les-annees-du-mur</a:t>
            </a:r>
            <a:r>
              <a:rPr lang="fr-FR" i="1" dirty="0"/>
              <a:t>  (vidéos)</a:t>
            </a:r>
          </a:p>
          <a:p>
            <a:r>
              <a:rPr lang="fr-FR" i="1" dirty="0">
                <a:solidFill>
                  <a:srgbClr val="000090"/>
                </a:solidFill>
              </a:rPr>
              <a:t>Possibilité de laisser les élèves aller sur d’autres sites.</a:t>
            </a:r>
            <a:endParaRPr lang="fr-FR" dirty="0">
              <a:solidFill>
                <a:srgbClr val="000090"/>
              </a:solidFill>
            </a:endParaRPr>
          </a:p>
          <a:p>
            <a:endParaRPr lang="fr-FR" dirty="0">
              <a:solidFill>
                <a:srgbClr val="000090"/>
              </a:solidFill>
            </a:endParaRPr>
          </a:p>
        </p:txBody>
      </p:sp>
      <p:sp>
        <p:nvSpPr>
          <p:cNvPr id="6" name="ZoneTexte 5"/>
          <p:cNvSpPr txBox="1"/>
          <p:nvPr/>
        </p:nvSpPr>
        <p:spPr>
          <a:xfrm>
            <a:off x="4876800" y="1600200"/>
            <a:ext cx="4267200" cy="4370427"/>
          </a:xfrm>
          <a:prstGeom prst="rect">
            <a:avLst/>
          </a:prstGeom>
          <a:solidFill>
            <a:srgbClr val="DDDDF7"/>
          </a:solidFill>
        </p:spPr>
        <p:txBody>
          <a:bodyPr wrap="square" rtlCol="0">
            <a:spAutoFit/>
          </a:bodyPr>
          <a:lstStyle/>
          <a:p>
            <a:r>
              <a:rPr lang="fr-FR" b="1" i="1" dirty="0">
                <a:solidFill>
                  <a:srgbClr val="000090"/>
                </a:solidFill>
              </a:rPr>
              <a:t>Les consignes :</a:t>
            </a:r>
          </a:p>
          <a:p>
            <a:r>
              <a:rPr lang="fr-FR" i="1" dirty="0">
                <a:solidFill>
                  <a:srgbClr val="000090"/>
                </a:solidFill>
              </a:rPr>
              <a:t>«</a:t>
            </a:r>
            <a:r>
              <a:rPr lang="fr-FR" sz="1600" i="1" dirty="0">
                <a:solidFill>
                  <a:srgbClr val="000090"/>
                </a:solidFill>
              </a:rPr>
              <a:t> Vous êtes une équipe de jeunes journalistes. Il est 3h30 du matin le 14 août 1961, votre rédacteur en chef vous appelle. Le journaliste responsable des affaires internationales est injoignable et n’a pas envoyé son article sur les derniers évènements de Berlin. C’est une chance unique de briller. Mais les conditions sont exigeantes car votre rédacteur vous demande :</a:t>
            </a:r>
            <a:endParaRPr lang="fr-FR" sz="1600" dirty="0">
              <a:solidFill>
                <a:srgbClr val="000090"/>
              </a:solidFill>
            </a:endParaRPr>
          </a:p>
          <a:p>
            <a:r>
              <a:rPr lang="fr-FR" sz="1600" dirty="0">
                <a:solidFill>
                  <a:srgbClr val="000090"/>
                </a:solidFill>
              </a:rPr>
              <a:t>–     </a:t>
            </a:r>
            <a:r>
              <a:rPr lang="fr-FR" sz="1600" i="1" dirty="0">
                <a:solidFill>
                  <a:srgbClr val="000090"/>
                </a:solidFill>
              </a:rPr>
              <a:t> d’expliquer ce qui se passe en reliant les événements à la situation internationale.</a:t>
            </a:r>
            <a:endParaRPr lang="fr-FR" sz="1600" dirty="0">
              <a:solidFill>
                <a:srgbClr val="000090"/>
              </a:solidFill>
            </a:endParaRPr>
          </a:p>
          <a:p>
            <a:r>
              <a:rPr lang="fr-FR" sz="1600" dirty="0">
                <a:solidFill>
                  <a:srgbClr val="000090"/>
                </a:solidFill>
              </a:rPr>
              <a:t>–      </a:t>
            </a:r>
            <a:r>
              <a:rPr lang="fr-FR" sz="1600" i="1" dirty="0">
                <a:solidFill>
                  <a:srgbClr val="000090"/>
                </a:solidFill>
              </a:rPr>
              <a:t>d’illustrer votre article , avec  un ou deux documents qui vous paraissent intéressants</a:t>
            </a:r>
            <a:endParaRPr lang="fr-FR" sz="1600" dirty="0">
              <a:solidFill>
                <a:srgbClr val="000090"/>
              </a:solidFill>
            </a:endParaRPr>
          </a:p>
          <a:p>
            <a:r>
              <a:rPr lang="fr-FR" sz="1600" dirty="0">
                <a:solidFill>
                  <a:srgbClr val="000090"/>
                </a:solidFill>
              </a:rPr>
              <a:t>–      </a:t>
            </a:r>
            <a:r>
              <a:rPr lang="fr-FR" sz="1600" i="1" dirty="0">
                <a:solidFill>
                  <a:srgbClr val="000090"/>
                </a:solidFill>
              </a:rPr>
              <a:t>de trouver un titre à votre article</a:t>
            </a:r>
          </a:p>
          <a:p>
            <a:r>
              <a:rPr lang="fr-FR" sz="1600" i="1" dirty="0">
                <a:solidFill>
                  <a:srgbClr val="000090"/>
                </a:solidFill>
              </a:rPr>
              <a:t>Attention votre article doit tenir sur une page et  être publié dans 1h 30 !</a:t>
            </a:r>
            <a:endParaRPr lang="fr-FR" sz="1600" dirty="0">
              <a:solidFill>
                <a:srgbClr val="000090"/>
              </a:solidFill>
            </a:endParaRPr>
          </a:p>
          <a:p>
            <a:endParaRPr lang="fr-FR" b="1" i="1" dirty="0">
              <a:solidFill>
                <a:srgbClr val="000090"/>
              </a:solidFill>
            </a:endParaRPr>
          </a:p>
          <a:p>
            <a:endParaRPr lang="fr-FR" b="1" i="1" dirty="0">
              <a:solidFill>
                <a:srgbClr val="000090"/>
              </a:solidFill>
            </a:endParaRPr>
          </a:p>
        </p:txBody>
      </p:sp>
      <p:sp>
        <p:nvSpPr>
          <p:cNvPr id="8" name="Rectangle 7"/>
          <p:cNvSpPr/>
          <p:nvPr/>
        </p:nvSpPr>
        <p:spPr>
          <a:xfrm>
            <a:off x="4479667" y="3244334"/>
            <a:ext cx="184666" cy="369332"/>
          </a:xfrm>
          <a:prstGeom prst="rect">
            <a:avLst/>
          </a:prstGeom>
        </p:spPr>
        <p:txBody>
          <a:bodyPr wrap="none">
            <a:spAutoFit/>
          </a:bodyPr>
          <a:lstStyle/>
          <a:p>
            <a:r>
              <a:rPr lang="fr-FR"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686800" cy="1630362"/>
          </a:xfrm>
        </p:spPr>
        <p:txBody>
          <a:bodyPr>
            <a:noAutofit/>
          </a:bodyPr>
          <a:lstStyle/>
          <a:p>
            <a:r>
              <a:rPr lang="fr-FR" sz="2800" dirty="0">
                <a:solidFill>
                  <a:srgbClr val="0000FF"/>
                </a:solidFill>
              </a:rPr>
              <a:t>Scénario 3 </a:t>
            </a:r>
            <a:r>
              <a:rPr lang="fr-FR" sz="2800" dirty="0">
                <a:solidFill>
                  <a:srgbClr val="000090"/>
                </a:solidFill>
              </a:rPr>
              <a:t>: </a:t>
            </a:r>
            <a:r>
              <a:rPr lang="fr-FR" sz="2800" b="1" dirty="0">
                <a:solidFill>
                  <a:srgbClr val="000090"/>
                </a:solidFill>
              </a:rPr>
              <a:t>pratiquer différents langages; </a:t>
            </a:r>
            <a:br>
              <a:rPr lang="fr-FR" sz="2800" dirty="0">
                <a:solidFill>
                  <a:srgbClr val="000090"/>
                </a:solidFill>
              </a:rPr>
            </a:br>
            <a:r>
              <a:rPr lang="fr-FR" sz="2800" dirty="0">
                <a:solidFill>
                  <a:srgbClr val="000090"/>
                </a:solidFill>
              </a:rPr>
              <a:t>             se repérer dans le temps </a:t>
            </a:r>
            <a:br>
              <a:rPr lang="fr-FR" sz="3600" dirty="0">
                <a:solidFill>
                  <a:srgbClr val="000090"/>
                </a:solidFill>
              </a:rPr>
            </a:br>
            <a:endParaRPr lang="fr-FR" sz="3600" dirty="0">
              <a:solidFill>
                <a:srgbClr val="000090"/>
              </a:solidFill>
            </a:endParaRPr>
          </a:p>
        </p:txBody>
      </p:sp>
      <p:sp>
        <p:nvSpPr>
          <p:cNvPr id="4" name="ZoneTexte 3"/>
          <p:cNvSpPr txBox="1"/>
          <p:nvPr/>
        </p:nvSpPr>
        <p:spPr>
          <a:xfrm>
            <a:off x="228600" y="2044005"/>
            <a:ext cx="4648200" cy="2585323"/>
          </a:xfrm>
          <a:prstGeom prst="rect">
            <a:avLst/>
          </a:prstGeom>
          <a:solidFill>
            <a:srgbClr val="F7FDFD"/>
          </a:solidFill>
        </p:spPr>
        <p:txBody>
          <a:bodyPr wrap="square" rtlCol="0">
            <a:spAutoFit/>
          </a:bodyPr>
          <a:lstStyle/>
          <a:p>
            <a:r>
              <a:rPr lang="fr-FR" b="1" i="1" dirty="0">
                <a:solidFill>
                  <a:srgbClr val="000090"/>
                </a:solidFill>
              </a:rPr>
              <a:t>Situation d’apprentissage 2 </a:t>
            </a:r>
            <a:r>
              <a:rPr lang="fr-FR" dirty="0">
                <a:solidFill>
                  <a:srgbClr val="000090"/>
                </a:solidFill>
              </a:rPr>
              <a:t>:</a:t>
            </a:r>
            <a:r>
              <a:rPr lang="fr-FR" i="1" dirty="0">
                <a:solidFill>
                  <a:srgbClr val="000090"/>
                </a:solidFill>
              </a:rPr>
              <a:t> travaux de groupes en ilots. Le professeur peut constituer des groupes de niveaux ou des groupes hétérogènes. Il organise le fonctionnement du groupe. Il peut ou non diversifier les supports documentaires selon les groupes. La demande d’accompagnement «  coup de pouce » est à l’initiative du groupe. </a:t>
            </a:r>
            <a:endParaRPr lang="fr-FR" dirty="0">
              <a:solidFill>
                <a:srgbClr val="000090"/>
              </a:solidFill>
            </a:endParaRPr>
          </a:p>
          <a:p>
            <a:r>
              <a:rPr lang="fr-FR" dirty="0">
                <a:solidFill>
                  <a:srgbClr val="000090"/>
                </a:solidFill>
              </a:rPr>
              <a:t> </a:t>
            </a:r>
          </a:p>
        </p:txBody>
      </p:sp>
      <p:sp>
        <p:nvSpPr>
          <p:cNvPr id="5" name="ZoneTexte 4"/>
          <p:cNvSpPr txBox="1"/>
          <p:nvPr/>
        </p:nvSpPr>
        <p:spPr>
          <a:xfrm>
            <a:off x="228600" y="4952493"/>
            <a:ext cx="4648200" cy="1200329"/>
          </a:xfrm>
          <a:prstGeom prst="rect">
            <a:avLst/>
          </a:prstGeom>
          <a:solidFill>
            <a:srgbClr val="E1F8E0"/>
          </a:solidFill>
        </p:spPr>
        <p:txBody>
          <a:bodyPr wrap="square" rtlCol="0">
            <a:spAutoFit/>
          </a:bodyPr>
          <a:lstStyle/>
          <a:p>
            <a:r>
              <a:rPr lang="fr-FR" b="1" i="1" dirty="0">
                <a:solidFill>
                  <a:srgbClr val="000090"/>
                </a:solidFill>
              </a:rPr>
              <a:t> Exemple de supports documentaires : </a:t>
            </a:r>
          </a:p>
          <a:p>
            <a:r>
              <a:rPr lang="fr-FR" i="1" dirty="0">
                <a:solidFill>
                  <a:srgbClr val="000090"/>
                </a:solidFill>
              </a:rPr>
              <a:t>Le manuel sans autre indication</a:t>
            </a:r>
          </a:p>
          <a:p>
            <a:r>
              <a:rPr lang="fr-FR" i="1" u="sng" dirty="0">
                <a:solidFill>
                  <a:srgbClr val="000090"/>
                </a:solidFill>
              </a:rPr>
              <a:t>Ou bien :</a:t>
            </a:r>
          </a:p>
          <a:p>
            <a:r>
              <a:rPr lang="fr-FR" i="1" dirty="0">
                <a:solidFill>
                  <a:srgbClr val="000090"/>
                </a:solidFill>
              </a:rPr>
              <a:t>Une brève </a:t>
            </a:r>
            <a:r>
              <a:rPr lang="fr-FR" i="1" dirty="0" err="1">
                <a:solidFill>
                  <a:srgbClr val="000090"/>
                </a:solidFill>
              </a:rPr>
              <a:t>sitographie</a:t>
            </a:r>
            <a:endParaRPr lang="fr-FR" dirty="0">
              <a:solidFill>
                <a:srgbClr val="000090"/>
              </a:solidFill>
            </a:endParaRPr>
          </a:p>
          <a:p>
            <a:endParaRPr lang="fr-FR" dirty="0"/>
          </a:p>
        </p:txBody>
      </p:sp>
      <p:sp>
        <p:nvSpPr>
          <p:cNvPr id="6" name="ZoneTexte 5"/>
          <p:cNvSpPr txBox="1"/>
          <p:nvPr/>
        </p:nvSpPr>
        <p:spPr>
          <a:xfrm>
            <a:off x="4876800" y="2362200"/>
            <a:ext cx="4267200" cy="3416320"/>
          </a:xfrm>
          <a:prstGeom prst="rect">
            <a:avLst/>
          </a:prstGeom>
          <a:solidFill>
            <a:srgbClr val="DDDDF7"/>
          </a:solidFill>
        </p:spPr>
        <p:txBody>
          <a:bodyPr wrap="square" rtlCol="0">
            <a:spAutoFit/>
          </a:bodyPr>
          <a:lstStyle/>
          <a:p>
            <a:r>
              <a:rPr lang="fr-FR" b="1" i="1" dirty="0">
                <a:solidFill>
                  <a:srgbClr val="000090"/>
                </a:solidFill>
              </a:rPr>
              <a:t>Les consignes :</a:t>
            </a:r>
          </a:p>
          <a:p>
            <a:endParaRPr lang="fr-FR" b="1" i="1" dirty="0">
              <a:solidFill>
                <a:srgbClr val="000090"/>
              </a:solidFill>
            </a:endParaRPr>
          </a:p>
          <a:p>
            <a:r>
              <a:rPr lang="fr-FR" i="1" dirty="0">
                <a:solidFill>
                  <a:srgbClr val="000090"/>
                </a:solidFill>
              </a:rPr>
              <a:t>Vous devez préparer une fiche de révision pour le DNB sur le sujet suivant :</a:t>
            </a:r>
          </a:p>
          <a:p>
            <a:r>
              <a:rPr lang="fr-FR" b="1" i="1" dirty="0">
                <a:solidFill>
                  <a:srgbClr val="000090"/>
                </a:solidFill>
              </a:rPr>
              <a:t>Berlin, enjeu de la confrontation Est-Ouest.</a:t>
            </a:r>
          </a:p>
          <a:p>
            <a:pPr>
              <a:buFontTx/>
              <a:buChar char="-"/>
            </a:pPr>
            <a:r>
              <a:rPr lang="fr-FR" i="1" dirty="0">
                <a:solidFill>
                  <a:srgbClr val="000090"/>
                </a:solidFill>
              </a:rPr>
              <a:t>Rédigez un texte de 10 lignes  montrant que Berlin est un enjeu de la confrontation Est-Ouest entre 1947 et 1989 ?</a:t>
            </a:r>
          </a:p>
          <a:p>
            <a:pPr>
              <a:buFontTx/>
              <a:buChar char="-"/>
            </a:pPr>
            <a:r>
              <a:rPr lang="fr-FR" i="1" dirty="0">
                <a:solidFill>
                  <a:srgbClr val="000090"/>
                </a:solidFill>
              </a:rPr>
              <a:t>Accompagnez votre texte d’une frise chronologique.</a:t>
            </a:r>
          </a:p>
          <a:p>
            <a:endParaRPr lang="fr-FR" i="1" dirty="0">
              <a:solidFill>
                <a:srgbClr val="000090"/>
              </a:solidFill>
            </a:endParaRPr>
          </a:p>
          <a:p>
            <a:endParaRPr lang="fr-FR" i="1" dirty="0">
              <a:solidFill>
                <a:srgbClr val="000090"/>
              </a:solidFill>
            </a:endParaRPr>
          </a:p>
          <a:p>
            <a:endParaRPr lang="fr-FR" i="1" dirty="0">
              <a:solidFill>
                <a:srgbClr val="000090"/>
              </a:solidFill>
            </a:endParaRPr>
          </a:p>
        </p:txBody>
      </p:sp>
      <p:sp>
        <p:nvSpPr>
          <p:cNvPr id="8" name="Rectangle 7"/>
          <p:cNvSpPr/>
          <p:nvPr/>
        </p:nvSpPr>
        <p:spPr>
          <a:xfrm>
            <a:off x="4479667" y="3244334"/>
            <a:ext cx="184666" cy="369332"/>
          </a:xfrm>
          <a:prstGeom prst="rect">
            <a:avLst/>
          </a:prstGeom>
        </p:spPr>
        <p:txBody>
          <a:bodyPr wrap="none">
            <a:spAutoFit/>
          </a:bodyPr>
          <a:lstStyle/>
          <a:p>
            <a:r>
              <a:rPr lang="fr-FR"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sz="3200" dirty="0">
                <a:solidFill>
                  <a:srgbClr val="000090"/>
                </a:solidFill>
              </a:rPr>
              <a:t>Evaluation du travail par compétences</a:t>
            </a:r>
          </a:p>
        </p:txBody>
      </p:sp>
      <p:sp>
        <p:nvSpPr>
          <p:cNvPr id="4" name="ZoneTexte 3"/>
          <p:cNvSpPr txBox="1"/>
          <p:nvPr/>
        </p:nvSpPr>
        <p:spPr>
          <a:xfrm>
            <a:off x="125814" y="1000035"/>
            <a:ext cx="4434552" cy="923330"/>
          </a:xfrm>
          <a:prstGeom prst="rect">
            <a:avLst/>
          </a:prstGeom>
          <a:noFill/>
        </p:spPr>
        <p:txBody>
          <a:bodyPr wrap="none" rtlCol="0">
            <a:spAutoFit/>
          </a:bodyPr>
          <a:lstStyle/>
          <a:p>
            <a:r>
              <a:rPr lang="fr-FR" dirty="0">
                <a:solidFill>
                  <a:srgbClr val="000090"/>
                </a:solidFill>
              </a:rPr>
              <a:t>les </a:t>
            </a:r>
            <a:r>
              <a:rPr lang="fr-FR" b="1" dirty="0">
                <a:solidFill>
                  <a:srgbClr val="000090"/>
                </a:solidFill>
              </a:rPr>
              <a:t>deux compétences </a:t>
            </a:r>
            <a:r>
              <a:rPr lang="fr-FR" dirty="0">
                <a:solidFill>
                  <a:srgbClr val="000090"/>
                </a:solidFill>
              </a:rPr>
              <a:t>au cœur de la séance :</a:t>
            </a:r>
          </a:p>
          <a:p>
            <a:r>
              <a:rPr lang="fr-FR" dirty="0">
                <a:solidFill>
                  <a:srgbClr val="000090"/>
                </a:solidFill>
              </a:rPr>
              <a:t>Pratiquer différents langages</a:t>
            </a:r>
          </a:p>
          <a:p>
            <a:r>
              <a:rPr lang="fr-FR" dirty="0">
                <a:solidFill>
                  <a:srgbClr val="000090"/>
                </a:solidFill>
              </a:rPr>
              <a:t>Se repérer dans le temps</a:t>
            </a:r>
          </a:p>
          <a:p>
            <a:endParaRPr lang="fr-FR" b="1" dirty="0"/>
          </a:p>
        </p:txBody>
      </p:sp>
      <p:sp>
        <p:nvSpPr>
          <p:cNvPr id="5" name="ZoneTexte 4"/>
          <p:cNvSpPr txBox="1"/>
          <p:nvPr/>
        </p:nvSpPr>
        <p:spPr>
          <a:xfrm>
            <a:off x="147374" y="2514600"/>
            <a:ext cx="8768026" cy="1477328"/>
          </a:xfrm>
          <a:prstGeom prst="rect">
            <a:avLst/>
          </a:prstGeom>
          <a:noFill/>
        </p:spPr>
        <p:txBody>
          <a:bodyPr wrap="square" rtlCol="0">
            <a:spAutoFit/>
          </a:bodyPr>
          <a:lstStyle/>
          <a:p>
            <a:pPr>
              <a:buFontTx/>
              <a:buChar char="-"/>
            </a:pPr>
            <a:endParaRPr lang="fr-FR" dirty="0"/>
          </a:p>
          <a:p>
            <a:pPr>
              <a:buFontTx/>
              <a:buChar char="-"/>
            </a:pPr>
            <a:endParaRPr lang="fr-FR" dirty="0"/>
          </a:p>
          <a:p>
            <a:pPr>
              <a:buFontTx/>
              <a:buChar char="-"/>
            </a:pPr>
            <a:endParaRPr lang="fr-FR" dirty="0"/>
          </a:p>
          <a:p>
            <a:pPr>
              <a:buFontTx/>
              <a:buChar char="-"/>
            </a:pPr>
            <a:endParaRPr lang="fr-FR" dirty="0"/>
          </a:p>
          <a:p>
            <a:endParaRPr lang="fr-FR" dirty="0"/>
          </a:p>
          <a:p>
            <a:endParaRPr lang="fr-FR" dirty="0"/>
          </a:p>
        </p:txBody>
      </p:sp>
      <p:sp>
        <p:nvSpPr>
          <p:cNvPr id="6" name="ZoneTexte 5"/>
          <p:cNvSpPr txBox="1"/>
          <p:nvPr/>
        </p:nvSpPr>
        <p:spPr>
          <a:xfrm>
            <a:off x="5501875" y="1000035"/>
            <a:ext cx="3642125" cy="1200329"/>
          </a:xfrm>
          <a:prstGeom prst="rect">
            <a:avLst/>
          </a:prstGeom>
          <a:solidFill>
            <a:srgbClr val="DDDDF7"/>
          </a:solidFill>
        </p:spPr>
        <p:txBody>
          <a:bodyPr wrap="square" rtlCol="0">
            <a:spAutoFit/>
          </a:bodyPr>
          <a:lstStyle/>
          <a:p>
            <a:r>
              <a:rPr lang="fr-FR" b="1" dirty="0">
                <a:solidFill>
                  <a:srgbClr val="0000FF"/>
                </a:solidFill>
              </a:rPr>
              <a:t>Evaluation formative en cours de séance.  Evaluation par les pairs en temps 2. Evaluation sommative en fin de séquence.</a:t>
            </a:r>
          </a:p>
        </p:txBody>
      </p:sp>
      <p:sp>
        <p:nvSpPr>
          <p:cNvPr id="8" name="ZoneTexte 7"/>
          <p:cNvSpPr txBox="1"/>
          <p:nvPr/>
        </p:nvSpPr>
        <p:spPr>
          <a:xfrm>
            <a:off x="147374" y="2200364"/>
            <a:ext cx="8996626" cy="2154436"/>
          </a:xfrm>
          <a:prstGeom prst="rect">
            <a:avLst/>
          </a:prstGeom>
          <a:solidFill>
            <a:srgbClr val="E1F8E0"/>
          </a:solidFill>
        </p:spPr>
        <p:txBody>
          <a:bodyPr wrap="square" rtlCol="0">
            <a:spAutoFit/>
          </a:bodyPr>
          <a:lstStyle/>
          <a:p>
            <a:r>
              <a:rPr lang="fr-FR" sz="1600" b="1" dirty="0">
                <a:solidFill>
                  <a:srgbClr val="000090"/>
                </a:solidFill>
              </a:rPr>
              <a:t>Pratiquer différents langages « rédaction d’un article » : Indicateurs ou critères de réussite</a:t>
            </a:r>
          </a:p>
          <a:p>
            <a:pPr>
              <a:buFontTx/>
              <a:buChar char="-"/>
            </a:pPr>
            <a:r>
              <a:rPr lang="fr-FR" sz="1600" dirty="0">
                <a:solidFill>
                  <a:srgbClr val="000090"/>
                </a:solidFill>
              </a:rPr>
              <a:t>Produire un texte dans une langue globalement correcte qui permette de comprendre le propos.</a:t>
            </a:r>
          </a:p>
          <a:p>
            <a:pPr>
              <a:buFontTx/>
              <a:buChar char="-"/>
            </a:pPr>
            <a:r>
              <a:rPr lang="fr-FR" sz="1600" dirty="0">
                <a:solidFill>
                  <a:srgbClr val="000090"/>
                </a:solidFill>
              </a:rPr>
              <a:t>Utiliser un lexique approprié.</a:t>
            </a:r>
          </a:p>
          <a:p>
            <a:pPr>
              <a:buFontTx/>
              <a:buChar char="-"/>
            </a:pPr>
            <a:r>
              <a:rPr lang="fr-FR" sz="1600" dirty="0">
                <a:solidFill>
                  <a:srgbClr val="000090"/>
                </a:solidFill>
              </a:rPr>
              <a:t> Produire un texte cohérent.</a:t>
            </a:r>
          </a:p>
          <a:p>
            <a:pPr>
              <a:buFontTx/>
              <a:buChar char="-"/>
            </a:pPr>
            <a:r>
              <a:rPr lang="fr-FR" sz="1600" dirty="0">
                <a:solidFill>
                  <a:srgbClr val="000090"/>
                </a:solidFill>
              </a:rPr>
              <a:t> Sélectionner, ordonner des informations pertinentes.</a:t>
            </a:r>
          </a:p>
          <a:p>
            <a:pPr>
              <a:buFontTx/>
              <a:buChar char="-"/>
            </a:pPr>
            <a:r>
              <a:rPr lang="fr-FR" sz="1600" dirty="0">
                <a:solidFill>
                  <a:srgbClr val="000090"/>
                </a:solidFill>
              </a:rPr>
              <a:t> Mise en cohérence du titre, de l’illustration et du texte.</a:t>
            </a:r>
            <a:r>
              <a:rPr lang="fr-FR" dirty="0">
                <a:solidFill>
                  <a:srgbClr val="000090"/>
                </a:solidFill>
              </a:rPr>
              <a:t>  </a:t>
            </a:r>
          </a:p>
          <a:p>
            <a:endParaRPr lang="fr-FR" dirty="0">
              <a:solidFill>
                <a:srgbClr val="000090"/>
              </a:solidFill>
            </a:endParaRPr>
          </a:p>
          <a:p>
            <a:endParaRPr lang="fr-FR" dirty="0">
              <a:solidFill>
                <a:srgbClr val="000090"/>
              </a:solidFill>
            </a:endParaRPr>
          </a:p>
          <a:p>
            <a:endParaRPr lang="fr-FR" dirty="0">
              <a:solidFill>
                <a:srgbClr val="000090"/>
              </a:solidFill>
            </a:endParaRPr>
          </a:p>
        </p:txBody>
      </p:sp>
      <p:sp>
        <p:nvSpPr>
          <p:cNvPr id="9" name="ZoneTexte 8"/>
          <p:cNvSpPr txBox="1"/>
          <p:nvPr/>
        </p:nvSpPr>
        <p:spPr>
          <a:xfrm>
            <a:off x="125814" y="3810000"/>
            <a:ext cx="8996626" cy="2123658"/>
          </a:xfrm>
          <a:prstGeom prst="rect">
            <a:avLst/>
          </a:prstGeom>
          <a:solidFill>
            <a:srgbClr val="DDDDF7"/>
          </a:solidFill>
        </p:spPr>
        <p:txBody>
          <a:bodyPr wrap="square" rtlCol="0">
            <a:spAutoFit/>
          </a:bodyPr>
          <a:lstStyle/>
          <a:p>
            <a:r>
              <a:rPr lang="fr-FR" sz="1600" b="1" dirty="0">
                <a:solidFill>
                  <a:srgbClr val="000090"/>
                </a:solidFill>
              </a:rPr>
              <a:t>Pratiquer différents langages « rédaction d’un texte argumentatif » : Indicateurs ou critères de réussite</a:t>
            </a:r>
          </a:p>
          <a:p>
            <a:pPr>
              <a:buFontTx/>
              <a:buChar char="-"/>
            </a:pPr>
            <a:r>
              <a:rPr lang="fr-FR" sz="1600" dirty="0">
                <a:solidFill>
                  <a:srgbClr val="000090"/>
                </a:solidFill>
              </a:rPr>
              <a:t>Produire un texte dans une langue globalement correcte qui permette de comprendre le propos.</a:t>
            </a:r>
          </a:p>
          <a:p>
            <a:pPr>
              <a:buFontTx/>
              <a:buChar char="-"/>
            </a:pPr>
            <a:r>
              <a:rPr lang="fr-FR" sz="1600" dirty="0">
                <a:solidFill>
                  <a:srgbClr val="000090"/>
                </a:solidFill>
              </a:rPr>
              <a:t>Utiliser un lexique approprié.</a:t>
            </a:r>
          </a:p>
          <a:p>
            <a:pPr>
              <a:buFontTx/>
              <a:buChar char="-"/>
            </a:pPr>
            <a:r>
              <a:rPr lang="fr-FR" sz="1600" dirty="0">
                <a:solidFill>
                  <a:srgbClr val="000090"/>
                </a:solidFill>
              </a:rPr>
              <a:t> Produire un texte cohérent et argumenté.</a:t>
            </a:r>
          </a:p>
          <a:p>
            <a:pPr>
              <a:buFontTx/>
              <a:buChar char="-"/>
            </a:pPr>
            <a:r>
              <a:rPr lang="fr-FR" sz="1600" dirty="0">
                <a:solidFill>
                  <a:srgbClr val="000090"/>
                </a:solidFill>
              </a:rPr>
              <a:t> Sélectionner, ordonner des informations pertinentes.</a:t>
            </a:r>
          </a:p>
          <a:p>
            <a:r>
              <a:rPr lang="fr-FR" sz="1600" dirty="0">
                <a:solidFill>
                  <a:srgbClr val="000090"/>
                </a:solidFill>
              </a:rPr>
              <a:t> </a:t>
            </a:r>
          </a:p>
          <a:p>
            <a:endParaRPr lang="fr-FR" dirty="0"/>
          </a:p>
          <a:p>
            <a:endParaRPr lang="fr-FR" dirty="0"/>
          </a:p>
          <a:p>
            <a:endParaRPr lang="fr-FR" dirty="0"/>
          </a:p>
        </p:txBody>
      </p:sp>
      <p:sp>
        <p:nvSpPr>
          <p:cNvPr id="11" name="ZoneTexte 10"/>
          <p:cNvSpPr txBox="1"/>
          <p:nvPr/>
        </p:nvSpPr>
        <p:spPr>
          <a:xfrm>
            <a:off x="164683" y="5181600"/>
            <a:ext cx="6242614" cy="1323439"/>
          </a:xfrm>
          <a:prstGeom prst="rect">
            <a:avLst/>
          </a:prstGeom>
          <a:solidFill>
            <a:srgbClr val="F7F6E0"/>
          </a:solidFill>
        </p:spPr>
        <p:txBody>
          <a:bodyPr wrap="none" rtlCol="0">
            <a:spAutoFit/>
          </a:bodyPr>
          <a:lstStyle/>
          <a:p>
            <a:r>
              <a:rPr lang="fr-FR" sz="1600" b="1" dirty="0">
                <a:solidFill>
                  <a:srgbClr val="000090"/>
                </a:solidFill>
              </a:rPr>
              <a:t>Se repérer dans le temps :</a:t>
            </a:r>
          </a:p>
          <a:p>
            <a:r>
              <a:rPr lang="fr-FR" sz="1600" dirty="0">
                <a:solidFill>
                  <a:srgbClr val="000090"/>
                </a:solidFill>
              </a:rPr>
              <a:t>- Capacité à situer un fait dans une période.</a:t>
            </a:r>
          </a:p>
          <a:p>
            <a:r>
              <a:rPr lang="fr-FR" sz="1600" dirty="0">
                <a:solidFill>
                  <a:srgbClr val="000090"/>
                </a:solidFill>
              </a:rPr>
              <a:t>- Capacité à ordonner des faits les un par rapport aux autres. </a:t>
            </a:r>
          </a:p>
          <a:p>
            <a:r>
              <a:rPr lang="fr-FR" sz="1600" dirty="0">
                <a:solidFill>
                  <a:srgbClr val="000090"/>
                </a:solidFill>
              </a:rPr>
              <a:t>- Capacité à mettre en relation, des événements, des acteurs historiques.</a:t>
            </a:r>
          </a:p>
          <a:p>
            <a:r>
              <a:rPr lang="fr-FR" sz="1600" dirty="0">
                <a:solidFill>
                  <a:srgbClr val="000090"/>
                </a:solidFill>
              </a:rPr>
              <a:t>- Capacité à identifier  des continuités et des ruptures.</a:t>
            </a:r>
          </a:p>
          <a:p>
            <a:endParaRPr lang="fr-FR" dirty="0">
              <a:solidFill>
                <a:srgbClr val="00009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229600" cy="914400"/>
          </a:xfrm>
        </p:spPr>
        <p:txBody>
          <a:bodyPr>
            <a:noAutofit/>
          </a:bodyPr>
          <a:lstStyle/>
          <a:p>
            <a:r>
              <a:rPr lang="fr-FR" sz="2800" dirty="0">
                <a:solidFill>
                  <a:srgbClr val="0000FF"/>
                </a:solidFill>
              </a:rPr>
              <a:t>Situer la maîtrise de l’élève:</a:t>
            </a:r>
            <a:br>
              <a:rPr lang="fr-FR" sz="2800" dirty="0">
                <a:solidFill>
                  <a:srgbClr val="000090"/>
                </a:solidFill>
              </a:rPr>
            </a:br>
            <a:r>
              <a:rPr lang="fr-FR" sz="2800" dirty="0">
                <a:solidFill>
                  <a:srgbClr val="000090"/>
                </a:solidFill>
              </a:rPr>
              <a:t>Pratiquer différents langages</a:t>
            </a:r>
          </a:p>
        </p:txBody>
      </p:sp>
      <p:graphicFrame>
        <p:nvGraphicFramePr>
          <p:cNvPr id="4" name="Tableau 3"/>
          <p:cNvGraphicFramePr>
            <a:graphicFrameLocks noGrp="1"/>
          </p:cNvGraphicFramePr>
          <p:nvPr/>
        </p:nvGraphicFramePr>
        <p:xfrm>
          <a:off x="228600" y="1212902"/>
          <a:ext cx="8686800" cy="5645098"/>
        </p:xfrm>
        <a:graphic>
          <a:graphicData uri="http://schemas.openxmlformats.org/drawingml/2006/table">
            <a:tbl>
              <a:tblPr firstRow="1" bandRow="1">
                <a:tableStyleId>{5C22544A-7EE6-4342-B048-85BDC9FD1C3A}</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2171700">
                  <a:extLst>
                    <a:ext uri="{9D8B030D-6E8A-4147-A177-3AD203B41FA5}">
                      <a16:colId xmlns:a16="http://schemas.microsoft.com/office/drawing/2014/main" val="20003"/>
                    </a:ext>
                  </a:extLst>
                </a:gridCol>
              </a:tblGrid>
              <a:tr h="635189">
                <a:tc>
                  <a:txBody>
                    <a:bodyPr/>
                    <a:lstStyle/>
                    <a:p>
                      <a:r>
                        <a:rPr lang="fr-FR" dirty="0">
                          <a:solidFill>
                            <a:srgbClr val="0000FF"/>
                          </a:solidFill>
                        </a:rPr>
                        <a:t>Maîtrise insuffisante</a:t>
                      </a:r>
                    </a:p>
                  </a:txBody>
                  <a:tcPr/>
                </a:tc>
                <a:tc>
                  <a:txBody>
                    <a:bodyPr/>
                    <a:lstStyle/>
                    <a:p>
                      <a:r>
                        <a:rPr lang="fr-FR" dirty="0">
                          <a:solidFill>
                            <a:srgbClr val="0000FF"/>
                          </a:solidFill>
                        </a:rPr>
                        <a:t>Maîtrise fragile</a:t>
                      </a:r>
                    </a:p>
                  </a:txBody>
                  <a:tcPr/>
                </a:tc>
                <a:tc>
                  <a:txBody>
                    <a:bodyPr/>
                    <a:lstStyle/>
                    <a:p>
                      <a:r>
                        <a:rPr lang="fr-FR" dirty="0">
                          <a:solidFill>
                            <a:srgbClr val="0000FF"/>
                          </a:solidFill>
                        </a:rPr>
                        <a:t>Maîtrise satisfaisante</a:t>
                      </a:r>
                    </a:p>
                  </a:txBody>
                  <a:tcPr/>
                </a:tc>
                <a:tc>
                  <a:txBody>
                    <a:bodyPr/>
                    <a:lstStyle/>
                    <a:p>
                      <a:r>
                        <a:rPr lang="fr-FR" dirty="0">
                          <a:solidFill>
                            <a:srgbClr val="0000FF"/>
                          </a:solidFill>
                        </a:rPr>
                        <a:t>Très bonne maîtrise</a:t>
                      </a:r>
                    </a:p>
                  </a:txBody>
                  <a:tcPr/>
                </a:tc>
                <a:extLst>
                  <a:ext uri="{0D108BD9-81ED-4DB2-BD59-A6C34878D82A}">
                    <a16:rowId xmlns:a16="http://schemas.microsoft.com/office/drawing/2014/main" val="10000"/>
                  </a:ext>
                </a:extLst>
              </a:tr>
              <a:tr h="927032">
                <a:tc>
                  <a:txBody>
                    <a:bodyPr/>
                    <a:lstStyle/>
                    <a:p>
                      <a:r>
                        <a:rPr lang="fr-FR" sz="1400" dirty="0">
                          <a:solidFill>
                            <a:srgbClr val="000090"/>
                          </a:solidFill>
                        </a:rPr>
                        <a:t>Les textes sont produits dans une</a:t>
                      </a:r>
                      <a:r>
                        <a:rPr lang="fr-FR" sz="1400" baseline="0" dirty="0">
                          <a:solidFill>
                            <a:srgbClr val="000090"/>
                          </a:solidFill>
                        </a:rPr>
                        <a:t> langue qui ne permet pas de comprendre le propos.</a:t>
                      </a:r>
                      <a:endParaRPr lang="fr-FR" sz="1400" dirty="0">
                        <a:solidFill>
                          <a:srgbClr val="000090"/>
                        </a:solidFill>
                      </a:endParaRPr>
                    </a:p>
                  </a:txBody>
                  <a:tcPr/>
                </a:tc>
                <a:tc>
                  <a:txBody>
                    <a:bodyPr/>
                    <a:lstStyle/>
                    <a:p>
                      <a:r>
                        <a:rPr lang="fr-FR" sz="1400" dirty="0">
                          <a:solidFill>
                            <a:srgbClr val="000090"/>
                          </a:solidFill>
                        </a:rPr>
                        <a:t>Les textes sont produits dans une langue qui permet partiellement de comprendre le propos.</a:t>
                      </a:r>
                    </a:p>
                  </a:txBody>
                  <a:tcPr/>
                </a:tc>
                <a:tc>
                  <a:txBody>
                    <a:bodyPr/>
                    <a:lstStyle/>
                    <a:p>
                      <a:r>
                        <a:rPr lang="fr-FR" sz="1400" dirty="0">
                          <a:solidFill>
                            <a:srgbClr val="000090"/>
                          </a:solidFill>
                        </a:rPr>
                        <a:t>Les textes sont produits dans une langue globalement</a:t>
                      </a:r>
                      <a:r>
                        <a:rPr lang="fr-FR" sz="1400" baseline="0" dirty="0">
                          <a:solidFill>
                            <a:srgbClr val="000090"/>
                          </a:solidFill>
                        </a:rPr>
                        <a:t> correcte.</a:t>
                      </a:r>
                      <a:endParaRPr lang="fr-FR" sz="1400" dirty="0">
                        <a:solidFill>
                          <a:srgbClr val="000090"/>
                        </a:solidFill>
                      </a:endParaRPr>
                    </a:p>
                  </a:txBody>
                  <a:tcPr/>
                </a:tc>
                <a:tc>
                  <a:txBody>
                    <a:bodyPr/>
                    <a:lstStyle/>
                    <a:p>
                      <a:r>
                        <a:rPr lang="fr-FR" sz="1400" dirty="0">
                          <a:solidFill>
                            <a:srgbClr val="000090"/>
                          </a:solidFill>
                        </a:rPr>
                        <a:t>Les</a:t>
                      </a:r>
                      <a:r>
                        <a:rPr lang="fr-FR" sz="1400" baseline="0" dirty="0">
                          <a:solidFill>
                            <a:srgbClr val="000090"/>
                          </a:solidFill>
                        </a:rPr>
                        <a:t> textes sont produits dans une langue tout à fait correcte.</a:t>
                      </a:r>
                      <a:endParaRPr lang="fr-FR" sz="1400" dirty="0">
                        <a:solidFill>
                          <a:srgbClr val="000090"/>
                        </a:solidFill>
                      </a:endParaRPr>
                    </a:p>
                  </a:txBody>
                  <a:tcPr/>
                </a:tc>
                <a:extLst>
                  <a:ext uri="{0D108BD9-81ED-4DB2-BD59-A6C34878D82A}">
                    <a16:rowId xmlns:a16="http://schemas.microsoft.com/office/drawing/2014/main" val="10001"/>
                  </a:ext>
                </a:extLst>
              </a:tr>
              <a:tr h="1133039">
                <a:tc>
                  <a:txBody>
                    <a:bodyPr/>
                    <a:lstStyle/>
                    <a:p>
                      <a:r>
                        <a:rPr lang="fr-FR" sz="1400" dirty="0">
                          <a:solidFill>
                            <a:srgbClr val="000090"/>
                          </a:solidFill>
                        </a:rPr>
                        <a:t>Le lexique utilisé est inapproprié. Il n’y a</a:t>
                      </a:r>
                      <a:r>
                        <a:rPr lang="fr-FR" sz="1400" baseline="0" dirty="0">
                          <a:solidFill>
                            <a:srgbClr val="000090"/>
                          </a:solidFill>
                        </a:rPr>
                        <a:t> pas de mobilisation d’un lexique spécialisé.</a:t>
                      </a:r>
                      <a:endParaRPr lang="fr-FR" sz="1400" dirty="0">
                        <a:solidFill>
                          <a:srgbClr val="000090"/>
                        </a:solidFill>
                      </a:endParaRPr>
                    </a:p>
                  </a:txBody>
                  <a:tcPr/>
                </a:tc>
                <a:tc>
                  <a:txBody>
                    <a:bodyPr/>
                    <a:lstStyle/>
                    <a:p>
                      <a:r>
                        <a:rPr lang="fr-FR" sz="1400" dirty="0">
                          <a:solidFill>
                            <a:srgbClr val="000090"/>
                          </a:solidFill>
                        </a:rPr>
                        <a:t>Le lexique utilisé est partiellement correct</a:t>
                      </a:r>
                      <a:r>
                        <a:rPr lang="fr-FR" sz="1400" baseline="0" dirty="0">
                          <a:solidFill>
                            <a:srgbClr val="000090"/>
                          </a:solidFill>
                        </a:rPr>
                        <a:t> et un vocabulaire spécialisé est employé mais pas toujours à bon escient.</a:t>
                      </a:r>
                      <a:endParaRPr lang="fr-FR" sz="1400" dirty="0">
                        <a:solidFill>
                          <a:srgbClr val="000090"/>
                        </a:solidFill>
                      </a:endParaRPr>
                    </a:p>
                  </a:txBody>
                  <a:tcPr/>
                </a:tc>
                <a:tc>
                  <a:txBody>
                    <a:bodyPr/>
                    <a:lstStyle/>
                    <a:p>
                      <a:r>
                        <a:rPr lang="fr-FR" sz="1400" dirty="0">
                          <a:solidFill>
                            <a:srgbClr val="000090"/>
                          </a:solidFill>
                        </a:rPr>
                        <a:t>Le lexique mobilisé</a:t>
                      </a:r>
                      <a:r>
                        <a:rPr lang="fr-FR" sz="1400" baseline="0" dirty="0">
                          <a:solidFill>
                            <a:srgbClr val="000090"/>
                          </a:solidFill>
                        </a:rPr>
                        <a:t> est bien utilisé avec quelques erreurs pour l’emploi du vocabulaire spécialisé ou des manques.</a:t>
                      </a:r>
                      <a:endParaRPr lang="fr-FR" sz="1400" dirty="0">
                        <a:solidFill>
                          <a:srgbClr val="000090"/>
                        </a:solidFill>
                      </a:endParaRPr>
                    </a:p>
                  </a:txBody>
                  <a:tcPr/>
                </a:tc>
                <a:tc>
                  <a:txBody>
                    <a:bodyPr/>
                    <a:lstStyle/>
                    <a:p>
                      <a:r>
                        <a:rPr lang="fr-FR" sz="1400" dirty="0">
                          <a:solidFill>
                            <a:srgbClr val="000090"/>
                          </a:solidFill>
                        </a:rPr>
                        <a:t>Le lexique mobilisé est riche et le vocabulaire spécialisé</a:t>
                      </a:r>
                      <a:r>
                        <a:rPr lang="fr-FR" sz="1400" baseline="0" dirty="0">
                          <a:solidFill>
                            <a:srgbClr val="000090"/>
                          </a:solidFill>
                        </a:rPr>
                        <a:t> utilisé sans erreur.</a:t>
                      </a:r>
                      <a:endParaRPr lang="fr-FR" sz="1400" dirty="0">
                        <a:solidFill>
                          <a:srgbClr val="000090"/>
                        </a:solidFill>
                      </a:endParaRPr>
                    </a:p>
                  </a:txBody>
                  <a:tcPr/>
                </a:tc>
                <a:extLst>
                  <a:ext uri="{0D108BD9-81ED-4DB2-BD59-A6C34878D82A}">
                    <a16:rowId xmlns:a16="http://schemas.microsoft.com/office/drawing/2014/main" val="10002"/>
                  </a:ext>
                </a:extLst>
              </a:tr>
              <a:tr h="1751061">
                <a:tc>
                  <a:txBody>
                    <a:bodyPr/>
                    <a:lstStyle/>
                    <a:p>
                      <a:r>
                        <a:rPr lang="fr-FR" sz="1400" dirty="0">
                          <a:solidFill>
                            <a:srgbClr val="000090"/>
                          </a:solidFill>
                        </a:rPr>
                        <a:t>Le texte</a:t>
                      </a:r>
                      <a:r>
                        <a:rPr lang="fr-FR" sz="1400" baseline="0" dirty="0">
                          <a:solidFill>
                            <a:srgbClr val="000090"/>
                          </a:solidFill>
                        </a:rPr>
                        <a:t> n’est pas cohérent : les informations sélectionnées ne sont pas pertinentes et/ou mal hiérarchisées.</a:t>
                      </a:r>
                      <a:endParaRPr lang="fr-FR" sz="1400" dirty="0">
                        <a:solidFill>
                          <a:srgbClr val="000090"/>
                        </a:solidFill>
                      </a:endParaRPr>
                    </a:p>
                  </a:txBody>
                  <a:tcPr/>
                </a:tc>
                <a:tc>
                  <a:txBody>
                    <a:bodyPr/>
                    <a:lstStyle/>
                    <a:p>
                      <a:r>
                        <a:rPr lang="fr-FR" sz="1400" dirty="0">
                          <a:solidFill>
                            <a:srgbClr val="000090"/>
                          </a:solidFill>
                        </a:rPr>
                        <a:t>Le texte est globalement</a:t>
                      </a:r>
                      <a:r>
                        <a:rPr lang="fr-FR" sz="1400" baseline="0" dirty="0">
                          <a:solidFill>
                            <a:srgbClr val="000090"/>
                          </a:solidFill>
                        </a:rPr>
                        <a:t> cohérent : les informations sélectionnées sont pertinentes mais pauvres, peu développées et pas toujours bien hiérarchisées.</a:t>
                      </a:r>
                      <a:endParaRPr lang="fr-FR" sz="1400" dirty="0">
                        <a:solidFill>
                          <a:srgbClr val="000090"/>
                        </a:solidFill>
                      </a:endParaRPr>
                    </a:p>
                  </a:txBody>
                  <a:tcPr/>
                </a:tc>
                <a:tc>
                  <a:txBody>
                    <a:bodyPr/>
                    <a:lstStyle/>
                    <a:p>
                      <a:r>
                        <a:rPr lang="fr-FR" sz="1400" dirty="0">
                          <a:solidFill>
                            <a:srgbClr val="000090"/>
                          </a:solidFill>
                        </a:rPr>
                        <a:t>Le texte</a:t>
                      </a:r>
                      <a:r>
                        <a:rPr lang="fr-FR" sz="1400" baseline="0" dirty="0">
                          <a:solidFill>
                            <a:srgbClr val="000090"/>
                          </a:solidFill>
                        </a:rPr>
                        <a:t> est cohérent. Les informations sélectionnées sont pertinentes, développées  et correctement hiérarchisées.</a:t>
                      </a:r>
                      <a:endParaRPr lang="fr-FR" sz="1400" dirty="0">
                        <a:solidFill>
                          <a:srgbClr val="000090"/>
                        </a:solidFill>
                      </a:endParaRPr>
                    </a:p>
                  </a:txBody>
                  <a:tcPr/>
                </a:tc>
                <a:tc>
                  <a:txBody>
                    <a:bodyPr/>
                    <a:lstStyle/>
                    <a:p>
                      <a:r>
                        <a:rPr lang="fr-FR" sz="1400" dirty="0">
                          <a:solidFill>
                            <a:srgbClr val="000090"/>
                          </a:solidFill>
                        </a:rPr>
                        <a:t>Le texte est cohérent. Les informations sélectionnées sont pertinentes, bien hiérarchisées</a:t>
                      </a:r>
                      <a:r>
                        <a:rPr lang="fr-FR" sz="1400" baseline="0" dirty="0">
                          <a:solidFill>
                            <a:srgbClr val="000090"/>
                          </a:solidFill>
                        </a:rPr>
                        <a:t> : elles montrent une bonne compréhension du sujet et nourrissent une argumentation.</a:t>
                      </a:r>
                      <a:endParaRPr lang="fr-FR" sz="1400" dirty="0">
                        <a:solidFill>
                          <a:srgbClr val="000090"/>
                        </a:solidFill>
                      </a:endParaRPr>
                    </a:p>
                  </a:txBody>
                  <a:tcPr/>
                </a:tc>
                <a:extLst>
                  <a:ext uri="{0D108BD9-81ED-4DB2-BD59-A6C34878D82A}">
                    <a16:rowId xmlns:a16="http://schemas.microsoft.com/office/drawing/2014/main" val="10003"/>
                  </a:ext>
                </a:extLst>
              </a:tr>
              <a:tr h="1040078">
                <a:tc>
                  <a:txBody>
                    <a:bodyPr/>
                    <a:lstStyle/>
                    <a:p>
                      <a:r>
                        <a:rPr lang="fr-FR" sz="1400" dirty="0">
                          <a:solidFill>
                            <a:srgbClr val="000090"/>
                          </a:solidFill>
                        </a:rPr>
                        <a:t>Le texte</a:t>
                      </a:r>
                      <a:r>
                        <a:rPr lang="fr-FR" sz="1400" baseline="0" dirty="0">
                          <a:solidFill>
                            <a:srgbClr val="000090"/>
                          </a:solidFill>
                        </a:rPr>
                        <a:t> ne prend pas en compte la consigne.</a:t>
                      </a:r>
                      <a:endParaRPr lang="fr-FR" sz="1400" dirty="0">
                        <a:solidFill>
                          <a:srgbClr val="000090"/>
                        </a:solidFill>
                      </a:endParaRPr>
                    </a:p>
                  </a:txBody>
                  <a:tcPr/>
                </a:tc>
                <a:tc>
                  <a:txBody>
                    <a:bodyPr/>
                    <a:lstStyle/>
                    <a:p>
                      <a:r>
                        <a:rPr lang="fr-FR" sz="1400" dirty="0">
                          <a:solidFill>
                            <a:srgbClr val="000090"/>
                          </a:solidFill>
                        </a:rPr>
                        <a:t>Le texte</a:t>
                      </a:r>
                      <a:r>
                        <a:rPr lang="fr-FR" sz="1400" baseline="0" dirty="0">
                          <a:solidFill>
                            <a:srgbClr val="000090"/>
                          </a:solidFill>
                        </a:rPr>
                        <a:t> prend partiellement en compte la consigne.</a:t>
                      </a:r>
                      <a:endParaRPr lang="fr-FR" sz="1400" dirty="0">
                        <a:solidFill>
                          <a:srgbClr val="000090"/>
                        </a:solidFill>
                      </a:endParaRPr>
                    </a:p>
                  </a:txBody>
                  <a:tcPr/>
                </a:tc>
                <a:tc>
                  <a:txBody>
                    <a:bodyPr/>
                    <a:lstStyle/>
                    <a:p>
                      <a:r>
                        <a:rPr lang="fr-FR" sz="1400" dirty="0">
                          <a:solidFill>
                            <a:srgbClr val="000090"/>
                          </a:solidFill>
                        </a:rPr>
                        <a:t>Le texte répond</a:t>
                      </a:r>
                      <a:r>
                        <a:rPr lang="fr-FR" sz="1400" baseline="0" dirty="0">
                          <a:solidFill>
                            <a:srgbClr val="000090"/>
                          </a:solidFill>
                        </a:rPr>
                        <a:t> à la consigne même avec des manques.</a:t>
                      </a:r>
                      <a:endParaRPr lang="fr-FR" sz="1400" dirty="0">
                        <a:solidFill>
                          <a:srgbClr val="000090"/>
                        </a:solidFill>
                      </a:endParaRPr>
                    </a:p>
                  </a:txBody>
                  <a:tcPr/>
                </a:tc>
                <a:tc>
                  <a:txBody>
                    <a:bodyPr/>
                    <a:lstStyle/>
                    <a:p>
                      <a:r>
                        <a:rPr lang="fr-FR" sz="1400" dirty="0">
                          <a:solidFill>
                            <a:srgbClr val="000090"/>
                          </a:solidFill>
                        </a:rPr>
                        <a:t>Le texte</a:t>
                      </a:r>
                      <a:r>
                        <a:rPr lang="fr-FR" sz="1400" baseline="0" dirty="0">
                          <a:solidFill>
                            <a:srgbClr val="000090"/>
                          </a:solidFill>
                        </a:rPr>
                        <a:t> répond pleinement à la consigne.</a:t>
                      </a:r>
                      <a:endParaRPr lang="fr-FR" sz="1400" dirty="0">
                        <a:solidFill>
                          <a:srgbClr val="000090"/>
                        </a:solidFill>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228600"/>
            <a:ext cx="8229600" cy="914400"/>
          </a:xfrm>
        </p:spPr>
        <p:txBody>
          <a:bodyPr>
            <a:noAutofit/>
          </a:bodyPr>
          <a:lstStyle/>
          <a:p>
            <a:r>
              <a:rPr lang="fr-FR" sz="2800" dirty="0">
                <a:solidFill>
                  <a:srgbClr val="0000FF"/>
                </a:solidFill>
              </a:rPr>
              <a:t>Situer la maîtrise de l’élève:</a:t>
            </a:r>
            <a:br>
              <a:rPr lang="fr-FR" sz="2800" dirty="0">
                <a:solidFill>
                  <a:srgbClr val="000090"/>
                </a:solidFill>
              </a:rPr>
            </a:br>
            <a:r>
              <a:rPr lang="fr-FR" sz="2800" dirty="0">
                <a:solidFill>
                  <a:srgbClr val="000090"/>
                </a:solidFill>
              </a:rPr>
              <a:t>Se repérer dans le temps</a:t>
            </a:r>
          </a:p>
        </p:txBody>
      </p:sp>
      <p:graphicFrame>
        <p:nvGraphicFramePr>
          <p:cNvPr id="4" name="Tableau 3"/>
          <p:cNvGraphicFramePr>
            <a:graphicFrameLocks noGrp="1"/>
          </p:cNvGraphicFramePr>
          <p:nvPr/>
        </p:nvGraphicFramePr>
        <p:xfrm>
          <a:off x="228600" y="1371600"/>
          <a:ext cx="8686800" cy="5031740"/>
        </p:xfrm>
        <a:graphic>
          <a:graphicData uri="http://schemas.openxmlformats.org/drawingml/2006/table">
            <a:tbl>
              <a:tblPr firstRow="1" bandRow="1">
                <a:tableStyleId>{5C22544A-7EE6-4342-B048-85BDC9FD1C3A}</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2171700">
                  <a:extLst>
                    <a:ext uri="{9D8B030D-6E8A-4147-A177-3AD203B41FA5}">
                      <a16:colId xmlns:a16="http://schemas.microsoft.com/office/drawing/2014/main" val="20003"/>
                    </a:ext>
                  </a:extLst>
                </a:gridCol>
              </a:tblGrid>
              <a:tr h="657860">
                <a:tc>
                  <a:txBody>
                    <a:bodyPr/>
                    <a:lstStyle/>
                    <a:p>
                      <a:r>
                        <a:rPr lang="fr-FR" dirty="0">
                          <a:solidFill>
                            <a:srgbClr val="0000FF"/>
                          </a:solidFill>
                        </a:rPr>
                        <a:t>Maîtrise insuffisante</a:t>
                      </a:r>
                    </a:p>
                  </a:txBody>
                  <a:tcPr/>
                </a:tc>
                <a:tc>
                  <a:txBody>
                    <a:bodyPr/>
                    <a:lstStyle/>
                    <a:p>
                      <a:r>
                        <a:rPr lang="fr-FR" dirty="0">
                          <a:solidFill>
                            <a:srgbClr val="0000FF"/>
                          </a:solidFill>
                        </a:rPr>
                        <a:t>Maîtrise fragile</a:t>
                      </a:r>
                    </a:p>
                  </a:txBody>
                  <a:tcPr/>
                </a:tc>
                <a:tc>
                  <a:txBody>
                    <a:bodyPr/>
                    <a:lstStyle/>
                    <a:p>
                      <a:r>
                        <a:rPr lang="fr-FR" dirty="0">
                          <a:solidFill>
                            <a:srgbClr val="0000FF"/>
                          </a:solidFill>
                        </a:rPr>
                        <a:t>Maîtrise satisfaisante</a:t>
                      </a:r>
                    </a:p>
                  </a:txBody>
                  <a:tcPr/>
                </a:tc>
                <a:tc>
                  <a:txBody>
                    <a:bodyPr/>
                    <a:lstStyle/>
                    <a:p>
                      <a:r>
                        <a:rPr lang="fr-FR" dirty="0">
                          <a:solidFill>
                            <a:srgbClr val="0000FF"/>
                          </a:solidFill>
                        </a:rPr>
                        <a:t>Très bonne maîtrise</a:t>
                      </a:r>
                    </a:p>
                  </a:txBody>
                  <a:tcPr/>
                </a:tc>
                <a:extLst>
                  <a:ext uri="{0D108BD9-81ED-4DB2-BD59-A6C34878D82A}">
                    <a16:rowId xmlns:a16="http://schemas.microsoft.com/office/drawing/2014/main" val="10000"/>
                  </a:ext>
                </a:extLst>
              </a:tr>
              <a:tr h="1077201">
                <a:tc>
                  <a:txBody>
                    <a:bodyPr/>
                    <a:lstStyle/>
                    <a:p>
                      <a:r>
                        <a:rPr lang="fr-FR" sz="1400" dirty="0">
                          <a:solidFill>
                            <a:srgbClr val="000090"/>
                          </a:solidFill>
                        </a:rPr>
                        <a:t>Les</a:t>
                      </a:r>
                      <a:r>
                        <a:rPr lang="fr-FR" sz="1400" baseline="0" dirty="0">
                          <a:solidFill>
                            <a:srgbClr val="000090"/>
                          </a:solidFill>
                        </a:rPr>
                        <a:t> éléments de datation ne sont pas ou mal mobilisés.</a:t>
                      </a:r>
                      <a:endParaRPr lang="fr-FR" sz="1400" dirty="0">
                        <a:solidFill>
                          <a:srgbClr val="000090"/>
                        </a:solidFill>
                      </a:endParaRPr>
                    </a:p>
                  </a:txBody>
                  <a:tcPr/>
                </a:tc>
                <a:tc>
                  <a:txBody>
                    <a:bodyPr/>
                    <a:lstStyle/>
                    <a:p>
                      <a:r>
                        <a:rPr lang="fr-FR" sz="1400" dirty="0">
                          <a:solidFill>
                            <a:srgbClr val="000090"/>
                          </a:solidFill>
                        </a:rPr>
                        <a:t>Il</a:t>
                      </a:r>
                      <a:r>
                        <a:rPr lang="fr-FR" sz="1400" baseline="0" dirty="0">
                          <a:solidFill>
                            <a:srgbClr val="000090"/>
                          </a:solidFill>
                        </a:rPr>
                        <a:t> y a  peu d’ éléments de datation mobilisés ou pas toujours à bon escient : la situation des crises dans la GF est peu claire.</a:t>
                      </a:r>
                      <a:endParaRPr lang="fr-FR" sz="1400" dirty="0">
                        <a:solidFill>
                          <a:srgbClr val="000090"/>
                        </a:solidFill>
                      </a:endParaRPr>
                    </a:p>
                  </a:txBody>
                  <a:tcPr/>
                </a:tc>
                <a:tc>
                  <a:txBody>
                    <a:bodyPr/>
                    <a:lstStyle/>
                    <a:p>
                      <a:r>
                        <a:rPr lang="fr-FR" sz="1400" dirty="0">
                          <a:solidFill>
                            <a:srgbClr val="000090"/>
                          </a:solidFill>
                        </a:rPr>
                        <a:t>Le</a:t>
                      </a:r>
                      <a:r>
                        <a:rPr lang="fr-FR" sz="1400" baseline="0" dirty="0">
                          <a:solidFill>
                            <a:srgbClr val="000090"/>
                          </a:solidFill>
                        </a:rPr>
                        <a:t>s éléments de datation mobilisés permettent de  situer les crises de Berlin dans la GF. </a:t>
                      </a:r>
                      <a:endParaRPr lang="fr-FR" sz="1400" dirty="0">
                        <a:solidFill>
                          <a:srgbClr val="000090"/>
                        </a:solidFill>
                      </a:endParaRPr>
                    </a:p>
                  </a:txBody>
                  <a:tcPr/>
                </a:tc>
                <a:tc>
                  <a:txBody>
                    <a:bodyPr/>
                    <a:lstStyle/>
                    <a:p>
                      <a:r>
                        <a:rPr lang="fr-FR" sz="1400" dirty="0">
                          <a:solidFill>
                            <a:srgbClr val="000090"/>
                          </a:solidFill>
                        </a:rPr>
                        <a:t>Les principaux éléments de datation qui permettent de  situer les crises de Berlin dans la GF sont mobilisés.</a:t>
                      </a:r>
                    </a:p>
                  </a:txBody>
                  <a:tcPr/>
                </a:tc>
                <a:extLst>
                  <a:ext uri="{0D108BD9-81ED-4DB2-BD59-A6C34878D82A}">
                    <a16:rowId xmlns:a16="http://schemas.microsoft.com/office/drawing/2014/main" val="10001"/>
                  </a:ext>
                </a:extLst>
              </a:tr>
              <a:tr h="1077201">
                <a:tc>
                  <a:txBody>
                    <a:bodyPr/>
                    <a:lstStyle/>
                    <a:p>
                      <a:r>
                        <a:rPr lang="fr-FR" sz="1400" dirty="0">
                          <a:solidFill>
                            <a:srgbClr val="000090"/>
                          </a:solidFill>
                        </a:rPr>
                        <a:t>Les principaux</a:t>
                      </a:r>
                      <a:r>
                        <a:rPr lang="fr-FR" sz="1400" baseline="0" dirty="0">
                          <a:solidFill>
                            <a:srgbClr val="000090"/>
                          </a:solidFill>
                        </a:rPr>
                        <a:t> faits ne sont pas évoqués ou mal situés les uns par rapport aux autres.</a:t>
                      </a:r>
                      <a:endParaRPr lang="fr-FR" sz="1400" dirty="0">
                        <a:solidFill>
                          <a:srgbClr val="000090"/>
                        </a:solidFill>
                      </a:endParaRPr>
                    </a:p>
                  </a:txBody>
                  <a:tcPr/>
                </a:tc>
                <a:tc>
                  <a:txBody>
                    <a:bodyPr/>
                    <a:lstStyle/>
                    <a:p>
                      <a:r>
                        <a:rPr lang="fr-FR" sz="1400" dirty="0">
                          <a:solidFill>
                            <a:srgbClr val="000090"/>
                          </a:solidFill>
                        </a:rPr>
                        <a:t>Certains faits sont évoqués mais ils ne sont pas toujours bien situés</a:t>
                      </a:r>
                      <a:r>
                        <a:rPr lang="fr-FR" sz="1400" baseline="0" dirty="0">
                          <a:solidFill>
                            <a:srgbClr val="000090"/>
                          </a:solidFill>
                        </a:rPr>
                        <a:t> les uns par rapport aux autres.</a:t>
                      </a:r>
                      <a:endParaRPr lang="fr-FR" sz="1400" dirty="0">
                        <a:solidFill>
                          <a:srgbClr val="000090"/>
                        </a:solidFill>
                      </a:endParaRPr>
                    </a:p>
                  </a:txBody>
                  <a:tcPr/>
                </a:tc>
                <a:tc>
                  <a:txBody>
                    <a:bodyPr/>
                    <a:lstStyle/>
                    <a:p>
                      <a:r>
                        <a:rPr lang="fr-FR" sz="1400" dirty="0">
                          <a:solidFill>
                            <a:srgbClr val="000090"/>
                          </a:solidFill>
                        </a:rPr>
                        <a:t>Les</a:t>
                      </a:r>
                      <a:r>
                        <a:rPr lang="fr-FR" sz="1400" baseline="0" dirty="0">
                          <a:solidFill>
                            <a:srgbClr val="000090"/>
                          </a:solidFill>
                        </a:rPr>
                        <a:t> principaux faits sont évoqués et situer de façon cohérente les uns par rapport aux autres.</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Les</a:t>
                      </a:r>
                      <a:r>
                        <a:rPr lang="fr-FR" sz="1400" baseline="0" dirty="0">
                          <a:solidFill>
                            <a:srgbClr val="000090"/>
                          </a:solidFill>
                        </a:rPr>
                        <a:t> principaux faits sont évoqués de manière précise, datés et situer de façon cohérente les uns par rapport aux autres.</a:t>
                      </a:r>
                      <a:endParaRPr lang="fr-FR" sz="1400" dirty="0">
                        <a:solidFill>
                          <a:srgbClr val="000090"/>
                        </a:solidFill>
                      </a:endParaRPr>
                    </a:p>
                    <a:p>
                      <a:endParaRPr lang="fr-FR" sz="1400" dirty="0">
                        <a:solidFill>
                          <a:srgbClr val="000090"/>
                        </a:solidFill>
                      </a:endParaRPr>
                    </a:p>
                  </a:txBody>
                  <a:tcPr/>
                </a:tc>
                <a:extLst>
                  <a:ext uri="{0D108BD9-81ED-4DB2-BD59-A6C34878D82A}">
                    <a16:rowId xmlns:a16="http://schemas.microsoft.com/office/drawing/2014/main" val="10002"/>
                  </a:ext>
                </a:extLst>
              </a:tr>
              <a:tr h="10772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Ex 1 :la</a:t>
                      </a:r>
                      <a:r>
                        <a:rPr lang="fr-FR" sz="1400" baseline="0" dirty="0">
                          <a:solidFill>
                            <a:srgbClr val="000090"/>
                          </a:solidFill>
                        </a:rPr>
                        <a:t> photographie n’est pas en lien avec le sujet.</a:t>
                      </a:r>
                      <a:endParaRPr lang="fr-FR" sz="1400" dirty="0">
                        <a:solidFill>
                          <a:srgbClr val="00009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Ex 2 :La</a:t>
                      </a:r>
                      <a:r>
                        <a:rPr lang="fr-FR" sz="1400" baseline="0" dirty="0">
                          <a:solidFill>
                            <a:srgbClr val="000090"/>
                          </a:solidFill>
                        </a:rPr>
                        <a:t> frise chronologique est mal conçue. Elle n’est pas en relation avec le texte et comporte des erreurs et des lacunes.</a:t>
                      </a:r>
                    </a:p>
                    <a:p>
                      <a:endParaRPr lang="fr-FR" sz="1400" dirty="0">
                        <a:solidFill>
                          <a:srgbClr val="000090"/>
                        </a:solidFill>
                      </a:endParaRPr>
                    </a:p>
                  </a:txBody>
                  <a:tcPr/>
                </a:tc>
                <a:tc>
                  <a:txBody>
                    <a:bodyPr/>
                    <a:lstStyle/>
                    <a:p>
                      <a:r>
                        <a:rPr lang="fr-FR" sz="1400" dirty="0">
                          <a:solidFill>
                            <a:srgbClr val="000090"/>
                          </a:solidFill>
                        </a:rPr>
                        <a:t>Ex 1 :</a:t>
                      </a:r>
                      <a:r>
                        <a:rPr lang="fr-FR" sz="1400" baseline="0" dirty="0">
                          <a:solidFill>
                            <a:srgbClr val="000090"/>
                          </a:solidFill>
                        </a:rPr>
                        <a:t>la photographie est en lien avec le sujet mais anachronique ou de peu d’intérêt</a:t>
                      </a:r>
                      <a:endParaRPr lang="fr-FR" sz="1400" dirty="0">
                        <a:solidFill>
                          <a:srgbClr val="00009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Ex</a:t>
                      </a:r>
                      <a:r>
                        <a:rPr lang="fr-FR" sz="1400" baseline="0" dirty="0">
                          <a:solidFill>
                            <a:srgbClr val="000090"/>
                          </a:solidFill>
                        </a:rPr>
                        <a:t> 2 : l</a:t>
                      </a:r>
                      <a:r>
                        <a:rPr lang="fr-FR" sz="1400" dirty="0">
                          <a:solidFill>
                            <a:srgbClr val="000090"/>
                          </a:solidFill>
                        </a:rPr>
                        <a:t>a frise chronologique est correctement réalisée. Elle est en relation avec le texte mais comporte des erreurs et des manques.</a:t>
                      </a:r>
                    </a:p>
                    <a:p>
                      <a:endParaRPr lang="fr-FR" sz="1400" dirty="0">
                        <a:solidFill>
                          <a:srgbClr val="000090"/>
                        </a:solidFill>
                      </a:endParaRPr>
                    </a:p>
                  </a:txBody>
                  <a:tcPr/>
                </a:tc>
                <a:tc>
                  <a:txBody>
                    <a:bodyPr/>
                    <a:lstStyle/>
                    <a:p>
                      <a:r>
                        <a:rPr lang="fr-FR" sz="1400" dirty="0">
                          <a:solidFill>
                            <a:srgbClr val="000090"/>
                          </a:solidFill>
                        </a:rPr>
                        <a:t>Ex 1</a:t>
                      </a:r>
                      <a:r>
                        <a:rPr lang="fr-FR" sz="1400" baseline="0" dirty="0">
                          <a:solidFill>
                            <a:srgbClr val="000090"/>
                          </a:solidFill>
                        </a:rPr>
                        <a:t> :la photographie est bien en lien avec le sujet et bien située dans le temps..</a:t>
                      </a:r>
                    </a:p>
                    <a:p>
                      <a:r>
                        <a:rPr lang="fr-FR" sz="1400" baseline="0" dirty="0">
                          <a:solidFill>
                            <a:srgbClr val="000090"/>
                          </a:solidFill>
                        </a:rPr>
                        <a:t>Ex2 :l</a:t>
                      </a:r>
                      <a:r>
                        <a:rPr lang="fr-FR" sz="1400" dirty="0">
                          <a:solidFill>
                            <a:srgbClr val="000090"/>
                          </a:solidFill>
                        </a:rPr>
                        <a:t>a frise chronologique bien réalisée</a:t>
                      </a:r>
                      <a:r>
                        <a:rPr lang="fr-FR" sz="1400" baseline="0" dirty="0">
                          <a:solidFill>
                            <a:srgbClr val="000090"/>
                          </a:solidFill>
                        </a:rPr>
                        <a:t> est en relation avec le texte et comporte les principaux éléments de datation malgré une erreur.</a:t>
                      </a:r>
                      <a:endParaRPr lang="fr-FR" sz="14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a:solidFill>
                            <a:srgbClr val="000090"/>
                          </a:solidFill>
                        </a:rPr>
                        <a:t>Ex1 :</a:t>
                      </a:r>
                      <a:r>
                        <a:rPr lang="fr-FR" sz="1400" baseline="0" dirty="0">
                          <a:solidFill>
                            <a:srgbClr val="000090"/>
                          </a:solidFill>
                        </a:rPr>
                        <a:t>la photographie est bien située dans le temps, elle enrichit l’article</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400" baseline="0" dirty="0">
                        <a:solidFill>
                          <a:srgbClr val="00009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solidFill>
                            <a:srgbClr val="000090"/>
                          </a:solidFill>
                        </a:rPr>
                        <a:t>Ex2 : l</a:t>
                      </a:r>
                      <a:r>
                        <a:rPr lang="fr-FR" sz="1400" dirty="0">
                          <a:solidFill>
                            <a:srgbClr val="000090"/>
                          </a:solidFill>
                        </a:rPr>
                        <a:t>a frise chronologique bien réalisée</a:t>
                      </a:r>
                      <a:r>
                        <a:rPr lang="fr-FR" sz="1400" baseline="0" dirty="0">
                          <a:solidFill>
                            <a:srgbClr val="000090"/>
                          </a:solidFill>
                        </a:rPr>
                        <a:t> est en relation avec le texte et comporte les principaux éléments de datation. </a:t>
                      </a:r>
                      <a:endParaRPr lang="fr-FR" sz="1400" dirty="0">
                        <a:solidFill>
                          <a:srgbClr val="000090"/>
                        </a:solidFill>
                      </a:endParaRPr>
                    </a:p>
                    <a:p>
                      <a:endParaRPr lang="fr-FR" sz="1400" dirty="0">
                        <a:solidFill>
                          <a:srgbClr val="000090"/>
                        </a:solidFill>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0"/>
            <a:ext cx="8229600" cy="1430100"/>
          </a:xfrm>
          <a:prstGeom prst="rect">
            <a:avLst/>
          </a:prstGeom>
        </p:spPr>
        <p:txBody>
          <a:bodyPr lIns="91425" tIns="91425" rIns="91425" bIns="91425" anchor="b" anchorCtr="0">
            <a:noAutofit/>
          </a:bodyPr>
          <a:lstStyle/>
          <a:p>
            <a:pPr lvl="0" algn="l" rtl="0">
              <a:spcBef>
                <a:spcPts val="0"/>
              </a:spcBef>
              <a:buNone/>
            </a:pPr>
            <a:r>
              <a:rPr lang="fr" sz="900" dirty="0">
                <a:latin typeface="Comic Sans MS"/>
                <a:ea typeface="Comic Sans MS"/>
                <a:cs typeface="Comic Sans MS"/>
                <a:sym typeface="Comic Sans MS"/>
              </a:rPr>
              <a:t>                                                                                                                                                 Lundi 14 Août 1961</a:t>
            </a:r>
          </a:p>
          <a:p>
            <a:pPr lvl="0" algn="ctr" rtl="0">
              <a:spcBef>
                <a:spcPts val="0"/>
              </a:spcBef>
              <a:buNone/>
            </a:pPr>
            <a:r>
              <a:rPr lang="fr" sz="2400" u="sng" dirty="0">
                <a:latin typeface="Comic Sans MS"/>
                <a:ea typeface="Comic Sans MS"/>
                <a:cs typeface="Comic Sans MS"/>
                <a:sym typeface="Comic Sans MS"/>
              </a:rPr>
              <a:t>Le Berlinois                                  </a:t>
            </a:r>
          </a:p>
          <a:p>
            <a:pPr lvl="0" rtl="0">
              <a:spcBef>
                <a:spcPts val="0"/>
              </a:spcBef>
              <a:buNone/>
            </a:pPr>
            <a:r>
              <a:rPr lang="fr" sz="1800" dirty="0">
                <a:latin typeface="Comic Sans MS"/>
                <a:ea typeface="Comic Sans MS"/>
                <a:cs typeface="Comic Sans MS"/>
                <a:sym typeface="Comic Sans MS"/>
              </a:rPr>
              <a:t>                                                   </a:t>
            </a:r>
          </a:p>
        </p:txBody>
      </p:sp>
      <p:sp>
        <p:nvSpPr>
          <p:cNvPr id="28" name="Shape 28"/>
          <p:cNvSpPr txBox="1">
            <a:spLocks noGrp="1"/>
          </p:cNvSpPr>
          <p:nvPr>
            <p:ph type="body" idx="1"/>
          </p:nvPr>
        </p:nvSpPr>
        <p:spPr>
          <a:xfrm rot="18331">
            <a:off x="149253" y="1440748"/>
            <a:ext cx="4005102" cy="3948247"/>
          </a:xfrm>
          <a:prstGeom prst="rect">
            <a:avLst/>
          </a:prstGeom>
        </p:spPr>
        <p:txBody>
          <a:bodyPr lIns="91425" tIns="91425" rIns="91425" bIns="91425" anchor="t" anchorCtr="0">
            <a:noAutofit/>
          </a:bodyPr>
          <a:lstStyle/>
          <a:p>
            <a:pPr lvl="0" rtl="0">
              <a:spcBef>
                <a:spcPts val="0"/>
              </a:spcBef>
              <a:buNone/>
            </a:pPr>
            <a:r>
              <a:rPr lang="fr" sz="1800" b="1" u="sng" dirty="0">
                <a:latin typeface="Comic Sans MS"/>
                <a:ea typeface="Comic Sans MS"/>
                <a:cs typeface="Comic Sans MS"/>
                <a:sym typeface="Comic Sans MS"/>
              </a:rPr>
              <a:t>Le Mur de Berlin</a:t>
            </a:r>
          </a:p>
          <a:p>
            <a:pPr lvl="0" rtl="0">
              <a:spcBef>
                <a:spcPts val="0"/>
              </a:spcBef>
              <a:buNone/>
            </a:pPr>
            <a:endParaRPr sz="900" dirty="0">
              <a:solidFill>
                <a:srgbClr val="000000"/>
              </a:solidFill>
            </a:endParaRPr>
          </a:p>
          <a:p>
            <a:pPr lvl="0" rtl="0">
              <a:spcBef>
                <a:spcPts val="0"/>
              </a:spcBef>
              <a:buNone/>
            </a:pPr>
            <a:r>
              <a:rPr lang="fr-FR" sz="1400" dirty="0">
                <a:solidFill>
                  <a:srgbClr val="000000"/>
                </a:solidFill>
              </a:rPr>
              <a:t>          </a:t>
            </a:r>
            <a:r>
              <a:rPr lang="fr" sz="1400" dirty="0">
                <a:solidFill>
                  <a:srgbClr val="000000"/>
                </a:solidFill>
              </a:rPr>
              <a:t>Dans la nuit du 12 au 13 août, un mur en barbelés de 43 km de long a été construit par la RDA ( République Démocratie Allemande) pour séparer la partie Est de Berlin qui appartient à l’URSS et de la partie Ouest qui appartient à la France, les Etats-Unis et le Royaume-Uni. Ce mur a été construit pour empêcher les Allemands du côté communiste de fuir vers la RFA ( République Fédérale Allemande), pour trouver du travail et plus de libertés. La cause de la construction du mur, était que les relations entre  l’Est et l’Ouest. Plus de 1,6 millions de ouest-berlinois se sont enfuit vers la partie Est à ce jour. Du côté Est, le mur est surveillé par des gardes et des véhicules blindés, 14 500 soldats armées bloquèrent les rues et les voies ferrées menant à Berlin-Ouest . Tous les moyens de transports entre les deux parties de la ville  sont tous arrêtés. </a:t>
            </a:r>
          </a:p>
        </p:txBody>
      </p:sp>
      <p:sp>
        <p:nvSpPr>
          <p:cNvPr id="29" name="Shape 29"/>
          <p:cNvSpPr txBox="1">
            <a:spLocks noGrp="1"/>
          </p:cNvSpPr>
          <p:nvPr>
            <p:ph type="body" idx="2"/>
          </p:nvPr>
        </p:nvSpPr>
        <p:spPr>
          <a:xfrm>
            <a:off x="4451700" y="5127859"/>
            <a:ext cx="4372199" cy="263100"/>
          </a:xfrm>
          <a:prstGeom prst="rect">
            <a:avLst/>
          </a:prstGeom>
        </p:spPr>
        <p:txBody>
          <a:bodyPr lIns="91425" tIns="91425" rIns="91425" bIns="91425" anchor="t" anchorCtr="0">
            <a:noAutofit/>
          </a:bodyPr>
          <a:lstStyle/>
          <a:p>
            <a:pPr lvl="0" algn="ctr" rtl="0">
              <a:spcBef>
                <a:spcPts val="0"/>
              </a:spcBef>
              <a:buNone/>
            </a:pPr>
            <a:r>
              <a:rPr lang="fr" sz="1600" u="sng" dirty="0"/>
              <a:t>Photographie</a:t>
            </a:r>
            <a:r>
              <a:rPr lang="fr" sz="800" u="sng" dirty="0"/>
              <a:t> de la séparation de l'Ouest et de l'Est Berlinois.</a:t>
            </a:r>
          </a:p>
        </p:txBody>
      </p:sp>
      <p:sp>
        <p:nvSpPr>
          <p:cNvPr id="30" name="Shape 30"/>
          <p:cNvSpPr txBox="1"/>
          <p:nvPr/>
        </p:nvSpPr>
        <p:spPr>
          <a:xfrm>
            <a:off x="-3792550" y="2022150"/>
            <a:ext cx="3657600" cy="457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31" name="Shape 31"/>
          <p:cNvPicPr preferRelativeResize="0"/>
          <p:nvPr/>
        </p:nvPicPr>
        <p:blipFill>
          <a:blip r:embed="rId3">
            <a:alphaModFix/>
          </a:blip>
          <a:stretch>
            <a:fillRect/>
          </a:stretch>
        </p:blipFill>
        <p:spPr>
          <a:xfrm>
            <a:off x="4391278" y="1676400"/>
            <a:ext cx="4493042" cy="3142897"/>
          </a:xfrm>
          <a:prstGeom prst="rect">
            <a:avLst/>
          </a:prstGeom>
          <a:noFill/>
          <a:ln>
            <a:noFill/>
          </a:ln>
        </p:spPr>
      </p:pic>
      <p:sp>
        <p:nvSpPr>
          <p:cNvPr id="8" name="ZoneTexte 7"/>
          <p:cNvSpPr txBox="1"/>
          <p:nvPr/>
        </p:nvSpPr>
        <p:spPr>
          <a:xfrm>
            <a:off x="5181600" y="6139934"/>
            <a:ext cx="3327503" cy="369332"/>
          </a:xfrm>
          <a:prstGeom prst="rect">
            <a:avLst/>
          </a:prstGeom>
          <a:noFill/>
        </p:spPr>
        <p:txBody>
          <a:bodyPr wrap="none" rtlCol="0">
            <a:spAutoFit/>
          </a:bodyPr>
          <a:lstStyle/>
          <a:p>
            <a:r>
              <a:rPr lang="fr-FR" dirty="0"/>
              <a:t>Source : tacohgec- worlpress.com</a:t>
            </a:r>
          </a:p>
        </p:txBody>
      </p:sp>
      <p:sp>
        <p:nvSpPr>
          <p:cNvPr id="9" name="ZoneTexte 8"/>
          <p:cNvSpPr txBox="1"/>
          <p:nvPr/>
        </p:nvSpPr>
        <p:spPr>
          <a:xfrm>
            <a:off x="1143000" y="196334"/>
            <a:ext cx="3728680" cy="400110"/>
          </a:xfrm>
          <a:prstGeom prst="rect">
            <a:avLst/>
          </a:prstGeom>
          <a:noFill/>
        </p:spPr>
        <p:txBody>
          <a:bodyPr wrap="none" rtlCol="0">
            <a:spAutoFit/>
          </a:bodyPr>
          <a:lstStyle/>
          <a:p>
            <a:r>
              <a:rPr lang="fr-FR" sz="2000" b="1" dirty="0"/>
              <a:t> </a:t>
            </a:r>
            <a:r>
              <a:rPr lang="fr-FR" sz="2000" b="1" dirty="0">
                <a:solidFill>
                  <a:srgbClr val="000090"/>
                </a:solidFill>
              </a:rPr>
              <a:t>Activité 1 : production d’élèves 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686800" cy="1143000"/>
          </a:xfrm>
        </p:spPr>
        <p:txBody>
          <a:bodyPr>
            <a:normAutofit/>
          </a:bodyPr>
          <a:lstStyle/>
          <a:p>
            <a:r>
              <a:rPr lang="fr-FR" sz="2800" dirty="0">
                <a:solidFill>
                  <a:srgbClr val="0000FF"/>
                </a:solidFill>
              </a:rPr>
              <a:t>Analyse au regard des critères de réussite</a:t>
            </a:r>
          </a:p>
        </p:txBody>
      </p:sp>
      <p:sp>
        <p:nvSpPr>
          <p:cNvPr id="5" name="ZoneTexte 4"/>
          <p:cNvSpPr txBox="1"/>
          <p:nvPr/>
        </p:nvSpPr>
        <p:spPr>
          <a:xfrm>
            <a:off x="228600" y="1109861"/>
            <a:ext cx="3886200" cy="5632312"/>
          </a:xfrm>
          <a:prstGeom prst="rect">
            <a:avLst/>
          </a:prstGeom>
          <a:noFill/>
          <a:ln>
            <a:solidFill>
              <a:srgbClr val="0000FF"/>
            </a:solidFill>
          </a:ln>
        </p:spPr>
        <p:txBody>
          <a:bodyPr wrap="square" rtlCol="0">
            <a:spAutoFit/>
          </a:bodyPr>
          <a:lstStyle/>
          <a:p>
            <a:r>
              <a:rPr lang="fr-FR" b="1" dirty="0">
                <a:solidFill>
                  <a:srgbClr val="000090"/>
                </a:solidFill>
              </a:rPr>
              <a:t>Pratiquer différents langage</a:t>
            </a:r>
          </a:p>
          <a:p>
            <a:endParaRPr lang="fr-FR" dirty="0"/>
          </a:p>
          <a:p>
            <a:r>
              <a:rPr lang="fr-FR" dirty="0">
                <a:solidFill>
                  <a:srgbClr val="000090"/>
                </a:solidFill>
              </a:rPr>
              <a:t>1- Le texte est produit dans une langue globalement correcte. Le propos est intelligible malgré l’absence de maîtrise de la ponctuation.</a:t>
            </a:r>
          </a:p>
          <a:p>
            <a:r>
              <a:rPr lang="fr-FR" dirty="0">
                <a:solidFill>
                  <a:srgbClr val="000090"/>
                </a:solidFill>
              </a:rPr>
              <a:t>2-Le lexique mobilisé est partiellement correct et le vocabulaire spécialisé peu mobilisé.</a:t>
            </a:r>
          </a:p>
          <a:p>
            <a:r>
              <a:rPr lang="fr-FR" dirty="0">
                <a:solidFill>
                  <a:srgbClr val="000090"/>
                </a:solidFill>
              </a:rPr>
              <a:t>3-Le texte est cohérent. Les informations sélectionnées sont pertinentes mais pauvres, et insuffisamment développées. Le titre est vague.</a:t>
            </a:r>
          </a:p>
          <a:p>
            <a:r>
              <a:rPr lang="fr-FR" dirty="0">
                <a:solidFill>
                  <a:srgbClr val="000090"/>
                </a:solidFill>
              </a:rPr>
              <a:t>4-Le texte répond partiellement  à la consigne:  le lien avec les relations internationales est très peu et mal abordé. </a:t>
            </a:r>
          </a:p>
          <a:p>
            <a:endParaRPr lang="fr-FR" dirty="0"/>
          </a:p>
          <a:p>
            <a:endParaRPr lang="fr-FR" dirty="0"/>
          </a:p>
          <a:p>
            <a:endParaRPr lang="fr-FR" dirty="0"/>
          </a:p>
        </p:txBody>
      </p:sp>
      <p:sp>
        <p:nvSpPr>
          <p:cNvPr id="4" name="Ellipse 3"/>
          <p:cNvSpPr/>
          <p:nvPr/>
        </p:nvSpPr>
        <p:spPr>
          <a:xfrm>
            <a:off x="4114800" y="18288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6" name="Ellipse 5"/>
          <p:cNvSpPr/>
          <p:nvPr/>
        </p:nvSpPr>
        <p:spPr>
          <a:xfrm>
            <a:off x="4114800" y="28194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2</a:t>
            </a:r>
          </a:p>
        </p:txBody>
      </p:sp>
      <p:sp>
        <p:nvSpPr>
          <p:cNvPr id="7" name="Ellipse 6"/>
          <p:cNvSpPr/>
          <p:nvPr/>
        </p:nvSpPr>
        <p:spPr>
          <a:xfrm>
            <a:off x="4114800" y="37338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2</a:t>
            </a:r>
          </a:p>
        </p:txBody>
      </p:sp>
      <p:sp>
        <p:nvSpPr>
          <p:cNvPr id="8" name="Ellipse 7"/>
          <p:cNvSpPr/>
          <p:nvPr/>
        </p:nvSpPr>
        <p:spPr>
          <a:xfrm>
            <a:off x="4114800" y="51054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2</a:t>
            </a:r>
          </a:p>
        </p:txBody>
      </p:sp>
      <p:sp>
        <p:nvSpPr>
          <p:cNvPr id="9" name="ZoneTexte 8"/>
          <p:cNvSpPr txBox="1"/>
          <p:nvPr/>
        </p:nvSpPr>
        <p:spPr>
          <a:xfrm>
            <a:off x="5486400" y="914400"/>
            <a:ext cx="2590800" cy="4247317"/>
          </a:xfrm>
          <a:prstGeom prst="rect">
            <a:avLst/>
          </a:prstGeom>
          <a:noFill/>
          <a:ln>
            <a:solidFill>
              <a:srgbClr val="0000FF"/>
            </a:solidFill>
          </a:ln>
        </p:spPr>
        <p:txBody>
          <a:bodyPr wrap="square" rtlCol="0">
            <a:spAutoFit/>
          </a:bodyPr>
          <a:lstStyle/>
          <a:p>
            <a:r>
              <a:rPr lang="fr-FR" b="1" dirty="0">
                <a:solidFill>
                  <a:srgbClr val="000090"/>
                </a:solidFill>
              </a:rPr>
              <a:t>Se repérer dans le temps</a:t>
            </a:r>
          </a:p>
          <a:p>
            <a:endParaRPr lang="fr-FR" dirty="0">
              <a:solidFill>
                <a:srgbClr val="000090"/>
              </a:solidFill>
            </a:endParaRPr>
          </a:p>
          <a:p>
            <a:r>
              <a:rPr lang="fr-FR" dirty="0">
                <a:solidFill>
                  <a:srgbClr val="000090"/>
                </a:solidFill>
              </a:rPr>
              <a:t>1-Les éléments de datation sont peu mobilisés. Ils ne permettent pas de situer clairement la crise dans la GF.</a:t>
            </a:r>
          </a:p>
          <a:p>
            <a:r>
              <a:rPr lang="fr-FR" dirty="0">
                <a:solidFill>
                  <a:srgbClr val="000090"/>
                </a:solidFill>
              </a:rPr>
              <a:t>2- Certains faits sont évoqués mais ne sont pas toujours bien situés les uns par rapport aux autres.</a:t>
            </a:r>
          </a:p>
          <a:p>
            <a:r>
              <a:rPr lang="fr-FR" dirty="0">
                <a:solidFill>
                  <a:srgbClr val="000090"/>
                </a:solidFill>
              </a:rPr>
              <a:t>3- La photographie est anachronique. </a:t>
            </a:r>
          </a:p>
          <a:p>
            <a:endParaRPr lang="fr-FR" dirty="0"/>
          </a:p>
        </p:txBody>
      </p:sp>
      <p:sp>
        <p:nvSpPr>
          <p:cNvPr id="10" name="Ellipse 9"/>
          <p:cNvSpPr/>
          <p:nvPr/>
        </p:nvSpPr>
        <p:spPr>
          <a:xfrm>
            <a:off x="8077200" y="16002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2</a:t>
            </a:r>
          </a:p>
        </p:txBody>
      </p:sp>
      <p:sp>
        <p:nvSpPr>
          <p:cNvPr id="11" name="Ellipse 10"/>
          <p:cNvSpPr/>
          <p:nvPr/>
        </p:nvSpPr>
        <p:spPr>
          <a:xfrm>
            <a:off x="8077200" y="32766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2</a:t>
            </a:r>
          </a:p>
        </p:txBody>
      </p:sp>
      <p:sp>
        <p:nvSpPr>
          <p:cNvPr id="12" name="Ellipse 11"/>
          <p:cNvSpPr/>
          <p:nvPr/>
        </p:nvSpPr>
        <p:spPr>
          <a:xfrm>
            <a:off x="8077200" y="44196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2</a:t>
            </a:r>
          </a:p>
        </p:txBody>
      </p:sp>
      <p:sp>
        <p:nvSpPr>
          <p:cNvPr id="13" name="ZoneTexte 12"/>
          <p:cNvSpPr txBox="1"/>
          <p:nvPr/>
        </p:nvSpPr>
        <p:spPr>
          <a:xfrm>
            <a:off x="3842377" y="5664955"/>
            <a:ext cx="5073023" cy="1077218"/>
          </a:xfrm>
          <a:prstGeom prst="rect">
            <a:avLst/>
          </a:prstGeom>
          <a:solidFill>
            <a:srgbClr val="E1F8E0"/>
          </a:solidFill>
        </p:spPr>
        <p:txBody>
          <a:bodyPr wrap="none" rtlCol="0">
            <a:spAutoFit/>
          </a:bodyPr>
          <a:lstStyle/>
          <a:p>
            <a:r>
              <a:rPr lang="fr-FR" sz="1600" b="1" u="sng" dirty="0">
                <a:solidFill>
                  <a:srgbClr val="660066"/>
                </a:solidFill>
              </a:rPr>
              <a:t>Maitrise fragile pour les deux compétences.</a:t>
            </a:r>
          </a:p>
          <a:p>
            <a:r>
              <a:rPr lang="fr-FR" sz="1600" b="1" dirty="0">
                <a:solidFill>
                  <a:srgbClr val="660066"/>
                </a:solidFill>
              </a:rPr>
              <a:t>Les difficultés proviennent moins de la maîtrise de langue</a:t>
            </a:r>
          </a:p>
          <a:p>
            <a:r>
              <a:rPr lang="fr-FR" sz="1600" b="1" dirty="0">
                <a:solidFill>
                  <a:srgbClr val="660066"/>
                </a:solidFill>
              </a:rPr>
              <a:t>que de la mobilisation des repères et informations </a:t>
            </a:r>
          </a:p>
          <a:p>
            <a:r>
              <a:rPr lang="fr-FR" sz="1600" b="1" dirty="0">
                <a:solidFill>
                  <a:srgbClr val="660066"/>
                </a:solidFill>
              </a:rPr>
              <a:t>qui permettent de comprendre la question d’histoire.</a:t>
            </a:r>
          </a:p>
          <a:p>
            <a:endParaRPr lang="fr-FR" sz="1600" b="1" dirty="0">
              <a:solidFill>
                <a:srgbClr val="660066"/>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stretch>
            <a:fillRect/>
          </a:stretch>
        </p:blipFill>
        <p:spPr>
          <a:xfrm>
            <a:off x="0" y="0"/>
            <a:ext cx="9459790" cy="7077829"/>
          </a:xfrm>
          <a:prstGeom prst="rect">
            <a:avLst/>
          </a:prstGeom>
        </p:spPr>
      </p:pic>
      <p:sp>
        <p:nvSpPr>
          <p:cNvPr id="6" name="ZoneTexte 5"/>
          <p:cNvSpPr txBox="1"/>
          <p:nvPr/>
        </p:nvSpPr>
        <p:spPr>
          <a:xfrm>
            <a:off x="5715000" y="6488668"/>
            <a:ext cx="3327503" cy="369332"/>
          </a:xfrm>
          <a:prstGeom prst="rect">
            <a:avLst/>
          </a:prstGeom>
          <a:noFill/>
        </p:spPr>
        <p:txBody>
          <a:bodyPr wrap="none" rtlCol="0">
            <a:spAutoFit/>
          </a:bodyPr>
          <a:lstStyle/>
          <a:p>
            <a:r>
              <a:rPr lang="fr-FR" dirty="0"/>
              <a:t>Source : tacohgec- worlpress.com</a:t>
            </a:r>
          </a:p>
        </p:txBody>
      </p:sp>
      <p:sp>
        <p:nvSpPr>
          <p:cNvPr id="7" name="ZoneTexte 6"/>
          <p:cNvSpPr txBox="1"/>
          <p:nvPr/>
        </p:nvSpPr>
        <p:spPr>
          <a:xfrm>
            <a:off x="5867400" y="196334"/>
            <a:ext cx="3659976" cy="400110"/>
          </a:xfrm>
          <a:prstGeom prst="rect">
            <a:avLst/>
          </a:prstGeom>
          <a:noFill/>
        </p:spPr>
        <p:txBody>
          <a:bodyPr wrap="none" rtlCol="0">
            <a:spAutoFit/>
          </a:bodyPr>
          <a:lstStyle/>
          <a:p>
            <a:r>
              <a:rPr lang="fr-FR" sz="2000" b="1" dirty="0"/>
              <a:t> </a:t>
            </a:r>
            <a:r>
              <a:rPr lang="fr-FR" sz="2000" b="1" dirty="0">
                <a:solidFill>
                  <a:srgbClr val="000090"/>
                </a:solidFill>
              </a:rPr>
              <a:t>Activité 1 :production d’élèves B</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1143000"/>
          </a:xfrm>
        </p:spPr>
        <p:txBody>
          <a:bodyPr>
            <a:normAutofit/>
          </a:bodyPr>
          <a:lstStyle/>
          <a:p>
            <a:r>
              <a:rPr lang="fr-FR" sz="2800" dirty="0">
                <a:solidFill>
                  <a:srgbClr val="0000FF"/>
                </a:solidFill>
              </a:rPr>
              <a:t>Analyse au regard des critères de réussite</a:t>
            </a:r>
          </a:p>
        </p:txBody>
      </p:sp>
      <p:sp>
        <p:nvSpPr>
          <p:cNvPr id="5" name="ZoneTexte 4"/>
          <p:cNvSpPr txBox="1"/>
          <p:nvPr/>
        </p:nvSpPr>
        <p:spPr>
          <a:xfrm>
            <a:off x="457200" y="1417638"/>
            <a:ext cx="3886200" cy="3970318"/>
          </a:xfrm>
          <a:prstGeom prst="rect">
            <a:avLst/>
          </a:prstGeom>
          <a:noFill/>
          <a:ln>
            <a:solidFill>
              <a:srgbClr val="0000FF"/>
            </a:solidFill>
          </a:ln>
        </p:spPr>
        <p:txBody>
          <a:bodyPr wrap="square" rtlCol="0">
            <a:spAutoFit/>
          </a:bodyPr>
          <a:lstStyle/>
          <a:p>
            <a:r>
              <a:rPr lang="fr-FR" dirty="0">
                <a:solidFill>
                  <a:srgbClr val="000090"/>
                </a:solidFill>
              </a:rPr>
              <a:t>P</a:t>
            </a:r>
            <a:r>
              <a:rPr lang="fr-FR" b="1" dirty="0">
                <a:solidFill>
                  <a:srgbClr val="000090"/>
                </a:solidFill>
              </a:rPr>
              <a:t>ratiquer différents langage</a:t>
            </a:r>
          </a:p>
          <a:p>
            <a:endParaRPr lang="fr-FR" dirty="0">
              <a:solidFill>
                <a:srgbClr val="000090"/>
              </a:solidFill>
            </a:endParaRPr>
          </a:p>
          <a:p>
            <a:r>
              <a:rPr lang="fr-FR" dirty="0">
                <a:solidFill>
                  <a:srgbClr val="000090"/>
                </a:solidFill>
              </a:rPr>
              <a:t>1- Le texte est produit dans une langue tout à fait correcte. Le propos est intelligible. </a:t>
            </a:r>
          </a:p>
          <a:p>
            <a:r>
              <a:rPr lang="fr-FR" dirty="0">
                <a:solidFill>
                  <a:srgbClr val="000090"/>
                </a:solidFill>
              </a:rPr>
              <a:t>2-Le lexique mobilisé est bien utilisé y compris le vocabulaire spécialisé.</a:t>
            </a:r>
          </a:p>
          <a:p>
            <a:r>
              <a:rPr lang="fr-FR" dirty="0">
                <a:solidFill>
                  <a:srgbClr val="000090"/>
                </a:solidFill>
              </a:rPr>
              <a:t>3- Le texte est cohérent. Les informations sélectionnées sont pertinentes et  développées. Le titre est bien choisi. Une information est répétée deux fois. </a:t>
            </a:r>
          </a:p>
          <a:p>
            <a:r>
              <a:rPr lang="fr-FR" dirty="0">
                <a:solidFill>
                  <a:srgbClr val="000090"/>
                </a:solidFill>
              </a:rPr>
              <a:t>4-Le texte répond pleinement à la consigne.</a:t>
            </a:r>
            <a:endParaRPr lang="fr-FR" dirty="0"/>
          </a:p>
          <a:p>
            <a:endParaRPr lang="fr-FR" dirty="0"/>
          </a:p>
        </p:txBody>
      </p:sp>
      <p:sp>
        <p:nvSpPr>
          <p:cNvPr id="4" name="Ellipse 3"/>
          <p:cNvSpPr/>
          <p:nvPr/>
        </p:nvSpPr>
        <p:spPr>
          <a:xfrm>
            <a:off x="4343400" y="21336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4</a:t>
            </a:r>
          </a:p>
        </p:txBody>
      </p:sp>
      <p:sp>
        <p:nvSpPr>
          <p:cNvPr id="6" name="Ellipse 5"/>
          <p:cNvSpPr/>
          <p:nvPr/>
        </p:nvSpPr>
        <p:spPr>
          <a:xfrm>
            <a:off x="4343400" y="30480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7" name="Ellipse 6"/>
          <p:cNvSpPr/>
          <p:nvPr/>
        </p:nvSpPr>
        <p:spPr>
          <a:xfrm>
            <a:off x="4343400" y="39624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8" name="Ellipse 7"/>
          <p:cNvSpPr/>
          <p:nvPr/>
        </p:nvSpPr>
        <p:spPr>
          <a:xfrm>
            <a:off x="4343400" y="46482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4</a:t>
            </a:r>
          </a:p>
        </p:txBody>
      </p:sp>
      <p:sp>
        <p:nvSpPr>
          <p:cNvPr id="9" name="ZoneTexte 8"/>
          <p:cNvSpPr txBox="1"/>
          <p:nvPr/>
        </p:nvSpPr>
        <p:spPr>
          <a:xfrm>
            <a:off x="5715000" y="1417638"/>
            <a:ext cx="2590800" cy="4247317"/>
          </a:xfrm>
          <a:prstGeom prst="rect">
            <a:avLst/>
          </a:prstGeom>
          <a:noFill/>
          <a:ln>
            <a:solidFill>
              <a:srgbClr val="0000FF"/>
            </a:solidFill>
          </a:ln>
        </p:spPr>
        <p:txBody>
          <a:bodyPr wrap="square" rtlCol="0">
            <a:spAutoFit/>
          </a:bodyPr>
          <a:lstStyle/>
          <a:p>
            <a:r>
              <a:rPr lang="fr-FR" b="1" dirty="0">
                <a:solidFill>
                  <a:srgbClr val="000090"/>
                </a:solidFill>
              </a:rPr>
              <a:t>Se repérer dans le temps</a:t>
            </a:r>
          </a:p>
          <a:p>
            <a:endParaRPr lang="fr-FR" dirty="0">
              <a:solidFill>
                <a:srgbClr val="000090"/>
              </a:solidFill>
            </a:endParaRPr>
          </a:p>
          <a:p>
            <a:r>
              <a:rPr lang="fr-FR" dirty="0">
                <a:solidFill>
                  <a:srgbClr val="000090"/>
                </a:solidFill>
              </a:rPr>
              <a:t>1-Les éléments de datation mobilisés  permettent  de situer clairement la crise dans la GF.</a:t>
            </a:r>
          </a:p>
          <a:p>
            <a:r>
              <a:rPr lang="fr-FR" dirty="0">
                <a:solidFill>
                  <a:srgbClr val="000090"/>
                </a:solidFill>
              </a:rPr>
              <a:t>2- Les principaux faits sont évoqués et sont situés de manière cohérente les uns par rapport aux autres.</a:t>
            </a:r>
          </a:p>
          <a:p>
            <a:r>
              <a:rPr lang="fr-FR" dirty="0">
                <a:solidFill>
                  <a:srgbClr val="000090"/>
                </a:solidFill>
              </a:rPr>
              <a:t>3- l’iconographie est bien choisie et enrichit le texte.</a:t>
            </a:r>
          </a:p>
          <a:p>
            <a:endParaRPr lang="fr-FR" dirty="0">
              <a:solidFill>
                <a:srgbClr val="000090"/>
              </a:solidFill>
            </a:endParaRPr>
          </a:p>
        </p:txBody>
      </p:sp>
      <p:sp>
        <p:nvSpPr>
          <p:cNvPr id="10" name="Ellipse 9"/>
          <p:cNvSpPr/>
          <p:nvPr/>
        </p:nvSpPr>
        <p:spPr>
          <a:xfrm>
            <a:off x="8305800" y="23622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11" name="Ellipse 10"/>
          <p:cNvSpPr/>
          <p:nvPr/>
        </p:nvSpPr>
        <p:spPr>
          <a:xfrm>
            <a:off x="8305800" y="37338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12" name="Ellipse 11"/>
          <p:cNvSpPr/>
          <p:nvPr/>
        </p:nvSpPr>
        <p:spPr>
          <a:xfrm>
            <a:off x="8305800" y="48768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4</a:t>
            </a:r>
          </a:p>
        </p:txBody>
      </p:sp>
      <p:sp>
        <p:nvSpPr>
          <p:cNvPr id="13" name="ZoneTexte 12"/>
          <p:cNvSpPr txBox="1"/>
          <p:nvPr/>
        </p:nvSpPr>
        <p:spPr>
          <a:xfrm>
            <a:off x="457200" y="5664955"/>
            <a:ext cx="7265230" cy="830997"/>
          </a:xfrm>
          <a:prstGeom prst="rect">
            <a:avLst/>
          </a:prstGeom>
          <a:solidFill>
            <a:srgbClr val="E1F8E0"/>
          </a:solidFill>
        </p:spPr>
        <p:txBody>
          <a:bodyPr wrap="none" rtlCol="0">
            <a:spAutoFit/>
          </a:bodyPr>
          <a:lstStyle/>
          <a:p>
            <a:r>
              <a:rPr lang="fr-FR" sz="1600" b="1" u="sng" dirty="0">
                <a:solidFill>
                  <a:srgbClr val="660066"/>
                </a:solidFill>
              </a:rPr>
              <a:t>Très bonne maîtrise pour les deux compétences.</a:t>
            </a:r>
          </a:p>
          <a:p>
            <a:r>
              <a:rPr lang="fr-FR" sz="1600" b="1" dirty="0">
                <a:solidFill>
                  <a:srgbClr val="660066"/>
                </a:solidFill>
              </a:rPr>
              <a:t>Les attendus du socle sont largement maîtrisés.</a:t>
            </a:r>
          </a:p>
          <a:p>
            <a:r>
              <a:rPr lang="fr-FR" sz="1600" b="1" dirty="0">
                <a:solidFill>
                  <a:srgbClr val="660066"/>
                </a:solidFill>
              </a:rPr>
              <a:t>Des progrès peuvent être faits dans la précision du vocabulaire et des informations</a:t>
            </a:r>
            <a:r>
              <a:rPr lang="fr-FR" sz="1600" dirty="0">
                <a:solidFill>
                  <a:srgbClr val="000090"/>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sz="3600" dirty="0">
                <a:solidFill>
                  <a:srgbClr val="0000FF"/>
                </a:solidFill>
              </a:rPr>
              <a:t>Indications de la fiche </a:t>
            </a:r>
            <a:r>
              <a:rPr lang="fr-FR" sz="3600" dirty="0" err="1">
                <a:solidFill>
                  <a:srgbClr val="0000FF"/>
                </a:solidFill>
              </a:rPr>
              <a:t>eduscol</a:t>
            </a:r>
            <a:endParaRPr lang="fr-FR" sz="3600" dirty="0">
              <a:solidFill>
                <a:srgbClr val="0000FF"/>
              </a:solidFill>
            </a:endParaRPr>
          </a:p>
        </p:txBody>
      </p:sp>
      <p:sp>
        <p:nvSpPr>
          <p:cNvPr id="5" name="ZoneTexte 4"/>
          <p:cNvSpPr txBox="1"/>
          <p:nvPr/>
        </p:nvSpPr>
        <p:spPr>
          <a:xfrm>
            <a:off x="152400" y="838201"/>
            <a:ext cx="8991600" cy="5632312"/>
          </a:xfrm>
          <a:prstGeom prst="rect">
            <a:avLst/>
          </a:prstGeom>
          <a:noFill/>
        </p:spPr>
        <p:txBody>
          <a:bodyPr wrap="square" rtlCol="0">
            <a:spAutoFit/>
          </a:bodyPr>
          <a:lstStyle/>
          <a:p>
            <a:r>
              <a:rPr lang="fr-FR" dirty="0"/>
              <a:t>        </a:t>
            </a:r>
            <a:r>
              <a:rPr lang="fr-FR" dirty="0">
                <a:solidFill>
                  <a:srgbClr val="000090"/>
                </a:solidFill>
              </a:rPr>
              <a:t>                       </a:t>
            </a:r>
            <a:r>
              <a:rPr lang="fr-FR" b="1" dirty="0">
                <a:solidFill>
                  <a:srgbClr val="000090"/>
                </a:solidFill>
              </a:rPr>
              <a:t>Une approche du thème par les relations internationales.</a:t>
            </a:r>
          </a:p>
          <a:p>
            <a:r>
              <a:rPr lang="fr-FR" dirty="0">
                <a:solidFill>
                  <a:srgbClr val="000090"/>
                </a:solidFill>
              </a:rPr>
              <a:t>                                         Un questionnement général simple :</a:t>
            </a:r>
            <a:endParaRPr lang="fr-FR" b="1" i="1" dirty="0">
              <a:solidFill>
                <a:srgbClr val="000090"/>
              </a:solidFill>
            </a:endParaRPr>
          </a:p>
          <a:p>
            <a:r>
              <a:rPr lang="fr-FR" b="1" i="1" dirty="0">
                <a:solidFill>
                  <a:srgbClr val="000090"/>
                </a:solidFill>
              </a:rPr>
              <a:t>                Q</a:t>
            </a:r>
            <a:r>
              <a:rPr b="1" i="1" dirty="0">
                <a:solidFill>
                  <a:srgbClr val="000090"/>
                </a:solidFill>
              </a:rPr>
              <a:t>uelles puissances pour quels conflits dans le monde après 1945 ?</a:t>
            </a:r>
            <a:endParaRPr lang="fr-FR" b="1" i="1" dirty="0">
              <a:solidFill>
                <a:srgbClr val="000090"/>
              </a:solidFill>
            </a:endParaRPr>
          </a:p>
          <a:p>
            <a:pPr>
              <a:buFont typeface="Wingdings" charset="2"/>
              <a:buChar char="Ø"/>
            </a:pPr>
            <a:endParaRPr lang="fr-FR" b="1" i="1" dirty="0">
              <a:solidFill>
                <a:srgbClr val="000090"/>
              </a:solidFill>
            </a:endParaRPr>
          </a:p>
          <a:p>
            <a:r>
              <a:rPr lang="fr-FR" dirty="0">
                <a:solidFill>
                  <a:srgbClr val="000090"/>
                </a:solidFill>
              </a:rPr>
              <a:t>                                                  </a:t>
            </a:r>
            <a:r>
              <a:rPr lang="fr-FR" b="1" dirty="0">
                <a:solidFill>
                  <a:srgbClr val="000090"/>
                </a:solidFill>
              </a:rPr>
              <a:t> Idées essentielles à  faire comprendre </a:t>
            </a:r>
            <a:r>
              <a:rPr lang="fr-FR" dirty="0">
                <a:solidFill>
                  <a:srgbClr val="000090"/>
                </a:solidFill>
              </a:rPr>
              <a:t>:</a:t>
            </a:r>
          </a:p>
          <a:p>
            <a:pPr>
              <a:buFont typeface="Wingdings" charset="2"/>
              <a:buChar char="Ø"/>
            </a:pPr>
            <a:r>
              <a:rPr lang="fr-FR" dirty="0">
                <a:solidFill>
                  <a:srgbClr val="0000FF"/>
                </a:solidFill>
              </a:rPr>
              <a:t>L</a:t>
            </a:r>
            <a:r>
              <a:rPr dirty="0">
                <a:solidFill>
                  <a:srgbClr val="0000FF"/>
                </a:solidFill>
              </a:rPr>
              <a:t>a hiérarchie des puissances a évolué </a:t>
            </a:r>
            <a:r>
              <a:rPr dirty="0">
                <a:solidFill>
                  <a:srgbClr val="000090"/>
                </a:solidFill>
              </a:rPr>
              <a:t>au cours des soixante-dix dernières années</a:t>
            </a:r>
            <a:r>
              <a:rPr lang="fr-FR" dirty="0">
                <a:solidFill>
                  <a:srgbClr val="000090"/>
                </a:solidFill>
              </a:rPr>
              <a:t>.</a:t>
            </a:r>
          </a:p>
          <a:p>
            <a:pPr>
              <a:buFont typeface="Wingdings" charset="2"/>
              <a:buChar char="Ø"/>
            </a:pPr>
            <a:r>
              <a:rPr lang="fr-FR" dirty="0">
                <a:solidFill>
                  <a:srgbClr val="000090"/>
                </a:solidFill>
              </a:rPr>
              <a:t>L</a:t>
            </a:r>
            <a:r>
              <a:rPr dirty="0">
                <a:solidFill>
                  <a:srgbClr val="000090"/>
                </a:solidFill>
              </a:rPr>
              <a:t>a </a:t>
            </a:r>
            <a:r>
              <a:rPr dirty="0">
                <a:solidFill>
                  <a:srgbClr val="0000FF"/>
                </a:solidFill>
              </a:rPr>
              <a:t>construction d’un espace de paix et de sécurité </a:t>
            </a:r>
            <a:r>
              <a:rPr dirty="0">
                <a:solidFill>
                  <a:srgbClr val="000090"/>
                </a:solidFill>
              </a:rPr>
              <a:t>est une œuvre longue et complexe</a:t>
            </a:r>
            <a:r>
              <a:rPr lang="fr-FR" dirty="0">
                <a:solidFill>
                  <a:srgbClr val="000090"/>
                </a:solidFill>
              </a:rPr>
              <a:t>.</a:t>
            </a:r>
            <a:r>
              <a:rPr dirty="0">
                <a:solidFill>
                  <a:srgbClr val="000090"/>
                </a:solidFill>
              </a:rPr>
              <a:t> </a:t>
            </a:r>
            <a:endParaRPr lang="fr-FR" dirty="0">
              <a:solidFill>
                <a:srgbClr val="000090"/>
              </a:solidFill>
            </a:endParaRPr>
          </a:p>
          <a:p>
            <a:pPr>
              <a:buFont typeface="Wingdings" charset="2"/>
              <a:buChar char="Ø"/>
            </a:pPr>
            <a:r>
              <a:rPr lang="fr-FR" dirty="0">
                <a:solidFill>
                  <a:srgbClr val="000090"/>
                </a:solidFill>
              </a:rPr>
              <a:t>Le</a:t>
            </a:r>
            <a:r>
              <a:rPr dirty="0">
                <a:solidFill>
                  <a:srgbClr val="000090"/>
                </a:solidFill>
              </a:rPr>
              <a:t> monde</a:t>
            </a:r>
            <a:r>
              <a:rPr lang="fr-FR" dirty="0">
                <a:solidFill>
                  <a:srgbClr val="000090"/>
                </a:solidFill>
              </a:rPr>
              <a:t> reste</a:t>
            </a:r>
            <a:r>
              <a:rPr dirty="0">
                <a:solidFill>
                  <a:srgbClr val="000090"/>
                </a:solidFill>
              </a:rPr>
              <a:t> marqué par </a:t>
            </a:r>
            <a:r>
              <a:rPr dirty="0">
                <a:solidFill>
                  <a:srgbClr val="0000FF"/>
                </a:solidFill>
              </a:rPr>
              <a:t>des conflits enracinés.</a:t>
            </a:r>
            <a:endParaRPr lang="fr-FR" dirty="0">
              <a:solidFill>
                <a:srgbClr val="0000FF"/>
              </a:solidFill>
            </a:endParaRPr>
          </a:p>
          <a:p>
            <a:pPr>
              <a:buFont typeface="Wingdings" charset="2"/>
              <a:buChar char="Ø"/>
            </a:pPr>
            <a:endParaRPr lang="fr-FR" dirty="0">
              <a:solidFill>
                <a:srgbClr val="000090"/>
              </a:solidFill>
            </a:endParaRPr>
          </a:p>
          <a:p>
            <a:r>
              <a:rPr lang="fr-FR" dirty="0">
                <a:solidFill>
                  <a:srgbClr val="000090"/>
                </a:solidFill>
              </a:rPr>
              <a:t>                                     </a:t>
            </a:r>
            <a:r>
              <a:rPr lang="fr-FR" b="1" dirty="0">
                <a:solidFill>
                  <a:srgbClr val="000090"/>
                </a:solidFill>
              </a:rPr>
              <a:t> Points à mettre en évidence sur l’ensemble du thème : </a:t>
            </a:r>
          </a:p>
          <a:p>
            <a:pPr>
              <a:buFont typeface="Wingdings" charset="2"/>
              <a:buChar char="Ø"/>
            </a:pPr>
            <a:r>
              <a:rPr lang="fr-FR" dirty="0">
                <a:solidFill>
                  <a:srgbClr val="000090"/>
                </a:solidFill>
              </a:rPr>
              <a:t>L</a:t>
            </a:r>
            <a:r>
              <a:rPr dirty="0">
                <a:solidFill>
                  <a:srgbClr val="000090"/>
                </a:solidFill>
              </a:rPr>
              <a:t>a </a:t>
            </a:r>
            <a:r>
              <a:rPr dirty="0">
                <a:solidFill>
                  <a:srgbClr val="0000FF"/>
                </a:solidFill>
              </a:rPr>
              <a:t>notion de puissance a évolué</a:t>
            </a:r>
            <a:r>
              <a:rPr dirty="0">
                <a:solidFill>
                  <a:srgbClr val="000090"/>
                </a:solidFill>
              </a:rPr>
              <a:t>, s’est complexifiée.</a:t>
            </a:r>
            <a:endParaRPr lang="fr-FR" dirty="0">
              <a:solidFill>
                <a:srgbClr val="000090"/>
              </a:solidFill>
            </a:endParaRPr>
          </a:p>
          <a:p>
            <a:pPr>
              <a:buFont typeface="Wingdings" charset="2"/>
              <a:buChar char="Ø"/>
            </a:pPr>
            <a:r>
              <a:rPr lang="fr-FR" dirty="0">
                <a:solidFill>
                  <a:srgbClr val="000090"/>
                </a:solidFill>
              </a:rPr>
              <a:t>L</a:t>
            </a:r>
            <a:r>
              <a:rPr dirty="0">
                <a:solidFill>
                  <a:srgbClr val="000090"/>
                </a:solidFill>
              </a:rPr>
              <a:t>e concept même de la guerre évolue avec </a:t>
            </a:r>
            <a:r>
              <a:rPr dirty="0">
                <a:solidFill>
                  <a:srgbClr val="0000FF"/>
                </a:solidFill>
              </a:rPr>
              <a:t>la « guerre froide</a:t>
            </a:r>
            <a:r>
              <a:rPr lang="fr-FR" dirty="0">
                <a:solidFill>
                  <a:srgbClr val="0000FF"/>
                </a:solidFill>
              </a:rPr>
              <a:t>".</a:t>
            </a:r>
          </a:p>
          <a:p>
            <a:pPr>
              <a:buFont typeface="Wingdings" charset="2"/>
              <a:buChar char="Ø"/>
            </a:pPr>
            <a:r>
              <a:rPr lang="fr-FR" dirty="0">
                <a:solidFill>
                  <a:srgbClr val="000090"/>
                </a:solidFill>
              </a:rPr>
              <a:t>L’organisation du monde est passée d’un </a:t>
            </a:r>
            <a:r>
              <a:rPr lang="fr-FR" dirty="0">
                <a:solidFill>
                  <a:srgbClr val="0000FF"/>
                </a:solidFill>
              </a:rPr>
              <a:t>monde bipolaire à un monde multipolaire.</a:t>
            </a:r>
          </a:p>
          <a:p>
            <a:pPr>
              <a:buFont typeface="Wingdings" charset="2"/>
              <a:buChar char="Ø"/>
            </a:pPr>
            <a:r>
              <a:rPr lang="fr-FR" dirty="0">
                <a:solidFill>
                  <a:srgbClr val="000090"/>
                </a:solidFill>
              </a:rPr>
              <a:t>Le </a:t>
            </a:r>
            <a:r>
              <a:rPr lang="fr-FR" dirty="0">
                <a:solidFill>
                  <a:srgbClr val="0000FF"/>
                </a:solidFill>
              </a:rPr>
              <a:t>centre de gravité des crises s’est déplacé </a:t>
            </a:r>
            <a:r>
              <a:rPr lang="fr-FR" dirty="0">
                <a:solidFill>
                  <a:srgbClr val="000090"/>
                </a:solidFill>
              </a:rPr>
              <a:t>avec l’évolution des centres d’intérêt des puissances.</a:t>
            </a:r>
          </a:p>
          <a:p>
            <a:pPr>
              <a:buFont typeface="Wingdings" charset="2"/>
              <a:buChar char="Ø"/>
            </a:pPr>
            <a:r>
              <a:rPr lang="fr-FR" dirty="0">
                <a:solidFill>
                  <a:srgbClr val="000090"/>
                </a:solidFill>
              </a:rPr>
              <a:t>L</a:t>
            </a:r>
            <a:r>
              <a:rPr dirty="0">
                <a:solidFill>
                  <a:srgbClr val="000090"/>
                </a:solidFill>
              </a:rPr>
              <a:t>a </a:t>
            </a:r>
            <a:r>
              <a:rPr dirty="0">
                <a:solidFill>
                  <a:srgbClr val="0000FF"/>
                </a:solidFill>
              </a:rPr>
              <a:t>rupture de 1989 </a:t>
            </a:r>
            <a:r>
              <a:rPr dirty="0">
                <a:solidFill>
                  <a:srgbClr val="000090"/>
                </a:solidFill>
              </a:rPr>
              <a:t>demeure fondamentale</a:t>
            </a:r>
            <a:r>
              <a:rPr lang="fr-FR" dirty="0">
                <a:solidFill>
                  <a:srgbClr val="000090"/>
                </a:solidFill>
              </a:rPr>
              <a:t>.</a:t>
            </a:r>
          </a:p>
          <a:p>
            <a:r>
              <a:rPr dirty="0">
                <a:solidFill>
                  <a:srgbClr val="000090"/>
                </a:solidFill>
              </a:rPr>
              <a:t> </a:t>
            </a:r>
            <a:endParaRPr lang="fr-FR" dirty="0">
              <a:solidFill>
                <a:srgbClr val="000090"/>
              </a:solidFill>
            </a:endParaRPr>
          </a:p>
          <a:p>
            <a:r>
              <a:rPr lang="fr-FR" b="1" dirty="0">
                <a:solidFill>
                  <a:srgbClr val="000090"/>
                </a:solidFill>
              </a:rPr>
              <a:t>                                                   </a:t>
            </a:r>
            <a:r>
              <a:rPr b="1" dirty="0">
                <a:solidFill>
                  <a:srgbClr val="000090"/>
                </a:solidFill>
              </a:rPr>
              <a:t>Principaux repères chronologiques à construire </a:t>
            </a:r>
            <a:endParaRPr dirty="0">
              <a:solidFill>
                <a:srgbClr val="000090"/>
              </a:solidFill>
            </a:endParaRPr>
          </a:p>
          <a:p>
            <a:r>
              <a:rPr dirty="0">
                <a:solidFill>
                  <a:srgbClr val="000090"/>
                </a:solidFill>
              </a:rPr>
              <a:t>• 1945 : création de l’ONU</a:t>
            </a:r>
            <a:r>
              <a:rPr lang="fr-FR" dirty="0">
                <a:solidFill>
                  <a:srgbClr val="000090"/>
                </a:solidFill>
              </a:rPr>
              <a:t>    </a:t>
            </a:r>
            <a:r>
              <a:rPr dirty="0">
                <a:solidFill>
                  <a:srgbClr val="000090"/>
                </a:solidFill>
              </a:rPr>
              <a:t>• </a:t>
            </a:r>
            <a:r>
              <a:rPr dirty="0">
                <a:solidFill>
                  <a:srgbClr val="0000FF"/>
                </a:solidFill>
              </a:rPr>
              <a:t>1947-1991 : guerre froide</a:t>
            </a:r>
            <a:r>
              <a:rPr lang="fr-FR" dirty="0">
                <a:solidFill>
                  <a:srgbClr val="0000FF"/>
                </a:solidFill>
              </a:rPr>
              <a:t>   </a:t>
            </a:r>
            <a:r>
              <a:rPr dirty="0">
                <a:solidFill>
                  <a:srgbClr val="000090"/>
                </a:solidFill>
              </a:rPr>
              <a:t>• 1957 : traité de Rome</a:t>
            </a:r>
            <a:endParaRPr lang="fr-FR" dirty="0">
              <a:solidFill>
                <a:srgbClr val="000090"/>
              </a:solidFill>
            </a:endParaRPr>
          </a:p>
          <a:p>
            <a:r>
              <a:rPr dirty="0">
                <a:solidFill>
                  <a:srgbClr val="000090"/>
                </a:solidFill>
              </a:rPr>
              <a:t>• 1962 : indépendance de l’Algérie • </a:t>
            </a:r>
            <a:r>
              <a:rPr dirty="0">
                <a:solidFill>
                  <a:srgbClr val="0000FF"/>
                </a:solidFill>
              </a:rPr>
              <a:t>1989: chute du mur de Berlin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0000FF"/>
                </a:solidFill>
              </a:rPr>
              <a:t>Activité 2 </a:t>
            </a:r>
            <a:r>
              <a:rPr lang="fr-FR" sz="2800" dirty="0">
                <a:solidFill>
                  <a:srgbClr val="000090"/>
                </a:solidFill>
              </a:rPr>
              <a:t>: production d’élèves A</a:t>
            </a:r>
            <a:br>
              <a:rPr lang="fr-FR" sz="2800" dirty="0">
                <a:solidFill>
                  <a:srgbClr val="000090"/>
                </a:solidFill>
              </a:rPr>
            </a:br>
            <a:r>
              <a:rPr lang="fr-FR" sz="2800" i="1" dirty="0">
                <a:solidFill>
                  <a:srgbClr val="000090"/>
                </a:solidFill>
              </a:rPr>
              <a:t>syntaxe et orthographe d’origine </a:t>
            </a:r>
          </a:p>
        </p:txBody>
      </p:sp>
      <p:sp>
        <p:nvSpPr>
          <p:cNvPr id="3" name="Espace réservé du contenu 2"/>
          <p:cNvSpPr>
            <a:spLocks noGrp="1"/>
          </p:cNvSpPr>
          <p:nvPr>
            <p:ph idx="1"/>
          </p:nvPr>
        </p:nvSpPr>
        <p:spPr/>
        <p:txBody>
          <a:bodyPr>
            <a:normAutofit fontScale="85000" lnSpcReduction="20000"/>
          </a:bodyPr>
          <a:lstStyle/>
          <a:p>
            <a:pPr algn="just">
              <a:buNone/>
            </a:pPr>
            <a:r>
              <a:rPr lang="fr-FR" dirty="0">
                <a:solidFill>
                  <a:srgbClr val="000090"/>
                </a:solidFill>
              </a:rPr>
              <a:t>« La crise de Berlin est un exemple de guerre froide, avant tout par son symbole, le mur de Berlin de 1961 à 1989 qui montre le conflit entre les blocs.</a:t>
            </a:r>
          </a:p>
          <a:p>
            <a:pPr algn="just">
              <a:buNone/>
            </a:pPr>
            <a:r>
              <a:rPr lang="fr-FR" dirty="0">
                <a:solidFill>
                  <a:srgbClr val="000090"/>
                </a:solidFill>
              </a:rPr>
              <a:t>  Après la victoire des alliés de la seconde guerre mondiale, l’Allemagne est occupé par les vainqueurs ainsi que Berlin, la capitale. Un « rideau de fer » se crée entre le bloc de l’Est et le bloc de l’Ouest car l’URSS veut donner son idéologie communiste alors que les Etats-Unis sont pour la démocratie. Berlin est encerclé par le bloc de l’URSS mais les Etats-Unis les ravitailles par le biai aérien. Le Mur de Berlin est monté pour empêcher Berlin est à passer à l’Ouest. »</a:t>
            </a:r>
          </a:p>
        </p:txBody>
      </p:sp>
      <p:sp>
        <p:nvSpPr>
          <p:cNvPr id="4" name="ZoneTexte 3"/>
          <p:cNvSpPr txBox="1"/>
          <p:nvPr/>
        </p:nvSpPr>
        <p:spPr>
          <a:xfrm>
            <a:off x="4043089" y="5941497"/>
            <a:ext cx="3732926" cy="369332"/>
          </a:xfrm>
          <a:prstGeom prst="rect">
            <a:avLst/>
          </a:prstGeom>
          <a:noFill/>
        </p:spPr>
        <p:txBody>
          <a:bodyPr wrap="none" rtlCol="0">
            <a:spAutoFit/>
          </a:bodyPr>
          <a:lstStyle/>
          <a:p>
            <a:r>
              <a:rPr lang="fr-FR" dirty="0"/>
              <a:t>Source : document DGESCO à paraître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1143000"/>
          </a:xfrm>
        </p:spPr>
        <p:txBody>
          <a:bodyPr>
            <a:normAutofit/>
          </a:bodyPr>
          <a:lstStyle/>
          <a:p>
            <a:r>
              <a:rPr lang="fr-FR" sz="3200" dirty="0">
                <a:solidFill>
                  <a:srgbClr val="0000FF"/>
                </a:solidFill>
              </a:rPr>
              <a:t>Analyse au regard des critères de réussite</a:t>
            </a:r>
          </a:p>
        </p:txBody>
      </p:sp>
      <p:sp>
        <p:nvSpPr>
          <p:cNvPr id="5" name="ZoneTexte 4"/>
          <p:cNvSpPr txBox="1"/>
          <p:nvPr/>
        </p:nvSpPr>
        <p:spPr>
          <a:xfrm>
            <a:off x="457200" y="1417638"/>
            <a:ext cx="3886200" cy="4801315"/>
          </a:xfrm>
          <a:prstGeom prst="rect">
            <a:avLst/>
          </a:prstGeom>
          <a:noFill/>
          <a:ln>
            <a:solidFill>
              <a:srgbClr val="0000FF"/>
            </a:solidFill>
          </a:ln>
        </p:spPr>
        <p:txBody>
          <a:bodyPr wrap="square" rtlCol="0">
            <a:spAutoFit/>
          </a:bodyPr>
          <a:lstStyle/>
          <a:p>
            <a:r>
              <a:rPr lang="fr-FR" b="1" dirty="0">
                <a:solidFill>
                  <a:srgbClr val="000090"/>
                </a:solidFill>
              </a:rPr>
              <a:t>Pratiquer différents langage</a:t>
            </a:r>
          </a:p>
          <a:p>
            <a:endParaRPr lang="fr-FR" dirty="0">
              <a:solidFill>
                <a:srgbClr val="000090"/>
              </a:solidFill>
            </a:endParaRPr>
          </a:p>
          <a:p>
            <a:r>
              <a:rPr lang="fr-FR" dirty="0">
                <a:solidFill>
                  <a:srgbClr val="000090"/>
                </a:solidFill>
              </a:rPr>
              <a:t>1- Le texte est produit dans une langue globalement correcte malgré quelques maladresses d’expression.</a:t>
            </a:r>
          </a:p>
          <a:p>
            <a:r>
              <a:rPr lang="fr-FR" dirty="0">
                <a:solidFill>
                  <a:srgbClr val="000090"/>
                </a:solidFill>
              </a:rPr>
              <a:t>2-Le lexique mobilisé est bien utilisé. Il présente cependant des manques.</a:t>
            </a:r>
          </a:p>
          <a:p>
            <a:r>
              <a:rPr lang="fr-FR" dirty="0">
                <a:solidFill>
                  <a:srgbClr val="000090"/>
                </a:solidFill>
              </a:rPr>
              <a:t>3- Le texte est cohérent. Les informations sélectionnées sont pertinentes mais peu développées.</a:t>
            </a:r>
          </a:p>
          <a:p>
            <a:r>
              <a:rPr lang="fr-FR" dirty="0">
                <a:solidFill>
                  <a:srgbClr val="000090"/>
                </a:solidFill>
              </a:rPr>
              <a:t>4-Le texte répond à la consigne. Il montre bien que la situation de Berlin est le fait de la GF et définit les caractéristiques de la confrontation Est-Ouest. Mais il décrit peu les faits. </a:t>
            </a:r>
          </a:p>
          <a:p>
            <a:endParaRPr lang="fr-FR" dirty="0"/>
          </a:p>
          <a:p>
            <a:endParaRPr lang="fr-FR" dirty="0"/>
          </a:p>
          <a:p>
            <a:endParaRPr lang="fr-FR" dirty="0"/>
          </a:p>
        </p:txBody>
      </p:sp>
      <p:sp>
        <p:nvSpPr>
          <p:cNvPr id="4" name="Ellipse 3"/>
          <p:cNvSpPr/>
          <p:nvPr/>
        </p:nvSpPr>
        <p:spPr>
          <a:xfrm>
            <a:off x="4343400" y="21336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6" name="Ellipse 5"/>
          <p:cNvSpPr/>
          <p:nvPr/>
        </p:nvSpPr>
        <p:spPr>
          <a:xfrm>
            <a:off x="4343400" y="28194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7" name="Ellipse 6"/>
          <p:cNvSpPr/>
          <p:nvPr/>
        </p:nvSpPr>
        <p:spPr>
          <a:xfrm>
            <a:off x="4343400" y="37338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8" name="Ellipse 7"/>
          <p:cNvSpPr/>
          <p:nvPr/>
        </p:nvSpPr>
        <p:spPr>
          <a:xfrm>
            <a:off x="4343400" y="46482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9" name="ZoneTexte 8"/>
          <p:cNvSpPr txBox="1"/>
          <p:nvPr/>
        </p:nvSpPr>
        <p:spPr>
          <a:xfrm>
            <a:off x="5715000" y="1417638"/>
            <a:ext cx="2590800" cy="3693319"/>
          </a:xfrm>
          <a:prstGeom prst="rect">
            <a:avLst/>
          </a:prstGeom>
          <a:noFill/>
          <a:ln>
            <a:solidFill>
              <a:srgbClr val="0000FF"/>
            </a:solidFill>
          </a:ln>
        </p:spPr>
        <p:txBody>
          <a:bodyPr wrap="square" rtlCol="0">
            <a:spAutoFit/>
          </a:bodyPr>
          <a:lstStyle/>
          <a:p>
            <a:r>
              <a:rPr lang="fr-FR" b="1" dirty="0">
                <a:solidFill>
                  <a:srgbClr val="000090"/>
                </a:solidFill>
              </a:rPr>
              <a:t>Se repérer dans le temps</a:t>
            </a:r>
          </a:p>
          <a:p>
            <a:endParaRPr lang="fr-FR" dirty="0">
              <a:solidFill>
                <a:srgbClr val="000090"/>
              </a:solidFill>
            </a:endParaRPr>
          </a:p>
          <a:p>
            <a:r>
              <a:rPr lang="fr-FR" dirty="0">
                <a:solidFill>
                  <a:srgbClr val="000090"/>
                </a:solidFill>
              </a:rPr>
              <a:t>1-Les éléments de datation mobilisés  permettent  de situer clairement les crises de  Berlin dans la GF.</a:t>
            </a:r>
          </a:p>
          <a:p>
            <a:r>
              <a:rPr lang="fr-FR" dirty="0">
                <a:solidFill>
                  <a:srgbClr val="000090"/>
                </a:solidFill>
              </a:rPr>
              <a:t>2- Les faits évoqués sont  situés selon une chronologie correcte mais ils ne sont pas datés.</a:t>
            </a:r>
          </a:p>
          <a:p>
            <a:endParaRPr lang="fr-FR" dirty="0"/>
          </a:p>
          <a:p>
            <a:endParaRPr lang="fr-FR" dirty="0"/>
          </a:p>
          <a:p>
            <a:endParaRPr lang="fr-FR" dirty="0"/>
          </a:p>
        </p:txBody>
      </p:sp>
      <p:sp>
        <p:nvSpPr>
          <p:cNvPr id="10" name="Ellipse 9"/>
          <p:cNvSpPr/>
          <p:nvPr/>
        </p:nvSpPr>
        <p:spPr>
          <a:xfrm>
            <a:off x="8305800" y="21336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11" name="Ellipse 10"/>
          <p:cNvSpPr/>
          <p:nvPr/>
        </p:nvSpPr>
        <p:spPr>
          <a:xfrm>
            <a:off x="8305800" y="35052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12" name="ZoneTexte 11"/>
          <p:cNvSpPr txBox="1"/>
          <p:nvPr/>
        </p:nvSpPr>
        <p:spPr>
          <a:xfrm>
            <a:off x="4343400" y="5248364"/>
            <a:ext cx="4612861" cy="1200329"/>
          </a:xfrm>
          <a:prstGeom prst="rect">
            <a:avLst/>
          </a:prstGeom>
          <a:solidFill>
            <a:srgbClr val="DDDDF7"/>
          </a:solidFill>
        </p:spPr>
        <p:txBody>
          <a:bodyPr wrap="none" rtlCol="0">
            <a:spAutoFit/>
          </a:bodyPr>
          <a:lstStyle/>
          <a:p>
            <a:r>
              <a:rPr lang="fr-FR" b="1" u="sng" dirty="0">
                <a:solidFill>
                  <a:srgbClr val="660066"/>
                </a:solidFill>
              </a:rPr>
              <a:t>Maîtrise satisfaisante</a:t>
            </a:r>
          </a:p>
          <a:p>
            <a:r>
              <a:rPr lang="fr-FR" b="1" dirty="0">
                <a:solidFill>
                  <a:srgbClr val="660066"/>
                </a:solidFill>
              </a:rPr>
              <a:t>Les attendus sont globalement atteints</a:t>
            </a:r>
          </a:p>
          <a:p>
            <a:r>
              <a:rPr lang="fr-FR" b="1" dirty="0">
                <a:solidFill>
                  <a:srgbClr val="660066"/>
                </a:solidFill>
              </a:rPr>
              <a:t> malgré un manque de précision des </a:t>
            </a:r>
          </a:p>
          <a:p>
            <a:r>
              <a:rPr lang="fr-FR" b="1" dirty="0">
                <a:solidFill>
                  <a:srgbClr val="660066"/>
                </a:solidFill>
              </a:rPr>
              <a:t>Informations et une production un peu légère.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0000FF"/>
                </a:solidFill>
              </a:rPr>
              <a:t>Activité 2 </a:t>
            </a:r>
            <a:r>
              <a:rPr lang="fr-FR" sz="2800" dirty="0">
                <a:solidFill>
                  <a:srgbClr val="000090"/>
                </a:solidFill>
              </a:rPr>
              <a:t>: production d’élèves B </a:t>
            </a:r>
            <a:br>
              <a:rPr lang="fr-FR" sz="2800" dirty="0">
                <a:solidFill>
                  <a:srgbClr val="000090"/>
                </a:solidFill>
              </a:rPr>
            </a:br>
            <a:r>
              <a:rPr lang="fr-FR" sz="2222" dirty="0">
                <a:solidFill>
                  <a:srgbClr val="000090"/>
                </a:solidFill>
              </a:rPr>
              <a:t>syntaxe et orthographe d’origine </a:t>
            </a:r>
          </a:p>
        </p:txBody>
      </p:sp>
      <p:sp>
        <p:nvSpPr>
          <p:cNvPr id="3" name="Espace réservé du contenu 2"/>
          <p:cNvSpPr>
            <a:spLocks noGrp="1"/>
          </p:cNvSpPr>
          <p:nvPr>
            <p:ph idx="1"/>
          </p:nvPr>
        </p:nvSpPr>
        <p:spPr/>
        <p:txBody>
          <a:bodyPr>
            <a:normAutofit fontScale="55000" lnSpcReduction="20000"/>
          </a:bodyPr>
          <a:lstStyle/>
          <a:p>
            <a:pPr algn="just">
              <a:buNone/>
            </a:pPr>
            <a:r>
              <a:rPr lang="fr-FR" dirty="0">
                <a:solidFill>
                  <a:srgbClr val="000090"/>
                </a:solidFill>
              </a:rPr>
              <a:t>       La crise de Berlin est-elle un exemple de la guerre froide ?</a:t>
            </a:r>
          </a:p>
          <a:p>
            <a:pPr algn="just">
              <a:buNone/>
            </a:pPr>
            <a:r>
              <a:rPr lang="fr-FR" dirty="0">
                <a:solidFill>
                  <a:srgbClr val="000090"/>
                </a:solidFill>
              </a:rPr>
              <a:t>       Après la seconde guerre mondiale, les alliés( France, USA, Grande Bretagne , URSS) occupent l’Allemagne pour éviter qu’elle repasse au parti nazi. Mais au bout d’un certain temps la France, la Grande Bretagne et les USA ont peur que l’Allemagne bascule au communisme, ce que veux l’URSS qui elle a peur que l’Allemagne devienne démocratique alors Staline (chef de l’URSS) fait un blocus autour de Berlin pour empêcher l’approvisionnement des soldats français, américains et anglais qui tiennent leur position dans leur partie de Berlin. Alors les USA ressortent les avions de guerre pour pouvoir apporter des provisions aux soldats et finalement en 1947 Staline lève le blocus grâce à un compromis qui est de séparer l’Allemagne en deux : RDA ( République démocratique Allemande parti communiste) et RFA ( République fédérale allemande parti socialiste démocratique). Mais comme la RDA a un régime totalitaire, des allemands tentent de rejoindre la partie de Berlin qui est socialiste pour rejoindre la RFA. Pour arrêter cela, la RDA construit le Mur de Berlin pour empêcher les Allemands de la RDA de passer. Et c’est finalement en 1989 que le Mur est détruit parles berlinois et en 1990, l’Allemagne est réunifiée et l’URSS disparaît en plusieurs états »</a:t>
            </a:r>
          </a:p>
        </p:txBody>
      </p:sp>
      <p:sp>
        <p:nvSpPr>
          <p:cNvPr id="4" name="ZoneTexte 3"/>
          <p:cNvSpPr txBox="1"/>
          <p:nvPr/>
        </p:nvSpPr>
        <p:spPr>
          <a:xfrm>
            <a:off x="3810000" y="5941497"/>
            <a:ext cx="3732926" cy="369332"/>
          </a:xfrm>
          <a:prstGeom prst="rect">
            <a:avLst/>
          </a:prstGeom>
          <a:noFill/>
        </p:spPr>
        <p:txBody>
          <a:bodyPr wrap="none" rtlCol="0">
            <a:spAutoFit/>
          </a:bodyPr>
          <a:lstStyle/>
          <a:p>
            <a:r>
              <a:rPr lang="fr-FR" dirty="0"/>
              <a:t>Source : document DGESCO à paraître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1143000"/>
          </a:xfrm>
        </p:spPr>
        <p:txBody>
          <a:bodyPr>
            <a:normAutofit/>
          </a:bodyPr>
          <a:lstStyle/>
          <a:p>
            <a:r>
              <a:rPr lang="fr-FR" sz="3200" dirty="0">
                <a:solidFill>
                  <a:srgbClr val="0000FF"/>
                </a:solidFill>
              </a:rPr>
              <a:t>Analyse au regard des critères de réussite</a:t>
            </a:r>
          </a:p>
        </p:txBody>
      </p:sp>
      <p:sp>
        <p:nvSpPr>
          <p:cNvPr id="5" name="ZoneTexte 4"/>
          <p:cNvSpPr txBox="1"/>
          <p:nvPr/>
        </p:nvSpPr>
        <p:spPr>
          <a:xfrm>
            <a:off x="457200" y="1417638"/>
            <a:ext cx="3886200" cy="5355313"/>
          </a:xfrm>
          <a:prstGeom prst="rect">
            <a:avLst/>
          </a:prstGeom>
          <a:noFill/>
          <a:ln>
            <a:solidFill>
              <a:srgbClr val="0000FF"/>
            </a:solidFill>
          </a:ln>
        </p:spPr>
        <p:txBody>
          <a:bodyPr wrap="square" rtlCol="0">
            <a:spAutoFit/>
          </a:bodyPr>
          <a:lstStyle/>
          <a:p>
            <a:r>
              <a:rPr lang="fr-FR" b="1" dirty="0">
                <a:solidFill>
                  <a:srgbClr val="000090"/>
                </a:solidFill>
              </a:rPr>
              <a:t>Pratiquer différents langage</a:t>
            </a:r>
          </a:p>
          <a:p>
            <a:endParaRPr lang="fr-FR" dirty="0">
              <a:solidFill>
                <a:srgbClr val="000090"/>
              </a:solidFill>
            </a:endParaRPr>
          </a:p>
          <a:p>
            <a:r>
              <a:rPr lang="fr-FR" dirty="0">
                <a:solidFill>
                  <a:srgbClr val="000090"/>
                </a:solidFill>
              </a:rPr>
              <a:t>1- Le texte est produit dans une langue globalement correcte malgré quelques maladresses d’expression.</a:t>
            </a:r>
          </a:p>
          <a:p>
            <a:r>
              <a:rPr lang="fr-FR" dirty="0">
                <a:solidFill>
                  <a:srgbClr val="000090"/>
                </a:solidFill>
              </a:rPr>
              <a:t>2-Le lexique mobilisé est correctement utilisé. Il présente cependant des manques.</a:t>
            </a:r>
          </a:p>
          <a:p>
            <a:r>
              <a:rPr lang="fr-FR" dirty="0">
                <a:solidFill>
                  <a:srgbClr val="000090"/>
                </a:solidFill>
              </a:rPr>
              <a:t>3- Le texte est cohérent. Les informations sélectionnées sont pertinentes et ordonnées selon un enchaînement de causalité.</a:t>
            </a:r>
          </a:p>
          <a:p>
            <a:r>
              <a:rPr lang="fr-FR" dirty="0">
                <a:solidFill>
                  <a:srgbClr val="000090"/>
                </a:solidFill>
              </a:rPr>
              <a:t>4-Le texte répond à la consigne. Il montre bien que la situation de Berlin est le fait de la GF. Mais il témoigne d’une certaine confusion sur les oppositions idéologiques.</a:t>
            </a:r>
          </a:p>
          <a:p>
            <a:endParaRPr lang="fr-FR" dirty="0"/>
          </a:p>
          <a:p>
            <a:endParaRPr lang="fr-FR" dirty="0"/>
          </a:p>
          <a:p>
            <a:endParaRPr lang="fr-FR" dirty="0"/>
          </a:p>
        </p:txBody>
      </p:sp>
      <p:sp>
        <p:nvSpPr>
          <p:cNvPr id="4" name="Ellipse 3"/>
          <p:cNvSpPr/>
          <p:nvPr/>
        </p:nvSpPr>
        <p:spPr>
          <a:xfrm>
            <a:off x="4343400" y="21336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6" name="Ellipse 5"/>
          <p:cNvSpPr/>
          <p:nvPr/>
        </p:nvSpPr>
        <p:spPr>
          <a:xfrm>
            <a:off x="4343400" y="28194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7" name="Ellipse 6"/>
          <p:cNvSpPr/>
          <p:nvPr/>
        </p:nvSpPr>
        <p:spPr>
          <a:xfrm>
            <a:off x="4343400" y="37338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8" name="Ellipse 7"/>
          <p:cNvSpPr/>
          <p:nvPr/>
        </p:nvSpPr>
        <p:spPr>
          <a:xfrm>
            <a:off x="4343400" y="46482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9" name="ZoneTexte 8"/>
          <p:cNvSpPr txBox="1"/>
          <p:nvPr/>
        </p:nvSpPr>
        <p:spPr>
          <a:xfrm>
            <a:off x="5715000" y="1417638"/>
            <a:ext cx="2590800" cy="3693319"/>
          </a:xfrm>
          <a:prstGeom prst="rect">
            <a:avLst/>
          </a:prstGeom>
          <a:noFill/>
          <a:ln>
            <a:solidFill>
              <a:srgbClr val="0000FF"/>
            </a:solidFill>
          </a:ln>
        </p:spPr>
        <p:txBody>
          <a:bodyPr wrap="square" rtlCol="0">
            <a:spAutoFit/>
          </a:bodyPr>
          <a:lstStyle/>
          <a:p>
            <a:r>
              <a:rPr lang="fr-FR" b="1" dirty="0">
                <a:solidFill>
                  <a:srgbClr val="000090"/>
                </a:solidFill>
              </a:rPr>
              <a:t>Se repérer dans le temps</a:t>
            </a:r>
          </a:p>
          <a:p>
            <a:endParaRPr lang="fr-FR" dirty="0">
              <a:solidFill>
                <a:srgbClr val="000090"/>
              </a:solidFill>
            </a:endParaRPr>
          </a:p>
          <a:p>
            <a:r>
              <a:rPr lang="fr-FR" dirty="0">
                <a:solidFill>
                  <a:srgbClr val="000090"/>
                </a:solidFill>
              </a:rPr>
              <a:t>1-Les éléments de datation mobilisés  permettent  de situer clairement les crises de  Berlin dans la GF.</a:t>
            </a:r>
          </a:p>
          <a:p>
            <a:r>
              <a:rPr lang="fr-FR" dirty="0">
                <a:solidFill>
                  <a:srgbClr val="000090"/>
                </a:solidFill>
              </a:rPr>
              <a:t>2- Les faits évoqués sont  situés correctement les uns par rapport aux autres mais il y a des erreurs de datation.</a:t>
            </a:r>
          </a:p>
          <a:p>
            <a:endParaRPr lang="fr-FR" dirty="0"/>
          </a:p>
          <a:p>
            <a:endParaRPr lang="fr-FR" dirty="0"/>
          </a:p>
        </p:txBody>
      </p:sp>
      <p:sp>
        <p:nvSpPr>
          <p:cNvPr id="10" name="Ellipse 9"/>
          <p:cNvSpPr/>
          <p:nvPr/>
        </p:nvSpPr>
        <p:spPr>
          <a:xfrm>
            <a:off x="8305800" y="21336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11" name="Ellipse 10"/>
          <p:cNvSpPr/>
          <p:nvPr/>
        </p:nvSpPr>
        <p:spPr>
          <a:xfrm>
            <a:off x="8305800" y="3733800"/>
            <a:ext cx="609600" cy="457200"/>
          </a:xfrm>
          <a:prstGeom prst="ellipse">
            <a:avLst/>
          </a:prstGeom>
          <a:solidFill>
            <a:srgbClr val="E1F8E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3</a:t>
            </a:r>
          </a:p>
        </p:txBody>
      </p:sp>
      <p:sp>
        <p:nvSpPr>
          <p:cNvPr id="12" name="ZoneTexte 11"/>
          <p:cNvSpPr txBox="1"/>
          <p:nvPr/>
        </p:nvSpPr>
        <p:spPr>
          <a:xfrm>
            <a:off x="4343401" y="5110957"/>
            <a:ext cx="4572000" cy="1200329"/>
          </a:xfrm>
          <a:prstGeom prst="rect">
            <a:avLst/>
          </a:prstGeom>
          <a:solidFill>
            <a:srgbClr val="DDDDF7"/>
          </a:solidFill>
        </p:spPr>
        <p:txBody>
          <a:bodyPr wrap="square" rtlCol="0">
            <a:spAutoFit/>
          </a:bodyPr>
          <a:lstStyle/>
          <a:p>
            <a:r>
              <a:rPr lang="fr-FR" b="1" u="sng" dirty="0">
                <a:solidFill>
                  <a:srgbClr val="660066"/>
                </a:solidFill>
              </a:rPr>
              <a:t>Maîtrise satisfaisante</a:t>
            </a:r>
          </a:p>
          <a:p>
            <a:r>
              <a:rPr lang="fr-FR" b="1" dirty="0">
                <a:solidFill>
                  <a:srgbClr val="660066"/>
                </a:solidFill>
              </a:rPr>
              <a:t>Les attendus sont globalement atteints</a:t>
            </a:r>
          </a:p>
          <a:p>
            <a:r>
              <a:rPr lang="fr-FR" b="1" dirty="0">
                <a:solidFill>
                  <a:srgbClr val="660066"/>
                </a:solidFill>
              </a:rPr>
              <a:t>  malgré des maladresses d’expression et quelques confusions.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solidFill>
                  <a:srgbClr val="0000FF"/>
                </a:solidFill>
              </a:rPr>
              <a:t>Quels exercices envisageables au DNB</a:t>
            </a:r>
            <a:br>
              <a:rPr lang="fr-FR" sz="3200" dirty="0">
                <a:solidFill>
                  <a:srgbClr val="0000FF"/>
                </a:solidFill>
              </a:rPr>
            </a:br>
            <a:r>
              <a:rPr lang="fr-FR" sz="3200" dirty="0">
                <a:solidFill>
                  <a:srgbClr val="0000FF"/>
                </a:solidFill>
              </a:rPr>
              <a:t> sur cette question ?</a:t>
            </a:r>
          </a:p>
        </p:txBody>
      </p:sp>
      <p:sp>
        <p:nvSpPr>
          <p:cNvPr id="4" name="ZoneTexte 3"/>
          <p:cNvSpPr txBox="1"/>
          <p:nvPr/>
        </p:nvSpPr>
        <p:spPr>
          <a:xfrm>
            <a:off x="152400" y="1417638"/>
            <a:ext cx="3921266" cy="369332"/>
          </a:xfrm>
          <a:prstGeom prst="rect">
            <a:avLst/>
          </a:prstGeom>
          <a:noFill/>
        </p:spPr>
        <p:txBody>
          <a:bodyPr wrap="none" rtlCol="0">
            <a:spAutoFit/>
          </a:bodyPr>
          <a:lstStyle/>
          <a:p>
            <a:r>
              <a:rPr lang="fr-FR" i="1" dirty="0"/>
              <a:t>Cette question peut être abordée dans </a:t>
            </a:r>
            <a:r>
              <a:rPr lang="fr-FR" dirty="0"/>
              <a:t>:</a:t>
            </a:r>
          </a:p>
          <a:p>
            <a:endParaRPr lang="fr-FR" dirty="0"/>
          </a:p>
        </p:txBody>
      </p:sp>
      <p:sp>
        <p:nvSpPr>
          <p:cNvPr id="5" name="ZoneTexte 4"/>
          <p:cNvSpPr txBox="1"/>
          <p:nvPr/>
        </p:nvSpPr>
        <p:spPr>
          <a:xfrm>
            <a:off x="152400" y="1786970"/>
            <a:ext cx="9034067" cy="3724097"/>
          </a:xfrm>
          <a:prstGeom prst="rect">
            <a:avLst/>
          </a:prstGeom>
          <a:noFill/>
        </p:spPr>
        <p:txBody>
          <a:bodyPr wrap="square" rtlCol="0">
            <a:spAutoFit/>
          </a:bodyPr>
          <a:lstStyle/>
          <a:p>
            <a:pPr>
              <a:buNone/>
            </a:pPr>
            <a:r>
              <a:rPr lang="fr-FR" sz="2000" b="1" dirty="0">
                <a:solidFill>
                  <a:srgbClr val="0000FF"/>
                </a:solidFill>
              </a:rPr>
              <a:t>L’ exercice 1 – « Analyser et comprendre des documents »</a:t>
            </a:r>
          </a:p>
          <a:p>
            <a:pPr>
              <a:buFont typeface="Wingdings" charset="2"/>
              <a:buChar char="ü"/>
            </a:pPr>
            <a:r>
              <a:rPr lang="fr-FR" b="1" dirty="0"/>
              <a:t>Un à deux document(s) simple</a:t>
            </a:r>
            <a:r>
              <a:rPr lang="fr-FR" dirty="0"/>
              <a:t>(s), facilement accessible(s) à tous les candidats.  </a:t>
            </a:r>
          </a:p>
          <a:p>
            <a:pPr>
              <a:buFont typeface="Wingdings" charset="2"/>
              <a:buChar char="ü"/>
            </a:pPr>
            <a:r>
              <a:rPr lang="fr-FR" dirty="0"/>
              <a:t>Il(s) doive(nt) permettre d’identifier immédiatement le thème ou le </a:t>
            </a:r>
            <a:r>
              <a:rPr lang="fr-FR" dirty="0" err="1"/>
              <a:t>sous-</a:t>
            </a:r>
            <a:r>
              <a:rPr lang="fr-FR" dirty="0"/>
              <a:t> thème auquel(s) il(s) se réfère(nt), sans implicite. Le(s) document(s)</a:t>
            </a:r>
            <a:r>
              <a:rPr lang="fr-FR" b="1" dirty="0"/>
              <a:t> est/sont donc titré(s)</a:t>
            </a:r>
            <a:r>
              <a:rPr lang="fr-FR" dirty="0"/>
              <a:t>.  </a:t>
            </a:r>
          </a:p>
          <a:p>
            <a:pPr>
              <a:buFont typeface="Wingdings" charset="2"/>
              <a:buChar char="ü"/>
            </a:pPr>
            <a:r>
              <a:rPr lang="fr-FR" dirty="0"/>
              <a:t>Il(s) traite(nt) des </a:t>
            </a:r>
            <a:r>
              <a:rPr lang="fr-FR" b="1" dirty="0"/>
              <a:t>aspects majeurs de la question. </a:t>
            </a:r>
          </a:p>
          <a:p>
            <a:pPr>
              <a:buFont typeface="Wingdings" charset="2"/>
              <a:buChar char="ü"/>
            </a:pPr>
            <a:r>
              <a:rPr lang="fr-FR" b="1" dirty="0"/>
              <a:t>4-5 questions simples </a:t>
            </a:r>
            <a:r>
              <a:rPr lang="fr-FR" dirty="0"/>
              <a:t>et compréhensibles par tous les candidats.</a:t>
            </a:r>
          </a:p>
          <a:p>
            <a:endParaRPr lang="fr-FR" dirty="0"/>
          </a:p>
          <a:p>
            <a:pPr>
              <a:buNone/>
            </a:pPr>
            <a:r>
              <a:rPr lang="fr-FR" dirty="0"/>
              <a:t> </a:t>
            </a:r>
            <a:r>
              <a:rPr lang="fr-FR" i="1" dirty="0"/>
              <a:t>La totalité des composantes de la compétence « analyser et comprendre un document » </a:t>
            </a:r>
          </a:p>
          <a:p>
            <a:pPr>
              <a:buNone/>
            </a:pPr>
            <a:r>
              <a:rPr lang="fr-FR" i="1" dirty="0"/>
              <a:t>est susceptible d’être convoquée lors de l’exercice, </a:t>
            </a:r>
            <a:r>
              <a:rPr lang="fr-FR" i="1" u="sng" dirty="0"/>
              <a:t>mais sans que cela soit systématique.</a:t>
            </a:r>
          </a:p>
          <a:p>
            <a:pPr>
              <a:buNone/>
            </a:pPr>
            <a:r>
              <a:rPr lang="fr-FR" i="1" dirty="0"/>
              <a:t> Les questions ou consignes sont souvent structurées autour </a:t>
            </a:r>
            <a:r>
              <a:rPr lang="fr-FR" b="1" i="1" dirty="0"/>
              <a:t>de verbes d’action, </a:t>
            </a:r>
          </a:p>
          <a:p>
            <a:pPr>
              <a:buNone/>
            </a:pPr>
            <a:r>
              <a:rPr lang="fr-FR" i="1" dirty="0"/>
              <a:t>en référence à ces composantes. Elles articulent </a:t>
            </a:r>
            <a:r>
              <a:rPr lang="fr-FR" b="1" i="1" dirty="0"/>
              <a:t>l’identification, le prélèvement d’informations, le classement, la hiérarchisation, la recherche de sens </a:t>
            </a:r>
            <a:r>
              <a:rPr lang="fr-FR" i="1" dirty="0"/>
              <a:t>et supposent </a:t>
            </a:r>
            <a:r>
              <a:rPr lang="fr-FR" b="1" i="1" dirty="0"/>
              <a:t>la mobilisation des connaissances du candida</a:t>
            </a:r>
            <a:r>
              <a:rPr lang="fr-FR" i="1" dirty="0"/>
              <a:t>t pour décrire, analyser, expliquer, </a:t>
            </a:r>
            <a:r>
              <a:rPr lang="fr-FR" i="1" dirty="0" err="1"/>
              <a:t>contextualiser</a:t>
            </a:r>
            <a:r>
              <a:rPr lang="fr-FR" i="1" dirty="0"/>
              <a:t>.. </a:t>
            </a:r>
          </a:p>
          <a:p>
            <a:endParaRPr lang="fr-FR"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04800" y="1066800"/>
            <a:ext cx="8781245" cy="4388895"/>
          </a:xfrm>
          <a:prstGeom prst="rect">
            <a:avLst/>
          </a:prstGeom>
          <a:noFill/>
        </p:spPr>
        <p:txBody>
          <a:bodyPr wrap="none" rtlCol="0">
            <a:spAutoFit/>
          </a:bodyPr>
          <a:lstStyle/>
          <a:p>
            <a:pPr marL="342900" lvl="0" indent="-342900">
              <a:spcBef>
                <a:spcPct val="20000"/>
              </a:spcBef>
              <a:defRPr/>
            </a:pPr>
            <a:r>
              <a:rPr lang="fr-FR" sz="2000" b="1">
                <a:solidFill>
                  <a:srgbClr val="0000FF"/>
                </a:solidFill>
              </a:rPr>
              <a:t>L’exercice </a:t>
            </a:r>
            <a:r>
              <a:rPr lang="fr-FR" sz="2000" b="1" dirty="0">
                <a:solidFill>
                  <a:srgbClr val="0000FF"/>
                </a:solidFill>
              </a:rPr>
              <a:t>2 – « Maîtriser différents langages pour raisonner et se repérer »</a:t>
            </a:r>
          </a:p>
          <a:p>
            <a:pPr marL="342900" lvl="0" indent="-342900">
              <a:spcBef>
                <a:spcPct val="20000"/>
              </a:spcBef>
              <a:defRPr/>
            </a:pPr>
            <a:r>
              <a:rPr lang="fr-FR" i="1" dirty="0"/>
              <a:t>Exemples de consignes…</a:t>
            </a:r>
          </a:p>
          <a:p>
            <a:pPr marL="342900" lvl="0" indent="-342900">
              <a:spcBef>
                <a:spcPct val="20000"/>
              </a:spcBef>
              <a:defRPr/>
            </a:pPr>
            <a:r>
              <a:rPr lang="fr-FR" dirty="0"/>
              <a:t>« </a:t>
            </a:r>
            <a:r>
              <a:rPr dirty="0"/>
              <a:t>Sous la forme d’un développement construit d’une vingtaine de lignes et en vous appuyant</a:t>
            </a:r>
            <a:endParaRPr lang="fr-FR" dirty="0"/>
          </a:p>
          <a:p>
            <a:pPr marL="342900" lvl="0" indent="-342900">
              <a:spcBef>
                <a:spcPct val="20000"/>
              </a:spcBef>
              <a:defRPr/>
            </a:pPr>
            <a:r>
              <a:rPr dirty="0"/>
              <a:t> sur un exemple étudié en classe,</a:t>
            </a:r>
            <a:r>
              <a:rPr lang="fr-FR" dirty="0"/>
              <a:t> </a:t>
            </a:r>
            <a:r>
              <a:rPr lang="fr-FR" b="1" dirty="0"/>
              <a:t>décrivez</a:t>
            </a:r>
            <a:r>
              <a:rPr lang="fr-FR" dirty="0"/>
              <a:t> une crise de la Guerre Froide </a:t>
            </a:r>
            <a:r>
              <a:rPr lang="fr-FR" b="1" dirty="0"/>
              <a:t>en montrant</a:t>
            </a:r>
          </a:p>
          <a:p>
            <a:pPr marL="342900" lvl="0" indent="-342900">
              <a:spcBef>
                <a:spcPct val="20000"/>
              </a:spcBef>
              <a:defRPr/>
            </a:pPr>
            <a:r>
              <a:rPr lang="fr-FR" b="1" dirty="0"/>
              <a:t> </a:t>
            </a:r>
            <a:r>
              <a:rPr lang="fr-FR" dirty="0"/>
              <a:t>qu’elle est une manifestation de la confrontation Est-Ouest. »</a:t>
            </a:r>
          </a:p>
          <a:p>
            <a:pPr marL="342900" lvl="0" indent="-342900">
              <a:spcBef>
                <a:spcPct val="20000"/>
              </a:spcBef>
              <a:defRPr/>
            </a:pPr>
            <a:endParaRPr lang="fr-FR" dirty="0"/>
          </a:p>
          <a:p>
            <a:pPr marL="342900" lvl="0" indent="-342900">
              <a:spcBef>
                <a:spcPct val="20000"/>
              </a:spcBef>
              <a:defRPr/>
            </a:pPr>
            <a:r>
              <a:rPr lang="fr-FR" dirty="0"/>
              <a:t>« </a:t>
            </a:r>
            <a:r>
              <a:rPr dirty="0"/>
              <a:t>Sous la forme d’un développement construit d’une vingtaine de lignes et en vous appuyant </a:t>
            </a:r>
            <a:endParaRPr lang="fr-FR" dirty="0"/>
          </a:p>
          <a:p>
            <a:pPr marL="342900" lvl="0" indent="-342900">
              <a:spcBef>
                <a:spcPct val="20000"/>
              </a:spcBef>
              <a:defRPr/>
            </a:pPr>
            <a:r>
              <a:rPr dirty="0"/>
              <a:t>sur un</a:t>
            </a:r>
            <a:r>
              <a:rPr lang="fr-FR" dirty="0"/>
              <a:t> ou des</a:t>
            </a:r>
            <a:r>
              <a:rPr dirty="0"/>
              <a:t> exemple</a:t>
            </a:r>
            <a:r>
              <a:rPr lang="fr-FR" dirty="0"/>
              <a:t>s</a:t>
            </a:r>
            <a:r>
              <a:rPr dirty="0"/>
              <a:t> étudié</a:t>
            </a:r>
            <a:r>
              <a:rPr lang="fr-FR" dirty="0"/>
              <a:t>s</a:t>
            </a:r>
            <a:r>
              <a:rPr dirty="0"/>
              <a:t> en clas</a:t>
            </a:r>
            <a:r>
              <a:rPr lang="fr-FR" dirty="0"/>
              <a:t>se, </a:t>
            </a:r>
            <a:r>
              <a:rPr lang="fr-FR" b="1" dirty="0"/>
              <a:t>décrivez et expliquez</a:t>
            </a:r>
            <a:r>
              <a:rPr lang="fr-FR" dirty="0"/>
              <a:t> les relations internationales</a:t>
            </a:r>
          </a:p>
          <a:p>
            <a:pPr marL="342900" lvl="0" indent="-342900">
              <a:spcBef>
                <a:spcPct val="20000"/>
              </a:spcBef>
              <a:defRPr/>
            </a:pPr>
            <a:r>
              <a:rPr lang="fr-FR" dirty="0"/>
              <a:t> au temps de la Guerre froide ».</a:t>
            </a:r>
          </a:p>
          <a:p>
            <a:pPr marL="342900" lvl="0" indent="-342900">
              <a:spcBef>
                <a:spcPct val="20000"/>
              </a:spcBef>
              <a:defRPr/>
            </a:pPr>
            <a:endParaRPr lang="fr-FR" dirty="0"/>
          </a:p>
          <a:p>
            <a:pPr marL="342900" lvl="0" indent="-342900">
              <a:spcBef>
                <a:spcPct val="20000"/>
              </a:spcBef>
              <a:defRPr/>
            </a:pPr>
            <a:r>
              <a:rPr lang="fr-FR" u="sng" dirty="0"/>
              <a:t>Eventuellement, </a:t>
            </a:r>
            <a:r>
              <a:rPr lang="fr-FR" dirty="0"/>
              <a:t>un </a:t>
            </a:r>
            <a:r>
              <a:rPr lang="fr-FR" b="1" dirty="0"/>
              <a:t>exercice de repérage </a:t>
            </a:r>
            <a:r>
              <a:rPr lang="fr-FR" dirty="0"/>
              <a:t>mettant en jeu les deux repères suivants :   </a:t>
            </a:r>
            <a:r>
              <a:rPr dirty="0"/>
              <a:t> </a:t>
            </a:r>
          </a:p>
          <a:p>
            <a:pPr marL="342900" lvl="0" indent="-342900">
              <a:spcBef>
                <a:spcPct val="20000"/>
              </a:spcBef>
              <a:defRPr/>
            </a:pPr>
            <a:endParaRPr lang="fr-FR" dirty="0"/>
          </a:p>
          <a:p>
            <a:pPr marL="342900" lvl="0" indent="-342900">
              <a:spcBef>
                <a:spcPct val="20000"/>
              </a:spcBef>
              <a:defRPr/>
            </a:pPr>
            <a:r>
              <a:rPr dirty="0">
                <a:solidFill>
                  <a:srgbClr val="000090"/>
                </a:solidFill>
              </a:rPr>
              <a:t>• </a:t>
            </a:r>
            <a:r>
              <a:rPr dirty="0">
                <a:solidFill>
                  <a:srgbClr val="0000FF"/>
                </a:solidFill>
              </a:rPr>
              <a:t>1947-1991 : guerre froide</a:t>
            </a:r>
            <a:r>
              <a:rPr lang="fr-FR" dirty="0">
                <a:solidFill>
                  <a:srgbClr val="0000FF"/>
                </a:solidFill>
              </a:rPr>
              <a:t>   </a:t>
            </a:r>
            <a:r>
              <a:rPr dirty="0">
                <a:solidFill>
                  <a:srgbClr val="0000FF"/>
                </a:solidFill>
              </a:rPr>
              <a:t>1989: chute du mur de Berlin</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762"/>
          </a:xfrm>
        </p:spPr>
        <p:txBody>
          <a:bodyPr>
            <a:normAutofit/>
          </a:bodyPr>
          <a:lstStyle/>
          <a:p>
            <a:r>
              <a:rPr lang="fr-FR" sz="3200" dirty="0">
                <a:solidFill>
                  <a:srgbClr val="000090"/>
                </a:solidFill>
              </a:rPr>
              <a:t>Construction possible du thème</a:t>
            </a:r>
          </a:p>
        </p:txBody>
      </p:sp>
      <p:sp>
        <p:nvSpPr>
          <p:cNvPr id="5" name="ZoneTexte 4"/>
          <p:cNvSpPr txBox="1"/>
          <p:nvPr/>
        </p:nvSpPr>
        <p:spPr>
          <a:xfrm>
            <a:off x="457200" y="1225688"/>
            <a:ext cx="8534400" cy="5632312"/>
          </a:xfrm>
          <a:prstGeom prst="rect">
            <a:avLst/>
          </a:prstGeom>
          <a:noFill/>
        </p:spPr>
        <p:txBody>
          <a:bodyPr wrap="square" rtlCol="0">
            <a:spAutoFit/>
          </a:bodyPr>
          <a:lstStyle/>
          <a:p>
            <a:pPr>
              <a:buNone/>
            </a:pPr>
            <a:r>
              <a:rPr lang="fr-FR" b="1" i="1" dirty="0">
                <a:solidFill>
                  <a:srgbClr val="0000FF"/>
                </a:solidFill>
              </a:rPr>
              <a:t>                 Q</a:t>
            </a:r>
            <a:r>
              <a:rPr b="1" i="1" dirty="0">
                <a:solidFill>
                  <a:srgbClr val="0000FF"/>
                </a:solidFill>
              </a:rPr>
              <a:t>uelles puissances pour quels conflits dans le </a:t>
            </a:r>
            <a:r>
              <a:rPr lang="fr-FR" b="1" i="1" dirty="0">
                <a:solidFill>
                  <a:srgbClr val="0000FF"/>
                </a:solidFill>
              </a:rPr>
              <a:t> </a:t>
            </a:r>
            <a:r>
              <a:rPr b="1" i="1" dirty="0">
                <a:solidFill>
                  <a:srgbClr val="0000FF"/>
                </a:solidFill>
              </a:rPr>
              <a:t>monde après 1945 ?</a:t>
            </a:r>
            <a:endParaRPr lang="fr-FR" b="1" i="1" dirty="0">
              <a:solidFill>
                <a:srgbClr val="0000FF"/>
              </a:solidFill>
            </a:endParaRPr>
          </a:p>
          <a:p>
            <a:pPr>
              <a:buNone/>
            </a:pPr>
            <a:endParaRPr b="1" i="1" dirty="0">
              <a:solidFill>
                <a:srgbClr val="0000FF"/>
              </a:solidFill>
            </a:endParaRPr>
          </a:p>
          <a:p>
            <a:pPr>
              <a:buNone/>
            </a:pPr>
            <a:r>
              <a:rPr lang="fr-FR" b="1" i="1" dirty="0">
                <a:solidFill>
                  <a:srgbClr val="000090"/>
                </a:solidFill>
              </a:rPr>
              <a:t>   5 séquences : un fil conducteur  : un monde dominé par les logiques de la guerre froide</a:t>
            </a:r>
          </a:p>
          <a:p>
            <a:pPr>
              <a:buNone/>
            </a:pPr>
            <a:endParaRPr lang="fr-FR" b="1" i="1" dirty="0">
              <a:solidFill>
                <a:srgbClr val="000090"/>
              </a:solidFill>
            </a:endParaRPr>
          </a:p>
          <a:p>
            <a:pPr>
              <a:buNone/>
            </a:pPr>
            <a:r>
              <a:rPr lang="fr-FR" b="1" i="1" dirty="0">
                <a:solidFill>
                  <a:srgbClr val="000090"/>
                </a:solidFill>
              </a:rPr>
              <a:t>  </a:t>
            </a:r>
            <a:r>
              <a:rPr lang="fr-FR" b="1" dirty="0">
                <a:solidFill>
                  <a:srgbClr val="000090"/>
                </a:solidFill>
              </a:rPr>
              <a:t>Séquence 1 </a:t>
            </a:r>
            <a:r>
              <a:rPr lang="fr-FR" b="1" i="1" dirty="0">
                <a:solidFill>
                  <a:srgbClr val="000090"/>
                </a:solidFill>
              </a:rPr>
              <a:t>: </a:t>
            </a:r>
            <a:r>
              <a:rPr lang="fr-FR" b="1" dirty="0">
                <a:solidFill>
                  <a:srgbClr val="000090"/>
                </a:solidFill>
              </a:rPr>
              <a:t>le monde au temps de la guerre froide - </a:t>
            </a:r>
            <a:r>
              <a:rPr lang="fr-FR" b="1" i="1" dirty="0">
                <a:solidFill>
                  <a:srgbClr val="000090"/>
                </a:solidFill>
              </a:rPr>
              <a:t>2h-3h- </a:t>
            </a:r>
          </a:p>
          <a:p>
            <a:pPr>
              <a:buNone/>
            </a:pPr>
            <a:r>
              <a:rPr lang="fr-FR" b="1" i="1" dirty="0">
                <a:solidFill>
                  <a:srgbClr val="0000FF"/>
                </a:solidFill>
              </a:rPr>
              <a:t>Comment la «  guerre froide » entre les Etats-Unis et l’URSS organise-t-elle le monde entre 1947 et 1989 ?</a:t>
            </a:r>
          </a:p>
          <a:p>
            <a:pPr>
              <a:buNone/>
            </a:pPr>
            <a:r>
              <a:rPr lang="fr-FR" b="1" dirty="0">
                <a:solidFill>
                  <a:srgbClr val="000090"/>
                </a:solidFill>
              </a:rPr>
              <a:t> Séquence 2 </a:t>
            </a:r>
            <a:r>
              <a:rPr lang="fr-FR" dirty="0">
                <a:solidFill>
                  <a:srgbClr val="000090"/>
                </a:solidFill>
              </a:rPr>
              <a:t>: un monde bouleversé par l’émergence de nouveaux états - 2h.</a:t>
            </a:r>
          </a:p>
          <a:p>
            <a:pPr>
              <a:buNone/>
            </a:pPr>
            <a:r>
              <a:rPr lang="fr-FR" i="1" dirty="0">
                <a:solidFill>
                  <a:srgbClr val="0000FF"/>
                </a:solidFill>
              </a:rPr>
              <a:t>Quelle place pour les nouveaux états issus de la décolonisation dans le monde de la guerre  froide ?</a:t>
            </a:r>
            <a:r>
              <a:rPr lang="fr-FR" i="1" dirty="0">
                <a:solidFill>
                  <a:srgbClr val="000090"/>
                </a:solidFill>
              </a:rPr>
              <a:t> </a:t>
            </a:r>
          </a:p>
          <a:p>
            <a:pPr>
              <a:buNone/>
            </a:pPr>
            <a:r>
              <a:rPr lang="fr-FR" b="1" dirty="0">
                <a:solidFill>
                  <a:srgbClr val="000090"/>
                </a:solidFill>
              </a:rPr>
              <a:t> Séquence 3 </a:t>
            </a:r>
            <a:r>
              <a:rPr lang="fr-FR" dirty="0">
                <a:solidFill>
                  <a:srgbClr val="000090"/>
                </a:solidFill>
              </a:rPr>
              <a:t>: les enjeux de la construction européenne dans un monde en mutation - 2h.</a:t>
            </a:r>
          </a:p>
          <a:p>
            <a:pPr>
              <a:buNone/>
            </a:pPr>
            <a:r>
              <a:rPr lang="fr-FR" i="1" dirty="0">
                <a:solidFill>
                  <a:srgbClr val="0000FF"/>
                </a:solidFill>
              </a:rPr>
              <a:t>Quels sont les enjeux de la construction européenne dans le monde de la guerre froide ?   </a:t>
            </a:r>
          </a:p>
          <a:p>
            <a:pPr>
              <a:buNone/>
            </a:pPr>
            <a:r>
              <a:rPr lang="fr-FR" b="1" dirty="0">
                <a:solidFill>
                  <a:srgbClr val="000090"/>
                </a:solidFill>
              </a:rPr>
              <a:t> Séquence 4 </a:t>
            </a:r>
            <a:r>
              <a:rPr lang="fr-FR" dirty="0">
                <a:solidFill>
                  <a:srgbClr val="000090"/>
                </a:solidFill>
              </a:rPr>
              <a:t>: le monde après la rupture de 1989 - 2h.</a:t>
            </a:r>
          </a:p>
          <a:p>
            <a:pPr>
              <a:buNone/>
            </a:pPr>
            <a:r>
              <a:rPr lang="fr-FR" i="1" dirty="0">
                <a:solidFill>
                  <a:srgbClr val="0000FF"/>
                </a:solidFill>
              </a:rPr>
              <a:t>   Pourquoi 1989 est-elle une rupture importante pour l’organisation du monde ?</a:t>
            </a:r>
          </a:p>
          <a:p>
            <a:pPr>
              <a:buNone/>
            </a:pPr>
            <a:r>
              <a:rPr lang="fr-FR" b="1" dirty="0">
                <a:solidFill>
                  <a:srgbClr val="000090"/>
                </a:solidFill>
              </a:rPr>
              <a:t>Séquence 5</a:t>
            </a:r>
            <a:r>
              <a:rPr lang="fr-FR" dirty="0">
                <a:solidFill>
                  <a:srgbClr val="000090"/>
                </a:solidFill>
              </a:rPr>
              <a:t> :  Cartes du monde de 1945 à 2001-  1h.</a:t>
            </a:r>
          </a:p>
          <a:p>
            <a:pPr>
              <a:buNone/>
            </a:pPr>
            <a:r>
              <a:rPr lang="fr-FR" i="1" dirty="0">
                <a:solidFill>
                  <a:srgbClr val="000090"/>
                </a:solidFill>
              </a:rPr>
              <a:t>  </a:t>
            </a:r>
            <a:r>
              <a:rPr lang="fr-FR" i="1" dirty="0">
                <a:solidFill>
                  <a:srgbClr val="0000FF"/>
                </a:solidFill>
              </a:rPr>
              <a:t>Quels grands changements dans l’organisation géopolitique du monde entre 1945 et 2001 </a:t>
            </a:r>
            <a:r>
              <a:rPr lang="fr-FR" dirty="0">
                <a:solidFill>
                  <a:srgbClr val="0000FF"/>
                </a:solidFill>
              </a:rPr>
              <a:t>? </a:t>
            </a:r>
          </a:p>
          <a:p>
            <a:pPr>
              <a:buNone/>
            </a:pPr>
            <a:r>
              <a:rPr lang="fr-FR" dirty="0">
                <a:solidFill>
                  <a:srgbClr val="0000FF"/>
                </a:solidFill>
              </a:rPr>
              <a:t> </a:t>
            </a:r>
            <a:r>
              <a:rPr lang="fr-FR" dirty="0">
                <a:solidFill>
                  <a:srgbClr val="000090"/>
                </a:solidFill>
              </a:rPr>
              <a:t>Cette séquence peut être conçue comme une séance d’évaluation des acquis des élèves.    </a:t>
            </a:r>
          </a:p>
          <a:p>
            <a:pPr>
              <a:buNone/>
            </a:pPr>
            <a:endParaRPr lang="fr-FR" dirty="0">
              <a:solidFill>
                <a:srgbClr val="000090"/>
              </a:solidFill>
            </a:endParaRPr>
          </a:p>
          <a:p>
            <a:pPr>
              <a:buNone/>
            </a:pPr>
            <a:endParaRPr lang="fr-FR" dirty="0">
              <a:solidFill>
                <a:srgbClr val="000090"/>
              </a:solidFill>
            </a:endParaRP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sz="3200" dirty="0">
                <a:solidFill>
                  <a:srgbClr val="000090"/>
                </a:solidFill>
              </a:rPr>
              <a:t>Enseigner par compétences :</a:t>
            </a:r>
            <a:br>
              <a:rPr lang="fr-FR" sz="3200" dirty="0">
                <a:solidFill>
                  <a:srgbClr val="000090"/>
                </a:solidFill>
              </a:rPr>
            </a:br>
            <a:r>
              <a:rPr lang="fr-FR" sz="3200" dirty="0">
                <a:solidFill>
                  <a:srgbClr val="000090"/>
                </a:solidFill>
              </a:rPr>
              <a:t> propositions de la fiche eduscol</a:t>
            </a:r>
          </a:p>
        </p:txBody>
      </p:sp>
      <p:sp>
        <p:nvSpPr>
          <p:cNvPr id="5" name="ZoneTexte 4"/>
          <p:cNvSpPr txBox="1"/>
          <p:nvPr/>
        </p:nvSpPr>
        <p:spPr>
          <a:xfrm>
            <a:off x="228600" y="1417638"/>
            <a:ext cx="8867932" cy="2585323"/>
          </a:xfrm>
          <a:prstGeom prst="rect">
            <a:avLst/>
          </a:prstGeom>
          <a:noFill/>
        </p:spPr>
        <p:txBody>
          <a:bodyPr wrap="none" rtlCol="0">
            <a:spAutoFit/>
          </a:bodyPr>
          <a:lstStyle/>
          <a:p>
            <a:pPr algn="just"/>
            <a:r>
              <a:rPr b="1" dirty="0">
                <a:solidFill>
                  <a:srgbClr val="000090"/>
                </a:solidFill>
              </a:rPr>
              <a:t>Ce thème permet de travailler différentes compétences</a:t>
            </a:r>
            <a:r>
              <a:rPr dirty="0">
                <a:solidFill>
                  <a:srgbClr val="000090"/>
                </a:solidFill>
              </a:rPr>
              <a:t>,</a:t>
            </a:r>
            <a:endParaRPr lang="fr-FR" dirty="0">
              <a:solidFill>
                <a:srgbClr val="000090"/>
              </a:solidFill>
            </a:endParaRPr>
          </a:p>
          <a:p>
            <a:pPr algn="just"/>
            <a:r>
              <a:rPr dirty="0">
                <a:solidFill>
                  <a:srgbClr val="000090"/>
                </a:solidFill>
              </a:rPr>
              <a:t>notamment </a:t>
            </a:r>
            <a:r>
              <a:rPr dirty="0"/>
              <a:t>: </a:t>
            </a:r>
            <a:r>
              <a:rPr dirty="0">
                <a:solidFill>
                  <a:srgbClr val="0000FF"/>
                </a:solidFill>
              </a:rPr>
              <a:t>« </a:t>
            </a:r>
            <a:r>
              <a:rPr b="1" dirty="0">
                <a:solidFill>
                  <a:srgbClr val="0000FF"/>
                </a:solidFill>
              </a:rPr>
              <a:t>se repérer dans l’espace </a:t>
            </a:r>
            <a:r>
              <a:rPr dirty="0">
                <a:solidFill>
                  <a:srgbClr val="0000FF"/>
                </a:solidFill>
              </a:rPr>
              <a:t>» et « </a:t>
            </a:r>
            <a:r>
              <a:rPr b="1" dirty="0">
                <a:solidFill>
                  <a:srgbClr val="0000FF"/>
                </a:solidFill>
              </a:rPr>
              <a:t>raisonner et justifier une démarche</a:t>
            </a:r>
            <a:endParaRPr lang="fr-FR" b="1" dirty="0">
              <a:solidFill>
                <a:srgbClr val="0000FF"/>
              </a:solidFill>
            </a:endParaRPr>
          </a:p>
          <a:p>
            <a:pPr algn="just"/>
            <a:r>
              <a:rPr b="1" dirty="0">
                <a:solidFill>
                  <a:srgbClr val="0000FF"/>
                </a:solidFill>
              </a:rPr>
              <a:t>et les choix effectués </a:t>
            </a:r>
            <a:r>
              <a:rPr dirty="0"/>
              <a:t>»</a:t>
            </a:r>
            <a:r>
              <a:rPr lang="fr-FR" dirty="0"/>
              <a:t>.</a:t>
            </a:r>
            <a:r>
              <a:rPr dirty="0">
                <a:solidFill>
                  <a:srgbClr val="000090"/>
                </a:solidFill>
              </a:rPr>
              <a:t>Via les cartes</a:t>
            </a:r>
            <a:r>
              <a:rPr lang="fr-FR" dirty="0">
                <a:solidFill>
                  <a:srgbClr val="000090"/>
                </a:solidFill>
              </a:rPr>
              <a:t> </a:t>
            </a:r>
            <a:r>
              <a:rPr dirty="0">
                <a:solidFill>
                  <a:srgbClr val="000090"/>
                </a:solidFill>
              </a:rPr>
              <a:t>du monde, de 1945 à nos jours, et la multiplication des</a:t>
            </a:r>
            <a:endParaRPr lang="fr-FR" dirty="0">
              <a:solidFill>
                <a:srgbClr val="000090"/>
              </a:solidFill>
            </a:endParaRPr>
          </a:p>
          <a:p>
            <a:pPr algn="just"/>
            <a:r>
              <a:rPr dirty="0">
                <a:solidFill>
                  <a:srgbClr val="000090"/>
                </a:solidFill>
              </a:rPr>
              <a:t> acteurs (étatiques et non étatiques),ce thème impose à l’élève de savoir se situer dans un</a:t>
            </a:r>
            <a:endParaRPr lang="fr-FR" dirty="0">
              <a:solidFill>
                <a:srgbClr val="000090"/>
              </a:solidFill>
            </a:endParaRPr>
          </a:p>
          <a:p>
            <a:pPr algn="just"/>
            <a:r>
              <a:rPr dirty="0">
                <a:solidFill>
                  <a:srgbClr val="000090"/>
                </a:solidFill>
              </a:rPr>
              <a:t> monde à la géopolitique complexe. Par ailleurs, confronté à divers discours idéologiques, </a:t>
            </a:r>
            <a:endParaRPr lang="fr-FR" dirty="0">
              <a:solidFill>
                <a:srgbClr val="000090"/>
              </a:solidFill>
            </a:endParaRPr>
          </a:p>
          <a:p>
            <a:pPr algn="just"/>
            <a:r>
              <a:rPr dirty="0">
                <a:solidFill>
                  <a:srgbClr val="000090"/>
                </a:solidFill>
              </a:rPr>
              <a:t>il doit savoir </a:t>
            </a:r>
            <a:r>
              <a:rPr b="1" dirty="0">
                <a:solidFill>
                  <a:srgbClr val="0000FF"/>
                </a:solidFill>
              </a:rPr>
              <a:t>les comprendre et les analyser, tout en développant son esprit critique</a:t>
            </a:r>
            <a:r>
              <a:rPr dirty="0"/>
              <a:t>.</a:t>
            </a:r>
            <a:endParaRPr lang="fr-FR" dirty="0"/>
          </a:p>
          <a:p>
            <a:pPr algn="just"/>
            <a:r>
              <a:rPr dirty="0"/>
              <a:t> </a:t>
            </a:r>
            <a:r>
              <a:rPr dirty="0">
                <a:solidFill>
                  <a:srgbClr val="000090"/>
                </a:solidFill>
              </a:rPr>
              <a:t>Enfin, le pivot chronologique de ce thème étant l’année 1989,la compétence</a:t>
            </a:r>
            <a:endParaRPr lang="fr-FR" dirty="0">
              <a:solidFill>
                <a:srgbClr val="000090"/>
              </a:solidFill>
            </a:endParaRPr>
          </a:p>
          <a:p>
            <a:pPr algn="just"/>
            <a:r>
              <a:rPr dirty="0">
                <a:solidFill>
                  <a:srgbClr val="000090"/>
                </a:solidFill>
              </a:rPr>
              <a:t> </a:t>
            </a:r>
            <a:r>
              <a:rPr dirty="0">
                <a:solidFill>
                  <a:srgbClr val="0000FF"/>
                </a:solidFill>
              </a:rPr>
              <a:t>« </a:t>
            </a:r>
            <a:r>
              <a:rPr b="1" dirty="0">
                <a:solidFill>
                  <a:srgbClr val="0000FF"/>
                </a:solidFill>
              </a:rPr>
              <a:t>se repérer dans le temps, construire des repères historiques </a:t>
            </a:r>
            <a:r>
              <a:rPr dirty="0"/>
              <a:t>»</a:t>
            </a:r>
            <a:r>
              <a:rPr dirty="0">
                <a:solidFill>
                  <a:srgbClr val="000090"/>
                </a:solidFill>
              </a:rPr>
              <a:t>est développée par la saisie </a:t>
            </a:r>
            <a:endParaRPr lang="fr-FR" dirty="0">
              <a:solidFill>
                <a:srgbClr val="000090"/>
              </a:solidFill>
            </a:endParaRPr>
          </a:p>
          <a:p>
            <a:pPr algn="just"/>
            <a:r>
              <a:rPr dirty="0">
                <a:solidFill>
                  <a:srgbClr val="000090"/>
                </a:solidFill>
              </a:rPr>
              <a:t>d’une rupture historique et de ses limites.</a:t>
            </a:r>
            <a:endParaRPr lang="fr-FR" dirty="0"/>
          </a:p>
        </p:txBody>
      </p:sp>
      <p:sp>
        <p:nvSpPr>
          <p:cNvPr id="6" name="Flèche vers le bas 5"/>
          <p:cNvSpPr/>
          <p:nvPr/>
        </p:nvSpPr>
        <p:spPr>
          <a:xfrm>
            <a:off x="4191000" y="3810000"/>
            <a:ext cx="914400" cy="110243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7" name="ZoneTexte 6"/>
          <p:cNvSpPr txBox="1"/>
          <p:nvPr/>
        </p:nvSpPr>
        <p:spPr>
          <a:xfrm>
            <a:off x="228600" y="5105400"/>
            <a:ext cx="8458200" cy="369332"/>
          </a:xfrm>
          <a:prstGeom prst="rect">
            <a:avLst/>
          </a:prstGeom>
          <a:noFill/>
        </p:spPr>
        <p:txBody>
          <a:bodyPr wrap="square" rtlCol="0">
            <a:spAutoFit/>
          </a:bodyPr>
          <a:lstStyle/>
          <a:p>
            <a:endParaRPr lang="fr-FR" dirty="0"/>
          </a:p>
          <a:p>
            <a:endParaRPr lang="fr-FR" dirty="0"/>
          </a:p>
        </p:txBody>
      </p:sp>
      <p:sp>
        <p:nvSpPr>
          <p:cNvPr id="8" name="ZoneTexte 7"/>
          <p:cNvSpPr txBox="1"/>
          <p:nvPr/>
        </p:nvSpPr>
        <p:spPr>
          <a:xfrm>
            <a:off x="457201" y="4826675"/>
            <a:ext cx="8077200" cy="2031325"/>
          </a:xfrm>
          <a:prstGeom prst="rect">
            <a:avLst/>
          </a:prstGeom>
          <a:noFill/>
        </p:spPr>
        <p:txBody>
          <a:bodyPr wrap="square" rtlCol="0">
            <a:spAutoFit/>
          </a:bodyPr>
          <a:lstStyle/>
          <a:p>
            <a:r>
              <a:rPr lang="fr-FR" dirty="0">
                <a:solidFill>
                  <a:srgbClr val="000090"/>
                </a:solidFill>
              </a:rPr>
              <a:t>Deux exemples pour un travail par compétences sur le thème qui prennent en compte les compétences «</a:t>
            </a:r>
            <a:r>
              <a:rPr lang="fr-FR" dirty="0">
                <a:solidFill>
                  <a:srgbClr val="0000FF"/>
                </a:solidFill>
              </a:rPr>
              <a:t>  se repérer dans le temps et l’espace » et « raisonner et justifier » </a:t>
            </a:r>
            <a:r>
              <a:rPr lang="fr-FR" dirty="0">
                <a:solidFill>
                  <a:srgbClr val="000090"/>
                </a:solidFill>
              </a:rPr>
              <a:t>associées </a:t>
            </a:r>
          </a:p>
          <a:p>
            <a:r>
              <a:rPr lang="fr-FR" dirty="0">
                <a:solidFill>
                  <a:srgbClr val="000090"/>
                </a:solidFill>
              </a:rPr>
              <a:t>soit à </a:t>
            </a:r>
            <a:r>
              <a:rPr lang="fr-FR" dirty="0">
                <a:solidFill>
                  <a:srgbClr val="0000FF"/>
                </a:solidFill>
              </a:rPr>
              <a:t>«  analyser et comprendre des documents » </a:t>
            </a:r>
          </a:p>
          <a:p>
            <a:r>
              <a:rPr lang="fr-FR" dirty="0">
                <a:solidFill>
                  <a:srgbClr val="000090"/>
                </a:solidFill>
              </a:rPr>
              <a:t>soit à «</a:t>
            </a:r>
            <a:r>
              <a:rPr lang="fr-FR" dirty="0">
                <a:solidFill>
                  <a:srgbClr val="0000FF"/>
                </a:solidFill>
              </a:rPr>
              <a:t>  pratiquer différents langages ».</a:t>
            </a:r>
          </a:p>
          <a:p>
            <a:endParaRPr lang="fr-FR" dirty="0">
              <a:solidFill>
                <a:srgbClr val="000090"/>
              </a:solidFill>
            </a:endParaRPr>
          </a:p>
          <a:p>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274638"/>
            <a:ext cx="8763000" cy="1325562"/>
          </a:xfrm>
        </p:spPr>
        <p:txBody>
          <a:bodyPr>
            <a:normAutofit/>
          </a:bodyPr>
          <a:lstStyle/>
          <a:p>
            <a:r>
              <a:rPr lang="fr-FR" sz="2800" dirty="0">
                <a:solidFill>
                  <a:srgbClr val="000090"/>
                </a:solidFill>
              </a:rPr>
              <a:t>Répartition possible du travail par compétences sur l’ensemble du thème :  exemple 1 </a:t>
            </a:r>
            <a:endParaRPr lang="fr-FR" sz="2800" dirty="0"/>
          </a:p>
        </p:txBody>
      </p:sp>
      <p:graphicFrame>
        <p:nvGraphicFramePr>
          <p:cNvPr id="4" name="Tableau 3"/>
          <p:cNvGraphicFramePr>
            <a:graphicFrameLocks noGrp="1"/>
          </p:cNvGraphicFramePr>
          <p:nvPr/>
        </p:nvGraphicFramePr>
        <p:xfrm>
          <a:off x="685800" y="1600200"/>
          <a:ext cx="7467600" cy="495300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990600">
                <a:tc>
                  <a:txBody>
                    <a:bodyPr/>
                    <a:lstStyle/>
                    <a:p>
                      <a:r>
                        <a:rPr lang="fr-FR" sz="1600" b="0" dirty="0">
                          <a:solidFill>
                            <a:srgbClr val="000090"/>
                          </a:solidFill>
                        </a:rPr>
                        <a:t>Séquence</a:t>
                      </a:r>
                      <a:r>
                        <a:rPr lang="fr-FR" sz="1600" b="0" baseline="0" dirty="0">
                          <a:solidFill>
                            <a:srgbClr val="000090"/>
                          </a:solidFill>
                        </a:rPr>
                        <a:t> 1 : Le monde au temps de la Guerre froide</a:t>
                      </a:r>
                      <a:endParaRPr lang="fr-FR" sz="1600" b="0" dirty="0">
                        <a:solidFill>
                          <a:srgbClr val="000090"/>
                        </a:solidFill>
                      </a:endParaRPr>
                    </a:p>
                  </a:txBody>
                  <a:tcPr/>
                </a:tc>
                <a:tc>
                  <a:txBody>
                    <a:bodyPr/>
                    <a:lstStyle/>
                    <a:p>
                      <a:r>
                        <a:rPr lang="fr-FR" sz="1600" b="1" dirty="0">
                          <a:solidFill>
                            <a:srgbClr val="000090"/>
                          </a:solidFill>
                        </a:rPr>
                        <a:t>Se repérer dans l’espace et le temps.</a:t>
                      </a:r>
                    </a:p>
                    <a:p>
                      <a:r>
                        <a:rPr lang="fr-FR" sz="1600" b="0" dirty="0">
                          <a:solidFill>
                            <a:srgbClr val="000090"/>
                          </a:solidFill>
                        </a:rPr>
                        <a:t>Raisonner et justifier</a:t>
                      </a:r>
                    </a:p>
                  </a:txBody>
                  <a:tcPr/>
                </a:tc>
                <a:extLst>
                  <a:ext uri="{0D108BD9-81ED-4DB2-BD59-A6C34878D82A}">
                    <a16:rowId xmlns:a16="http://schemas.microsoft.com/office/drawing/2014/main" val="10000"/>
                  </a:ext>
                </a:extLst>
              </a:tr>
              <a:tr h="990600">
                <a:tc>
                  <a:txBody>
                    <a:bodyPr/>
                    <a:lstStyle/>
                    <a:p>
                      <a:r>
                        <a:rPr lang="fr-FR" sz="1600" dirty="0">
                          <a:solidFill>
                            <a:srgbClr val="000090"/>
                          </a:solidFill>
                        </a:rPr>
                        <a:t>Séquence 2 :</a:t>
                      </a:r>
                    </a:p>
                    <a:p>
                      <a:r>
                        <a:rPr lang="fr-FR" sz="1600" dirty="0">
                          <a:solidFill>
                            <a:srgbClr val="000090"/>
                          </a:solidFill>
                        </a:rPr>
                        <a:t>un monde bouleversé par l’émergence</a:t>
                      </a:r>
                      <a:r>
                        <a:rPr lang="fr-FR" sz="1600" baseline="0" dirty="0">
                          <a:solidFill>
                            <a:srgbClr val="000090"/>
                          </a:solidFill>
                        </a:rPr>
                        <a:t> de nouveaux Etats </a:t>
                      </a:r>
                      <a:endParaRPr lang="fr-FR" sz="1600" dirty="0">
                        <a:solidFill>
                          <a:srgbClr val="000090"/>
                        </a:solidFill>
                      </a:endParaRPr>
                    </a:p>
                  </a:txBody>
                  <a:tcPr/>
                </a:tc>
                <a:tc>
                  <a:txBody>
                    <a:bodyPr/>
                    <a:lstStyle/>
                    <a:p>
                      <a:r>
                        <a:rPr lang="fr-FR" sz="1600" b="1" dirty="0">
                          <a:solidFill>
                            <a:srgbClr val="000090"/>
                          </a:solidFill>
                        </a:rPr>
                        <a:t>Analyser et comprendre des documents</a:t>
                      </a:r>
                    </a:p>
                    <a:p>
                      <a:r>
                        <a:rPr lang="fr-FR" sz="1600" dirty="0">
                          <a:solidFill>
                            <a:srgbClr val="000090"/>
                          </a:solidFill>
                        </a:rPr>
                        <a:t>Coopérer</a:t>
                      </a:r>
                      <a:r>
                        <a:rPr lang="fr-FR" sz="1600" baseline="0" dirty="0">
                          <a:solidFill>
                            <a:srgbClr val="000090"/>
                          </a:solidFill>
                        </a:rPr>
                        <a:t> et mutualiser</a:t>
                      </a:r>
                      <a:endParaRPr lang="fr-FR" sz="1600" dirty="0">
                        <a:solidFill>
                          <a:srgbClr val="000090"/>
                        </a:solidFill>
                      </a:endParaRPr>
                    </a:p>
                  </a:txBody>
                  <a:tcPr/>
                </a:tc>
                <a:extLst>
                  <a:ext uri="{0D108BD9-81ED-4DB2-BD59-A6C34878D82A}">
                    <a16:rowId xmlns:a16="http://schemas.microsoft.com/office/drawing/2014/main" val="10001"/>
                  </a:ext>
                </a:extLst>
              </a:tr>
              <a:tr h="990600">
                <a:tc>
                  <a:txBody>
                    <a:bodyPr/>
                    <a:lstStyle/>
                    <a:p>
                      <a:r>
                        <a:rPr lang="fr-FR" sz="1600" dirty="0">
                          <a:solidFill>
                            <a:srgbClr val="000090"/>
                          </a:solidFill>
                        </a:rPr>
                        <a:t>Séquence</a:t>
                      </a:r>
                      <a:r>
                        <a:rPr lang="fr-FR" sz="1600" baseline="0" dirty="0">
                          <a:solidFill>
                            <a:srgbClr val="000090"/>
                          </a:solidFill>
                        </a:rPr>
                        <a:t> 3 :les enjeux de la construction européenne dans un monde en mutation </a:t>
                      </a:r>
                      <a:endParaRPr lang="fr-FR" sz="1600" dirty="0">
                        <a:solidFill>
                          <a:srgbClr val="000090"/>
                        </a:solidFill>
                      </a:endParaRPr>
                    </a:p>
                  </a:txBody>
                  <a:tcPr/>
                </a:tc>
                <a:tc>
                  <a:txBody>
                    <a:bodyPr/>
                    <a:lstStyle/>
                    <a:p>
                      <a:r>
                        <a:rPr lang="fr-FR" sz="1600" b="1" dirty="0">
                          <a:solidFill>
                            <a:srgbClr val="000090"/>
                          </a:solidFill>
                        </a:rPr>
                        <a:t>Analyser et comprendre des documents</a:t>
                      </a:r>
                    </a:p>
                    <a:p>
                      <a:r>
                        <a:rPr lang="fr-FR" sz="1600" b="1" dirty="0">
                          <a:solidFill>
                            <a:srgbClr val="000090"/>
                          </a:solidFill>
                        </a:rPr>
                        <a:t>Se</a:t>
                      </a:r>
                      <a:r>
                        <a:rPr lang="fr-FR" sz="1600" b="1" baseline="0" dirty="0">
                          <a:solidFill>
                            <a:srgbClr val="000090"/>
                          </a:solidFill>
                        </a:rPr>
                        <a:t> repérer dans le temps et dans l’espace</a:t>
                      </a:r>
                      <a:endParaRPr lang="fr-FR" sz="1600" b="1" dirty="0">
                        <a:solidFill>
                          <a:srgbClr val="000090"/>
                        </a:solidFill>
                      </a:endParaRPr>
                    </a:p>
                  </a:txBody>
                  <a:tcPr/>
                </a:tc>
                <a:extLst>
                  <a:ext uri="{0D108BD9-81ED-4DB2-BD59-A6C34878D82A}">
                    <a16:rowId xmlns:a16="http://schemas.microsoft.com/office/drawing/2014/main" val="10002"/>
                  </a:ext>
                </a:extLst>
              </a:tr>
              <a:tr h="990600">
                <a:tc>
                  <a:txBody>
                    <a:bodyPr/>
                    <a:lstStyle/>
                    <a:p>
                      <a:r>
                        <a:rPr lang="fr-FR" sz="1600" dirty="0">
                          <a:solidFill>
                            <a:srgbClr val="000090"/>
                          </a:solidFill>
                        </a:rPr>
                        <a:t>Séquence</a:t>
                      </a:r>
                      <a:r>
                        <a:rPr lang="fr-FR" sz="1600" baseline="0" dirty="0">
                          <a:solidFill>
                            <a:srgbClr val="000090"/>
                          </a:solidFill>
                        </a:rPr>
                        <a:t> 4 : le monde après la rupture de 18989 </a:t>
                      </a:r>
                      <a:endParaRPr lang="fr-FR" sz="1600" dirty="0">
                        <a:solidFill>
                          <a:srgbClr val="000090"/>
                        </a:solidFill>
                      </a:endParaRPr>
                    </a:p>
                  </a:txBody>
                  <a:tcPr/>
                </a:tc>
                <a:tc>
                  <a:txBody>
                    <a:bodyPr/>
                    <a:lstStyle/>
                    <a:p>
                      <a:r>
                        <a:rPr lang="fr-FR" sz="1600" b="1" dirty="0">
                          <a:solidFill>
                            <a:srgbClr val="000090"/>
                          </a:solidFill>
                        </a:rPr>
                        <a:t>Analyser et comprendre des documents</a:t>
                      </a:r>
                      <a:r>
                        <a:rPr lang="fr-FR" sz="1600" dirty="0">
                          <a:solidFill>
                            <a:srgbClr val="000090"/>
                          </a:solidFill>
                        </a:rPr>
                        <a:t>.</a:t>
                      </a:r>
                    </a:p>
                    <a:p>
                      <a:r>
                        <a:rPr lang="fr-FR" sz="1600" dirty="0">
                          <a:solidFill>
                            <a:srgbClr val="000090"/>
                          </a:solidFill>
                        </a:rPr>
                        <a:t>Coopérer</a:t>
                      </a:r>
                      <a:r>
                        <a:rPr lang="fr-FR" sz="1600" baseline="0" dirty="0">
                          <a:solidFill>
                            <a:srgbClr val="000090"/>
                          </a:solidFill>
                        </a:rPr>
                        <a:t> et mutualiser</a:t>
                      </a:r>
                      <a:endParaRPr lang="fr-FR" sz="1600" dirty="0">
                        <a:solidFill>
                          <a:srgbClr val="000090"/>
                        </a:solidFill>
                      </a:endParaRPr>
                    </a:p>
                  </a:txBody>
                  <a:tcPr/>
                </a:tc>
                <a:extLst>
                  <a:ext uri="{0D108BD9-81ED-4DB2-BD59-A6C34878D82A}">
                    <a16:rowId xmlns:a16="http://schemas.microsoft.com/office/drawing/2014/main" val="10003"/>
                  </a:ext>
                </a:extLst>
              </a:tr>
              <a:tr h="990600">
                <a:tc>
                  <a:txBody>
                    <a:bodyPr/>
                    <a:lstStyle/>
                    <a:p>
                      <a:r>
                        <a:rPr lang="fr-FR" sz="1600" dirty="0">
                          <a:solidFill>
                            <a:srgbClr val="000090"/>
                          </a:solidFill>
                        </a:rPr>
                        <a:t>Séquence</a:t>
                      </a:r>
                      <a:r>
                        <a:rPr lang="fr-FR" sz="1600" baseline="0" dirty="0">
                          <a:solidFill>
                            <a:srgbClr val="000090"/>
                          </a:solidFill>
                        </a:rPr>
                        <a:t> 5 :  Cartes du monde de 1945 à 2001</a:t>
                      </a:r>
                      <a:endParaRPr lang="fr-FR" sz="1600" dirty="0">
                        <a:solidFill>
                          <a:srgbClr val="000090"/>
                        </a:solidFill>
                      </a:endParaRPr>
                    </a:p>
                  </a:txBody>
                  <a:tcPr/>
                </a:tc>
                <a:tc>
                  <a:txBody>
                    <a:bodyPr/>
                    <a:lstStyle/>
                    <a:p>
                      <a:r>
                        <a:rPr lang="fr-FR" sz="1600" b="1" dirty="0">
                          <a:solidFill>
                            <a:srgbClr val="000090"/>
                          </a:solidFill>
                        </a:rPr>
                        <a:t>Se repérer dans l’espace et le temps</a:t>
                      </a:r>
                    </a:p>
                    <a:p>
                      <a:r>
                        <a:rPr lang="fr-FR" sz="1600" dirty="0">
                          <a:solidFill>
                            <a:srgbClr val="000090"/>
                          </a:solidFill>
                        </a:rPr>
                        <a:t>Raisonner</a:t>
                      </a:r>
                      <a:r>
                        <a:rPr lang="fr-FR" sz="1600" baseline="0" dirty="0">
                          <a:solidFill>
                            <a:srgbClr val="000090"/>
                          </a:solidFill>
                        </a:rPr>
                        <a:t> et justifier</a:t>
                      </a:r>
                      <a:r>
                        <a:rPr lang="fr-FR" sz="1600" dirty="0">
                          <a:solidFill>
                            <a:srgbClr val="000090"/>
                          </a:solidFill>
                        </a:rPr>
                        <a:t> </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274638"/>
            <a:ext cx="8610600" cy="1143000"/>
          </a:xfrm>
        </p:spPr>
        <p:txBody>
          <a:bodyPr>
            <a:normAutofit/>
          </a:bodyPr>
          <a:lstStyle/>
          <a:p>
            <a:r>
              <a:rPr lang="fr-FR" sz="2800" dirty="0"/>
              <a:t>Répartition possible du travail par compétences sur l’ensemble du thème : exemple 2 </a:t>
            </a:r>
          </a:p>
        </p:txBody>
      </p:sp>
      <p:graphicFrame>
        <p:nvGraphicFramePr>
          <p:cNvPr id="4" name="Tableau 3"/>
          <p:cNvGraphicFramePr>
            <a:graphicFrameLocks noGrp="1"/>
          </p:cNvGraphicFramePr>
          <p:nvPr/>
        </p:nvGraphicFramePr>
        <p:xfrm>
          <a:off x="762000" y="1417638"/>
          <a:ext cx="7620000" cy="495300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990600">
                <a:tc>
                  <a:txBody>
                    <a:bodyPr/>
                    <a:lstStyle/>
                    <a:p>
                      <a:r>
                        <a:rPr lang="fr-FR" sz="1600" b="0" dirty="0">
                          <a:solidFill>
                            <a:srgbClr val="000090"/>
                          </a:solidFill>
                        </a:rPr>
                        <a:t>Séquence</a:t>
                      </a:r>
                      <a:r>
                        <a:rPr lang="fr-FR" sz="1600" b="0" baseline="0" dirty="0">
                          <a:solidFill>
                            <a:srgbClr val="000090"/>
                          </a:solidFill>
                        </a:rPr>
                        <a:t> 1 : Le monde au temps de la Guerre froide</a:t>
                      </a:r>
                      <a:endParaRPr lang="fr-FR" sz="1600" b="0" dirty="0">
                        <a:solidFill>
                          <a:srgbClr val="000090"/>
                        </a:solidFill>
                      </a:endParaRPr>
                    </a:p>
                  </a:txBody>
                  <a:tcPr/>
                </a:tc>
                <a:tc>
                  <a:txBody>
                    <a:bodyPr/>
                    <a:lstStyle/>
                    <a:p>
                      <a:r>
                        <a:rPr lang="fr-FR" sz="1600" dirty="0">
                          <a:solidFill>
                            <a:srgbClr val="000090"/>
                          </a:solidFill>
                        </a:rPr>
                        <a:t>Pratiquer</a:t>
                      </a:r>
                      <a:r>
                        <a:rPr lang="fr-FR" sz="1600" baseline="0" dirty="0">
                          <a:solidFill>
                            <a:srgbClr val="000090"/>
                          </a:solidFill>
                        </a:rPr>
                        <a:t> différents langages</a:t>
                      </a:r>
                    </a:p>
                    <a:p>
                      <a:r>
                        <a:rPr lang="fr-FR" sz="1600" baseline="0" dirty="0">
                          <a:solidFill>
                            <a:srgbClr val="000090"/>
                          </a:solidFill>
                        </a:rPr>
                        <a:t>Se repérer dans le temps et dans l’espace</a:t>
                      </a:r>
                    </a:p>
                  </a:txBody>
                  <a:tcPr/>
                </a:tc>
                <a:extLst>
                  <a:ext uri="{0D108BD9-81ED-4DB2-BD59-A6C34878D82A}">
                    <a16:rowId xmlns:a16="http://schemas.microsoft.com/office/drawing/2014/main" val="10000"/>
                  </a:ext>
                </a:extLst>
              </a:tr>
              <a:tr h="990600">
                <a:tc>
                  <a:txBody>
                    <a:bodyPr/>
                    <a:lstStyle/>
                    <a:p>
                      <a:r>
                        <a:rPr lang="fr-FR" sz="1600" dirty="0">
                          <a:solidFill>
                            <a:srgbClr val="000090"/>
                          </a:solidFill>
                        </a:rPr>
                        <a:t>Séquence 2 :</a:t>
                      </a:r>
                    </a:p>
                    <a:p>
                      <a:r>
                        <a:rPr lang="fr-FR" sz="1600" dirty="0">
                          <a:solidFill>
                            <a:srgbClr val="000090"/>
                          </a:solidFill>
                        </a:rPr>
                        <a:t>un monde bouleversé par l’émergence</a:t>
                      </a:r>
                      <a:r>
                        <a:rPr lang="fr-FR" sz="1600" baseline="0" dirty="0">
                          <a:solidFill>
                            <a:srgbClr val="000090"/>
                          </a:solidFill>
                        </a:rPr>
                        <a:t> de nouveaux Etats </a:t>
                      </a:r>
                      <a:endParaRPr lang="fr-FR" sz="1600" dirty="0">
                        <a:solidFill>
                          <a:srgbClr val="000090"/>
                        </a:solidFill>
                      </a:endParaRPr>
                    </a:p>
                  </a:txBody>
                  <a:tcPr/>
                </a:tc>
                <a:tc>
                  <a:txBody>
                    <a:bodyPr/>
                    <a:lstStyle/>
                    <a:p>
                      <a:r>
                        <a:rPr lang="fr-FR" sz="1600" b="1" dirty="0">
                          <a:solidFill>
                            <a:srgbClr val="000090"/>
                          </a:solidFill>
                        </a:rPr>
                        <a:t>Pratiquer différents langages</a:t>
                      </a:r>
                    </a:p>
                    <a:p>
                      <a:r>
                        <a:rPr lang="fr-FR" sz="1600" dirty="0">
                          <a:solidFill>
                            <a:srgbClr val="000090"/>
                          </a:solidFill>
                        </a:rPr>
                        <a:t>Coopérer</a:t>
                      </a:r>
                      <a:r>
                        <a:rPr lang="fr-FR" sz="1600" baseline="0" dirty="0">
                          <a:solidFill>
                            <a:srgbClr val="000090"/>
                          </a:solidFill>
                        </a:rPr>
                        <a:t> et mutualiser</a:t>
                      </a:r>
                      <a:endParaRPr lang="fr-FR" sz="1600" dirty="0">
                        <a:solidFill>
                          <a:srgbClr val="000090"/>
                        </a:solidFill>
                      </a:endParaRPr>
                    </a:p>
                  </a:txBody>
                  <a:tcPr/>
                </a:tc>
                <a:extLst>
                  <a:ext uri="{0D108BD9-81ED-4DB2-BD59-A6C34878D82A}">
                    <a16:rowId xmlns:a16="http://schemas.microsoft.com/office/drawing/2014/main" val="10001"/>
                  </a:ext>
                </a:extLst>
              </a:tr>
              <a:tr h="990600">
                <a:tc>
                  <a:txBody>
                    <a:bodyPr/>
                    <a:lstStyle/>
                    <a:p>
                      <a:r>
                        <a:rPr lang="fr-FR" sz="1600" dirty="0">
                          <a:solidFill>
                            <a:srgbClr val="000090"/>
                          </a:solidFill>
                        </a:rPr>
                        <a:t>Séquence</a:t>
                      </a:r>
                      <a:r>
                        <a:rPr lang="fr-FR" sz="1600" baseline="0" dirty="0">
                          <a:solidFill>
                            <a:srgbClr val="000090"/>
                          </a:solidFill>
                        </a:rPr>
                        <a:t> 3 :les enjeux de la construction européenne dans un monde en mutation </a:t>
                      </a:r>
                      <a:endParaRPr lang="fr-FR" sz="1600" dirty="0">
                        <a:solidFill>
                          <a:srgbClr val="00009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rgbClr val="000090"/>
                          </a:solidFill>
                        </a:rPr>
                        <a:t>Pratiquer différents langages</a:t>
                      </a:r>
                    </a:p>
                    <a:p>
                      <a:r>
                        <a:rPr lang="fr-FR" sz="1600" b="1" dirty="0">
                          <a:solidFill>
                            <a:srgbClr val="000090"/>
                          </a:solidFill>
                        </a:rPr>
                        <a:t>Se repérer dans l’espace et dans le temps</a:t>
                      </a:r>
                    </a:p>
                  </a:txBody>
                  <a:tcPr/>
                </a:tc>
                <a:extLst>
                  <a:ext uri="{0D108BD9-81ED-4DB2-BD59-A6C34878D82A}">
                    <a16:rowId xmlns:a16="http://schemas.microsoft.com/office/drawing/2014/main" val="10002"/>
                  </a:ext>
                </a:extLst>
              </a:tr>
              <a:tr h="990600">
                <a:tc>
                  <a:txBody>
                    <a:bodyPr/>
                    <a:lstStyle/>
                    <a:p>
                      <a:r>
                        <a:rPr lang="fr-FR" sz="1600" dirty="0">
                          <a:solidFill>
                            <a:srgbClr val="000090"/>
                          </a:solidFill>
                        </a:rPr>
                        <a:t>Séquence</a:t>
                      </a:r>
                      <a:r>
                        <a:rPr lang="fr-FR" sz="1600" baseline="0" dirty="0">
                          <a:solidFill>
                            <a:srgbClr val="000090"/>
                          </a:solidFill>
                        </a:rPr>
                        <a:t> 4 : le monde après la rupture de 18989 </a:t>
                      </a:r>
                      <a:endParaRPr lang="fr-FR" sz="1600" dirty="0">
                        <a:solidFill>
                          <a:srgbClr val="000090"/>
                        </a:solidFill>
                      </a:endParaRPr>
                    </a:p>
                  </a:txBody>
                  <a:tcPr/>
                </a:tc>
                <a:tc>
                  <a:txBody>
                    <a:bodyPr/>
                    <a:lstStyle/>
                    <a:p>
                      <a:r>
                        <a:rPr lang="fr-FR" sz="1600" b="1" dirty="0">
                          <a:solidFill>
                            <a:srgbClr val="000090"/>
                          </a:solidFill>
                        </a:rPr>
                        <a:t>Pratiquer différents</a:t>
                      </a:r>
                      <a:r>
                        <a:rPr lang="fr-FR" sz="1600" b="1" baseline="0" dirty="0">
                          <a:solidFill>
                            <a:srgbClr val="000090"/>
                          </a:solidFill>
                        </a:rPr>
                        <a:t> langages</a:t>
                      </a:r>
                      <a:endParaRPr lang="fr-FR" sz="1600" b="1" dirty="0">
                        <a:solidFill>
                          <a:srgbClr val="000090"/>
                        </a:solidFill>
                      </a:endParaRPr>
                    </a:p>
                    <a:p>
                      <a:r>
                        <a:rPr lang="fr-FR" sz="1600" dirty="0">
                          <a:solidFill>
                            <a:srgbClr val="000090"/>
                          </a:solidFill>
                        </a:rPr>
                        <a:t>Coopérer</a:t>
                      </a:r>
                      <a:r>
                        <a:rPr lang="fr-FR" sz="1600" baseline="0" dirty="0">
                          <a:solidFill>
                            <a:srgbClr val="000090"/>
                          </a:solidFill>
                        </a:rPr>
                        <a:t> et mutualiser</a:t>
                      </a:r>
                      <a:endParaRPr lang="fr-FR" sz="1600" dirty="0">
                        <a:solidFill>
                          <a:srgbClr val="000090"/>
                        </a:solidFill>
                      </a:endParaRPr>
                    </a:p>
                  </a:txBody>
                  <a:tcPr/>
                </a:tc>
                <a:extLst>
                  <a:ext uri="{0D108BD9-81ED-4DB2-BD59-A6C34878D82A}">
                    <a16:rowId xmlns:a16="http://schemas.microsoft.com/office/drawing/2014/main" val="10003"/>
                  </a:ext>
                </a:extLst>
              </a:tr>
              <a:tr h="990600">
                <a:tc>
                  <a:txBody>
                    <a:bodyPr/>
                    <a:lstStyle/>
                    <a:p>
                      <a:r>
                        <a:rPr lang="fr-FR" sz="1600" dirty="0">
                          <a:solidFill>
                            <a:srgbClr val="000090"/>
                          </a:solidFill>
                        </a:rPr>
                        <a:t>Séquence</a:t>
                      </a:r>
                      <a:r>
                        <a:rPr lang="fr-FR" sz="1600" baseline="0" dirty="0">
                          <a:solidFill>
                            <a:srgbClr val="000090"/>
                          </a:solidFill>
                        </a:rPr>
                        <a:t> 5 :  Cartes du monde de 1945 à 2001</a:t>
                      </a:r>
                      <a:endParaRPr lang="fr-FR" sz="1600" dirty="0">
                        <a:solidFill>
                          <a:srgbClr val="000090"/>
                        </a:solidFill>
                      </a:endParaRPr>
                    </a:p>
                  </a:txBody>
                  <a:tcPr/>
                </a:tc>
                <a:tc>
                  <a:txBody>
                    <a:bodyPr/>
                    <a:lstStyle/>
                    <a:p>
                      <a:r>
                        <a:rPr lang="fr-FR" sz="1600" b="1" dirty="0">
                          <a:solidFill>
                            <a:srgbClr val="000090"/>
                          </a:solidFill>
                        </a:rPr>
                        <a:t>Se repérer dans l’espace et le temps</a:t>
                      </a:r>
                    </a:p>
                    <a:p>
                      <a:r>
                        <a:rPr lang="fr-FR" sz="1600" dirty="0">
                          <a:solidFill>
                            <a:srgbClr val="000090"/>
                          </a:solidFill>
                        </a:rPr>
                        <a:t>Coopérer</a:t>
                      </a:r>
                      <a:r>
                        <a:rPr lang="fr-FR" sz="1600" baseline="0" dirty="0">
                          <a:solidFill>
                            <a:srgbClr val="000090"/>
                          </a:solidFill>
                        </a:rPr>
                        <a:t> et mutualiser</a:t>
                      </a:r>
                      <a:endParaRPr lang="fr-FR" sz="1600" dirty="0">
                        <a:solidFill>
                          <a:srgbClr val="000090"/>
                        </a:solidFill>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74638"/>
            <a:ext cx="8229600" cy="1706563"/>
          </a:xfrm>
        </p:spPr>
        <p:txBody>
          <a:bodyPr>
            <a:normAutofit/>
          </a:bodyPr>
          <a:lstStyle/>
          <a:p>
            <a:r>
              <a:rPr lang="fr-FR" sz="3200" dirty="0">
                <a:solidFill>
                  <a:srgbClr val="000090"/>
                </a:solidFill>
              </a:rPr>
              <a:t>Contenus de la séance :</a:t>
            </a:r>
            <a:br>
              <a:rPr lang="fr-FR" sz="3200" dirty="0">
                <a:solidFill>
                  <a:srgbClr val="000090"/>
                </a:solidFill>
              </a:rPr>
            </a:br>
            <a:r>
              <a:rPr lang="fr-FR" sz="3200" dirty="0">
                <a:solidFill>
                  <a:srgbClr val="000090"/>
                </a:solidFill>
              </a:rPr>
              <a:t> </a:t>
            </a:r>
            <a:r>
              <a:rPr lang="fr-FR" sz="3200" b="1" i="1" dirty="0">
                <a:solidFill>
                  <a:srgbClr val="000090"/>
                </a:solidFill>
              </a:rPr>
              <a:t>le monde au temps de la guerre froide - 2h-3h.</a:t>
            </a:r>
            <a:br>
              <a:rPr lang="fr-FR" sz="3200" b="1" i="1" dirty="0">
                <a:solidFill>
                  <a:srgbClr val="000090"/>
                </a:solidFill>
              </a:rPr>
            </a:br>
            <a:endParaRPr lang="fr-FR" sz="3200" dirty="0">
              <a:solidFill>
                <a:srgbClr val="000090"/>
              </a:solidFill>
            </a:endParaRPr>
          </a:p>
        </p:txBody>
      </p:sp>
      <p:sp>
        <p:nvSpPr>
          <p:cNvPr id="3" name="Espace réservé du contenu 2"/>
          <p:cNvSpPr>
            <a:spLocks noGrp="1"/>
          </p:cNvSpPr>
          <p:nvPr>
            <p:ph idx="1"/>
          </p:nvPr>
        </p:nvSpPr>
        <p:spPr>
          <a:xfrm>
            <a:off x="304800" y="2133600"/>
            <a:ext cx="8839200" cy="3962399"/>
          </a:xfrm>
        </p:spPr>
        <p:txBody>
          <a:bodyPr>
            <a:normAutofit fontScale="62500" lnSpcReduction="20000"/>
          </a:bodyPr>
          <a:lstStyle/>
          <a:p>
            <a:pPr>
              <a:buNone/>
            </a:pPr>
            <a:r>
              <a:rPr lang="fr-FR" dirty="0">
                <a:solidFill>
                  <a:srgbClr val="000090"/>
                </a:solidFill>
              </a:rPr>
              <a:t>Un monde bipolaire 1945-1989 (91).</a:t>
            </a:r>
          </a:p>
          <a:p>
            <a:pPr>
              <a:buNone/>
            </a:pPr>
            <a:r>
              <a:rPr lang="fr-FR" dirty="0">
                <a:solidFill>
                  <a:srgbClr val="000090"/>
                </a:solidFill>
              </a:rPr>
              <a:t>Des modèles antagonistes (libéral et démocratique; communiste). </a:t>
            </a:r>
          </a:p>
          <a:p>
            <a:pPr>
              <a:buNone/>
            </a:pPr>
            <a:r>
              <a:rPr lang="fr-FR" dirty="0">
                <a:solidFill>
                  <a:srgbClr val="000090"/>
                </a:solidFill>
              </a:rPr>
              <a:t>Deux grandes puissances Etats-Unis -URSS – Une organisation du monde en deux. blocs ( Pacte de Varsovie -OTAN) - Fragilité des instances internationales (ONU).</a:t>
            </a:r>
          </a:p>
          <a:p>
            <a:pPr>
              <a:buNone/>
            </a:pPr>
            <a:r>
              <a:rPr lang="fr-FR" dirty="0">
                <a:solidFill>
                  <a:srgbClr val="000090"/>
                </a:solidFill>
              </a:rPr>
              <a:t>Une guerre « froide » : guerre idéologique, guerre de l’information et de l’opinion.</a:t>
            </a:r>
          </a:p>
          <a:p>
            <a:pPr>
              <a:buNone/>
            </a:pPr>
            <a:r>
              <a:rPr lang="fr-FR" dirty="0">
                <a:solidFill>
                  <a:srgbClr val="000090"/>
                </a:solidFill>
              </a:rPr>
              <a:t>Des crises aux enjeux locaux et mondiaux : un  exemple.</a:t>
            </a:r>
          </a:p>
          <a:p>
            <a:pPr>
              <a:buNone/>
            </a:pPr>
            <a:r>
              <a:rPr lang="fr-FR" dirty="0">
                <a:solidFill>
                  <a:srgbClr val="000090"/>
                </a:solidFill>
              </a:rPr>
              <a:t>Des conflits armés : un exemple.</a:t>
            </a:r>
          </a:p>
          <a:p>
            <a:pPr>
              <a:buNone/>
            </a:pPr>
            <a:r>
              <a:rPr lang="fr-FR" dirty="0">
                <a:solidFill>
                  <a:srgbClr val="000090"/>
                </a:solidFill>
              </a:rPr>
              <a:t>La rupture de 1989.</a:t>
            </a:r>
          </a:p>
          <a:p>
            <a:pPr>
              <a:buNone/>
            </a:pPr>
            <a:endParaRPr lang="fr-FR" dirty="0"/>
          </a:p>
          <a:p>
            <a:pPr>
              <a:buNone/>
            </a:pPr>
            <a:r>
              <a:rPr sz="2571" dirty="0">
                <a:solidFill>
                  <a:srgbClr val="0000FF"/>
                </a:solidFill>
              </a:rPr>
              <a:t>1947-1991 : guerre froide</a:t>
            </a:r>
            <a:r>
              <a:rPr lang="fr-FR" sz="2571" dirty="0">
                <a:solidFill>
                  <a:srgbClr val="0000FF"/>
                </a:solidFill>
              </a:rPr>
              <a:t> ; 1989 :chute du mur de Berlin</a:t>
            </a:r>
          </a:p>
          <a:p>
            <a:pPr>
              <a:buNone/>
            </a:pPr>
            <a:r>
              <a:rPr lang="fr-FR" dirty="0"/>
              <a:t>  </a:t>
            </a:r>
          </a:p>
        </p:txBody>
      </p:sp>
      <p:sp>
        <p:nvSpPr>
          <p:cNvPr id="4" name="Ellipse 3"/>
          <p:cNvSpPr/>
          <p:nvPr/>
        </p:nvSpPr>
        <p:spPr>
          <a:xfrm>
            <a:off x="6019800" y="4495800"/>
            <a:ext cx="22860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90"/>
                </a:solidFill>
              </a:rPr>
              <a:t>Puissance</a:t>
            </a:r>
          </a:p>
          <a:p>
            <a:pPr algn="ctr"/>
            <a:r>
              <a:rPr lang="fr-FR" dirty="0">
                <a:solidFill>
                  <a:srgbClr val="000090"/>
                </a:solidFill>
              </a:rPr>
              <a:t>Crise</a:t>
            </a:r>
          </a:p>
          <a:p>
            <a:pPr algn="ctr"/>
            <a:r>
              <a:rPr lang="fr-FR" dirty="0">
                <a:solidFill>
                  <a:srgbClr val="000090"/>
                </a:solidFill>
              </a:rPr>
              <a:t>Guerre froide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457200" y="0"/>
            <a:ext cx="8229600" cy="908050"/>
          </a:xfrm>
        </p:spPr>
        <p:txBody>
          <a:bodyPr>
            <a:normAutofit/>
          </a:bodyPr>
          <a:lstStyle/>
          <a:p>
            <a:pPr eaLnBrk="1" hangingPunct="1"/>
            <a:r>
              <a:rPr lang="fr-FR" sz="3200" dirty="0">
                <a:solidFill>
                  <a:srgbClr val="0000FF"/>
                </a:solidFill>
                <a:effectLst>
                  <a:outerShdw blurRad="38100" dist="38100" dir="2700000" algn="tl">
                    <a:srgbClr val="DDDDDD"/>
                  </a:outerShdw>
                </a:effectLst>
              </a:rPr>
              <a:t> Exemple : 3  Scénarios pour la séquence 1</a:t>
            </a:r>
          </a:p>
        </p:txBody>
      </p:sp>
      <p:sp>
        <p:nvSpPr>
          <p:cNvPr id="7" name="Rectangle à coins arrondis 6"/>
          <p:cNvSpPr/>
          <p:nvPr/>
        </p:nvSpPr>
        <p:spPr>
          <a:xfrm>
            <a:off x="183356" y="908050"/>
            <a:ext cx="2808287" cy="1512095"/>
          </a:xfrm>
          <a:prstGeom prst="roundRect">
            <a:avLst/>
          </a:prstGeom>
          <a:solidFill>
            <a:srgbClr val="E1F8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dirty="0">
                <a:solidFill>
                  <a:srgbClr val="0000FF"/>
                </a:solidFill>
              </a:rPr>
              <a:t>1</a:t>
            </a:r>
          </a:p>
          <a:p>
            <a:pPr algn="ctr"/>
            <a:r>
              <a:rPr lang="fr-FR" b="1" dirty="0">
                <a:solidFill>
                  <a:srgbClr val="0000FF"/>
                </a:solidFill>
              </a:rPr>
              <a:t>Se repérer dans l’espace et dans le temps</a:t>
            </a:r>
          </a:p>
          <a:p>
            <a:pPr algn="ctr"/>
            <a:r>
              <a:rPr lang="fr-FR" dirty="0">
                <a:solidFill>
                  <a:srgbClr val="0000FF"/>
                </a:solidFill>
              </a:rPr>
              <a:t>Raisonner et justifier une démarche</a:t>
            </a:r>
          </a:p>
        </p:txBody>
      </p:sp>
      <p:sp>
        <p:nvSpPr>
          <p:cNvPr id="8" name="Rectangle à coins arrondis 7"/>
          <p:cNvSpPr/>
          <p:nvPr/>
        </p:nvSpPr>
        <p:spPr>
          <a:xfrm>
            <a:off x="3276600" y="908051"/>
            <a:ext cx="2808287" cy="1339057"/>
          </a:xfrm>
          <a:prstGeom prst="roundRect">
            <a:avLst/>
          </a:prstGeom>
          <a:solidFill>
            <a:srgbClr val="EFE1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dirty="0">
                <a:solidFill>
                  <a:srgbClr val="0000FF"/>
                </a:solidFill>
              </a:rPr>
              <a:t>2</a:t>
            </a:r>
          </a:p>
          <a:p>
            <a:pPr algn="ctr"/>
            <a:r>
              <a:rPr lang="fr-FR" b="1" dirty="0">
                <a:solidFill>
                  <a:srgbClr val="0000FF"/>
                </a:solidFill>
              </a:rPr>
              <a:t>Analyser et comprendre des documents</a:t>
            </a:r>
          </a:p>
          <a:p>
            <a:pPr algn="ctr"/>
            <a:r>
              <a:rPr lang="fr-FR" dirty="0">
                <a:solidFill>
                  <a:srgbClr val="0000FF"/>
                </a:solidFill>
              </a:rPr>
              <a:t>Coopérer et mutualiser</a:t>
            </a:r>
          </a:p>
        </p:txBody>
      </p:sp>
      <p:sp>
        <p:nvSpPr>
          <p:cNvPr id="9" name="Rectangle à coins arrondis 8"/>
          <p:cNvSpPr/>
          <p:nvPr/>
        </p:nvSpPr>
        <p:spPr>
          <a:xfrm>
            <a:off x="6319838" y="908050"/>
            <a:ext cx="2735262" cy="1339057"/>
          </a:xfrm>
          <a:prstGeom prst="roundRect">
            <a:avLst/>
          </a:prstGeom>
          <a:solidFill>
            <a:srgbClr val="F7FD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b="1" dirty="0">
                <a:solidFill>
                  <a:srgbClr val="0000FF"/>
                </a:solidFill>
              </a:rPr>
              <a:t>3</a:t>
            </a:r>
          </a:p>
          <a:p>
            <a:pPr algn="ctr"/>
            <a:r>
              <a:rPr lang="fr-FR" b="1" dirty="0">
                <a:solidFill>
                  <a:srgbClr val="0000FF"/>
                </a:solidFill>
              </a:rPr>
              <a:t>Pratiquer différents langages</a:t>
            </a:r>
          </a:p>
          <a:p>
            <a:pPr algn="ctr"/>
            <a:r>
              <a:rPr lang="fr-FR" dirty="0">
                <a:solidFill>
                  <a:srgbClr val="0000FF"/>
                </a:solidFill>
              </a:rPr>
              <a:t>Se repérer dans l’espace et dans le temps</a:t>
            </a:r>
          </a:p>
        </p:txBody>
      </p:sp>
      <p:sp>
        <p:nvSpPr>
          <p:cNvPr id="10" name="Rectangle à coins arrondis 9"/>
          <p:cNvSpPr/>
          <p:nvPr/>
        </p:nvSpPr>
        <p:spPr>
          <a:xfrm>
            <a:off x="183356" y="3336134"/>
            <a:ext cx="87320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dirty="0">
                <a:solidFill>
                  <a:srgbClr val="000090"/>
                </a:solidFill>
              </a:rPr>
              <a:t>Des séquences de difficultés différentes, d’une durée différente, avec une situation d’apprentissage centrée sur les deux compétences travaillées au cœur de la séquence. </a:t>
            </a:r>
          </a:p>
        </p:txBody>
      </p:sp>
      <p:sp>
        <p:nvSpPr>
          <p:cNvPr id="12" name="Rectangle à coins arrondis 11"/>
          <p:cNvSpPr/>
          <p:nvPr/>
        </p:nvSpPr>
        <p:spPr>
          <a:xfrm>
            <a:off x="990600" y="4484687"/>
            <a:ext cx="2808287" cy="1595438"/>
          </a:xfrm>
          <a:prstGeom prst="roundRect">
            <a:avLst/>
          </a:prstGeom>
          <a:solidFill>
            <a:srgbClr val="DDDD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dirty="0">
                <a:solidFill>
                  <a:srgbClr val="000090"/>
                </a:solidFill>
              </a:rPr>
              <a:t>Mais des contenus proches</a:t>
            </a:r>
          </a:p>
          <a:p>
            <a:pPr algn="ctr"/>
            <a:endParaRPr lang="fr-FR" dirty="0">
              <a:solidFill>
                <a:srgbClr val="FFFFFF"/>
              </a:solidFill>
            </a:endParaRPr>
          </a:p>
          <a:p>
            <a:pPr algn="ctr"/>
            <a:endParaRPr lang="fr-FR" dirty="0">
              <a:solidFill>
                <a:srgbClr val="FFFFFF"/>
              </a:solidFill>
            </a:endParaRPr>
          </a:p>
        </p:txBody>
      </p:sp>
      <p:sp>
        <p:nvSpPr>
          <p:cNvPr id="13" name="Rectangle à coins arrondis 12"/>
          <p:cNvSpPr/>
          <p:nvPr/>
        </p:nvSpPr>
        <p:spPr>
          <a:xfrm>
            <a:off x="5165725" y="4495800"/>
            <a:ext cx="2808288" cy="1584325"/>
          </a:xfrm>
          <a:prstGeom prst="roundRect">
            <a:avLst/>
          </a:prstGeom>
          <a:solidFill>
            <a:srgbClr val="DDDD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dirty="0">
                <a:solidFill>
                  <a:srgbClr val="000090"/>
                </a:solidFill>
              </a:rPr>
              <a:t>En réponse au même questionnement</a:t>
            </a:r>
          </a:p>
        </p:txBody>
      </p:sp>
      <p:sp>
        <p:nvSpPr>
          <p:cNvPr id="2" name="Flèche vers le bas 1"/>
          <p:cNvSpPr/>
          <p:nvPr/>
        </p:nvSpPr>
        <p:spPr>
          <a:xfrm>
            <a:off x="990600" y="2420145"/>
            <a:ext cx="885031" cy="915988"/>
          </a:xfrm>
          <a:prstGeom prst="downArrow">
            <a:avLst/>
          </a:prstGeom>
          <a:solidFill>
            <a:srgbClr val="E1F8E0"/>
          </a:solidFill>
          <a:ln w="50800" cmpd="sng">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dirty="0">
                <a:solidFill>
                  <a:srgbClr val="000090"/>
                </a:solidFill>
              </a:rPr>
              <a:t>2h</a:t>
            </a:r>
          </a:p>
        </p:txBody>
      </p:sp>
      <p:sp>
        <p:nvSpPr>
          <p:cNvPr id="19" name="Flèche vers le bas 18"/>
          <p:cNvSpPr/>
          <p:nvPr/>
        </p:nvSpPr>
        <p:spPr>
          <a:xfrm>
            <a:off x="4011612" y="2247108"/>
            <a:ext cx="1398587" cy="1089026"/>
          </a:xfrm>
          <a:prstGeom prst="downArrow">
            <a:avLst>
              <a:gd name="adj1" fmla="val 50000"/>
              <a:gd name="adj2" fmla="val 50000"/>
            </a:avLst>
          </a:prstGeom>
          <a:solidFill>
            <a:srgbClr val="EFE1BF"/>
          </a:solidFill>
          <a:ln w="50800" cmpd="sng">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dirty="0">
                <a:solidFill>
                  <a:srgbClr val="000090"/>
                </a:solidFill>
              </a:rPr>
              <a:t>2-3h</a:t>
            </a:r>
          </a:p>
        </p:txBody>
      </p:sp>
      <p:sp>
        <p:nvSpPr>
          <p:cNvPr id="21" name="Flèche vers le bas 20"/>
          <p:cNvSpPr/>
          <p:nvPr/>
        </p:nvSpPr>
        <p:spPr>
          <a:xfrm>
            <a:off x="7010400" y="2247108"/>
            <a:ext cx="1295400" cy="1089026"/>
          </a:xfrm>
          <a:prstGeom prst="downArrow">
            <a:avLst/>
          </a:prstGeom>
          <a:solidFill>
            <a:srgbClr val="F7FDFD"/>
          </a:solidFill>
          <a:ln w="50800" cmpd="sng">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fr-FR" dirty="0">
                <a:solidFill>
                  <a:srgbClr val="000090"/>
                </a:solidFill>
              </a:rPr>
              <a:t>3h</a:t>
            </a:r>
          </a:p>
        </p:txBody>
      </p:sp>
    </p:spTree>
  </p:cSld>
  <p:clrMapOvr>
    <a:masterClrMapping/>
  </p:clrMapOvr>
</p:sld>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910</TotalTime>
  <Words>5106</Words>
  <Application>Microsoft Office PowerPoint</Application>
  <PresentationFormat>Affichage à l'écran (4:3)</PresentationFormat>
  <Paragraphs>612</Paragraphs>
  <Slides>35</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35</vt:i4>
      </vt:variant>
    </vt:vector>
  </HeadingPairs>
  <TitlesOfParts>
    <vt:vector size="40" baseType="lpstr">
      <vt:lpstr>Arial</vt:lpstr>
      <vt:lpstr>Calibri</vt:lpstr>
      <vt:lpstr>Comic Sans MS</vt:lpstr>
      <vt:lpstr>Wingdings</vt:lpstr>
      <vt:lpstr>Thème Office</vt:lpstr>
      <vt:lpstr>Enseigner par compétences Evaluer des compétences</vt:lpstr>
      <vt:lpstr>Indications du programme</vt:lpstr>
      <vt:lpstr>Indications de la fiche eduscol</vt:lpstr>
      <vt:lpstr>Construction possible du thème</vt:lpstr>
      <vt:lpstr>Enseigner par compétences :  propositions de la fiche eduscol</vt:lpstr>
      <vt:lpstr>Répartition possible du travail par compétences sur l’ensemble du thème :  exemple 1 </vt:lpstr>
      <vt:lpstr>Répartition possible du travail par compétences sur l’ensemble du thème : exemple 2 </vt:lpstr>
      <vt:lpstr>Contenus de la séance :  le monde au temps de la guerre froide - 2h-3h. </vt:lpstr>
      <vt:lpstr> Exemple : 3  Scénarios pour la séquence 1</vt:lpstr>
      <vt:lpstr>Scénario1 : se repérer dans le temps et dans l’espace; raisonner et justifier.</vt:lpstr>
      <vt:lpstr>Scénario1 : se repérer dans le temps et dans l’espace;       raisonner et justifier une démarche</vt:lpstr>
      <vt:lpstr>Evaluation des compétences travaillées</vt:lpstr>
      <vt:lpstr>Situer la maîtrise de l’élève: Se repérer dans l’espace et dans le temps</vt:lpstr>
      <vt:lpstr>Situer la maîtrise de l’élève: raisonner et justifier</vt:lpstr>
      <vt:lpstr> Scénario 2 :  analyser et comprendre des documents; coopérer et mutualiser</vt:lpstr>
      <vt:lpstr>Scénario 2 : analyser et comprendre des documents; coopérer et mutualiser</vt:lpstr>
      <vt:lpstr>Evaluation du travail par compétences</vt:lpstr>
      <vt:lpstr>Situer la maîtrise de l’élève: analyser et comprendre des documents</vt:lpstr>
      <vt:lpstr>Situer la maîtrise de l’élève: Coopérer et mutualiser</vt:lpstr>
      <vt:lpstr>Scénario 3 : pratiquer différents langages;  se repérer dans le temps et dans l’espace  </vt:lpstr>
      <vt:lpstr>Scénario 3 : pratiquer différents langages,                 se repérer dans le temps </vt:lpstr>
      <vt:lpstr>Scénario 3 : pratiquer différents langages;               se repérer dans le temps  </vt:lpstr>
      <vt:lpstr>Evaluation du travail par compétences</vt:lpstr>
      <vt:lpstr>Situer la maîtrise de l’élève: Pratiquer différents langages</vt:lpstr>
      <vt:lpstr>Situer la maîtrise de l’élève: Se repérer dans le temps</vt:lpstr>
      <vt:lpstr>                                                                                                                                                 Lundi 14 Août 1961 Le Berlinois                                                                                      </vt:lpstr>
      <vt:lpstr>Analyse au regard des critères de réussite</vt:lpstr>
      <vt:lpstr>Présentation PowerPoint</vt:lpstr>
      <vt:lpstr>Analyse au regard des critères de réussite</vt:lpstr>
      <vt:lpstr>Activité 2 : production d’élèves A syntaxe et orthographe d’origine </vt:lpstr>
      <vt:lpstr>Analyse au regard des critères de réussite</vt:lpstr>
      <vt:lpstr>Activité 2 : production d’élèves B  syntaxe et orthographe d’origine </vt:lpstr>
      <vt:lpstr>Analyse au regard des critères de réussite</vt:lpstr>
      <vt:lpstr>Quels exercices envisageables au DNB  sur cette question ?</vt:lpstr>
      <vt:lpstr>Présentation PowerPoint</vt:lpstr>
    </vt:vector>
  </TitlesOfParts>
  <Company>dani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par compétences Evaluer des compétences</dc:title>
  <dc:creator>Dani Dani</dc:creator>
  <cp:lastModifiedBy>Bartoche</cp:lastModifiedBy>
  <cp:revision>100</cp:revision>
  <dcterms:created xsi:type="dcterms:W3CDTF">2017-04-13T09:10:16Z</dcterms:created>
  <dcterms:modified xsi:type="dcterms:W3CDTF">2017-04-29T14:55:34Z</dcterms:modified>
</cp:coreProperties>
</file>