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68" r:id="rId15"/>
    <p:sldId id="270" r:id="rId16"/>
    <p:sldId id="271" r:id="rId17"/>
    <p:sldId id="272" r:id="rId18"/>
    <p:sldId id="273" r:id="rId19"/>
    <p:sldId id="274" r:id="rId20"/>
    <p:sldId id="275" r:id="rId21"/>
    <p:sldId id="278" r:id="rId2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8" d="100"/>
          <a:sy n="118" d="100"/>
        </p:scale>
        <p:origin x="-1422" y="-1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8A5E8D28-9A7C-4AF1-AD33-CC0328F74AAB}" type="datetimeFigureOut">
              <a:rPr lang="fr-FR" smtClean="0"/>
              <a:pPr/>
              <a:t>19/09/2016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55FBA27-DAD3-47A1-9FAF-A57373D4FA69}"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A5E8D28-9A7C-4AF1-AD33-CC0328F74AAB}" type="datetimeFigureOut">
              <a:rPr lang="fr-FR" smtClean="0"/>
              <a:pPr/>
              <a:t>19/09/2016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55FBA27-DAD3-47A1-9FAF-A57373D4FA69}"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A5E8D28-9A7C-4AF1-AD33-CC0328F74AAB}" type="datetimeFigureOut">
              <a:rPr lang="fr-FR" smtClean="0"/>
              <a:pPr/>
              <a:t>19/09/2016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55FBA27-DAD3-47A1-9FAF-A57373D4FA69}"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A5E8D28-9A7C-4AF1-AD33-CC0328F74AAB}" type="datetimeFigureOut">
              <a:rPr lang="fr-FR" smtClean="0"/>
              <a:pPr/>
              <a:t>19/09/2016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55FBA27-DAD3-47A1-9FAF-A57373D4FA69}"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8A5E8D28-9A7C-4AF1-AD33-CC0328F74AAB}" type="datetimeFigureOut">
              <a:rPr lang="fr-FR" smtClean="0"/>
              <a:pPr/>
              <a:t>19/09/2016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55FBA27-DAD3-47A1-9FAF-A57373D4FA69}"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8A5E8D28-9A7C-4AF1-AD33-CC0328F74AAB}" type="datetimeFigureOut">
              <a:rPr lang="fr-FR" smtClean="0"/>
              <a:pPr/>
              <a:t>19/09/2016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55FBA27-DAD3-47A1-9FAF-A57373D4FA69}"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8A5E8D28-9A7C-4AF1-AD33-CC0328F74AAB}" type="datetimeFigureOut">
              <a:rPr lang="fr-FR" smtClean="0"/>
              <a:pPr/>
              <a:t>19/09/2016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55FBA27-DAD3-47A1-9FAF-A57373D4FA69}"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8A5E8D28-9A7C-4AF1-AD33-CC0328F74AAB}" type="datetimeFigureOut">
              <a:rPr lang="fr-FR" smtClean="0"/>
              <a:pPr/>
              <a:t>19/09/2016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55FBA27-DAD3-47A1-9FAF-A57373D4FA69}"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A5E8D28-9A7C-4AF1-AD33-CC0328F74AAB}" type="datetimeFigureOut">
              <a:rPr lang="fr-FR" smtClean="0"/>
              <a:pPr/>
              <a:t>19/09/2016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55FBA27-DAD3-47A1-9FAF-A57373D4FA69}"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A5E8D28-9A7C-4AF1-AD33-CC0328F74AAB}" type="datetimeFigureOut">
              <a:rPr lang="fr-FR" smtClean="0"/>
              <a:pPr/>
              <a:t>19/09/2016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55FBA27-DAD3-47A1-9FAF-A57373D4FA69}"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A5E8D28-9A7C-4AF1-AD33-CC0328F74AAB}" type="datetimeFigureOut">
              <a:rPr lang="fr-FR" smtClean="0"/>
              <a:pPr/>
              <a:t>19/09/2016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55FBA27-DAD3-47A1-9FAF-A57373D4FA69}"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5E8D28-9A7C-4AF1-AD33-CC0328F74AAB}" type="datetimeFigureOut">
              <a:rPr lang="fr-FR" smtClean="0"/>
              <a:pPr/>
              <a:t>19/09/2016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5FBA27-DAD3-47A1-9FAF-A57373D4FA69}"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14348" y="357166"/>
            <a:ext cx="7772400" cy="5500726"/>
          </a:xfrm>
        </p:spPr>
        <p:txBody>
          <a:bodyPr>
            <a:normAutofit fontScale="90000"/>
          </a:bodyPr>
          <a:lstStyle/>
          <a:p>
            <a:r>
              <a:rPr lang="fr-FR" dirty="0" smtClean="0"/>
              <a:t/>
            </a:r>
            <a:br>
              <a:rPr lang="fr-FR" dirty="0" smtClean="0"/>
            </a:br>
            <a:r>
              <a:rPr lang="fr-FR" sz="4000" dirty="0" smtClean="0">
                <a:latin typeface="Garamond" pitchFamily="18" charset="0"/>
              </a:rPr>
              <a:t>CYCLE 4 (3</a:t>
            </a:r>
            <a:r>
              <a:rPr lang="fr-FR" sz="4000" baseline="30000" dirty="0" smtClean="0">
                <a:latin typeface="Garamond" pitchFamily="18" charset="0"/>
              </a:rPr>
              <a:t>ème</a:t>
            </a:r>
            <a:r>
              <a:rPr lang="fr-FR" sz="4000" dirty="0" smtClean="0">
                <a:latin typeface="Garamond" pitchFamily="18" charset="0"/>
              </a:rPr>
              <a:t>)</a:t>
            </a:r>
            <a:br>
              <a:rPr lang="fr-FR" sz="4000" dirty="0" smtClean="0">
                <a:latin typeface="Garamond" pitchFamily="18" charset="0"/>
              </a:rPr>
            </a:br>
            <a:r>
              <a:rPr lang="fr-FR" sz="4000" dirty="0" smtClean="0">
                <a:latin typeface="Garamond" pitchFamily="18" charset="0"/>
              </a:rPr>
              <a:t/>
            </a:r>
            <a:br>
              <a:rPr lang="fr-FR" sz="4000" dirty="0" smtClean="0">
                <a:latin typeface="Garamond" pitchFamily="18" charset="0"/>
              </a:rPr>
            </a:br>
            <a:r>
              <a:rPr lang="fr-FR" sz="4000" b="1" dirty="0" smtClean="0">
                <a:latin typeface="Garamond" pitchFamily="18" charset="0"/>
              </a:rPr>
              <a:t>Repère annuel de programmation</a:t>
            </a:r>
            <a:r>
              <a:rPr lang="fr-FR" sz="4000" dirty="0" smtClean="0">
                <a:latin typeface="Garamond" pitchFamily="18" charset="0"/>
              </a:rPr>
              <a:t/>
            </a:r>
            <a:br>
              <a:rPr lang="fr-FR" sz="4000" dirty="0" smtClean="0">
                <a:latin typeface="Garamond" pitchFamily="18" charset="0"/>
              </a:rPr>
            </a:br>
            <a:r>
              <a:rPr lang="fr-FR" sz="4000" dirty="0">
                <a:latin typeface="Garamond" pitchFamily="18" charset="0"/>
              </a:rPr>
              <a:t/>
            </a:r>
            <a:br>
              <a:rPr lang="fr-FR" sz="4000" dirty="0">
                <a:latin typeface="Garamond" pitchFamily="18" charset="0"/>
              </a:rPr>
            </a:br>
            <a:r>
              <a:rPr lang="fr-FR" sz="4000" b="1" dirty="0" smtClean="0">
                <a:latin typeface="Garamond" pitchFamily="18" charset="0"/>
              </a:rPr>
              <a:t>Thème 2 : </a:t>
            </a:r>
            <a:r>
              <a:rPr lang="fr-FR" sz="4000" b="1" dirty="0">
                <a:latin typeface="Garamond" pitchFamily="18" charset="0"/>
              </a:rPr>
              <a:t>Le monde depuis 1945 </a:t>
            </a:r>
            <a:r>
              <a:rPr lang="fr-FR" sz="4000" b="1" dirty="0" smtClean="0">
                <a:latin typeface="Garamond" pitchFamily="18" charset="0"/>
              </a:rPr>
              <a:t/>
            </a:r>
            <a:br>
              <a:rPr lang="fr-FR" sz="4000" b="1" dirty="0" smtClean="0">
                <a:latin typeface="Garamond" pitchFamily="18" charset="0"/>
              </a:rPr>
            </a:br>
            <a:r>
              <a:rPr lang="fr-FR" sz="4000" b="1" dirty="0" smtClean="0">
                <a:latin typeface="Garamond" pitchFamily="18" charset="0"/>
              </a:rPr>
              <a:t/>
            </a:r>
            <a:br>
              <a:rPr lang="fr-FR" sz="4000" b="1" dirty="0" smtClean="0">
                <a:latin typeface="Garamond" pitchFamily="18" charset="0"/>
              </a:rPr>
            </a:br>
            <a:r>
              <a:rPr lang="fr-FR" sz="4000" u="sng" dirty="0" smtClean="0">
                <a:latin typeface="Garamond" pitchFamily="18" charset="0"/>
              </a:rPr>
              <a:t> </a:t>
            </a:r>
            <a:r>
              <a:rPr lang="fr-FR" sz="4000" u="sng" dirty="0">
                <a:latin typeface="Garamond" pitchFamily="18" charset="0"/>
              </a:rPr>
              <a:t>Indépendances et construction de nouveaux États </a:t>
            </a:r>
            <a:r>
              <a:rPr lang="fr-FR" dirty="0"/>
              <a:t/>
            </a:r>
            <a:br>
              <a:rPr lang="fr-FR" dirty="0"/>
            </a:br>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La décolonisation le Congo\L'indépendance du Congo et la problématique du film.png"/>
          <p:cNvPicPr>
            <a:picLocks noChangeAspect="1" noChangeArrowheads="1"/>
          </p:cNvPicPr>
          <p:nvPr/>
        </p:nvPicPr>
        <p:blipFill>
          <a:blip r:embed="rId2"/>
          <a:srcRect/>
          <a:stretch>
            <a:fillRect/>
          </a:stretch>
        </p:blipFill>
        <p:spPr bwMode="auto">
          <a:xfrm>
            <a:off x="125828" y="285728"/>
            <a:ext cx="8932054" cy="621510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00034" y="500042"/>
            <a:ext cx="8143932" cy="369332"/>
          </a:xfrm>
          <a:prstGeom prst="rect">
            <a:avLst/>
          </a:prstGeom>
          <a:noFill/>
        </p:spPr>
        <p:txBody>
          <a:bodyPr wrap="square" rtlCol="0">
            <a:spAutoFit/>
          </a:bodyPr>
          <a:lstStyle/>
          <a:p>
            <a:endParaRPr lang="fr-FR" dirty="0"/>
          </a:p>
        </p:txBody>
      </p:sp>
      <p:sp>
        <p:nvSpPr>
          <p:cNvPr id="4" name="ZoneTexte 3"/>
          <p:cNvSpPr txBox="1"/>
          <p:nvPr/>
        </p:nvSpPr>
        <p:spPr>
          <a:xfrm>
            <a:off x="652434" y="652442"/>
            <a:ext cx="8143932" cy="369332"/>
          </a:xfrm>
          <a:prstGeom prst="rect">
            <a:avLst/>
          </a:prstGeom>
          <a:noFill/>
        </p:spPr>
        <p:txBody>
          <a:bodyPr wrap="square" rtlCol="0">
            <a:spAutoFit/>
          </a:bodyPr>
          <a:lstStyle/>
          <a:p>
            <a:endParaRPr lang="fr-FR" dirty="0"/>
          </a:p>
        </p:txBody>
      </p:sp>
      <p:sp>
        <p:nvSpPr>
          <p:cNvPr id="5" name="ZoneTexte 4"/>
          <p:cNvSpPr txBox="1"/>
          <p:nvPr/>
        </p:nvSpPr>
        <p:spPr>
          <a:xfrm>
            <a:off x="804834" y="214290"/>
            <a:ext cx="8143932" cy="369332"/>
          </a:xfrm>
          <a:prstGeom prst="rect">
            <a:avLst/>
          </a:prstGeom>
          <a:noFill/>
        </p:spPr>
        <p:txBody>
          <a:bodyPr wrap="square" rtlCol="0">
            <a:spAutoFit/>
          </a:bodyPr>
          <a:lstStyle/>
          <a:p>
            <a:endParaRPr lang="fr-FR" dirty="0"/>
          </a:p>
        </p:txBody>
      </p:sp>
      <p:sp>
        <p:nvSpPr>
          <p:cNvPr id="24578" name="Rectangle 2"/>
          <p:cNvSpPr>
            <a:spLocks noChangeArrowheads="1"/>
          </p:cNvSpPr>
          <p:nvPr/>
        </p:nvSpPr>
        <p:spPr bwMode="auto">
          <a:xfrm>
            <a:off x="0" y="1"/>
            <a:ext cx="9144000" cy="69249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Garamond" pitchFamily="18" charset="0"/>
                <a:ea typeface="Calibri" pitchFamily="34" charset="0"/>
                <a:cs typeface="Times New Roman" pitchFamily="18" charset="0"/>
              </a:rPr>
              <a:t>Congolais et Congolaises,</a:t>
            </a:r>
            <a:endParaRPr kumimoji="0" lang="fr-F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Garamond" pitchFamily="18" charset="0"/>
                <a:ea typeface="Calibri" pitchFamily="34" charset="0"/>
                <a:cs typeface="Times New Roman" pitchFamily="18" charset="0"/>
              </a:rPr>
              <a:t>Combattants de l'Indépendance aujourd'hui victorieux,</a:t>
            </a:r>
            <a:endParaRPr kumimoji="0" lang="fr-F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Garamond" pitchFamily="18" charset="0"/>
                <a:ea typeface="Calibri" pitchFamily="34" charset="0"/>
                <a:cs typeface="Times New Roman" pitchFamily="18" charset="0"/>
              </a:rPr>
              <a:t>Je vous salue au nom du gouvernement congolais.</a:t>
            </a:r>
            <a:endParaRPr kumimoji="0" lang="fr-F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Garamond" pitchFamily="18" charset="0"/>
                <a:ea typeface="Calibri" pitchFamily="34" charset="0"/>
                <a:cs typeface="Times New Roman" pitchFamily="18" charset="0"/>
              </a:rPr>
              <a:t>À vous tous, mes amis, qui avez lutté sans relâche à nos côtés, je vous demande de faire de ce 30 juin 1960 une date illustre […] (de) l'histoire glorieuse de notre lutte pour la liberté.</a:t>
            </a:r>
            <a:endParaRPr kumimoji="0" lang="fr-F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Garamond" pitchFamily="18" charset="0"/>
                <a:ea typeface="Calibri" pitchFamily="34" charset="0"/>
                <a:cs typeface="Times New Roman" pitchFamily="18" charset="0"/>
              </a:rPr>
              <a:t>Car cette Indépendance du Congo, si elle est proclamée aujourd'hui dans l'entente avec la Belgique, pays ami avec qui nous traitons d'égal à égal, nul Congolais digne de ce nom ne pourra jamais oublier cependant que c'est par la lutte qu'elle a été conquise </a:t>
            </a:r>
            <a:r>
              <a:rPr kumimoji="0" lang="fr-FR" sz="1200" b="0" i="1" u="none" strike="noStrike" cap="none" normalizeH="0" baseline="0" dirty="0" smtClean="0">
                <a:ln>
                  <a:noFill/>
                </a:ln>
                <a:solidFill>
                  <a:schemeClr val="tx1"/>
                </a:solidFill>
                <a:effectLst/>
                <a:latin typeface="Garamond" pitchFamily="18" charset="0"/>
                <a:ea typeface="Calibri" pitchFamily="34" charset="0"/>
                <a:cs typeface="Times New Roman" pitchFamily="18" charset="0"/>
              </a:rPr>
              <a:t>(applaudissements)</a:t>
            </a:r>
            <a:r>
              <a:rPr kumimoji="0" lang="fr-FR" sz="1200" b="0" i="0" u="none" strike="noStrike" cap="none" normalizeH="0" baseline="0" dirty="0" smtClean="0">
                <a:ln>
                  <a:noFill/>
                </a:ln>
                <a:solidFill>
                  <a:schemeClr val="tx1"/>
                </a:solidFill>
                <a:effectLst/>
                <a:latin typeface="Garamond" pitchFamily="18" charset="0"/>
                <a:ea typeface="Calibri" pitchFamily="34" charset="0"/>
                <a:cs typeface="Times New Roman" pitchFamily="18" charset="0"/>
              </a:rPr>
              <a:t>, une lutte de tous les jours, une lutte ardente et idéaliste, une lutte dans laquelle nous n'avons ménagé ni nos forces, ni nos privations, ni nos souffrances, ni notre sang.</a:t>
            </a:r>
            <a:endParaRPr kumimoji="0" lang="fr-F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Garamond" pitchFamily="18" charset="0"/>
                <a:ea typeface="Calibri" pitchFamily="34" charset="0"/>
                <a:cs typeface="Times New Roman" pitchFamily="18" charset="0"/>
              </a:rPr>
              <a:t>Cette lutte, qui fut de larmes, de feu et de sang, nous en sommes fiers jusqu'au plus profond de nous-mêmes, car ce fut une lutte noble et juste, une lutte indispensable pour mettre fin à l'humiliant esclavage qui nous était imposé par la force.</a:t>
            </a:r>
            <a:endParaRPr kumimoji="0" lang="fr-F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Garamond" pitchFamily="18" charset="0"/>
                <a:ea typeface="Calibri" pitchFamily="34" charset="0"/>
                <a:cs typeface="Times New Roman" pitchFamily="18" charset="0"/>
              </a:rPr>
              <a:t>Ce que fut notre sort en 80 ans de régime colonialiste, nos blessures sont trop fraîches et trop douloureuses encore pour que nous puissions le chasser de notre mémoire. Nous avons connu le travail harassant exigé en échange de salaires qui ne nous permettaient ni de manger à notre faim, ni de nous vêtir ou nous loger décemment, ni d'élever nos enfants comme des êtres chers.</a:t>
            </a:r>
            <a:endParaRPr kumimoji="0" lang="fr-F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Garamond" pitchFamily="18" charset="0"/>
                <a:ea typeface="Calibri" pitchFamily="34" charset="0"/>
                <a:cs typeface="Times New Roman" pitchFamily="18" charset="0"/>
              </a:rPr>
              <a:t>Nous avons connu les ironies, les insultes, les coups que nous devions subir matin, midi et soir, parce que nous étions des nègres. Qui oubliera qu'à un Noir on disait « tu », non certes comme à un ami, mais parce que le « vous » honorable était réservé aux seuls Blancs ?</a:t>
            </a:r>
            <a:endParaRPr kumimoji="0" lang="fr-F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Garamond" pitchFamily="18" charset="0"/>
                <a:ea typeface="Calibri" pitchFamily="34" charset="0"/>
                <a:cs typeface="Times New Roman" pitchFamily="18" charset="0"/>
              </a:rPr>
              <a:t>Nous avons connu que nos terres furent spoliées au nom de textes prétendument légaux qui ne faisaient que reconnaître le droit du plus fort.</a:t>
            </a:r>
            <a:endParaRPr kumimoji="0" lang="fr-F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Garamond" pitchFamily="18" charset="0"/>
                <a:ea typeface="Calibri" pitchFamily="34" charset="0"/>
                <a:cs typeface="Times New Roman" pitchFamily="18" charset="0"/>
              </a:rPr>
              <a:t>Nous avons connu que la loi était jamais la même selon qu'il s'agissait d'un Blanc ou d'un Noir : accommodante pour les uns, cruelle et inhumaine pour les autres.</a:t>
            </a:r>
            <a:endParaRPr kumimoji="0" lang="fr-F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Garamond" pitchFamily="18" charset="0"/>
                <a:ea typeface="Calibri" pitchFamily="34" charset="0"/>
                <a:cs typeface="Times New Roman" pitchFamily="18" charset="0"/>
              </a:rPr>
              <a:t>Nous avons connu les souffrances atroces des relégués pour opinions politiques ou croyances religieuses ; exilés dans leur propre patrie, leur sort était vraiment pire que la mort elle-même.</a:t>
            </a:r>
            <a:endParaRPr kumimoji="0" lang="fr-F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Garamond" pitchFamily="18" charset="0"/>
                <a:ea typeface="Calibri" pitchFamily="34" charset="0"/>
                <a:cs typeface="Times New Roman" pitchFamily="18" charset="0"/>
              </a:rPr>
              <a:t>Nous avons connu qu'il y avait dans les villes des maisons magnifiques pour les Blancs et des paillotes croulantes pour les Noirs ; qu'un Noir n'était admis ni dans les cinémas, ni dans les restaurants, ni dans les magasins dits européens ; qu'un Noir voyageait à même la coque des péniches, aux pieds du Blanc dans sa cabine de luxe.</a:t>
            </a:r>
            <a:endParaRPr kumimoji="0" lang="fr-F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Garamond" pitchFamily="18" charset="0"/>
                <a:ea typeface="Calibri" pitchFamily="34" charset="0"/>
                <a:cs typeface="Times New Roman" pitchFamily="18" charset="0"/>
              </a:rPr>
              <a:t>Qui oubliera enfin les fusillades dont périrent tant de nos frères, les cachots dont furent brutalement jetés ceux qui ne voulaient plus se soumettre au régime d'une justice d'oppression et d'exploitation ? </a:t>
            </a:r>
            <a:r>
              <a:rPr kumimoji="0" lang="fr-FR" sz="1200" b="0" i="1" u="none" strike="noStrike" cap="none" normalizeH="0" baseline="0" dirty="0" smtClean="0">
                <a:ln>
                  <a:noFill/>
                </a:ln>
                <a:solidFill>
                  <a:schemeClr val="tx1"/>
                </a:solidFill>
                <a:effectLst/>
                <a:latin typeface="Garamond" pitchFamily="18" charset="0"/>
                <a:ea typeface="Calibri" pitchFamily="34" charset="0"/>
                <a:cs typeface="Times New Roman" pitchFamily="18" charset="0"/>
              </a:rPr>
              <a:t>(Applaudissements.)</a:t>
            </a:r>
            <a:endParaRPr kumimoji="0" lang="fr-F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Garamond" pitchFamily="18" charset="0"/>
                <a:ea typeface="Calibri" pitchFamily="34" charset="0"/>
                <a:cs typeface="Times New Roman" pitchFamily="18" charset="0"/>
              </a:rPr>
              <a:t>Tout cela, mes frères, nous en avons profondément souffert.</a:t>
            </a:r>
            <a:endParaRPr kumimoji="0" lang="fr-F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Garamond" pitchFamily="18" charset="0"/>
                <a:ea typeface="Calibri" pitchFamily="34" charset="0"/>
                <a:cs typeface="Times New Roman" pitchFamily="18" charset="0"/>
              </a:rPr>
              <a:t>Mais tout cela […] est désormais fini.</a:t>
            </a:r>
            <a:endParaRPr kumimoji="0" lang="fr-F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Garamond" pitchFamily="18" charset="0"/>
                <a:ea typeface="Calibri" pitchFamily="34" charset="0"/>
                <a:cs typeface="Times New Roman" pitchFamily="18" charset="0"/>
              </a:rPr>
              <a:t>La République du Congo a été proclamée et notre cher pays est maintenant entre les mains de ses propres enfants.</a:t>
            </a:r>
            <a:endParaRPr kumimoji="0" lang="fr-F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Garamond" pitchFamily="18" charset="0"/>
                <a:ea typeface="Calibri" pitchFamily="34" charset="0"/>
                <a:cs typeface="Times New Roman" pitchFamily="18" charset="0"/>
              </a:rPr>
              <a:t>Ensemble, mes frères, mes sœurs, […]</a:t>
            </a:r>
            <a:endParaRPr kumimoji="0" lang="fr-F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Garamond" pitchFamily="18" charset="0"/>
                <a:ea typeface="Calibri" pitchFamily="34" charset="0"/>
                <a:cs typeface="Times New Roman" pitchFamily="18" charset="0"/>
              </a:rPr>
              <a:t>Nous allons montrer au monde ce que peut faire l'homme noir quand il travaille dans la liberté, et nous allons faire du Congo le centre de rayonnement de l'Afrique tout entière. […]</a:t>
            </a:r>
            <a:endParaRPr kumimoji="0" lang="fr-F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Garamond" pitchFamily="18" charset="0"/>
                <a:ea typeface="Calibri" pitchFamily="34" charset="0"/>
                <a:cs typeface="Times New Roman" pitchFamily="18" charset="0"/>
              </a:rPr>
              <a:t>L'Indépendance du Congo marque un pas décisif vers la libération de tout le continent africain. </a:t>
            </a:r>
            <a:r>
              <a:rPr kumimoji="0" lang="fr-FR" sz="1200" b="0" i="1" u="none" strike="noStrike" cap="none" normalizeH="0" baseline="0" dirty="0" smtClean="0">
                <a:ln>
                  <a:noFill/>
                </a:ln>
                <a:solidFill>
                  <a:schemeClr val="tx1"/>
                </a:solidFill>
                <a:effectLst/>
                <a:latin typeface="Garamond" pitchFamily="18" charset="0"/>
                <a:ea typeface="Calibri" pitchFamily="34" charset="0"/>
                <a:cs typeface="Times New Roman" pitchFamily="18" charset="0"/>
              </a:rPr>
              <a:t>(Applaudissements.)</a:t>
            </a:r>
            <a:r>
              <a:rPr kumimoji="0" lang="fr-FR" sz="1200" b="0" i="0" u="none" strike="noStrike" cap="none" normalizeH="0" baseline="0" dirty="0" smtClean="0">
                <a:ln>
                  <a:noFill/>
                </a:ln>
                <a:solidFill>
                  <a:schemeClr val="tx1"/>
                </a:solidFill>
                <a:effectLst/>
                <a:latin typeface="Garamond" pitchFamily="18" charset="0"/>
                <a:ea typeface="Calibri" pitchFamily="34" charset="0"/>
                <a:cs typeface="Times New Roman" pitchFamily="18" charset="0"/>
              </a:rPr>
              <a:t> […].</a:t>
            </a:r>
            <a:endParaRPr kumimoji="0" lang="fr-F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Garamond" pitchFamily="18" charset="0"/>
                <a:ea typeface="Calibri" pitchFamily="34" charset="0"/>
                <a:cs typeface="Times New Roman" pitchFamily="18" charset="0"/>
              </a:rPr>
              <a:t>Notre gouvernement, fort, national, populaire sera le salut de ce peuple.</a:t>
            </a:r>
            <a:endParaRPr kumimoji="0" lang="fr-F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Garamond" pitchFamily="18" charset="0"/>
                <a:ea typeface="Calibri" pitchFamily="34" charset="0"/>
                <a:cs typeface="Times New Roman" pitchFamily="18" charset="0"/>
              </a:rPr>
              <a:t>Hommage aux combattants de la liberté nationale !</a:t>
            </a:r>
            <a:endParaRPr kumimoji="0" lang="fr-F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Garamond" pitchFamily="18" charset="0"/>
                <a:ea typeface="Calibri" pitchFamily="34" charset="0"/>
                <a:cs typeface="Times New Roman" pitchFamily="18" charset="0"/>
              </a:rPr>
              <a:t>Vive l'</a:t>
            </a:r>
            <a:r>
              <a:rPr kumimoji="0" lang="fr-FR" sz="1200" b="0" i="0" u="none" strike="noStrike" cap="none" normalizeH="0" baseline="0" dirty="0" err="1" smtClean="0">
                <a:ln>
                  <a:noFill/>
                </a:ln>
                <a:solidFill>
                  <a:schemeClr val="tx1"/>
                </a:solidFill>
                <a:effectLst/>
                <a:latin typeface="Garamond" pitchFamily="18" charset="0"/>
                <a:ea typeface="Calibri" pitchFamily="34" charset="0"/>
                <a:cs typeface="Times New Roman" pitchFamily="18" charset="0"/>
              </a:rPr>
              <a:t>lndépendance</a:t>
            </a:r>
            <a:r>
              <a:rPr kumimoji="0" lang="fr-FR" sz="1200" b="0" i="0" u="none" strike="noStrike" cap="none" normalizeH="0" baseline="0" dirty="0" smtClean="0">
                <a:ln>
                  <a:noFill/>
                </a:ln>
                <a:solidFill>
                  <a:schemeClr val="tx1"/>
                </a:solidFill>
                <a:effectLst/>
                <a:latin typeface="Garamond" pitchFamily="18" charset="0"/>
                <a:ea typeface="Calibri" pitchFamily="34" charset="0"/>
                <a:cs typeface="Times New Roman" pitchFamily="18" charset="0"/>
              </a:rPr>
              <a:t> et l'Unité Africaine !</a:t>
            </a:r>
            <a:endParaRPr kumimoji="0" lang="fr-F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Garamond" pitchFamily="18" charset="0"/>
                <a:ea typeface="Calibri" pitchFamily="34" charset="0"/>
                <a:cs typeface="Times New Roman" pitchFamily="18" charset="0"/>
              </a:rPr>
              <a:t>Vive le Congo indépendant et souverain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28794" y="428604"/>
            <a:ext cx="5429288" cy="2571768"/>
          </a:xfrm>
        </p:spPr>
        <p:txBody>
          <a:bodyPr>
            <a:normAutofit/>
          </a:bodyPr>
          <a:lstStyle/>
          <a:p>
            <a:pPr algn="just"/>
            <a:r>
              <a:rPr lang="fr-FR" sz="1800" b="1" dirty="0" smtClean="0">
                <a:latin typeface="Garamond" pitchFamily="18" charset="0"/>
              </a:rPr>
              <a:t>Doc.2 : Discours du Premier Ministre Patrice Emery LUMUMBA lors de la cérémonie de l’indépendance du Congo (30 juin 1960) à Léopoldville (actuellement Kinshasa) prononcé après ceux du Roi belge Baudouin Ier et du Président de la République démocratique du Congo Joseph </a:t>
            </a:r>
            <a:r>
              <a:rPr lang="fr-FR" sz="1800" b="1" dirty="0" err="1" smtClean="0">
                <a:latin typeface="Garamond" pitchFamily="18" charset="0"/>
              </a:rPr>
              <a:t>Kasa-Vubu</a:t>
            </a:r>
            <a:r>
              <a:rPr lang="fr-FR" sz="1800" b="1" dirty="0" smtClean="0">
                <a:latin typeface="Garamond" pitchFamily="18" charset="0"/>
              </a:rPr>
              <a:t>.</a:t>
            </a:r>
            <a:endParaRPr lang="fr-FR" sz="1800" dirty="0">
              <a:latin typeface="Garamond" pitchFamily="18" charset="0"/>
            </a:endParaRPr>
          </a:p>
        </p:txBody>
      </p:sp>
      <p:pic>
        <p:nvPicPr>
          <p:cNvPr id="25602" name="Picture 2"/>
          <p:cNvPicPr>
            <a:picLocks noChangeAspect="1" noChangeArrowheads="1"/>
          </p:cNvPicPr>
          <p:nvPr/>
        </p:nvPicPr>
        <p:blipFill>
          <a:blip r:embed="rId2"/>
          <a:srcRect/>
          <a:stretch>
            <a:fillRect/>
          </a:stretch>
        </p:blipFill>
        <p:spPr bwMode="auto">
          <a:xfrm>
            <a:off x="3214678" y="3075035"/>
            <a:ext cx="2357454" cy="29971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Users\Stéphanie\Documents\Mes numérisations\2013-05 (mai)\Numériser00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908720"/>
            <a:ext cx="8532465" cy="5688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p:cNvSpPr txBox="1"/>
          <p:nvPr/>
        </p:nvSpPr>
        <p:spPr>
          <a:xfrm>
            <a:off x="323528" y="260648"/>
            <a:ext cx="8496944" cy="369332"/>
          </a:xfrm>
          <a:prstGeom prst="rect">
            <a:avLst/>
          </a:prstGeom>
          <a:noFill/>
        </p:spPr>
        <p:txBody>
          <a:bodyPr wrap="square" rtlCol="0">
            <a:spAutoFit/>
          </a:bodyPr>
          <a:lstStyle/>
          <a:p>
            <a:r>
              <a:rPr lang="fr-FR" b="1" dirty="0" smtClean="0">
                <a:latin typeface="Garamond" panose="02020404030301010803" pitchFamily="18" charset="0"/>
              </a:rPr>
              <a:t>Doc. 3 : Carte de la décolonisation, phénomène majeur du second XXème siècle</a:t>
            </a:r>
            <a:endParaRPr lang="fr-FR" b="1" dirty="0">
              <a:latin typeface="Garamond" panose="02020404030301010803" pitchFamily="18" charset="0"/>
            </a:endParaRPr>
          </a:p>
        </p:txBody>
      </p:sp>
    </p:spTree>
    <p:extLst>
      <p:ext uri="{BB962C8B-B14F-4D97-AF65-F5344CB8AC3E}">
        <p14:creationId xmlns:p14="http://schemas.microsoft.com/office/powerpoint/2010/main" val="3671402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971600" y="980728"/>
            <a:ext cx="7056784" cy="369332"/>
          </a:xfrm>
          <a:prstGeom prst="rect">
            <a:avLst/>
          </a:prstGeom>
          <a:noFill/>
        </p:spPr>
        <p:txBody>
          <a:bodyPr wrap="square" rtlCol="0">
            <a:spAutoFit/>
          </a:bodyPr>
          <a:lstStyle/>
          <a:p>
            <a:endParaRPr lang="fr-FR" dirty="0"/>
          </a:p>
        </p:txBody>
      </p:sp>
      <p:sp>
        <p:nvSpPr>
          <p:cNvPr id="6" name="ZoneTexte 5"/>
          <p:cNvSpPr txBox="1"/>
          <p:nvPr/>
        </p:nvSpPr>
        <p:spPr>
          <a:xfrm>
            <a:off x="1124000" y="1133128"/>
            <a:ext cx="7056784" cy="3970318"/>
          </a:xfrm>
          <a:prstGeom prst="rect">
            <a:avLst/>
          </a:prstGeom>
          <a:noFill/>
        </p:spPr>
        <p:txBody>
          <a:bodyPr wrap="square" rtlCol="0">
            <a:spAutoFit/>
          </a:bodyPr>
          <a:lstStyle/>
          <a:p>
            <a:pPr algn="ctr"/>
            <a:r>
              <a:rPr lang="fr-FR" b="1" dirty="0" smtClean="0">
                <a:latin typeface="Garamond" panose="02020404030301010803" pitchFamily="18" charset="0"/>
              </a:rPr>
              <a:t>FICHE DE TRAVAIL POUR LE GROUPE</a:t>
            </a:r>
          </a:p>
          <a:p>
            <a:endParaRPr lang="fr-FR" dirty="0">
              <a:latin typeface="Garamond" panose="02020404030301010803" pitchFamily="18" charset="0"/>
            </a:endParaRPr>
          </a:p>
          <a:p>
            <a:pPr algn="just"/>
            <a:r>
              <a:rPr lang="fr-FR" dirty="0" smtClean="0">
                <a:latin typeface="Garamond" panose="02020404030301010803" pitchFamily="18" charset="0"/>
              </a:rPr>
              <a:t>En utilisant le générique du film </a:t>
            </a:r>
            <a:r>
              <a:rPr lang="fr-FR" dirty="0">
                <a:latin typeface="Garamond" panose="02020404030301010803" pitchFamily="18" charset="0"/>
              </a:rPr>
              <a:t>et </a:t>
            </a:r>
            <a:r>
              <a:rPr lang="fr-FR" dirty="0" smtClean="0">
                <a:latin typeface="Garamond" panose="02020404030301010803" pitchFamily="18" charset="0"/>
              </a:rPr>
              <a:t>le texte </a:t>
            </a:r>
            <a:r>
              <a:rPr lang="fr-FR" dirty="0">
                <a:latin typeface="Garamond" panose="02020404030301010803" pitchFamily="18" charset="0"/>
              </a:rPr>
              <a:t>de P. Lumumba prononcé le 30 juin 1960 à Léopoldville (Kinshasa</a:t>
            </a:r>
            <a:r>
              <a:rPr lang="fr-FR" dirty="0" smtClean="0">
                <a:latin typeface="Garamond" panose="02020404030301010803" pitchFamily="18" charset="0"/>
              </a:rPr>
              <a:t>) : </a:t>
            </a:r>
            <a:endParaRPr lang="fr-FR" dirty="0">
              <a:latin typeface="Garamond" panose="02020404030301010803" pitchFamily="18" charset="0"/>
            </a:endParaRPr>
          </a:p>
          <a:p>
            <a:pPr algn="just"/>
            <a:r>
              <a:rPr lang="fr-FR" dirty="0" smtClean="0">
                <a:latin typeface="Garamond" panose="02020404030301010803" pitchFamily="18" charset="0"/>
              </a:rPr>
              <a:t>1.Surlignez dans le discours de deux couleurs distinctes la </a:t>
            </a:r>
            <a:r>
              <a:rPr lang="fr-FR" dirty="0">
                <a:latin typeface="Garamond" panose="02020404030301010803" pitchFamily="18" charset="0"/>
              </a:rPr>
              <a:t>situation des colons belges et des </a:t>
            </a:r>
            <a:r>
              <a:rPr lang="fr-FR" dirty="0" smtClean="0">
                <a:latin typeface="Garamond" panose="02020404030301010803" pitchFamily="18" charset="0"/>
              </a:rPr>
              <a:t>Congolais. </a:t>
            </a:r>
            <a:endParaRPr lang="fr-FR" dirty="0">
              <a:latin typeface="Garamond" panose="02020404030301010803" pitchFamily="18" charset="0"/>
            </a:endParaRPr>
          </a:p>
          <a:p>
            <a:pPr algn="just"/>
            <a:r>
              <a:rPr lang="fr-FR" dirty="0" smtClean="0">
                <a:latin typeface="Garamond" panose="02020404030301010803" pitchFamily="18" charset="0"/>
              </a:rPr>
              <a:t>2.Listez d’une autre couleur les </a:t>
            </a:r>
            <a:r>
              <a:rPr lang="fr-FR" dirty="0">
                <a:latin typeface="Garamond" panose="02020404030301010803" pitchFamily="18" charset="0"/>
              </a:rPr>
              <a:t>revendications du leader indépendantiste P. </a:t>
            </a:r>
            <a:r>
              <a:rPr lang="fr-FR" dirty="0" smtClean="0">
                <a:latin typeface="Garamond" panose="02020404030301010803" pitchFamily="18" charset="0"/>
              </a:rPr>
              <a:t>Lumumba.</a:t>
            </a:r>
          </a:p>
          <a:p>
            <a:pPr algn="just"/>
            <a:r>
              <a:rPr lang="fr-FR" dirty="0" smtClean="0">
                <a:latin typeface="Garamond" panose="02020404030301010803" pitchFamily="18" charset="0"/>
              </a:rPr>
              <a:t>3.A l’aide de la carte, localisez le Congo, repérez à quelle vague d’indépendance il appartient et datez le début et la fin de la décolonisation.</a:t>
            </a:r>
          </a:p>
          <a:p>
            <a:pPr algn="just"/>
            <a:endParaRPr lang="fr-FR" dirty="0">
              <a:latin typeface="Garamond" panose="02020404030301010803" pitchFamily="18" charset="0"/>
            </a:endParaRPr>
          </a:p>
          <a:p>
            <a:pPr algn="just"/>
            <a:r>
              <a:rPr lang="fr-FR" dirty="0" smtClean="0">
                <a:latin typeface="Garamond" panose="02020404030301010803" pitchFamily="18" charset="0"/>
              </a:rPr>
              <a:t>Rédigez un texte présentant la décolonisation en rappelant au début la situation des colonisés, ensuite leurs revendications puis enfin la manière dont l’indépendance a été acquise.</a:t>
            </a:r>
            <a:endParaRPr lang="fr-FR" dirty="0">
              <a:latin typeface="Garamond" panose="02020404030301010803" pitchFamily="18" charset="0"/>
            </a:endParaRPr>
          </a:p>
        </p:txBody>
      </p:sp>
    </p:spTree>
    <p:extLst>
      <p:ext uri="{BB962C8B-B14F-4D97-AF65-F5344CB8AC3E}">
        <p14:creationId xmlns:p14="http://schemas.microsoft.com/office/powerpoint/2010/main" val="41896022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498178"/>
          </a:xfrm>
        </p:spPr>
        <p:txBody>
          <a:bodyPr>
            <a:normAutofit/>
          </a:bodyPr>
          <a:lstStyle/>
          <a:p>
            <a:r>
              <a:rPr lang="fr-FR" sz="1800" b="1" dirty="0">
                <a:latin typeface="Garamond" pitchFamily="18" charset="0"/>
              </a:rPr>
              <a:t>SEANCE </a:t>
            </a:r>
            <a:r>
              <a:rPr lang="fr-FR" sz="1800" b="1" dirty="0" smtClean="0">
                <a:latin typeface="Garamond" pitchFamily="18" charset="0"/>
              </a:rPr>
              <a:t>2 :</a:t>
            </a:r>
            <a:r>
              <a:rPr lang="fr-FR" sz="1800" dirty="0">
                <a:latin typeface="Garamond" pitchFamily="18" charset="0"/>
              </a:rPr>
              <a:t/>
            </a:r>
            <a:br>
              <a:rPr lang="fr-FR" sz="1800" dirty="0">
                <a:latin typeface="Garamond" pitchFamily="18" charset="0"/>
              </a:rPr>
            </a:br>
            <a:r>
              <a:rPr lang="fr-FR" sz="1800" b="1" dirty="0" smtClean="0">
                <a:latin typeface="Garamond" pitchFamily="18" charset="0"/>
              </a:rPr>
              <a:t>LA CONSTRUCTION DU </a:t>
            </a:r>
            <a:r>
              <a:rPr lang="fr-FR" sz="1800" b="1" dirty="0">
                <a:latin typeface="Garamond" pitchFamily="18" charset="0"/>
              </a:rPr>
              <a:t>CONGO </a:t>
            </a:r>
            <a:r>
              <a:rPr lang="fr-FR" sz="1800" b="1" dirty="0" smtClean="0">
                <a:latin typeface="Garamond" pitchFamily="18" charset="0"/>
              </a:rPr>
              <a:t>ET SON AFFIRMATION INTERNATIONALE</a:t>
            </a:r>
            <a:r>
              <a:rPr lang="fr-FR" sz="1800" dirty="0">
                <a:latin typeface="Garamond" pitchFamily="18" charset="0"/>
              </a:rPr>
              <a:t/>
            </a:r>
            <a:br>
              <a:rPr lang="fr-FR" sz="1800" dirty="0">
                <a:latin typeface="Garamond" pitchFamily="18" charset="0"/>
              </a:rPr>
            </a:br>
            <a:r>
              <a:rPr lang="fr-FR" sz="1800" dirty="0">
                <a:solidFill>
                  <a:srgbClr val="FF0000"/>
                </a:solidFill>
                <a:latin typeface="Garamond" panose="02020404030301010803" pitchFamily="18" charset="0"/>
              </a:rPr>
              <a:t>De quelle façon le Congo s’affirme-t-il sur la scène internationale ?</a:t>
            </a:r>
            <a:br>
              <a:rPr lang="fr-FR" sz="1800" dirty="0">
                <a:solidFill>
                  <a:srgbClr val="FF0000"/>
                </a:solidFill>
                <a:latin typeface="Garamond" panose="02020404030301010803" pitchFamily="18" charset="0"/>
              </a:rPr>
            </a:br>
            <a:endParaRPr lang="fr-FR" sz="1800" dirty="0">
              <a:solidFill>
                <a:srgbClr val="FF0000"/>
              </a:solidFill>
              <a:latin typeface="Garamond" panose="02020404030301010803" pitchFamily="18" charset="0"/>
            </a:endParaRPr>
          </a:p>
        </p:txBody>
      </p:sp>
      <p:sp>
        <p:nvSpPr>
          <p:cNvPr id="3" name="ZoneTexte 2"/>
          <p:cNvSpPr txBox="1"/>
          <p:nvPr/>
        </p:nvSpPr>
        <p:spPr>
          <a:xfrm>
            <a:off x="755576" y="1988840"/>
            <a:ext cx="7632848" cy="4247317"/>
          </a:xfrm>
          <a:prstGeom prst="rect">
            <a:avLst/>
          </a:prstGeom>
          <a:noFill/>
        </p:spPr>
        <p:txBody>
          <a:bodyPr wrap="square" rtlCol="0">
            <a:spAutoFit/>
          </a:bodyPr>
          <a:lstStyle/>
          <a:p>
            <a:pPr>
              <a:buNone/>
            </a:pPr>
            <a:r>
              <a:rPr lang="fr-FR" b="1" dirty="0">
                <a:latin typeface="Garamond" pitchFamily="18" charset="0"/>
              </a:rPr>
              <a:t>SEANCE </a:t>
            </a:r>
            <a:r>
              <a:rPr lang="fr-FR" b="1" dirty="0" smtClean="0">
                <a:latin typeface="Garamond" pitchFamily="18" charset="0"/>
              </a:rPr>
              <a:t>2</a:t>
            </a:r>
            <a:endParaRPr lang="fr-FR" b="1" dirty="0">
              <a:latin typeface="Garamond" pitchFamily="18" charset="0"/>
            </a:endParaRPr>
          </a:p>
          <a:p>
            <a:pPr>
              <a:buNone/>
            </a:pPr>
            <a:r>
              <a:rPr lang="fr-FR" dirty="0">
                <a:latin typeface="Garamond" pitchFamily="18" charset="0"/>
              </a:rPr>
              <a:t>Notions </a:t>
            </a:r>
            <a:r>
              <a:rPr lang="fr-FR" dirty="0" smtClean="0">
                <a:latin typeface="Garamond" pitchFamily="18" charset="0"/>
              </a:rPr>
              <a:t>: Etat indépendant – unité nationale- affirmation internationale</a:t>
            </a:r>
            <a:endParaRPr lang="fr-FR" dirty="0">
              <a:latin typeface="Garamond" pitchFamily="18" charset="0"/>
            </a:endParaRPr>
          </a:p>
          <a:p>
            <a:pPr>
              <a:buNone/>
            </a:pPr>
            <a:r>
              <a:rPr lang="fr-FR" dirty="0" smtClean="0">
                <a:latin typeface="Garamond" pitchFamily="18" charset="0"/>
              </a:rPr>
              <a:t>Objectif </a:t>
            </a:r>
            <a:r>
              <a:rPr lang="fr-FR" dirty="0">
                <a:latin typeface="Garamond" pitchFamily="18" charset="0"/>
              </a:rPr>
              <a:t>: </a:t>
            </a:r>
            <a:r>
              <a:rPr lang="fr-FR" dirty="0" smtClean="0">
                <a:latin typeface="Garamond" pitchFamily="18" charset="0"/>
              </a:rPr>
              <a:t>Caractériser les symboles d’une nation et leur portée internationale</a:t>
            </a:r>
            <a:endParaRPr lang="fr-FR" dirty="0">
              <a:latin typeface="Garamond" pitchFamily="18" charset="0"/>
            </a:endParaRPr>
          </a:p>
          <a:p>
            <a:pPr>
              <a:buNone/>
            </a:pPr>
            <a:r>
              <a:rPr lang="fr-FR" dirty="0">
                <a:latin typeface="Garamond" pitchFamily="18" charset="0"/>
              </a:rPr>
              <a:t>Procédé : Travail </a:t>
            </a:r>
            <a:r>
              <a:rPr lang="fr-FR" dirty="0" smtClean="0">
                <a:latin typeface="Garamond" pitchFamily="18" charset="0"/>
              </a:rPr>
              <a:t>personnel </a:t>
            </a:r>
          </a:p>
          <a:p>
            <a:pPr>
              <a:buNone/>
            </a:pPr>
            <a:endParaRPr lang="fr-FR" dirty="0" smtClean="0">
              <a:latin typeface="Garamond" pitchFamily="18" charset="0"/>
            </a:endParaRPr>
          </a:p>
          <a:p>
            <a:pPr lvl="0"/>
            <a:r>
              <a:rPr lang="fr-FR" b="1" u="sng" dirty="0">
                <a:latin typeface="Garamond" panose="02020404030301010803" pitchFamily="18" charset="0"/>
              </a:rPr>
              <a:t>Le Congo, un Etat indépendant…</a:t>
            </a:r>
            <a:endParaRPr lang="fr-FR" dirty="0">
              <a:latin typeface="Garamond" panose="02020404030301010803" pitchFamily="18" charset="0"/>
            </a:endParaRPr>
          </a:p>
          <a:p>
            <a:pPr algn="just"/>
            <a:r>
              <a:rPr lang="fr-FR" dirty="0" smtClean="0">
                <a:latin typeface="Garamond" panose="02020404030301010803" pitchFamily="18" charset="0"/>
              </a:rPr>
              <a:t>Ressources : Un </a:t>
            </a:r>
            <a:r>
              <a:rPr lang="fr-FR" dirty="0">
                <a:latin typeface="Garamond" panose="02020404030301010803" pitchFamily="18" charset="0"/>
              </a:rPr>
              <a:t>timbre-poste et </a:t>
            </a:r>
            <a:r>
              <a:rPr lang="fr-FR" dirty="0" smtClean="0">
                <a:latin typeface="Garamond" panose="02020404030301010803" pitchFamily="18" charset="0"/>
              </a:rPr>
              <a:t>la carte sur la décolonisation et les deux conférences de Bandoeng </a:t>
            </a:r>
            <a:r>
              <a:rPr lang="fr-FR" dirty="0">
                <a:latin typeface="Garamond" panose="02020404030301010803" pitchFamily="18" charset="0"/>
              </a:rPr>
              <a:t>en 1955 </a:t>
            </a:r>
            <a:r>
              <a:rPr lang="fr-FR" dirty="0" smtClean="0">
                <a:latin typeface="Garamond" panose="02020404030301010803" pitchFamily="18" charset="0"/>
              </a:rPr>
              <a:t>(proclamation </a:t>
            </a:r>
            <a:r>
              <a:rPr lang="fr-FR" dirty="0">
                <a:latin typeface="Garamond" panose="02020404030301010803" pitchFamily="18" charset="0"/>
              </a:rPr>
              <a:t>de l’existence d’un Tiers </a:t>
            </a:r>
            <a:r>
              <a:rPr lang="fr-FR" dirty="0" smtClean="0">
                <a:latin typeface="Garamond" panose="02020404030301010803" pitchFamily="18" charset="0"/>
              </a:rPr>
              <a:t>Monde) </a:t>
            </a:r>
            <a:r>
              <a:rPr lang="fr-FR" dirty="0">
                <a:latin typeface="Garamond" panose="02020404030301010803" pitchFamily="18" charset="0"/>
              </a:rPr>
              <a:t>et la conférence de Belgrade en 1961 (</a:t>
            </a:r>
            <a:r>
              <a:rPr lang="fr-FR" dirty="0" smtClean="0">
                <a:latin typeface="Garamond" panose="02020404030301010803" pitchFamily="18" charset="0"/>
              </a:rPr>
              <a:t>la </a:t>
            </a:r>
            <a:r>
              <a:rPr lang="fr-FR" dirty="0">
                <a:latin typeface="Garamond" panose="02020404030301010803" pitchFamily="18" charset="0"/>
              </a:rPr>
              <a:t>volonté de </a:t>
            </a:r>
            <a:r>
              <a:rPr lang="fr-FR" dirty="0" smtClean="0">
                <a:latin typeface="Garamond" panose="02020404030301010803" pitchFamily="18" charset="0"/>
              </a:rPr>
              <a:t>non-alignement).</a:t>
            </a:r>
            <a:endParaRPr lang="fr-FR" dirty="0">
              <a:latin typeface="Garamond" panose="02020404030301010803" pitchFamily="18" charset="0"/>
            </a:endParaRPr>
          </a:p>
          <a:p>
            <a:pPr algn="just"/>
            <a:r>
              <a:rPr lang="fr-FR" dirty="0">
                <a:latin typeface="Garamond" panose="02020404030301010803" pitchFamily="18" charset="0"/>
              </a:rPr>
              <a:t>Que révèle le timbre-poste sur l’accès à l’indépendance de la colonie belge </a:t>
            </a:r>
            <a:r>
              <a:rPr lang="fr-FR" dirty="0" smtClean="0">
                <a:latin typeface="Garamond" panose="02020404030301010803" pitchFamily="18" charset="0"/>
              </a:rPr>
              <a:t>?</a:t>
            </a:r>
          </a:p>
          <a:p>
            <a:pPr algn="just"/>
            <a:endParaRPr lang="fr-FR" dirty="0">
              <a:latin typeface="Garamond" panose="02020404030301010803" pitchFamily="18" charset="0"/>
            </a:endParaRPr>
          </a:p>
          <a:p>
            <a:pPr lvl="0"/>
            <a:r>
              <a:rPr lang="fr-FR" b="1" u="sng" dirty="0" smtClean="0">
                <a:latin typeface="Garamond" panose="02020404030301010803" pitchFamily="18" charset="0"/>
              </a:rPr>
              <a:t>…</a:t>
            </a:r>
            <a:r>
              <a:rPr lang="fr-FR" b="1" u="sng" dirty="0">
                <a:latin typeface="Garamond" panose="02020404030301010803" pitchFamily="18" charset="0"/>
              </a:rPr>
              <a:t>mais déstabilisé par une difficile unité nationale </a:t>
            </a:r>
            <a:r>
              <a:rPr lang="fr-FR" b="1" dirty="0">
                <a:latin typeface="Garamond" panose="02020404030301010803" pitchFamily="18" charset="0"/>
              </a:rPr>
              <a:t> </a:t>
            </a:r>
            <a:endParaRPr lang="fr-FR" dirty="0">
              <a:latin typeface="Garamond" panose="02020404030301010803" pitchFamily="18" charset="0"/>
            </a:endParaRPr>
          </a:p>
          <a:p>
            <a:pPr algn="just"/>
            <a:r>
              <a:rPr lang="fr-FR" dirty="0" smtClean="0">
                <a:latin typeface="Garamond" panose="02020404030301010803" pitchFamily="18" charset="0"/>
              </a:rPr>
              <a:t>Carte de la province du Katanga et la photographie </a:t>
            </a:r>
            <a:r>
              <a:rPr lang="fr-FR" dirty="0">
                <a:latin typeface="Garamond" panose="02020404030301010803" pitchFamily="18" charset="0"/>
              </a:rPr>
              <a:t>de l’arrestation de Patrice Lumumba le 6 </a:t>
            </a:r>
            <a:r>
              <a:rPr lang="fr-FR" dirty="0" smtClean="0">
                <a:latin typeface="Garamond" panose="02020404030301010803" pitchFamily="18" charset="0"/>
              </a:rPr>
              <a:t>décembre </a:t>
            </a:r>
            <a:r>
              <a:rPr lang="fr-FR" dirty="0">
                <a:latin typeface="Garamond" panose="02020404030301010803" pitchFamily="18" charset="0"/>
              </a:rPr>
              <a:t>1960 par les troupes du colonel Mobutu.</a:t>
            </a:r>
          </a:p>
          <a:p>
            <a:pPr>
              <a:buNone/>
            </a:pPr>
            <a:endParaRPr lang="fr-FR" dirty="0"/>
          </a:p>
        </p:txBody>
      </p:sp>
    </p:spTree>
    <p:extLst>
      <p:ext uri="{BB962C8B-B14F-4D97-AF65-F5344CB8AC3E}">
        <p14:creationId xmlns:p14="http://schemas.microsoft.com/office/powerpoint/2010/main" val="39912310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10726179"/>
              </p:ext>
            </p:extLst>
          </p:nvPr>
        </p:nvGraphicFramePr>
        <p:xfrm>
          <a:off x="4716016" y="1268761"/>
          <a:ext cx="4212468" cy="3042712"/>
        </p:xfrm>
        <a:graphic>
          <a:graphicData uri="http://schemas.openxmlformats.org/drawingml/2006/table">
            <a:tbl>
              <a:tblPr firstRow="1" firstCol="1" bandRow="1">
                <a:tableStyleId>{5C22544A-7EE6-4342-B048-85BDC9FD1C3A}</a:tableStyleId>
              </a:tblPr>
              <a:tblGrid>
                <a:gridCol w="4212468"/>
              </a:tblGrid>
              <a:tr h="3042712">
                <a:tc>
                  <a:txBody>
                    <a:bodyPr/>
                    <a:lstStyle/>
                    <a:p>
                      <a:pPr indent="180340" algn="just">
                        <a:lnSpc>
                          <a:spcPct val="115000"/>
                        </a:lnSpc>
                        <a:spcAft>
                          <a:spcPts val="0"/>
                        </a:spcAft>
                      </a:pPr>
                      <a:r>
                        <a:rPr lang="fr-FR" sz="1100" dirty="0">
                          <a:effectLst/>
                        </a:rPr>
                        <a:t>Le timbre-poste comporte un certain nombre d’informations.</a:t>
                      </a:r>
                    </a:p>
                    <a:p>
                      <a:pPr algn="just">
                        <a:lnSpc>
                          <a:spcPct val="115000"/>
                        </a:lnSpc>
                        <a:spcAft>
                          <a:spcPts val="0"/>
                        </a:spcAft>
                      </a:pPr>
                      <a:r>
                        <a:rPr lang="fr-FR" sz="1100" dirty="0">
                          <a:effectLst/>
                        </a:rPr>
                        <a:t>Sa technique :</a:t>
                      </a:r>
                    </a:p>
                    <a:p>
                      <a:pPr algn="just">
                        <a:lnSpc>
                          <a:spcPct val="115000"/>
                        </a:lnSpc>
                        <a:spcAft>
                          <a:spcPts val="0"/>
                        </a:spcAft>
                      </a:pPr>
                      <a:r>
                        <a:rPr lang="fr-FR" sz="1100" dirty="0">
                          <a:effectLst/>
                        </a:rPr>
                        <a:t>-des inscriptions (prix, nom du pays, indication de l’organisme émetteur, année)</a:t>
                      </a:r>
                    </a:p>
                    <a:p>
                      <a:pPr algn="just">
                        <a:lnSpc>
                          <a:spcPct val="115000"/>
                        </a:lnSpc>
                        <a:spcAft>
                          <a:spcPts val="0"/>
                        </a:spcAft>
                      </a:pPr>
                      <a:r>
                        <a:rPr lang="fr-FR" sz="1100" dirty="0">
                          <a:effectLst/>
                        </a:rPr>
                        <a:t>-une illustration et des couleurs qui donnent le ton du message (couleurs chaudes : la violence ; couleurs froides : la paix)</a:t>
                      </a:r>
                    </a:p>
                    <a:p>
                      <a:pPr algn="just">
                        <a:lnSpc>
                          <a:spcPct val="115000"/>
                        </a:lnSpc>
                        <a:spcAft>
                          <a:spcPts val="0"/>
                        </a:spcAft>
                      </a:pPr>
                      <a:r>
                        <a:rPr lang="fr-FR" sz="1100" dirty="0">
                          <a:effectLst/>
                        </a:rPr>
                        <a:t>Son usage est d’affranchir un courrier pour payer les frais de port postaux</a:t>
                      </a:r>
                    </a:p>
                    <a:p>
                      <a:pPr algn="just">
                        <a:lnSpc>
                          <a:spcPct val="115000"/>
                        </a:lnSpc>
                        <a:spcAft>
                          <a:spcPts val="0"/>
                        </a:spcAft>
                      </a:pPr>
                      <a:r>
                        <a:rPr lang="fr-FR" sz="1100" dirty="0">
                          <a:effectLst/>
                        </a:rPr>
                        <a:t>Son sens :</a:t>
                      </a:r>
                    </a:p>
                    <a:p>
                      <a:pPr algn="just">
                        <a:lnSpc>
                          <a:spcPct val="115000"/>
                        </a:lnSpc>
                        <a:spcAft>
                          <a:spcPts val="0"/>
                        </a:spcAft>
                      </a:pPr>
                      <a:r>
                        <a:rPr lang="fr-FR" sz="1100" dirty="0">
                          <a:effectLst/>
                        </a:rPr>
                        <a:t>-signifier la souveraineté nationale</a:t>
                      </a:r>
                    </a:p>
                    <a:p>
                      <a:pPr algn="just">
                        <a:lnSpc>
                          <a:spcPct val="115000"/>
                        </a:lnSpc>
                        <a:spcAft>
                          <a:spcPts val="0"/>
                        </a:spcAft>
                      </a:pPr>
                      <a:r>
                        <a:rPr lang="fr-FR" sz="1100" dirty="0">
                          <a:effectLst/>
                        </a:rPr>
                        <a:t>-célébrer l’indépendance</a:t>
                      </a:r>
                    </a:p>
                    <a:p>
                      <a:pPr algn="just">
                        <a:lnSpc>
                          <a:spcPct val="115000"/>
                        </a:lnSpc>
                        <a:spcAft>
                          <a:spcPts val="0"/>
                        </a:spcAft>
                      </a:pPr>
                      <a:r>
                        <a:rPr lang="fr-FR" sz="1100" dirty="0">
                          <a:effectLst/>
                        </a:rPr>
                        <a:t>-transmettre un message sur l’orientation du nouveau régime, sur son histoire passée et future (collaboration ou non avec l’ancien pays colonisateur)</a:t>
                      </a:r>
                      <a:endParaRPr lang="fr-FR" sz="1100" dirty="0">
                        <a:effectLst/>
                        <a:latin typeface="Calibri"/>
                        <a:ea typeface="Calibri"/>
                        <a:cs typeface="Times New Roman"/>
                      </a:endParaRPr>
                    </a:p>
                  </a:txBody>
                  <a:tcPr marL="68580" marR="68580" marT="0" marB="0"/>
                </a:tc>
              </a:tr>
            </a:tbl>
          </a:graphicData>
        </a:graphic>
      </p:graphicFrame>
      <p:sp>
        <p:nvSpPr>
          <p:cNvPr id="4" name="Rectangle 2"/>
          <p:cNvSpPr>
            <a:spLocks noChangeArrowheads="1"/>
          </p:cNvSpPr>
          <p:nvPr/>
        </p:nvSpPr>
        <p:spPr bwMode="auto">
          <a:xfrm>
            <a:off x="323528" y="487706"/>
            <a:ext cx="842493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80975"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180975" algn="ctr" defTabSz="914400" rtl="0" eaLnBrk="1" fontAlgn="base" latinLnBrk="0" hangingPunct="1">
              <a:lnSpc>
                <a:spcPct val="100000"/>
              </a:lnSpc>
              <a:spcBef>
                <a:spcPct val="0"/>
              </a:spcBef>
              <a:spcAft>
                <a:spcPct val="0"/>
              </a:spcAft>
              <a:buClrTx/>
              <a:buSzTx/>
              <a:buFontTx/>
              <a:buNone/>
              <a:tabLst/>
            </a:pPr>
            <a:r>
              <a:rPr kumimoji="0" lang="fr-FR" altLang="fr-FR" b="1" i="0" u="none" strike="noStrike" cap="none" normalizeH="0" baseline="0" dirty="0" smtClean="0">
                <a:ln>
                  <a:noFill/>
                </a:ln>
                <a:solidFill>
                  <a:schemeClr val="tx1"/>
                </a:solidFill>
                <a:effectLst/>
                <a:latin typeface="Garamond" pitchFamily="18" charset="0"/>
                <a:ea typeface="Calibri" pitchFamily="34" charset="0"/>
                <a:cs typeface="Times New Roman" pitchFamily="18" charset="0"/>
              </a:rPr>
              <a:t>Doc. : L’indépendance du Congo célébrée par le timbre-poste (1960)</a:t>
            </a:r>
            <a:endParaRPr lang="fr-FR" altLang="fr-FR" dirty="0"/>
          </a:p>
          <a:p>
            <a:pPr marL="0" marR="0" lvl="0" indent="180975" algn="ctr" defTabSz="914400" rtl="0" eaLnBrk="1" fontAlgn="base" latinLnBrk="0" hangingPunct="1">
              <a:lnSpc>
                <a:spcPct val="100000"/>
              </a:lnSpc>
              <a:spcBef>
                <a:spcPct val="0"/>
              </a:spcBef>
              <a:spcAft>
                <a:spcPct val="0"/>
              </a:spcAft>
              <a:buClrTx/>
              <a:buSzTx/>
              <a:buFontTx/>
              <a:buNone/>
              <a:tabLst/>
            </a:pPr>
            <a:endParaRPr kumimoji="0" lang="fr-FR" altLang="fr-FR" b="0" i="0" u="none" strike="noStrike" cap="none" normalizeH="0" baseline="0" dirty="0" smtClean="0">
              <a:ln>
                <a:noFill/>
              </a:ln>
              <a:solidFill>
                <a:schemeClr val="tx1"/>
              </a:solidFill>
              <a:effectLst/>
            </a:endParaRPr>
          </a:p>
          <a:p>
            <a:pPr marL="0" marR="0" lvl="0" indent="180975" algn="ctr" defTabSz="914400" rtl="0" eaLnBrk="1" fontAlgn="base" latinLnBrk="0" hangingPunct="1">
              <a:lnSpc>
                <a:spcPct val="100000"/>
              </a:lnSpc>
              <a:spcBef>
                <a:spcPct val="0"/>
              </a:spcBef>
              <a:spcAft>
                <a:spcPct val="0"/>
              </a:spcAft>
              <a:buClrTx/>
              <a:buSzTx/>
              <a:buFontTx/>
              <a:buNone/>
              <a:tabLst/>
            </a:pPr>
            <a:endParaRPr lang="fr-FR" altLang="fr-FR" dirty="0"/>
          </a:p>
          <a:p>
            <a:pPr marL="0" marR="0" lvl="0" indent="180975" algn="ctr" defTabSz="914400" rtl="0" eaLnBrk="1" fontAlgn="base" latinLnBrk="0" hangingPunct="1">
              <a:lnSpc>
                <a:spcPct val="100000"/>
              </a:lnSpc>
              <a:spcBef>
                <a:spcPct val="0"/>
              </a:spcBef>
              <a:spcAft>
                <a:spcPct val="0"/>
              </a:spcAft>
              <a:buClrTx/>
              <a:buSzTx/>
              <a:buFontTx/>
              <a:buNone/>
              <a:tabLst/>
            </a:pPr>
            <a:endParaRPr kumimoji="0" lang="fr-FR" altLang="fr-FR" b="0" i="0" u="none" strike="noStrike" cap="none" normalizeH="0" baseline="0" dirty="0" smtClean="0">
              <a:ln>
                <a:noFill/>
              </a:ln>
              <a:solidFill>
                <a:schemeClr val="tx1"/>
              </a:solidFill>
              <a:effectLst/>
            </a:endParaRPr>
          </a:p>
        </p:txBody>
      </p:sp>
      <p:pic>
        <p:nvPicPr>
          <p:cNvPr id="1025" name="Image 2" descr="http://assets.catawiki.nl/assets/2011/11/6/5/6/a/56ac5b50-ea38-012e-afba-0050569439b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268761"/>
            <a:ext cx="4046694" cy="2664295"/>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251520" y="4293096"/>
            <a:ext cx="8208912" cy="2585323"/>
          </a:xfrm>
          <a:prstGeom prst="rect">
            <a:avLst/>
          </a:prstGeom>
          <a:noFill/>
        </p:spPr>
        <p:txBody>
          <a:bodyPr wrap="square" rtlCol="0">
            <a:spAutoFit/>
          </a:bodyPr>
          <a:lstStyle/>
          <a:p>
            <a:pPr lvl="0" algn="just" fontAlgn="base">
              <a:spcBef>
                <a:spcPct val="0"/>
              </a:spcBef>
              <a:spcAft>
                <a:spcPct val="0"/>
              </a:spcAft>
            </a:pPr>
            <a:endParaRPr lang="fr-FR" altLang="fr-FR" dirty="0" smtClean="0">
              <a:latin typeface="Garamond" pitchFamily="18" charset="0"/>
              <a:ea typeface="Times New Roman" pitchFamily="18" charset="0"/>
              <a:cs typeface="Times New Roman" pitchFamily="18" charset="0"/>
            </a:endParaRPr>
          </a:p>
          <a:p>
            <a:pPr lvl="0" algn="just" fontAlgn="base">
              <a:spcBef>
                <a:spcPct val="0"/>
              </a:spcBef>
              <a:spcAft>
                <a:spcPct val="0"/>
              </a:spcAft>
            </a:pPr>
            <a:r>
              <a:rPr lang="fr-FR" altLang="fr-FR" dirty="0" smtClean="0">
                <a:latin typeface="Garamond" pitchFamily="18" charset="0"/>
                <a:ea typeface="Times New Roman" pitchFamily="18" charset="0"/>
                <a:cs typeface="Times New Roman" pitchFamily="18" charset="0"/>
              </a:rPr>
              <a:t>1.Quelle </a:t>
            </a:r>
            <a:r>
              <a:rPr lang="fr-FR" altLang="fr-FR" dirty="0">
                <a:latin typeface="Garamond" pitchFamily="18" charset="0"/>
                <a:ea typeface="Times New Roman" pitchFamily="18" charset="0"/>
                <a:cs typeface="Times New Roman" pitchFamily="18" charset="0"/>
              </a:rPr>
              <a:t>est la nature de cette œuvre ?</a:t>
            </a:r>
            <a:endParaRPr lang="fr-FR" altLang="fr-FR" sz="1050" dirty="0">
              <a:latin typeface="Arial" pitchFamily="34" charset="0"/>
              <a:cs typeface="Arial" pitchFamily="34" charset="0"/>
            </a:endParaRPr>
          </a:p>
          <a:p>
            <a:pPr lvl="0" algn="just" eaLnBrk="0" fontAlgn="base" hangingPunct="0">
              <a:spcBef>
                <a:spcPct val="0"/>
              </a:spcBef>
              <a:spcAft>
                <a:spcPct val="0"/>
              </a:spcAft>
            </a:pPr>
            <a:r>
              <a:rPr lang="fr-FR" altLang="fr-FR" dirty="0">
                <a:latin typeface="Garamond" pitchFamily="18" charset="0"/>
                <a:ea typeface="Times New Roman" pitchFamily="18" charset="0"/>
                <a:cs typeface="Times New Roman" pitchFamily="18" charset="0"/>
              </a:rPr>
              <a:t>2.Où a-t-elle été réalisée ? Dans quel contexte international ?</a:t>
            </a:r>
            <a:endParaRPr lang="fr-FR" altLang="fr-FR" sz="1050" dirty="0">
              <a:latin typeface="Arial" pitchFamily="34" charset="0"/>
              <a:cs typeface="Arial" pitchFamily="34" charset="0"/>
            </a:endParaRPr>
          </a:p>
          <a:p>
            <a:pPr lvl="0" algn="just" eaLnBrk="0" fontAlgn="base" hangingPunct="0">
              <a:spcBef>
                <a:spcPct val="0"/>
              </a:spcBef>
              <a:spcAft>
                <a:spcPct val="0"/>
              </a:spcAft>
            </a:pPr>
            <a:r>
              <a:rPr lang="fr-FR" altLang="fr-FR" dirty="0">
                <a:latin typeface="Garamond" pitchFamily="18" charset="0"/>
                <a:ea typeface="Times New Roman" pitchFamily="18" charset="0"/>
                <a:cs typeface="Times New Roman" pitchFamily="18" charset="0"/>
              </a:rPr>
              <a:t>3.D’après l’illustration, comment ce pays </a:t>
            </a:r>
            <a:r>
              <a:rPr lang="fr-FR" altLang="fr-FR" dirty="0" err="1">
                <a:latin typeface="Garamond" pitchFamily="18" charset="0"/>
                <a:ea typeface="Times New Roman" pitchFamily="18" charset="0"/>
                <a:cs typeface="Times New Roman" pitchFamily="18" charset="0"/>
              </a:rPr>
              <a:t>a-t-il</a:t>
            </a:r>
            <a:r>
              <a:rPr lang="fr-FR" altLang="fr-FR" dirty="0">
                <a:latin typeface="Garamond" pitchFamily="18" charset="0"/>
                <a:ea typeface="Times New Roman" pitchFamily="18" charset="0"/>
                <a:cs typeface="Times New Roman" pitchFamily="18" charset="0"/>
              </a:rPr>
              <a:t> obtenu son indépendance ? Justifiez votre réponse.</a:t>
            </a:r>
            <a:endParaRPr lang="fr-FR" altLang="fr-FR" sz="1050" dirty="0">
              <a:latin typeface="Arial" pitchFamily="34" charset="0"/>
              <a:cs typeface="Arial" pitchFamily="34" charset="0"/>
            </a:endParaRPr>
          </a:p>
          <a:p>
            <a:pPr lvl="0" algn="just" eaLnBrk="0" fontAlgn="base" hangingPunct="0">
              <a:spcBef>
                <a:spcPct val="0"/>
              </a:spcBef>
              <a:spcAft>
                <a:spcPct val="0"/>
              </a:spcAft>
            </a:pPr>
            <a:r>
              <a:rPr lang="fr-FR" altLang="fr-FR" dirty="0">
                <a:latin typeface="Garamond" pitchFamily="18" charset="0"/>
                <a:ea typeface="Times New Roman" pitchFamily="18" charset="0"/>
                <a:cs typeface="Times New Roman" pitchFamily="18" charset="0"/>
              </a:rPr>
              <a:t>4.Ce pays nouvellement indépendant semble-t-il vouloir garder un lien avec son ancien colonisateur ?</a:t>
            </a:r>
            <a:endParaRPr lang="fr-FR" altLang="fr-FR" sz="1050" dirty="0">
              <a:latin typeface="Arial" pitchFamily="34" charset="0"/>
              <a:cs typeface="Arial" pitchFamily="34" charset="0"/>
            </a:endParaRPr>
          </a:p>
          <a:p>
            <a:pPr lvl="0" algn="just" eaLnBrk="0" fontAlgn="base" hangingPunct="0">
              <a:spcBef>
                <a:spcPct val="0"/>
              </a:spcBef>
              <a:spcAft>
                <a:spcPct val="0"/>
              </a:spcAft>
            </a:pPr>
            <a:r>
              <a:rPr lang="fr-FR" altLang="fr-FR" dirty="0">
                <a:latin typeface="Garamond" pitchFamily="18" charset="0"/>
                <a:ea typeface="Times New Roman" pitchFamily="18" charset="0"/>
                <a:cs typeface="Times New Roman" pitchFamily="18" charset="0"/>
              </a:rPr>
              <a:t>5.Quel message ce timbre véhicule-t-il ? Qui peut en être le destinataire ?</a:t>
            </a:r>
            <a:endParaRPr lang="fr-FR" altLang="fr-FR" sz="2800" dirty="0">
              <a:latin typeface="Arial" pitchFamily="34" charset="0"/>
              <a:cs typeface="Arial" pitchFamily="34" charset="0"/>
            </a:endParaRPr>
          </a:p>
          <a:p>
            <a:endParaRPr lang="fr-FR" dirty="0"/>
          </a:p>
        </p:txBody>
      </p:sp>
    </p:spTree>
    <p:extLst>
      <p:ext uri="{BB962C8B-B14F-4D97-AF65-F5344CB8AC3E}">
        <p14:creationId xmlns:p14="http://schemas.microsoft.com/office/powerpoint/2010/main" val="1331829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Users\Stéphanie\Documents\Mes numérisations\2013-05 (mai)\Numériser00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404664"/>
            <a:ext cx="5328591" cy="619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p:cNvSpPr txBox="1"/>
          <p:nvPr/>
        </p:nvSpPr>
        <p:spPr>
          <a:xfrm>
            <a:off x="323528" y="980727"/>
            <a:ext cx="2448272" cy="923330"/>
          </a:xfrm>
          <a:prstGeom prst="rect">
            <a:avLst/>
          </a:prstGeom>
          <a:noFill/>
        </p:spPr>
        <p:txBody>
          <a:bodyPr wrap="square" rtlCol="0">
            <a:spAutoFit/>
          </a:bodyPr>
          <a:lstStyle/>
          <a:p>
            <a:pPr algn="just"/>
            <a:r>
              <a:rPr lang="fr-FR" b="1" dirty="0" smtClean="0">
                <a:latin typeface="Garamond" panose="02020404030301010803" pitchFamily="18" charset="0"/>
              </a:rPr>
              <a:t>Doc. : La province du Katanga et la difficile unité nationale</a:t>
            </a:r>
            <a:endParaRPr lang="fr-FR" b="1" dirty="0">
              <a:latin typeface="Garamond" panose="02020404030301010803" pitchFamily="18" charset="0"/>
            </a:endParaRPr>
          </a:p>
        </p:txBody>
      </p:sp>
    </p:spTree>
    <p:extLst>
      <p:ext uri="{BB962C8B-B14F-4D97-AF65-F5344CB8AC3E}">
        <p14:creationId xmlns:p14="http://schemas.microsoft.com/office/powerpoint/2010/main" val="9347880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oeildafrique.com/wp-content/uploads/2012/10/arrestation-de-Patrice-Emery-Lumumb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66488"/>
            <a:ext cx="7472942" cy="5150743"/>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755576" y="5877272"/>
            <a:ext cx="7992888" cy="369332"/>
          </a:xfrm>
          <a:prstGeom prst="rect">
            <a:avLst/>
          </a:prstGeom>
          <a:noFill/>
        </p:spPr>
        <p:txBody>
          <a:bodyPr wrap="square" rtlCol="0">
            <a:spAutoFit/>
          </a:bodyPr>
          <a:lstStyle/>
          <a:p>
            <a:r>
              <a:rPr lang="fr-FR" b="1" dirty="0" smtClean="0">
                <a:latin typeface="Garamond" panose="02020404030301010803" pitchFamily="18" charset="0"/>
              </a:rPr>
              <a:t>Doc. : L’arrestation de P. Lumumba par les troupes de J. Mobutu le 6/12/1960</a:t>
            </a:r>
            <a:endParaRPr lang="fr-FR" b="1" dirty="0">
              <a:latin typeface="Garamond" panose="02020404030301010803" pitchFamily="18" charset="0"/>
            </a:endParaRPr>
          </a:p>
        </p:txBody>
      </p:sp>
    </p:spTree>
    <p:extLst>
      <p:ext uri="{BB962C8B-B14F-4D97-AF65-F5344CB8AC3E}">
        <p14:creationId xmlns:p14="http://schemas.microsoft.com/office/powerpoint/2010/main" val="9487549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77249" y="476672"/>
            <a:ext cx="7920880" cy="1477328"/>
          </a:xfrm>
          <a:prstGeom prst="rect">
            <a:avLst/>
          </a:prstGeom>
          <a:noFill/>
        </p:spPr>
        <p:txBody>
          <a:bodyPr wrap="square" rtlCol="0">
            <a:spAutoFit/>
          </a:bodyPr>
          <a:lstStyle/>
          <a:p>
            <a:pPr algn="ctr"/>
            <a:r>
              <a:rPr lang="fr-FR" b="1" dirty="0">
                <a:latin typeface="Garamond" pitchFamily="18" charset="0"/>
              </a:rPr>
              <a:t>SEANCE </a:t>
            </a:r>
            <a:r>
              <a:rPr lang="fr-FR" b="1" dirty="0" smtClean="0">
                <a:latin typeface="Garamond" pitchFamily="18" charset="0"/>
              </a:rPr>
              <a:t>3 :</a:t>
            </a:r>
            <a:r>
              <a:rPr lang="fr-FR" dirty="0">
                <a:latin typeface="Garamond" pitchFamily="18" charset="0"/>
              </a:rPr>
              <a:t/>
            </a:r>
            <a:br>
              <a:rPr lang="fr-FR" dirty="0">
                <a:latin typeface="Garamond" pitchFamily="18" charset="0"/>
              </a:rPr>
            </a:br>
            <a:r>
              <a:rPr lang="fr-FR" b="1" dirty="0" smtClean="0">
                <a:latin typeface="Garamond" pitchFamily="18" charset="0"/>
              </a:rPr>
              <a:t>LES DEFIS  </a:t>
            </a:r>
            <a:r>
              <a:rPr lang="fr-FR" b="1" dirty="0">
                <a:latin typeface="Garamond" pitchFamily="18" charset="0"/>
              </a:rPr>
              <a:t>DU </a:t>
            </a:r>
            <a:r>
              <a:rPr lang="fr-FR" b="1" dirty="0" smtClean="0">
                <a:latin typeface="Garamond" pitchFamily="18" charset="0"/>
              </a:rPr>
              <a:t>DEVELOPPEMENT DU CONGO</a:t>
            </a:r>
            <a:r>
              <a:rPr lang="fr-FR" dirty="0">
                <a:latin typeface="Garamond" pitchFamily="18" charset="0"/>
              </a:rPr>
              <a:t/>
            </a:r>
            <a:br>
              <a:rPr lang="fr-FR" dirty="0">
                <a:latin typeface="Garamond" pitchFamily="18" charset="0"/>
              </a:rPr>
            </a:br>
            <a:r>
              <a:rPr lang="fr-FR" dirty="0">
                <a:solidFill>
                  <a:srgbClr val="FF0000"/>
                </a:solidFill>
                <a:latin typeface="Garamond" panose="02020404030301010803" pitchFamily="18" charset="0"/>
              </a:rPr>
              <a:t>Quels sont les défis politique, social et économique auxquels le Congo est confronté depuis son indépendance ?</a:t>
            </a:r>
          </a:p>
          <a:p>
            <a:pPr algn="ctr"/>
            <a:endParaRPr lang="fr-FR" dirty="0"/>
          </a:p>
        </p:txBody>
      </p:sp>
      <p:sp>
        <p:nvSpPr>
          <p:cNvPr id="4" name="ZoneTexte 3"/>
          <p:cNvSpPr txBox="1"/>
          <p:nvPr/>
        </p:nvSpPr>
        <p:spPr>
          <a:xfrm>
            <a:off x="577250" y="1954000"/>
            <a:ext cx="7920880" cy="2585323"/>
          </a:xfrm>
          <a:prstGeom prst="rect">
            <a:avLst/>
          </a:prstGeom>
          <a:noFill/>
        </p:spPr>
        <p:txBody>
          <a:bodyPr wrap="square" rtlCol="0">
            <a:spAutoFit/>
          </a:bodyPr>
          <a:lstStyle/>
          <a:p>
            <a:pPr>
              <a:buNone/>
            </a:pPr>
            <a:r>
              <a:rPr lang="fr-FR" b="1" dirty="0">
                <a:latin typeface="Garamond" pitchFamily="18" charset="0"/>
              </a:rPr>
              <a:t>SEANCE </a:t>
            </a:r>
            <a:r>
              <a:rPr lang="fr-FR" b="1" dirty="0" smtClean="0">
                <a:latin typeface="Garamond" pitchFamily="18" charset="0"/>
              </a:rPr>
              <a:t>3</a:t>
            </a:r>
            <a:endParaRPr lang="fr-FR" b="1" dirty="0">
              <a:latin typeface="Garamond" pitchFamily="18" charset="0"/>
            </a:endParaRPr>
          </a:p>
          <a:p>
            <a:pPr algn="just">
              <a:buNone/>
            </a:pPr>
            <a:r>
              <a:rPr lang="fr-FR" dirty="0">
                <a:latin typeface="Garamond" pitchFamily="18" charset="0"/>
              </a:rPr>
              <a:t>Notions : </a:t>
            </a:r>
            <a:r>
              <a:rPr lang="fr-FR" dirty="0" smtClean="0">
                <a:latin typeface="Garamond" pitchFamily="18" charset="0"/>
              </a:rPr>
              <a:t>défis – développement – dictature – Nouvel  ordre économique international - ONU</a:t>
            </a:r>
            <a:endParaRPr lang="fr-FR" dirty="0">
              <a:latin typeface="Garamond" pitchFamily="18" charset="0"/>
            </a:endParaRPr>
          </a:p>
          <a:p>
            <a:pPr algn="just">
              <a:buNone/>
            </a:pPr>
            <a:r>
              <a:rPr lang="fr-FR" dirty="0">
                <a:latin typeface="Garamond" pitchFamily="18" charset="0"/>
              </a:rPr>
              <a:t>Objectif : </a:t>
            </a:r>
            <a:r>
              <a:rPr lang="fr-FR" dirty="0" smtClean="0">
                <a:latin typeface="Garamond" pitchFamily="18" charset="0"/>
              </a:rPr>
              <a:t>Identifier les difficultés de développement et les contextualiser</a:t>
            </a:r>
            <a:endParaRPr lang="fr-FR" dirty="0">
              <a:latin typeface="Garamond" pitchFamily="18" charset="0"/>
            </a:endParaRPr>
          </a:p>
          <a:p>
            <a:pPr algn="just">
              <a:buNone/>
            </a:pPr>
            <a:r>
              <a:rPr lang="fr-FR" dirty="0">
                <a:latin typeface="Garamond" pitchFamily="18" charset="0"/>
              </a:rPr>
              <a:t>Procédé : Travail </a:t>
            </a:r>
            <a:r>
              <a:rPr lang="fr-FR" dirty="0" smtClean="0">
                <a:latin typeface="Garamond" pitchFamily="18" charset="0"/>
              </a:rPr>
              <a:t>collectif</a:t>
            </a:r>
            <a:endParaRPr lang="fr-FR" dirty="0" smtClean="0"/>
          </a:p>
          <a:p>
            <a:pPr algn="just">
              <a:buNone/>
            </a:pPr>
            <a:r>
              <a:rPr lang="fr-FR" dirty="0" smtClean="0">
                <a:latin typeface="Garamond" pitchFamily="18" charset="0"/>
              </a:rPr>
              <a:t>Compétences : </a:t>
            </a:r>
          </a:p>
          <a:p>
            <a:pPr algn="just">
              <a:buNone/>
            </a:pPr>
            <a:r>
              <a:rPr lang="fr-FR" dirty="0" smtClean="0">
                <a:latin typeface="Garamond" pitchFamily="18" charset="0"/>
              </a:rPr>
              <a:t>Faire des hypothèses, se poser des questions, exercer son esprit critique et justifier une interprétation.</a:t>
            </a:r>
          </a:p>
          <a:p>
            <a:pPr algn="just">
              <a:buNone/>
            </a:pPr>
            <a:r>
              <a:rPr lang="fr-FR" dirty="0" smtClean="0">
                <a:latin typeface="Garamond" pitchFamily="18" charset="0"/>
              </a:rPr>
              <a:t>Pratiquer différents langages et s’approprier le lexique historique approprié.</a:t>
            </a:r>
            <a:endParaRPr lang="fr-FR" dirty="0">
              <a:latin typeface="Garamond" pitchFamily="18" charset="0"/>
            </a:endParaRPr>
          </a:p>
        </p:txBody>
      </p:sp>
      <p:sp>
        <p:nvSpPr>
          <p:cNvPr id="5" name="ZoneTexte 4"/>
          <p:cNvSpPr txBox="1"/>
          <p:nvPr/>
        </p:nvSpPr>
        <p:spPr>
          <a:xfrm>
            <a:off x="683568" y="4914025"/>
            <a:ext cx="7632848" cy="1754326"/>
          </a:xfrm>
          <a:prstGeom prst="rect">
            <a:avLst/>
          </a:prstGeom>
          <a:noFill/>
        </p:spPr>
        <p:txBody>
          <a:bodyPr wrap="square" rtlCol="0">
            <a:spAutoFit/>
          </a:bodyPr>
          <a:lstStyle/>
          <a:p>
            <a:pPr lvl="0"/>
            <a:r>
              <a:rPr lang="fr-FR" b="1" u="sng" dirty="0" smtClean="0">
                <a:latin typeface="Garamond" panose="02020404030301010803" pitchFamily="18" charset="0"/>
              </a:rPr>
              <a:t>1. Une </a:t>
            </a:r>
            <a:r>
              <a:rPr lang="fr-FR" b="1" u="sng" dirty="0">
                <a:latin typeface="Garamond" panose="02020404030301010803" pitchFamily="18" charset="0"/>
              </a:rPr>
              <a:t>société soumise à un gouvernement autoritaire et répressif</a:t>
            </a:r>
            <a:endParaRPr lang="fr-FR" dirty="0">
              <a:latin typeface="Garamond" panose="02020404030301010803" pitchFamily="18" charset="0"/>
            </a:endParaRPr>
          </a:p>
          <a:p>
            <a:r>
              <a:rPr lang="fr-FR" dirty="0" smtClean="0">
                <a:latin typeface="Garamond" panose="02020404030301010803" pitchFamily="18" charset="0"/>
              </a:rPr>
              <a:t>Doc. </a:t>
            </a:r>
            <a:r>
              <a:rPr lang="fr-FR" dirty="0">
                <a:latin typeface="Garamond" panose="02020404030301010803" pitchFamily="18" charset="0"/>
              </a:rPr>
              <a:t>sur la révolte étudiante de juin 1969 </a:t>
            </a:r>
            <a:r>
              <a:rPr lang="fr-FR" dirty="0" smtClean="0">
                <a:latin typeface="Garamond" panose="02020404030301010803" pitchFamily="18" charset="0"/>
              </a:rPr>
              <a:t>de David </a:t>
            </a:r>
            <a:r>
              <a:rPr lang="fr-FR" dirty="0" err="1" smtClean="0">
                <a:latin typeface="Garamond" panose="02020404030301010803" pitchFamily="18" charset="0"/>
              </a:rPr>
              <a:t>von</a:t>
            </a:r>
            <a:r>
              <a:rPr lang="fr-FR" dirty="0" smtClean="0">
                <a:latin typeface="Garamond" panose="02020404030301010803" pitchFamily="18" charset="0"/>
              </a:rPr>
              <a:t> </a:t>
            </a:r>
            <a:r>
              <a:rPr lang="fr-FR" dirty="0" err="1" smtClean="0">
                <a:latin typeface="Garamond" panose="02020404030301010803" pitchFamily="18" charset="0"/>
              </a:rPr>
              <a:t>Reybrouck</a:t>
            </a:r>
            <a:r>
              <a:rPr lang="fr-FR" dirty="0" smtClean="0">
                <a:latin typeface="Garamond" panose="02020404030301010803" pitchFamily="18" charset="0"/>
              </a:rPr>
              <a:t>.</a:t>
            </a:r>
          </a:p>
          <a:p>
            <a:endParaRPr lang="fr-FR" dirty="0">
              <a:latin typeface="Garamond" panose="02020404030301010803" pitchFamily="18" charset="0"/>
            </a:endParaRPr>
          </a:p>
          <a:p>
            <a:pPr lvl="0"/>
            <a:r>
              <a:rPr lang="fr-FR" b="1" u="sng" dirty="0" smtClean="0">
                <a:latin typeface="Garamond" panose="02020404030301010803" pitchFamily="18" charset="0"/>
              </a:rPr>
              <a:t>2. De </a:t>
            </a:r>
            <a:r>
              <a:rPr lang="fr-FR" b="1" u="sng" dirty="0">
                <a:latin typeface="Garamond" panose="02020404030301010803" pitchFamily="18" charset="0"/>
              </a:rPr>
              <a:t>graves difficultés économiques</a:t>
            </a:r>
            <a:endParaRPr lang="fr-FR" dirty="0">
              <a:latin typeface="Garamond" panose="02020404030301010803" pitchFamily="18" charset="0"/>
            </a:endParaRPr>
          </a:p>
          <a:p>
            <a:r>
              <a:rPr lang="fr-FR" dirty="0" smtClean="0">
                <a:latin typeface="Garamond" panose="02020404030301010803" pitchFamily="18" charset="0"/>
              </a:rPr>
              <a:t>Doc.  </a:t>
            </a:r>
            <a:r>
              <a:rPr lang="fr-FR" dirty="0">
                <a:latin typeface="Garamond" panose="02020404030301010803" pitchFamily="18" charset="0"/>
              </a:rPr>
              <a:t>sur l’économie du Zaïre en </a:t>
            </a:r>
            <a:r>
              <a:rPr lang="fr-FR" dirty="0" smtClean="0">
                <a:latin typeface="Garamond" panose="02020404030301010803" pitchFamily="18" charset="0"/>
              </a:rPr>
              <a:t>1974 de D. </a:t>
            </a:r>
            <a:r>
              <a:rPr lang="fr-FR" dirty="0" err="1" smtClean="0">
                <a:latin typeface="Garamond" panose="02020404030301010803" pitchFamily="18" charset="0"/>
              </a:rPr>
              <a:t>von</a:t>
            </a:r>
            <a:r>
              <a:rPr lang="fr-FR" dirty="0" smtClean="0">
                <a:latin typeface="Garamond" panose="02020404030301010803" pitchFamily="18" charset="0"/>
              </a:rPr>
              <a:t> </a:t>
            </a:r>
            <a:r>
              <a:rPr lang="fr-FR" dirty="0" err="1" smtClean="0">
                <a:latin typeface="Garamond" panose="02020404030301010803" pitchFamily="18" charset="0"/>
              </a:rPr>
              <a:t>Reybrouck</a:t>
            </a:r>
            <a:endParaRPr lang="fr-FR" dirty="0">
              <a:latin typeface="Garamond" panose="02020404030301010803" pitchFamily="18" charset="0"/>
            </a:endParaRPr>
          </a:p>
          <a:p>
            <a:r>
              <a:rPr lang="fr-FR" dirty="0" smtClean="0">
                <a:latin typeface="Garamond" panose="02020404030301010803" pitchFamily="18" charset="0"/>
              </a:rPr>
              <a:t>Doc. l’Appel </a:t>
            </a:r>
            <a:r>
              <a:rPr lang="fr-FR" dirty="0">
                <a:latin typeface="Garamond" panose="02020404030301010803" pitchFamily="18" charset="0"/>
              </a:rPr>
              <a:t>du Groupe des 77 à l’ONU en octobre 1967 dont fait partie la </a:t>
            </a:r>
            <a:r>
              <a:rPr lang="fr-FR" dirty="0" smtClean="0">
                <a:latin typeface="Garamond" panose="02020404030301010803" pitchFamily="18" charset="0"/>
              </a:rPr>
              <a:t>RDC.</a:t>
            </a:r>
            <a:endParaRPr lang="fr-FR" dirty="0">
              <a:latin typeface="Garamond" panose="02020404030301010803" pitchFamily="18" charset="0"/>
            </a:endParaRPr>
          </a:p>
        </p:txBody>
      </p:sp>
    </p:spTree>
    <p:extLst>
      <p:ext uri="{BB962C8B-B14F-4D97-AF65-F5344CB8AC3E}">
        <p14:creationId xmlns:p14="http://schemas.microsoft.com/office/powerpoint/2010/main" val="28775980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857232"/>
            <a:ext cx="8229600" cy="560406"/>
          </a:xfrm>
        </p:spPr>
        <p:txBody>
          <a:bodyPr>
            <a:normAutofit fontScale="90000"/>
          </a:bodyPr>
          <a:lstStyle/>
          <a:p>
            <a:endParaRPr lang="fr-FR" dirty="0"/>
          </a:p>
        </p:txBody>
      </p:sp>
      <p:sp>
        <p:nvSpPr>
          <p:cNvPr id="3" name="Espace réservé du contenu 2"/>
          <p:cNvSpPr>
            <a:spLocks noGrp="1"/>
          </p:cNvSpPr>
          <p:nvPr>
            <p:ph idx="1"/>
          </p:nvPr>
        </p:nvSpPr>
        <p:spPr>
          <a:xfrm>
            <a:off x="428596" y="500042"/>
            <a:ext cx="8229600" cy="5411807"/>
          </a:xfrm>
        </p:spPr>
        <p:txBody>
          <a:bodyPr/>
          <a:lstStyle/>
          <a:p>
            <a:pPr algn="ctr">
              <a:buNone/>
            </a:pPr>
            <a:r>
              <a:rPr lang="fr-FR" dirty="0" smtClean="0"/>
              <a:t>   </a:t>
            </a:r>
            <a:r>
              <a:rPr lang="fr-FR" b="1" dirty="0" smtClean="0">
                <a:solidFill>
                  <a:srgbClr val="FF0000"/>
                </a:solidFill>
                <a:latin typeface="Garamond" pitchFamily="18" charset="0"/>
              </a:rPr>
              <a:t>DEMARCHE</a:t>
            </a:r>
            <a:r>
              <a:rPr lang="fr-FR" b="1" dirty="0" smtClean="0">
                <a:latin typeface="Garamond" pitchFamily="18" charset="0"/>
              </a:rPr>
              <a:t> ET CONTENUS</a:t>
            </a:r>
          </a:p>
          <a:p>
            <a:pPr algn="just">
              <a:buNone/>
            </a:pPr>
            <a:endParaRPr lang="fr-FR" dirty="0" smtClean="0">
              <a:latin typeface="Garamond" pitchFamily="18" charset="0"/>
            </a:endParaRPr>
          </a:p>
          <a:p>
            <a:pPr algn="just">
              <a:buNone/>
            </a:pPr>
            <a:r>
              <a:rPr lang="fr-FR" dirty="0" smtClean="0">
                <a:latin typeface="Garamond" pitchFamily="18" charset="0"/>
              </a:rPr>
              <a:t>   L’effondrement </a:t>
            </a:r>
            <a:r>
              <a:rPr lang="fr-FR" dirty="0">
                <a:latin typeface="Garamond" pitchFamily="18" charset="0"/>
              </a:rPr>
              <a:t>rapide des empires coloniaux est un </a:t>
            </a:r>
            <a:r>
              <a:rPr lang="fr-FR" b="1" dirty="0">
                <a:latin typeface="Garamond" pitchFamily="18" charset="0"/>
              </a:rPr>
              <a:t>fait majeur </a:t>
            </a:r>
            <a:r>
              <a:rPr lang="fr-FR" dirty="0">
                <a:latin typeface="Garamond" pitchFamily="18" charset="0"/>
              </a:rPr>
              <a:t>du second XXe siècle. On étudiera les </a:t>
            </a:r>
            <a:r>
              <a:rPr lang="fr-FR" b="1" dirty="0">
                <a:latin typeface="Garamond" pitchFamily="18" charset="0"/>
              </a:rPr>
              <a:t>modalités d’accès </a:t>
            </a:r>
            <a:r>
              <a:rPr lang="fr-FR" dirty="0">
                <a:latin typeface="Garamond" pitchFamily="18" charset="0"/>
              </a:rPr>
              <a:t>à l’indépendance et les </a:t>
            </a:r>
            <a:r>
              <a:rPr lang="fr-FR" b="1" dirty="0">
                <a:latin typeface="Garamond" pitchFamily="18" charset="0"/>
              </a:rPr>
              <a:t>problèmes</a:t>
            </a:r>
            <a:r>
              <a:rPr lang="fr-FR" dirty="0">
                <a:latin typeface="Garamond" pitchFamily="18" charset="0"/>
              </a:rPr>
              <a:t> rencontrés par les nouveaux États à travers </a:t>
            </a:r>
            <a:r>
              <a:rPr lang="fr-FR" dirty="0">
                <a:solidFill>
                  <a:srgbClr val="FF0000"/>
                </a:solidFill>
                <a:latin typeface="Garamond" pitchFamily="18" charset="0"/>
              </a:rPr>
              <a:t>un exemple au choix. </a:t>
            </a:r>
          </a:p>
          <a:p>
            <a:endParaRPr lang="fr-F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188641"/>
            <a:ext cx="8712968" cy="2308324"/>
          </a:xfrm>
          <a:prstGeom prst="rect">
            <a:avLst/>
          </a:prstGeom>
        </p:spPr>
        <p:txBody>
          <a:bodyPr wrap="square">
            <a:spAutoFit/>
          </a:bodyPr>
          <a:lstStyle/>
          <a:p>
            <a:pPr algn="just"/>
            <a:r>
              <a:rPr lang="fr-FR" b="1" dirty="0">
                <a:latin typeface="Garamond" panose="02020404030301010803" pitchFamily="18" charset="0"/>
              </a:rPr>
              <a:t>Doc</a:t>
            </a:r>
            <a:r>
              <a:rPr lang="fr-FR" b="1" dirty="0" smtClean="0">
                <a:latin typeface="Garamond" panose="02020404030301010803" pitchFamily="18" charset="0"/>
              </a:rPr>
              <a:t>.</a:t>
            </a:r>
            <a:r>
              <a:rPr lang="fr-FR" b="1" dirty="0">
                <a:latin typeface="Garamond" panose="02020404030301010803" pitchFamily="18" charset="0"/>
              </a:rPr>
              <a:t> : La révolte des étudiants de juin 1969</a:t>
            </a:r>
            <a:endParaRPr lang="fr-FR" dirty="0">
              <a:latin typeface="Garamond" panose="02020404030301010803" pitchFamily="18" charset="0"/>
            </a:endParaRPr>
          </a:p>
          <a:p>
            <a:pPr algn="just"/>
            <a:r>
              <a:rPr lang="fr-FR" b="1" dirty="0">
                <a:latin typeface="Garamond" panose="02020404030301010803" pitchFamily="18" charset="0"/>
              </a:rPr>
              <a:t> </a:t>
            </a:r>
            <a:r>
              <a:rPr lang="fr-FR" dirty="0" smtClean="0">
                <a:latin typeface="Garamond" panose="02020404030301010803" pitchFamily="18" charset="0"/>
              </a:rPr>
              <a:t>Durant </a:t>
            </a:r>
            <a:r>
              <a:rPr lang="fr-FR" dirty="0">
                <a:latin typeface="Garamond" panose="02020404030301010803" pitchFamily="18" charset="0"/>
              </a:rPr>
              <a:t>les années 1968 et 1969, les accrochages se multiplièrent entre les étudiants et le nouveau régime. Les étudiants exigeaient plus de participation, moins d’interventions du gouvernement. Au début du mois de juin 1969, ils préparèrent une grande manifestation mais Mobutu envoya l’armée sur le campus. […] de violentes confrontations eurent lieu avec l’armée. D’après les sources officielles, il y eut six morts et douze blessés ; d’après les étudiants, cinquante morts et huit cents arrestations</a:t>
            </a:r>
            <a:r>
              <a:rPr lang="fr-FR" dirty="0" smtClean="0">
                <a:latin typeface="Garamond" panose="02020404030301010803" pitchFamily="18" charset="0"/>
              </a:rPr>
              <a:t>.</a:t>
            </a:r>
            <a:endParaRPr lang="fr-FR" dirty="0">
              <a:latin typeface="Garamond" panose="02020404030301010803" pitchFamily="18" charset="0"/>
            </a:endParaRPr>
          </a:p>
          <a:p>
            <a:pPr algn="just"/>
            <a:r>
              <a:rPr lang="fr-FR" b="1" dirty="0">
                <a:latin typeface="Garamond" panose="02020404030301010803" pitchFamily="18" charset="0"/>
              </a:rPr>
              <a:t>David van </a:t>
            </a:r>
            <a:r>
              <a:rPr lang="fr-FR" b="1" dirty="0" err="1">
                <a:latin typeface="Garamond" panose="02020404030301010803" pitchFamily="18" charset="0"/>
              </a:rPr>
              <a:t>Reybrouck</a:t>
            </a:r>
            <a:r>
              <a:rPr lang="fr-FR" b="1" dirty="0">
                <a:latin typeface="Garamond" panose="02020404030301010803" pitchFamily="18" charset="0"/>
              </a:rPr>
              <a:t>, </a:t>
            </a:r>
            <a:r>
              <a:rPr lang="fr-FR" b="1" i="1" dirty="0">
                <a:latin typeface="Garamond" panose="02020404030301010803" pitchFamily="18" charset="0"/>
              </a:rPr>
              <a:t>Congo. Une histoire</a:t>
            </a:r>
            <a:r>
              <a:rPr lang="fr-FR" b="1" dirty="0">
                <a:latin typeface="Garamond" panose="02020404030301010803" pitchFamily="18" charset="0"/>
              </a:rPr>
              <a:t>, Actes Sud, 2012, p. 370.</a:t>
            </a:r>
            <a:endParaRPr lang="fr-FR" dirty="0">
              <a:latin typeface="Garamond" panose="02020404030301010803" pitchFamily="18" charset="0"/>
            </a:endParaRPr>
          </a:p>
        </p:txBody>
      </p:sp>
      <p:sp>
        <p:nvSpPr>
          <p:cNvPr id="5" name="Rectangle 4"/>
          <p:cNvSpPr/>
          <p:nvPr/>
        </p:nvSpPr>
        <p:spPr>
          <a:xfrm>
            <a:off x="107504" y="2852937"/>
            <a:ext cx="9036496" cy="3970318"/>
          </a:xfrm>
          <a:prstGeom prst="rect">
            <a:avLst/>
          </a:prstGeom>
        </p:spPr>
        <p:txBody>
          <a:bodyPr wrap="square">
            <a:spAutoFit/>
          </a:bodyPr>
          <a:lstStyle/>
          <a:p>
            <a:r>
              <a:rPr lang="fr-FR" b="1" dirty="0">
                <a:latin typeface="Garamond" panose="02020404030301010803" pitchFamily="18" charset="0"/>
              </a:rPr>
              <a:t>Doc</a:t>
            </a:r>
            <a:r>
              <a:rPr lang="fr-FR" b="1" dirty="0" smtClean="0">
                <a:latin typeface="Garamond" panose="02020404030301010803" pitchFamily="18" charset="0"/>
              </a:rPr>
              <a:t>.</a:t>
            </a:r>
            <a:r>
              <a:rPr lang="fr-FR" b="1" dirty="0">
                <a:latin typeface="Garamond" panose="02020404030301010803" pitchFamily="18" charset="0"/>
              </a:rPr>
              <a:t> : L’économie du Congo sous la dictature de Mobutu (1965-1997) en 1974</a:t>
            </a:r>
            <a:endParaRPr lang="fr-FR" dirty="0">
              <a:latin typeface="Garamond" panose="02020404030301010803" pitchFamily="18" charset="0"/>
            </a:endParaRPr>
          </a:p>
          <a:p>
            <a:pPr algn="just"/>
            <a:r>
              <a:rPr lang="fr-FR" dirty="0" smtClean="0">
                <a:latin typeface="Garamond" panose="02020404030301010803" pitchFamily="18" charset="0"/>
              </a:rPr>
              <a:t>En </a:t>
            </a:r>
            <a:r>
              <a:rPr lang="fr-FR" dirty="0">
                <a:latin typeface="Garamond" panose="02020404030301010803" pitchFamily="18" charset="0"/>
              </a:rPr>
              <a:t>1974, la situation devint intenable. La fin de la guerre du Vietnam entraîna une chute spectaculaire du cours du cuivre. De plus, le début de la crise pétrolière commença aussi à se faire sentir au Zaïre. Les prix flambèrent. Comme une classe de personnes très fortunées avait émergé sous la dictature de Mobutu, les commerçants augmentaient considérablement leurs prix. Cela ne fit qu’accentuer la baisse du pouvoir d’achat du Zaïrois moyen. En 1960, pour acheter un kilo de poisson de rivière, un travailleur manuel non qualifié devait travailler une journée entière ; vers 1975, il fallait dix jours de travail. Les produits alimentaires devinrent hors de prix. Ils engloutissaient tout le budget familial. A l’intérieur des terres, on avait délaissé l’agriculture. […] Le Zaïre, un des pays les plus fertiles au monde, devint de ce fait extrêmement dépendant de coûteux produits alimentaires importés. La promesse de relance économique de Mobutu avait tourné à la catastrophe. Un des premiers slogans (du gouvernement) avait été </a:t>
            </a:r>
            <a:r>
              <a:rPr lang="fr-FR" i="1" dirty="0">
                <a:latin typeface="Garamond" panose="02020404030301010803" pitchFamily="18" charset="0"/>
              </a:rPr>
              <a:t>Servir et non se servir</a:t>
            </a:r>
            <a:r>
              <a:rPr lang="fr-FR" dirty="0">
                <a:latin typeface="Garamond" panose="02020404030301010803" pitchFamily="18" charset="0"/>
              </a:rPr>
              <a:t>, mais Mobutu et son clan se servaient au contraire très bien.</a:t>
            </a:r>
          </a:p>
          <a:p>
            <a:r>
              <a:rPr lang="fr-FR" dirty="0">
                <a:latin typeface="Garamond" panose="02020404030301010803" pitchFamily="18" charset="0"/>
              </a:rPr>
              <a:t> </a:t>
            </a:r>
            <a:r>
              <a:rPr lang="fr-FR" b="1" dirty="0" smtClean="0">
                <a:latin typeface="Garamond" panose="02020404030301010803" pitchFamily="18" charset="0"/>
              </a:rPr>
              <a:t>David </a:t>
            </a:r>
            <a:r>
              <a:rPr lang="fr-FR" b="1" dirty="0">
                <a:latin typeface="Garamond" panose="02020404030301010803" pitchFamily="18" charset="0"/>
              </a:rPr>
              <a:t>van </a:t>
            </a:r>
            <a:r>
              <a:rPr lang="fr-FR" b="1" dirty="0" err="1">
                <a:latin typeface="Garamond" panose="02020404030301010803" pitchFamily="18" charset="0"/>
              </a:rPr>
              <a:t>Reybrouck</a:t>
            </a:r>
            <a:r>
              <a:rPr lang="fr-FR" b="1" dirty="0">
                <a:latin typeface="Garamond" panose="02020404030301010803" pitchFamily="18" charset="0"/>
              </a:rPr>
              <a:t>, </a:t>
            </a:r>
            <a:r>
              <a:rPr lang="fr-FR" b="1" i="1" dirty="0">
                <a:latin typeface="Garamond" panose="02020404030301010803" pitchFamily="18" charset="0"/>
              </a:rPr>
              <a:t>Congo. Une histoire</a:t>
            </a:r>
            <a:r>
              <a:rPr lang="fr-FR" b="1" dirty="0">
                <a:latin typeface="Garamond" panose="02020404030301010803" pitchFamily="18" charset="0"/>
              </a:rPr>
              <a:t>, Actes Sud, 2012, p. 385.</a:t>
            </a:r>
            <a:endParaRPr lang="fr-FR" dirty="0">
              <a:latin typeface="Garamond" panose="02020404030301010803" pitchFamily="18" charset="0"/>
            </a:endParaRPr>
          </a:p>
        </p:txBody>
      </p:sp>
    </p:spTree>
    <p:extLst>
      <p:ext uri="{BB962C8B-B14F-4D97-AF65-F5344CB8AC3E}">
        <p14:creationId xmlns:p14="http://schemas.microsoft.com/office/powerpoint/2010/main" val="9864280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1640" y="889844"/>
            <a:ext cx="6696744" cy="3970318"/>
          </a:xfrm>
          <a:prstGeom prst="rect">
            <a:avLst/>
          </a:prstGeom>
        </p:spPr>
        <p:txBody>
          <a:bodyPr wrap="square">
            <a:spAutoFit/>
          </a:bodyPr>
          <a:lstStyle/>
          <a:p>
            <a:pPr algn="just"/>
            <a:r>
              <a:rPr lang="fr-FR" dirty="0">
                <a:latin typeface="Garamond" panose="02020404030301010803" pitchFamily="18" charset="0"/>
              </a:rPr>
              <a:t>Formé en 1964, ce groupe de 77 pays pauvres cherche à défendre les intérêts du tiers-monde à l'ONU. </a:t>
            </a:r>
            <a:endParaRPr lang="fr-FR" dirty="0" smtClean="0">
              <a:latin typeface="Garamond" panose="02020404030301010803" pitchFamily="18" charset="0"/>
            </a:endParaRPr>
          </a:p>
          <a:p>
            <a:pPr algn="just"/>
            <a:endParaRPr lang="fr-FR" dirty="0" smtClean="0">
              <a:latin typeface="Garamond" panose="02020404030301010803" pitchFamily="18" charset="0"/>
            </a:endParaRPr>
          </a:p>
          <a:p>
            <a:pPr algn="just"/>
            <a:r>
              <a:rPr lang="fr-FR" dirty="0" smtClean="0">
                <a:latin typeface="Garamond" panose="02020404030301010803" pitchFamily="18" charset="0"/>
              </a:rPr>
              <a:t>« </a:t>
            </a:r>
            <a:r>
              <a:rPr lang="fr-FR" dirty="0">
                <a:latin typeface="Garamond" panose="02020404030301010803" pitchFamily="18" charset="0"/>
              </a:rPr>
              <a:t>Le sort de plus d'un milliard d'habitants du monde en voie de développement continuer d'empirer du fait de l'évolution des relations économiques internationales. Le pouvoir d'achat des exportations des pays en développement n'a cessé de diminuer. La quasi-stagnation de la production de denrées alimentaires, alors que la population s'accroît rapidement, a aggravé l'état chronique de sous-alimentation et de </a:t>
            </a:r>
            <a:r>
              <a:rPr lang="fr-FR" dirty="0" err="1">
                <a:latin typeface="Garamond" panose="02020404030301010803" pitchFamily="18" charset="0"/>
              </a:rPr>
              <a:t>mal-nutrition</a:t>
            </a:r>
            <a:r>
              <a:rPr lang="fr-FR" dirty="0">
                <a:latin typeface="Garamond" panose="02020404030301010803" pitchFamily="18" charset="0"/>
              </a:rPr>
              <a:t>. La communauté internationale a l'obligation de corriger ces tendances défavorables et de créer les conditions dans lesquelles toutes les nations pourront jouir du bien-être économique et social. » </a:t>
            </a:r>
            <a:endParaRPr lang="fr-FR" dirty="0" smtClean="0">
              <a:latin typeface="Garamond" panose="02020404030301010803" pitchFamily="18" charset="0"/>
            </a:endParaRPr>
          </a:p>
          <a:p>
            <a:pPr algn="just"/>
            <a:endParaRPr lang="fr-FR" dirty="0" smtClean="0">
              <a:latin typeface="Garamond" panose="02020404030301010803" pitchFamily="18" charset="0"/>
            </a:endParaRPr>
          </a:p>
          <a:p>
            <a:pPr algn="ctr"/>
            <a:r>
              <a:rPr lang="fr-FR" b="1" dirty="0" smtClean="0">
                <a:latin typeface="Garamond" panose="02020404030301010803" pitchFamily="18" charset="0"/>
              </a:rPr>
              <a:t>Doc. Appel </a:t>
            </a:r>
            <a:r>
              <a:rPr lang="fr-FR" b="1" dirty="0">
                <a:latin typeface="Garamond" panose="02020404030301010803" pitchFamily="18" charset="0"/>
              </a:rPr>
              <a:t>du groupe des 77 à l'ONU, octobre 1967.</a:t>
            </a:r>
          </a:p>
        </p:txBody>
      </p:sp>
    </p:spTree>
    <p:extLst>
      <p:ext uri="{BB962C8B-B14F-4D97-AF65-F5344CB8AC3E}">
        <p14:creationId xmlns:p14="http://schemas.microsoft.com/office/powerpoint/2010/main" val="19240571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smtClean="0">
                <a:latin typeface="Garamond" pitchFamily="18" charset="0"/>
              </a:rPr>
              <a:t>La problématique et les notions</a:t>
            </a:r>
            <a:endParaRPr lang="fr-FR" sz="3200" b="1" dirty="0">
              <a:latin typeface="Garamond" pitchFamily="18" charset="0"/>
            </a:endParaRPr>
          </a:p>
        </p:txBody>
      </p:sp>
      <p:sp>
        <p:nvSpPr>
          <p:cNvPr id="3" name="Espace réservé du contenu 2"/>
          <p:cNvSpPr>
            <a:spLocks noGrp="1"/>
          </p:cNvSpPr>
          <p:nvPr>
            <p:ph idx="1"/>
          </p:nvPr>
        </p:nvSpPr>
        <p:spPr/>
        <p:txBody>
          <a:bodyPr/>
          <a:lstStyle/>
          <a:p>
            <a:pPr>
              <a:buNone/>
            </a:pPr>
            <a:r>
              <a:rPr lang="fr-FR" dirty="0" smtClean="0">
                <a:latin typeface="Garamond" pitchFamily="18" charset="0"/>
              </a:rPr>
              <a:t>   Comment les colonies sont-elles devenues des Etats indépendants et ont-elles fait face aux nombreux défis d’ordre politique, économique et social ?</a:t>
            </a:r>
          </a:p>
          <a:p>
            <a:endParaRPr lang="fr-FR" dirty="0" smtClean="0">
              <a:latin typeface="Garamond" pitchFamily="18" charset="0"/>
            </a:endParaRPr>
          </a:p>
          <a:p>
            <a:pPr>
              <a:buNone/>
            </a:pPr>
            <a:r>
              <a:rPr lang="fr-FR" dirty="0" smtClean="0">
                <a:latin typeface="Garamond" pitchFamily="18" charset="0"/>
              </a:rPr>
              <a:t>	Notions : décolonisation-indépendances-revendications-développement.</a:t>
            </a:r>
            <a:endParaRPr lang="fr-FR" dirty="0">
              <a:latin typeface="Garamond"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582726"/>
          </a:xfrm>
        </p:spPr>
        <p:txBody>
          <a:bodyPr>
            <a:normAutofit fontScale="90000"/>
          </a:bodyPr>
          <a:lstStyle/>
          <a:p>
            <a:r>
              <a:rPr lang="fr-FR" sz="2000" b="1" dirty="0" smtClean="0">
                <a:latin typeface="Garamond" pitchFamily="18" charset="0"/>
              </a:rPr>
              <a:t>SEANCE 1 :</a:t>
            </a:r>
            <a:r>
              <a:rPr lang="fr-FR" sz="2000" dirty="0" smtClean="0">
                <a:latin typeface="Garamond" pitchFamily="18" charset="0"/>
              </a:rPr>
              <a:t/>
            </a:r>
            <a:br>
              <a:rPr lang="fr-FR" sz="2000" dirty="0" smtClean="0">
                <a:latin typeface="Garamond" pitchFamily="18" charset="0"/>
              </a:rPr>
            </a:br>
            <a:r>
              <a:rPr lang="fr-FR" sz="2000" b="1" dirty="0" smtClean="0">
                <a:latin typeface="Garamond" pitchFamily="18" charset="0"/>
              </a:rPr>
              <a:t>LE CONGO : DE LA COLONIE A LA NAISSANCE DE LA REPUBLIQUE DU CONGO</a:t>
            </a:r>
            <a:r>
              <a:rPr lang="fr-FR" sz="2000" dirty="0" smtClean="0">
                <a:latin typeface="Garamond" pitchFamily="18" charset="0"/>
              </a:rPr>
              <a:t/>
            </a:r>
            <a:br>
              <a:rPr lang="fr-FR" sz="2000" dirty="0" smtClean="0">
                <a:latin typeface="Garamond" pitchFamily="18" charset="0"/>
              </a:rPr>
            </a:br>
            <a:r>
              <a:rPr lang="fr-FR" sz="2200" dirty="0" smtClean="0">
                <a:solidFill>
                  <a:srgbClr val="FF0000"/>
                </a:solidFill>
                <a:latin typeface="Garamond" pitchFamily="18" charset="0"/>
              </a:rPr>
              <a:t>Comment le Congo belge devient-il la République démocratique du Congo?</a:t>
            </a:r>
            <a:endParaRPr lang="fr-FR" sz="2200" dirty="0">
              <a:latin typeface="Garamond" pitchFamily="18" charset="0"/>
            </a:endParaRPr>
          </a:p>
        </p:txBody>
      </p:sp>
      <p:sp>
        <p:nvSpPr>
          <p:cNvPr id="3" name="Espace réservé du contenu 2"/>
          <p:cNvSpPr>
            <a:spLocks noGrp="1"/>
          </p:cNvSpPr>
          <p:nvPr>
            <p:ph idx="1"/>
          </p:nvPr>
        </p:nvSpPr>
        <p:spPr>
          <a:xfrm>
            <a:off x="457200" y="1785927"/>
            <a:ext cx="8229600" cy="4929222"/>
          </a:xfrm>
        </p:spPr>
        <p:txBody>
          <a:bodyPr>
            <a:normAutofit lnSpcReduction="10000"/>
          </a:bodyPr>
          <a:lstStyle/>
          <a:p>
            <a:pPr>
              <a:buNone/>
            </a:pPr>
            <a:r>
              <a:rPr lang="fr-FR" sz="1600" b="1" dirty="0" smtClean="0">
                <a:latin typeface="Garamond" pitchFamily="18" charset="0"/>
              </a:rPr>
              <a:t>SEANCE 1</a:t>
            </a:r>
          </a:p>
          <a:p>
            <a:pPr>
              <a:buNone/>
            </a:pPr>
            <a:r>
              <a:rPr lang="fr-FR" sz="1600" dirty="0" smtClean="0">
                <a:latin typeface="Garamond" pitchFamily="18" charset="0"/>
              </a:rPr>
              <a:t>Notions :  colonies - décolonisation – revendications – indépendance</a:t>
            </a:r>
          </a:p>
          <a:p>
            <a:pPr>
              <a:buNone/>
            </a:pPr>
            <a:r>
              <a:rPr lang="fr-FR" sz="1600" dirty="0" smtClean="0">
                <a:latin typeface="Garamond" pitchFamily="18" charset="0"/>
              </a:rPr>
              <a:t>Objectif : Identifier et analyser un fait historique</a:t>
            </a:r>
          </a:p>
          <a:p>
            <a:pPr>
              <a:buNone/>
            </a:pPr>
            <a:r>
              <a:rPr lang="fr-FR" sz="1600" dirty="0" smtClean="0">
                <a:latin typeface="Garamond" pitchFamily="18" charset="0"/>
              </a:rPr>
              <a:t>Procédé : Travail en groupe sur un dossier documentaire</a:t>
            </a:r>
          </a:p>
          <a:p>
            <a:pPr>
              <a:buNone/>
            </a:pPr>
            <a:r>
              <a:rPr lang="fr-FR" sz="1600" dirty="0" smtClean="0">
                <a:latin typeface="Garamond" pitchFamily="18" charset="0"/>
              </a:rPr>
              <a:t>Compétences :</a:t>
            </a:r>
          </a:p>
          <a:p>
            <a:pPr>
              <a:buNone/>
            </a:pPr>
            <a:r>
              <a:rPr lang="fr-FR" sz="1600" b="1" dirty="0" smtClean="0">
                <a:latin typeface="Garamond" pitchFamily="18" charset="0"/>
              </a:rPr>
              <a:t>Se repérer dans le temps et l’espace</a:t>
            </a:r>
          </a:p>
          <a:p>
            <a:pPr>
              <a:buNone/>
            </a:pPr>
            <a:r>
              <a:rPr lang="fr-FR" sz="1600" dirty="0" smtClean="0">
                <a:latin typeface="Garamond" pitchFamily="18" charset="0"/>
              </a:rPr>
              <a:t>Localiser et caractériser un fait, Situer un fait dans une époque </a:t>
            </a:r>
          </a:p>
          <a:p>
            <a:pPr>
              <a:buNone/>
            </a:pPr>
            <a:r>
              <a:rPr lang="fr-FR" sz="1600" dirty="0" smtClean="0">
                <a:latin typeface="Garamond" pitchFamily="18" charset="0"/>
              </a:rPr>
              <a:t>Mémoriser les repères historiques et savoir les mobiliser dans d’autres contextes.</a:t>
            </a:r>
          </a:p>
          <a:p>
            <a:pPr algn="just">
              <a:buNone/>
            </a:pPr>
            <a:r>
              <a:rPr lang="fr-FR" sz="1600" b="1" dirty="0" smtClean="0">
                <a:latin typeface="Garamond" pitchFamily="18" charset="0"/>
              </a:rPr>
              <a:t>Comprendre un document</a:t>
            </a:r>
            <a:endParaRPr lang="fr-FR" sz="1600" dirty="0" smtClean="0">
              <a:latin typeface="Garamond" pitchFamily="18" charset="0"/>
            </a:endParaRPr>
          </a:p>
          <a:p>
            <a:pPr algn="just">
              <a:buNone/>
            </a:pPr>
            <a:r>
              <a:rPr lang="fr-FR" sz="1600" dirty="0" smtClean="0">
                <a:latin typeface="Garamond" pitchFamily="18" charset="0"/>
              </a:rPr>
              <a:t>Comprendre le sens général d’un document, </a:t>
            </a:r>
          </a:p>
          <a:p>
            <a:pPr algn="just">
              <a:buNone/>
            </a:pPr>
            <a:r>
              <a:rPr lang="fr-FR" sz="1600" dirty="0" smtClean="0">
                <a:latin typeface="Garamond" pitchFamily="18" charset="0"/>
              </a:rPr>
              <a:t>Extraire des informations pertinentes pour répondre à une question,</a:t>
            </a:r>
          </a:p>
          <a:p>
            <a:pPr algn="just">
              <a:buNone/>
            </a:pPr>
            <a:r>
              <a:rPr lang="fr-FR" sz="1600" dirty="0" smtClean="0">
                <a:latin typeface="Garamond" pitchFamily="18" charset="0"/>
              </a:rPr>
              <a:t>Savoir que le document exprime un point de vue, identifier et questionner le sens implicite d’un document.</a:t>
            </a:r>
          </a:p>
          <a:p>
            <a:pPr>
              <a:buNone/>
            </a:pPr>
            <a:r>
              <a:rPr lang="fr-FR" sz="1600" b="1" dirty="0" smtClean="0">
                <a:latin typeface="Garamond" pitchFamily="18" charset="0"/>
              </a:rPr>
              <a:t>Raisonner, justifier une démarche et des choix effectués</a:t>
            </a:r>
            <a:endParaRPr lang="fr-FR" sz="1600" dirty="0" smtClean="0">
              <a:latin typeface="Garamond" pitchFamily="18" charset="0"/>
            </a:endParaRPr>
          </a:p>
          <a:p>
            <a:pPr>
              <a:buNone/>
            </a:pPr>
            <a:r>
              <a:rPr lang="fr-FR" sz="1600" dirty="0" smtClean="0">
                <a:latin typeface="Garamond" pitchFamily="18" charset="0"/>
              </a:rPr>
              <a:t>Formuler des hypothèses, Vérifier et justifier</a:t>
            </a:r>
          </a:p>
          <a:p>
            <a:pPr>
              <a:buNone/>
            </a:pPr>
            <a:r>
              <a:rPr lang="fr-FR" sz="1600" b="1" dirty="0" smtClean="0">
                <a:latin typeface="Garamond" pitchFamily="18" charset="0"/>
              </a:rPr>
              <a:t>Pratiquer différents langages en histoire</a:t>
            </a:r>
            <a:endParaRPr lang="fr-FR" sz="1600" dirty="0" smtClean="0">
              <a:latin typeface="Garamond" pitchFamily="18" charset="0"/>
            </a:endParaRPr>
          </a:p>
          <a:p>
            <a:pPr>
              <a:buNone/>
            </a:pPr>
            <a:r>
              <a:rPr lang="fr-FR" sz="1600" dirty="0" smtClean="0">
                <a:latin typeface="Garamond" pitchFamily="18" charset="0"/>
              </a:rPr>
              <a:t>Echanger pour structurer sa pensée et son savoir, pour argumenter et écrire pour communiquer </a:t>
            </a:r>
          </a:p>
          <a:p>
            <a:pPr>
              <a:buNone/>
            </a:pPr>
            <a:r>
              <a:rPr lang="fr-FR" sz="1600" b="1" dirty="0" smtClean="0">
                <a:latin typeface="Garamond" pitchFamily="18" charset="0"/>
              </a:rPr>
              <a:t>Coopérer et mutualiser</a:t>
            </a:r>
            <a:endParaRPr lang="fr-FR" sz="1600" dirty="0" smtClean="0">
              <a:latin typeface="Garamond" pitchFamily="18" charset="0"/>
            </a:endParaRPr>
          </a:p>
          <a:p>
            <a:pPr>
              <a:buNone/>
            </a:pPr>
            <a:endParaRPr lang="fr-FR" sz="1600" dirty="0" smtClean="0">
              <a:latin typeface="Garamond" pitchFamily="18" charset="0"/>
            </a:endParaRPr>
          </a:p>
          <a:p>
            <a:pPr>
              <a:buNone/>
            </a:pPr>
            <a:endParaRPr lang="fr-FR" sz="1600" dirty="0" smtClean="0">
              <a:latin typeface="Garamond" pitchFamily="18" charset="0"/>
            </a:endParaRPr>
          </a:p>
          <a:p>
            <a:pPr>
              <a:buNone/>
            </a:pPr>
            <a:endParaRPr lang="fr-FR" sz="1800" dirty="0" smtClean="0">
              <a:latin typeface="Garamond" pitchFamily="18" charset="0"/>
            </a:endParaRPr>
          </a:p>
          <a:p>
            <a:pPr>
              <a:buNone/>
            </a:pPr>
            <a:endParaRPr lang="fr-FR" sz="1800" dirty="0">
              <a:latin typeface="Garamond"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La décolonisation le Congo\Lumuba 1.png"/>
          <p:cNvPicPr>
            <a:picLocks noChangeAspect="1" noChangeArrowheads="1"/>
          </p:cNvPicPr>
          <p:nvPr/>
        </p:nvPicPr>
        <p:blipFill>
          <a:blip r:embed="rId2"/>
          <a:srcRect/>
          <a:stretch>
            <a:fillRect/>
          </a:stretch>
        </p:blipFill>
        <p:spPr bwMode="auto">
          <a:xfrm>
            <a:off x="214283" y="254589"/>
            <a:ext cx="8799630" cy="6317683"/>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La décolonisation le Congo\Lumuba 2.png"/>
          <p:cNvPicPr>
            <a:picLocks noChangeAspect="1" noChangeArrowheads="1"/>
          </p:cNvPicPr>
          <p:nvPr/>
        </p:nvPicPr>
        <p:blipFill>
          <a:blip r:embed="rId2"/>
          <a:srcRect/>
          <a:stretch>
            <a:fillRect/>
          </a:stretch>
        </p:blipFill>
        <p:spPr bwMode="auto">
          <a:xfrm>
            <a:off x="285720" y="642918"/>
            <a:ext cx="8429684" cy="5356577"/>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La décolonisation le Congo\Les élites belges au Congo.png"/>
          <p:cNvPicPr>
            <a:picLocks noChangeAspect="1" noChangeArrowheads="1"/>
          </p:cNvPicPr>
          <p:nvPr/>
        </p:nvPicPr>
        <p:blipFill>
          <a:blip r:embed="rId2"/>
          <a:srcRect/>
          <a:stretch>
            <a:fillRect/>
          </a:stretch>
        </p:blipFill>
        <p:spPr bwMode="auto">
          <a:xfrm>
            <a:off x="285719" y="642918"/>
            <a:ext cx="8643999" cy="5929354"/>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La décolonisation le Congo\Mobutu.png"/>
          <p:cNvPicPr>
            <a:picLocks noChangeAspect="1" noChangeArrowheads="1"/>
          </p:cNvPicPr>
          <p:nvPr/>
        </p:nvPicPr>
        <p:blipFill>
          <a:blip r:embed="rId2"/>
          <a:srcRect/>
          <a:stretch>
            <a:fillRect/>
          </a:stretch>
        </p:blipFill>
        <p:spPr bwMode="auto">
          <a:xfrm>
            <a:off x="285719" y="571480"/>
            <a:ext cx="8668521" cy="605583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La décolonisation le Congo\Bref historique de la colonisation.png"/>
          <p:cNvPicPr>
            <a:picLocks noChangeAspect="1" noChangeArrowheads="1"/>
          </p:cNvPicPr>
          <p:nvPr/>
        </p:nvPicPr>
        <p:blipFill>
          <a:blip r:embed="rId2"/>
          <a:srcRect/>
          <a:stretch>
            <a:fillRect/>
          </a:stretch>
        </p:blipFill>
        <p:spPr bwMode="auto">
          <a:xfrm>
            <a:off x="-2265" y="428604"/>
            <a:ext cx="9148529" cy="607223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TotalTime>
  <Words>1370</Words>
  <Application>Microsoft Office PowerPoint</Application>
  <PresentationFormat>Affichage à l'écran (4:3)</PresentationFormat>
  <Paragraphs>117</Paragraphs>
  <Slides>21</Slides>
  <Notes>0</Notes>
  <HiddenSlides>0</HiddenSlides>
  <MMClips>0</MMClips>
  <ScaleCrop>false</ScaleCrop>
  <HeadingPairs>
    <vt:vector size="4" baseType="variant">
      <vt:variant>
        <vt:lpstr>Thème</vt:lpstr>
      </vt:variant>
      <vt:variant>
        <vt:i4>1</vt:i4>
      </vt:variant>
      <vt:variant>
        <vt:lpstr>Titres des diapositives</vt:lpstr>
      </vt:variant>
      <vt:variant>
        <vt:i4>21</vt:i4>
      </vt:variant>
    </vt:vector>
  </HeadingPairs>
  <TitlesOfParts>
    <vt:vector size="22" baseType="lpstr">
      <vt:lpstr>Thème Office</vt:lpstr>
      <vt:lpstr> CYCLE 4 (3ème)  Repère annuel de programmation  Thème 2 : Le monde depuis 1945    Indépendances et construction de nouveaux États  </vt:lpstr>
      <vt:lpstr>Présentation PowerPoint</vt:lpstr>
      <vt:lpstr>La problématique et les notions</vt:lpstr>
      <vt:lpstr>SEANCE 1 : LE CONGO : DE LA COLONIE A LA NAISSANCE DE LA REPUBLIQUE DU CONGO Comment le Congo belge devient-il la République démocratique du Congo?</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Doc.2 : Discours du Premier Ministre Patrice Emery LUMUMBA lors de la cérémonie de l’indépendance du Congo (30 juin 1960) à Léopoldville (actuellement Kinshasa) prononcé après ceux du Roi belge Baudouin Ier et du Président de la République démocratique du Congo Joseph Kasa-Vubu.</vt:lpstr>
      <vt:lpstr>Présentation PowerPoint</vt:lpstr>
      <vt:lpstr>Présentation PowerPoint</vt:lpstr>
      <vt:lpstr>SEANCE 2 : LA CONSTRUCTION DU CONGO ET SON AFFIRMATION INTERNATIONALE De quelle façon le Congo s’affirme-t-il sur la scène internationale ? </vt:lpstr>
      <vt:lpstr>Présentation PowerPoint</vt:lpstr>
      <vt:lpstr>Présentation PowerPoint</vt:lpstr>
      <vt:lpstr>Présentation PowerPoint</vt:lpstr>
      <vt:lpstr>Présentation PowerPoint</vt:lpstr>
      <vt:lpstr>Présentation PowerPoint</vt:lpstr>
      <vt:lpstr>Présentation PowerPoint</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CYCLE 4 (3ème)  Thème 2 : Le monde depuis 1945    Indépendances et construction de nouveaux États</dc:title>
  <dc:creator>nathalie.queneau</dc:creator>
  <cp:lastModifiedBy>Bartoche</cp:lastModifiedBy>
  <cp:revision>28</cp:revision>
  <dcterms:created xsi:type="dcterms:W3CDTF">2016-05-03T12:46:31Z</dcterms:created>
  <dcterms:modified xsi:type="dcterms:W3CDTF">2016-09-19T14:45:32Z</dcterms:modified>
</cp:coreProperties>
</file>