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B97E104-AD10-4932-BE49-15EA9CB0C36B}" type="datetimeFigureOut">
              <a:rPr lang="fr-FR" smtClean="0"/>
              <a:t>10/02/2016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912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97E104-AD10-4932-BE49-15EA9CB0C36B}" type="datetimeFigureOut">
              <a:rPr lang="fr-FR" smtClean="0"/>
              <a:t>10/02/2016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2663257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97E104-AD10-4932-BE49-15EA9CB0C36B}" type="datetimeFigureOut">
              <a:rPr lang="fr-FR" smtClean="0"/>
              <a:t>10/02/2016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146346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97E104-AD10-4932-BE49-15EA9CB0C36B}" type="datetimeFigureOut">
              <a:rPr lang="fr-FR" smtClean="0"/>
              <a:t>10/02/2016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3529667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B97E104-AD10-4932-BE49-15EA9CB0C36B}" type="datetimeFigureOut">
              <a:rPr lang="fr-FR" smtClean="0"/>
              <a:t>10/02/2016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3821073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B97E104-AD10-4932-BE49-15EA9CB0C36B}" type="datetimeFigureOut">
              <a:rPr lang="fr-FR" smtClean="0"/>
              <a:t>10/02/2016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373691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B97E104-AD10-4932-BE49-15EA9CB0C36B}" type="datetimeFigureOut">
              <a:rPr lang="fr-FR" smtClean="0"/>
              <a:t>10/02/2016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89396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B97E104-AD10-4932-BE49-15EA9CB0C36B}" type="datetimeFigureOut">
              <a:rPr lang="fr-FR" smtClean="0"/>
              <a:t>10/02/2016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408934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B97E104-AD10-4932-BE49-15EA9CB0C36B}" type="datetimeFigureOut">
              <a:rPr lang="fr-FR" smtClean="0"/>
              <a:t>10/02/2016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77798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B97E104-AD10-4932-BE49-15EA9CB0C36B}" type="datetimeFigureOut">
              <a:rPr lang="fr-FR" smtClean="0"/>
              <a:t>10/02/2016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30300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B97E104-AD10-4932-BE49-15EA9CB0C36B}" type="datetimeFigureOut">
              <a:rPr lang="fr-FR" smtClean="0"/>
              <a:t>10/02/2016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E18773-F6ED-4481-9C5E-6F185DD8462B}" type="slidenum">
              <a:rPr lang="fr-FR" smtClean="0"/>
              <a:t>‹N°›</a:t>
            </a:fld>
            <a:endParaRPr lang="fr-FR"/>
          </a:p>
        </p:txBody>
      </p:sp>
    </p:spTree>
    <p:extLst>
      <p:ext uri="{BB962C8B-B14F-4D97-AF65-F5344CB8AC3E}">
        <p14:creationId xmlns:p14="http://schemas.microsoft.com/office/powerpoint/2010/main" val="264907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7E104-AD10-4932-BE49-15EA9CB0C36B}" type="datetimeFigureOut">
              <a:rPr lang="fr-FR" smtClean="0"/>
              <a:t>10/02/2016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18773-F6ED-4481-9C5E-6F185DD8462B}" type="slidenum">
              <a:rPr lang="fr-FR" smtClean="0"/>
              <a:t>‹N°›</a:t>
            </a:fld>
            <a:endParaRPr lang="fr-FR"/>
          </a:p>
        </p:txBody>
      </p:sp>
    </p:spTree>
    <p:extLst>
      <p:ext uri="{BB962C8B-B14F-4D97-AF65-F5344CB8AC3E}">
        <p14:creationId xmlns:p14="http://schemas.microsoft.com/office/powerpoint/2010/main" val="3107393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40769"/>
            <a:ext cx="7772400" cy="3240360"/>
          </a:xfrm>
        </p:spPr>
        <p:txBody>
          <a:bodyPr>
            <a:noAutofit/>
          </a:bodyPr>
          <a:lstStyle/>
          <a:p>
            <a:r>
              <a:rPr lang="fr-FR" sz="5400" b="1" u="sng" dirty="0" smtClean="0">
                <a:solidFill>
                  <a:schemeClr val="tx2">
                    <a:lumMod val="75000"/>
                  </a:schemeClr>
                </a:solidFill>
                <a:latin typeface="Arial" pitchFamily="34" charset="0"/>
                <a:cs typeface="Arial" pitchFamily="34" charset="0"/>
              </a:rPr>
              <a:t>EPI:</a:t>
            </a:r>
            <a:br>
              <a:rPr lang="fr-FR" sz="5400" b="1" u="sng" dirty="0" smtClean="0">
                <a:solidFill>
                  <a:schemeClr val="tx2">
                    <a:lumMod val="75000"/>
                  </a:schemeClr>
                </a:solidFill>
                <a:latin typeface="Arial" pitchFamily="34" charset="0"/>
                <a:cs typeface="Arial" pitchFamily="34" charset="0"/>
              </a:rPr>
            </a:br>
            <a:r>
              <a:rPr lang="fr-FR" sz="5400" b="1" u="sng" dirty="0" smtClean="0">
                <a:solidFill>
                  <a:schemeClr val="tx2">
                    <a:lumMod val="75000"/>
                  </a:schemeClr>
                </a:solidFill>
                <a:latin typeface="Arial" pitchFamily="34" charset="0"/>
                <a:cs typeface="Arial" pitchFamily="34" charset="0"/>
              </a:rPr>
              <a:t>Information, communication, citoyenneté</a:t>
            </a:r>
            <a:br>
              <a:rPr lang="fr-FR" sz="5400" b="1" u="sng" dirty="0" smtClean="0">
                <a:solidFill>
                  <a:schemeClr val="tx2">
                    <a:lumMod val="75000"/>
                  </a:schemeClr>
                </a:solidFill>
                <a:latin typeface="Arial" pitchFamily="34" charset="0"/>
                <a:cs typeface="Arial" pitchFamily="34" charset="0"/>
              </a:rPr>
            </a:br>
            <a:r>
              <a:rPr lang="fr-FR" sz="5400" b="1" u="sng" dirty="0" smtClean="0">
                <a:solidFill>
                  <a:schemeClr val="tx2">
                    <a:lumMod val="75000"/>
                  </a:schemeClr>
                </a:solidFill>
                <a:latin typeface="Arial" pitchFamily="34" charset="0"/>
                <a:cs typeface="Arial" pitchFamily="34" charset="0"/>
              </a:rPr>
              <a:t>Cycle 4.</a:t>
            </a:r>
            <a:br>
              <a:rPr lang="fr-FR" sz="5400" b="1" u="sng" dirty="0" smtClean="0">
                <a:solidFill>
                  <a:schemeClr val="tx2">
                    <a:lumMod val="75000"/>
                  </a:schemeClr>
                </a:solidFill>
                <a:latin typeface="Arial" pitchFamily="34" charset="0"/>
                <a:cs typeface="Arial" pitchFamily="34" charset="0"/>
              </a:rPr>
            </a:br>
            <a:r>
              <a:rPr lang="fr-FR" sz="5400" b="1" u="sng" dirty="0" smtClean="0">
                <a:solidFill>
                  <a:schemeClr val="tx2">
                    <a:lumMod val="75000"/>
                  </a:schemeClr>
                </a:solidFill>
                <a:latin typeface="Arial" pitchFamily="34" charset="0"/>
                <a:cs typeface="Arial" pitchFamily="34" charset="0"/>
              </a:rPr>
              <a:t>Classes de 4°.</a:t>
            </a:r>
            <a:endParaRPr lang="fr-FR" sz="5400" b="1" u="sng" dirty="0">
              <a:solidFill>
                <a:schemeClr val="tx2">
                  <a:lumMod val="75000"/>
                </a:schemeClr>
              </a:solidFill>
              <a:latin typeface="Arial" pitchFamily="34" charset="0"/>
              <a:cs typeface="Arial" pitchFamily="34" charset="0"/>
            </a:endParaRPr>
          </a:p>
        </p:txBody>
      </p:sp>
      <p:sp>
        <p:nvSpPr>
          <p:cNvPr id="3" name="Sous-titre 2"/>
          <p:cNvSpPr>
            <a:spLocks noGrp="1"/>
          </p:cNvSpPr>
          <p:nvPr>
            <p:ph type="subTitle" idx="1"/>
          </p:nvPr>
        </p:nvSpPr>
        <p:spPr>
          <a:xfrm>
            <a:off x="2483768" y="6165304"/>
            <a:ext cx="6400800" cy="406896"/>
          </a:xfrm>
        </p:spPr>
        <p:txBody>
          <a:bodyPr>
            <a:normAutofit/>
          </a:bodyPr>
          <a:lstStyle/>
          <a:p>
            <a:r>
              <a:rPr lang="fr-FR" sz="1800" dirty="0" smtClean="0">
                <a:latin typeface="Arial" pitchFamily="34" charset="0"/>
                <a:cs typeface="Arial" pitchFamily="34" charset="0"/>
              </a:rPr>
              <a:t>N. Barthélemy, G. </a:t>
            </a:r>
            <a:r>
              <a:rPr lang="fr-FR" sz="1800" dirty="0" err="1" smtClean="0">
                <a:latin typeface="Arial" pitchFamily="34" charset="0"/>
                <a:cs typeface="Arial" pitchFamily="34" charset="0"/>
              </a:rPr>
              <a:t>Morlec</a:t>
            </a:r>
            <a:r>
              <a:rPr lang="fr-FR" sz="1800" dirty="0" smtClean="0">
                <a:latin typeface="Arial" pitchFamily="34" charset="0"/>
                <a:cs typeface="Arial" pitchFamily="34" charset="0"/>
              </a:rPr>
              <a:t>, Collège Paul Riquet, Béziers</a:t>
            </a:r>
            <a:endParaRPr lang="fr-FR" sz="1800" dirty="0">
              <a:latin typeface="Arial" pitchFamily="34" charset="0"/>
              <a:cs typeface="Arial" pitchFamily="34" charset="0"/>
            </a:endParaRPr>
          </a:p>
        </p:txBody>
      </p:sp>
    </p:spTree>
    <p:extLst>
      <p:ext uri="{BB962C8B-B14F-4D97-AF65-F5344CB8AC3E}">
        <p14:creationId xmlns:p14="http://schemas.microsoft.com/office/powerpoint/2010/main" val="486847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smtClean="0">
                <a:latin typeface="Arial" pitchFamily="34" charset="0"/>
                <a:cs typeface="Arial" pitchFamily="34" charset="0"/>
              </a:rPr>
              <a:t>Une t</a:t>
            </a:r>
            <a:r>
              <a:rPr lang="fr-FR" b="1" u="sng" smtClean="0">
                <a:latin typeface="Arial" pitchFamily="34" charset="0"/>
                <a:cs typeface="Arial" pitchFamily="34" charset="0"/>
              </a:rPr>
              <a:t>âche </a:t>
            </a:r>
            <a:r>
              <a:rPr lang="fr-FR" b="1" u="sng" dirty="0" smtClean="0">
                <a:latin typeface="Arial" pitchFamily="34" charset="0"/>
                <a:cs typeface="Arial" pitchFamily="34" charset="0"/>
              </a:rPr>
              <a:t>complexe.</a:t>
            </a:r>
            <a:endParaRPr lang="fr-FR" b="1" u="sng" dirty="0">
              <a:latin typeface="Arial" pitchFamily="34" charset="0"/>
              <a:cs typeface="Arial" pitchFamily="34" charset="0"/>
            </a:endParaRPr>
          </a:p>
        </p:txBody>
      </p:sp>
      <p:sp>
        <p:nvSpPr>
          <p:cNvPr id="3" name="Espace réservé du contenu 2"/>
          <p:cNvSpPr>
            <a:spLocks noGrp="1"/>
          </p:cNvSpPr>
          <p:nvPr>
            <p:ph idx="1"/>
          </p:nvPr>
        </p:nvSpPr>
        <p:spPr/>
        <p:txBody>
          <a:bodyPr>
            <a:normAutofit fontScale="92500" lnSpcReduction="10000"/>
          </a:bodyPr>
          <a:lstStyle/>
          <a:p>
            <a:r>
              <a:rPr lang="fr-FR" sz="4000" b="1" dirty="0" smtClean="0">
                <a:latin typeface="Arial" pitchFamily="34" charset="0"/>
                <a:cs typeface="Arial" pitchFamily="34" charset="0"/>
              </a:rPr>
              <a:t>Point de départ: </a:t>
            </a:r>
            <a:r>
              <a:rPr lang="fr-FR" sz="4000" dirty="0" smtClean="0">
                <a:latin typeface="Arial" pitchFamily="34" charset="0"/>
                <a:cs typeface="Arial" pitchFamily="34" charset="0"/>
              </a:rPr>
              <a:t>textes des philosophes des Lumières sur les aspirations aux libertés</a:t>
            </a:r>
          </a:p>
          <a:p>
            <a:r>
              <a:rPr lang="fr-FR" sz="4000" dirty="0" smtClean="0">
                <a:latin typeface="Arial" pitchFamily="34" charset="0"/>
                <a:cs typeface="Arial" pitchFamily="34" charset="0"/>
              </a:rPr>
              <a:t>Les élèves de chaque classe écrivent à l’autre (et inversement) sur leurs envies de liberté</a:t>
            </a:r>
          </a:p>
          <a:p>
            <a:r>
              <a:rPr lang="fr-FR" sz="4000" dirty="0" smtClean="0">
                <a:latin typeface="Arial" pitchFamily="34" charset="0"/>
                <a:cs typeface="Arial" pitchFamily="34" charset="0"/>
              </a:rPr>
              <a:t>Les enseignants </a:t>
            </a:r>
            <a:r>
              <a:rPr lang="fr-FR" sz="4000" dirty="0" smtClean="0">
                <a:latin typeface="Arial" pitchFamily="34" charset="0"/>
                <a:cs typeface="Arial" pitchFamily="34" charset="0"/>
              </a:rPr>
              <a:t>peuvent censurer </a:t>
            </a:r>
            <a:r>
              <a:rPr lang="fr-FR" sz="4000" dirty="0" smtClean="0">
                <a:latin typeface="Arial" pitchFamily="34" charset="0"/>
                <a:cs typeface="Arial" pitchFamily="34" charset="0"/>
              </a:rPr>
              <a:t>les lettres!!!</a:t>
            </a:r>
          </a:p>
          <a:p>
            <a:endParaRPr lang="fr-FR" dirty="0">
              <a:latin typeface="Arial" pitchFamily="34" charset="0"/>
              <a:cs typeface="Arial" pitchFamily="34" charset="0"/>
            </a:endParaRPr>
          </a:p>
        </p:txBody>
      </p:sp>
    </p:spTree>
    <p:extLst>
      <p:ext uri="{BB962C8B-B14F-4D97-AF65-F5344CB8AC3E}">
        <p14:creationId xmlns:p14="http://schemas.microsoft.com/office/powerpoint/2010/main" val="93164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a:buNone/>
            </a:pPr>
            <a:r>
              <a:rPr lang="fr-FR" sz="4400" b="1" dirty="0" smtClean="0">
                <a:latin typeface="Arial" pitchFamily="34" charset="0"/>
                <a:cs typeface="Arial" pitchFamily="34" charset="0"/>
              </a:rPr>
              <a:t>Comment échapper à un système de surveillance qui limite les libertés, notamment celle de pouvoir s’exprimer librement?</a:t>
            </a:r>
            <a:endParaRPr lang="fr-FR" sz="4400" b="1" dirty="0">
              <a:latin typeface="Arial" pitchFamily="34" charset="0"/>
              <a:cs typeface="Arial" pitchFamily="34" charset="0"/>
            </a:endParaRPr>
          </a:p>
        </p:txBody>
      </p:sp>
    </p:spTree>
    <p:extLst>
      <p:ext uri="{BB962C8B-B14F-4D97-AF65-F5344CB8AC3E}">
        <p14:creationId xmlns:p14="http://schemas.microsoft.com/office/powerpoint/2010/main" val="412964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8229600" cy="6480720"/>
          </a:xfrm>
        </p:spPr>
        <p:txBody>
          <a:bodyPr>
            <a:noAutofit/>
          </a:bodyPr>
          <a:lstStyle/>
          <a:p>
            <a:r>
              <a:rPr lang="fr-FR" sz="4400" dirty="0" smtClean="0">
                <a:latin typeface="Arial" pitchFamily="34" charset="0"/>
                <a:cs typeface="Arial" pitchFamily="34" charset="0"/>
              </a:rPr>
              <a:t>Des textes des Lumières </a:t>
            </a:r>
            <a:r>
              <a:rPr lang="fr-FR" sz="4400" dirty="0" smtClean="0">
                <a:latin typeface="Arial" pitchFamily="34" charset="0"/>
                <a:cs typeface="Arial" pitchFamily="34" charset="0"/>
              </a:rPr>
              <a:t>(</a:t>
            </a:r>
            <a:r>
              <a:rPr lang="fr-FR" sz="4400" dirty="0" err="1" smtClean="0">
                <a:latin typeface="Arial" pitchFamily="34" charset="0"/>
                <a:cs typeface="Arial" pitchFamily="34" charset="0"/>
              </a:rPr>
              <a:t>Montesquieu,Voltaire</a:t>
            </a:r>
            <a:r>
              <a:rPr lang="fr-FR" sz="4400" dirty="0" smtClean="0">
                <a:latin typeface="Arial" pitchFamily="34" charset="0"/>
                <a:cs typeface="Arial" pitchFamily="34" charset="0"/>
              </a:rPr>
              <a:t>, Diderot, Rousseau…)</a:t>
            </a:r>
          </a:p>
          <a:p>
            <a:r>
              <a:rPr lang="fr-FR" sz="4400" dirty="0" smtClean="0">
                <a:latin typeface="Arial" pitchFamily="34" charset="0"/>
                <a:cs typeface="Arial" pitchFamily="34" charset="0"/>
              </a:rPr>
              <a:t>Des textes d’auteurs du XIX° s. (Hugo, Zola…)</a:t>
            </a:r>
          </a:p>
          <a:p>
            <a:r>
              <a:rPr lang="fr-FR" sz="4400" dirty="0" smtClean="0">
                <a:latin typeface="Arial" pitchFamily="34" charset="0"/>
                <a:cs typeface="Arial" pitchFamily="34" charset="0"/>
              </a:rPr>
              <a:t>Des auteurs en exil qui fuit un système limitant leur expression (Voltaire à </a:t>
            </a:r>
            <a:r>
              <a:rPr lang="fr-FR" sz="4400" dirty="0" err="1" smtClean="0">
                <a:latin typeface="Arial" pitchFamily="34" charset="0"/>
                <a:cs typeface="Arial" pitchFamily="34" charset="0"/>
              </a:rPr>
              <a:t>Ferney</a:t>
            </a:r>
            <a:r>
              <a:rPr lang="fr-FR" sz="4400" dirty="0" smtClean="0">
                <a:latin typeface="Arial" pitchFamily="34" charset="0"/>
                <a:cs typeface="Arial" pitchFamily="34" charset="0"/>
              </a:rPr>
              <a:t>, Hugo à Jersey)</a:t>
            </a:r>
            <a:endParaRPr lang="fr-FR" sz="4400" dirty="0">
              <a:latin typeface="Arial" pitchFamily="34" charset="0"/>
              <a:cs typeface="Arial" pitchFamily="34" charset="0"/>
            </a:endParaRPr>
          </a:p>
        </p:txBody>
      </p:sp>
    </p:spTree>
    <p:extLst>
      <p:ext uri="{BB962C8B-B14F-4D97-AF65-F5344CB8AC3E}">
        <p14:creationId xmlns:p14="http://schemas.microsoft.com/office/powerpoint/2010/main" val="3791193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Arial" pitchFamily="34" charset="0"/>
                <a:cs typeface="Arial" pitchFamily="34" charset="0"/>
              </a:rPr>
              <a:t>Productions des élèves</a:t>
            </a:r>
            <a:endParaRPr lang="fr-FR" b="1" u="sng" dirty="0">
              <a:latin typeface="Arial" pitchFamily="34" charset="0"/>
              <a:cs typeface="Arial" pitchFamily="34" charset="0"/>
            </a:endParaRPr>
          </a:p>
        </p:txBody>
      </p:sp>
      <p:sp>
        <p:nvSpPr>
          <p:cNvPr id="3" name="Espace réservé du contenu 2"/>
          <p:cNvSpPr>
            <a:spLocks noGrp="1"/>
          </p:cNvSpPr>
          <p:nvPr>
            <p:ph idx="1"/>
          </p:nvPr>
        </p:nvSpPr>
        <p:spPr/>
        <p:txBody>
          <a:bodyPr>
            <a:normAutofit/>
          </a:bodyPr>
          <a:lstStyle/>
          <a:p>
            <a:r>
              <a:rPr lang="fr-FR" sz="4000" b="1" dirty="0" smtClean="0">
                <a:latin typeface="Arial" pitchFamily="34" charset="0"/>
                <a:cs typeface="Arial" pitchFamily="34" charset="0"/>
              </a:rPr>
              <a:t>Récits épistolaires et formes courtes d’écrit pour échapper à la censure et permettre la liberté d’expression</a:t>
            </a:r>
            <a:endParaRPr lang="fr-FR" sz="4000" b="1" dirty="0">
              <a:latin typeface="Arial" pitchFamily="34" charset="0"/>
              <a:cs typeface="Arial" pitchFamily="34" charset="0"/>
            </a:endParaRPr>
          </a:p>
        </p:txBody>
      </p:sp>
    </p:spTree>
    <p:extLst>
      <p:ext uri="{BB962C8B-B14F-4D97-AF65-F5344CB8AC3E}">
        <p14:creationId xmlns:p14="http://schemas.microsoft.com/office/powerpoint/2010/main" val="1195514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lstStyle/>
          <a:p>
            <a:r>
              <a:rPr lang="fr-FR" b="1" dirty="0" smtClean="0">
                <a:latin typeface="Arial" panose="020B0604020202020204" pitchFamily="34" charset="0"/>
                <a:cs typeface="Arial" panose="020B0604020202020204" pitchFamily="34" charset="0"/>
              </a:rPr>
              <a:t>Ecrire à Montesquieu.</a:t>
            </a:r>
            <a:endParaRPr lang="fr-FR"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67544" y="1124744"/>
            <a:ext cx="8229600" cy="5544616"/>
          </a:xfrm>
        </p:spPr>
        <p:txBody>
          <a:bodyPr>
            <a:normAutofit fontScale="40000" lnSpcReduction="20000"/>
          </a:bodyPr>
          <a:lstStyle/>
          <a:p>
            <a:pPr marL="0" indent="0">
              <a:buNone/>
            </a:pPr>
            <a:r>
              <a:rPr lang="fr-FR" b="1" dirty="0">
                <a:latin typeface="Arial" panose="020B0604020202020204" pitchFamily="34" charset="0"/>
                <a:cs typeface="Arial" panose="020B0604020202020204" pitchFamily="34" charset="0"/>
              </a:rPr>
              <a:t>De l'esclavage des Nègres</a:t>
            </a:r>
          </a:p>
          <a:p>
            <a:pPr marL="0" indent="0">
              <a:buNone/>
            </a:pPr>
            <a:r>
              <a:rPr lang="fr-FR" dirty="0">
                <a:latin typeface="Arial" panose="020B0604020202020204" pitchFamily="34" charset="0"/>
                <a:cs typeface="Arial" panose="020B0604020202020204" pitchFamily="34" charset="0"/>
              </a:rPr>
              <a:t>Si j'avais à soutenir le droit que nous avons eu de rendre les nègres esclaves, voici ce que je dirais :</a:t>
            </a:r>
          </a:p>
          <a:p>
            <a:pPr marL="0" indent="0">
              <a:buNone/>
            </a:pPr>
            <a:r>
              <a:rPr lang="fr-FR" dirty="0">
                <a:latin typeface="Arial" panose="020B0604020202020204" pitchFamily="34" charset="0"/>
                <a:cs typeface="Arial" panose="020B0604020202020204" pitchFamily="34" charset="0"/>
              </a:rPr>
              <a:t>Les peuples d'Europe ayant exterminé ceux de l'Amérique, ils ont dû mettre en esclavage ceux de l'Afrique, pour s'en servir à défricher tant de terres.</a:t>
            </a:r>
          </a:p>
          <a:p>
            <a:pPr marL="0" indent="0">
              <a:buNone/>
            </a:pPr>
            <a:r>
              <a:rPr lang="fr-FR" dirty="0">
                <a:latin typeface="Arial" panose="020B0604020202020204" pitchFamily="34" charset="0"/>
                <a:cs typeface="Arial" panose="020B0604020202020204" pitchFamily="34" charset="0"/>
              </a:rPr>
              <a:t>Le sucre serait trop cher, si l'on ne faisait travailler la plante qui le produit par des esclaves.</a:t>
            </a:r>
          </a:p>
          <a:p>
            <a:pPr marL="0" indent="0">
              <a:buNone/>
            </a:pPr>
            <a:r>
              <a:rPr lang="fr-FR" dirty="0">
                <a:latin typeface="Arial" panose="020B0604020202020204" pitchFamily="34" charset="0"/>
                <a:cs typeface="Arial" panose="020B0604020202020204" pitchFamily="34" charset="0"/>
              </a:rPr>
              <a:t>Ceux dont il s'agit sont noirs depuis les pieds jusqu'à la tête ; et ils ont le nez si écrasé, qu'il est presque impossible de les plaindre.</a:t>
            </a:r>
          </a:p>
          <a:p>
            <a:pPr marL="0" indent="0">
              <a:buNone/>
            </a:pPr>
            <a:r>
              <a:rPr lang="fr-FR" dirty="0">
                <a:latin typeface="Arial" panose="020B0604020202020204" pitchFamily="34" charset="0"/>
                <a:cs typeface="Arial" panose="020B0604020202020204" pitchFamily="34" charset="0"/>
              </a:rPr>
              <a:t>On ne peut se mettre dans l'esprit que Dieu, qui est un être très sage, ait mis une âme, surtout une âme bonne, dans un corps tout noir.</a:t>
            </a:r>
          </a:p>
          <a:p>
            <a:pPr marL="0" indent="0">
              <a:buNone/>
            </a:pPr>
            <a:r>
              <a:rPr lang="fr-FR" dirty="0">
                <a:latin typeface="Arial" panose="020B0604020202020204" pitchFamily="34" charset="0"/>
                <a:cs typeface="Arial" panose="020B0604020202020204" pitchFamily="34" charset="0"/>
              </a:rPr>
              <a:t>Il est si naturel de penser que c'est la couleur qui constitue l'essence de l'humanité, que les peuples d'Asie, qui font des eunuques, privent toujours les noirs du rapport qu'ils ont avec nous d'une manière plus marquée.</a:t>
            </a:r>
          </a:p>
          <a:p>
            <a:pPr marL="0" indent="0">
              <a:buNone/>
            </a:pPr>
            <a:r>
              <a:rPr lang="fr-FR" dirty="0">
                <a:latin typeface="Arial" panose="020B0604020202020204" pitchFamily="34" charset="0"/>
                <a:cs typeface="Arial" panose="020B0604020202020204" pitchFamily="34" charset="0"/>
              </a:rPr>
              <a:t>On peut juger de la couleur de la peau par celle des cheveux, qui chez les Égyptiens, les meilleurs philosophes du monde, était d'une si grande conséquence, qu'ils faisaient mourir tous les hommes roux qui leur tombaient entre les mains.</a:t>
            </a:r>
          </a:p>
          <a:p>
            <a:pPr marL="0" indent="0">
              <a:buNone/>
            </a:pPr>
            <a:r>
              <a:rPr lang="fr-FR" dirty="0">
                <a:latin typeface="Arial" panose="020B0604020202020204" pitchFamily="34" charset="0"/>
                <a:cs typeface="Arial" panose="020B0604020202020204" pitchFamily="34" charset="0"/>
              </a:rPr>
              <a:t>Une preuve que les nègres n'ont pas le sens commun, c'est qu'ils font plus de cas d'un collier de verre que de l'or, qui chez des nations policées, est d'une si grande conséquence.</a:t>
            </a:r>
          </a:p>
          <a:p>
            <a:pPr marL="0" indent="0">
              <a:buNone/>
            </a:pPr>
            <a:r>
              <a:rPr lang="fr-FR" dirty="0">
                <a:latin typeface="Arial" panose="020B0604020202020204" pitchFamily="34" charset="0"/>
                <a:cs typeface="Arial" panose="020B0604020202020204" pitchFamily="34" charset="0"/>
              </a:rPr>
              <a:t>Il est impossible que nous supposions que ces gens-là soient des hommes, parce que, si nous les supposions des hommes, on commencerait à croire que nous ne sommes pas nous-mêmes chrétiens.</a:t>
            </a:r>
          </a:p>
          <a:p>
            <a:pPr marL="0" indent="0">
              <a:buNone/>
            </a:pPr>
            <a:r>
              <a:rPr lang="fr-FR" dirty="0">
                <a:latin typeface="Arial" panose="020B0604020202020204" pitchFamily="34" charset="0"/>
                <a:cs typeface="Arial" panose="020B0604020202020204" pitchFamily="34" charset="0"/>
              </a:rPr>
              <a:t>Des petits esprits exagèrent trop l'injustice que l'on fait aux Africains : car, si elle était telle qu'ils le disent, ne serait-il pas venu dans la tête des princes d'Europe, qui font entre eux tant de conventions inutiles, d'en faire une générale en faveur de la miséricorde et de la pitié.</a:t>
            </a:r>
          </a:p>
          <a:p>
            <a:pPr marL="0" indent="0">
              <a:buNone/>
            </a:pPr>
            <a:r>
              <a:rPr lang="fr-FR" b="1" dirty="0" smtClean="0">
                <a:latin typeface="Arial" panose="020B0604020202020204" pitchFamily="34" charset="0"/>
                <a:cs typeface="Arial" panose="020B0604020202020204" pitchFamily="34" charset="0"/>
              </a:rPr>
              <a:t>Montesquieu, L’esprit des lois, 1748.</a:t>
            </a:r>
          </a:p>
          <a:p>
            <a:pPr marL="0" indent="0">
              <a:buNone/>
            </a:pPr>
            <a:endParaRPr lang="fr-FR" b="1" dirty="0">
              <a:latin typeface="Arial" panose="020B0604020202020204" pitchFamily="34" charset="0"/>
              <a:cs typeface="Arial" panose="020B0604020202020204" pitchFamily="34" charset="0"/>
            </a:endParaRPr>
          </a:p>
          <a:p>
            <a:pPr marL="0" indent="0">
              <a:buNone/>
            </a:pPr>
            <a:r>
              <a:rPr lang="fr-FR" sz="8000" b="1" dirty="0" smtClean="0">
                <a:latin typeface="Arial" panose="020B0604020202020204" pitchFamily="34" charset="0"/>
                <a:cs typeface="Arial" panose="020B0604020202020204" pitchFamily="34" charset="0"/>
              </a:rPr>
              <a:t>Les élèves demandent à Montesquieu de justifier son point de vue en apportant des contre-exemples.</a:t>
            </a:r>
            <a:endParaRPr lang="fr-FR"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190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Arial" panose="020B0604020202020204" pitchFamily="34" charset="0"/>
                <a:cs typeface="Arial" panose="020B0604020202020204" pitchFamily="34" charset="0"/>
              </a:rPr>
              <a:t>Ecrire à </a:t>
            </a:r>
            <a:r>
              <a:rPr lang="fr-FR" b="1" dirty="0" err="1" smtClean="0">
                <a:latin typeface="Arial" panose="020B0604020202020204" pitchFamily="34" charset="0"/>
                <a:cs typeface="Arial" panose="020B0604020202020204" pitchFamily="34" charset="0"/>
              </a:rPr>
              <a:t>Javert</a:t>
            </a:r>
            <a:r>
              <a:rPr lang="fr-FR" b="1" dirty="0" smtClean="0">
                <a:latin typeface="Arial" panose="020B0604020202020204" pitchFamily="34" charset="0"/>
                <a:cs typeface="Arial" panose="020B0604020202020204" pitchFamily="34" charset="0"/>
              </a:rPr>
              <a:t>.</a:t>
            </a:r>
            <a:endParaRPr lang="fr-FR"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67544" y="1412776"/>
            <a:ext cx="4968552" cy="4525963"/>
          </a:xfrm>
        </p:spPr>
        <p:txBody>
          <a:bodyPr>
            <a:normAutofit lnSpcReduction="10000"/>
          </a:bodyPr>
          <a:lstStyle/>
          <a:p>
            <a:pPr marL="0" indent="0">
              <a:buNone/>
            </a:pPr>
            <a:r>
              <a:rPr lang="fr-FR" b="1" dirty="0" err="1" smtClean="0">
                <a:latin typeface="Arial" panose="020B0604020202020204" pitchFamily="34" charset="0"/>
                <a:cs typeface="Arial" panose="020B0604020202020204" pitchFamily="34" charset="0"/>
              </a:rPr>
              <a:t>Javert</a:t>
            </a:r>
            <a:r>
              <a:rPr lang="fr-FR" b="1" dirty="0" smtClean="0">
                <a:latin typeface="Arial" panose="020B0604020202020204" pitchFamily="34" charset="0"/>
                <a:cs typeface="Arial" panose="020B0604020202020204" pitchFamily="34" charset="0"/>
              </a:rPr>
              <a:t> est un personnage du roman Les Misérables d’Hugo (1862). </a:t>
            </a:r>
            <a:r>
              <a:rPr lang="fr-FR" b="1" dirty="0">
                <a:latin typeface="Arial" panose="020B0604020202020204" pitchFamily="34" charset="0"/>
                <a:cs typeface="Arial" panose="020B0604020202020204" pitchFamily="34" charset="0"/>
              </a:rPr>
              <a:t>C</a:t>
            </a:r>
            <a:r>
              <a:rPr lang="fr-FR" b="1" dirty="0" smtClean="0">
                <a:latin typeface="Arial" panose="020B0604020202020204" pitchFamily="34" charset="0"/>
                <a:cs typeface="Arial" panose="020B0604020202020204" pitchFamily="34" charset="0"/>
              </a:rPr>
              <a:t>e policier arrête arbitrairement </a:t>
            </a:r>
            <a:r>
              <a:rPr lang="fr-FR" b="1" dirty="0" err="1" smtClean="0">
                <a:latin typeface="Arial" panose="020B0604020202020204" pitchFamily="34" charset="0"/>
                <a:cs typeface="Arial" panose="020B0604020202020204" pitchFamily="34" charset="0"/>
              </a:rPr>
              <a:t>Fantine</a:t>
            </a:r>
            <a:r>
              <a:rPr lang="fr-FR" b="1" dirty="0" smtClean="0">
                <a:latin typeface="Arial" panose="020B0604020202020204" pitchFamily="34" charset="0"/>
                <a:cs typeface="Arial" panose="020B0604020202020204" pitchFamily="34" charset="0"/>
              </a:rPr>
              <a:t>, la mère de Cosette.</a:t>
            </a:r>
          </a:p>
          <a:p>
            <a:pPr marL="0" indent="0">
              <a:buNone/>
            </a:pPr>
            <a:r>
              <a:rPr lang="fr-FR" b="1" dirty="0" smtClean="0">
                <a:latin typeface="Arial" panose="020B0604020202020204" pitchFamily="34" charset="0"/>
                <a:cs typeface="Arial" panose="020B0604020202020204" pitchFamily="34" charset="0"/>
              </a:rPr>
              <a:t>Les élèves lui demandent de justifier cette arrestation</a:t>
            </a: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1492637"/>
            <a:ext cx="2664296" cy="4024990"/>
          </a:xfrm>
          <a:prstGeom prst="rect">
            <a:avLst/>
          </a:prstGeom>
        </p:spPr>
      </p:pic>
      <p:sp>
        <p:nvSpPr>
          <p:cNvPr id="5" name="ZoneTexte 4"/>
          <p:cNvSpPr txBox="1"/>
          <p:nvPr/>
        </p:nvSpPr>
        <p:spPr>
          <a:xfrm>
            <a:off x="5436096" y="5733256"/>
            <a:ext cx="2808312" cy="646331"/>
          </a:xfrm>
          <a:prstGeom prst="rect">
            <a:avLst/>
          </a:prstGeom>
          <a:noFill/>
        </p:spPr>
        <p:txBody>
          <a:bodyPr wrap="square" rtlCol="0">
            <a:spAutoFit/>
          </a:bodyPr>
          <a:lstStyle/>
          <a:p>
            <a:pPr algn="ctr"/>
            <a:r>
              <a:rPr lang="fr-FR" dirty="0" smtClean="0">
                <a:latin typeface="Arial" panose="020B0604020202020204" pitchFamily="34" charset="0"/>
                <a:cs typeface="Arial" panose="020B0604020202020204" pitchFamily="34" charset="0"/>
              </a:rPr>
              <a:t>Illustration de Gustave Brion (1824-1877)</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97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858218"/>
          </a:xfrm>
        </p:spPr>
        <p:txBody>
          <a:bodyPr>
            <a:normAutofit fontScale="90000"/>
          </a:bodyPr>
          <a:lstStyle/>
          <a:p>
            <a:r>
              <a:rPr lang="fr-FR" u="sng" dirty="0" smtClean="0">
                <a:latin typeface="Arial" pitchFamily="34" charset="0"/>
                <a:cs typeface="Arial" pitchFamily="34" charset="0"/>
              </a:rPr>
              <a:t>EPI en Français et Histoire-Géographie-Enseignement moral et civique (EMC).</a:t>
            </a:r>
            <a:endParaRPr lang="fr-FR" u="sng" dirty="0">
              <a:latin typeface="Arial" pitchFamily="34" charset="0"/>
              <a:cs typeface="Arial" pitchFamily="34" charset="0"/>
            </a:endParaRPr>
          </a:p>
        </p:txBody>
      </p:sp>
      <p:sp>
        <p:nvSpPr>
          <p:cNvPr id="3" name="Espace réservé du contenu 2"/>
          <p:cNvSpPr>
            <a:spLocks noGrp="1"/>
          </p:cNvSpPr>
          <p:nvPr>
            <p:ph idx="1"/>
          </p:nvPr>
        </p:nvSpPr>
        <p:spPr>
          <a:xfrm>
            <a:off x="539552" y="2132856"/>
            <a:ext cx="8229600" cy="4525963"/>
          </a:xfrm>
        </p:spPr>
        <p:txBody>
          <a:bodyPr>
            <a:normAutofit/>
          </a:bodyPr>
          <a:lstStyle/>
          <a:p>
            <a:pPr marL="0" indent="0" algn="ctr">
              <a:buNone/>
            </a:pPr>
            <a:r>
              <a:rPr lang="fr-FR" sz="4000" b="1" dirty="0" smtClean="0">
                <a:solidFill>
                  <a:srgbClr val="FF0000"/>
                </a:solidFill>
                <a:latin typeface="Arial" pitchFamily="34" charset="0"/>
                <a:cs typeface="Arial" pitchFamily="34" charset="0"/>
              </a:rPr>
              <a:t>Une thématique interdisciplinaire filée sur l’année scolaire de 4°:</a:t>
            </a:r>
          </a:p>
          <a:p>
            <a:pPr marL="0" indent="0" algn="ctr">
              <a:buNone/>
            </a:pPr>
            <a:r>
              <a:rPr lang="fr-FR" sz="4000" b="1" dirty="0" smtClean="0">
                <a:solidFill>
                  <a:srgbClr val="FF0000"/>
                </a:solidFill>
                <a:latin typeface="Arial" pitchFamily="34" charset="0"/>
                <a:cs typeface="Arial" pitchFamily="34" charset="0"/>
              </a:rPr>
              <a:t>L’engagement et la liberté d’expression à travers la littérature des XVIII° et XIX° siècles.</a:t>
            </a:r>
            <a:endParaRPr lang="fr-FR" sz="4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073142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Arial" pitchFamily="34" charset="0"/>
                <a:cs typeface="Arial" pitchFamily="34" charset="0"/>
              </a:rPr>
              <a:t>3 disciplines :</a:t>
            </a:r>
            <a:endParaRPr lang="fr-FR" b="1" u="sng" dirty="0">
              <a:latin typeface="Arial" pitchFamily="34" charset="0"/>
              <a:cs typeface="Arial" pitchFamily="34" charset="0"/>
            </a:endParaRPr>
          </a:p>
        </p:txBody>
      </p:sp>
      <p:sp>
        <p:nvSpPr>
          <p:cNvPr id="3" name="Espace réservé du contenu 2"/>
          <p:cNvSpPr>
            <a:spLocks noGrp="1"/>
          </p:cNvSpPr>
          <p:nvPr>
            <p:ph idx="1"/>
          </p:nvPr>
        </p:nvSpPr>
        <p:spPr/>
        <p:txBody>
          <a:bodyPr>
            <a:normAutofit/>
          </a:bodyPr>
          <a:lstStyle/>
          <a:p>
            <a:r>
              <a:rPr lang="fr-FR" sz="5400" dirty="0" smtClean="0">
                <a:latin typeface="Arial" pitchFamily="34" charset="0"/>
                <a:cs typeface="Arial" pitchFamily="34" charset="0"/>
              </a:rPr>
              <a:t>Le Français</a:t>
            </a:r>
          </a:p>
          <a:p>
            <a:r>
              <a:rPr lang="fr-FR" sz="5400" dirty="0" smtClean="0">
                <a:latin typeface="Arial" pitchFamily="34" charset="0"/>
                <a:cs typeface="Arial" pitchFamily="34" charset="0"/>
              </a:rPr>
              <a:t>L’Histoire-Géographie.</a:t>
            </a:r>
          </a:p>
          <a:p>
            <a:r>
              <a:rPr lang="fr-FR" sz="5400" dirty="0" smtClean="0">
                <a:latin typeface="Arial" pitchFamily="34" charset="0"/>
                <a:cs typeface="Arial" pitchFamily="34" charset="0"/>
              </a:rPr>
              <a:t>L’Enseignement moral et civique (EMC)</a:t>
            </a:r>
            <a:endParaRPr lang="fr-FR" sz="5400" dirty="0">
              <a:latin typeface="Arial" pitchFamily="34" charset="0"/>
              <a:cs typeface="Arial" pitchFamily="34" charset="0"/>
            </a:endParaRPr>
          </a:p>
        </p:txBody>
      </p:sp>
    </p:spTree>
    <p:extLst>
      <p:ext uri="{BB962C8B-B14F-4D97-AF65-F5344CB8AC3E}">
        <p14:creationId xmlns:p14="http://schemas.microsoft.com/office/powerpoint/2010/main" val="3977898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latin typeface="Arial" pitchFamily="34" charset="0"/>
                <a:cs typeface="Arial" pitchFamily="34" charset="0"/>
              </a:rPr>
              <a:t>Domaines du socle commun.</a:t>
            </a:r>
            <a:endParaRPr lang="fr-FR" u="sng" dirty="0">
              <a:latin typeface="Arial" pitchFamily="34" charset="0"/>
              <a:cs typeface="Arial" pitchFamily="34" charset="0"/>
            </a:endParaRPr>
          </a:p>
        </p:txBody>
      </p:sp>
      <p:sp>
        <p:nvSpPr>
          <p:cNvPr id="3" name="Espace réservé du contenu 2"/>
          <p:cNvSpPr>
            <a:spLocks noGrp="1"/>
          </p:cNvSpPr>
          <p:nvPr>
            <p:ph idx="1"/>
          </p:nvPr>
        </p:nvSpPr>
        <p:spPr/>
        <p:txBody>
          <a:bodyPr/>
          <a:lstStyle/>
          <a:p>
            <a:r>
              <a:rPr lang="fr-FR" b="1" u="sng" dirty="0" smtClean="0">
                <a:latin typeface="Arial" pitchFamily="34" charset="0"/>
                <a:cs typeface="Arial" pitchFamily="34" charset="0"/>
              </a:rPr>
              <a:t>Domaine 1. </a:t>
            </a:r>
            <a:r>
              <a:rPr lang="fr-FR" b="1" dirty="0" smtClean="0">
                <a:latin typeface="Arial" pitchFamily="34" charset="0"/>
                <a:cs typeface="Arial" pitchFamily="34" charset="0"/>
              </a:rPr>
              <a:t>Les langages pour penser et communiquer.</a:t>
            </a:r>
          </a:p>
          <a:p>
            <a:r>
              <a:rPr lang="fr-FR" b="1" u="sng" dirty="0" smtClean="0">
                <a:latin typeface="Arial" pitchFamily="34" charset="0"/>
                <a:cs typeface="Arial" pitchFamily="34" charset="0"/>
              </a:rPr>
              <a:t>Domaine 2. </a:t>
            </a:r>
            <a:r>
              <a:rPr lang="fr-FR" b="1" dirty="0" smtClean="0">
                <a:latin typeface="Arial" pitchFamily="34" charset="0"/>
                <a:cs typeface="Arial" pitchFamily="34" charset="0"/>
              </a:rPr>
              <a:t>Les méthodes et outils pour apprendre</a:t>
            </a:r>
          </a:p>
          <a:p>
            <a:r>
              <a:rPr lang="fr-FR" b="1" u="sng" dirty="0" smtClean="0">
                <a:latin typeface="Arial" pitchFamily="34" charset="0"/>
                <a:cs typeface="Arial" pitchFamily="34" charset="0"/>
              </a:rPr>
              <a:t>Domaine 3. </a:t>
            </a:r>
            <a:r>
              <a:rPr lang="fr-FR" b="1" dirty="0" smtClean="0">
                <a:latin typeface="Arial" pitchFamily="34" charset="0"/>
                <a:cs typeface="Arial" pitchFamily="34" charset="0"/>
              </a:rPr>
              <a:t>La formation de la personne et du citoyen</a:t>
            </a:r>
          </a:p>
          <a:p>
            <a:endParaRPr lang="fr-FR" dirty="0"/>
          </a:p>
        </p:txBody>
      </p:sp>
    </p:spTree>
    <p:extLst>
      <p:ext uri="{BB962C8B-B14F-4D97-AF65-F5344CB8AC3E}">
        <p14:creationId xmlns:p14="http://schemas.microsoft.com/office/powerpoint/2010/main" val="125857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Arial" pitchFamily="34" charset="0"/>
                <a:cs typeface="Arial" pitchFamily="34" charset="0"/>
              </a:rPr>
              <a:t>Des compétences poursuivies variées et nombreuses.</a:t>
            </a:r>
            <a:endParaRPr lang="fr-FR" u="sng" dirty="0">
              <a:latin typeface="Arial" pitchFamily="34" charset="0"/>
              <a:cs typeface="Arial" pitchFamily="34" charset="0"/>
            </a:endParaRPr>
          </a:p>
        </p:txBody>
      </p:sp>
      <p:sp>
        <p:nvSpPr>
          <p:cNvPr id="3" name="Espace réservé du contenu 2"/>
          <p:cNvSpPr>
            <a:spLocks noGrp="1"/>
          </p:cNvSpPr>
          <p:nvPr>
            <p:ph idx="1"/>
          </p:nvPr>
        </p:nvSpPr>
        <p:spPr/>
        <p:txBody>
          <a:bodyPr>
            <a:normAutofit lnSpcReduction="10000"/>
          </a:bodyPr>
          <a:lstStyle/>
          <a:p>
            <a:r>
              <a:rPr lang="fr-FR" b="1" u="sng" dirty="0" smtClean="0">
                <a:latin typeface="Arial" pitchFamily="34" charset="0"/>
                <a:cs typeface="Arial" pitchFamily="34" charset="0"/>
              </a:rPr>
              <a:t>En Français (</a:t>
            </a:r>
            <a:r>
              <a:rPr lang="fr-FR" b="1" u="sng" dirty="0" err="1" smtClean="0">
                <a:latin typeface="Arial" pitchFamily="34" charset="0"/>
                <a:cs typeface="Arial" pitchFamily="34" charset="0"/>
              </a:rPr>
              <a:t>cf</a:t>
            </a:r>
            <a:r>
              <a:rPr lang="fr-FR" b="1" u="sng" dirty="0" smtClean="0">
                <a:latin typeface="Arial" pitchFamily="34" charset="0"/>
                <a:cs typeface="Arial" pitchFamily="34" charset="0"/>
              </a:rPr>
              <a:t> programme cycle 4):</a:t>
            </a:r>
          </a:p>
          <a:p>
            <a:r>
              <a:rPr lang="fr-FR" dirty="0" smtClean="0">
                <a:latin typeface="Arial" pitchFamily="34" charset="0"/>
                <a:cs typeface="Arial" pitchFamily="34" charset="0"/>
              </a:rPr>
              <a:t>développement des compétences langagières orales et écrites en réception et en production</a:t>
            </a:r>
          </a:p>
          <a:p>
            <a:r>
              <a:rPr lang="fr-FR" dirty="0" smtClean="0">
                <a:latin typeface="Arial" pitchFamily="34" charset="0"/>
                <a:cs typeface="Arial" pitchFamily="34" charset="0"/>
              </a:rPr>
              <a:t>l'approfondissement des compétences linguistiques </a:t>
            </a:r>
          </a:p>
          <a:p>
            <a:r>
              <a:rPr lang="fr-FR" dirty="0" smtClean="0">
                <a:latin typeface="Arial" pitchFamily="34" charset="0"/>
                <a:cs typeface="Arial" pitchFamily="34" charset="0"/>
              </a:rPr>
              <a:t>la constitution d'une culture littéraire et artistique commune, faisant dialoguer les œuvres littéraires du patrimoine national</a:t>
            </a:r>
          </a:p>
          <a:p>
            <a:endParaRPr lang="fr-FR" b="1" dirty="0" smtClean="0">
              <a:latin typeface="Arial" pitchFamily="34" charset="0"/>
              <a:cs typeface="Arial" pitchFamily="34" charset="0"/>
            </a:endParaRPr>
          </a:p>
          <a:p>
            <a:pPr marL="0" indent="0">
              <a:buNone/>
            </a:pPr>
            <a:endParaRPr lang="fr-FR" dirty="0"/>
          </a:p>
        </p:txBody>
      </p:sp>
    </p:spTree>
    <p:extLst>
      <p:ext uri="{BB962C8B-B14F-4D97-AF65-F5344CB8AC3E}">
        <p14:creationId xmlns:p14="http://schemas.microsoft.com/office/powerpoint/2010/main" val="244324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supports en Français:</a:t>
            </a:r>
            <a:endParaRPr lang="fr-FR" dirty="0"/>
          </a:p>
        </p:txBody>
      </p:sp>
      <p:sp>
        <p:nvSpPr>
          <p:cNvPr id="3" name="Espace réservé du contenu 2"/>
          <p:cNvSpPr>
            <a:spLocks noGrp="1"/>
          </p:cNvSpPr>
          <p:nvPr>
            <p:ph idx="1"/>
          </p:nvPr>
        </p:nvSpPr>
        <p:spPr/>
        <p:txBody>
          <a:bodyPr/>
          <a:lstStyle/>
          <a:p>
            <a:r>
              <a:rPr lang="fr-FR" i="1" dirty="0" smtClean="0"/>
              <a:t>Thème du programme de 4°: </a:t>
            </a:r>
            <a:r>
              <a:rPr lang="fr-FR" b="1" dirty="0" smtClean="0"/>
              <a:t>Individu et société : confrontations de valeurs.</a:t>
            </a:r>
          </a:p>
          <a:p>
            <a:endParaRPr lang="fr-FR" i="1" dirty="0" smtClean="0"/>
          </a:p>
          <a:p>
            <a:pPr marL="0" indent="0">
              <a:buNone/>
            </a:pPr>
            <a:r>
              <a:rPr lang="fr-FR" i="1" dirty="0" smtClean="0"/>
              <a:t>On peut aussi étudier sous forme d'un groupement de textes des extraits de romans ou de nouvelles des XVIIIe, XIXe, XXe et XXIe siècles.</a:t>
            </a:r>
            <a:endParaRPr lang="fr-FR" i="1" dirty="0"/>
          </a:p>
          <a:p>
            <a:endParaRPr lang="fr-FR" dirty="0"/>
          </a:p>
        </p:txBody>
      </p:sp>
    </p:spTree>
    <p:extLst>
      <p:ext uri="{BB962C8B-B14F-4D97-AF65-F5344CB8AC3E}">
        <p14:creationId xmlns:p14="http://schemas.microsoft.com/office/powerpoint/2010/main" val="15409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Arial" pitchFamily="34" charset="0"/>
                <a:cs typeface="Arial" pitchFamily="34" charset="0"/>
              </a:rPr>
              <a:t>Des thèmes variés et nombreux.</a:t>
            </a:r>
            <a:endParaRPr lang="fr-FR" u="sng" dirty="0">
              <a:latin typeface="Arial" pitchFamily="34" charset="0"/>
              <a:cs typeface="Arial" pitchFamily="34" charset="0"/>
            </a:endParaRPr>
          </a:p>
        </p:txBody>
      </p:sp>
      <p:sp>
        <p:nvSpPr>
          <p:cNvPr id="3" name="Espace réservé du contenu 2"/>
          <p:cNvSpPr>
            <a:spLocks noGrp="1"/>
          </p:cNvSpPr>
          <p:nvPr>
            <p:ph idx="1"/>
          </p:nvPr>
        </p:nvSpPr>
        <p:spPr/>
        <p:txBody>
          <a:bodyPr>
            <a:normAutofit lnSpcReduction="10000"/>
          </a:bodyPr>
          <a:lstStyle/>
          <a:p>
            <a:r>
              <a:rPr lang="fr-FR" b="1" u="sng" dirty="0" smtClean="0">
                <a:latin typeface="Arial" pitchFamily="34" charset="0"/>
                <a:cs typeface="Arial" pitchFamily="34" charset="0"/>
              </a:rPr>
              <a:t>En Histoire-Géographie (</a:t>
            </a:r>
            <a:r>
              <a:rPr lang="fr-FR" b="1" u="sng" dirty="0" err="1" smtClean="0">
                <a:latin typeface="Arial" pitchFamily="34" charset="0"/>
                <a:cs typeface="Arial" pitchFamily="34" charset="0"/>
              </a:rPr>
              <a:t>cf</a:t>
            </a:r>
            <a:r>
              <a:rPr lang="fr-FR" b="1" u="sng" dirty="0" smtClean="0">
                <a:latin typeface="Arial" pitchFamily="34" charset="0"/>
                <a:cs typeface="Arial" pitchFamily="34" charset="0"/>
              </a:rPr>
              <a:t> programme cycle 4):</a:t>
            </a:r>
          </a:p>
          <a:p>
            <a:r>
              <a:rPr lang="fr-FR" b="1" dirty="0" smtClean="0"/>
              <a:t>Thème 1 : Le XVIIIe siècle. Expansions, Lumières et révolutions</a:t>
            </a:r>
          </a:p>
          <a:p>
            <a:pPr marL="0" indent="0">
              <a:buNone/>
            </a:pPr>
            <a:r>
              <a:rPr lang="fr-FR" dirty="0" smtClean="0"/>
              <a:t>L'Europe des Lumières : circulation des idées, despotisme éclairé et contestation de l'absolutisme.</a:t>
            </a:r>
          </a:p>
          <a:p>
            <a:r>
              <a:rPr lang="fr-FR" b="1" dirty="0" smtClean="0"/>
              <a:t>Thème 3 </a:t>
            </a:r>
            <a:r>
              <a:rPr lang="fr-FR" dirty="0" smtClean="0"/>
              <a:t>: </a:t>
            </a:r>
            <a:r>
              <a:rPr lang="fr-FR" b="1" dirty="0" smtClean="0"/>
              <a:t>Société, culture et politique dans la France du XIXe siècle</a:t>
            </a:r>
            <a:endParaRPr lang="fr-FR" dirty="0" smtClean="0"/>
          </a:p>
          <a:p>
            <a:endParaRPr lang="fr-FR" b="1" dirty="0" smtClean="0">
              <a:latin typeface="Arial" pitchFamily="34" charset="0"/>
              <a:cs typeface="Arial" pitchFamily="34" charset="0"/>
            </a:endParaRPr>
          </a:p>
          <a:p>
            <a:pPr marL="0" indent="0">
              <a:buNone/>
            </a:pPr>
            <a:endParaRPr lang="fr-FR" dirty="0"/>
          </a:p>
        </p:txBody>
      </p:sp>
    </p:spTree>
    <p:extLst>
      <p:ext uri="{BB962C8B-B14F-4D97-AF65-F5344CB8AC3E}">
        <p14:creationId xmlns:p14="http://schemas.microsoft.com/office/powerpoint/2010/main" val="78535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Arial" pitchFamily="34" charset="0"/>
                <a:cs typeface="Arial" pitchFamily="34" charset="0"/>
              </a:rPr>
              <a:t>Des compétences poursuivies variées et nombreuses.</a:t>
            </a:r>
            <a:endParaRPr lang="fr-FR" u="sng" dirty="0">
              <a:latin typeface="Arial" pitchFamily="34" charset="0"/>
              <a:cs typeface="Arial" pitchFamily="34" charset="0"/>
            </a:endParaRPr>
          </a:p>
        </p:txBody>
      </p:sp>
      <p:sp>
        <p:nvSpPr>
          <p:cNvPr id="3" name="Espace réservé du contenu 2"/>
          <p:cNvSpPr>
            <a:spLocks noGrp="1"/>
          </p:cNvSpPr>
          <p:nvPr>
            <p:ph idx="1"/>
          </p:nvPr>
        </p:nvSpPr>
        <p:spPr/>
        <p:txBody>
          <a:bodyPr>
            <a:normAutofit fontScale="92500" lnSpcReduction="10000"/>
          </a:bodyPr>
          <a:lstStyle/>
          <a:p>
            <a:r>
              <a:rPr lang="fr-FR" b="1" u="sng" dirty="0" smtClean="0">
                <a:latin typeface="Arial" pitchFamily="34" charset="0"/>
                <a:cs typeface="Arial" pitchFamily="34" charset="0"/>
              </a:rPr>
              <a:t>En EMC (</a:t>
            </a:r>
            <a:r>
              <a:rPr lang="fr-FR" b="1" u="sng" dirty="0" err="1" smtClean="0">
                <a:latin typeface="Arial" pitchFamily="34" charset="0"/>
                <a:cs typeface="Arial" pitchFamily="34" charset="0"/>
              </a:rPr>
              <a:t>cf</a:t>
            </a:r>
            <a:r>
              <a:rPr lang="fr-FR" b="1" u="sng" dirty="0" smtClean="0">
                <a:latin typeface="Arial" pitchFamily="34" charset="0"/>
                <a:cs typeface="Arial" pitchFamily="34" charset="0"/>
              </a:rPr>
              <a:t> programme cycle 4):</a:t>
            </a:r>
          </a:p>
          <a:p>
            <a:r>
              <a:rPr lang="fr-FR" b="1" dirty="0" smtClean="0">
                <a:latin typeface="Arial" pitchFamily="34" charset="0"/>
                <a:cs typeface="Arial" pitchFamily="34" charset="0"/>
              </a:rPr>
              <a:t>Exprimer des sentiments moraux à partir de questionnements ou de supports variés et les confronter avec ceux des autres</a:t>
            </a:r>
          </a:p>
          <a:p>
            <a:r>
              <a:rPr lang="fr-FR" b="1" dirty="0" smtClean="0">
                <a:latin typeface="Arial" pitchFamily="34" charset="0"/>
                <a:cs typeface="Arial" pitchFamily="34" charset="0"/>
              </a:rPr>
              <a:t>Expressions littéraires et artistiques et connaissance historique d’aspiration à la liberté</a:t>
            </a:r>
          </a:p>
          <a:p>
            <a:r>
              <a:rPr lang="fr-FR" b="1" dirty="0" smtClean="0">
                <a:latin typeface="Arial" pitchFamily="34" charset="0"/>
                <a:cs typeface="Arial" pitchFamily="34" charset="0"/>
              </a:rPr>
              <a:t>Les libertés fondamentales de la personne</a:t>
            </a:r>
          </a:p>
          <a:p>
            <a:pPr marL="0" indent="0">
              <a:buNone/>
            </a:pPr>
            <a:endParaRPr lang="fr-FR" dirty="0"/>
          </a:p>
        </p:txBody>
      </p:sp>
    </p:spTree>
    <p:extLst>
      <p:ext uri="{BB962C8B-B14F-4D97-AF65-F5344CB8AC3E}">
        <p14:creationId xmlns:p14="http://schemas.microsoft.com/office/powerpoint/2010/main" val="1498168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Arial" pitchFamily="34" charset="0"/>
                <a:cs typeface="Arial" pitchFamily="34" charset="0"/>
              </a:rPr>
              <a:t>Mise en pratique.</a:t>
            </a:r>
            <a:endParaRPr lang="fr-FR" b="1" u="sng" dirty="0">
              <a:latin typeface="Arial" pitchFamily="34" charset="0"/>
              <a:cs typeface="Arial" pitchFamily="34" charset="0"/>
            </a:endParaRPr>
          </a:p>
        </p:txBody>
      </p:sp>
      <p:sp>
        <p:nvSpPr>
          <p:cNvPr id="3" name="Espace réservé du contenu 2"/>
          <p:cNvSpPr>
            <a:spLocks noGrp="1"/>
          </p:cNvSpPr>
          <p:nvPr>
            <p:ph idx="1"/>
          </p:nvPr>
        </p:nvSpPr>
        <p:spPr/>
        <p:txBody>
          <a:bodyPr>
            <a:normAutofit/>
          </a:bodyPr>
          <a:lstStyle/>
          <a:p>
            <a:r>
              <a:rPr lang="fr-FR" sz="4400" dirty="0" smtClean="0">
                <a:latin typeface="Arial" pitchFamily="34" charset="0"/>
                <a:cs typeface="Arial" pitchFamily="34" charset="0"/>
              </a:rPr>
              <a:t>2 classes de 4° ayant les mêmes enseignants de lettres et d’HG-EMC.</a:t>
            </a:r>
          </a:p>
          <a:p>
            <a:r>
              <a:rPr lang="fr-FR" sz="4400" dirty="0" smtClean="0">
                <a:latin typeface="Arial" pitchFamily="34" charset="0"/>
                <a:cs typeface="Arial" pitchFamily="34" charset="0"/>
              </a:rPr>
              <a:t>Organisation filée sur l’année sur les 3 disciplines</a:t>
            </a:r>
            <a:endParaRPr lang="fr-FR" sz="4400" dirty="0">
              <a:latin typeface="Arial" pitchFamily="34" charset="0"/>
              <a:cs typeface="Arial" pitchFamily="34" charset="0"/>
            </a:endParaRPr>
          </a:p>
        </p:txBody>
      </p:sp>
    </p:spTree>
    <p:extLst>
      <p:ext uri="{BB962C8B-B14F-4D97-AF65-F5344CB8AC3E}">
        <p14:creationId xmlns:p14="http://schemas.microsoft.com/office/powerpoint/2010/main" val="12057570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426</Words>
  <Application>Microsoft Office PowerPoint</Application>
  <PresentationFormat>Affichage à l'écran (4:3)</PresentationFormat>
  <Paragraphs>64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EPI: Information, communication, citoyenneté Cycle 4. Classes de 4°.</vt:lpstr>
      <vt:lpstr>EPI en Français et Histoire-Géographie-Enseignement moral et civique (EMC).</vt:lpstr>
      <vt:lpstr>3 disciplines :</vt:lpstr>
      <vt:lpstr>Domaines du socle commun.</vt:lpstr>
      <vt:lpstr>Des compétences poursuivies variées et nombreuses.</vt:lpstr>
      <vt:lpstr>Des supports en Français:</vt:lpstr>
      <vt:lpstr>Des thèmes variés et nombreux.</vt:lpstr>
      <vt:lpstr>Des compétences poursuivies variées et nombreuses.</vt:lpstr>
      <vt:lpstr>Mise en pratique.</vt:lpstr>
      <vt:lpstr>Une tâche complexe.</vt:lpstr>
      <vt:lpstr>Présentation PowerPoint</vt:lpstr>
      <vt:lpstr>Présentation PowerPoint</vt:lpstr>
      <vt:lpstr>Productions des élèves</vt:lpstr>
      <vt:lpstr>Ecrire à Montesquieu.</vt:lpstr>
      <vt:lpstr>Ecrire à Javert.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 Classes de 4°.</dc:title>
  <dc:creator>barthelemy nicolas</dc:creator>
  <cp:lastModifiedBy>Bartoche</cp:lastModifiedBy>
  <cp:revision>22</cp:revision>
  <dcterms:created xsi:type="dcterms:W3CDTF">2016-02-08T07:08:00Z</dcterms:created>
  <dcterms:modified xsi:type="dcterms:W3CDTF">2016-02-10T07:17:34Z</dcterms:modified>
</cp:coreProperties>
</file>