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01" r:id="rId3"/>
    <p:sldId id="296" r:id="rId4"/>
    <p:sldId id="271" r:id="rId5"/>
    <p:sldId id="288" r:id="rId6"/>
    <p:sldId id="258" r:id="rId7"/>
    <p:sldId id="283" r:id="rId8"/>
    <p:sldId id="299" r:id="rId9"/>
    <p:sldId id="257" r:id="rId10"/>
    <p:sldId id="289" r:id="rId11"/>
    <p:sldId id="290" r:id="rId12"/>
    <p:sldId id="291" r:id="rId13"/>
    <p:sldId id="292" r:id="rId14"/>
    <p:sldId id="293" r:id="rId15"/>
    <p:sldId id="294" r:id="rId16"/>
    <p:sldId id="295"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FA00"/>
    <a:srgbClr val="F9F9F9"/>
    <a:srgbClr val="D5787A"/>
    <a:srgbClr val="F5AEF4"/>
    <a:srgbClr val="D598D4"/>
    <a:srgbClr val="FFD5C2"/>
    <a:srgbClr val="B4EDE4"/>
    <a:srgbClr val="EAE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p:restoredTop sz="84432"/>
  </p:normalViewPr>
  <p:slideViewPr>
    <p:cSldViewPr snapToGrid="0" snapToObjects="1">
      <p:cViewPr>
        <p:scale>
          <a:sx n="69" d="100"/>
          <a:sy n="69" d="100"/>
        </p:scale>
        <p:origin x="148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87D12-74B1-A843-9E20-6777C805E86C}" type="datetimeFigureOut">
              <a:rPr lang="fr-FR" smtClean="0"/>
              <a:t>08/03/2017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72D5D-67E7-0249-A0D4-6F3379678A61}" type="slidenum">
              <a:rPr lang="fr-FR" smtClean="0"/>
              <a:t>‹#›</a:t>
            </a:fld>
            <a:endParaRPr lang="fr-FR"/>
          </a:p>
        </p:txBody>
      </p:sp>
    </p:spTree>
    <p:extLst>
      <p:ext uri="{BB962C8B-B14F-4D97-AF65-F5344CB8AC3E}">
        <p14:creationId xmlns:p14="http://schemas.microsoft.com/office/powerpoint/2010/main" val="5367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Tournus" TargetMode="External"/><Relationship Id="rId4" Type="http://schemas.openxmlformats.org/officeDocument/2006/relationships/hyperlink" Target="https://fr.wikipedia.org/wiki/21_ao%C3%BBt" TargetMode="External"/><Relationship Id="rId5" Type="http://schemas.openxmlformats.org/officeDocument/2006/relationships/hyperlink" Target="https://fr.wikipedia.org/wiki/1725" TargetMode="External"/><Relationship Id="rId6" Type="http://schemas.openxmlformats.org/officeDocument/2006/relationships/hyperlink" Target="https://fr.wikipedia.org/wiki/Paris" TargetMode="External"/><Relationship Id="rId7" Type="http://schemas.openxmlformats.org/officeDocument/2006/relationships/hyperlink" Target="https://fr.wikipedia.org/wiki/21_mars" TargetMode="External"/><Relationship Id="rId8" Type="http://schemas.openxmlformats.org/officeDocument/2006/relationships/hyperlink" Target="https://fr.wikipedia.org/wiki/Mars_1805" TargetMode="External"/><Relationship Id="rId9" Type="http://schemas.openxmlformats.org/officeDocument/2006/relationships/hyperlink" Target="https://fr.wikipedia.org/wiki/1805"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Différents titres:</a:t>
            </a:r>
            <a:r>
              <a:rPr lang="fr-FR" baseline="0" dirty="0" smtClean="0"/>
              <a:t> le petit paresseux, l’enfant endormi sur son livre, un jugement qui contient la cause  de l’endormissement ou un constat qui conduit à s’intéresser à la cause</a:t>
            </a:r>
            <a:r>
              <a:rPr lang="mr-IN" baseline="0" dirty="0" smtClean="0"/>
              <a:t>…</a:t>
            </a:r>
            <a:endParaRPr lang="fr-FR" baseline="0" dirty="0" smtClean="0"/>
          </a:p>
          <a:p>
            <a:r>
              <a:rPr lang="fr-FR" baseline="0" dirty="0" smtClean="0"/>
              <a:t>La question de l’enseignement est ancienne!</a:t>
            </a:r>
          </a:p>
          <a:p>
            <a:r>
              <a:rPr lang="fr-FR" b="1" dirty="0" smtClean="0">
                <a:solidFill>
                  <a:schemeClr val="tx1"/>
                </a:solidFill>
              </a:rPr>
              <a:t>Jean-Baptiste Greuze</a:t>
            </a:r>
            <a:r>
              <a:rPr lang="fr-FR" dirty="0" smtClean="0">
                <a:solidFill>
                  <a:schemeClr val="tx1"/>
                </a:solidFill>
              </a:rPr>
              <a:t>, né à </a:t>
            </a:r>
            <a:r>
              <a:rPr lang="fr-FR" dirty="0" smtClean="0">
                <a:solidFill>
                  <a:schemeClr val="tx1"/>
                </a:solidFill>
                <a:hlinkClick r:id="rId3" tooltip="Tournus"/>
              </a:rPr>
              <a:t>Tournus</a:t>
            </a:r>
            <a:r>
              <a:rPr lang="fr-FR" dirty="0" smtClean="0">
                <a:solidFill>
                  <a:schemeClr val="tx1"/>
                </a:solidFill>
              </a:rPr>
              <a:t> le </a:t>
            </a:r>
            <a:r>
              <a:rPr lang="fr-FR" dirty="0" smtClean="0">
                <a:solidFill>
                  <a:schemeClr val="tx1"/>
                </a:solidFill>
                <a:hlinkClick r:id="rId4" tooltip="21 août"/>
              </a:rPr>
              <a:t>21 </a:t>
            </a:r>
            <a:r>
              <a:rPr lang="fr-FR" baseline="0" dirty="0" smtClean="0">
                <a:solidFill>
                  <a:schemeClr val="tx1"/>
                </a:solidFill>
                <a:hlinkClick r:id="rId4" tooltip="21 août"/>
              </a:rPr>
              <a:t>août</a:t>
            </a:r>
            <a:r>
              <a:rPr lang="fr-FR" dirty="0" smtClean="0">
                <a:solidFill>
                  <a:schemeClr val="tx1"/>
                </a:solidFill>
              </a:rPr>
              <a:t> </a:t>
            </a:r>
            <a:r>
              <a:rPr lang="fr-FR" dirty="0" smtClean="0">
                <a:solidFill>
                  <a:schemeClr val="tx1"/>
                </a:solidFill>
                <a:hlinkClick r:id="rId5" tooltip="1725"/>
              </a:rPr>
              <a:t>1725</a:t>
            </a:r>
            <a:r>
              <a:rPr lang="fr-FR" dirty="0" smtClean="0">
                <a:solidFill>
                  <a:schemeClr val="tx1"/>
                </a:solidFill>
              </a:rPr>
              <a:t> et mort à </a:t>
            </a:r>
            <a:r>
              <a:rPr lang="fr-FR" dirty="0" smtClean="0">
                <a:solidFill>
                  <a:schemeClr val="tx1"/>
                </a:solidFill>
                <a:hlinkClick r:id="rId6" tooltip="Paris"/>
              </a:rPr>
              <a:t>Paris</a:t>
            </a:r>
            <a:r>
              <a:rPr lang="fr-FR" dirty="0" smtClean="0">
                <a:solidFill>
                  <a:schemeClr val="tx1"/>
                </a:solidFill>
              </a:rPr>
              <a:t> le </a:t>
            </a:r>
            <a:r>
              <a:rPr lang="fr-FR" dirty="0" smtClean="0">
                <a:solidFill>
                  <a:schemeClr val="tx1"/>
                </a:solidFill>
                <a:hlinkClick r:id="rId7" tooltip="21 mars"/>
              </a:rPr>
              <a:t>21</a:t>
            </a:r>
            <a:r>
              <a:rPr lang="fr-FR" dirty="0" smtClean="0">
                <a:solidFill>
                  <a:schemeClr val="tx1"/>
                </a:solidFill>
              </a:rPr>
              <a:t> </a:t>
            </a:r>
            <a:r>
              <a:rPr lang="fr-FR" dirty="0" smtClean="0">
                <a:solidFill>
                  <a:schemeClr val="tx1"/>
                </a:solidFill>
                <a:hlinkClick r:id="rId8" tooltip="Mars 1805"/>
              </a:rPr>
              <a:t>mars</a:t>
            </a:r>
            <a:r>
              <a:rPr lang="fr-FR" dirty="0" smtClean="0">
                <a:solidFill>
                  <a:schemeClr val="tx1"/>
                </a:solidFill>
              </a:rPr>
              <a:t> </a:t>
            </a:r>
            <a:r>
              <a:rPr lang="fr-FR" dirty="0" smtClean="0">
                <a:solidFill>
                  <a:schemeClr val="tx1"/>
                </a:solidFill>
                <a:hlinkClick r:id="rId9" tooltip="1805"/>
              </a:rPr>
              <a:t>1805</a:t>
            </a:r>
            <a:r>
              <a:rPr lang="fr-FR" dirty="0" smtClean="0">
                <a:solidFill>
                  <a:schemeClr val="tx1"/>
                </a:solidFill>
              </a:rPr>
              <a:t>, admiré par Diderot. Lien avec Lumières</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3</a:t>
            </a:fld>
            <a:endParaRPr lang="fr-FR"/>
          </a:p>
        </p:txBody>
      </p:sp>
    </p:spTree>
    <p:extLst>
      <p:ext uri="{BB962C8B-B14F-4D97-AF65-F5344CB8AC3E}">
        <p14:creationId xmlns:p14="http://schemas.microsoft.com/office/powerpoint/2010/main" val="72442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6</a:t>
            </a:fld>
            <a:endParaRPr lang="fr-FR"/>
          </a:p>
        </p:txBody>
      </p:sp>
    </p:spTree>
    <p:extLst>
      <p:ext uri="{BB962C8B-B14F-4D97-AF65-F5344CB8AC3E}">
        <p14:creationId xmlns:p14="http://schemas.microsoft.com/office/powerpoint/2010/main" val="62852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L’Ecole royale des ponts et chaussées 1747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tournant des années 1880-1890</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7</a:t>
            </a:fld>
            <a:endParaRPr lang="fr-FR"/>
          </a:p>
        </p:txBody>
      </p:sp>
    </p:spTree>
    <p:extLst>
      <p:ext uri="{BB962C8B-B14F-4D97-AF65-F5344CB8AC3E}">
        <p14:creationId xmlns:p14="http://schemas.microsoft.com/office/powerpoint/2010/main" val="6268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La loi HABY du 11 Juillet 1975</a:t>
            </a:r>
            <a:r>
              <a:rPr lang="fr-FR" b="1" dirty="0" smtClean="0"/>
              <a:t> : une rupture majeure </a:t>
            </a:r>
          </a:p>
          <a:p>
            <a:r>
              <a:rPr lang="fr-FR" dirty="0" smtClean="0"/>
              <a:t>s'inscrit dans le prolongement des réformes qui affectent la durée de la scolarité obligatoire et l'unification des enseignements post-primaire. La prolongation de la scolarité obligatoire jusqu'à 16 ans, une des grandes orientations de la réforme </a:t>
            </a:r>
            <a:r>
              <a:rPr lang="fr-FR" dirty="0" err="1" smtClean="0"/>
              <a:t>Berthoin</a:t>
            </a:r>
            <a:r>
              <a:rPr lang="fr-FR" dirty="0" smtClean="0"/>
              <a:t> (59), ne devient effective qu'en 1967; supprimant l'examen d'entrée en sixième, elle est à l'origine de la démocratisation de l'accès à l'enseignement secondaire. La réforme Fouchet (1963) organise l'orientation dans les collèges d'enseignement secondaire (CES) par la mise en place des classes de quatrième et troisième pratiques, qui constituent avec les classes de sixième et de cinquième de transition une filière de ségrégation scolaire et sociale.</a:t>
            </a:r>
          </a:p>
          <a:p>
            <a:r>
              <a:rPr lang="fr-FR" dirty="0" smtClean="0"/>
              <a:t>La réforme Haby se caractérise d'abord par la suppression des filières de relégation </a:t>
            </a:r>
            <a:br>
              <a:rPr lang="fr-FR" dirty="0" smtClean="0"/>
            </a:br>
            <a:r>
              <a:rPr lang="fr-FR" dirty="0" smtClean="0"/>
              <a:t>L'orientation se fera désormais par le jeu des options choisies en quatrième, options d'enseignement général ou à caractère préprofessionnel. une évolution plus égalitaire dans sa forme que dans dans sa mise en œuvre concrète : supprimant les filières de l'intérieur, elle souligne les disparités entre collèges.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Permet la massification</a:t>
            </a:r>
            <a:r>
              <a:rPr lang="fr-FR" baseline="0" dirty="0" smtClean="0"/>
              <a:t> mais pas vraiment la démocratisation: mécanismes d’exclusion profonds qui font que dans le système français le destin scolaire est fortement lié l’origine sociale. (</a:t>
            </a:r>
            <a:r>
              <a:rPr lang="fr-FR" baseline="0" dirty="0" err="1" smtClean="0"/>
              <a:t>cf</a:t>
            </a:r>
            <a:r>
              <a:rPr lang="fr-FR" baseline="0" dirty="0" smtClean="0"/>
              <a:t> Bourdieu, PISA). Contradiction entre les valeurs proclamées et la réalité vécue.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8</a:t>
            </a:fld>
            <a:endParaRPr lang="fr-FR"/>
          </a:p>
        </p:txBody>
      </p:sp>
    </p:spTree>
    <p:extLst>
      <p:ext uri="{BB962C8B-B14F-4D97-AF65-F5344CB8AC3E}">
        <p14:creationId xmlns:p14="http://schemas.microsoft.com/office/powerpoint/2010/main" val="76645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recherches sur la notation, menées depuis plusieurs dizaines d’années, aboutissent à au moins cinq résultats consensuels dans la communauté scientifique</a:t>
            </a:r>
          </a:p>
          <a:p>
            <a:endParaRPr lang="fr-FR" dirty="0"/>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9</a:t>
            </a:fld>
            <a:endParaRPr lang="fr-FR"/>
          </a:p>
        </p:txBody>
      </p:sp>
    </p:spTree>
    <p:extLst>
      <p:ext uri="{BB962C8B-B14F-4D97-AF65-F5344CB8AC3E}">
        <p14:creationId xmlns:p14="http://schemas.microsoft.com/office/powerpoint/2010/main" val="63240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15</a:t>
            </a:fld>
            <a:endParaRPr lang="fr-FR"/>
          </a:p>
        </p:txBody>
      </p:sp>
    </p:spTree>
    <p:extLst>
      <p:ext uri="{BB962C8B-B14F-4D97-AF65-F5344CB8AC3E}">
        <p14:creationId xmlns:p14="http://schemas.microsoft.com/office/powerpoint/2010/main" val="7729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772D5D-67E7-0249-A0D4-6F3379678A61}" type="slidenum">
              <a:rPr lang="fr-FR" smtClean="0"/>
              <a:t>16</a:t>
            </a:fld>
            <a:endParaRPr lang="fr-FR"/>
          </a:p>
        </p:txBody>
      </p:sp>
    </p:spTree>
    <p:extLst>
      <p:ext uri="{BB962C8B-B14F-4D97-AF65-F5344CB8AC3E}">
        <p14:creationId xmlns:p14="http://schemas.microsoft.com/office/powerpoint/2010/main" val="127149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52697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33651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4497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76654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41995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1AD7F4-C461-C540-9AA2-69C21AE91D78}"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2690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1AD7F4-C461-C540-9AA2-69C21AE91D78}" type="datetimeFigureOut">
              <a:rPr lang="fr-FR" smtClean="0"/>
              <a:t>08/03/2017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63699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21AD7F4-C461-C540-9AA2-69C21AE91D78}" type="datetimeFigureOut">
              <a:rPr lang="fr-FR" smtClean="0"/>
              <a:t>08/03/2017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62087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1AD7F4-C461-C540-9AA2-69C21AE91D78}" type="datetimeFigureOut">
              <a:rPr lang="fr-FR" smtClean="0"/>
              <a:t>08/03/2017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16258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1AD7F4-C461-C540-9AA2-69C21AE91D78}"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172510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1AD7F4-C461-C540-9AA2-69C21AE91D78}" type="datetimeFigureOut">
              <a:rPr lang="fr-FR" smtClean="0"/>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7F7CD-8E52-4E4B-BC14-8C8FC2E0608A}" type="slidenum">
              <a:rPr lang="fr-FR" smtClean="0"/>
              <a:t>‹#›</a:t>
            </a:fld>
            <a:endParaRPr lang="fr-FR"/>
          </a:p>
        </p:txBody>
      </p:sp>
    </p:spTree>
    <p:extLst>
      <p:ext uri="{BB962C8B-B14F-4D97-AF65-F5344CB8AC3E}">
        <p14:creationId xmlns:p14="http://schemas.microsoft.com/office/powerpoint/2010/main" val="5942930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AD7F4-C461-C540-9AA2-69C21AE91D78}" type="datetimeFigureOut">
              <a:rPr lang="fr-FR" smtClean="0"/>
              <a:t>08/03/2017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F7CD-8E52-4E4B-BC14-8C8FC2E0608A}" type="slidenum">
              <a:rPr lang="fr-FR" smtClean="0"/>
              <a:t>‹#›</a:t>
            </a:fld>
            <a:endParaRPr lang="fr-FR"/>
          </a:p>
        </p:txBody>
      </p:sp>
    </p:spTree>
    <p:extLst>
      <p:ext uri="{BB962C8B-B14F-4D97-AF65-F5344CB8AC3E}">
        <p14:creationId xmlns:p14="http://schemas.microsoft.com/office/powerpoint/2010/main" val="127692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L’évaluation au cœur de la refondation de l’Ecole de la République</a:t>
            </a:r>
            <a:endParaRPr lang="fr-FR" dirty="0"/>
          </a:p>
        </p:txBody>
      </p:sp>
      <p:sp>
        <p:nvSpPr>
          <p:cNvPr id="3" name="Sous-titre 2"/>
          <p:cNvSpPr>
            <a:spLocks noGrp="1"/>
          </p:cNvSpPr>
          <p:nvPr>
            <p:ph type="subTitle" idx="1"/>
          </p:nvPr>
        </p:nvSpPr>
        <p:spPr/>
        <p:txBody>
          <a:bodyPr/>
          <a:lstStyle/>
          <a:p>
            <a:r>
              <a:rPr lang="fr-FR" dirty="0" smtClean="0"/>
              <a:t>Journée de formation disciplinaire</a:t>
            </a:r>
          </a:p>
          <a:p>
            <a:r>
              <a:rPr lang="fr-FR" dirty="0" smtClean="0"/>
              <a:t>Histoire-géographie</a:t>
            </a:r>
          </a:p>
          <a:p>
            <a:r>
              <a:rPr lang="fr-FR" dirty="0" smtClean="0"/>
              <a:t>Académie de Montpellier</a:t>
            </a:r>
            <a:endParaRPr lang="fr-FR" dirty="0"/>
          </a:p>
        </p:txBody>
      </p:sp>
    </p:spTree>
    <p:extLst>
      <p:ext uri="{BB962C8B-B14F-4D97-AF65-F5344CB8AC3E}">
        <p14:creationId xmlns:p14="http://schemas.microsoft.com/office/powerpoint/2010/main" val="151709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Politique_educative/51/4/2014_ecoledelarefondation_infographie_V2_311514.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88" y="0"/>
            <a:ext cx="2922270" cy="685609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881536" y="427225"/>
            <a:ext cx="8310464" cy="5509200"/>
          </a:xfrm>
          <a:prstGeom prst="rect">
            <a:avLst/>
          </a:prstGeom>
          <a:noFill/>
        </p:spPr>
        <p:txBody>
          <a:bodyPr wrap="square" rtlCol="0">
            <a:spAutoFit/>
          </a:bodyPr>
          <a:lstStyle/>
          <a:p>
            <a:r>
              <a:rPr lang="fr-FR" sz="3200" b="1" dirty="0" smtClean="0"/>
              <a:t> </a:t>
            </a:r>
            <a:r>
              <a:rPr lang="fr-FR" sz="3200" dirty="0" smtClean="0"/>
              <a:t>La loi n° 2013-595 du 8 juillet 2013 d’orientation et de programmation pour la refondation de l’École de la République appelle à faire évoluer les modalités d’évaluation des élèves vers une évaluation positive, simple et lisible, </a:t>
            </a:r>
          </a:p>
          <a:p>
            <a:r>
              <a:rPr lang="fr-FR" sz="3200" dirty="0" smtClean="0"/>
              <a:t>valorisant les progrès, encourageant les initiatives et compréhensible par les familles, pour mesurer le degré d’acquisition des connaissances et des compétences ainsi que la progression de l’élève.</a:t>
            </a:r>
          </a:p>
          <a:p>
            <a:endParaRPr lang="fr-FR" sz="3200" dirty="0"/>
          </a:p>
        </p:txBody>
      </p:sp>
      <p:cxnSp>
        <p:nvCxnSpPr>
          <p:cNvPr id="4" name="Connecteur droit 3"/>
          <p:cNvCxnSpPr/>
          <p:nvPr/>
        </p:nvCxnSpPr>
        <p:spPr>
          <a:xfrm flipV="1">
            <a:off x="3959290" y="2875646"/>
            <a:ext cx="5837853" cy="130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049485" y="3373881"/>
            <a:ext cx="3377682" cy="26174"/>
          </a:xfrm>
          <a:prstGeom prst="line">
            <a:avLst/>
          </a:prstGeom>
          <a:ln w="22225">
            <a:solidFill>
              <a:srgbClr val="FF0000"/>
            </a:solidFill>
          </a:ln>
        </p:spPr>
        <p:style>
          <a:lnRef idx="3">
            <a:schemeClr val="dk1"/>
          </a:lnRef>
          <a:fillRef idx="0">
            <a:schemeClr val="dk1"/>
          </a:fillRef>
          <a:effectRef idx="2">
            <a:schemeClr val="dk1"/>
          </a:effectRef>
          <a:fontRef idx="minor">
            <a:schemeClr val="tx1"/>
          </a:fontRef>
        </p:style>
      </p:cxnSp>
      <p:cxnSp>
        <p:nvCxnSpPr>
          <p:cNvPr id="13" name="Connecteur droit 12"/>
          <p:cNvCxnSpPr/>
          <p:nvPr/>
        </p:nvCxnSpPr>
        <p:spPr>
          <a:xfrm>
            <a:off x="6102220" y="3883390"/>
            <a:ext cx="5206482" cy="2051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652726" y="4348065"/>
            <a:ext cx="3144417" cy="1222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881536" y="5337111"/>
            <a:ext cx="3769566"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29" y="178513"/>
            <a:ext cx="10515600" cy="791871"/>
          </a:xfrm>
        </p:spPr>
        <p:txBody>
          <a:bodyPr anchor="t"/>
          <a:lstStyle/>
          <a:p>
            <a:r>
              <a:rPr lang="fr-FR" b="1" dirty="0" smtClean="0"/>
              <a:t>Objectifs et principes:</a:t>
            </a:r>
            <a:endParaRPr lang="fr-FR" b="1" dirty="0"/>
          </a:p>
        </p:txBody>
      </p:sp>
      <p:sp>
        <p:nvSpPr>
          <p:cNvPr id="3" name="Espace réservé du contenu 2"/>
          <p:cNvSpPr>
            <a:spLocks noGrp="1"/>
          </p:cNvSpPr>
          <p:nvPr>
            <p:ph idx="1"/>
          </p:nvPr>
        </p:nvSpPr>
        <p:spPr>
          <a:xfrm>
            <a:off x="130629" y="802434"/>
            <a:ext cx="11681925" cy="6055566"/>
          </a:xfrm>
        </p:spPr>
        <p:txBody>
          <a:bodyPr>
            <a:normAutofit/>
          </a:bodyPr>
          <a:lstStyle/>
          <a:p>
            <a:r>
              <a:rPr lang="fr-FR" b="1" dirty="0" smtClean="0"/>
              <a:t>améliorer </a:t>
            </a:r>
            <a:r>
              <a:rPr lang="fr-FR" b="1" dirty="0"/>
              <a:t>l'efficacité des apprentissages</a:t>
            </a:r>
            <a:r>
              <a:rPr lang="fr-FR" dirty="0"/>
              <a:t> en permettant à chaque élève d'identifier ses acquis et ses difficultés afin de pouvoir progresser.</a:t>
            </a:r>
          </a:p>
          <a:p>
            <a:pPr lvl="1"/>
            <a:r>
              <a:rPr lang="fr-FR" sz="2800" dirty="0"/>
              <a:t>A la rentrée scolaire 2016, les modalités d'évaluation évoluent, privilégiant une évaluation positive, simple et lisible, qui valorise les progrès, soutient la motivation et encourage les initiatives des élèves.</a:t>
            </a:r>
          </a:p>
          <a:p>
            <a:r>
              <a:rPr lang="fr-FR" b="1" dirty="0"/>
              <a:t>é</a:t>
            </a:r>
            <a:r>
              <a:rPr lang="fr-FR" b="1" dirty="0" smtClean="0"/>
              <a:t>valuer </a:t>
            </a:r>
            <a:r>
              <a:rPr lang="fr-FR" b="1" dirty="0"/>
              <a:t>l</a:t>
            </a:r>
            <a:r>
              <a:rPr lang="fr-FR" b="1" dirty="0" smtClean="0"/>
              <a:t>es </a:t>
            </a:r>
            <a:r>
              <a:rPr lang="fr-FR" b="1" dirty="0"/>
              <a:t>compétences du socle commun en cours et en fin de </a:t>
            </a:r>
            <a:r>
              <a:rPr lang="fr-FR" b="1" dirty="0" smtClean="0"/>
              <a:t>cycle:</a:t>
            </a:r>
            <a:endParaRPr lang="fr-FR" b="1" dirty="0"/>
          </a:p>
          <a:p>
            <a:pPr lvl="1"/>
            <a:r>
              <a:rPr lang="fr-FR" sz="2800" dirty="0"/>
              <a:t>La maîtrise des compétences du socle commun s'évalue désormais sur la base des connaissances et compétences fixées </a:t>
            </a:r>
            <a:r>
              <a:rPr lang="fr-FR" sz="2800" b="1" dirty="0"/>
              <a:t>par les programmes d'enseignement</a:t>
            </a:r>
            <a:r>
              <a:rPr lang="fr-FR" sz="2800" dirty="0"/>
              <a:t>, permettant une seule et même évaluation des acquis. </a:t>
            </a:r>
            <a:endParaRPr lang="fr-FR" sz="2800" dirty="0" smtClean="0"/>
          </a:p>
          <a:p>
            <a:pPr lvl="1"/>
            <a:r>
              <a:rPr lang="fr-FR" sz="2800" dirty="0" smtClean="0"/>
              <a:t>Les </a:t>
            </a:r>
            <a:r>
              <a:rPr lang="fr-FR" sz="2800" dirty="0"/>
              <a:t>attendus de fin de cycle précisés dans les programmes donnent aux équipes enseignantes, aux élèves et à leurs familles les repères nécessaires pour apprécier le degré d'acquisition des connaissances et des compétences ainsi que la progression de chaque élève au cours du cycle.</a:t>
            </a:r>
          </a:p>
          <a:p>
            <a:endParaRPr lang="fr-FR" dirty="0"/>
          </a:p>
        </p:txBody>
      </p:sp>
    </p:spTree>
    <p:extLst>
      <p:ext uri="{BB962C8B-B14F-4D97-AF65-F5344CB8AC3E}">
        <p14:creationId xmlns:p14="http://schemas.microsoft.com/office/powerpoint/2010/main" val="6860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249" y="346464"/>
            <a:ext cx="10515600" cy="1325563"/>
          </a:xfrm>
        </p:spPr>
        <p:txBody>
          <a:bodyPr/>
          <a:lstStyle/>
          <a:p>
            <a:r>
              <a:rPr lang="fr-FR" b="1" dirty="0"/>
              <a:t>L'évaluation en cours de cycle</a:t>
            </a:r>
            <a:br>
              <a:rPr lang="fr-FR" b="1" dirty="0"/>
            </a:br>
            <a:endParaRPr lang="fr-FR" dirty="0"/>
          </a:p>
        </p:txBody>
      </p:sp>
      <p:sp>
        <p:nvSpPr>
          <p:cNvPr id="3" name="Espace réservé du contenu 2"/>
          <p:cNvSpPr>
            <a:spLocks noGrp="1"/>
          </p:cNvSpPr>
          <p:nvPr>
            <p:ph idx="1"/>
          </p:nvPr>
        </p:nvSpPr>
        <p:spPr/>
        <p:txBody>
          <a:bodyPr>
            <a:normAutofit/>
          </a:bodyPr>
          <a:lstStyle/>
          <a:p>
            <a:pPr>
              <a:lnSpc>
                <a:spcPct val="110000"/>
              </a:lnSpc>
            </a:pPr>
            <a:r>
              <a:rPr lang="fr-FR" sz="3200" dirty="0" smtClean="0"/>
              <a:t>Les </a:t>
            </a:r>
            <a:r>
              <a:rPr lang="fr-FR" sz="3200" dirty="0"/>
              <a:t>modalités de l'évaluation sont laissées à l'appréciation des équipes, dès lors que les connaissances et compétences acquises et celles restant à consolider avant la fin du cycle sont clairement explicitées pour les élèves et leurs parents. </a:t>
            </a:r>
            <a:endParaRPr lang="fr-FR" sz="3200" dirty="0" smtClean="0"/>
          </a:p>
          <a:p>
            <a:pPr>
              <a:lnSpc>
                <a:spcPct val="110000"/>
              </a:lnSpc>
            </a:pPr>
            <a:r>
              <a:rPr lang="fr-FR" sz="3200" dirty="0" smtClean="0"/>
              <a:t>Les </a:t>
            </a:r>
            <a:r>
              <a:rPr lang="fr-FR" sz="3200" dirty="0"/>
              <a:t>modalités d'évaluation constituent un objet de travail essentiel pour les conseils de cycle, à l'école primaire, ou pour le conseil pédagogique, au collège.</a:t>
            </a:r>
          </a:p>
          <a:p>
            <a:endParaRPr lang="fr-FR" dirty="0"/>
          </a:p>
        </p:txBody>
      </p:sp>
    </p:spTree>
    <p:extLst>
      <p:ext uri="{BB962C8B-B14F-4D97-AF65-F5344CB8AC3E}">
        <p14:creationId xmlns:p14="http://schemas.microsoft.com/office/powerpoint/2010/main" val="425509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En fin de cycle</a:t>
            </a:r>
            <a:br>
              <a:rPr lang="fr-FR" b="1" dirty="0"/>
            </a:br>
            <a:endParaRPr lang="fr-FR" dirty="0"/>
          </a:p>
        </p:txBody>
      </p:sp>
      <p:sp>
        <p:nvSpPr>
          <p:cNvPr id="3" name="Espace réservé du contenu 2"/>
          <p:cNvSpPr>
            <a:spLocks noGrp="1"/>
          </p:cNvSpPr>
          <p:nvPr>
            <p:ph idx="1"/>
          </p:nvPr>
        </p:nvSpPr>
        <p:spPr/>
        <p:txBody>
          <a:bodyPr/>
          <a:lstStyle/>
          <a:p>
            <a:pPr>
              <a:lnSpc>
                <a:spcPct val="100000"/>
              </a:lnSpc>
            </a:pPr>
            <a:r>
              <a:rPr lang="fr-FR" sz="3200" dirty="0" smtClean="0"/>
              <a:t>Le </a:t>
            </a:r>
            <a:r>
              <a:rPr lang="fr-FR" sz="3200" dirty="0"/>
              <a:t>niveau de maîtrise de chacune des composantes du socle commun de connaissances, de compétences et de culture est apprécié selon une échelle de référence comportant quatre échelons (maîtrise insuffisante, maîtrise fragile, maîtrise satisfaisante et très bonne maîtrise</a:t>
            </a:r>
            <a:r>
              <a:rPr lang="fr-FR" sz="3200" dirty="0" smtClean="0"/>
              <a:t>).</a:t>
            </a:r>
            <a:endParaRPr lang="fr-FR" sz="3200" dirty="0"/>
          </a:p>
        </p:txBody>
      </p:sp>
    </p:spTree>
    <p:extLst>
      <p:ext uri="{BB962C8B-B14F-4D97-AF65-F5344CB8AC3E}">
        <p14:creationId xmlns:p14="http://schemas.microsoft.com/office/powerpoint/2010/main" val="1087546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01012" y="2780522"/>
            <a:ext cx="10730204" cy="769441"/>
          </a:xfrm>
          <a:prstGeom prst="rect">
            <a:avLst/>
          </a:prstGeom>
          <a:noFill/>
        </p:spPr>
        <p:txBody>
          <a:bodyPr wrap="square" rtlCol="0">
            <a:spAutoFit/>
          </a:bodyPr>
          <a:lstStyle/>
          <a:p>
            <a:r>
              <a:rPr lang="fr-FR" sz="4400" dirty="0" smtClean="0"/>
              <a:t>Pour un changement de paradigme</a:t>
            </a:r>
            <a:r>
              <a:rPr lang="mr-IN" sz="4400" dirty="0" smtClean="0"/>
              <a:t>…</a:t>
            </a:r>
            <a:endParaRPr lang="fr-FR" sz="4400" dirty="0"/>
          </a:p>
        </p:txBody>
      </p:sp>
    </p:spTree>
    <p:extLst>
      <p:ext uri="{BB962C8B-B14F-4D97-AF65-F5344CB8AC3E}">
        <p14:creationId xmlns:p14="http://schemas.microsoft.com/office/powerpoint/2010/main" val="60615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ésultat de recherche d'images pour &quot;muriel bordi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920" y="396350"/>
            <a:ext cx="9916160" cy="521373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64752" y="5715164"/>
            <a:ext cx="3155031" cy="1138773"/>
          </a:xfrm>
          <a:prstGeom prst="rect">
            <a:avLst/>
          </a:prstGeom>
          <a:noFill/>
        </p:spPr>
        <p:txBody>
          <a:bodyPr wrap="none" rtlCol="0">
            <a:spAutoFit/>
          </a:bodyPr>
          <a:lstStyle/>
          <a:p>
            <a:r>
              <a:rPr lang="fr-FR" sz="3200" b="1" dirty="0"/>
              <a:t>MURIEL BORDIER</a:t>
            </a:r>
          </a:p>
          <a:p>
            <a:r>
              <a:rPr lang="fr-FR" dirty="0" smtClean="0"/>
              <a:t>Du 28 janvier au 18 mars 2017 </a:t>
            </a:r>
          </a:p>
          <a:p>
            <a:endParaRPr lang="fr-FR" dirty="0"/>
          </a:p>
        </p:txBody>
      </p:sp>
      <p:graphicFrame>
        <p:nvGraphicFramePr>
          <p:cNvPr id="4" name="Tableau 3"/>
          <p:cNvGraphicFramePr>
            <a:graphicFrameLocks noGrp="1"/>
          </p:cNvGraphicFramePr>
          <p:nvPr>
            <p:extLst/>
          </p:nvPr>
        </p:nvGraphicFramePr>
        <p:xfrm>
          <a:off x="7570714" y="5796147"/>
          <a:ext cx="4914900" cy="731520"/>
        </p:xfrm>
        <a:graphic>
          <a:graphicData uri="http://schemas.openxmlformats.org/drawingml/2006/table">
            <a:tbl>
              <a:tblPr/>
              <a:tblGrid>
                <a:gridCol w="3988090"/>
                <a:gridCol w="463405"/>
                <a:gridCol w="463405"/>
              </a:tblGrid>
              <a:tr h="0">
                <a:tc>
                  <a:txBody>
                    <a:bodyPr/>
                    <a:lstStyle/>
                    <a:p>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r>
              <a:tr h="0">
                <a:tc gridSpan="3">
                  <a:txBody>
                    <a:bodyPr/>
                    <a:lstStyle/>
                    <a:p>
                      <a:endParaRPr lang="fr-FR" dirty="0"/>
                    </a:p>
                  </a:txBody>
                  <a:tcPr anchor="ctr">
                    <a:lnL>
                      <a:noFill/>
                    </a:lnL>
                    <a:lnR>
                      <a:noFill/>
                    </a:lnR>
                    <a:lnT>
                      <a:noFill/>
                    </a:lnT>
                    <a:lnB>
                      <a:noFill/>
                    </a:lnB>
                  </a:tcPr>
                </a:tc>
                <a:tc hMerge="1">
                  <a:txBody>
                    <a:bodyPr/>
                    <a:lstStyle/>
                    <a:p>
                      <a:endParaRPr lang="fr-FR"/>
                    </a:p>
                  </a:txBody>
                  <a:tcPr/>
                </a:tc>
                <a:tc hMerge="1">
                  <a:txBody>
                    <a:bodyPr/>
                    <a:lstStyle/>
                    <a:p>
                      <a:endParaRPr lang="fr-FR"/>
                    </a:p>
                  </a:txBody>
                  <a:tcPr/>
                </a:tc>
              </a:tr>
            </a:tbl>
          </a:graphicData>
        </a:graphic>
      </p:graphicFrame>
      <p:sp>
        <p:nvSpPr>
          <p:cNvPr id="5" name="AutoShape 3" descr="alerie annie gabrielli"/>
          <p:cNvSpPr>
            <a:spLocks noChangeAspect="1" noChangeArrowheads="1"/>
          </p:cNvSpPr>
          <p:nvPr/>
        </p:nvSpPr>
        <p:spPr bwMode="auto">
          <a:xfrm>
            <a:off x="6829517" y="5753254"/>
            <a:ext cx="2705100"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uivez                  la galerie sur Facebook"/>
          <p:cNvSpPr>
            <a:spLocks noChangeAspect="1" noChangeArrowheads="1"/>
          </p:cNvSpPr>
          <p:nvPr/>
        </p:nvSpPr>
        <p:spPr bwMode="auto">
          <a:xfrm>
            <a:off x="6829517" y="5753254"/>
            <a:ext cx="3143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5" descr="uivez                  la galerie sur LinkedIn"/>
          <p:cNvSpPr>
            <a:spLocks noChangeAspect="1" noChangeArrowheads="1"/>
          </p:cNvSpPr>
          <p:nvPr/>
        </p:nvSpPr>
        <p:spPr bwMode="auto">
          <a:xfrm>
            <a:off x="6829517" y="5753254"/>
            <a:ext cx="3143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a:picLocks noChangeAspect="1"/>
          </p:cNvPicPr>
          <p:nvPr/>
        </p:nvPicPr>
        <p:blipFill>
          <a:blip r:embed="rId4"/>
          <a:stretch>
            <a:fillRect/>
          </a:stretch>
        </p:blipFill>
        <p:spPr>
          <a:xfrm>
            <a:off x="6856629" y="5632356"/>
            <a:ext cx="3080766" cy="528320"/>
          </a:xfrm>
          <a:prstGeom prst="rect">
            <a:avLst/>
          </a:prstGeom>
        </p:spPr>
      </p:pic>
      <p:sp>
        <p:nvSpPr>
          <p:cNvPr id="9" name="Rectangle 8"/>
          <p:cNvSpPr/>
          <p:nvPr/>
        </p:nvSpPr>
        <p:spPr>
          <a:xfrm>
            <a:off x="3048000" y="3105835"/>
            <a:ext cx="6096000" cy="369332"/>
          </a:xfrm>
          <a:prstGeom prst="rect">
            <a:avLst/>
          </a:prstGeom>
        </p:spPr>
        <p:txBody>
          <a:bodyPr>
            <a:spAutoFit/>
          </a:bodyPr>
          <a:lstStyle/>
          <a:p>
            <a:endParaRPr lang="fr-FR" dirty="0"/>
          </a:p>
        </p:txBody>
      </p:sp>
      <p:sp>
        <p:nvSpPr>
          <p:cNvPr id="10" name="Rectangle 9"/>
          <p:cNvSpPr/>
          <p:nvPr/>
        </p:nvSpPr>
        <p:spPr>
          <a:xfrm>
            <a:off x="6628271" y="6210752"/>
            <a:ext cx="4075247" cy="923330"/>
          </a:xfrm>
          <a:prstGeom prst="rect">
            <a:avLst/>
          </a:prstGeom>
        </p:spPr>
        <p:txBody>
          <a:bodyPr wrap="square">
            <a:spAutoFit/>
          </a:bodyPr>
          <a:lstStyle/>
          <a:p>
            <a:r>
              <a:rPr lang="fr-FR" dirty="0"/>
              <a:t>33 avenue F Delmas (av. de Nîmes) </a:t>
            </a:r>
            <a:endParaRPr lang="fr-FR" dirty="0" smtClean="0"/>
          </a:p>
          <a:p>
            <a:r>
              <a:rPr lang="fr-FR" dirty="0" smtClean="0"/>
              <a:t>34000 Montpellier +</a:t>
            </a:r>
            <a:r>
              <a:rPr lang="fr-FR" dirty="0"/>
              <a:t>33(0)6 71 28 53 24</a:t>
            </a:r>
          </a:p>
          <a:p>
            <a:endParaRPr lang="fr-FR" dirty="0"/>
          </a:p>
        </p:txBody>
      </p:sp>
    </p:spTree>
    <p:extLst>
      <p:ext uri="{BB962C8B-B14F-4D97-AF65-F5344CB8AC3E}">
        <p14:creationId xmlns:p14="http://schemas.microsoft.com/office/powerpoint/2010/main" val="697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4752" y="5715164"/>
            <a:ext cx="3155031" cy="1138773"/>
          </a:xfrm>
          <a:prstGeom prst="rect">
            <a:avLst/>
          </a:prstGeom>
          <a:noFill/>
        </p:spPr>
        <p:txBody>
          <a:bodyPr wrap="none" rtlCol="0">
            <a:spAutoFit/>
          </a:bodyPr>
          <a:lstStyle/>
          <a:p>
            <a:r>
              <a:rPr lang="fr-FR" sz="3200" b="1" dirty="0"/>
              <a:t>MURIEL BORDIER</a:t>
            </a:r>
          </a:p>
          <a:p>
            <a:r>
              <a:rPr lang="fr-FR" dirty="0" smtClean="0"/>
              <a:t>Du 28 janvier au 18 mars 2017 </a:t>
            </a:r>
          </a:p>
          <a:p>
            <a:endParaRPr lang="fr-FR" dirty="0"/>
          </a:p>
        </p:txBody>
      </p:sp>
      <p:graphicFrame>
        <p:nvGraphicFramePr>
          <p:cNvPr id="4" name="Tableau 3"/>
          <p:cNvGraphicFramePr>
            <a:graphicFrameLocks noGrp="1"/>
          </p:cNvGraphicFramePr>
          <p:nvPr>
            <p:extLst/>
          </p:nvPr>
        </p:nvGraphicFramePr>
        <p:xfrm>
          <a:off x="7570714" y="5796147"/>
          <a:ext cx="4914900" cy="731520"/>
        </p:xfrm>
        <a:graphic>
          <a:graphicData uri="http://schemas.openxmlformats.org/drawingml/2006/table">
            <a:tbl>
              <a:tblPr/>
              <a:tblGrid>
                <a:gridCol w="3988090"/>
                <a:gridCol w="463405"/>
                <a:gridCol w="463405"/>
              </a:tblGrid>
              <a:tr h="0">
                <a:tc>
                  <a:txBody>
                    <a:bodyPr/>
                    <a:lstStyle/>
                    <a:p>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r>
              <a:tr h="0">
                <a:tc gridSpan="3">
                  <a:txBody>
                    <a:bodyPr/>
                    <a:lstStyle/>
                    <a:p>
                      <a:endParaRPr lang="fr-FR" dirty="0"/>
                    </a:p>
                  </a:txBody>
                  <a:tcPr anchor="ctr">
                    <a:lnL>
                      <a:noFill/>
                    </a:lnL>
                    <a:lnR>
                      <a:noFill/>
                    </a:lnR>
                    <a:lnT>
                      <a:noFill/>
                    </a:lnT>
                    <a:lnB>
                      <a:noFill/>
                    </a:lnB>
                  </a:tcPr>
                </a:tc>
                <a:tc hMerge="1">
                  <a:txBody>
                    <a:bodyPr/>
                    <a:lstStyle/>
                    <a:p>
                      <a:endParaRPr lang="fr-FR"/>
                    </a:p>
                  </a:txBody>
                  <a:tcPr/>
                </a:tc>
                <a:tc hMerge="1">
                  <a:txBody>
                    <a:bodyPr/>
                    <a:lstStyle/>
                    <a:p>
                      <a:endParaRPr lang="fr-FR"/>
                    </a:p>
                  </a:txBody>
                  <a:tcPr/>
                </a:tc>
              </a:tr>
            </a:tbl>
          </a:graphicData>
        </a:graphic>
      </p:graphicFrame>
      <p:sp>
        <p:nvSpPr>
          <p:cNvPr id="5" name="AutoShape 3" descr="alerie annie gabrielli"/>
          <p:cNvSpPr>
            <a:spLocks noChangeAspect="1" noChangeArrowheads="1"/>
          </p:cNvSpPr>
          <p:nvPr/>
        </p:nvSpPr>
        <p:spPr bwMode="auto">
          <a:xfrm>
            <a:off x="6829517" y="5753254"/>
            <a:ext cx="2705100"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uivez                  la galerie sur Facebook"/>
          <p:cNvSpPr>
            <a:spLocks noChangeAspect="1" noChangeArrowheads="1"/>
          </p:cNvSpPr>
          <p:nvPr/>
        </p:nvSpPr>
        <p:spPr bwMode="auto">
          <a:xfrm>
            <a:off x="6829517" y="5753254"/>
            <a:ext cx="3143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5" descr="uivez                  la galerie sur LinkedIn"/>
          <p:cNvSpPr>
            <a:spLocks noChangeAspect="1" noChangeArrowheads="1"/>
          </p:cNvSpPr>
          <p:nvPr/>
        </p:nvSpPr>
        <p:spPr bwMode="auto">
          <a:xfrm>
            <a:off x="6829517" y="5753254"/>
            <a:ext cx="3143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a:picLocks noChangeAspect="1"/>
          </p:cNvPicPr>
          <p:nvPr/>
        </p:nvPicPr>
        <p:blipFill>
          <a:blip r:embed="rId3"/>
          <a:stretch>
            <a:fillRect/>
          </a:stretch>
        </p:blipFill>
        <p:spPr>
          <a:xfrm>
            <a:off x="6829517" y="5798879"/>
            <a:ext cx="3080766" cy="528320"/>
          </a:xfrm>
          <a:prstGeom prst="rect">
            <a:avLst/>
          </a:prstGeom>
        </p:spPr>
      </p:pic>
      <p:sp>
        <p:nvSpPr>
          <p:cNvPr id="9" name="Rectangle 8"/>
          <p:cNvSpPr/>
          <p:nvPr/>
        </p:nvSpPr>
        <p:spPr>
          <a:xfrm>
            <a:off x="3048000" y="3105835"/>
            <a:ext cx="6096000" cy="369332"/>
          </a:xfrm>
          <a:prstGeom prst="rect">
            <a:avLst/>
          </a:prstGeom>
        </p:spPr>
        <p:txBody>
          <a:bodyPr>
            <a:spAutoFit/>
          </a:bodyPr>
          <a:lstStyle/>
          <a:p>
            <a:endParaRPr lang="fr-FR" dirty="0"/>
          </a:p>
        </p:txBody>
      </p:sp>
      <p:sp>
        <p:nvSpPr>
          <p:cNvPr id="10" name="Rectangle 9"/>
          <p:cNvSpPr/>
          <p:nvPr/>
        </p:nvSpPr>
        <p:spPr>
          <a:xfrm>
            <a:off x="6628271" y="6269731"/>
            <a:ext cx="4075247" cy="923330"/>
          </a:xfrm>
          <a:prstGeom prst="rect">
            <a:avLst/>
          </a:prstGeom>
        </p:spPr>
        <p:txBody>
          <a:bodyPr wrap="square">
            <a:spAutoFit/>
          </a:bodyPr>
          <a:lstStyle/>
          <a:p>
            <a:r>
              <a:rPr lang="fr-FR" dirty="0"/>
              <a:t>33 avenue F Delmas (av. de Nîmes) </a:t>
            </a:r>
            <a:endParaRPr lang="fr-FR" dirty="0" smtClean="0"/>
          </a:p>
          <a:p>
            <a:r>
              <a:rPr lang="fr-FR" dirty="0" smtClean="0"/>
              <a:t>34000 Montpellier +</a:t>
            </a:r>
            <a:r>
              <a:rPr lang="fr-FR" dirty="0"/>
              <a:t>33(0)6 71 28 53 24</a:t>
            </a:r>
          </a:p>
          <a:p>
            <a:endParaRPr lang="fr-FR" dirty="0"/>
          </a:p>
        </p:txBody>
      </p:sp>
      <p:pic>
        <p:nvPicPr>
          <p:cNvPr id="11" name="Picture 2" descr="ésultat de recherche d'images pour &quot;muriel bordi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080" y="44731"/>
            <a:ext cx="10891520" cy="575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91544" y="1628800"/>
            <a:ext cx="8208912" cy="4093428"/>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 Il est bon que  [le précepteur] fasse trotter devant lui son [pupille] pour juger de son train, et juger jusqu’à quel point il doit se rabaisser </a:t>
            </a:r>
            <a:r>
              <a:rPr lang="fr-FR" sz="2000" b="1" dirty="0">
                <a:latin typeface="Arial" panose="020B0604020202020204" pitchFamily="34" charset="0"/>
                <a:cs typeface="Arial" panose="020B0604020202020204" pitchFamily="34" charset="0"/>
              </a:rPr>
              <a:t>pour s’accommoder à ses possibilités</a:t>
            </a:r>
            <a:r>
              <a:rPr lang="fr-FR" sz="2000" dirty="0">
                <a:latin typeface="Arial" panose="020B0604020202020204" pitchFamily="34" charset="0"/>
                <a:cs typeface="Arial" panose="020B0604020202020204" pitchFamily="34" charset="0"/>
              </a:rPr>
              <a:t>. Sans cette proportion, nous gâtons tout ; et </a:t>
            </a:r>
            <a:r>
              <a:rPr lang="fr-FR" sz="2000" b="1" dirty="0">
                <a:latin typeface="Arial" panose="020B0604020202020204" pitchFamily="34" charset="0"/>
                <a:cs typeface="Arial" panose="020B0604020202020204" pitchFamily="34" charset="0"/>
              </a:rPr>
              <a:t>savoir la choisir et la suivre avec mesure</a:t>
            </a:r>
            <a:r>
              <a:rPr lang="fr-FR" sz="2000" dirty="0">
                <a:latin typeface="Arial" panose="020B0604020202020204" pitchFamily="34" charset="0"/>
                <a:cs typeface="Arial" panose="020B0604020202020204" pitchFamily="34" charset="0"/>
              </a:rPr>
              <a:t>, c’est l’une des besognes les plus ardues que je connaisse. Et c’est le propre d’une âme élevée et forte de savoir descendre au niveau des allures des enfants et de les guider</a:t>
            </a:r>
            <a:r>
              <a:rPr lang="fr-FR" sz="2000" b="1" dirty="0">
                <a:latin typeface="Arial" panose="020B0604020202020204" pitchFamily="34" charset="0"/>
                <a:cs typeface="Arial" panose="020B0604020202020204" pitchFamily="34" charset="0"/>
              </a:rPr>
              <a:t>….. Ceux qui , comme notre usage nous y conduit, entreprennent de diriger, au moyen d’une même leçon et d’une même méthode, plusieurs esprits de niveau et de complexion différents, ce n’est pas merveille si, en tout un peuple d’enfants, ils en rencontrent à peine deux ou trois qui retirent quelque bénéfice de leur discipline.</a:t>
            </a:r>
            <a:r>
              <a:rPr lang="fr-FR" sz="2000" dirty="0">
                <a:latin typeface="Arial" panose="020B0604020202020204" pitchFamily="34" charset="0"/>
                <a:cs typeface="Arial" panose="020B0604020202020204" pitchFamily="34" charset="0"/>
              </a:rPr>
              <a:t> »</a:t>
            </a:r>
          </a:p>
          <a:p>
            <a:pPr algn="r"/>
            <a:r>
              <a:rPr lang="fr-FR" sz="2000" dirty="0">
                <a:latin typeface="Arial" panose="020B0604020202020204" pitchFamily="34" charset="0"/>
                <a:cs typeface="Arial" panose="020B0604020202020204" pitchFamily="34" charset="0"/>
              </a:rPr>
              <a:t>Montaigne, Essais.</a:t>
            </a:r>
          </a:p>
        </p:txBody>
      </p:sp>
    </p:spTree>
    <p:extLst>
      <p:ext uri="{BB962C8B-B14F-4D97-AF65-F5344CB8AC3E}">
        <p14:creationId xmlns:p14="http://schemas.microsoft.com/office/powerpoint/2010/main" val="214440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ésultat de recherche d'images pour &quot;greuze le petit paresseux&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56" y="266948"/>
            <a:ext cx="4204811" cy="501491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67951" y="5617029"/>
            <a:ext cx="11831215" cy="1046440"/>
          </a:xfrm>
          <a:prstGeom prst="rect">
            <a:avLst/>
          </a:prstGeom>
          <a:noFill/>
        </p:spPr>
        <p:txBody>
          <a:bodyPr wrap="square" rtlCol="0">
            <a:spAutoFit/>
          </a:bodyPr>
          <a:lstStyle/>
          <a:p>
            <a:r>
              <a:rPr lang="fr-FR" dirty="0" smtClean="0"/>
              <a:t>                                                                                    </a:t>
            </a:r>
            <a:r>
              <a:rPr lang="fr-FR" sz="2000" b="1" dirty="0" smtClean="0"/>
              <a:t>Jean-Baptiste GREUZE </a:t>
            </a:r>
          </a:p>
          <a:p>
            <a:r>
              <a:rPr lang="fr-FR" dirty="0" smtClean="0"/>
              <a:t>                    </a:t>
            </a:r>
            <a:r>
              <a:rPr lang="fr-FR" sz="2400" i="1" dirty="0" smtClean="0"/>
              <a:t>Le petit paresseux (1755)                                          Le petit mathématicien 1780-1800 </a:t>
            </a:r>
          </a:p>
          <a:p>
            <a:r>
              <a:rPr lang="fr-FR" dirty="0" smtClean="0"/>
              <a:t>                                                                     Huile sur toile, Musée Fabre, Montpellier</a:t>
            </a:r>
            <a:endParaRPr lang="fr-FR" dirty="0"/>
          </a:p>
        </p:txBody>
      </p:sp>
      <p:pic>
        <p:nvPicPr>
          <p:cNvPr id="1028" name="Picture 4" descr="ésultat de recherche d'images pour &quot;le petit mathématici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718" y="503853"/>
            <a:ext cx="3645408" cy="444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5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journée</a:t>
            </a:r>
            <a:endParaRPr lang="fr-FR" dirty="0"/>
          </a:p>
        </p:txBody>
      </p:sp>
      <p:sp>
        <p:nvSpPr>
          <p:cNvPr id="3" name="Espace réservé du contenu 2"/>
          <p:cNvSpPr>
            <a:spLocks noGrp="1"/>
          </p:cNvSpPr>
          <p:nvPr>
            <p:ph idx="1"/>
          </p:nvPr>
        </p:nvSpPr>
        <p:spPr/>
        <p:txBody>
          <a:bodyPr>
            <a:normAutofit fontScale="92500" lnSpcReduction="20000"/>
          </a:bodyPr>
          <a:lstStyle/>
          <a:p>
            <a:pPr>
              <a:lnSpc>
                <a:spcPct val="150000"/>
              </a:lnSpc>
            </a:pPr>
            <a:r>
              <a:rPr lang="fr-FR" sz="3200" dirty="0" smtClean="0"/>
              <a:t>Un peu d’histoire</a:t>
            </a:r>
          </a:p>
          <a:p>
            <a:pPr>
              <a:lnSpc>
                <a:spcPct val="150000"/>
              </a:lnSpc>
            </a:pPr>
            <a:r>
              <a:rPr lang="fr-FR" sz="3200" dirty="0" smtClean="0"/>
              <a:t>Un peu de théorie </a:t>
            </a:r>
          </a:p>
          <a:p>
            <a:pPr>
              <a:lnSpc>
                <a:spcPct val="150000"/>
              </a:lnSpc>
            </a:pPr>
            <a:r>
              <a:rPr lang="fr-FR" sz="3200" dirty="0"/>
              <a:t>E</a:t>
            </a:r>
            <a:r>
              <a:rPr lang="fr-FR" sz="3200" dirty="0" smtClean="0"/>
              <a:t>nseigner </a:t>
            </a:r>
            <a:r>
              <a:rPr lang="fr-FR" sz="3200" b="1" dirty="0" smtClean="0"/>
              <a:t>par</a:t>
            </a:r>
            <a:r>
              <a:rPr lang="fr-FR" sz="3200" dirty="0" smtClean="0"/>
              <a:t> compétence, évaluer </a:t>
            </a:r>
            <a:r>
              <a:rPr lang="fr-FR" sz="3200" b="1" dirty="0" smtClean="0"/>
              <a:t>des</a:t>
            </a:r>
            <a:r>
              <a:rPr lang="fr-FR" sz="3200" dirty="0" smtClean="0"/>
              <a:t> compétences </a:t>
            </a:r>
          </a:p>
          <a:p>
            <a:pPr lvl="1">
              <a:lnSpc>
                <a:spcPct val="150000"/>
              </a:lnSpc>
              <a:buFont typeface="Wingdings" charset="2"/>
              <a:buChar char="Ø"/>
            </a:pPr>
            <a:r>
              <a:rPr lang="fr-FR" sz="3200" dirty="0"/>
              <a:t>u</a:t>
            </a:r>
            <a:r>
              <a:rPr lang="fr-FR" sz="3200" dirty="0" smtClean="0"/>
              <a:t>n exemple en géographie</a:t>
            </a:r>
          </a:p>
          <a:p>
            <a:pPr lvl="1">
              <a:lnSpc>
                <a:spcPct val="150000"/>
              </a:lnSpc>
              <a:buFont typeface="Wingdings" charset="2"/>
              <a:buChar char="Ø"/>
            </a:pPr>
            <a:r>
              <a:rPr lang="fr-FR" sz="3200" dirty="0"/>
              <a:t>u</a:t>
            </a:r>
            <a:r>
              <a:rPr lang="fr-FR" sz="3200" dirty="0" smtClean="0"/>
              <a:t>n exemple en histoire</a:t>
            </a:r>
          </a:p>
          <a:p>
            <a:pPr>
              <a:lnSpc>
                <a:spcPct val="150000"/>
              </a:lnSpc>
            </a:pPr>
            <a:r>
              <a:rPr lang="fr-FR" sz="3200" dirty="0" smtClean="0"/>
              <a:t>Des outils pour suivre et évaluer</a:t>
            </a:r>
          </a:p>
        </p:txBody>
      </p:sp>
    </p:spTree>
    <p:extLst>
      <p:ext uri="{BB962C8B-B14F-4D97-AF65-F5344CB8AC3E}">
        <p14:creationId xmlns:p14="http://schemas.microsoft.com/office/powerpoint/2010/main" val="198116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L’évaluation est à la fois au cœur de la pratique enseignante et au cœur du fonctionnement du système éducatif.</a:t>
            </a:r>
          </a:p>
          <a:p>
            <a:r>
              <a:rPr lang="fr-FR" dirty="0" smtClean="0"/>
              <a:t>On ne peut donc pas faire évoluer le système éducatif sans s’interroger sur l’évaluation</a:t>
            </a:r>
          </a:p>
          <a:p>
            <a:r>
              <a:rPr lang="fr-FR" dirty="0" smtClean="0"/>
              <a:t>La matérialisation essentielle de notre système d’évaluation est la note.</a:t>
            </a:r>
            <a:endParaRPr lang="fr-FR" dirty="0"/>
          </a:p>
        </p:txBody>
      </p:sp>
    </p:spTree>
    <p:extLst>
      <p:ext uri="{BB962C8B-B14F-4D97-AF65-F5344CB8AC3E}">
        <p14:creationId xmlns:p14="http://schemas.microsoft.com/office/powerpoint/2010/main" val="14085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837" y="167951"/>
            <a:ext cx="7282688" cy="5462016"/>
          </a:xfrm>
          <a:prstGeom prst="rect">
            <a:avLst/>
          </a:prstGeom>
        </p:spPr>
      </p:pic>
    </p:spTree>
    <p:extLst>
      <p:ext uri="{BB962C8B-B14F-4D97-AF65-F5344CB8AC3E}">
        <p14:creationId xmlns:p14="http://schemas.microsoft.com/office/powerpoint/2010/main" val="82604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183188" y="1796265"/>
            <a:ext cx="914400" cy="4735164"/>
          </a:xfrm>
          <a:prstGeom prst="rect">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La note, quelle histoire?</a:t>
            </a:r>
            <a:br>
              <a:rPr lang="fr-FR" dirty="0"/>
            </a:br>
            <a:endParaRPr lang="fr-FR" dirty="0"/>
          </a:p>
        </p:txBody>
      </p:sp>
      <p:sp>
        <p:nvSpPr>
          <p:cNvPr id="4" name="Espace réservé du texte 3"/>
          <p:cNvSpPr>
            <a:spLocks noGrp="1"/>
          </p:cNvSpPr>
          <p:nvPr>
            <p:ph type="body" idx="1"/>
          </p:nvPr>
        </p:nvSpPr>
        <p:spPr/>
        <p:txBody>
          <a:bodyPr anchor="t">
            <a:normAutofit/>
          </a:bodyPr>
          <a:lstStyle/>
          <a:p>
            <a:r>
              <a:rPr lang="fr-FR" sz="3600" dirty="0" smtClean="0"/>
              <a:t>         Primaire</a:t>
            </a:r>
            <a:endParaRPr lang="fr-FR" sz="3600" dirty="0"/>
          </a:p>
        </p:txBody>
      </p:sp>
      <p:sp>
        <p:nvSpPr>
          <p:cNvPr id="3" name="Espace réservé du contenu 2"/>
          <p:cNvSpPr>
            <a:spLocks noGrp="1"/>
          </p:cNvSpPr>
          <p:nvPr>
            <p:ph sz="half" idx="2"/>
          </p:nvPr>
        </p:nvSpPr>
        <p:spPr/>
        <p:txBody>
          <a:bodyPr>
            <a:normAutofit fontScale="92500" lnSpcReduction="20000"/>
          </a:bodyPr>
          <a:lstStyle/>
          <a:p>
            <a:endParaRPr lang="fr-FR" dirty="0" smtClean="0"/>
          </a:p>
          <a:p>
            <a:r>
              <a:rPr lang="fr-FR" dirty="0" smtClean="0"/>
              <a:t>Les Frères des écoles chrétiennes (1720)</a:t>
            </a:r>
          </a:p>
          <a:p>
            <a:endParaRPr lang="fr-FR" dirty="0" smtClean="0"/>
          </a:p>
          <a:p>
            <a:endParaRPr lang="fr-FR" dirty="0"/>
          </a:p>
          <a:p>
            <a:r>
              <a:rPr lang="fr-FR" dirty="0" smtClean="0"/>
              <a:t>Loi Guizot 1833, Certificat d’Etudes Primaires (CEP) 				</a:t>
            </a:r>
            <a:r>
              <a:rPr lang="fr-FR" sz="2200" dirty="0" smtClean="0"/>
              <a:t>école communale</a:t>
            </a:r>
          </a:p>
          <a:p>
            <a:r>
              <a:rPr lang="fr-FR" dirty="0" smtClean="0"/>
              <a:t>Lois Jules Ferry                                	</a:t>
            </a:r>
            <a:r>
              <a:rPr lang="fr-FR" sz="2200" dirty="0" smtClean="0"/>
              <a:t>scolarité obligatoire</a:t>
            </a:r>
          </a:p>
          <a:p>
            <a:endParaRPr lang="fr-FR" dirty="0" smtClean="0"/>
          </a:p>
          <a:p>
            <a:endParaRPr lang="fr-FR" dirty="0" smtClean="0"/>
          </a:p>
          <a:p>
            <a:endParaRPr lang="fr-FR" dirty="0"/>
          </a:p>
        </p:txBody>
      </p:sp>
      <p:sp>
        <p:nvSpPr>
          <p:cNvPr id="5" name="Espace réservé du texte 4"/>
          <p:cNvSpPr>
            <a:spLocks noGrp="1"/>
          </p:cNvSpPr>
          <p:nvPr>
            <p:ph type="body" sz="quarter" idx="3"/>
          </p:nvPr>
        </p:nvSpPr>
        <p:spPr/>
        <p:txBody>
          <a:bodyPr anchor="t">
            <a:normAutofit/>
          </a:bodyPr>
          <a:lstStyle/>
          <a:p>
            <a:pPr algn="ctr"/>
            <a:r>
              <a:rPr lang="fr-FR" sz="3600" dirty="0" smtClean="0"/>
              <a:t>Secondaire</a:t>
            </a:r>
            <a:endParaRPr lang="fr-FR" sz="3600" dirty="0"/>
          </a:p>
        </p:txBody>
      </p:sp>
      <p:sp>
        <p:nvSpPr>
          <p:cNvPr id="6" name="Espace réservé du contenu 5"/>
          <p:cNvSpPr>
            <a:spLocks noGrp="1"/>
          </p:cNvSpPr>
          <p:nvPr>
            <p:ph sz="quarter" idx="4"/>
          </p:nvPr>
        </p:nvSpPr>
        <p:spPr/>
        <p:txBody>
          <a:bodyPr/>
          <a:lstStyle/>
          <a:p>
            <a:r>
              <a:rPr lang="fr-FR" dirty="0"/>
              <a:t>L’école des Jésuites</a:t>
            </a:r>
          </a:p>
          <a:p>
            <a:endParaRPr lang="fr-FR" dirty="0" smtClean="0"/>
          </a:p>
          <a:p>
            <a:r>
              <a:rPr lang="fr-FR" dirty="0" smtClean="0"/>
              <a:t>L’Ecole </a:t>
            </a:r>
            <a:r>
              <a:rPr lang="fr-FR" dirty="0"/>
              <a:t>royale des ponts et chaussées 1747</a:t>
            </a:r>
          </a:p>
          <a:p>
            <a:r>
              <a:rPr lang="fr-FR" dirty="0" smtClean="0"/>
              <a:t>Le lycée napoléonien</a:t>
            </a:r>
          </a:p>
          <a:p>
            <a:endParaRPr lang="fr-FR" dirty="0" smtClean="0"/>
          </a:p>
          <a:p>
            <a:r>
              <a:rPr lang="fr-FR" dirty="0" smtClean="0"/>
              <a:t>Introduction de la note sur 20</a:t>
            </a:r>
            <a:endParaRPr lang="fr-FR" dirty="0"/>
          </a:p>
        </p:txBody>
      </p:sp>
      <p:sp>
        <p:nvSpPr>
          <p:cNvPr id="9" name="Flèche courbée vers la gauche 8"/>
          <p:cNvSpPr/>
          <p:nvPr/>
        </p:nvSpPr>
        <p:spPr>
          <a:xfrm rot="5400000">
            <a:off x="5274628" y="5178340"/>
            <a:ext cx="731520" cy="2545289"/>
          </a:xfrm>
          <a:prstGeom prst="curvedLef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vers la droite 9"/>
          <p:cNvSpPr/>
          <p:nvPr/>
        </p:nvSpPr>
        <p:spPr>
          <a:xfrm>
            <a:off x="4367743" y="5882608"/>
            <a:ext cx="2861545" cy="77843"/>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81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72227" y="1216453"/>
            <a:ext cx="914400" cy="4735164"/>
          </a:xfrm>
          <a:prstGeom prst="rect">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53751" y="196897"/>
            <a:ext cx="10515600" cy="1325563"/>
          </a:xfrm>
        </p:spPr>
        <p:txBody>
          <a:bodyPr/>
          <a:lstStyle/>
          <a:p>
            <a:endParaRPr lang="fr-FR" dirty="0"/>
          </a:p>
        </p:txBody>
      </p:sp>
      <p:sp>
        <p:nvSpPr>
          <p:cNvPr id="3" name="Espace réservé du contenu 2"/>
          <p:cNvSpPr>
            <a:spLocks noGrp="1"/>
          </p:cNvSpPr>
          <p:nvPr>
            <p:ph idx="1"/>
          </p:nvPr>
        </p:nvSpPr>
        <p:spPr>
          <a:xfrm>
            <a:off x="838200" y="1175657"/>
            <a:ext cx="10515600" cy="5001306"/>
          </a:xfrm>
        </p:spPr>
        <p:txBody>
          <a:bodyPr>
            <a:normAutofit/>
          </a:bodyPr>
          <a:lstStyle/>
          <a:p>
            <a:endParaRPr lang="fr-FR" dirty="0" smtClean="0"/>
          </a:p>
          <a:p>
            <a:endParaRPr lang="fr-FR" dirty="0" smtClean="0"/>
          </a:p>
          <a:p>
            <a:endParaRPr lang="fr-FR" dirty="0">
              <a:blipFill>
                <a:blip r:embed="rId3"/>
                <a:tile tx="0" ty="0" sx="100000" sy="100000" flip="none" algn="tl"/>
              </a:blipFill>
            </a:endParaRPr>
          </a:p>
        </p:txBody>
      </p:sp>
      <p:sp>
        <p:nvSpPr>
          <p:cNvPr id="4" name="Espace réservé du texte 3"/>
          <p:cNvSpPr>
            <a:spLocks noGrp="1"/>
          </p:cNvSpPr>
          <p:nvPr>
            <p:ph type="body" idx="4294967295"/>
          </p:nvPr>
        </p:nvSpPr>
        <p:spPr>
          <a:xfrm>
            <a:off x="-233407" y="1025808"/>
            <a:ext cx="5157788" cy="823912"/>
          </a:xfrm>
        </p:spPr>
        <p:txBody>
          <a:bodyPr anchor="t">
            <a:normAutofit/>
          </a:bodyPr>
          <a:lstStyle/>
          <a:p>
            <a:pPr marL="0" indent="0">
              <a:buNone/>
            </a:pPr>
            <a:r>
              <a:rPr lang="fr-FR" sz="3600" dirty="0" smtClean="0"/>
              <a:t>        Primaire</a:t>
            </a:r>
            <a:endParaRPr lang="fr-FR" sz="3600" dirty="0"/>
          </a:p>
        </p:txBody>
      </p:sp>
      <p:sp>
        <p:nvSpPr>
          <p:cNvPr id="5" name="Espace réservé du texte 4"/>
          <p:cNvSpPr>
            <a:spLocks noGrp="1"/>
          </p:cNvSpPr>
          <p:nvPr>
            <p:ph type="body" sz="quarter" idx="4294967295"/>
          </p:nvPr>
        </p:nvSpPr>
        <p:spPr>
          <a:xfrm>
            <a:off x="8395511" y="965690"/>
            <a:ext cx="3342400" cy="823912"/>
          </a:xfrm>
        </p:spPr>
        <p:txBody>
          <a:bodyPr anchor="t">
            <a:normAutofit/>
          </a:bodyPr>
          <a:lstStyle/>
          <a:p>
            <a:pPr marL="0" indent="0" algn="ctr">
              <a:buNone/>
            </a:pPr>
            <a:r>
              <a:rPr lang="fr-FR" sz="3600" dirty="0" smtClean="0"/>
              <a:t>Secondaire</a:t>
            </a:r>
            <a:endParaRPr lang="fr-FR" sz="3600" dirty="0"/>
          </a:p>
        </p:txBody>
      </p:sp>
      <p:sp>
        <p:nvSpPr>
          <p:cNvPr id="9" name="Flèche courbée vers la gauche 8"/>
          <p:cNvSpPr/>
          <p:nvPr/>
        </p:nvSpPr>
        <p:spPr>
          <a:xfrm rot="5400000">
            <a:off x="5233963" y="538248"/>
            <a:ext cx="736196" cy="4631925"/>
          </a:xfrm>
          <a:prstGeom prst="curvedLeftArrow">
            <a:avLst>
              <a:gd name="adj1" fmla="val 25000"/>
              <a:gd name="adj2" fmla="val 50000"/>
              <a:gd name="adj3" fmla="val 2863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chorCtr="1">
            <a:normAutofit/>
          </a:bodyPr>
          <a:lstStyle/>
          <a:p>
            <a:pPr algn="ctr"/>
            <a:r>
              <a:rPr lang="fr-FR" smtClean="0">
                <a:solidFill>
                  <a:sysClr val="windowText" lastClr="000000"/>
                </a:solidFill>
              </a:rPr>
              <a:t>notation</a:t>
            </a:r>
            <a:endParaRPr lang="fr-FR" dirty="0">
              <a:solidFill>
                <a:sysClr val="windowText" lastClr="000000"/>
              </a:solidFill>
            </a:endParaRPr>
          </a:p>
        </p:txBody>
      </p:sp>
      <p:sp>
        <p:nvSpPr>
          <p:cNvPr id="7" name="Signalisation droite 6"/>
          <p:cNvSpPr/>
          <p:nvPr/>
        </p:nvSpPr>
        <p:spPr>
          <a:xfrm>
            <a:off x="3144106" y="858762"/>
            <a:ext cx="5653423" cy="10521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175725" y="1387683"/>
            <a:ext cx="5621804" cy="523220"/>
          </a:xfrm>
          <a:prstGeom prst="rect">
            <a:avLst/>
          </a:prstGeom>
          <a:noFill/>
        </p:spPr>
        <p:txBody>
          <a:bodyPr wrap="square" rtlCol="0">
            <a:spAutoFit/>
          </a:bodyPr>
          <a:lstStyle/>
          <a:p>
            <a:r>
              <a:rPr lang="fr-FR" sz="2800" b="1" dirty="0" smtClean="0"/>
              <a:t>1975 : Loi Haby : Collège unique </a:t>
            </a:r>
            <a:endParaRPr lang="fr-FR" sz="2800" b="1" dirty="0"/>
          </a:p>
        </p:txBody>
      </p:sp>
      <p:sp>
        <p:nvSpPr>
          <p:cNvPr id="14" name="ZoneTexte 13"/>
          <p:cNvSpPr txBox="1"/>
          <p:nvPr/>
        </p:nvSpPr>
        <p:spPr>
          <a:xfrm>
            <a:off x="242596" y="4185960"/>
            <a:ext cx="11737910" cy="2954655"/>
          </a:xfrm>
          <a:prstGeom prst="rect">
            <a:avLst/>
          </a:prstGeom>
          <a:noFill/>
        </p:spPr>
        <p:txBody>
          <a:bodyPr wrap="square" rtlCol="0">
            <a:spAutoFit/>
          </a:bodyPr>
          <a:lstStyle/>
          <a:p>
            <a:r>
              <a:rPr lang="fr-FR" sz="2400" b="1" dirty="0" smtClean="0"/>
              <a:t>Article </a:t>
            </a:r>
            <a:r>
              <a:rPr lang="fr-FR" sz="2400" b="1" dirty="0"/>
              <a:t>4 </a:t>
            </a:r>
            <a:r>
              <a:rPr lang="fr-FR" sz="2400" dirty="0"/>
              <a:t>: "Tous les </a:t>
            </a:r>
            <a:r>
              <a:rPr lang="fr-FR" sz="2400" dirty="0" smtClean="0"/>
              <a:t>enfants </a:t>
            </a:r>
            <a:r>
              <a:rPr lang="fr-FR" sz="2400" dirty="0"/>
              <a:t>reçoivent dans les collèges une formation secondaire. </a:t>
            </a:r>
            <a:r>
              <a:rPr lang="fr-FR" sz="2400" dirty="0" smtClean="0"/>
              <a:t>Celle-ci </a:t>
            </a:r>
            <a:r>
              <a:rPr lang="fr-FR" sz="2400" dirty="0"/>
              <a:t>succède sans discontinuité à la formation primaire en vue de donner aux élèves une culture </a:t>
            </a:r>
            <a:endParaRPr lang="fr-FR" sz="2400" dirty="0" smtClean="0"/>
          </a:p>
          <a:p>
            <a:r>
              <a:rPr lang="fr-FR" sz="2400" dirty="0" smtClean="0"/>
              <a:t>accordée </a:t>
            </a:r>
            <a:r>
              <a:rPr lang="fr-FR" sz="2400" dirty="0"/>
              <a:t>à la société de leur temps. Elle repose sur un équilibre des disciplines intellectuelles, artistiques, manuelles, physiques et sportives et permet de révéler les aptitudes et les goûts".</a:t>
            </a:r>
          </a:p>
          <a:p>
            <a:r>
              <a:rPr lang="fr-FR" sz="2400" b="1" dirty="0"/>
              <a:t>Article 7 </a:t>
            </a:r>
            <a:r>
              <a:rPr lang="fr-FR" sz="2400" dirty="0"/>
              <a:t>: "Des aménagements particuliers et des actions de soutien sont prévues au profit des élèves qui éprouvent des difficultés"</a:t>
            </a:r>
          </a:p>
          <a:p>
            <a:endParaRPr lang="fr-FR" dirty="0"/>
          </a:p>
        </p:txBody>
      </p:sp>
      <p:sp>
        <p:nvSpPr>
          <p:cNvPr id="15" name="ZoneTexte 14"/>
          <p:cNvSpPr txBox="1"/>
          <p:nvPr/>
        </p:nvSpPr>
        <p:spPr>
          <a:xfrm>
            <a:off x="4154684" y="3523046"/>
            <a:ext cx="2749485" cy="646331"/>
          </a:xfrm>
          <a:prstGeom prst="rect">
            <a:avLst/>
          </a:prstGeom>
          <a:noFill/>
        </p:spPr>
        <p:txBody>
          <a:bodyPr wrap="square" rtlCol="0">
            <a:spAutoFit/>
          </a:bodyPr>
          <a:lstStyle/>
          <a:p>
            <a:r>
              <a:rPr lang="fr-FR" sz="3600" b="1" dirty="0" smtClean="0"/>
              <a:t>massification</a:t>
            </a:r>
            <a:endParaRPr lang="fr-FR" sz="3600" b="1" dirty="0"/>
          </a:p>
        </p:txBody>
      </p:sp>
      <p:sp>
        <p:nvSpPr>
          <p:cNvPr id="6" name="ZoneTexte 5"/>
          <p:cNvSpPr txBox="1"/>
          <p:nvPr/>
        </p:nvSpPr>
        <p:spPr>
          <a:xfrm>
            <a:off x="2951822" y="4899728"/>
            <a:ext cx="5603137" cy="646331"/>
          </a:xfrm>
          <a:prstGeom prst="rect">
            <a:avLst/>
          </a:prstGeom>
          <a:noFill/>
        </p:spPr>
        <p:txBody>
          <a:bodyPr wrap="none" rtlCol="0">
            <a:spAutoFit/>
          </a:bodyPr>
          <a:lstStyle/>
          <a:p>
            <a:r>
              <a:rPr lang="fr-FR" sz="3600" b="1" dirty="0" smtClean="0"/>
              <a:t>Dévalorisation des diplômes</a:t>
            </a:r>
            <a:endParaRPr lang="fr-FR" sz="3600" b="1" dirty="0"/>
          </a:p>
        </p:txBody>
      </p:sp>
      <p:sp>
        <p:nvSpPr>
          <p:cNvPr id="8" name="ZoneTexte 7"/>
          <p:cNvSpPr txBox="1"/>
          <p:nvPr/>
        </p:nvSpPr>
        <p:spPr>
          <a:xfrm>
            <a:off x="3665729" y="785938"/>
            <a:ext cx="4293163" cy="400110"/>
          </a:xfrm>
          <a:prstGeom prst="rect">
            <a:avLst/>
          </a:prstGeom>
          <a:noFill/>
        </p:spPr>
        <p:txBody>
          <a:bodyPr wrap="none" rtlCol="0">
            <a:spAutoFit/>
          </a:bodyPr>
          <a:lstStyle/>
          <a:p>
            <a:r>
              <a:rPr lang="fr-FR" sz="2000" b="1" dirty="0" smtClean="0"/>
              <a:t>Prolongation de la scolarité obligatoire</a:t>
            </a:r>
            <a:endParaRPr lang="fr-FR" sz="2000" b="1" dirty="0"/>
          </a:p>
        </p:txBody>
      </p:sp>
      <p:sp>
        <p:nvSpPr>
          <p:cNvPr id="10" name="ZoneTexte 9"/>
          <p:cNvSpPr txBox="1"/>
          <p:nvPr/>
        </p:nvSpPr>
        <p:spPr>
          <a:xfrm>
            <a:off x="4978023" y="1102033"/>
            <a:ext cx="1035476" cy="400110"/>
          </a:xfrm>
          <a:prstGeom prst="rect">
            <a:avLst/>
          </a:prstGeom>
          <a:noFill/>
        </p:spPr>
        <p:txBody>
          <a:bodyPr wrap="none" rtlCol="0">
            <a:spAutoFit/>
          </a:bodyPr>
          <a:lstStyle/>
          <a:p>
            <a:r>
              <a:rPr lang="fr-FR" sz="2000" b="1" dirty="0" smtClean="0"/>
              <a:t>collèges</a:t>
            </a:r>
            <a:endParaRPr lang="fr-FR" sz="2000" b="1" dirty="0"/>
          </a:p>
        </p:txBody>
      </p:sp>
      <p:sp>
        <p:nvSpPr>
          <p:cNvPr id="11" name="ZoneTexte 10"/>
          <p:cNvSpPr txBox="1"/>
          <p:nvPr/>
        </p:nvSpPr>
        <p:spPr>
          <a:xfrm>
            <a:off x="8604066" y="4837470"/>
            <a:ext cx="397866" cy="646331"/>
          </a:xfrm>
          <a:prstGeom prst="rect">
            <a:avLst/>
          </a:prstGeom>
          <a:noFill/>
        </p:spPr>
        <p:txBody>
          <a:bodyPr wrap="none" rtlCol="0">
            <a:spAutoFit/>
          </a:bodyPr>
          <a:lstStyle/>
          <a:p>
            <a:r>
              <a:rPr lang="fr-FR" sz="3600" b="1" dirty="0" smtClean="0"/>
              <a:t>?</a:t>
            </a:r>
            <a:endParaRPr lang="fr-FR" sz="3600" b="1" dirty="0"/>
          </a:p>
        </p:txBody>
      </p:sp>
      <p:sp>
        <p:nvSpPr>
          <p:cNvPr id="16" name="ZoneTexte 15"/>
          <p:cNvSpPr txBox="1"/>
          <p:nvPr/>
        </p:nvSpPr>
        <p:spPr>
          <a:xfrm>
            <a:off x="1131647" y="5801122"/>
            <a:ext cx="9187067" cy="1231106"/>
          </a:xfrm>
          <a:prstGeom prst="rect">
            <a:avLst/>
          </a:prstGeom>
          <a:noFill/>
        </p:spPr>
        <p:txBody>
          <a:bodyPr wrap="none" rtlCol="0">
            <a:spAutoFit/>
          </a:bodyPr>
          <a:lstStyle/>
          <a:p>
            <a:r>
              <a:rPr lang="fr-FR" sz="2800" dirty="0"/>
              <a:t>« La difficulté n’est pas de comprendre les idées nouvelles, </a:t>
            </a:r>
            <a:endParaRPr lang="fr-FR" sz="2800" dirty="0" smtClean="0"/>
          </a:p>
          <a:p>
            <a:r>
              <a:rPr lang="fr-FR" sz="2800" dirty="0" smtClean="0"/>
              <a:t>mais </a:t>
            </a:r>
            <a:r>
              <a:rPr lang="fr-FR" sz="2800" dirty="0"/>
              <a:t>d’échapper aux idées anciennes. » John Maynard Keynes</a:t>
            </a:r>
          </a:p>
          <a:p>
            <a:endParaRPr lang="fr-FR" dirty="0"/>
          </a:p>
        </p:txBody>
      </p:sp>
    </p:spTree>
    <p:extLst>
      <p:ext uri="{BB962C8B-B14F-4D97-AF65-F5344CB8AC3E}">
        <p14:creationId xmlns:p14="http://schemas.microsoft.com/office/powerpoint/2010/main" val="7636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2"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4">
                                            <p:txEl>
                                              <p:pRg st="2" end="2"/>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grpId="2" nodeType="clickEffect">
                                  <p:stCondLst>
                                    <p:cond delay="0"/>
                                  </p:stCondLst>
                                  <p:childTnLst>
                                    <p:animEffect transition="out" filter="dissolv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7" grpId="0" animBg="1"/>
      <p:bldP spid="13" grpId="2"/>
      <p:bldP spid="15" grpId="0"/>
      <p:bldP spid="6" grpId="0"/>
      <p:bldP spid="10" grpId="0"/>
      <p:bldP spid="10" grpId="1"/>
      <p:bldP spid="10" grpId="2"/>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note, que dit la recherche?</a:t>
            </a:r>
            <a:endParaRPr lang="fr-FR" dirty="0"/>
          </a:p>
        </p:txBody>
      </p:sp>
      <p:sp>
        <p:nvSpPr>
          <p:cNvPr id="4" name="Espace réservé du contenu 3"/>
          <p:cNvSpPr>
            <a:spLocks noGrp="1"/>
          </p:cNvSpPr>
          <p:nvPr>
            <p:ph idx="1"/>
          </p:nvPr>
        </p:nvSpPr>
        <p:spPr/>
        <p:txBody>
          <a:bodyPr>
            <a:normAutofit fontScale="92500" lnSpcReduction="10000"/>
          </a:bodyPr>
          <a:lstStyle/>
          <a:p>
            <a:r>
              <a:rPr lang="fr-FR" dirty="0"/>
              <a:t>Les notes ne mesurent pas de façon </a:t>
            </a:r>
            <a:r>
              <a:rPr lang="fr-FR" dirty="0" smtClean="0"/>
              <a:t>précise les compétences des élèves</a:t>
            </a:r>
          </a:p>
          <a:p>
            <a:r>
              <a:rPr lang="fr-FR" dirty="0"/>
              <a:t>l’existence de </a:t>
            </a:r>
            <a:r>
              <a:rPr lang="fr-FR" dirty="0" smtClean="0"/>
              <a:t>biais </a:t>
            </a:r>
            <a:r>
              <a:rPr lang="fr-FR" dirty="0"/>
              <a:t>sociaux de </a:t>
            </a:r>
            <a:r>
              <a:rPr lang="fr-FR" dirty="0" smtClean="0"/>
              <a:t>notation influence la notation</a:t>
            </a:r>
            <a:endParaRPr lang="fr-FR" dirty="0"/>
          </a:p>
          <a:p>
            <a:r>
              <a:rPr lang="fr-FR" dirty="0" smtClean="0"/>
              <a:t>la </a:t>
            </a:r>
            <a:r>
              <a:rPr lang="fr-FR" dirty="0"/>
              <a:t>notation </a:t>
            </a:r>
            <a:r>
              <a:rPr lang="fr-FR" dirty="0" smtClean="0"/>
              <a:t>n’a pas pour </a:t>
            </a:r>
            <a:r>
              <a:rPr lang="fr-FR" dirty="0"/>
              <a:t>vertu de favoriser une </a:t>
            </a:r>
            <a:r>
              <a:rPr lang="fr-FR" dirty="0" smtClean="0"/>
              <a:t>(</a:t>
            </a:r>
            <a:r>
              <a:rPr lang="fr-FR" dirty="0"/>
              <a:t>saine) émulation, une compétition entre élèves, </a:t>
            </a:r>
            <a:r>
              <a:rPr lang="fr-FR" dirty="0" smtClean="0"/>
              <a:t>qui serait indispensable à la motivation des élèves</a:t>
            </a:r>
            <a:endParaRPr lang="fr-FR" dirty="0"/>
          </a:p>
          <a:p>
            <a:r>
              <a:rPr lang="fr-FR" dirty="0" smtClean="0"/>
              <a:t>tous les élèves ne souhaitent pas </a:t>
            </a:r>
            <a:r>
              <a:rPr lang="fr-FR" dirty="0"/>
              <a:t>connaître leur niveau scolaire, </a:t>
            </a:r>
            <a:r>
              <a:rPr lang="fr-FR" dirty="0" smtClean="0"/>
              <a:t>ni ne veulent </a:t>
            </a:r>
            <a:r>
              <a:rPr lang="fr-FR" dirty="0"/>
              <a:t>savoir où ils se situent par rapport aux </a:t>
            </a:r>
            <a:r>
              <a:rPr lang="fr-FR" dirty="0" smtClean="0"/>
              <a:t>autres</a:t>
            </a:r>
          </a:p>
          <a:p>
            <a:r>
              <a:rPr lang="fr-FR" dirty="0" smtClean="0"/>
              <a:t>la </a:t>
            </a:r>
            <a:r>
              <a:rPr lang="fr-FR" dirty="0"/>
              <a:t>notation </a:t>
            </a:r>
            <a:r>
              <a:rPr lang="fr-FR" dirty="0" smtClean="0"/>
              <a:t>ne permet pas d’apprendre</a:t>
            </a:r>
            <a:endParaRPr lang="fr-FR" dirty="0"/>
          </a:p>
          <a:p>
            <a:pPr marL="0" indent="0">
              <a:buNone/>
            </a:pPr>
            <a:r>
              <a:rPr lang="fr-FR" dirty="0"/>
              <a:t>	</a:t>
            </a:r>
            <a:r>
              <a:rPr lang="fr-FR" dirty="0" smtClean="0"/>
              <a:t>						</a:t>
            </a:r>
          </a:p>
          <a:p>
            <a:pPr marL="0" indent="0" algn="r">
              <a:buNone/>
            </a:pPr>
            <a:r>
              <a:rPr lang="fr-FR" sz="2600" dirty="0" smtClean="0"/>
              <a:t>                                                                  Pierre Merle « Faut-il en finir avec les notes? » </a:t>
            </a:r>
            <a:r>
              <a:rPr lang="fr-FR" sz="2600" i="1" dirty="0" smtClean="0"/>
              <a:t>La vie des Idées 2/12/2014</a:t>
            </a:r>
            <a:endParaRPr lang="fr-FR" sz="2600" i="1" dirty="0"/>
          </a:p>
        </p:txBody>
      </p:sp>
    </p:spTree>
    <p:extLst>
      <p:ext uri="{BB962C8B-B14F-4D97-AF65-F5344CB8AC3E}">
        <p14:creationId xmlns:p14="http://schemas.microsoft.com/office/powerpoint/2010/main" val="883501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937</Words>
  <Application>Microsoft Macintosh PowerPoint</Application>
  <PresentationFormat>Grand écran</PresentationFormat>
  <Paragraphs>97</Paragraphs>
  <Slides>16</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Calibri</vt:lpstr>
      <vt:lpstr>Calibri Light</vt:lpstr>
      <vt:lpstr>Mangal</vt:lpstr>
      <vt:lpstr>Wingdings</vt:lpstr>
      <vt:lpstr>Arial</vt:lpstr>
      <vt:lpstr>Thème Office</vt:lpstr>
      <vt:lpstr>L’évaluation au cœur de la refondation de l’Ecole de la République</vt:lpstr>
      <vt:lpstr>Présentation PowerPoint</vt:lpstr>
      <vt:lpstr>Présentation PowerPoint</vt:lpstr>
      <vt:lpstr>Programme de la journée</vt:lpstr>
      <vt:lpstr>Présentation PowerPoint</vt:lpstr>
      <vt:lpstr>Présentation PowerPoint</vt:lpstr>
      <vt:lpstr>La note, quelle histoire? </vt:lpstr>
      <vt:lpstr>Présentation PowerPoint</vt:lpstr>
      <vt:lpstr>La note, que dit la recherche?</vt:lpstr>
      <vt:lpstr>Présentation PowerPoint</vt:lpstr>
      <vt:lpstr>Objectifs et principes:</vt:lpstr>
      <vt:lpstr>L'évaluation en cours de cycle </vt:lpstr>
      <vt:lpstr>En fin de cycle </vt:lpstr>
      <vt:lpstr>Présentation PowerPoint</vt:lpstr>
      <vt:lpstr>Présentation PowerPoint</vt:lpstr>
      <vt:lpstr>Présentation PowerPoint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68</cp:revision>
  <dcterms:created xsi:type="dcterms:W3CDTF">2017-01-27T14:26:34Z</dcterms:created>
  <dcterms:modified xsi:type="dcterms:W3CDTF">2017-03-08T17:20:56Z</dcterms:modified>
</cp:coreProperties>
</file>