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63" r:id="rId2"/>
    <p:sldId id="523" r:id="rId3"/>
    <p:sldId id="452" r:id="rId4"/>
    <p:sldId id="524" r:id="rId5"/>
    <p:sldId id="525" r:id="rId6"/>
    <p:sldId id="264" r:id="rId7"/>
    <p:sldId id="526" r:id="rId8"/>
    <p:sldId id="527" r:id="rId9"/>
    <p:sldId id="528" r:id="rId10"/>
    <p:sldId id="530" r:id="rId11"/>
    <p:sldId id="529" r:id="rId12"/>
    <p:sldId id="531" r:id="rId13"/>
    <p:sldId id="532" r:id="rId14"/>
    <p:sldId id="535" r:id="rId15"/>
    <p:sldId id="53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FFFFCC"/>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9" autoAdjust="0"/>
    <p:restoredTop sz="94660"/>
  </p:normalViewPr>
  <p:slideViewPr>
    <p:cSldViewPr>
      <p:cViewPr>
        <p:scale>
          <a:sx n="76" d="100"/>
          <a:sy n="76" d="100"/>
        </p:scale>
        <p:origin x="-13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59A70-D1FC-4ADD-9B4B-F5622B47D4C8}" type="datetimeFigureOut">
              <a:rPr lang="fr-FR" smtClean="0"/>
              <a:pPr/>
              <a:t>29/03/2020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EEBB8-1F14-4C96-A97A-BDF6482A65A3}" type="slidenum">
              <a:rPr lang="fr-FR" smtClean="0"/>
              <a:pPr/>
              <a:t>‹N°›</a:t>
            </a:fld>
            <a:endParaRPr lang="fr-FR"/>
          </a:p>
        </p:txBody>
      </p:sp>
    </p:spTree>
    <p:extLst>
      <p:ext uri="{BB962C8B-B14F-4D97-AF65-F5344CB8AC3E}">
        <p14:creationId xmlns:p14="http://schemas.microsoft.com/office/powerpoint/2010/main" val="329283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A0C22A9-6217-40FF-8D0C-F9665A092D16}" type="datetime1">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150848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575883-8E62-4FD1-A7A7-D4755F65EBE1}" type="datetime1">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308694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C1A962-A403-4739-8568-5A3C7092EF5D}" type="datetime1">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231038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8CB876-BBBE-4F3F-BC18-8C6E9CD45B2E}" type="datetime1">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56363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A13992-D4CA-4C47-9C7E-BCAC095FDB51}" type="datetime1">
              <a:rPr lang="fr-FR" smtClean="0"/>
              <a:t>29/03/2020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18112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A4FC62-B9CF-4C88-BACA-6AF910EF43A6}" type="datetime1">
              <a:rPr lang="fr-FR" smtClean="0"/>
              <a:t>29/03/2020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121001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6E804EE-337C-4CB2-98EF-DCE891A0C33B}" type="datetime1">
              <a:rPr lang="fr-FR" smtClean="0"/>
              <a:t>29/03/2020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60182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2D9F506-D8C5-48C3-BCA0-17BA4ADE0FEB}" type="datetime1">
              <a:rPr lang="fr-FR" smtClean="0"/>
              <a:t>29/03/2020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244389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2654D0-DA73-45F5-B4E0-113EBE492150}" type="datetime1">
              <a:rPr lang="fr-FR" smtClean="0"/>
              <a:t>29/03/2020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148664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A123AA-ABCE-420C-8363-A99E45AA5ABD}" type="datetime1">
              <a:rPr lang="fr-FR" smtClean="0"/>
              <a:t>29/03/2020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285779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69AFD4-F400-44DB-9C5B-F081686F9E99}" type="datetime1">
              <a:rPr lang="fr-FR" smtClean="0"/>
              <a:t>29/03/2020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0D7C65-261F-427D-942E-9B666105A1D7}" type="slidenum">
              <a:rPr lang="fr-FR" smtClean="0"/>
              <a:pPr/>
              <a:t>‹N°›</a:t>
            </a:fld>
            <a:endParaRPr lang="fr-FR"/>
          </a:p>
        </p:txBody>
      </p:sp>
    </p:spTree>
    <p:extLst>
      <p:ext uri="{BB962C8B-B14F-4D97-AF65-F5344CB8AC3E}">
        <p14:creationId xmlns:p14="http://schemas.microsoft.com/office/powerpoint/2010/main" val="275715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2BFE8-2083-49D9-9486-862F2A93B347}" type="datetime1">
              <a:rPr lang="fr-FR" smtClean="0"/>
              <a:t>29/03/2020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D7C65-261F-427D-942E-9B666105A1D7}" type="slidenum">
              <a:rPr lang="fr-FR" smtClean="0"/>
              <a:pPr/>
              <a:t>‹N°›</a:t>
            </a:fld>
            <a:endParaRPr lang="fr-FR"/>
          </a:p>
        </p:txBody>
      </p:sp>
    </p:spTree>
    <p:extLst>
      <p:ext uri="{BB962C8B-B14F-4D97-AF65-F5344CB8AC3E}">
        <p14:creationId xmlns:p14="http://schemas.microsoft.com/office/powerpoint/2010/main" val="2805170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86" y="1340767"/>
            <a:ext cx="1633658" cy="830997"/>
          </a:xfrm>
          <a:prstGeom prst="rect">
            <a:avLst/>
          </a:prstGeom>
        </p:spPr>
        <p:txBody>
          <a:bodyPr wrap="square">
            <a:spAutoFit/>
          </a:bodyPr>
          <a:lstStyle/>
          <a:p>
            <a:pPr lvl="0" algn="ctr">
              <a:spcBef>
                <a:spcPct val="20000"/>
              </a:spcBef>
            </a:pPr>
            <a:r>
              <a:rPr lang="fr-FR" sz="4800" b="1" u="sng" dirty="0" smtClean="0">
                <a:solidFill>
                  <a:srgbClr val="00B0F0"/>
                </a:solidFill>
                <a:effectLst>
                  <a:outerShdw blurRad="38100" dist="38100" dir="2700000" algn="tl">
                    <a:srgbClr val="000000">
                      <a:alpha val="43137"/>
                    </a:srgbClr>
                  </a:outerShdw>
                </a:effectLst>
                <a:latin typeface="Comic Sans MS" pitchFamily="66" charset="0"/>
              </a:rPr>
              <a:t>G3</a:t>
            </a:r>
            <a:endParaRPr lang="fr-FR" sz="48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2" name="Espace réservé du numéro de diapositive 1"/>
          <p:cNvSpPr>
            <a:spLocks noGrp="1"/>
          </p:cNvSpPr>
          <p:nvPr>
            <p:ph type="sldNum" sz="quarter" idx="12"/>
          </p:nvPr>
        </p:nvSpPr>
        <p:spPr/>
        <p:txBody>
          <a:bodyPr/>
          <a:lstStyle/>
          <a:p>
            <a:fld id="{A20D7C65-261F-427D-942E-9B666105A1D7}" type="slidenum">
              <a:rPr lang="fr-FR" smtClean="0"/>
              <a:pPr/>
              <a:t>1</a:t>
            </a:fld>
            <a:endParaRPr lang="fr-FR"/>
          </a:p>
        </p:txBody>
      </p:sp>
      <p:sp>
        <p:nvSpPr>
          <p:cNvPr id="4" name="Rectangle 3"/>
          <p:cNvSpPr/>
          <p:nvPr/>
        </p:nvSpPr>
        <p:spPr>
          <a:xfrm>
            <a:off x="1403648" y="1340767"/>
            <a:ext cx="7730186" cy="1581972"/>
          </a:xfrm>
          <a:prstGeom prst="rect">
            <a:avLst/>
          </a:prstGeom>
        </p:spPr>
        <p:txBody>
          <a:bodyPr wrap="square">
            <a:spAutoFit/>
          </a:bodyPr>
          <a:lstStyle/>
          <a:p>
            <a:pPr lvl="0" algn="ctr">
              <a:spcBef>
                <a:spcPct val="20000"/>
              </a:spcBef>
            </a:pPr>
            <a:r>
              <a:rPr lang="fr-FR" sz="4400" b="1" dirty="0" smtClean="0">
                <a:solidFill>
                  <a:srgbClr val="FF0000"/>
                </a:solidFill>
                <a:effectLst>
                  <a:outerShdw blurRad="38100" dist="38100" dir="2700000" algn="tl">
                    <a:srgbClr val="000000">
                      <a:alpha val="43137"/>
                    </a:srgbClr>
                  </a:outerShdw>
                </a:effectLst>
                <a:latin typeface="Comic Sans MS" pitchFamily="66" charset="0"/>
              </a:rPr>
              <a:t>HABITER UN ESPACE</a:t>
            </a:r>
          </a:p>
          <a:p>
            <a:pPr lvl="0" algn="ctr">
              <a:spcBef>
                <a:spcPct val="20000"/>
              </a:spcBef>
            </a:pPr>
            <a:r>
              <a:rPr lang="fr-FR" sz="4400" b="1" dirty="0" smtClean="0">
                <a:solidFill>
                  <a:srgbClr val="FF0000"/>
                </a:solidFill>
                <a:effectLst>
                  <a:outerShdw blurRad="38100" dist="38100" dir="2700000" algn="tl">
                    <a:srgbClr val="000000">
                      <a:alpha val="43137"/>
                    </a:srgbClr>
                  </a:outerShdw>
                </a:effectLst>
                <a:latin typeface="Comic Sans MS" pitchFamily="66" charset="0"/>
              </a:rPr>
              <a:t>A FORTES CONTRAINTES</a:t>
            </a:r>
            <a:endParaRPr lang="fr-FR" sz="44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5" name="ZoneTexte 4"/>
          <p:cNvSpPr txBox="1"/>
          <p:nvPr/>
        </p:nvSpPr>
        <p:spPr>
          <a:xfrm>
            <a:off x="1331640" y="3501008"/>
            <a:ext cx="7416824" cy="1384995"/>
          </a:xfrm>
          <a:prstGeom prst="rect">
            <a:avLst/>
          </a:prstGeom>
          <a:noFill/>
        </p:spPr>
        <p:txBody>
          <a:bodyPr wrap="square" rtlCol="0">
            <a:spAutoFit/>
          </a:bodyPr>
          <a:lstStyle/>
          <a:p>
            <a:pPr algn="ctr"/>
            <a:r>
              <a:rPr lang="fr-FR" sz="2800" b="1" dirty="0" smtClean="0"/>
              <a:t>Attention : les diapositives 6, 9, 11, 13, 15 sont des propositions de correction et ne sont pas à communiquer aux élèves</a:t>
            </a:r>
            <a:endParaRPr lang="fr-FR" sz="2800" b="1" dirty="0"/>
          </a:p>
        </p:txBody>
      </p:sp>
    </p:spTree>
    <p:extLst>
      <p:ext uri="{BB962C8B-B14F-4D97-AF65-F5344CB8AC3E}">
        <p14:creationId xmlns:p14="http://schemas.microsoft.com/office/powerpoint/2010/main" val="3396001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10</a:t>
            </a:fld>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0717" y="2996952"/>
            <a:ext cx="5450264" cy="3861048"/>
          </a:xfrm>
          <a:prstGeom prst="rect">
            <a:avLst/>
          </a:prstGeom>
        </p:spPr>
      </p:pic>
      <p:sp>
        <p:nvSpPr>
          <p:cNvPr id="5" name="ZoneTexte 4"/>
          <p:cNvSpPr txBox="1"/>
          <p:nvPr/>
        </p:nvSpPr>
        <p:spPr>
          <a:xfrm>
            <a:off x="3946659" y="1484784"/>
            <a:ext cx="4918379" cy="738664"/>
          </a:xfrm>
          <a:prstGeom prst="rect">
            <a:avLst/>
          </a:prstGeom>
          <a:noFill/>
        </p:spPr>
        <p:txBody>
          <a:bodyPr wrap="square" rtlCol="0">
            <a:spAutoFit/>
          </a:bodyPr>
          <a:lstStyle/>
          <a:p>
            <a:r>
              <a:rPr lang="fr-FR" sz="2100" b="1" dirty="0">
                <a:latin typeface="Comic Sans MS" pitchFamily="66" charset="0"/>
              </a:rPr>
              <a:t>3</a:t>
            </a:r>
            <a:r>
              <a:rPr lang="fr-FR" sz="2100" b="1" dirty="0" smtClean="0">
                <a:latin typeface="Comic Sans MS" pitchFamily="66" charset="0"/>
              </a:rPr>
              <a:t>/ Que peut-on dire du peuplement et de l’habitat dans ce village ?</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80" y="548680"/>
            <a:ext cx="3486135" cy="5828103"/>
          </a:xfrm>
          <a:prstGeom prst="rect">
            <a:avLst/>
          </a:prstGeom>
        </p:spPr>
      </p:pic>
    </p:spTree>
    <p:extLst>
      <p:ext uri="{BB962C8B-B14F-4D97-AF65-F5344CB8AC3E}">
        <p14:creationId xmlns:p14="http://schemas.microsoft.com/office/powerpoint/2010/main" val="7977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78781"/>
            <a:ext cx="8571522" cy="2554545"/>
          </a:xfrm>
          <a:prstGeom prst="rect">
            <a:avLst/>
          </a:prstGeom>
          <a:noFill/>
        </p:spPr>
        <p:txBody>
          <a:bodyPr wrap="square" rtlCol="0">
            <a:spAutoFit/>
          </a:bodyPr>
          <a:lstStyle/>
          <a:p>
            <a:r>
              <a:rPr lang="fr-FR" sz="3200" dirty="0">
                <a:latin typeface="Comic Sans MS" pitchFamily="66" charset="0"/>
              </a:rPr>
              <a:t>3</a:t>
            </a:r>
            <a:r>
              <a:rPr lang="fr-FR" sz="3200" dirty="0" smtClean="0">
                <a:latin typeface="Comic Sans MS" pitchFamily="66" charset="0"/>
              </a:rPr>
              <a:t>/ C’est un espace faiblement peuplé. Les quelques habitants vivent dans des villages dispersés.</a:t>
            </a:r>
          </a:p>
          <a:p>
            <a:r>
              <a:rPr lang="fr-FR" sz="3200" dirty="0" smtClean="0">
                <a:latin typeface="Comic Sans MS" pitchFamily="66" charset="0"/>
              </a:rPr>
              <a:t>Les maisons du village sont austères, rustiques et construites sur des terrasses.</a:t>
            </a:r>
            <a:endParaRPr lang="fr-FR" sz="3200" dirty="0">
              <a:latin typeface="Comic Sans MS" pitchFamily="66" charset="0"/>
            </a:endParaRPr>
          </a:p>
        </p:txBody>
      </p:sp>
      <p:sp>
        <p:nvSpPr>
          <p:cNvPr id="5" name="Espace réservé du numéro de diapositive 4"/>
          <p:cNvSpPr>
            <a:spLocks noGrp="1"/>
          </p:cNvSpPr>
          <p:nvPr>
            <p:ph type="sldNum" sz="quarter" idx="12"/>
          </p:nvPr>
        </p:nvSpPr>
        <p:spPr/>
        <p:txBody>
          <a:bodyPr/>
          <a:lstStyle/>
          <a:p>
            <a:fld id="{A20D7C65-261F-427D-942E-9B666105A1D7}" type="slidenum">
              <a:rPr lang="fr-FR" smtClean="0"/>
              <a:pPr/>
              <a:t>11</a:t>
            </a:fld>
            <a:endParaRPr lang="fr-FR"/>
          </a:p>
        </p:txBody>
      </p:sp>
      <p:sp>
        <p:nvSpPr>
          <p:cNvPr id="6" name="ZoneTexte 5"/>
          <p:cNvSpPr txBox="1"/>
          <p:nvPr/>
        </p:nvSpPr>
        <p:spPr>
          <a:xfrm>
            <a:off x="683568" y="3501008"/>
            <a:ext cx="7851441" cy="1477328"/>
          </a:xfrm>
          <a:prstGeom prst="rect">
            <a:avLst/>
          </a:prstGeom>
          <a:noFill/>
          <a:ln w="88900">
            <a:solidFill>
              <a:schemeClr val="accent3">
                <a:lumMod val="75000"/>
              </a:schemeClr>
            </a:solidFill>
          </a:ln>
        </p:spPr>
        <p:txBody>
          <a:bodyPr wrap="square" rtlCol="0">
            <a:spAutoFit/>
          </a:bodyPr>
          <a:lstStyle/>
          <a:p>
            <a:r>
              <a:rPr lang="fr-FR" sz="3000" b="1" u="sng" dirty="0" smtClean="0">
                <a:solidFill>
                  <a:srgbClr val="FF0000"/>
                </a:solidFill>
                <a:latin typeface="Comic Sans MS" pitchFamily="66" charset="0"/>
              </a:rPr>
              <a:t>Terrasse</a:t>
            </a:r>
            <a:r>
              <a:rPr lang="fr-FR" sz="3000" b="1" dirty="0" smtClean="0">
                <a:solidFill>
                  <a:srgbClr val="FF0000"/>
                </a:solidFill>
                <a:latin typeface="Comic Sans MS" pitchFamily="66" charset="0"/>
              </a:rPr>
              <a:t> :</a:t>
            </a:r>
          </a:p>
          <a:p>
            <a:r>
              <a:rPr lang="fr-FR" sz="3000" b="1" dirty="0" smtClean="0">
                <a:latin typeface="Comic Sans MS" pitchFamily="66" charset="0"/>
              </a:rPr>
              <a:t>Champ horizontal aménagé par l’homme sur une pente.</a:t>
            </a:r>
            <a:endParaRPr lang="fr-FR" sz="3000" b="1" dirty="0">
              <a:latin typeface="Comic Sans MS" pitchFamily="66" charset="0"/>
            </a:endParaRPr>
          </a:p>
        </p:txBody>
      </p:sp>
      <p:sp>
        <p:nvSpPr>
          <p:cNvPr id="7" name="ZoneTexte 6"/>
          <p:cNvSpPr txBox="1"/>
          <p:nvPr/>
        </p:nvSpPr>
        <p:spPr>
          <a:xfrm>
            <a:off x="323527" y="5229200"/>
            <a:ext cx="8571522" cy="1077218"/>
          </a:xfrm>
          <a:prstGeom prst="rect">
            <a:avLst/>
          </a:prstGeom>
          <a:noFill/>
        </p:spPr>
        <p:txBody>
          <a:bodyPr wrap="square" rtlCol="0">
            <a:spAutoFit/>
          </a:bodyPr>
          <a:lstStyle/>
          <a:p>
            <a:r>
              <a:rPr lang="fr-FR" sz="3200" dirty="0" smtClean="0">
                <a:latin typeface="Comic Sans MS" pitchFamily="66" charset="0"/>
              </a:rPr>
              <a:t>L’été, les éleveurs vivent dans des cabanes de bergers au-dessus du village.</a:t>
            </a:r>
            <a:endParaRPr lang="fr-FR" sz="3200" dirty="0">
              <a:latin typeface="Comic Sans MS" pitchFamily="66" charset="0"/>
            </a:endParaRPr>
          </a:p>
        </p:txBody>
      </p:sp>
    </p:spTree>
    <p:extLst>
      <p:ext uri="{BB962C8B-B14F-4D97-AF65-F5344CB8AC3E}">
        <p14:creationId xmlns:p14="http://schemas.microsoft.com/office/powerpoint/2010/main" val="167449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12</a:t>
            </a:fld>
            <a:endParaRPr lang="fr-FR"/>
          </a:p>
        </p:txBody>
      </p:sp>
      <p:sp>
        <p:nvSpPr>
          <p:cNvPr id="5" name="ZoneTexte 4"/>
          <p:cNvSpPr txBox="1"/>
          <p:nvPr/>
        </p:nvSpPr>
        <p:spPr>
          <a:xfrm>
            <a:off x="1331640" y="5872920"/>
            <a:ext cx="6696744" cy="738664"/>
          </a:xfrm>
          <a:prstGeom prst="rect">
            <a:avLst/>
          </a:prstGeom>
          <a:noFill/>
        </p:spPr>
        <p:txBody>
          <a:bodyPr wrap="square" rtlCol="0">
            <a:spAutoFit/>
          </a:bodyPr>
          <a:lstStyle/>
          <a:p>
            <a:r>
              <a:rPr lang="fr-FR" sz="2100" b="1" dirty="0">
                <a:latin typeface="Comic Sans MS" pitchFamily="66" charset="0"/>
              </a:rPr>
              <a:t>4</a:t>
            </a:r>
            <a:r>
              <a:rPr lang="fr-FR" sz="2100" b="1" dirty="0" smtClean="0">
                <a:latin typeface="Comic Sans MS" pitchFamily="66" charset="0"/>
              </a:rPr>
              <a:t>/ Comment les habitants de la haute montagne parviennent-ils à se déplacer ?</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1" y="23866"/>
            <a:ext cx="4847421" cy="5890537"/>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938565"/>
            <a:ext cx="4067944" cy="4197284"/>
          </a:xfrm>
          <a:prstGeom prst="rect">
            <a:avLst/>
          </a:prstGeom>
        </p:spPr>
      </p:pic>
    </p:spTree>
    <p:extLst>
      <p:ext uri="{BB962C8B-B14F-4D97-AF65-F5344CB8AC3E}">
        <p14:creationId xmlns:p14="http://schemas.microsoft.com/office/powerpoint/2010/main" val="29435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78781"/>
            <a:ext cx="8571522" cy="2554545"/>
          </a:xfrm>
          <a:prstGeom prst="rect">
            <a:avLst/>
          </a:prstGeom>
          <a:noFill/>
        </p:spPr>
        <p:txBody>
          <a:bodyPr wrap="square" rtlCol="0">
            <a:spAutoFit/>
          </a:bodyPr>
          <a:lstStyle/>
          <a:p>
            <a:r>
              <a:rPr lang="fr-FR" sz="3200" dirty="0">
                <a:latin typeface="Comic Sans MS" pitchFamily="66" charset="0"/>
              </a:rPr>
              <a:t>4</a:t>
            </a:r>
            <a:r>
              <a:rPr lang="fr-FR" sz="3200" dirty="0" smtClean="0">
                <a:latin typeface="Comic Sans MS" pitchFamily="66" charset="0"/>
              </a:rPr>
              <a:t>/ Pour vaincre l’isolement, il existe un petit aéroport à </a:t>
            </a:r>
            <a:r>
              <a:rPr lang="fr-FR" sz="3200" dirty="0" err="1" smtClean="0">
                <a:latin typeface="Comic Sans MS" pitchFamily="66" charset="0"/>
              </a:rPr>
              <a:t>Lukla</a:t>
            </a:r>
            <a:r>
              <a:rPr lang="fr-FR" sz="3200" dirty="0" smtClean="0">
                <a:latin typeface="Comic Sans MS" pitchFamily="66" charset="0"/>
              </a:rPr>
              <a:t>, mais il est situé à deux jours de marche. Sinon, il faut marcher plusieurs jours accompagné des yacks qui portent le chargement.</a:t>
            </a:r>
            <a:endParaRPr lang="fr-FR" sz="3200" dirty="0">
              <a:latin typeface="Comic Sans MS" pitchFamily="66" charset="0"/>
            </a:endParaRPr>
          </a:p>
        </p:txBody>
      </p:sp>
      <p:sp>
        <p:nvSpPr>
          <p:cNvPr id="5" name="Espace réservé du numéro de diapositive 4"/>
          <p:cNvSpPr>
            <a:spLocks noGrp="1"/>
          </p:cNvSpPr>
          <p:nvPr>
            <p:ph type="sldNum" sz="quarter" idx="12"/>
          </p:nvPr>
        </p:nvSpPr>
        <p:spPr/>
        <p:txBody>
          <a:bodyPr/>
          <a:lstStyle/>
          <a:p>
            <a:fld id="{A20D7C65-261F-427D-942E-9B666105A1D7}" type="slidenum">
              <a:rPr lang="fr-FR" smtClean="0"/>
              <a:pPr/>
              <a:t>13</a:t>
            </a:fld>
            <a:endParaRPr lang="fr-FR"/>
          </a:p>
        </p:txBody>
      </p:sp>
    </p:spTree>
    <p:extLst>
      <p:ext uri="{BB962C8B-B14F-4D97-AF65-F5344CB8AC3E}">
        <p14:creationId xmlns:p14="http://schemas.microsoft.com/office/powerpoint/2010/main" val="269783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14</a:t>
            </a:fld>
            <a:endParaRPr lang="fr-FR"/>
          </a:p>
        </p:txBody>
      </p:sp>
      <p:sp>
        <p:nvSpPr>
          <p:cNvPr id="5" name="ZoneTexte 4"/>
          <p:cNvSpPr txBox="1"/>
          <p:nvPr/>
        </p:nvSpPr>
        <p:spPr>
          <a:xfrm>
            <a:off x="179512" y="1556792"/>
            <a:ext cx="3744416" cy="1061829"/>
          </a:xfrm>
          <a:prstGeom prst="rect">
            <a:avLst/>
          </a:prstGeom>
          <a:noFill/>
        </p:spPr>
        <p:txBody>
          <a:bodyPr wrap="square" rtlCol="0">
            <a:spAutoFit/>
          </a:bodyPr>
          <a:lstStyle/>
          <a:p>
            <a:r>
              <a:rPr lang="fr-FR" sz="2100" b="1" dirty="0" smtClean="0">
                <a:latin typeface="Comic Sans MS" pitchFamily="66" charset="0"/>
              </a:rPr>
              <a:t>5/ D’après vous, quel est l’intérêt du tourisme pour les habitants du village ?</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453" y="476672"/>
            <a:ext cx="5443547" cy="5616624"/>
          </a:xfrm>
          <a:prstGeom prst="rect">
            <a:avLst/>
          </a:prstGeom>
        </p:spPr>
      </p:pic>
    </p:spTree>
    <p:extLst>
      <p:ext uri="{BB962C8B-B14F-4D97-AF65-F5344CB8AC3E}">
        <p14:creationId xmlns:p14="http://schemas.microsoft.com/office/powerpoint/2010/main" val="12348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78781"/>
            <a:ext cx="8784976" cy="5016758"/>
          </a:xfrm>
          <a:prstGeom prst="rect">
            <a:avLst/>
          </a:prstGeom>
          <a:noFill/>
        </p:spPr>
        <p:txBody>
          <a:bodyPr wrap="square" rtlCol="0">
            <a:spAutoFit/>
          </a:bodyPr>
          <a:lstStyle/>
          <a:p>
            <a:r>
              <a:rPr lang="fr-FR" sz="3200" dirty="0">
                <a:latin typeface="Comic Sans MS" pitchFamily="66" charset="0"/>
              </a:rPr>
              <a:t>5</a:t>
            </a:r>
            <a:r>
              <a:rPr lang="fr-FR" sz="3200" dirty="0" smtClean="0">
                <a:latin typeface="Comic Sans MS" pitchFamily="66" charset="0"/>
              </a:rPr>
              <a:t>/ Les touristes font vivre en grande partie le village. En effet, ils sont logés et nourris par les habitants qui leur fournissent aussi les porteurs et les guides dont ils ont besoin pour réaliser leurs treks et ascensions de l’Everest notamment.</a:t>
            </a:r>
          </a:p>
          <a:p>
            <a:r>
              <a:rPr lang="fr-FR" sz="3200" dirty="0" smtClean="0">
                <a:latin typeface="Comic Sans MS" pitchFamily="66" charset="0"/>
              </a:rPr>
              <a:t>Les Sherpas sont agriculteurs, éleveurs, commerçants et, depuis les années 1950, porteurs d’altitude, guides de montagne ou aubergistes sur les circuits de trekking.</a:t>
            </a:r>
            <a:endParaRPr lang="fr-FR" sz="3200" dirty="0">
              <a:latin typeface="Comic Sans MS" pitchFamily="66" charset="0"/>
            </a:endParaRPr>
          </a:p>
        </p:txBody>
      </p:sp>
      <p:sp>
        <p:nvSpPr>
          <p:cNvPr id="5" name="Espace réservé du numéro de diapositive 4"/>
          <p:cNvSpPr>
            <a:spLocks noGrp="1"/>
          </p:cNvSpPr>
          <p:nvPr>
            <p:ph type="sldNum" sz="quarter" idx="12"/>
          </p:nvPr>
        </p:nvSpPr>
        <p:spPr/>
        <p:txBody>
          <a:bodyPr/>
          <a:lstStyle/>
          <a:p>
            <a:fld id="{A20D7C65-261F-427D-942E-9B666105A1D7}" type="slidenum">
              <a:rPr lang="fr-FR" smtClean="0"/>
              <a:pPr/>
              <a:t>15</a:t>
            </a:fld>
            <a:endParaRPr lang="fr-FR"/>
          </a:p>
        </p:txBody>
      </p:sp>
    </p:spTree>
    <p:extLst>
      <p:ext uri="{BB962C8B-B14F-4D97-AF65-F5344CB8AC3E}">
        <p14:creationId xmlns:p14="http://schemas.microsoft.com/office/powerpoint/2010/main" val="269783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964488" cy="1200329"/>
          </a:xfrm>
          <a:prstGeom prst="rect">
            <a:avLst/>
          </a:prstGeom>
        </p:spPr>
        <p:txBody>
          <a:bodyPr wrap="square">
            <a:spAutoFit/>
          </a:bodyPr>
          <a:lstStyle/>
          <a:p>
            <a:pPr marL="857250" indent="-742950">
              <a:buFont typeface="Arial" charset="0"/>
              <a:buAutoNum type="arabicPeriod"/>
              <a:defRPr/>
            </a:pPr>
            <a:r>
              <a:rPr lang="fr-FR" sz="3600" b="1" u="sng" dirty="0" smtClean="0">
                <a:solidFill>
                  <a:srgbClr val="00B050"/>
                </a:solidFill>
                <a:latin typeface="Comic Sans MS" pitchFamily="66" charset="0"/>
              </a:rPr>
              <a:t>Etude de cas : Habiter la haute montagne du Népal</a:t>
            </a:r>
            <a:r>
              <a:rPr lang="fr-FR" sz="3600" b="1" dirty="0" smtClean="0">
                <a:solidFill>
                  <a:srgbClr val="00B050"/>
                </a:solidFill>
                <a:latin typeface="Comic Sans MS" pitchFamily="66" charset="0"/>
              </a:rPr>
              <a:t> </a:t>
            </a:r>
            <a:r>
              <a:rPr lang="fr-FR" sz="3600" b="1" dirty="0">
                <a:solidFill>
                  <a:srgbClr val="00B050"/>
                </a:solidFill>
                <a:latin typeface="Comic Sans MS" pitchFamily="66" charset="0"/>
              </a:rPr>
              <a:t>:</a:t>
            </a:r>
            <a:endParaRPr lang="fr-FR" sz="3600" b="1" u="sng" dirty="0">
              <a:solidFill>
                <a:srgbClr val="00B050"/>
              </a:solidFill>
              <a:latin typeface="Comic Sans MS" pitchFamily="66" charset="0"/>
            </a:endParaRPr>
          </a:p>
        </p:txBody>
      </p:sp>
      <p:sp>
        <p:nvSpPr>
          <p:cNvPr id="3" name="Espace réservé du numéro de diapositive 2"/>
          <p:cNvSpPr>
            <a:spLocks noGrp="1"/>
          </p:cNvSpPr>
          <p:nvPr>
            <p:ph type="sldNum" sz="quarter" idx="12"/>
          </p:nvPr>
        </p:nvSpPr>
        <p:spPr/>
        <p:txBody>
          <a:bodyPr/>
          <a:lstStyle/>
          <a:p>
            <a:fld id="{A20D7C65-261F-427D-942E-9B666105A1D7}" type="slidenum">
              <a:rPr lang="fr-FR" smtClean="0"/>
              <a:pPr/>
              <a:t>2</a:t>
            </a:fld>
            <a:endParaRPr lang="fr-FR"/>
          </a:p>
        </p:txBody>
      </p:sp>
      <p:sp>
        <p:nvSpPr>
          <p:cNvPr id="5" name="ZoneTexte 4"/>
          <p:cNvSpPr txBox="1"/>
          <p:nvPr/>
        </p:nvSpPr>
        <p:spPr>
          <a:xfrm>
            <a:off x="683568" y="1968532"/>
            <a:ext cx="8460432" cy="1077218"/>
          </a:xfrm>
          <a:prstGeom prst="rect">
            <a:avLst/>
          </a:prstGeom>
          <a:noFill/>
        </p:spPr>
        <p:txBody>
          <a:bodyPr wrap="square" rtlCol="0">
            <a:spAutoFit/>
          </a:bodyPr>
          <a:lstStyle/>
          <a:p>
            <a:r>
              <a:rPr lang="fr-FR" sz="3200" dirty="0" smtClean="0">
                <a:latin typeface="Comic Sans MS" pitchFamily="66" charset="0"/>
              </a:rPr>
              <a:t>Comment les habitants de la haute montagne s’adaptent-ils à ses contraintes ? </a:t>
            </a:r>
            <a:endParaRPr lang="fr-FR" sz="3200" dirty="0">
              <a:latin typeface="Comic Sans MS" pitchFamily="66" charset="0"/>
            </a:endParaRPr>
          </a:p>
        </p:txBody>
      </p:sp>
    </p:spTree>
    <p:extLst>
      <p:ext uri="{BB962C8B-B14F-4D97-AF65-F5344CB8AC3E}">
        <p14:creationId xmlns:p14="http://schemas.microsoft.com/office/powerpoint/2010/main" val="40576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3</a:t>
            </a:fld>
            <a:endParaRPr lang="fr-FR"/>
          </a:p>
        </p:txBody>
      </p:sp>
      <p:pic>
        <p:nvPicPr>
          <p:cNvPr id="1026" name="Picture 2" descr="Résultat de recherche d'images pour &quot;planisphère simple à telecharge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5" y="764704"/>
            <a:ext cx="9141977" cy="4636664"/>
          </a:xfrm>
          <a:prstGeom prst="rect">
            <a:avLst/>
          </a:prstGeom>
          <a:noFill/>
          <a:extLst>
            <a:ext uri="{909E8E84-426E-40DD-AFC4-6F175D3DCCD1}">
              <a14:hiddenFill xmlns:a14="http://schemas.microsoft.com/office/drawing/2010/main">
                <a:solidFill>
                  <a:srgbClr val="FFFFFF"/>
                </a:solidFill>
              </a14:hiddenFill>
            </a:ext>
          </a:extLst>
        </p:spPr>
      </p:pic>
      <p:sp>
        <p:nvSpPr>
          <p:cNvPr id="3" name="Bouée 2"/>
          <p:cNvSpPr/>
          <p:nvPr/>
        </p:nvSpPr>
        <p:spPr>
          <a:xfrm>
            <a:off x="6156176" y="2132856"/>
            <a:ext cx="432048" cy="288032"/>
          </a:xfrm>
          <a:prstGeom prst="donut">
            <a:avLst>
              <a:gd name="adj" fmla="val 1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08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20D7C65-261F-427D-942E-9B666105A1D7}" type="slidenum">
              <a:rPr lang="fr-FR" smtClean="0"/>
              <a:pPr/>
              <a:t>4</a:t>
            </a:fld>
            <a:endParaRPr lang="fr-FR"/>
          </a:p>
        </p:txBody>
      </p:sp>
      <p:sp>
        <p:nvSpPr>
          <p:cNvPr id="4" name="Titre 1"/>
          <p:cNvSpPr txBox="1">
            <a:spLocks/>
          </p:cNvSpPr>
          <p:nvPr/>
        </p:nvSpPr>
        <p:spPr>
          <a:xfrm>
            <a:off x="683568" y="476672"/>
            <a:ext cx="7744345" cy="1368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buAutoNum type="alphaUcPeriod"/>
            </a:pPr>
            <a:r>
              <a:rPr lang="fr-FR" sz="3200" b="1" u="sng" dirty="0" smtClean="0">
                <a:solidFill>
                  <a:srgbClr val="00B0F0"/>
                </a:solidFill>
                <a:latin typeface="Comic Sans MS" pitchFamily="66" charset="0"/>
              </a:rPr>
              <a:t>Etude de documents</a:t>
            </a:r>
            <a:r>
              <a:rPr lang="fr-FR" sz="3200" b="1" dirty="0" smtClean="0">
                <a:solidFill>
                  <a:srgbClr val="00B0F0"/>
                </a:solidFill>
                <a:latin typeface="Comic Sans MS" pitchFamily="66" charset="0"/>
              </a:rPr>
              <a:t> :</a:t>
            </a:r>
          </a:p>
        </p:txBody>
      </p:sp>
    </p:spTree>
    <p:extLst>
      <p:ext uri="{BB962C8B-B14F-4D97-AF65-F5344CB8AC3E}">
        <p14:creationId xmlns:p14="http://schemas.microsoft.com/office/powerpoint/2010/main" val="145395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5</a:t>
            </a:fld>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5" y="20857"/>
            <a:ext cx="5958840" cy="235915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869" y="2444496"/>
            <a:ext cx="6230112" cy="4413504"/>
          </a:xfrm>
          <a:prstGeom prst="rect">
            <a:avLst/>
          </a:prstGeom>
        </p:spPr>
      </p:pic>
      <p:sp>
        <p:nvSpPr>
          <p:cNvPr id="5" name="ZoneTexte 4"/>
          <p:cNvSpPr txBox="1"/>
          <p:nvPr/>
        </p:nvSpPr>
        <p:spPr>
          <a:xfrm>
            <a:off x="57085" y="3284984"/>
            <a:ext cx="2699792" cy="1061829"/>
          </a:xfrm>
          <a:prstGeom prst="rect">
            <a:avLst/>
          </a:prstGeom>
          <a:noFill/>
        </p:spPr>
        <p:txBody>
          <a:bodyPr wrap="square" rtlCol="0">
            <a:spAutoFit/>
          </a:bodyPr>
          <a:lstStyle/>
          <a:p>
            <a:r>
              <a:rPr lang="fr-FR" sz="2100" b="1" dirty="0" smtClean="0">
                <a:latin typeface="Comic Sans MS" pitchFamily="66" charset="0"/>
              </a:rPr>
              <a:t>1/ Localisez et situez le village de </a:t>
            </a:r>
            <a:r>
              <a:rPr lang="fr-FR" sz="2100" b="1" dirty="0" err="1" smtClean="0">
                <a:latin typeface="Comic Sans MS" pitchFamily="66" charset="0"/>
              </a:rPr>
              <a:t>Namche</a:t>
            </a:r>
            <a:r>
              <a:rPr lang="fr-FR" sz="2100" b="1" dirty="0" smtClean="0">
                <a:latin typeface="Comic Sans MS" pitchFamily="66" charset="0"/>
              </a:rPr>
              <a:t> Bazar.</a:t>
            </a:r>
          </a:p>
        </p:txBody>
      </p:sp>
      <p:sp>
        <p:nvSpPr>
          <p:cNvPr id="6" name="Rectangle 5"/>
          <p:cNvSpPr/>
          <p:nvPr/>
        </p:nvSpPr>
        <p:spPr>
          <a:xfrm>
            <a:off x="4572000" y="2132856"/>
            <a:ext cx="1443925" cy="247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585254" y="2001711"/>
            <a:ext cx="490801" cy="247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4572000" y="2125287"/>
            <a:ext cx="504055" cy="0"/>
          </a:xfrm>
          <a:prstGeom prst="line">
            <a:avLst/>
          </a:prstGeom>
          <a:ln w="317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85254" y="1997069"/>
            <a:ext cx="216024" cy="1235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28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78781"/>
            <a:ext cx="8571522" cy="2554545"/>
          </a:xfrm>
          <a:prstGeom prst="rect">
            <a:avLst/>
          </a:prstGeom>
          <a:noFill/>
        </p:spPr>
        <p:txBody>
          <a:bodyPr wrap="square" rtlCol="0">
            <a:spAutoFit/>
          </a:bodyPr>
          <a:lstStyle/>
          <a:p>
            <a:r>
              <a:rPr lang="fr-FR" sz="3200" dirty="0" smtClean="0">
                <a:latin typeface="Comic Sans MS" pitchFamily="66" charset="0"/>
              </a:rPr>
              <a:t>1/ </a:t>
            </a:r>
            <a:r>
              <a:rPr lang="fr-FR" sz="3200" dirty="0" err="1" smtClean="0">
                <a:latin typeface="Comic Sans MS" pitchFamily="66" charset="0"/>
              </a:rPr>
              <a:t>Namche</a:t>
            </a:r>
            <a:r>
              <a:rPr lang="fr-FR" sz="3200" dirty="0" smtClean="0">
                <a:latin typeface="Comic Sans MS" pitchFamily="66" charset="0"/>
              </a:rPr>
              <a:t> Bazar se trouve en Asie du Sud, au Népal, petit pays situé entre la Chine et l’Inde, au cœur de la plus haute chaîne de montagnes du monde, l’Himalaya. Il est situé aux pieds de l’Everest (8 850 m).</a:t>
            </a:r>
            <a:endParaRPr lang="fr-FR" sz="3200" dirty="0">
              <a:latin typeface="Comic Sans MS" pitchFamily="66" charset="0"/>
            </a:endParaRPr>
          </a:p>
        </p:txBody>
      </p:sp>
      <p:sp>
        <p:nvSpPr>
          <p:cNvPr id="5" name="Espace réservé du numéro de diapositive 4"/>
          <p:cNvSpPr>
            <a:spLocks noGrp="1"/>
          </p:cNvSpPr>
          <p:nvPr>
            <p:ph type="sldNum" sz="quarter" idx="12"/>
          </p:nvPr>
        </p:nvSpPr>
        <p:spPr/>
        <p:txBody>
          <a:bodyPr/>
          <a:lstStyle/>
          <a:p>
            <a:fld id="{A20D7C65-261F-427D-942E-9B666105A1D7}" type="slidenum">
              <a:rPr lang="fr-FR" smtClean="0"/>
              <a:pPr/>
              <a:t>6</a:t>
            </a:fld>
            <a:endParaRPr lang="fr-FR"/>
          </a:p>
        </p:txBody>
      </p:sp>
    </p:spTree>
    <p:extLst>
      <p:ext uri="{BB962C8B-B14F-4D97-AF65-F5344CB8AC3E}">
        <p14:creationId xmlns:p14="http://schemas.microsoft.com/office/powerpoint/2010/main" val="806420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7</a:t>
            </a:fld>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85" y="20857"/>
            <a:ext cx="5958840" cy="235915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869" y="2444496"/>
            <a:ext cx="6230112" cy="4413504"/>
          </a:xfrm>
          <a:prstGeom prst="rect">
            <a:avLst/>
          </a:prstGeom>
        </p:spPr>
      </p:pic>
      <p:sp>
        <p:nvSpPr>
          <p:cNvPr id="5" name="ZoneTexte 4"/>
          <p:cNvSpPr txBox="1"/>
          <p:nvPr/>
        </p:nvSpPr>
        <p:spPr>
          <a:xfrm>
            <a:off x="57085" y="3284984"/>
            <a:ext cx="2699792" cy="1384995"/>
          </a:xfrm>
          <a:prstGeom prst="rect">
            <a:avLst/>
          </a:prstGeom>
          <a:noFill/>
        </p:spPr>
        <p:txBody>
          <a:bodyPr wrap="square" rtlCol="0">
            <a:spAutoFit/>
          </a:bodyPr>
          <a:lstStyle/>
          <a:p>
            <a:r>
              <a:rPr lang="fr-FR" sz="2100" b="1" dirty="0">
                <a:latin typeface="Comic Sans MS" pitchFamily="66" charset="0"/>
              </a:rPr>
              <a:t>2</a:t>
            </a:r>
            <a:r>
              <a:rPr lang="fr-FR" sz="2100" b="1" dirty="0" smtClean="0">
                <a:latin typeface="Comic Sans MS" pitchFamily="66" charset="0"/>
              </a:rPr>
              <a:t>/ Quelles sont les contraintes naturelles de cet espace ?</a:t>
            </a:r>
          </a:p>
        </p:txBody>
      </p:sp>
      <p:sp>
        <p:nvSpPr>
          <p:cNvPr id="6" name="Rectangle 5"/>
          <p:cNvSpPr/>
          <p:nvPr/>
        </p:nvSpPr>
        <p:spPr>
          <a:xfrm>
            <a:off x="4572000" y="2132856"/>
            <a:ext cx="1443925" cy="247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585254" y="2001711"/>
            <a:ext cx="490801" cy="247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4572000" y="2125287"/>
            <a:ext cx="504055" cy="0"/>
          </a:xfrm>
          <a:prstGeom prst="line">
            <a:avLst/>
          </a:prstGeom>
          <a:ln w="317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85254" y="1997069"/>
            <a:ext cx="216024" cy="1235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446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20D7C65-261F-427D-942E-9B666105A1D7}" type="slidenum">
              <a:rPr lang="fr-FR" smtClean="0"/>
              <a:pPr/>
              <a:t>8</a:t>
            </a:fld>
            <a:endParaRPr lang="fr-FR"/>
          </a:p>
        </p:txBody>
      </p:sp>
      <p:sp>
        <p:nvSpPr>
          <p:cNvPr id="6" name="ZoneTexte 5"/>
          <p:cNvSpPr txBox="1"/>
          <p:nvPr/>
        </p:nvSpPr>
        <p:spPr>
          <a:xfrm>
            <a:off x="683568" y="1340768"/>
            <a:ext cx="7851441" cy="1477328"/>
          </a:xfrm>
          <a:prstGeom prst="rect">
            <a:avLst/>
          </a:prstGeom>
          <a:noFill/>
          <a:ln w="88900">
            <a:solidFill>
              <a:schemeClr val="accent3">
                <a:lumMod val="75000"/>
              </a:schemeClr>
            </a:solidFill>
          </a:ln>
        </p:spPr>
        <p:txBody>
          <a:bodyPr wrap="square" rtlCol="0">
            <a:spAutoFit/>
          </a:bodyPr>
          <a:lstStyle/>
          <a:p>
            <a:r>
              <a:rPr lang="fr-FR" sz="3000" b="1" u="sng" dirty="0" smtClean="0">
                <a:solidFill>
                  <a:srgbClr val="FF0000"/>
                </a:solidFill>
                <a:latin typeface="Comic Sans MS" pitchFamily="66" charset="0"/>
              </a:rPr>
              <a:t>Contrainte naturelle</a:t>
            </a:r>
            <a:r>
              <a:rPr lang="fr-FR" sz="3000" b="1" dirty="0" smtClean="0">
                <a:solidFill>
                  <a:srgbClr val="FF0000"/>
                </a:solidFill>
                <a:latin typeface="Comic Sans MS" pitchFamily="66" charset="0"/>
              </a:rPr>
              <a:t> :</a:t>
            </a:r>
          </a:p>
          <a:p>
            <a:r>
              <a:rPr lang="fr-FR" sz="3000" b="1" dirty="0" smtClean="0">
                <a:latin typeface="Comic Sans MS" pitchFamily="66" charset="0"/>
              </a:rPr>
              <a:t>Elément naturel (relief, climat…) qui peut gêner l’installation des hommes.</a:t>
            </a:r>
            <a:endParaRPr lang="fr-FR" sz="3000" b="1" dirty="0">
              <a:latin typeface="Comic Sans MS" pitchFamily="66" charset="0"/>
            </a:endParaRPr>
          </a:p>
        </p:txBody>
      </p:sp>
    </p:spTree>
    <p:extLst>
      <p:ext uri="{BB962C8B-B14F-4D97-AF65-F5344CB8AC3E}">
        <p14:creationId xmlns:p14="http://schemas.microsoft.com/office/powerpoint/2010/main" val="1895965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78781"/>
            <a:ext cx="8571522" cy="2062103"/>
          </a:xfrm>
          <a:prstGeom prst="rect">
            <a:avLst/>
          </a:prstGeom>
          <a:noFill/>
        </p:spPr>
        <p:txBody>
          <a:bodyPr wrap="square" rtlCol="0">
            <a:spAutoFit/>
          </a:bodyPr>
          <a:lstStyle/>
          <a:p>
            <a:r>
              <a:rPr lang="fr-FR" sz="3200" dirty="0">
                <a:latin typeface="Comic Sans MS" pitchFamily="66" charset="0"/>
              </a:rPr>
              <a:t>2</a:t>
            </a:r>
            <a:r>
              <a:rPr lang="fr-FR" sz="3200" dirty="0" smtClean="0">
                <a:latin typeface="Comic Sans MS" pitchFamily="66" charset="0"/>
              </a:rPr>
              <a:t>/ Cet espace cumule de nombreuses contraintes : l’altitude (3 440 m), la pente, les tremblements de terre, l’isolement et le froid.</a:t>
            </a:r>
            <a:endParaRPr lang="fr-FR" sz="3200" dirty="0">
              <a:latin typeface="Comic Sans MS" pitchFamily="66" charset="0"/>
            </a:endParaRPr>
          </a:p>
        </p:txBody>
      </p:sp>
      <p:sp>
        <p:nvSpPr>
          <p:cNvPr id="5" name="Espace réservé du numéro de diapositive 4"/>
          <p:cNvSpPr>
            <a:spLocks noGrp="1"/>
          </p:cNvSpPr>
          <p:nvPr>
            <p:ph type="sldNum" sz="quarter" idx="12"/>
          </p:nvPr>
        </p:nvSpPr>
        <p:spPr/>
        <p:txBody>
          <a:bodyPr/>
          <a:lstStyle/>
          <a:p>
            <a:fld id="{A20D7C65-261F-427D-942E-9B666105A1D7}" type="slidenum">
              <a:rPr lang="fr-FR" smtClean="0"/>
              <a:pPr/>
              <a:t>9</a:t>
            </a:fld>
            <a:endParaRPr lang="fr-FR"/>
          </a:p>
        </p:txBody>
      </p:sp>
    </p:spTree>
    <p:extLst>
      <p:ext uri="{BB962C8B-B14F-4D97-AF65-F5344CB8AC3E}">
        <p14:creationId xmlns:p14="http://schemas.microsoft.com/office/powerpoint/2010/main" val="167449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9538</TotalTime>
  <Words>405</Words>
  <Application>Microsoft Office PowerPoint</Application>
  <PresentationFormat>Affichage à l'écran (4:3)</PresentationFormat>
  <Paragraphs>39</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milan</dc:creator>
  <cp:lastModifiedBy>Guizard Philippe</cp:lastModifiedBy>
  <cp:revision>501</cp:revision>
  <dcterms:created xsi:type="dcterms:W3CDTF">2012-11-11T12:45:36Z</dcterms:created>
  <dcterms:modified xsi:type="dcterms:W3CDTF">2020-03-29T09:56:32Z</dcterms:modified>
</cp:coreProperties>
</file>