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43" r:id="rId2"/>
    <p:sldId id="472" r:id="rId3"/>
    <p:sldId id="536" r:id="rId4"/>
    <p:sldId id="329" r:id="rId5"/>
    <p:sldId id="539" r:id="rId6"/>
    <p:sldId id="508" r:id="rId7"/>
    <p:sldId id="509" r:id="rId8"/>
    <p:sldId id="537" r:id="rId9"/>
    <p:sldId id="538" r:id="rId10"/>
    <p:sldId id="510" r:id="rId11"/>
    <p:sldId id="540" r:id="rId12"/>
    <p:sldId id="541" r:id="rId13"/>
    <p:sldId id="511" r:id="rId14"/>
    <p:sldId id="54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FFFFCC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2" autoAdjust="0"/>
    <p:restoredTop sz="94662" autoAdjust="0"/>
  </p:normalViewPr>
  <p:slideViewPr>
    <p:cSldViewPr>
      <p:cViewPr>
        <p:scale>
          <a:sx n="76" d="100"/>
          <a:sy n="76" d="100"/>
        </p:scale>
        <p:origin x="-13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59A70-D1FC-4ADD-9B4B-F5622B47D4C8}" type="datetimeFigureOut">
              <a:rPr lang="fr-FR" smtClean="0"/>
              <a:pPr/>
              <a:t>29/03/2020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EEBB8-1F14-4C96-A97A-BDF6482A65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83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22A9-6217-40FF-8D0C-F9665A092D16}" type="datetime1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48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5883-8E62-4FD1-A7A7-D4755F65EBE1}" type="datetime1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94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A962-A403-4739-8568-5A3C7092EF5D}" type="datetime1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38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B876-BBBE-4F3F-BC18-8C6E9CD45B2E}" type="datetime1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63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3992-D4CA-4C47-9C7E-BCAC095FDB51}" type="datetime1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26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FC62-B9CF-4C88-BACA-6AF910EF43A6}" type="datetime1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01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04EE-337C-4CB2-98EF-DCE891A0C33B}" type="datetime1">
              <a:rPr lang="fr-FR" smtClean="0"/>
              <a:t>29/03/2020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82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F506-D8C5-48C3-BCA0-17BA4ADE0FEB}" type="datetime1">
              <a:rPr lang="fr-FR" smtClean="0"/>
              <a:t>29/03/2020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89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54D0-DA73-45F5-B4E0-113EBE492150}" type="datetime1">
              <a:rPr lang="fr-FR" smtClean="0"/>
              <a:t>29/03/2020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64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23AA-ABCE-420C-8363-A99E45AA5ABD}" type="datetime1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79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AFD4-F400-44DB-9C5B-F081686F9E99}" type="datetime1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15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2BFE8-2083-49D9-9486-862F2A93B347}" type="datetime1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D7C65-261F-427D-942E-9B666105A1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7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Attention : les diapositives 3</a:t>
            </a:r>
            <a:r>
              <a:rPr lang="fr-FR" dirty="0" smtClean="0"/>
              <a:t>, 7, 9, sont </a:t>
            </a:r>
            <a:r>
              <a:rPr lang="fr-FR" dirty="0"/>
              <a:t>des propositions de correction et ne sont pas à communiquer aux élèves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34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3" y="1254770"/>
            <a:ext cx="8617045" cy="5568235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95536" y="476672"/>
            <a:ext cx="8568952" cy="778098"/>
          </a:xfrm>
          <a:prstGeom prst="rect">
            <a:avLst/>
          </a:prstGeom>
          <a:ln w="5080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7030A0"/>
                </a:solidFill>
                <a:latin typeface="Comic Sans MS" pitchFamily="66" charset="0"/>
              </a:rPr>
              <a:t>Exercice « Connaître les repères géographiques »</a:t>
            </a:r>
            <a:endParaRPr lang="fr-F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1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1" y="692696"/>
            <a:ext cx="9152569" cy="591428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771800" y="2455140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Europe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55776" y="3465172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Afrique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55888" y="2455140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Asie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7" y="2976872"/>
            <a:ext cx="124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Amérique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58882" y="4581128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Océanie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86072" y="2882057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Océan</a:t>
            </a:r>
          </a:p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Atlantique</a:t>
            </a:r>
            <a:endParaRPr lang="fr-FR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88124" y="263980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Océan</a:t>
            </a:r>
          </a:p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Pacifique</a:t>
            </a:r>
            <a:endParaRPr lang="fr-FR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83968" y="4200981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Océan</a:t>
            </a:r>
          </a:p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Indien</a:t>
            </a:r>
            <a:endParaRPr lang="fr-FR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10208" y="146831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Océan glacial arctique</a:t>
            </a:r>
            <a:endParaRPr lang="fr-FR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02772" y="389470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Equateur</a:t>
            </a:r>
            <a:endParaRPr lang="fr-FR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83968" y="1731005"/>
            <a:ext cx="262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Cercle polaire arctique</a:t>
            </a:r>
            <a:endParaRPr lang="fr-FR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1916" y="6090118"/>
            <a:ext cx="274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Cercle polaire antarctique</a:t>
            </a:r>
            <a:endParaRPr lang="fr-FR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306438" y="3227985"/>
            <a:ext cx="1612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Tropique</a:t>
            </a:r>
          </a:p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du Cancer</a:t>
            </a:r>
            <a:endParaRPr lang="fr-FR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749292" y="4576868"/>
            <a:ext cx="1612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Tropique</a:t>
            </a:r>
          </a:p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du Capricorne</a:t>
            </a:r>
            <a:endParaRPr lang="fr-FR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1" y="692696"/>
            <a:ext cx="9152569" cy="591428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771800" y="2455140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Europe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55776" y="3465172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Afrique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55888" y="2455140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Asie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7" y="2976872"/>
            <a:ext cx="124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Amérique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58882" y="4581128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Océanie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86072" y="2882057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Océan</a:t>
            </a:r>
          </a:p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Atlantique</a:t>
            </a:r>
            <a:endParaRPr lang="fr-FR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88124" y="263980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Océan</a:t>
            </a:r>
          </a:p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Pacifique</a:t>
            </a:r>
            <a:endParaRPr lang="fr-FR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83968" y="4200981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Océan</a:t>
            </a:r>
          </a:p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Indien</a:t>
            </a:r>
            <a:endParaRPr lang="fr-FR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10208" y="146831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Océan glacial arctique</a:t>
            </a:r>
            <a:endParaRPr lang="fr-FR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02772" y="389470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Equateur</a:t>
            </a:r>
            <a:endParaRPr lang="fr-FR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83968" y="1731005"/>
            <a:ext cx="262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Cercle polaire arctique</a:t>
            </a:r>
            <a:endParaRPr lang="fr-FR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1916" y="6090118"/>
            <a:ext cx="274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Cercle polaire antarctique</a:t>
            </a:r>
            <a:endParaRPr lang="fr-FR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306438" y="3227985"/>
            <a:ext cx="1612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Tropique</a:t>
            </a:r>
          </a:p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du Cancer</a:t>
            </a:r>
            <a:endParaRPr lang="fr-FR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749292" y="4576868"/>
            <a:ext cx="1612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Tropique</a:t>
            </a:r>
          </a:p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du Capricorne</a:t>
            </a:r>
            <a:endParaRPr lang="fr-FR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524328" y="1530950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Déserts froids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524328" y="2455140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Déserts chauds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496764" y="3395035"/>
            <a:ext cx="132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Hautes montagnes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496494" y="4442628"/>
            <a:ext cx="132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Archipels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524328" y="5443787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Forêt dense</a:t>
            </a:r>
            <a:endParaRPr lang="fr-FR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51520" y="1445259"/>
            <a:ext cx="8712968" cy="3063862"/>
          </a:xfrm>
          <a:prstGeom prst="rect">
            <a:avLst/>
          </a:prstGeom>
          <a:noFill/>
          <a:ln w="25400">
            <a:solidFill>
              <a:srgbClr val="4F81BD"/>
            </a:solidFill>
          </a:ln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300" b="1" dirty="0">
                <a:effectLst/>
                <a:latin typeface="Comic Sans MS"/>
                <a:ea typeface="Times New Roman"/>
              </a:rPr>
              <a:t> </a:t>
            </a:r>
            <a:endParaRPr lang="fr-FR" sz="12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800" b="1" dirty="0">
                <a:effectLst/>
                <a:latin typeface="Comic Sans MS"/>
                <a:ea typeface="Times New Roman"/>
              </a:rPr>
              <a:t> </a:t>
            </a:r>
            <a:endParaRPr lang="fr-FR" sz="8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b="1" dirty="0">
                <a:effectLst/>
                <a:latin typeface="Comic Sans MS"/>
                <a:ea typeface="Times New Roman"/>
              </a:rPr>
              <a:t>3/ Nommez les </a:t>
            </a:r>
            <a:r>
              <a:rPr lang="fr-FR" b="1" dirty="0" smtClean="0">
                <a:effectLst/>
                <a:latin typeface="Comic Sans MS"/>
                <a:ea typeface="Times New Roman"/>
              </a:rPr>
              <a:t>lieux associés aux numéros en choisissant dans la liste ci-dessous 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fr-FR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600" dirty="0" smtClean="0">
                <a:latin typeface="Comic Sans MS"/>
                <a:ea typeface="Times New Roman"/>
              </a:rPr>
              <a:t>Himalaya – La Réunion  - Amazonie – Groenland – Les Rocheuses – Polynésie française –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fr-FR" sz="1600" dirty="0">
              <a:latin typeface="Comic Sans MS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600" dirty="0" smtClean="0">
                <a:latin typeface="Comic Sans MS"/>
                <a:ea typeface="Times New Roman"/>
              </a:rPr>
              <a:t>désert de Gobi – cordillère des Andes – Alpes – désert australien – Sibérie - Antarctique</a:t>
            </a:r>
            <a:endParaRPr lang="fr-FR" sz="16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800" b="1" dirty="0">
                <a:effectLst/>
                <a:latin typeface="Comic Sans MS"/>
                <a:ea typeface="Times New Roman"/>
              </a:rPr>
              <a:t> </a:t>
            </a:r>
            <a:endParaRPr lang="fr-FR" sz="8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fr-FR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8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1" y="692696"/>
            <a:ext cx="9152569" cy="591428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771800" y="2455140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Europe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55776" y="3465172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Afrique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55888" y="2455140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Asie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7" y="2976872"/>
            <a:ext cx="124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Amérique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58882" y="4581128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Océanie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86072" y="2882057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Océan</a:t>
            </a:r>
          </a:p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Atlantique</a:t>
            </a:r>
            <a:endParaRPr lang="fr-FR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88124" y="263980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Océan</a:t>
            </a:r>
          </a:p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Pacifique</a:t>
            </a:r>
            <a:endParaRPr lang="fr-FR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83968" y="4200981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Océan</a:t>
            </a:r>
          </a:p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Indien</a:t>
            </a:r>
            <a:endParaRPr lang="fr-FR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10208" y="146831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Océan glacial arctique</a:t>
            </a:r>
            <a:endParaRPr lang="fr-FR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02772" y="389470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Equateur</a:t>
            </a:r>
            <a:endParaRPr lang="fr-FR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83968" y="1731005"/>
            <a:ext cx="262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Cercle polaire arctique</a:t>
            </a:r>
            <a:endParaRPr lang="fr-FR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1916" y="6090118"/>
            <a:ext cx="274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Cercle polaire antarctique</a:t>
            </a:r>
            <a:endParaRPr lang="fr-FR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306438" y="3227985"/>
            <a:ext cx="1612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Tropique</a:t>
            </a:r>
          </a:p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du Cancer</a:t>
            </a:r>
            <a:endParaRPr lang="fr-FR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749292" y="4576868"/>
            <a:ext cx="1612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Tropique</a:t>
            </a:r>
          </a:p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du Capricorne</a:t>
            </a:r>
            <a:endParaRPr lang="fr-FR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524328" y="1530950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Déserts froids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524328" y="2455140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Déserts chauds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496764" y="3395035"/>
            <a:ext cx="132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Hautes montagnes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496494" y="4442628"/>
            <a:ext cx="132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Archipels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524328" y="5443787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Forêt dense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214840" y="692696"/>
            <a:ext cx="4826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latin typeface="Comic Sans MS" pitchFamily="66" charset="0"/>
              </a:rPr>
              <a:t>Les espaces à fortes contraintes</a:t>
            </a:r>
            <a:endParaRPr lang="fr-FR" sz="2000" b="1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16856" y="739590"/>
            <a:ext cx="8320409" cy="13681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 smtClean="0">
                <a:solidFill>
                  <a:srgbClr val="00B0F0"/>
                </a:solidFill>
                <a:latin typeface="Comic Sans MS" pitchFamily="66" charset="0"/>
              </a:rPr>
              <a:t>B. </a:t>
            </a:r>
            <a:r>
              <a:rPr lang="fr-FR" sz="3200" b="1" u="sng" dirty="0" smtClean="0">
                <a:solidFill>
                  <a:srgbClr val="00B0F0"/>
                </a:solidFill>
                <a:latin typeface="Comic Sans MS" pitchFamily="66" charset="0"/>
              </a:rPr>
              <a:t>Synthèse</a:t>
            </a:r>
            <a:r>
              <a:rPr lang="fr-FR" sz="3200" b="1" dirty="0" smtClean="0">
                <a:solidFill>
                  <a:srgbClr val="00B0F0"/>
                </a:solidFill>
                <a:latin typeface="Comic Sans MS" pitchFamily="66" charset="0"/>
              </a:rPr>
              <a:t>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71600" y="1844824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6</a:t>
            </a:r>
            <a:r>
              <a:rPr lang="fr-FR" sz="2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/ Présentez les contraintes de la vie à </a:t>
            </a:r>
            <a:r>
              <a:rPr lang="fr-FR" sz="2100" b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Namche</a:t>
            </a:r>
            <a:r>
              <a:rPr lang="fr-FR" sz="2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Bazar, puis la manière dont ses habitants y font face.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1208" y="2996952"/>
            <a:ext cx="8461118" cy="230832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7030A0"/>
                </a:solidFill>
                <a:latin typeface="Comic Sans MS" pitchFamily="66" charset="0"/>
              </a:rPr>
              <a:t>Conseils</a:t>
            </a:r>
            <a:r>
              <a:rPr lang="fr-FR" sz="2400" b="1" dirty="0" smtClean="0">
                <a:solidFill>
                  <a:srgbClr val="7030A0"/>
                </a:solidFill>
                <a:latin typeface="Comic Sans MS" pitchFamily="66" charset="0"/>
              </a:rPr>
              <a:t> :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latin typeface="Comic Sans MS" pitchFamily="66" charset="0"/>
              </a:rPr>
              <a:t>Rédigez un texte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latin typeface="Comic Sans MS" pitchFamily="66" charset="0"/>
              </a:rPr>
              <a:t>Appuyez-vous sur l’étude collective des documents (questions 1 à 5)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latin typeface="Comic Sans MS" pitchFamily="66" charset="0"/>
              </a:rPr>
              <a:t>Utilisez </a:t>
            </a:r>
            <a:r>
              <a:rPr lang="fr-FR" sz="2400" b="1" dirty="0">
                <a:latin typeface="Comic Sans MS" pitchFamily="66" charset="0"/>
              </a:rPr>
              <a:t>des connecteurs logiques pour faire le lien entre les </a:t>
            </a:r>
            <a:r>
              <a:rPr lang="fr-FR" sz="2400" b="1" dirty="0" smtClean="0">
                <a:latin typeface="Comic Sans MS" pitchFamily="66" charset="0"/>
              </a:rPr>
              <a:t>arguments</a:t>
            </a:r>
            <a:endParaRPr lang="fr-FR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9690" y="692696"/>
            <a:ext cx="88068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omic Sans MS" pitchFamily="66" charset="0"/>
              </a:rPr>
              <a:t>6/ Vivre à </a:t>
            </a:r>
            <a:r>
              <a:rPr lang="fr-FR" sz="3200" dirty="0" err="1" smtClean="0">
                <a:latin typeface="Comic Sans MS" pitchFamily="66" charset="0"/>
              </a:rPr>
              <a:t>Namche</a:t>
            </a:r>
            <a:r>
              <a:rPr lang="fr-FR" sz="3200" dirty="0" smtClean="0">
                <a:latin typeface="Comic Sans MS" pitchFamily="66" charset="0"/>
              </a:rPr>
              <a:t> Bazar est difficile.</a:t>
            </a:r>
          </a:p>
          <a:p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En effet</a:t>
            </a:r>
            <a:r>
              <a:rPr lang="fr-FR" sz="3200" dirty="0" smtClean="0">
                <a:latin typeface="Comic Sans MS" pitchFamily="66" charset="0"/>
              </a:rPr>
              <a:t>, on doit y affronter l’altitude, la pente, le froid, l’isolement au cœur des montagnes himalayennes.</a:t>
            </a:r>
          </a:p>
          <a:p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Heureusement</a:t>
            </a:r>
            <a:r>
              <a:rPr lang="fr-FR" sz="3200" dirty="0" smtClean="0">
                <a:latin typeface="Comic Sans MS" pitchFamily="66" charset="0"/>
              </a:rPr>
              <a:t> un petit aéroport permet un lien avec le monde extérieur, 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mais</a:t>
            </a:r>
            <a:r>
              <a:rPr lang="fr-FR" sz="3200" dirty="0" smtClean="0">
                <a:latin typeface="Comic Sans MS" pitchFamily="66" charset="0"/>
              </a:rPr>
              <a:t> il est situé à deux jours de marche. Le village n’est 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effectivement</a:t>
            </a:r>
            <a:r>
              <a:rPr lang="fr-FR" sz="3200" dirty="0" smtClean="0">
                <a:latin typeface="Comic Sans MS" pitchFamily="66" charset="0"/>
              </a:rPr>
              <a:t> accessible qu’après plusieurs jours de marche en haute montagne.</a:t>
            </a:r>
          </a:p>
          <a:p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C’est pourquoi </a:t>
            </a:r>
            <a:r>
              <a:rPr lang="fr-FR" sz="3200" dirty="0" smtClean="0">
                <a:latin typeface="Comic Sans MS" pitchFamily="66" charset="0"/>
              </a:rPr>
              <a:t>ses habitants, les Sherpas, s’orientent de plus en plus vers les activités liées au tourisme de haute montagne. 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01378" y="11087"/>
            <a:ext cx="7704856" cy="599558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u="sng" dirty="0" smtClean="0">
                <a:solidFill>
                  <a:srgbClr val="7030A0"/>
                </a:solidFill>
                <a:latin typeface="Comic Sans MS" pitchFamily="66" charset="0"/>
              </a:rPr>
              <a:t>Correction</a:t>
            </a:r>
            <a:r>
              <a:rPr lang="fr-FR" sz="4000" b="1" dirty="0" smtClean="0">
                <a:solidFill>
                  <a:srgbClr val="7030A0"/>
                </a:solidFill>
                <a:latin typeface="Comic Sans MS" pitchFamily="66" charset="0"/>
              </a:rPr>
              <a:t> :</a:t>
            </a:r>
            <a:endParaRPr lang="fr-FR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charset="0"/>
              <a:buNone/>
              <a:defRPr/>
            </a:pPr>
            <a:r>
              <a:rPr lang="fr-FR" sz="3600" b="1" dirty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fr-FR" sz="3600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fr-FR" sz="3600" b="1" u="sng" dirty="0" smtClean="0">
                <a:solidFill>
                  <a:srgbClr val="00B050"/>
                </a:solidFill>
                <a:latin typeface="Comic Sans MS" pitchFamily="66" charset="0"/>
              </a:rPr>
              <a:t>Mise en perspective</a:t>
            </a:r>
            <a:r>
              <a:rPr lang="fr-FR" sz="36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fr-FR" sz="3600" b="1" dirty="0">
                <a:solidFill>
                  <a:srgbClr val="00B050"/>
                </a:solidFill>
                <a:latin typeface="Comic Sans MS" pitchFamily="66" charset="0"/>
              </a:rPr>
              <a:t>:</a:t>
            </a:r>
            <a:endParaRPr lang="fr-FR" sz="3600" b="1" u="sng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1664804"/>
            <a:ext cx="8676456" cy="13681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lphaUcPeriod"/>
            </a:pPr>
            <a:r>
              <a:rPr lang="fr-FR" sz="3200" b="1" u="sng" dirty="0" smtClean="0">
                <a:solidFill>
                  <a:srgbClr val="00B0F0"/>
                </a:solidFill>
                <a:latin typeface="Comic Sans MS" pitchFamily="66" charset="0"/>
              </a:rPr>
              <a:t>Des milieux contraignants</a:t>
            </a:r>
            <a:r>
              <a:rPr lang="fr-FR" sz="3200" b="1" dirty="0" smtClean="0">
                <a:solidFill>
                  <a:srgbClr val="00B0F0"/>
                </a:solidFill>
                <a:latin typeface="Comic Sans MS" pitchFamily="66" charset="0"/>
              </a:rPr>
              <a:t>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63688" y="3032956"/>
            <a:ext cx="5040560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</a:rPr>
              <a:t>Manuel pages 204-205 : planisphère</a:t>
            </a:r>
            <a:endParaRPr lang="fr-F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995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6693735"/>
            <a:ext cx="2016224" cy="164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2" y="0"/>
            <a:ext cx="6816024" cy="53732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5157192"/>
            <a:ext cx="14401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816024" y="3212976"/>
            <a:ext cx="2327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1/ D’après la légende, quels sont les principaux espaces à fortes contraintes dans le monde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526805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2/ Dans les déserts, quelles sont les principales contraintes ?</a:t>
            </a:r>
          </a:p>
          <a:p>
            <a:r>
              <a:rPr lang="fr-FR" b="1" dirty="0" smtClean="0">
                <a:latin typeface="Comic Sans MS" pitchFamily="66" charset="0"/>
              </a:rPr>
              <a:t>3/ Dans les montagnes ?</a:t>
            </a:r>
          </a:p>
          <a:p>
            <a:r>
              <a:rPr lang="fr-FR" b="1" dirty="0" smtClean="0">
                <a:latin typeface="Comic Sans MS" pitchFamily="66" charset="0"/>
              </a:rPr>
              <a:t>4/ Quelles sont les contraintes des îles ?</a:t>
            </a:r>
          </a:p>
        </p:txBody>
      </p:sp>
    </p:spTree>
    <p:extLst>
      <p:ext uri="{BB962C8B-B14F-4D97-AF65-F5344CB8AC3E}">
        <p14:creationId xmlns:p14="http://schemas.microsoft.com/office/powerpoint/2010/main" val="20529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24283" y="7647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3200" dirty="0" smtClean="0">
                <a:latin typeface="Comic Sans MS" pitchFamily="66" charset="0"/>
              </a:rPr>
              <a:t>Les déserts chauds ou froids, les montagnes et les îles sont les principaux espaces à fortes contraintes dans le monde.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55576" y="2420888"/>
            <a:ext cx="81172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3200" dirty="0" smtClean="0">
                <a:latin typeface="Comic Sans MS" pitchFamily="66" charset="0"/>
              </a:rPr>
              <a:t>Dans les déserts, l’aridité et le climat sont les principales contraintes.</a:t>
            </a:r>
          </a:p>
          <a:p>
            <a:pPr marL="457200" indent="-457200">
              <a:buFontTx/>
              <a:buChar char="-"/>
            </a:pPr>
            <a:r>
              <a:rPr lang="fr-FR" sz="3200" dirty="0" smtClean="0">
                <a:latin typeface="Comic Sans MS" pitchFamily="66" charset="0"/>
              </a:rPr>
              <a:t>La vie en montagne est marquée par la pente et le froid, qui rendent les déplacements et les cultures difficiles.</a:t>
            </a:r>
          </a:p>
          <a:p>
            <a:pPr marL="457200" indent="-457200">
              <a:buFontTx/>
              <a:buChar char="-"/>
            </a:pPr>
            <a:r>
              <a:rPr lang="fr-FR" sz="3200" dirty="0" smtClean="0">
                <a:latin typeface="Comic Sans MS" pitchFamily="66" charset="0"/>
              </a:rPr>
              <a:t>Quant aux îles, l’éloignement et l’isolement peuvent être un obstacle au développement économique.</a:t>
            </a:r>
            <a:endParaRPr lang="fr-FR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7776864" cy="61306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5928209"/>
            <a:ext cx="187220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5/ Les grandes zones forestières sont des espaces de « forte biodiversité » : comment expliquer ce terme ?</a:t>
            </a:r>
          </a:p>
        </p:txBody>
      </p:sp>
    </p:spTree>
    <p:extLst>
      <p:ext uri="{BB962C8B-B14F-4D97-AF65-F5344CB8AC3E}">
        <p14:creationId xmlns:p14="http://schemas.microsoft.com/office/powerpoint/2010/main" val="297055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24283" y="7647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3200" dirty="0" smtClean="0">
                <a:latin typeface="Comic Sans MS" pitchFamily="66" charset="0"/>
              </a:rPr>
              <a:t>Les grandes zones forestières sont des espaces de forte biodiversité : on y trouve de nombreuses espèces de faune et de flore.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7C65-261F-427D-942E-9B666105A1D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59632" y="3068960"/>
            <a:ext cx="6840760" cy="1477328"/>
          </a:xfrm>
          <a:prstGeom prst="rect">
            <a:avLst/>
          </a:prstGeom>
          <a:noFill/>
          <a:ln w="889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rgbClr val="FF0000"/>
                </a:solidFill>
                <a:latin typeface="Comic Sans MS" pitchFamily="66" charset="0"/>
              </a:rPr>
              <a:t>Biodiversité</a:t>
            </a:r>
            <a:r>
              <a:rPr lang="fr-FR" sz="3000" b="1" dirty="0" smtClean="0">
                <a:solidFill>
                  <a:srgbClr val="FF0000"/>
                </a:solidFill>
                <a:latin typeface="Comic Sans MS" pitchFamily="66" charset="0"/>
              </a:rPr>
              <a:t> :</a:t>
            </a:r>
          </a:p>
          <a:p>
            <a:r>
              <a:rPr lang="fr-FR" sz="3000" b="1" dirty="0" smtClean="0">
                <a:latin typeface="Comic Sans MS" pitchFamily="66" charset="0"/>
              </a:rPr>
              <a:t>Ensemble des espèces (animales et végétales) vivant dans un milieu.</a:t>
            </a:r>
            <a:endParaRPr lang="fr-FR" sz="3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9548</TotalTime>
  <Words>470</Words>
  <Application>Microsoft Office PowerPoint</Application>
  <PresentationFormat>Affichage à l'écran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Attention : les diapositives 3, 7, 9, sont des propositions de correction et ne sont pas à communiquer aux élèves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milan</dc:creator>
  <cp:lastModifiedBy>Guizard Philippe</cp:lastModifiedBy>
  <cp:revision>501</cp:revision>
  <dcterms:created xsi:type="dcterms:W3CDTF">2012-11-11T12:45:36Z</dcterms:created>
  <dcterms:modified xsi:type="dcterms:W3CDTF">2020-03-29T09:59:26Z</dcterms:modified>
</cp:coreProperties>
</file>