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8"/>
  </p:notesMasterIdLst>
  <p:sldIdLst>
    <p:sldId id="301" r:id="rId2"/>
    <p:sldId id="309" r:id="rId3"/>
    <p:sldId id="260" r:id="rId4"/>
    <p:sldId id="307" r:id="rId5"/>
    <p:sldId id="265" r:id="rId6"/>
    <p:sldId id="262" r:id="rId7"/>
    <p:sldId id="263" r:id="rId8"/>
    <p:sldId id="264" r:id="rId9"/>
    <p:sldId id="266" r:id="rId10"/>
    <p:sldId id="308" r:id="rId11"/>
    <p:sldId id="274" r:id="rId12"/>
    <p:sldId id="314" r:id="rId13"/>
    <p:sldId id="310" r:id="rId14"/>
    <p:sldId id="311" r:id="rId15"/>
    <p:sldId id="312" r:id="rId16"/>
    <p:sldId id="313"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9099" autoAdjust="0"/>
  </p:normalViewPr>
  <p:slideViewPr>
    <p:cSldViewPr>
      <p:cViewPr>
        <p:scale>
          <a:sx n="71" d="100"/>
          <a:sy n="71" d="100"/>
        </p:scale>
        <p:origin x="-2748" y="-10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
    </p:cViewPr>
  </p:sorterViewPr>
  <p:notesViewPr>
    <p:cSldViewPr>
      <p:cViewPr varScale="1">
        <p:scale>
          <a:sx n="55" d="100"/>
          <a:sy n="55" d="100"/>
        </p:scale>
        <p:origin x="-249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CE300E-58E8-4ADE-B155-030B42EDDAD7}" type="datetimeFigureOut">
              <a:rPr lang="fr-FR" smtClean="0"/>
              <a:pPr/>
              <a:t>16/10/2015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E927F-D050-4174-87F5-23B5A81196E2}" type="slidenum">
              <a:rPr lang="fr-FR" smtClean="0"/>
              <a:pPr/>
              <a:t>‹N°›</a:t>
            </a:fld>
            <a:endParaRPr lang="fr-FR"/>
          </a:p>
        </p:txBody>
      </p:sp>
    </p:spTree>
    <p:extLst>
      <p:ext uri="{BB962C8B-B14F-4D97-AF65-F5344CB8AC3E}">
        <p14:creationId xmlns:p14="http://schemas.microsoft.com/office/powerpoint/2010/main" val="96195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94E927F-D050-4174-87F5-23B5A81196E2}"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94E927F-D050-4174-87F5-23B5A81196E2}"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94E927F-D050-4174-87F5-23B5A81196E2}" type="slidenum">
              <a:rPr lang="fr-FR" smtClean="0"/>
              <a:pPr/>
              <a:t>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94E927F-D050-4174-87F5-23B5A81196E2}"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94E927F-D050-4174-87F5-23B5A81196E2}"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94E927F-D050-4174-87F5-23B5A81196E2}"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94E927F-D050-4174-87F5-23B5A81196E2}"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94E927F-D050-4174-87F5-23B5A81196E2}"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80A7211F-32A2-48E5-860F-40115CB55107}"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80A7211F-32A2-48E5-860F-40115CB5510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91EFEF0-31DC-4D2E-8E22-1CA6CFB54605}" type="datetimeFigureOut">
              <a:rPr lang="fr-FR" smtClean="0"/>
              <a:pPr/>
              <a:t>16/10/2015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0A7211F-32A2-48E5-860F-40115CB55107}"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91EFEF0-31DC-4D2E-8E22-1CA6CFB54605}" type="datetimeFigureOut">
              <a:rPr lang="fr-FR" smtClean="0"/>
              <a:pPr/>
              <a:t>16/10/2015</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0A7211F-32A2-48E5-860F-40115CB55107}"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97634"/>
          </a:xfrm>
        </p:spPr>
        <p:txBody>
          <a:bodyPr>
            <a:normAutofit/>
          </a:bodyPr>
          <a:lstStyle/>
          <a:p>
            <a:r>
              <a:rPr lang="fr-FR" dirty="0" smtClean="0"/>
              <a:t/>
            </a:r>
            <a:br>
              <a:rPr lang="fr-FR" dirty="0" smtClean="0"/>
            </a:br>
            <a:r>
              <a:rPr lang="fr-FR" dirty="0" smtClean="0"/>
              <a:t>LA  MESOPOTAMIE EST UNE CIVILISATION  ANCIENNE  ET  BRILLANTE</a:t>
            </a:r>
            <a:endParaRPr lang="fr-FR" dirty="0"/>
          </a:p>
        </p:txBody>
      </p:sp>
      <p:sp>
        <p:nvSpPr>
          <p:cNvPr id="3" name="Espace réservé du contenu 2"/>
          <p:cNvSpPr>
            <a:spLocks noGrp="1"/>
          </p:cNvSpPr>
          <p:nvPr>
            <p:ph idx="1"/>
          </p:nvPr>
        </p:nvSpPr>
        <p:spPr>
          <a:xfrm>
            <a:off x="457200" y="1124744"/>
            <a:ext cx="8229600" cy="864096"/>
          </a:xfrm>
        </p:spPr>
        <p:txBody>
          <a:bodyPr>
            <a:normAutofit/>
          </a:bodyPr>
          <a:lstStyle/>
          <a:p>
            <a:pPr algn="ctr"/>
            <a:r>
              <a:rPr lang="fr-FR" sz="4400" b="1" u="sng" dirty="0" smtClean="0">
                <a:solidFill>
                  <a:schemeClr val="accent4">
                    <a:lumMod val="75000"/>
                  </a:schemeClr>
                </a:solidFill>
              </a:rPr>
              <a:t>Histoire des Arts</a:t>
            </a:r>
          </a:p>
          <a:p>
            <a:pPr algn="ctr"/>
            <a:endParaRPr lang="fr-FR" sz="4400" b="1" u="sng" dirty="0" smtClean="0">
              <a:solidFill>
                <a:schemeClr val="accent4">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714356"/>
            <a:ext cx="8964488" cy="4985980"/>
          </a:xfrm>
          <a:prstGeom prst="rect">
            <a:avLst/>
          </a:prstGeom>
          <a:noFill/>
        </p:spPr>
        <p:txBody>
          <a:bodyPr wrap="square" rtlCol="0">
            <a:spAutoFit/>
          </a:bodyPr>
          <a:lstStyle/>
          <a:p>
            <a:pPr algn="ctr"/>
            <a:r>
              <a:rPr lang="fr-FR" sz="5400" b="1" u="sng" dirty="0" smtClean="0">
                <a:solidFill>
                  <a:srgbClr val="FF0000"/>
                </a:solidFill>
              </a:rPr>
              <a:t>J’explique le document</a:t>
            </a:r>
          </a:p>
          <a:p>
            <a:endParaRPr lang="fr-FR" b="1" u="sng" dirty="0" smtClean="0">
              <a:solidFill>
                <a:srgbClr val="FF0000"/>
              </a:solidFill>
            </a:endParaRPr>
          </a:p>
          <a:p>
            <a:endParaRPr lang="fr-FR" sz="2400" b="1" dirty="0" smtClean="0">
              <a:solidFill>
                <a:schemeClr val="bg1"/>
              </a:solidFill>
            </a:endParaRPr>
          </a:p>
          <a:p>
            <a:r>
              <a:rPr lang="fr-FR" sz="2400" b="1" dirty="0" smtClean="0">
                <a:solidFill>
                  <a:schemeClr val="bg1"/>
                </a:solidFill>
              </a:rPr>
              <a:t>Le document relate la victoire de </a:t>
            </a:r>
            <a:r>
              <a:rPr lang="fr-FR" sz="2400" b="1" dirty="0" err="1" smtClean="0"/>
              <a:t>Narâm</a:t>
            </a:r>
            <a:r>
              <a:rPr lang="fr-FR" sz="2400" b="1" dirty="0" smtClean="0"/>
              <a:t> </a:t>
            </a:r>
            <a:r>
              <a:rPr lang="fr-FR" sz="2400" b="1" dirty="0" err="1" smtClean="0"/>
              <a:t>Sîn</a:t>
            </a:r>
            <a:r>
              <a:rPr lang="fr-FR" sz="2400" b="1" dirty="0" smtClean="0">
                <a:solidFill>
                  <a:schemeClr val="bg1"/>
                </a:solidFill>
              </a:rPr>
              <a:t>, roi de l’empire d’Akkad qui domina la Mésopotamie du XXIVème au XXIIème siècles avant J-C, sur le peuple des montagnards, les </a:t>
            </a:r>
            <a:r>
              <a:rPr lang="fr-FR" sz="2400" b="1" dirty="0" err="1" smtClean="0"/>
              <a:t>Lullubis</a:t>
            </a:r>
            <a:r>
              <a:rPr lang="fr-FR" sz="2400" b="1" dirty="0" smtClean="0">
                <a:solidFill>
                  <a:schemeClr val="bg1"/>
                </a:solidFill>
              </a:rPr>
              <a:t>.</a:t>
            </a:r>
          </a:p>
          <a:p>
            <a:endParaRPr lang="fr-FR" sz="2400" b="1" dirty="0" smtClean="0">
              <a:solidFill>
                <a:schemeClr val="bg1"/>
              </a:solidFill>
            </a:endParaRPr>
          </a:p>
          <a:p>
            <a:r>
              <a:rPr lang="fr-FR" sz="2400" b="1" dirty="0" smtClean="0">
                <a:solidFill>
                  <a:schemeClr val="bg1"/>
                </a:solidFill>
              </a:rPr>
              <a:t>La période de l’empire d’Akkad est documentée par 5000 tablettes cunéiformes conservées de cette époque.</a:t>
            </a:r>
          </a:p>
          <a:p>
            <a:endParaRPr lang="fr-FR" b="1" dirty="0" smtClean="0">
              <a:solidFill>
                <a:schemeClr val="bg1"/>
              </a:solidFill>
            </a:endParaRPr>
          </a:p>
          <a:p>
            <a:endParaRPr lang="fr-FR" b="1" dirty="0" smtClean="0">
              <a:solidFill>
                <a:schemeClr val="bg1"/>
              </a:solidFill>
            </a:endParaRPr>
          </a:p>
          <a:p>
            <a:endParaRPr lang="fr-F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 calcmode="lin" valueType="num">
                                      <p:cBhvr>
                                        <p:cTn id="14"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p:cTn id="21"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857364"/>
            <a:ext cx="9144000" cy="954107"/>
          </a:xfrm>
          <a:prstGeom prst="rect">
            <a:avLst/>
          </a:prstGeom>
          <a:noFill/>
        </p:spPr>
        <p:txBody>
          <a:bodyPr wrap="square" rtlCol="0">
            <a:spAutoFit/>
          </a:bodyPr>
          <a:lstStyle/>
          <a:p>
            <a:pPr algn="ctr"/>
            <a:r>
              <a:rPr lang="fr-FR" sz="2800" b="1" dirty="0" smtClean="0">
                <a:solidFill>
                  <a:schemeClr val="bg1"/>
                </a:solidFill>
              </a:rPr>
              <a:t>La stèle de </a:t>
            </a:r>
            <a:r>
              <a:rPr lang="fr-FR" sz="2800" b="1" dirty="0" err="1" smtClean="0">
                <a:solidFill>
                  <a:schemeClr val="bg1"/>
                </a:solidFill>
              </a:rPr>
              <a:t>Narâm-Sîn</a:t>
            </a:r>
            <a:r>
              <a:rPr lang="fr-FR" sz="2800" b="1" dirty="0" smtClean="0">
                <a:solidFill>
                  <a:schemeClr val="bg1"/>
                </a:solidFill>
              </a:rPr>
              <a:t> est un bel exemple où l’art est</a:t>
            </a:r>
          </a:p>
          <a:p>
            <a:pPr algn="ctr"/>
            <a:r>
              <a:rPr lang="fr-FR" sz="2800" b="1" dirty="0" smtClean="0">
                <a:solidFill>
                  <a:schemeClr val="bg1"/>
                </a:solidFill>
              </a:rPr>
              <a:t>utilisé pour transmettre un message.</a:t>
            </a:r>
            <a:endParaRPr lang="fr-FR" sz="2800" b="1" dirty="0">
              <a:solidFill>
                <a:schemeClr val="bg1"/>
              </a:solidFill>
            </a:endParaRPr>
          </a:p>
        </p:txBody>
      </p:sp>
      <p:sp>
        <p:nvSpPr>
          <p:cNvPr id="3" name="ZoneTexte 2"/>
          <p:cNvSpPr txBox="1"/>
          <p:nvPr/>
        </p:nvSpPr>
        <p:spPr>
          <a:xfrm>
            <a:off x="500034" y="3071810"/>
            <a:ext cx="7929618" cy="3108543"/>
          </a:xfrm>
          <a:prstGeom prst="rect">
            <a:avLst/>
          </a:prstGeom>
          <a:noFill/>
        </p:spPr>
        <p:txBody>
          <a:bodyPr wrap="square" rtlCol="0">
            <a:spAutoFit/>
          </a:bodyPr>
          <a:lstStyle/>
          <a:p>
            <a:r>
              <a:rPr lang="fr-FR" sz="2800" b="1" dirty="0" smtClean="0"/>
              <a:t>Celui de montrer la puissance du roi, de son armée et de son invincibilité.</a:t>
            </a:r>
          </a:p>
          <a:p>
            <a:endParaRPr lang="fr-FR" sz="2800" b="1" dirty="0" smtClean="0"/>
          </a:p>
          <a:p>
            <a:r>
              <a:rPr lang="fr-FR" sz="2800" b="1" dirty="0" smtClean="0"/>
              <a:t>La marche victorieuse du conquérant sur la montagne du Zagros se double de l'ascension personnelle d'un souverain qui se présente comme l'égal des dieux.</a:t>
            </a:r>
            <a:endParaRPr lang="fr-FR" sz="2800" b="1" dirty="0"/>
          </a:p>
        </p:txBody>
      </p:sp>
      <p:sp>
        <p:nvSpPr>
          <p:cNvPr id="4" name="ZoneTexte 3"/>
          <p:cNvSpPr txBox="1"/>
          <p:nvPr/>
        </p:nvSpPr>
        <p:spPr>
          <a:xfrm>
            <a:off x="683568" y="642918"/>
            <a:ext cx="6696744" cy="830997"/>
          </a:xfrm>
          <a:prstGeom prst="rect">
            <a:avLst/>
          </a:prstGeom>
          <a:noFill/>
        </p:spPr>
        <p:txBody>
          <a:bodyPr wrap="square" rtlCol="0">
            <a:spAutoFit/>
          </a:bodyPr>
          <a:lstStyle/>
          <a:p>
            <a:pPr algn="ctr"/>
            <a:r>
              <a:rPr lang="fr-FR" sz="4800" b="1" dirty="0" smtClean="0">
                <a:solidFill>
                  <a:srgbClr val="FF0000"/>
                </a:solidFill>
              </a:rPr>
              <a:t>     </a:t>
            </a:r>
            <a:r>
              <a:rPr lang="fr-FR" sz="4800" b="1" u="sng" dirty="0" smtClean="0">
                <a:solidFill>
                  <a:srgbClr val="FF0000"/>
                </a:solidFill>
              </a:rPr>
              <a:t>JE  CONCLUS</a:t>
            </a:r>
            <a:endParaRPr lang="fr-FR" sz="4800" b="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57364"/>
            <a:ext cx="8686800" cy="785818"/>
          </a:xfrm>
        </p:spPr>
        <p:txBody>
          <a:bodyPr>
            <a:normAutofit fontScale="90000"/>
          </a:bodyPr>
          <a:lstStyle/>
          <a:p>
            <a:r>
              <a:rPr lang="fr-FR" sz="5300" u="sng" dirty="0" smtClean="0"/>
              <a:t>Pour aller plus loin</a:t>
            </a:r>
            <a:r>
              <a:rPr lang="fr-FR" sz="5300" dirty="0" smtClean="0"/>
              <a:t/>
            </a:r>
            <a:br>
              <a:rPr lang="fr-FR" sz="5300" dirty="0" smtClean="0"/>
            </a:br>
            <a:r>
              <a:rPr lang="fr-FR" sz="4800" dirty="0" smtClean="0"/>
              <a:t/>
            </a:r>
            <a:br>
              <a:rPr lang="fr-FR" sz="4800" dirty="0" smtClean="0"/>
            </a:br>
            <a:r>
              <a:rPr lang="fr-FR" sz="4800" dirty="0" smtClean="0"/>
              <a:t>(</a:t>
            </a:r>
            <a:r>
              <a:rPr lang="fr-FR" sz="3100" dirty="0" smtClean="0"/>
              <a:t>informations à l’intention des enseignants)</a:t>
            </a:r>
            <a:r>
              <a:rPr lang="fr-FR" sz="4800" dirty="0" smtClean="0"/>
              <a:t/>
            </a:r>
            <a:br>
              <a:rPr lang="fr-FR" sz="4800" dirty="0" smtClean="0"/>
            </a:br>
            <a:r>
              <a:rPr lang="fr-FR" sz="3200" dirty="0" smtClean="0"/>
              <a:t/>
            </a:r>
            <a:br>
              <a:rPr lang="fr-FR" sz="3200" dirty="0" smtClean="0"/>
            </a:br>
            <a:r>
              <a:rPr lang="fr-FR" sz="3200" dirty="0" smtClean="0"/>
              <a:t/>
            </a:r>
            <a:br>
              <a:rPr lang="fr-FR" sz="3200" dirty="0" smtClean="0"/>
            </a:br>
            <a:r>
              <a:rPr lang="fr-FR" sz="3200" dirty="0" smtClean="0"/>
              <a:t/>
            </a:r>
            <a:br>
              <a:rPr lang="fr-FR" sz="3200" dirty="0" smtClean="0"/>
            </a:br>
            <a:r>
              <a:rPr lang="fr-FR" sz="3200" dirty="0" smtClean="0"/>
              <a:t>    </a:t>
            </a:r>
            <a:r>
              <a:rPr lang="fr-FR" sz="4900" dirty="0" smtClean="0"/>
              <a:t>De la légende…</a:t>
            </a:r>
            <a:endParaRPr lang="fr-FR" sz="4900" dirty="0"/>
          </a:p>
        </p:txBody>
      </p:sp>
      <p:sp>
        <p:nvSpPr>
          <p:cNvPr id="3" name="Espace réservé du contenu 2"/>
          <p:cNvSpPr>
            <a:spLocks noGrp="1"/>
          </p:cNvSpPr>
          <p:nvPr>
            <p:ph idx="1"/>
          </p:nvPr>
        </p:nvSpPr>
        <p:spPr>
          <a:xfrm flipV="1">
            <a:off x="0" y="3714751"/>
            <a:ext cx="9144000" cy="45719"/>
          </a:xfrm>
        </p:spPr>
        <p:txBody>
          <a:bodyPr>
            <a:noAutofit/>
          </a:bodyPr>
          <a:lstStyle/>
          <a:p>
            <a:pPr>
              <a:buNone/>
            </a:pPr>
            <a:endParaRPr lang="fr-FR" sz="1400" dirty="0" smtClean="0">
              <a:solidFill>
                <a:schemeClr val="bg1"/>
              </a:solidFill>
            </a:endParaRPr>
          </a:p>
          <a:p>
            <a:pPr>
              <a:buNone/>
            </a:pPr>
            <a:endParaRPr lang="fr-FR" sz="1400" dirty="0" smtClean="0">
              <a:solidFill>
                <a:schemeClr val="bg1"/>
              </a:solidFill>
            </a:endParaRPr>
          </a:p>
          <a:p>
            <a:pPr>
              <a:buNone/>
            </a:pPr>
            <a:endParaRPr lang="fr-FR" sz="1400" dirty="0" smtClean="0">
              <a:solidFill>
                <a:schemeClr val="bg1"/>
              </a:solidFill>
            </a:endParaRPr>
          </a:p>
          <a:p>
            <a:pPr>
              <a:buNone/>
            </a:pPr>
            <a:endParaRPr lang="fr-FR" sz="1400" dirty="0" smtClean="0">
              <a:solidFill>
                <a:schemeClr val="bg1"/>
              </a:solidFill>
            </a:endParaRPr>
          </a:p>
          <a:p>
            <a:pPr>
              <a:buNone/>
            </a:pPr>
            <a:endParaRPr lang="fr-FR" sz="1400" dirty="0" smtClean="0">
              <a:solidFill>
                <a:schemeClr val="bg1"/>
              </a:solidFill>
            </a:endParaRPr>
          </a:p>
          <a:p>
            <a:pPr>
              <a:buNone/>
            </a:pPr>
            <a:endParaRPr lang="fr-FR" sz="1400" dirty="0" smtClean="0">
              <a:solidFill>
                <a:schemeClr val="bg1"/>
              </a:solidFill>
            </a:endParaRPr>
          </a:p>
          <a:p>
            <a:pPr>
              <a:buNone/>
            </a:pPr>
            <a:endParaRPr lang="fr-FR" sz="1400" dirty="0" smtClean="0">
              <a:solidFill>
                <a:schemeClr val="bg1"/>
              </a:solidFill>
            </a:endParaRPr>
          </a:p>
          <a:p>
            <a:pPr>
              <a:buNone/>
            </a:pPr>
            <a:endParaRPr lang="fr-FR" sz="1400" dirty="0" smtClean="0">
              <a:solidFill>
                <a:schemeClr val="bg1"/>
              </a:solidFill>
            </a:endParaRPr>
          </a:p>
          <a:p>
            <a:pPr>
              <a:buNone/>
            </a:pPr>
            <a:r>
              <a:rPr lang="fr-FR" sz="1400" dirty="0" smtClean="0">
                <a:solidFill>
                  <a:schemeClr val="bg1"/>
                </a:solidFill>
              </a:rPr>
              <a:t> </a:t>
            </a:r>
          </a:p>
          <a:p>
            <a:pPr>
              <a:buNone/>
            </a:pPr>
            <a:r>
              <a:rPr lang="fr-FR" sz="1400" dirty="0" smtClean="0">
                <a:solidFill>
                  <a:schemeClr val="bg1"/>
                </a:solidFill>
              </a:rPr>
              <a:t> </a:t>
            </a:r>
            <a:endParaRPr lang="fr-FR" sz="1400" b="1" u="sng" dirty="0" smtClean="0">
              <a:solidFill>
                <a:schemeClr val="bg1"/>
              </a:solidFill>
            </a:endParaRPr>
          </a:p>
          <a:p>
            <a:pPr>
              <a:buNone/>
            </a:pPr>
            <a:endParaRPr lang="fr-FR" sz="1400" b="1" u="sng" dirty="0" smtClean="0">
              <a:solidFill>
                <a:srgbClr val="FF0000"/>
              </a:solidFill>
            </a:endParaRPr>
          </a:p>
          <a:p>
            <a:endParaRPr lang="fr-FR"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Florian\Desktop\42745_SH050172.001.jpg"/>
          <p:cNvPicPr>
            <a:picLocks noChangeAspect="1" noChangeArrowheads="1"/>
          </p:cNvPicPr>
          <p:nvPr/>
        </p:nvPicPr>
        <p:blipFill>
          <a:blip r:embed="rId2"/>
          <a:srcRect/>
          <a:stretch>
            <a:fillRect/>
          </a:stretch>
        </p:blipFill>
        <p:spPr bwMode="auto">
          <a:xfrm>
            <a:off x="0" y="0"/>
            <a:ext cx="4172779" cy="6858000"/>
          </a:xfrm>
          <a:prstGeom prst="rect">
            <a:avLst/>
          </a:prstGeom>
          <a:noFill/>
        </p:spPr>
      </p:pic>
      <p:sp>
        <p:nvSpPr>
          <p:cNvPr id="4" name="ZoneTexte 3"/>
          <p:cNvSpPr txBox="1"/>
          <p:nvPr/>
        </p:nvSpPr>
        <p:spPr>
          <a:xfrm>
            <a:off x="0" y="0"/>
            <a:ext cx="4143372" cy="738664"/>
          </a:xfrm>
          <a:prstGeom prst="rect">
            <a:avLst/>
          </a:prstGeom>
          <a:noFill/>
        </p:spPr>
        <p:txBody>
          <a:bodyPr wrap="square" rtlCol="0">
            <a:spAutoFit/>
          </a:bodyPr>
          <a:lstStyle/>
          <a:p>
            <a:r>
              <a:rPr lang="fr-FR" b="1" dirty="0" smtClean="0">
                <a:solidFill>
                  <a:schemeClr val="bg1"/>
                </a:solidFill>
              </a:rPr>
              <a:t>La "malédiction d'Agadé"</a:t>
            </a:r>
            <a:r>
              <a:rPr lang="fr-FR" dirty="0" smtClean="0">
                <a:solidFill>
                  <a:schemeClr val="bg1"/>
                </a:solidFill>
              </a:rPr>
              <a:t> </a:t>
            </a:r>
            <a:br>
              <a:rPr lang="fr-FR" dirty="0" smtClean="0">
                <a:solidFill>
                  <a:schemeClr val="bg1"/>
                </a:solidFill>
              </a:rPr>
            </a:br>
            <a:r>
              <a:rPr lang="fr-FR" sz="1200" b="1" dirty="0" smtClean="0">
                <a:solidFill>
                  <a:schemeClr val="bg1"/>
                </a:solidFill>
              </a:rPr>
              <a:t>Début du IIe millénaire avant J.-C.</a:t>
            </a:r>
            <a:r>
              <a:rPr lang="fr-FR" sz="1200" dirty="0" smtClean="0">
                <a:solidFill>
                  <a:schemeClr val="bg1"/>
                </a:solidFill>
              </a:rPr>
              <a:t> </a:t>
            </a:r>
            <a:br>
              <a:rPr lang="fr-FR" sz="1200" dirty="0" smtClean="0">
                <a:solidFill>
                  <a:schemeClr val="bg1"/>
                </a:solidFill>
              </a:rPr>
            </a:br>
            <a:r>
              <a:rPr lang="fr-FR" sz="1200" dirty="0" smtClean="0">
                <a:solidFill>
                  <a:schemeClr val="bg1"/>
                </a:solidFill>
              </a:rPr>
              <a:t>Tablette d’argile</a:t>
            </a:r>
            <a:endParaRPr lang="fr-FR" sz="1200" dirty="0">
              <a:solidFill>
                <a:schemeClr val="bg1"/>
              </a:solidFill>
            </a:endParaRPr>
          </a:p>
        </p:txBody>
      </p:sp>
      <p:sp>
        <p:nvSpPr>
          <p:cNvPr id="5" name="ZoneTexte 4"/>
          <p:cNvSpPr txBox="1"/>
          <p:nvPr/>
        </p:nvSpPr>
        <p:spPr>
          <a:xfrm>
            <a:off x="4357686" y="0"/>
            <a:ext cx="4643470" cy="7478970"/>
          </a:xfrm>
          <a:prstGeom prst="rect">
            <a:avLst/>
          </a:prstGeom>
          <a:noFill/>
        </p:spPr>
        <p:txBody>
          <a:bodyPr wrap="square" rtlCol="0">
            <a:spAutoFit/>
          </a:bodyPr>
          <a:lstStyle/>
          <a:p>
            <a:pPr fontAlgn="t"/>
            <a:r>
              <a:rPr lang="fr-FR" sz="1400" b="1" dirty="0" smtClean="0">
                <a:solidFill>
                  <a:schemeClr val="bg1"/>
                </a:solidFill>
              </a:rPr>
              <a:t>Tablette célébrant la splendeur, puis la chute de l'empire d'Akkad.</a:t>
            </a:r>
            <a:br>
              <a:rPr lang="fr-FR" sz="1400" b="1" dirty="0" smtClean="0">
                <a:solidFill>
                  <a:schemeClr val="bg1"/>
                </a:solidFill>
              </a:rPr>
            </a:br>
            <a:r>
              <a:rPr lang="fr-FR" sz="1400" b="1" dirty="0" smtClean="0">
                <a:solidFill>
                  <a:schemeClr val="bg1"/>
                </a:solidFill>
              </a:rPr>
              <a:t>Naram-Sin avait détruit les grands sanctuaires de Sumer et particulièrement l'</a:t>
            </a:r>
            <a:r>
              <a:rPr lang="fr-FR" sz="1400" b="1" dirty="0" err="1" smtClean="0">
                <a:solidFill>
                  <a:schemeClr val="bg1"/>
                </a:solidFill>
              </a:rPr>
              <a:t>Ekur</a:t>
            </a:r>
            <a:r>
              <a:rPr lang="fr-FR" sz="1400" b="1" dirty="0" smtClean="0">
                <a:solidFill>
                  <a:schemeClr val="bg1"/>
                </a:solidFill>
              </a:rPr>
              <a:t>, temple du dieu Enlil à Nippur, le sanctuaire fédéral. Aussi les dieux maudirent la ville d'Agadé :</a:t>
            </a:r>
            <a:r>
              <a:rPr lang="fr-FR" dirty="0" smtClean="0"/>
              <a:t/>
            </a:r>
            <a:br>
              <a:rPr lang="fr-FR" dirty="0" smtClean="0"/>
            </a:br>
            <a:endParaRPr lang="fr-FR" dirty="0" smtClean="0"/>
          </a:p>
          <a:p>
            <a:pPr fontAlgn="t"/>
            <a:r>
              <a:rPr lang="fr-FR" i="1" dirty="0" smtClean="0"/>
              <a:t>"... Tous les dieux posèrent leur regard sur la ville (et) frappèrent Agadé d'une terrible malédiction : "ville, tu t'es déchaînée sur l'</a:t>
            </a:r>
            <a:r>
              <a:rPr lang="fr-FR" i="1" dirty="0" err="1" smtClean="0"/>
              <a:t>Ekur</a:t>
            </a:r>
            <a:r>
              <a:rPr lang="fr-FR" i="1" dirty="0" smtClean="0"/>
              <a:t> qui était Enlil (lui-même) ! Puissent les lamentations s'élever jusqu'au faîte de tes splendides remparts... Agadé, là où avaient coulé tes eaux douces, puissent couler des eaux salées ! puisse ton grain retomber au sillon, ton bois retourner à sa forêt, l'abatteur de bœufs abattre son épouse, ton égorgeur de moutons égorger son enfant, ton athlète être privé de sa force... puisse l'abattement tomber sur ton palais construit pour réjouir le cœur... Alors, sous le soleil de ce jour, il en fut vraiment ainsi... louée soit (la déesse) Inanna d'avoir détruit Agadé".</a:t>
            </a:r>
          </a:p>
          <a:p>
            <a:pPr fontAlgn="t"/>
            <a:endParaRPr lang="fr-FR" b="1" i="1" dirty="0" smtClean="0"/>
          </a:p>
          <a:p>
            <a:pPr fontAlgn="t"/>
            <a:r>
              <a:rPr lang="fr-FR" dirty="0" smtClean="0"/>
              <a:t/>
            </a:r>
            <a:br>
              <a:rPr lang="fr-FR" dirty="0" smtClean="0"/>
            </a:br>
            <a:endParaRPr lang="fr-FR" dirty="0" smtClean="0"/>
          </a:p>
          <a:p>
            <a:r>
              <a:rPr lang="fr-FR" dirty="0" smtClean="0"/>
              <a:t/>
            </a:r>
            <a:br>
              <a:rPr lang="fr-FR" dirty="0" smtClean="0"/>
            </a:br>
            <a:endParaRPr lang="fr-FR" dirty="0"/>
          </a:p>
        </p:txBody>
      </p:sp>
      <p:sp>
        <p:nvSpPr>
          <p:cNvPr id="6" name="ZoneTexte 5"/>
          <p:cNvSpPr txBox="1"/>
          <p:nvPr/>
        </p:nvSpPr>
        <p:spPr>
          <a:xfrm>
            <a:off x="0" y="6215082"/>
            <a:ext cx="3929058" cy="738664"/>
          </a:xfrm>
          <a:prstGeom prst="rect">
            <a:avLst/>
          </a:prstGeom>
          <a:noFill/>
        </p:spPr>
        <p:txBody>
          <a:bodyPr wrap="square" rtlCol="0">
            <a:spAutoFit/>
          </a:bodyPr>
          <a:lstStyle/>
          <a:p>
            <a:pPr fontAlgn="t"/>
            <a:r>
              <a:rPr lang="fr-FR" sz="1400" b="1" dirty="0" smtClean="0">
                <a:solidFill>
                  <a:schemeClr val="bg1"/>
                </a:solidFill>
              </a:rPr>
              <a:t>Acquisition 1914 - Département des Antiquités orientales - Musée du Louvre-    AO 6890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2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85794"/>
          </a:xfrm>
        </p:spPr>
        <p:txBody>
          <a:bodyPr>
            <a:normAutofit/>
          </a:bodyPr>
          <a:lstStyle/>
          <a:p>
            <a:endParaRPr lang="fr-FR" sz="3200" dirty="0"/>
          </a:p>
        </p:txBody>
      </p:sp>
      <p:sp>
        <p:nvSpPr>
          <p:cNvPr id="3" name="Espace réservé du contenu 2"/>
          <p:cNvSpPr>
            <a:spLocks noGrp="1"/>
          </p:cNvSpPr>
          <p:nvPr>
            <p:ph idx="1"/>
          </p:nvPr>
        </p:nvSpPr>
        <p:spPr>
          <a:xfrm>
            <a:off x="0" y="785794"/>
            <a:ext cx="9144000" cy="5500726"/>
          </a:xfrm>
        </p:spPr>
        <p:txBody>
          <a:bodyPr>
            <a:normAutofit lnSpcReduction="10000"/>
          </a:bodyPr>
          <a:lstStyle/>
          <a:p>
            <a:pPr algn="just">
              <a:buNone/>
            </a:pPr>
            <a:r>
              <a:rPr lang="fr-FR" sz="800" dirty="0" smtClean="0"/>
              <a:t> </a:t>
            </a:r>
            <a:r>
              <a:rPr lang="fr-FR" sz="1400" dirty="0" smtClean="0">
                <a:solidFill>
                  <a:schemeClr val="bg1"/>
                </a:solidFill>
              </a:rPr>
              <a:t>Avant l’avènement de </a:t>
            </a:r>
            <a:r>
              <a:rPr lang="fr-FR" sz="1400" dirty="0" smtClean="0"/>
              <a:t>Sargon</a:t>
            </a:r>
            <a:r>
              <a:rPr lang="fr-FR" sz="1400" dirty="0" smtClean="0">
                <a:solidFill>
                  <a:schemeClr val="bg1"/>
                </a:solidFill>
              </a:rPr>
              <a:t>, les villes babyloniennes – Ur, Uruk et </a:t>
            </a:r>
            <a:r>
              <a:rPr lang="fr-FR" sz="1400" dirty="0" err="1" smtClean="0">
                <a:solidFill>
                  <a:schemeClr val="bg1"/>
                </a:solidFill>
              </a:rPr>
              <a:t>Umma</a:t>
            </a:r>
            <a:r>
              <a:rPr lang="fr-FR" sz="1400" dirty="0" smtClean="0">
                <a:solidFill>
                  <a:schemeClr val="bg1"/>
                </a:solidFill>
              </a:rPr>
              <a:t> – étaient essentiellement des cités</a:t>
            </a:r>
          </a:p>
          <a:p>
            <a:pPr algn="just">
              <a:buNone/>
            </a:pPr>
            <a:r>
              <a:rPr lang="fr-FR" sz="1400" dirty="0" smtClean="0">
                <a:solidFill>
                  <a:schemeClr val="bg1"/>
                </a:solidFill>
              </a:rPr>
              <a:t>Etats indépendantes. Elles nouaient parfois des alliances éphémères – les tablettes cunéiformes témoignent de</a:t>
            </a:r>
          </a:p>
          <a:p>
            <a:pPr algn="just">
              <a:buNone/>
            </a:pPr>
            <a:r>
              <a:rPr lang="fr-FR" sz="1400" dirty="0" smtClean="0">
                <a:solidFill>
                  <a:schemeClr val="bg1"/>
                </a:solidFill>
              </a:rPr>
              <a:t>célébrations de mariages stratégiques et d’échanges de cadeaux diplomatiques –, mais elles étaient plus souvent</a:t>
            </a:r>
          </a:p>
          <a:p>
            <a:pPr algn="just">
              <a:buNone/>
            </a:pPr>
            <a:r>
              <a:rPr lang="fr-FR" sz="1400" dirty="0" smtClean="0">
                <a:solidFill>
                  <a:schemeClr val="bg1"/>
                </a:solidFill>
              </a:rPr>
              <a:t>en guerre les unes contre les autres. Sargon soumit tout d’abord les cités dissidentes de Babylone, puis entreprit</a:t>
            </a:r>
          </a:p>
          <a:p>
            <a:pPr algn="just">
              <a:buNone/>
            </a:pPr>
            <a:r>
              <a:rPr lang="fr-FR" sz="1400" dirty="0" smtClean="0">
                <a:solidFill>
                  <a:schemeClr val="bg1"/>
                </a:solidFill>
              </a:rPr>
              <a:t>la conquête – ou plus exactement le sac – de régions comme l’</a:t>
            </a:r>
            <a:r>
              <a:rPr lang="fr-FR" sz="1400" dirty="0" err="1" smtClean="0">
                <a:solidFill>
                  <a:schemeClr val="bg1"/>
                </a:solidFill>
              </a:rPr>
              <a:t>Elam</a:t>
            </a:r>
            <a:r>
              <a:rPr lang="fr-FR" sz="1400" dirty="0" smtClean="0">
                <a:solidFill>
                  <a:schemeClr val="bg1"/>
                </a:solidFill>
              </a:rPr>
              <a:t>, dans le sud-ouest de l’Iran actuel. Il avait</a:t>
            </a:r>
          </a:p>
          <a:p>
            <a:pPr algn="just">
              <a:buNone/>
            </a:pPr>
            <a:r>
              <a:rPr lang="fr-FR" sz="1400" dirty="0" smtClean="0">
                <a:solidFill>
                  <a:schemeClr val="bg1"/>
                </a:solidFill>
              </a:rPr>
              <a:t>établi sa capitale dans la ville d’Akkad, dont les vestiges seraient au sud de Bagdad. Certains textes affirment</a:t>
            </a:r>
          </a:p>
          <a:p>
            <a:pPr algn="just">
              <a:buNone/>
            </a:pPr>
            <a:r>
              <a:rPr lang="fr-FR" sz="1400" dirty="0" smtClean="0">
                <a:solidFill>
                  <a:schemeClr val="bg1"/>
                </a:solidFill>
              </a:rPr>
              <a:t>que, </a:t>
            </a:r>
            <a:r>
              <a:rPr lang="fr-FR" sz="1400" b="1" dirty="0" smtClean="0"/>
              <a:t>“</a:t>
            </a:r>
            <a:r>
              <a:rPr lang="fr-FR" sz="1400" b="1" i="1" dirty="0" smtClean="0"/>
              <a:t>chaque jour, 5 400 hommes mangeaient en sa présence</a:t>
            </a:r>
            <a:r>
              <a:rPr lang="fr-FR" sz="1400" b="1" dirty="0" smtClean="0"/>
              <a:t>”, </a:t>
            </a:r>
            <a:r>
              <a:rPr lang="fr-FR" sz="1400" dirty="0" smtClean="0">
                <a:solidFill>
                  <a:schemeClr val="bg1"/>
                </a:solidFill>
              </a:rPr>
              <a:t>ce qui donne sans doute à entendre qu’il</a:t>
            </a:r>
          </a:p>
          <a:p>
            <a:pPr algn="just">
              <a:buNone/>
            </a:pPr>
            <a:r>
              <a:rPr lang="fr-FR" sz="1400" dirty="0" smtClean="0">
                <a:solidFill>
                  <a:schemeClr val="bg1"/>
                </a:solidFill>
              </a:rPr>
              <a:t>entretenait une importante armée de métier. A l’apogée de sa puissance, l’empire akkadien étendait son</a:t>
            </a:r>
          </a:p>
          <a:p>
            <a:pPr algn="just">
              <a:buNone/>
            </a:pPr>
            <a:r>
              <a:rPr lang="fr-FR" sz="1400" dirty="0" smtClean="0">
                <a:solidFill>
                  <a:schemeClr val="bg1"/>
                </a:solidFill>
              </a:rPr>
              <a:t>Hégémonie jusqu’aux plaines du Khabour, dans le nord-est de la Syrie, une région précieuse pour sa</a:t>
            </a:r>
          </a:p>
          <a:p>
            <a:pPr algn="just">
              <a:buNone/>
            </a:pPr>
            <a:r>
              <a:rPr lang="fr-FR" sz="1400" dirty="0" smtClean="0">
                <a:solidFill>
                  <a:schemeClr val="bg1"/>
                </a:solidFill>
              </a:rPr>
              <a:t>production céréalière.</a:t>
            </a:r>
          </a:p>
          <a:p>
            <a:pPr algn="just">
              <a:buNone/>
            </a:pPr>
            <a:r>
              <a:rPr lang="fr-FR" sz="1400" dirty="0" smtClean="0">
                <a:solidFill>
                  <a:schemeClr val="bg1"/>
                </a:solidFill>
              </a:rPr>
              <a:t>Sargon se fit appeler </a:t>
            </a:r>
            <a:r>
              <a:rPr lang="fr-FR" sz="1400" b="1" dirty="0" smtClean="0"/>
              <a:t>“</a:t>
            </a:r>
            <a:r>
              <a:rPr lang="fr-FR" sz="1400" b="1" i="1" dirty="0" smtClean="0"/>
              <a:t>roi du monde</a:t>
            </a:r>
            <a:r>
              <a:rPr lang="fr-FR" sz="1400" b="1" dirty="0" smtClean="0"/>
              <a:t>” </a:t>
            </a:r>
            <a:r>
              <a:rPr lang="fr-FR" sz="1400" dirty="0" smtClean="0">
                <a:solidFill>
                  <a:schemeClr val="bg1"/>
                </a:solidFill>
              </a:rPr>
              <a:t>et, plus tard, l’un de ses descendants s’arrogea le titre plus retentissant</a:t>
            </a:r>
          </a:p>
          <a:p>
            <a:pPr algn="just">
              <a:buNone/>
            </a:pPr>
            <a:r>
              <a:rPr lang="fr-FR" sz="1400" dirty="0" smtClean="0">
                <a:solidFill>
                  <a:schemeClr val="bg1"/>
                </a:solidFill>
              </a:rPr>
              <a:t>encore de </a:t>
            </a:r>
            <a:r>
              <a:rPr lang="fr-FR" sz="1400" b="1" dirty="0" smtClean="0"/>
              <a:t>“</a:t>
            </a:r>
            <a:r>
              <a:rPr lang="fr-FR" sz="1400" b="1" i="1" dirty="0" smtClean="0"/>
              <a:t>roi des quatre coins de l’univers</a:t>
            </a:r>
            <a:r>
              <a:rPr lang="fr-FR" sz="1400" b="1" dirty="0" smtClean="0"/>
              <a:t>”.</a:t>
            </a:r>
          </a:p>
          <a:p>
            <a:pPr algn="just">
              <a:buNone/>
            </a:pPr>
            <a:endParaRPr lang="fr-FR" sz="1400" dirty="0" smtClean="0">
              <a:solidFill>
                <a:schemeClr val="bg1"/>
              </a:solidFill>
            </a:endParaRPr>
          </a:p>
          <a:p>
            <a:pPr>
              <a:buNone/>
            </a:pPr>
            <a:r>
              <a:rPr lang="fr-FR" sz="1400" dirty="0" smtClean="0">
                <a:solidFill>
                  <a:schemeClr val="bg1"/>
                </a:solidFill>
              </a:rPr>
              <a:t>Sargon aurait régné durant cinquante-six années. A sa suite, ses deux fils occupèrent le pouvoir pendant vingt</a:t>
            </a:r>
          </a:p>
          <a:p>
            <a:pPr>
              <a:buNone/>
            </a:pPr>
            <a:r>
              <a:rPr lang="fr-FR" sz="1400" dirty="0" smtClean="0">
                <a:solidFill>
                  <a:schemeClr val="bg1"/>
                </a:solidFill>
              </a:rPr>
              <a:t>quatre ans, puis l’un de ses petits-fils</a:t>
            </a:r>
            <a:r>
              <a:rPr lang="fr-FR" sz="1400" b="1" dirty="0" smtClean="0"/>
              <a:t>, </a:t>
            </a:r>
            <a:r>
              <a:rPr lang="fr-FR" sz="1400" b="1" dirty="0" err="1" smtClean="0"/>
              <a:t>Narâm-Sîn</a:t>
            </a:r>
            <a:r>
              <a:rPr lang="fr-FR" sz="1400" b="1" dirty="0" smtClean="0"/>
              <a:t> </a:t>
            </a:r>
            <a:r>
              <a:rPr lang="fr-FR" sz="1400" dirty="0" smtClean="0">
                <a:solidFill>
                  <a:schemeClr val="bg1"/>
                </a:solidFill>
              </a:rPr>
              <a:t>– qui se proclama de nature divine –, fut élevé sur le trône.</a:t>
            </a:r>
          </a:p>
          <a:p>
            <a:pPr>
              <a:buNone/>
            </a:pPr>
            <a:r>
              <a:rPr lang="fr-FR" sz="1400" dirty="0" smtClean="0">
                <a:solidFill>
                  <a:schemeClr val="bg1"/>
                </a:solidFill>
              </a:rPr>
              <a:t>Celui-ci céda à son tour le pouvoir à son fils. Après quoi, Akkad s’effondra du jour au lendemain.</a:t>
            </a:r>
          </a:p>
          <a:p>
            <a:pPr>
              <a:buNone/>
            </a:pPr>
            <a:endParaRPr lang="fr-FR" sz="1400" dirty="0" smtClean="0">
              <a:solidFill>
                <a:schemeClr val="bg1"/>
              </a:solidFill>
            </a:endParaRPr>
          </a:p>
          <a:p>
            <a:pPr>
              <a:buNone/>
            </a:pPr>
            <a:r>
              <a:rPr lang="fr-FR" sz="1400" dirty="0" smtClean="0">
                <a:solidFill>
                  <a:schemeClr val="bg1"/>
                </a:solidFill>
              </a:rPr>
              <a:t>La </a:t>
            </a:r>
            <a:r>
              <a:rPr lang="fr-FR" sz="1400" b="1" dirty="0" smtClean="0">
                <a:solidFill>
                  <a:srgbClr val="FF0000"/>
                </a:solidFill>
              </a:rPr>
              <a:t>lamentation de La Malédiction d’Akkad </a:t>
            </a:r>
            <a:r>
              <a:rPr lang="fr-FR" sz="1400" dirty="0" smtClean="0">
                <a:solidFill>
                  <a:schemeClr val="bg1"/>
                </a:solidFill>
              </a:rPr>
              <a:t>fut écrite moins d'un siècle après la chute de l’empire. Elle attribue</a:t>
            </a:r>
          </a:p>
          <a:p>
            <a:pPr>
              <a:buNone/>
            </a:pPr>
            <a:r>
              <a:rPr lang="fr-FR" sz="1400" dirty="0" smtClean="0">
                <a:solidFill>
                  <a:schemeClr val="bg1"/>
                </a:solidFill>
              </a:rPr>
              <a:t>la ruine d’Akkad à une offense faite aux divinités. </a:t>
            </a:r>
            <a:r>
              <a:rPr lang="fr-FR" sz="1400" b="1" dirty="0" err="1" smtClean="0"/>
              <a:t>Narâm-Sîn</a:t>
            </a:r>
            <a:r>
              <a:rPr lang="fr-FR" sz="1400" dirty="0" smtClean="0"/>
              <a:t>,</a:t>
            </a:r>
            <a:r>
              <a:rPr lang="fr-FR" sz="1400" dirty="0" smtClean="0">
                <a:solidFill>
                  <a:schemeClr val="bg1"/>
                </a:solidFill>
              </a:rPr>
              <a:t> rendu furieux par des oracles funestes, mit à sac</a:t>
            </a:r>
          </a:p>
          <a:p>
            <a:pPr>
              <a:buNone/>
            </a:pPr>
            <a:r>
              <a:rPr lang="fr-FR" sz="1400" dirty="0" smtClean="0">
                <a:solidFill>
                  <a:schemeClr val="bg1"/>
                </a:solidFill>
              </a:rPr>
              <a:t>le temple d’Enlil, dieu du vent et des tempêtes, qui, en représailles, causa sa perte et celle de son peuple.</a:t>
            </a:r>
          </a:p>
          <a:p>
            <a:pPr algn="just">
              <a:buNone/>
            </a:pPr>
            <a:endParaRPr lang="fr-FR" sz="1400" dirty="0" smtClean="0">
              <a:solidFill>
                <a:schemeClr val="bg1"/>
              </a:solidFill>
            </a:endParaRPr>
          </a:p>
          <a:p>
            <a:pPr algn="ctr">
              <a:buNone/>
            </a:pPr>
            <a:r>
              <a:rPr lang="fr-FR" sz="1400" dirty="0" smtClean="0">
                <a:solidFill>
                  <a:schemeClr val="bg1"/>
                </a:solidFill>
              </a:rPr>
              <a:t> </a:t>
            </a:r>
            <a:endParaRPr lang="fr-FR" sz="1400" b="1" u="sng" dirty="0" smtClean="0">
              <a:solidFill>
                <a:schemeClr val="bg1"/>
              </a:solidFill>
            </a:endParaRPr>
          </a:p>
          <a:p>
            <a:pPr>
              <a:buNone/>
            </a:pPr>
            <a:endParaRPr lang="fr-FR" sz="3200" b="1" u="sng" dirty="0" smtClean="0">
              <a:solidFill>
                <a:srgbClr val="FF0000"/>
              </a:solidFill>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20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2000"/>
                                        <p:tgtEl>
                                          <p:spTgt spid="3">
                                            <p:txEl>
                                              <p:pRg st="9" end="9"/>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2000"/>
                                        <p:tgtEl>
                                          <p:spTgt spid="3">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2000"/>
                                        <p:tgtEl>
                                          <p:spTgt spid="3">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2000"/>
                                        <p:tgtEl>
                                          <p:spTgt spid="3">
                                            <p:txEl>
                                              <p:pRg st="13" end="13"/>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4" end="14"/>
                                            </p:txEl>
                                          </p:spTgt>
                                        </p:tgtEl>
                                        <p:attrNameLst>
                                          <p:attrName>style.visibility</p:attrName>
                                        </p:attrNameLst>
                                      </p:cBhvr>
                                      <p:to>
                                        <p:strVal val="visible"/>
                                      </p:to>
                                    </p:set>
                                    <p:animEffect transition="in" filter="fade">
                                      <p:cBhvr>
                                        <p:cTn id="53" dur="2000"/>
                                        <p:tgtEl>
                                          <p:spTgt spid="3">
                                            <p:txEl>
                                              <p:pRg st="14" end="1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3">
                                            <p:txEl>
                                              <p:pRg st="15" end="15"/>
                                            </p:txEl>
                                          </p:spTgt>
                                        </p:tgtEl>
                                        <p:attrNameLst>
                                          <p:attrName>style.visibility</p:attrName>
                                        </p:attrNameLst>
                                      </p:cBhvr>
                                      <p:to>
                                        <p:strVal val="visible"/>
                                      </p:to>
                                    </p:set>
                                    <p:animEffect transition="in" filter="fade">
                                      <p:cBhvr>
                                        <p:cTn id="56" dur="2000"/>
                                        <p:tgtEl>
                                          <p:spTgt spid="3">
                                            <p:txEl>
                                              <p:pRg st="15" end="15"/>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Effect transition="in" filter="fade">
                                      <p:cBhvr>
                                        <p:cTn id="59" dur="2000"/>
                                        <p:tgtEl>
                                          <p:spTgt spid="3">
                                            <p:txEl>
                                              <p:pRg st="17" end="17"/>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fade">
                                      <p:cBhvr>
                                        <p:cTn id="62" dur="2000"/>
                                        <p:tgtEl>
                                          <p:spTgt spid="3">
                                            <p:txEl>
                                              <p:pRg st="18" end="18"/>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3">
                                            <p:txEl>
                                              <p:pRg st="19" end="19"/>
                                            </p:txEl>
                                          </p:spTgt>
                                        </p:tgtEl>
                                        <p:attrNameLst>
                                          <p:attrName>style.visibility</p:attrName>
                                        </p:attrNameLst>
                                      </p:cBhvr>
                                      <p:to>
                                        <p:strVal val="visible"/>
                                      </p:to>
                                    </p:set>
                                    <p:animEffect transition="in" filter="fade">
                                      <p:cBhvr>
                                        <p:cTn id="65" dur="2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a:bodyPr>
          <a:lstStyle/>
          <a:p>
            <a:r>
              <a:rPr lang="fr-FR" sz="3200" dirty="0" smtClean="0"/>
              <a:t>…aux découvertes archéologiques.</a:t>
            </a:r>
            <a:endParaRPr lang="fr-FR" sz="3200" dirty="0"/>
          </a:p>
        </p:txBody>
      </p:sp>
      <p:sp>
        <p:nvSpPr>
          <p:cNvPr id="3" name="Espace réservé du contenu 2"/>
          <p:cNvSpPr>
            <a:spLocks noGrp="1"/>
          </p:cNvSpPr>
          <p:nvPr>
            <p:ph idx="1"/>
          </p:nvPr>
        </p:nvSpPr>
        <p:spPr>
          <a:xfrm>
            <a:off x="0" y="785794"/>
            <a:ext cx="9144000" cy="4929222"/>
          </a:xfrm>
        </p:spPr>
        <p:txBody>
          <a:bodyPr>
            <a:noAutofit/>
          </a:bodyPr>
          <a:lstStyle/>
          <a:p>
            <a:endParaRPr lang="fr-FR" sz="1400" dirty="0" smtClean="0">
              <a:solidFill>
                <a:schemeClr val="bg1"/>
              </a:solidFill>
            </a:endParaRPr>
          </a:p>
          <a:p>
            <a:pPr>
              <a:buNone/>
            </a:pPr>
            <a:r>
              <a:rPr lang="fr-FR" sz="1400" dirty="0" smtClean="0">
                <a:solidFill>
                  <a:schemeClr val="bg1"/>
                </a:solidFill>
              </a:rPr>
              <a:t>On a cru pendant des années que, tout comme la naissance de Sargon, les événements décrits dans La</a:t>
            </a:r>
          </a:p>
          <a:p>
            <a:pPr>
              <a:buNone/>
            </a:pPr>
            <a:r>
              <a:rPr lang="fr-FR" sz="1400" dirty="0" smtClean="0">
                <a:solidFill>
                  <a:schemeClr val="bg1"/>
                </a:solidFill>
              </a:rPr>
              <a:t>Malédiction d’Akkad étaient purement imaginaires. Puis</a:t>
            </a:r>
            <a:r>
              <a:rPr lang="fr-FR" sz="1400" b="1" dirty="0" smtClean="0"/>
              <a:t>, en 1978</a:t>
            </a:r>
            <a:r>
              <a:rPr lang="fr-FR" sz="1400" dirty="0" smtClean="0"/>
              <a:t>, </a:t>
            </a:r>
            <a:r>
              <a:rPr lang="fr-FR" sz="1400" dirty="0" smtClean="0">
                <a:solidFill>
                  <a:schemeClr val="bg1"/>
                </a:solidFill>
              </a:rPr>
              <a:t>après avoir étudié à la loupe une série de</a:t>
            </a:r>
          </a:p>
          <a:p>
            <a:pPr>
              <a:buNone/>
            </a:pPr>
            <a:r>
              <a:rPr lang="fr-FR" sz="1400" dirty="0" smtClean="0">
                <a:solidFill>
                  <a:schemeClr val="bg1"/>
                </a:solidFill>
              </a:rPr>
              <a:t>cartes à la bibliothèque Sterling de l’université Yale, </a:t>
            </a:r>
            <a:r>
              <a:rPr lang="fr-FR" sz="1400" dirty="0" smtClean="0"/>
              <a:t>l’archéologue Harvey Weiss </a:t>
            </a:r>
            <a:r>
              <a:rPr lang="fr-FR" sz="1400" dirty="0" smtClean="0">
                <a:solidFill>
                  <a:schemeClr val="bg1"/>
                </a:solidFill>
              </a:rPr>
              <a:t>repéra un tumulus</a:t>
            </a:r>
          </a:p>
          <a:p>
            <a:pPr>
              <a:buNone/>
            </a:pPr>
            <a:r>
              <a:rPr lang="fr-FR" sz="1400" dirty="0" smtClean="0">
                <a:solidFill>
                  <a:schemeClr val="bg1"/>
                </a:solidFill>
              </a:rPr>
              <a:t>à la confluence de deux fleuves asséchés dans les plaines du Khabour, près de la frontière irakienne. Il entreprit</a:t>
            </a:r>
          </a:p>
          <a:p>
            <a:pPr>
              <a:buNone/>
            </a:pPr>
            <a:r>
              <a:rPr lang="fr-FR" sz="1400" dirty="0" smtClean="0">
                <a:solidFill>
                  <a:schemeClr val="bg1"/>
                </a:solidFill>
              </a:rPr>
              <a:t>des démarches auprès du gouvernement syrien pour effectuer des fouilles sur le tumulus qui lui furent</a:t>
            </a:r>
          </a:p>
          <a:p>
            <a:pPr>
              <a:buNone/>
            </a:pPr>
            <a:r>
              <a:rPr lang="fr-FR" sz="1400" dirty="0" smtClean="0">
                <a:solidFill>
                  <a:schemeClr val="bg1"/>
                </a:solidFill>
              </a:rPr>
              <a:t>accordées. Quelque temps plus tard, il mettait au jour une cité perdue, </a:t>
            </a:r>
            <a:r>
              <a:rPr lang="fr-FR" sz="1400" dirty="0" smtClean="0"/>
              <a:t>l’ancienne </a:t>
            </a:r>
            <a:r>
              <a:rPr lang="fr-FR" sz="1400" dirty="0" err="1" smtClean="0"/>
              <a:t>Shekhna</a:t>
            </a:r>
            <a:r>
              <a:rPr lang="fr-FR" sz="1400" dirty="0" smtClean="0">
                <a:solidFill>
                  <a:schemeClr val="bg1"/>
                </a:solidFill>
              </a:rPr>
              <a:t>, aujourd’hui</a:t>
            </a:r>
          </a:p>
          <a:p>
            <a:pPr>
              <a:buNone/>
            </a:pPr>
            <a:r>
              <a:rPr lang="fr-FR" sz="1400" dirty="0" smtClean="0">
                <a:solidFill>
                  <a:schemeClr val="bg1"/>
                </a:solidFill>
              </a:rPr>
              <a:t> </a:t>
            </a:r>
            <a:r>
              <a:rPr lang="fr-FR" sz="1400" b="1" dirty="0" smtClean="0"/>
              <a:t>Tell </a:t>
            </a:r>
            <a:r>
              <a:rPr lang="fr-FR" sz="1400" b="1" dirty="0" err="1" smtClean="0"/>
              <a:t>Leilan</a:t>
            </a:r>
            <a:r>
              <a:rPr lang="fr-FR" sz="1400" b="1" dirty="0" smtClean="0"/>
              <a:t>.</a:t>
            </a:r>
          </a:p>
          <a:p>
            <a:pPr>
              <a:buNone/>
            </a:pPr>
            <a:endParaRPr lang="fr-FR" sz="1400" dirty="0" smtClean="0">
              <a:solidFill>
                <a:schemeClr val="bg1"/>
              </a:solidFill>
            </a:endParaRPr>
          </a:p>
          <a:p>
            <a:pPr>
              <a:buNone/>
            </a:pPr>
            <a:r>
              <a:rPr lang="fr-FR" sz="1400" dirty="0" smtClean="0">
                <a:solidFill>
                  <a:schemeClr val="bg1"/>
                </a:solidFill>
              </a:rPr>
              <a:t>Au cours des dix années suivantes, Weiss et son équipe découvrirent </a:t>
            </a:r>
            <a:r>
              <a:rPr lang="fr-FR" sz="1400" b="1" dirty="0" smtClean="0"/>
              <a:t>une acropole </a:t>
            </a:r>
            <a:r>
              <a:rPr lang="fr-FR" sz="1400" dirty="0" smtClean="0">
                <a:solidFill>
                  <a:schemeClr val="bg1"/>
                </a:solidFill>
              </a:rPr>
              <a:t>très densément peuplée, </a:t>
            </a:r>
          </a:p>
          <a:p>
            <a:pPr>
              <a:buNone/>
            </a:pPr>
            <a:r>
              <a:rPr lang="fr-FR" sz="1400" dirty="0" smtClean="0">
                <a:solidFill>
                  <a:schemeClr val="bg1"/>
                </a:solidFill>
              </a:rPr>
              <a:t>desservie par une route pavée, et un immense silo à grains subdivisé en plusieurs salles. Les fouilles leur</a:t>
            </a:r>
          </a:p>
          <a:p>
            <a:pPr>
              <a:buNone/>
            </a:pPr>
            <a:r>
              <a:rPr lang="fr-FR" sz="1400" dirty="0" smtClean="0">
                <a:solidFill>
                  <a:schemeClr val="bg1"/>
                </a:solidFill>
              </a:rPr>
              <a:t>permirent d’établir que la population de l’antique </a:t>
            </a:r>
            <a:r>
              <a:rPr lang="fr-FR" sz="1400" dirty="0" err="1" smtClean="0">
                <a:solidFill>
                  <a:schemeClr val="bg1"/>
                </a:solidFill>
              </a:rPr>
              <a:t>Shekhna</a:t>
            </a:r>
            <a:r>
              <a:rPr lang="fr-FR" sz="1400" dirty="0" smtClean="0">
                <a:solidFill>
                  <a:schemeClr val="bg1"/>
                </a:solidFill>
              </a:rPr>
              <a:t> cultivait l’orge et plusieurs variétés de blé, qu’elle</a:t>
            </a:r>
          </a:p>
          <a:p>
            <a:pPr>
              <a:buNone/>
            </a:pPr>
            <a:r>
              <a:rPr lang="fr-FR" sz="1400" dirty="0" smtClean="0">
                <a:solidFill>
                  <a:schemeClr val="bg1"/>
                </a:solidFill>
              </a:rPr>
              <a:t>utilisait des chariots pour transporter les récoltes et qu’elle avait mis au point un système d’écriture inspiré de</a:t>
            </a:r>
          </a:p>
          <a:p>
            <a:pPr>
              <a:buNone/>
            </a:pPr>
            <a:r>
              <a:rPr lang="fr-FR" sz="1400" dirty="0" smtClean="0">
                <a:solidFill>
                  <a:schemeClr val="bg1"/>
                </a:solidFill>
              </a:rPr>
              <a:t>celui des </a:t>
            </a:r>
            <a:r>
              <a:rPr lang="fr-FR" sz="1400" dirty="0" err="1" smtClean="0">
                <a:solidFill>
                  <a:schemeClr val="bg1"/>
                </a:solidFill>
              </a:rPr>
              <a:t>Summériens</a:t>
            </a:r>
            <a:r>
              <a:rPr lang="fr-FR" sz="1400" dirty="0" smtClean="0">
                <a:solidFill>
                  <a:schemeClr val="bg1"/>
                </a:solidFill>
              </a:rPr>
              <a:t>, dont la civilisation était plus avancée. Les archéologues révélèrent en outre des milliers</a:t>
            </a:r>
          </a:p>
          <a:p>
            <a:pPr>
              <a:buNone/>
            </a:pPr>
            <a:r>
              <a:rPr lang="fr-FR" sz="1400" dirty="0" smtClean="0">
                <a:solidFill>
                  <a:schemeClr val="bg1"/>
                </a:solidFill>
              </a:rPr>
              <a:t>de tessons de poteries datant de l’empire akkadien qui indiquaient que la population recevait ses rations</a:t>
            </a:r>
          </a:p>
          <a:p>
            <a:pPr>
              <a:buNone/>
            </a:pPr>
            <a:r>
              <a:rPr lang="fr-FR" sz="1400" dirty="0" smtClean="0">
                <a:solidFill>
                  <a:schemeClr val="bg1"/>
                </a:solidFill>
              </a:rPr>
              <a:t>alimentaires dans des récipients produits en série, d’une contenance d'un litre.</a:t>
            </a:r>
          </a:p>
          <a:p>
            <a:pPr>
              <a:buNone/>
            </a:pPr>
            <a:endParaRPr lang="fr-FR" sz="1400" dirty="0" smtClean="0">
              <a:solidFill>
                <a:schemeClr val="bg1"/>
              </a:solidFill>
            </a:endParaRPr>
          </a:p>
          <a:p>
            <a:pPr>
              <a:buNone/>
            </a:pPr>
            <a:endParaRPr lang="fr-FR" sz="1400" dirty="0" smtClean="0">
              <a:solidFill>
                <a:schemeClr val="bg1"/>
              </a:solidFill>
            </a:endParaRPr>
          </a:p>
          <a:p>
            <a:pPr>
              <a:buNone/>
            </a:pPr>
            <a:r>
              <a:rPr lang="fr-FR" sz="1400" dirty="0" smtClean="0">
                <a:solidFill>
                  <a:schemeClr val="bg1"/>
                </a:solidFill>
              </a:rPr>
              <a:t> </a:t>
            </a:r>
          </a:p>
          <a:p>
            <a:pPr algn="ctr">
              <a:buNone/>
            </a:pPr>
            <a:r>
              <a:rPr lang="fr-FR" sz="1400" dirty="0" smtClean="0">
                <a:solidFill>
                  <a:schemeClr val="bg1"/>
                </a:solidFill>
              </a:rPr>
              <a:t> </a:t>
            </a:r>
            <a:endParaRPr lang="fr-FR" sz="1400" b="1" u="sng" dirty="0" smtClean="0">
              <a:solidFill>
                <a:schemeClr val="bg1"/>
              </a:solidFill>
            </a:endParaRPr>
          </a:p>
          <a:p>
            <a:pPr>
              <a:buNone/>
            </a:pPr>
            <a:endParaRPr lang="fr-FR" sz="1400" b="1" u="sng" dirty="0" smtClean="0">
              <a:solidFill>
                <a:srgbClr val="FF0000"/>
              </a:solidFill>
            </a:endParaRPr>
          </a:p>
          <a:p>
            <a:endParaRPr lang="fr-F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20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20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20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20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2000"/>
                                        <p:tgtEl>
                                          <p:spTgt spid="3">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fade">
                                      <p:cBhvr>
                                        <p:cTn id="50" dur="2000"/>
                                        <p:tgtEl>
                                          <p:spTgt spid="3">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Effect transition="in" filter="fade">
                                      <p:cBhvr>
                                        <p:cTn id="53"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714356"/>
          </a:xfrm>
        </p:spPr>
        <p:txBody>
          <a:bodyPr>
            <a:normAutofit/>
          </a:bodyPr>
          <a:lstStyle/>
          <a:p>
            <a:endParaRPr lang="fr-FR" sz="3200" dirty="0"/>
          </a:p>
        </p:txBody>
      </p:sp>
      <p:sp>
        <p:nvSpPr>
          <p:cNvPr id="3" name="Espace réservé du contenu 2"/>
          <p:cNvSpPr>
            <a:spLocks noGrp="1"/>
          </p:cNvSpPr>
          <p:nvPr>
            <p:ph idx="1"/>
          </p:nvPr>
        </p:nvSpPr>
        <p:spPr>
          <a:xfrm>
            <a:off x="0" y="785794"/>
            <a:ext cx="9144000" cy="6072206"/>
          </a:xfrm>
        </p:spPr>
        <p:txBody>
          <a:bodyPr>
            <a:normAutofit/>
          </a:bodyPr>
          <a:lstStyle/>
          <a:p>
            <a:endParaRPr lang="fr-FR" sz="800" dirty="0" smtClean="0">
              <a:solidFill>
                <a:schemeClr val="bg1"/>
              </a:solidFill>
            </a:endParaRPr>
          </a:p>
          <a:p>
            <a:pPr>
              <a:buNone/>
            </a:pPr>
            <a:endParaRPr lang="fr-FR" sz="1800" dirty="0" smtClean="0">
              <a:solidFill>
                <a:schemeClr val="bg1"/>
              </a:solidFill>
            </a:endParaRPr>
          </a:p>
          <a:p>
            <a:pPr>
              <a:buNone/>
            </a:pPr>
            <a:r>
              <a:rPr lang="fr-FR" sz="1400" dirty="0" smtClean="0">
                <a:solidFill>
                  <a:schemeClr val="bg1"/>
                </a:solidFill>
              </a:rPr>
              <a:t>Sur tous les sites de fouilles, Weiss et son équipe trouvèrent également une couche de terre qui ne présentait</a:t>
            </a:r>
          </a:p>
          <a:p>
            <a:pPr>
              <a:buNone/>
            </a:pPr>
            <a:r>
              <a:rPr lang="fr-FR" sz="1400" dirty="0" smtClean="0">
                <a:solidFill>
                  <a:schemeClr val="bg1"/>
                </a:solidFill>
              </a:rPr>
              <a:t>aucun signe d’occupation humaine. Cette strate, de près de un mètre d’épaisseur, correspondait à l’époque</a:t>
            </a:r>
          </a:p>
          <a:p>
            <a:pPr>
              <a:buNone/>
            </a:pPr>
            <a:r>
              <a:rPr lang="fr-FR" sz="1400" dirty="0" smtClean="0">
                <a:solidFill>
                  <a:schemeClr val="bg1"/>
                </a:solidFill>
              </a:rPr>
              <a:t>comprise entre 2200 et 1900 av.</a:t>
            </a:r>
            <a:r>
              <a:rPr lang="fr-FR" sz="1400" dirty="0" smtClean="0"/>
              <a:t> </a:t>
            </a:r>
            <a:r>
              <a:rPr lang="fr-FR" sz="1400" dirty="0" smtClean="0">
                <a:solidFill>
                  <a:schemeClr val="bg1"/>
                </a:solidFill>
              </a:rPr>
              <a:t>J.-C., et indiquait qu’au moment de la chute de l’empire d’Akkad, </a:t>
            </a:r>
            <a:r>
              <a:rPr lang="fr-FR" sz="1400" dirty="0" err="1" smtClean="0">
                <a:solidFill>
                  <a:schemeClr val="bg1"/>
                </a:solidFill>
              </a:rPr>
              <a:t>Shekhna</a:t>
            </a:r>
            <a:r>
              <a:rPr lang="fr-FR" sz="1400" dirty="0" smtClean="0">
                <a:solidFill>
                  <a:schemeClr val="bg1"/>
                </a:solidFill>
              </a:rPr>
              <a:t> avait</a:t>
            </a:r>
          </a:p>
          <a:p>
            <a:pPr>
              <a:buNone/>
            </a:pPr>
            <a:r>
              <a:rPr lang="fr-FR" sz="1400" dirty="0" smtClean="0">
                <a:solidFill>
                  <a:schemeClr val="bg1"/>
                </a:solidFill>
              </a:rPr>
              <a:t>été totalement désertée. </a:t>
            </a:r>
          </a:p>
          <a:p>
            <a:pPr>
              <a:buNone/>
            </a:pPr>
            <a:endParaRPr lang="fr-FR" sz="1400" dirty="0" smtClean="0">
              <a:solidFill>
                <a:schemeClr val="bg1"/>
              </a:solidFill>
            </a:endParaRPr>
          </a:p>
          <a:p>
            <a:pPr>
              <a:buNone/>
            </a:pPr>
            <a:r>
              <a:rPr lang="fr-FR" sz="1400" dirty="0" smtClean="0">
                <a:solidFill>
                  <a:schemeClr val="bg1"/>
                </a:solidFill>
              </a:rPr>
              <a:t>En 1991, Weiss envoya des échantillons de cette terre à un laboratoire dont les analyses montrèrent que, vers</a:t>
            </a:r>
          </a:p>
          <a:p>
            <a:pPr>
              <a:buNone/>
            </a:pPr>
            <a:r>
              <a:rPr lang="fr-FR" sz="1400" dirty="0" smtClean="0">
                <a:solidFill>
                  <a:schemeClr val="bg1"/>
                </a:solidFill>
              </a:rPr>
              <a:t>2200 av. J.-C., toute trace de vie, jusqu’aux vers de terre, avait disparu de la cité. Weiss en conclut que le sol</a:t>
            </a:r>
          </a:p>
          <a:p>
            <a:pPr>
              <a:buNone/>
            </a:pPr>
            <a:r>
              <a:rPr lang="fr-FR" sz="1400" dirty="0" smtClean="0">
                <a:solidFill>
                  <a:schemeClr val="bg1"/>
                </a:solidFill>
              </a:rPr>
              <a:t>inerte de </a:t>
            </a:r>
            <a:r>
              <a:rPr lang="fr-FR" sz="1400" dirty="0" err="1" smtClean="0">
                <a:solidFill>
                  <a:schemeClr val="bg1"/>
                </a:solidFill>
              </a:rPr>
              <a:t>Shekhna</a:t>
            </a:r>
            <a:r>
              <a:rPr lang="fr-FR" sz="1400" dirty="0" smtClean="0">
                <a:solidFill>
                  <a:schemeClr val="bg1"/>
                </a:solidFill>
              </a:rPr>
              <a:t> et l’effondrement de l’Empire akkadien étaient les conséquences d’un seul et même</a:t>
            </a:r>
          </a:p>
          <a:p>
            <a:pPr>
              <a:buNone/>
            </a:pPr>
            <a:r>
              <a:rPr lang="fr-FR" sz="1400" dirty="0" smtClean="0">
                <a:solidFill>
                  <a:schemeClr val="bg1"/>
                </a:solidFill>
              </a:rPr>
              <a:t>phénomène : </a:t>
            </a:r>
            <a:r>
              <a:rPr lang="fr-FR" sz="1400" b="1" u="sng" dirty="0" smtClean="0"/>
              <a:t>une sécheresse si prolongée et si sévère qu’elle constituait à ses yeux un exemple de</a:t>
            </a:r>
          </a:p>
          <a:p>
            <a:pPr>
              <a:buNone/>
            </a:pPr>
            <a:r>
              <a:rPr lang="fr-FR" sz="1400" b="1" u="sng" dirty="0" smtClean="0"/>
              <a:t>“changement climatique”.</a:t>
            </a:r>
            <a:endParaRPr lang="fr-FR" sz="1400" dirty="0" smtClean="0"/>
          </a:p>
          <a:p>
            <a:r>
              <a:rPr lang="fr-FR" sz="1400" dirty="0" smtClean="0"/>
              <a:t> </a:t>
            </a:r>
          </a:p>
          <a:p>
            <a:pPr>
              <a:buNone/>
            </a:pPr>
            <a:r>
              <a:rPr lang="fr-FR" sz="1600" dirty="0" smtClean="0">
                <a:solidFill>
                  <a:schemeClr val="bg1"/>
                </a:solidFill>
              </a:rPr>
              <a:t> </a:t>
            </a:r>
          </a:p>
          <a:p>
            <a:pPr algn="ctr">
              <a:buNone/>
            </a:pPr>
            <a:r>
              <a:rPr lang="fr-FR" sz="1600" dirty="0" smtClean="0">
                <a:solidFill>
                  <a:schemeClr val="bg1"/>
                </a:solidFill>
              </a:rPr>
              <a:t> </a:t>
            </a:r>
            <a:endParaRPr lang="fr-FR" sz="1600" b="1" u="sng" dirty="0" smtClean="0">
              <a:solidFill>
                <a:schemeClr val="bg1"/>
              </a:solidFill>
            </a:endParaRPr>
          </a:p>
          <a:p>
            <a:pPr>
              <a:buNone/>
            </a:pPr>
            <a:endParaRPr lang="fr-FR" sz="3200" b="1" u="sng" dirty="0" smtClean="0">
              <a:solidFill>
                <a:srgbClr val="FF0000"/>
              </a:solidFill>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20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20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2000"/>
                                        <p:tgtEl>
                                          <p:spTgt spid="3">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20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20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2643182"/>
            <a:ext cx="9144000" cy="3666178"/>
          </a:xfrm>
        </p:spPr>
        <p:txBody>
          <a:bodyPr/>
          <a:lstStyle/>
          <a:p>
            <a:pPr algn="ctr">
              <a:buNone/>
            </a:pPr>
            <a:r>
              <a:rPr lang="fr-FR" sz="2400" b="1" u="sng" dirty="0" smtClean="0">
                <a:solidFill>
                  <a:srgbClr val="FF0000"/>
                </a:solidFill>
              </a:rPr>
              <a:t> </a:t>
            </a:r>
            <a:r>
              <a:rPr lang="fr-FR" sz="4400" b="1" u="sng" dirty="0" smtClean="0">
                <a:solidFill>
                  <a:srgbClr val="FF0000"/>
                </a:solidFill>
              </a:rPr>
              <a:t>J’apprends à présenter un document iconographique </a:t>
            </a:r>
          </a:p>
          <a:p>
            <a:pPr>
              <a:buNone/>
            </a:pPr>
            <a:endParaRPr lang="fr-FR" sz="3200" b="1" u="sng" dirty="0" smtClean="0">
              <a:solidFill>
                <a:srgbClr val="FF0000"/>
              </a:solidFill>
            </a:endParaRPr>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lorian\Desktop\DSC_0392.JPG"/>
          <p:cNvPicPr>
            <a:picLocks noChangeAspect="1" noChangeArrowheads="1"/>
          </p:cNvPicPr>
          <p:nvPr/>
        </p:nvPicPr>
        <p:blipFill>
          <a:blip r:embed="rId3" cstate="print"/>
          <a:srcRect/>
          <a:stretch>
            <a:fillRect/>
          </a:stretch>
        </p:blipFill>
        <p:spPr bwMode="auto">
          <a:xfrm>
            <a:off x="2571736" y="142852"/>
            <a:ext cx="3979612" cy="6643710"/>
          </a:xfrm>
          <a:prstGeom prst="rect">
            <a:avLst/>
          </a:prstGeom>
          <a:noFill/>
        </p:spPr>
      </p:pic>
      <p:sp>
        <p:nvSpPr>
          <p:cNvPr id="3" name="ZoneTexte 2"/>
          <p:cNvSpPr txBox="1"/>
          <p:nvPr/>
        </p:nvSpPr>
        <p:spPr>
          <a:xfrm>
            <a:off x="0" y="571480"/>
            <a:ext cx="2555776" cy="5693866"/>
          </a:xfrm>
          <a:prstGeom prst="rect">
            <a:avLst/>
          </a:prstGeom>
          <a:noFill/>
        </p:spPr>
        <p:txBody>
          <a:bodyPr wrap="square" rtlCol="0">
            <a:spAutoFit/>
          </a:bodyPr>
          <a:lstStyle/>
          <a:p>
            <a:endParaRPr lang="fr-FR" sz="1400" b="1" u="sng" dirty="0" smtClean="0">
              <a:solidFill>
                <a:schemeClr val="bg1"/>
              </a:solidFill>
            </a:endParaRPr>
          </a:p>
          <a:p>
            <a:r>
              <a:rPr lang="fr-FR" sz="1400" b="1" u="sng" dirty="0" smtClean="0">
                <a:solidFill>
                  <a:schemeClr val="bg1"/>
                </a:solidFill>
              </a:rPr>
              <a:t>Nature du document:</a:t>
            </a:r>
          </a:p>
          <a:p>
            <a:r>
              <a:rPr lang="fr-FR" sz="1400" b="1" dirty="0" smtClean="0">
                <a:solidFill>
                  <a:schemeClr val="bg1"/>
                </a:solidFill>
              </a:rPr>
              <a:t>Bas-relief en calcaire rose.</a:t>
            </a:r>
          </a:p>
          <a:p>
            <a:endParaRPr lang="fr-FR" sz="1400" b="1" dirty="0" smtClean="0">
              <a:solidFill>
                <a:schemeClr val="bg1"/>
              </a:solidFill>
            </a:endParaRPr>
          </a:p>
          <a:p>
            <a:r>
              <a:rPr lang="fr-FR" sz="1400" b="1" u="sng" dirty="0" smtClean="0">
                <a:solidFill>
                  <a:schemeClr val="bg1"/>
                </a:solidFill>
              </a:rPr>
              <a:t>Date :</a:t>
            </a:r>
          </a:p>
          <a:p>
            <a:r>
              <a:rPr lang="fr-FR" sz="1400" b="1" dirty="0" smtClean="0">
                <a:solidFill>
                  <a:schemeClr val="bg1"/>
                </a:solidFill>
              </a:rPr>
              <a:t>Vers 2250 av. J-C.</a:t>
            </a:r>
          </a:p>
          <a:p>
            <a:endParaRPr lang="fr-FR" sz="1400" b="1" dirty="0" smtClean="0">
              <a:solidFill>
                <a:schemeClr val="bg1"/>
              </a:solidFill>
            </a:endParaRPr>
          </a:p>
          <a:p>
            <a:r>
              <a:rPr lang="fr-FR" sz="1400" b="1" u="sng" dirty="0" smtClean="0">
                <a:solidFill>
                  <a:schemeClr val="bg1"/>
                </a:solidFill>
              </a:rPr>
              <a:t>Lieu de découverte :</a:t>
            </a:r>
            <a:r>
              <a:rPr lang="fr-FR" sz="1400" b="1" dirty="0" smtClean="0">
                <a:solidFill>
                  <a:schemeClr val="bg1"/>
                </a:solidFill>
              </a:rPr>
              <a:t> </a:t>
            </a:r>
          </a:p>
          <a:p>
            <a:r>
              <a:rPr lang="fr-FR" sz="1400" b="1" dirty="0" smtClean="0">
                <a:solidFill>
                  <a:schemeClr val="bg1"/>
                </a:solidFill>
              </a:rPr>
              <a:t>Site archéologique de la cité de Suse en Iran.</a:t>
            </a:r>
          </a:p>
          <a:p>
            <a:endParaRPr lang="fr-FR" sz="1400" b="1" dirty="0" smtClean="0">
              <a:solidFill>
                <a:schemeClr val="bg1"/>
              </a:solidFill>
            </a:endParaRPr>
          </a:p>
          <a:p>
            <a:r>
              <a:rPr lang="fr-FR" sz="1400" b="1" u="sng" dirty="0" smtClean="0">
                <a:solidFill>
                  <a:schemeClr val="bg1"/>
                </a:solidFill>
              </a:rPr>
              <a:t>Dimensions:</a:t>
            </a:r>
          </a:p>
          <a:p>
            <a:r>
              <a:rPr lang="fr-FR" sz="1400" b="1" dirty="0" smtClean="0">
                <a:solidFill>
                  <a:schemeClr val="bg1"/>
                </a:solidFill>
              </a:rPr>
              <a:t>Hauteur : 2,10m.</a:t>
            </a:r>
          </a:p>
          <a:p>
            <a:endParaRPr lang="fr-FR" sz="1400" b="1" dirty="0" smtClean="0">
              <a:solidFill>
                <a:schemeClr val="bg1"/>
              </a:solidFill>
            </a:endParaRPr>
          </a:p>
          <a:p>
            <a:r>
              <a:rPr lang="fr-FR" sz="1400" b="1" u="sng" dirty="0" smtClean="0">
                <a:solidFill>
                  <a:schemeClr val="bg1"/>
                </a:solidFill>
              </a:rPr>
              <a:t>Lieu et état de conservation: </a:t>
            </a:r>
          </a:p>
          <a:p>
            <a:endParaRPr lang="fr-FR" sz="1400" b="1" u="sng" dirty="0" smtClean="0">
              <a:solidFill>
                <a:schemeClr val="bg1"/>
              </a:solidFill>
            </a:endParaRPr>
          </a:p>
          <a:p>
            <a:r>
              <a:rPr lang="fr-FR" sz="1400" b="1" dirty="0" smtClean="0">
                <a:solidFill>
                  <a:schemeClr val="bg1"/>
                </a:solidFill>
              </a:rPr>
              <a:t>Musée du Louvre, Paris.</a:t>
            </a:r>
          </a:p>
          <a:p>
            <a:r>
              <a:rPr lang="fr-FR" sz="1400" b="1" dirty="0" smtClean="0">
                <a:solidFill>
                  <a:schemeClr val="bg1"/>
                </a:solidFill>
              </a:rPr>
              <a:t>Document lacunaire mais l’essentiel de l’information est conservée.</a:t>
            </a:r>
          </a:p>
          <a:p>
            <a:endParaRPr lang="fr-FR" sz="1400" b="1" dirty="0" smtClean="0">
              <a:solidFill>
                <a:schemeClr val="bg1"/>
              </a:solidFill>
            </a:endParaRPr>
          </a:p>
          <a:p>
            <a:r>
              <a:rPr lang="fr-FR" sz="1400" b="1" u="sng" dirty="0" smtClean="0">
                <a:solidFill>
                  <a:schemeClr val="bg1"/>
                </a:solidFill>
              </a:rPr>
              <a:t>Auteur :</a:t>
            </a:r>
          </a:p>
          <a:p>
            <a:r>
              <a:rPr lang="fr-FR" sz="1400" b="1" dirty="0" smtClean="0">
                <a:solidFill>
                  <a:schemeClr val="bg1"/>
                </a:solidFill>
              </a:rPr>
              <a:t>Inconnu sans doute un artiste akkadien.</a:t>
            </a:r>
          </a:p>
          <a:p>
            <a:endParaRPr lang="fr-FR" sz="1400" b="1" dirty="0" smtClean="0">
              <a:solidFill>
                <a:schemeClr val="bg1"/>
              </a:solidFill>
            </a:endParaRPr>
          </a:p>
          <a:p>
            <a:endParaRPr lang="fr-FR" sz="1400" b="1" dirty="0">
              <a:solidFill>
                <a:schemeClr val="bg1"/>
              </a:solidFill>
            </a:endParaRPr>
          </a:p>
        </p:txBody>
      </p:sp>
      <p:sp>
        <p:nvSpPr>
          <p:cNvPr id="4" name="ZoneTexte 3"/>
          <p:cNvSpPr txBox="1"/>
          <p:nvPr/>
        </p:nvSpPr>
        <p:spPr>
          <a:xfrm>
            <a:off x="6516216" y="428604"/>
            <a:ext cx="2627784" cy="5355312"/>
          </a:xfrm>
          <a:prstGeom prst="rect">
            <a:avLst/>
          </a:prstGeom>
          <a:noFill/>
        </p:spPr>
        <p:txBody>
          <a:bodyPr wrap="square" rtlCol="0">
            <a:spAutoFit/>
          </a:bodyPr>
          <a:lstStyle/>
          <a:p>
            <a:r>
              <a:rPr lang="fr-FR" b="1" u="sng" dirty="0" smtClean="0">
                <a:solidFill>
                  <a:schemeClr val="bg1"/>
                </a:solidFill>
              </a:rPr>
              <a:t>Informations concernant l’œuvre d’art : </a:t>
            </a:r>
          </a:p>
          <a:p>
            <a:endParaRPr lang="fr-FR" b="1" dirty="0" smtClean="0">
              <a:solidFill>
                <a:schemeClr val="bg1"/>
              </a:solidFill>
            </a:endParaRPr>
          </a:p>
          <a:p>
            <a:r>
              <a:rPr lang="fr-FR" b="1" dirty="0" smtClean="0"/>
              <a:t>Bas-relief en calcaire rose datant de vers 2250 av. J-C découvert sur le site archéologique de la cité de Suse en Iran. </a:t>
            </a:r>
          </a:p>
          <a:p>
            <a:r>
              <a:rPr lang="fr-FR" b="1" dirty="0" smtClean="0"/>
              <a:t>Cette stèle, d’une Hauteur de 2,10m, est conservée au Musée du Louvre à Paris. Son excellent état de conservation nous permet de détenir une information complète.</a:t>
            </a:r>
          </a:p>
          <a:p>
            <a:r>
              <a:rPr lang="fr-FR" b="1" dirty="0" smtClean="0"/>
              <a:t>Auteur inconnu.</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vertical)">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vertical)">
                                      <p:cBhvr>
                                        <p:cTn id="17" dur="2000"/>
                                        <p:tgtEl>
                                          <p:spTgt spid="4">
                                            <p:txEl>
                                              <p:pRg st="2" end="2"/>
                                            </p:txEl>
                                          </p:spTgt>
                                        </p:tgtEl>
                                      </p:cBhvr>
                                    </p:animEffect>
                                  </p:childTnLst>
                                </p:cTn>
                              </p:par>
                              <p:par>
                                <p:cTn id="18" presetID="3" presetClass="entr" presetSubtype="5"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vertical)">
                                      <p:cBhvr>
                                        <p:cTn id="20" dur="2000"/>
                                        <p:tgtEl>
                                          <p:spTgt spid="4">
                                            <p:txEl>
                                              <p:pRg st="3" end="3"/>
                                            </p:txEl>
                                          </p:spTgt>
                                        </p:tgtEl>
                                      </p:cBhvr>
                                    </p:animEffect>
                                  </p:childTnLst>
                                </p:cTn>
                              </p:par>
                              <p:par>
                                <p:cTn id="21" presetID="3" presetClass="entr" presetSubtype="5"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vertical)">
                                      <p:cBhvr>
                                        <p:cTn id="23" dur="2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9"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p:cTn id="52"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3"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4" dur="10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20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 calcmode="lin" valueType="num">
                                      <p:cBhvr>
                                        <p:cTn id="64"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65"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66" dur="1000"/>
                                        <p:tgtEl>
                                          <p:spTgt spid="3">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2000"/>
                                        <p:tgtEl>
                                          <p:spTgt spid="3">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nodeType="click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 calcmode="lin" valueType="num">
                                      <p:cBhvr>
                                        <p:cTn id="76"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77"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78" dur="1000"/>
                                        <p:tgtEl>
                                          <p:spTgt spid="3">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nodeType="clickEffect">
                                  <p:stCondLst>
                                    <p:cond delay="0"/>
                                  </p:stCondLst>
                                  <p:childTnLst>
                                    <p:set>
                                      <p:cBhvr>
                                        <p:cTn id="82" dur="1" fill="hold">
                                          <p:stCondLst>
                                            <p:cond delay="0"/>
                                          </p:stCondLst>
                                        </p:cTn>
                                        <p:tgtEl>
                                          <p:spTgt spid="3">
                                            <p:txEl>
                                              <p:pRg st="15" end="15"/>
                                            </p:txEl>
                                          </p:spTgt>
                                        </p:tgtEl>
                                        <p:attrNameLst>
                                          <p:attrName>style.visibility</p:attrName>
                                        </p:attrNameLst>
                                      </p:cBhvr>
                                      <p:to>
                                        <p:strVal val="visible"/>
                                      </p:to>
                                    </p:set>
                                    <p:anim calcmode="lin" valueType="num">
                                      <p:cBhvr>
                                        <p:cTn id="83" dur="1000" fill="hold"/>
                                        <p:tgtEl>
                                          <p:spTgt spid="3">
                                            <p:txEl>
                                              <p:pRg st="15" end="15"/>
                                            </p:txEl>
                                          </p:spTgt>
                                        </p:tgtEl>
                                        <p:attrNameLst>
                                          <p:attrName>ppt_w</p:attrName>
                                        </p:attrNameLst>
                                      </p:cBhvr>
                                      <p:tavLst>
                                        <p:tav tm="0">
                                          <p:val>
                                            <p:strVal val="#ppt_w*0.70"/>
                                          </p:val>
                                        </p:tav>
                                        <p:tav tm="100000">
                                          <p:val>
                                            <p:strVal val="#ppt_w"/>
                                          </p:val>
                                        </p:tav>
                                      </p:tavLst>
                                    </p:anim>
                                    <p:anim calcmode="lin" valueType="num">
                                      <p:cBhvr>
                                        <p:cTn id="84" dur="1000" fill="hold"/>
                                        <p:tgtEl>
                                          <p:spTgt spid="3">
                                            <p:txEl>
                                              <p:pRg st="15" end="15"/>
                                            </p:txEl>
                                          </p:spTgt>
                                        </p:tgtEl>
                                        <p:attrNameLst>
                                          <p:attrName>ppt_h</p:attrName>
                                        </p:attrNameLst>
                                      </p:cBhvr>
                                      <p:tavLst>
                                        <p:tav tm="0">
                                          <p:val>
                                            <p:strVal val="#ppt_h"/>
                                          </p:val>
                                        </p:tav>
                                        <p:tav tm="100000">
                                          <p:val>
                                            <p:strVal val="#ppt_h"/>
                                          </p:val>
                                        </p:tav>
                                      </p:tavLst>
                                    </p:anim>
                                    <p:animEffect transition="in" filter="fade">
                                      <p:cBhvr>
                                        <p:cTn id="85" dur="1000"/>
                                        <p:tgtEl>
                                          <p:spTgt spid="3">
                                            <p:txEl>
                                              <p:pRg st="15" end="1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16" end="16"/>
                                            </p:txEl>
                                          </p:spTgt>
                                        </p:tgtEl>
                                        <p:attrNameLst>
                                          <p:attrName>style.visibility</p:attrName>
                                        </p:attrNameLst>
                                      </p:cBhvr>
                                      <p:to>
                                        <p:strVal val="visible"/>
                                      </p:to>
                                    </p:set>
                                    <p:animEffect transition="in" filter="fade">
                                      <p:cBhvr>
                                        <p:cTn id="90" dur="2000"/>
                                        <p:tgtEl>
                                          <p:spTgt spid="3">
                                            <p:txEl>
                                              <p:pRg st="16" end="1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
                                            <p:txEl>
                                              <p:pRg st="18" end="18"/>
                                            </p:txEl>
                                          </p:spTgt>
                                        </p:tgtEl>
                                        <p:attrNameLst>
                                          <p:attrName>style.visibility</p:attrName>
                                        </p:attrNameLst>
                                      </p:cBhvr>
                                      <p:to>
                                        <p:strVal val="visible"/>
                                      </p:to>
                                    </p:set>
                                    <p:animEffect transition="in" filter="fade">
                                      <p:cBhvr>
                                        <p:cTn id="95" dur="2000"/>
                                        <p:tgtEl>
                                          <p:spTgt spid="3">
                                            <p:txEl>
                                              <p:pRg st="18" end="18"/>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
                                            <p:txEl>
                                              <p:pRg st="19" end="19"/>
                                            </p:txEl>
                                          </p:spTgt>
                                        </p:tgtEl>
                                        <p:attrNameLst>
                                          <p:attrName>style.visibility</p:attrName>
                                        </p:attrNameLst>
                                      </p:cBhvr>
                                      <p:to>
                                        <p:strVal val="visible"/>
                                      </p:to>
                                    </p:set>
                                    <p:animEffect transition="in" filter="fade">
                                      <p:cBhvr>
                                        <p:cTn id="100" dur="2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643182"/>
            <a:ext cx="9144000" cy="1200329"/>
          </a:xfrm>
          <a:prstGeom prst="rect">
            <a:avLst/>
          </a:prstGeom>
          <a:noFill/>
        </p:spPr>
        <p:txBody>
          <a:bodyPr wrap="square" rtlCol="0">
            <a:spAutoFit/>
          </a:bodyPr>
          <a:lstStyle/>
          <a:p>
            <a:pPr algn="ctr"/>
            <a:r>
              <a:rPr lang="fr-FR" sz="5400" b="1" u="sng" dirty="0" smtClean="0">
                <a:solidFill>
                  <a:srgbClr val="FF0000"/>
                </a:solidFill>
              </a:rPr>
              <a:t>Je décris le document</a:t>
            </a:r>
          </a:p>
          <a:p>
            <a:endParaRPr lang="fr-FR" b="1" u="sng"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lorian\Desktop\DSC_0369.JPG"/>
          <p:cNvPicPr>
            <a:picLocks noChangeAspect="1" noChangeArrowheads="1"/>
          </p:cNvPicPr>
          <p:nvPr/>
        </p:nvPicPr>
        <p:blipFill>
          <a:blip r:embed="rId3" cstate="print"/>
          <a:srcRect/>
          <a:stretch>
            <a:fillRect/>
          </a:stretch>
        </p:blipFill>
        <p:spPr bwMode="auto">
          <a:xfrm>
            <a:off x="285720" y="71414"/>
            <a:ext cx="8715436" cy="6688160"/>
          </a:xfrm>
          <a:prstGeom prst="rect">
            <a:avLst/>
          </a:prstGeom>
          <a:noFill/>
        </p:spPr>
      </p:pic>
      <p:sp>
        <p:nvSpPr>
          <p:cNvPr id="6" name="Ellipse 5"/>
          <p:cNvSpPr/>
          <p:nvPr/>
        </p:nvSpPr>
        <p:spPr>
          <a:xfrm>
            <a:off x="2285984" y="1500174"/>
            <a:ext cx="5357850" cy="30003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4643438" y="4500570"/>
            <a:ext cx="3000396" cy="21431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843808" y="2204864"/>
            <a:ext cx="4320480" cy="954107"/>
          </a:xfrm>
          <a:prstGeom prst="rect">
            <a:avLst/>
          </a:prstGeom>
          <a:noFill/>
        </p:spPr>
        <p:txBody>
          <a:bodyPr wrap="square" rtlCol="0">
            <a:spAutoFit/>
          </a:bodyPr>
          <a:lstStyle/>
          <a:p>
            <a:r>
              <a:rPr lang="fr-FR" sz="2800" b="1" dirty="0" smtClean="0"/>
              <a:t>Disques solaires : symboles des dieux</a:t>
            </a:r>
            <a:endParaRPr lang="fr-FR" sz="2800" b="1" dirty="0"/>
          </a:p>
        </p:txBody>
      </p:sp>
      <p:sp>
        <p:nvSpPr>
          <p:cNvPr id="10" name="ZoneTexte 9"/>
          <p:cNvSpPr txBox="1"/>
          <p:nvPr/>
        </p:nvSpPr>
        <p:spPr>
          <a:xfrm>
            <a:off x="4932040" y="5085184"/>
            <a:ext cx="2783232" cy="1200329"/>
          </a:xfrm>
          <a:prstGeom prst="rect">
            <a:avLst/>
          </a:prstGeom>
          <a:noFill/>
        </p:spPr>
        <p:txBody>
          <a:bodyPr wrap="square" rtlCol="0">
            <a:spAutoFit/>
          </a:bodyPr>
          <a:lstStyle/>
          <a:p>
            <a:r>
              <a:rPr lang="fr-FR" sz="2400" b="1" dirty="0" smtClean="0"/>
              <a:t>Montagnes du ZAGROS (écriture cunéiforme)</a:t>
            </a:r>
            <a:endParaRPr lang="fr-FR" sz="2400" b="1" dirty="0"/>
          </a:p>
        </p:txBody>
      </p:sp>
      <p:sp>
        <p:nvSpPr>
          <p:cNvPr id="11" name="ZoneTexte 10"/>
          <p:cNvSpPr txBox="1"/>
          <p:nvPr/>
        </p:nvSpPr>
        <p:spPr>
          <a:xfrm>
            <a:off x="3581392" y="509566"/>
            <a:ext cx="4429156" cy="369332"/>
          </a:xfrm>
          <a:prstGeom prst="rect">
            <a:avLst/>
          </a:prstGeom>
          <a:noFill/>
        </p:spPr>
        <p:txBody>
          <a:bodyPr wrap="square" rtlCol="0">
            <a:spAutoFit/>
          </a:bodyPr>
          <a:lstStyle/>
          <a:p>
            <a:endParaRPr lang="fr-FR" dirty="0"/>
          </a:p>
        </p:txBody>
      </p:sp>
      <p:sp>
        <p:nvSpPr>
          <p:cNvPr id="13" name="ZoneTexte 12"/>
          <p:cNvSpPr txBox="1"/>
          <p:nvPr/>
        </p:nvSpPr>
        <p:spPr>
          <a:xfrm>
            <a:off x="2857488" y="357166"/>
            <a:ext cx="4500594" cy="461665"/>
          </a:xfrm>
          <a:prstGeom prst="rect">
            <a:avLst/>
          </a:prstGeom>
          <a:noFill/>
        </p:spPr>
        <p:txBody>
          <a:bodyPr wrap="square" rtlCol="0">
            <a:spAutoFit/>
          </a:bodyPr>
          <a:lstStyle/>
          <a:p>
            <a:pPr algn="ctr"/>
            <a:r>
              <a:rPr lang="fr-FR" sz="2400" b="1" dirty="0" smtClean="0"/>
              <a:t>Etudiez le registre supérieur</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edg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edge">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p:cTn id="34"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5"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6"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lorian\Desktop\DSC_0383.JPG"/>
          <p:cNvPicPr>
            <a:picLocks noChangeAspect="1" noChangeArrowheads="1"/>
          </p:cNvPicPr>
          <p:nvPr/>
        </p:nvPicPr>
        <p:blipFill>
          <a:blip r:embed="rId3" cstate="print"/>
          <a:srcRect/>
          <a:stretch>
            <a:fillRect/>
          </a:stretch>
        </p:blipFill>
        <p:spPr bwMode="auto">
          <a:xfrm>
            <a:off x="214282" y="571480"/>
            <a:ext cx="8786873" cy="6143668"/>
          </a:xfrm>
          <a:prstGeom prst="rect">
            <a:avLst/>
          </a:prstGeom>
          <a:noFill/>
        </p:spPr>
      </p:pic>
      <p:sp>
        <p:nvSpPr>
          <p:cNvPr id="4" name="Rectangle 3"/>
          <p:cNvSpPr/>
          <p:nvPr/>
        </p:nvSpPr>
        <p:spPr>
          <a:xfrm>
            <a:off x="2123728" y="620688"/>
            <a:ext cx="1728192" cy="403244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714876" y="1071546"/>
            <a:ext cx="3857652" cy="461665"/>
          </a:xfrm>
          <a:prstGeom prst="rect">
            <a:avLst/>
          </a:prstGeom>
          <a:noFill/>
        </p:spPr>
        <p:txBody>
          <a:bodyPr wrap="square" rtlCol="0">
            <a:spAutoFit/>
          </a:bodyPr>
          <a:lstStyle/>
          <a:p>
            <a:pPr algn="ctr"/>
            <a:r>
              <a:rPr lang="fr-FR" sz="2400" b="1" dirty="0" smtClean="0"/>
              <a:t>Etudiez le registre médian</a:t>
            </a:r>
            <a:endParaRPr lang="fr-FR" sz="2400" b="1" dirty="0"/>
          </a:p>
        </p:txBody>
      </p:sp>
      <p:sp>
        <p:nvSpPr>
          <p:cNvPr id="6" name="Rectangle à coins arrondis 5"/>
          <p:cNvSpPr/>
          <p:nvPr/>
        </p:nvSpPr>
        <p:spPr>
          <a:xfrm>
            <a:off x="3923928" y="2348880"/>
            <a:ext cx="3240360" cy="42484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57158" y="2143116"/>
            <a:ext cx="1643074" cy="2554545"/>
          </a:xfrm>
          <a:prstGeom prst="rect">
            <a:avLst/>
          </a:prstGeom>
          <a:noFill/>
        </p:spPr>
        <p:txBody>
          <a:bodyPr wrap="square" rtlCol="0">
            <a:spAutoFit/>
          </a:bodyPr>
          <a:lstStyle/>
          <a:p>
            <a:r>
              <a:rPr lang="fr-FR" sz="2000" b="1" dirty="0" smtClean="0"/>
              <a:t>Le personnage principal: son allure, son costume, ses armes, ses dimensions</a:t>
            </a:r>
            <a:endParaRPr lang="fr-FR" sz="2000" b="1" dirty="0"/>
          </a:p>
        </p:txBody>
      </p:sp>
      <p:sp>
        <p:nvSpPr>
          <p:cNvPr id="8" name="ZoneTexte 7"/>
          <p:cNvSpPr txBox="1"/>
          <p:nvPr/>
        </p:nvSpPr>
        <p:spPr>
          <a:xfrm>
            <a:off x="7429520" y="2285992"/>
            <a:ext cx="1500198" cy="1754326"/>
          </a:xfrm>
          <a:prstGeom prst="rect">
            <a:avLst/>
          </a:prstGeom>
          <a:noFill/>
        </p:spPr>
        <p:txBody>
          <a:bodyPr wrap="square" rtlCol="0">
            <a:spAutoFit/>
          </a:bodyPr>
          <a:lstStyle/>
          <a:p>
            <a:r>
              <a:rPr lang="fr-FR" b="1" dirty="0" smtClean="0"/>
              <a:t>Les personnages à terre: leur attitude, leurs attributs.</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edg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lorian\Desktop\DSC_0367.JPG"/>
          <p:cNvPicPr>
            <a:picLocks noChangeAspect="1" noChangeArrowheads="1"/>
          </p:cNvPicPr>
          <p:nvPr/>
        </p:nvPicPr>
        <p:blipFill>
          <a:blip r:embed="rId3" cstate="print"/>
          <a:srcRect/>
          <a:stretch>
            <a:fillRect/>
          </a:stretch>
        </p:blipFill>
        <p:spPr bwMode="auto">
          <a:xfrm>
            <a:off x="2714612" y="142852"/>
            <a:ext cx="4286280" cy="6572296"/>
          </a:xfrm>
          <a:prstGeom prst="rect">
            <a:avLst/>
          </a:prstGeom>
          <a:noFill/>
        </p:spPr>
      </p:pic>
      <p:sp>
        <p:nvSpPr>
          <p:cNvPr id="3" name="ZoneTexte 2"/>
          <p:cNvSpPr txBox="1"/>
          <p:nvPr/>
        </p:nvSpPr>
        <p:spPr>
          <a:xfrm>
            <a:off x="571472" y="500042"/>
            <a:ext cx="1714512" cy="6247864"/>
          </a:xfrm>
          <a:prstGeom prst="rect">
            <a:avLst/>
          </a:prstGeom>
          <a:noFill/>
        </p:spPr>
        <p:txBody>
          <a:bodyPr wrap="square" rtlCol="0">
            <a:spAutoFit/>
          </a:bodyPr>
          <a:lstStyle/>
          <a:p>
            <a:r>
              <a:rPr lang="fr-FR" sz="1600" b="1" dirty="0" smtClean="0"/>
              <a:t>Le roi </a:t>
            </a:r>
            <a:r>
              <a:rPr lang="fr-FR" sz="1600" b="1" dirty="0" err="1" smtClean="0"/>
              <a:t>Narâm</a:t>
            </a:r>
            <a:r>
              <a:rPr lang="fr-FR" sz="1600" b="1" dirty="0" smtClean="0"/>
              <a:t> </a:t>
            </a:r>
            <a:r>
              <a:rPr lang="fr-FR" sz="1600" b="1" dirty="0" err="1" smtClean="0"/>
              <a:t>Sîn</a:t>
            </a:r>
            <a:r>
              <a:rPr lang="fr-FR" sz="1600" b="1" dirty="0" smtClean="0"/>
              <a:t> est victorieux .</a:t>
            </a:r>
          </a:p>
          <a:p>
            <a:r>
              <a:rPr lang="fr-FR" sz="1600" b="1" dirty="0" smtClean="0"/>
              <a:t> Il se fait un marchepied des corps des soldats ennemis.</a:t>
            </a:r>
          </a:p>
          <a:p>
            <a:r>
              <a:rPr lang="fr-FR" sz="1600" b="1" dirty="0" smtClean="0">
                <a:solidFill>
                  <a:schemeClr val="bg1"/>
                </a:solidFill>
              </a:rPr>
              <a:t>Il a les armes d’un chef de guerre: arc, flèches et hache. </a:t>
            </a:r>
            <a:r>
              <a:rPr lang="fr-FR" sz="1600" b="1" dirty="0" smtClean="0">
                <a:solidFill>
                  <a:srgbClr val="FF0000"/>
                </a:solidFill>
              </a:rPr>
              <a:t>Le roi est divinisé: il porte une tiare à cornes, attribut des dieux </a:t>
            </a:r>
            <a:r>
              <a:rPr lang="fr-FR" sz="1600" b="1" dirty="0" smtClean="0"/>
              <a:t>et il apparaît plus grand</a:t>
            </a:r>
            <a:r>
              <a:rPr lang="fr-FR" sz="1600" b="1" dirty="0" smtClean="0">
                <a:solidFill>
                  <a:schemeClr val="bg1"/>
                </a:solidFill>
              </a:rPr>
              <a:t> d’un tiers </a:t>
            </a:r>
            <a:r>
              <a:rPr lang="fr-FR" sz="1600" b="1" dirty="0" smtClean="0"/>
              <a:t>que tous les autres personnages (symbole de sa puissance). </a:t>
            </a:r>
          </a:p>
          <a:p>
            <a:r>
              <a:rPr lang="fr-FR" sz="1600" b="1" dirty="0" smtClean="0">
                <a:solidFill>
                  <a:schemeClr val="bg1"/>
                </a:solidFill>
              </a:rPr>
              <a:t> </a:t>
            </a:r>
            <a:endParaRPr lang="fr-FR" sz="1600" b="1" dirty="0">
              <a:solidFill>
                <a:schemeClr val="bg1"/>
              </a:solidFill>
            </a:endParaRPr>
          </a:p>
        </p:txBody>
      </p:sp>
      <p:cxnSp>
        <p:nvCxnSpPr>
          <p:cNvPr id="5" name="Connecteur droit avec flèche 4"/>
          <p:cNvCxnSpPr/>
          <p:nvPr/>
        </p:nvCxnSpPr>
        <p:spPr>
          <a:xfrm rot="5400000" flipH="1" flipV="1">
            <a:off x="1714480" y="1071546"/>
            <a:ext cx="3000396" cy="300039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1571604" y="2000240"/>
            <a:ext cx="4572032" cy="392909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1714480" y="3000372"/>
            <a:ext cx="3286148" cy="28575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lorian\Desktop\DSC_0386.JPG"/>
          <p:cNvPicPr>
            <a:picLocks noChangeAspect="1" noChangeArrowheads="1"/>
          </p:cNvPicPr>
          <p:nvPr/>
        </p:nvPicPr>
        <p:blipFill>
          <a:blip r:embed="rId3" cstate="print"/>
          <a:srcRect/>
          <a:stretch>
            <a:fillRect/>
          </a:stretch>
        </p:blipFill>
        <p:spPr bwMode="auto">
          <a:xfrm>
            <a:off x="1571604" y="0"/>
            <a:ext cx="6072230" cy="6858000"/>
          </a:xfrm>
          <a:prstGeom prst="rect">
            <a:avLst/>
          </a:prstGeom>
          <a:noFill/>
        </p:spPr>
      </p:pic>
      <p:sp>
        <p:nvSpPr>
          <p:cNvPr id="4" name="ZoneTexte 3"/>
          <p:cNvSpPr txBox="1"/>
          <p:nvPr/>
        </p:nvSpPr>
        <p:spPr>
          <a:xfrm>
            <a:off x="142844" y="571480"/>
            <a:ext cx="1357322" cy="4616648"/>
          </a:xfrm>
          <a:prstGeom prst="rect">
            <a:avLst/>
          </a:prstGeom>
          <a:noFill/>
        </p:spPr>
        <p:txBody>
          <a:bodyPr wrap="square" rtlCol="0">
            <a:spAutoFit/>
          </a:bodyPr>
          <a:lstStyle/>
          <a:p>
            <a:r>
              <a:rPr lang="fr-FR" sz="1400" b="1" dirty="0" smtClean="0"/>
              <a:t>Le peuple des </a:t>
            </a:r>
            <a:r>
              <a:rPr lang="fr-FR" sz="1400" b="1" dirty="0" err="1" smtClean="0"/>
              <a:t>Lullubis</a:t>
            </a:r>
            <a:r>
              <a:rPr lang="fr-FR" sz="1400" b="1" dirty="0" smtClean="0"/>
              <a:t> est vaincu : au pied du roi, </a:t>
            </a:r>
            <a:r>
              <a:rPr lang="fr-FR" sz="1400" b="1" dirty="0" smtClean="0">
                <a:solidFill>
                  <a:schemeClr val="bg1"/>
                </a:solidFill>
              </a:rPr>
              <a:t>un soldat  s’effondre,  un autre, les mains devant la bouche, implore la grâce du souverain.</a:t>
            </a:r>
          </a:p>
          <a:p>
            <a:endParaRPr lang="fr-FR" sz="1400" b="1" dirty="0" smtClean="0">
              <a:solidFill>
                <a:schemeClr val="bg1"/>
              </a:solidFill>
            </a:endParaRPr>
          </a:p>
          <a:p>
            <a:r>
              <a:rPr lang="fr-FR" sz="1400" b="1" dirty="0" smtClean="0">
                <a:solidFill>
                  <a:schemeClr val="bg1"/>
                </a:solidFill>
              </a:rPr>
              <a:t>Vainqueurs et vaincus lèvent les yeux vers le souverain et </a:t>
            </a:r>
            <a:r>
              <a:rPr lang="fr-FR" sz="1400" b="1" dirty="0" smtClean="0"/>
              <a:t>les dieux qui lui ont accordé la victoire.</a:t>
            </a:r>
            <a:endParaRPr lang="fr-FR" sz="1400" b="1" dirty="0"/>
          </a:p>
        </p:txBody>
      </p:sp>
      <p:cxnSp>
        <p:nvCxnSpPr>
          <p:cNvPr id="9" name="Connecteur droit avec flèche 8"/>
          <p:cNvCxnSpPr/>
          <p:nvPr/>
        </p:nvCxnSpPr>
        <p:spPr>
          <a:xfrm>
            <a:off x="1285852" y="1285860"/>
            <a:ext cx="3000396" cy="135732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1214414" y="714356"/>
            <a:ext cx="5214974" cy="27146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1285852" y="3929066"/>
            <a:ext cx="5214974" cy="8572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lorian\Desktop\DSC_0385.JPG"/>
          <p:cNvPicPr>
            <a:picLocks noChangeAspect="1" noChangeArrowheads="1"/>
          </p:cNvPicPr>
          <p:nvPr/>
        </p:nvPicPr>
        <p:blipFill>
          <a:blip r:embed="rId3" cstate="print"/>
          <a:srcRect/>
          <a:stretch>
            <a:fillRect/>
          </a:stretch>
        </p:blipFill>
        <p:spPr bwMode="auto">
          <a:xfrm>
            <a:off x="357158" y="500041"/>
            <a:ext cx="8358246" cy="5786479"/>
          </a:xfrm>
          <a:prstGeom prst="rect">
            <a:avLst/>
          </a:prstGeom>
          <a:noFill/>
        </p:spPr>
      </p:pic>
      <p:sp>
        <p:nvSpPr>
          <p:cNvPr id="3" name="ZoneTexte 2"/>
          <p:cNvSpPr txBox="1"/>
          <p:nvPr/>
        </p:nvSpPr>
        <p:spPr>
          <a:xfrm>
            <a:off x="642910" y="642918"/>
            <a:ext cx="3357586" cy="1477328"/>
          </a:xfrm>
          <a:prstGeom prst="rect">
            <a:avLst/>
          </a:prstGeom>
          <a:noFill/>
        </p:spPr>
        <p:txBody>
          <a:bodyPr wrap="square" rtlCol="0">
            <a:spAutoFit/>
          </a:bodyPr>
          <a:lstStyle/>
          <a:p>
            <a:r>
              <a:rPr lang="fr-FR" b="1" dirty="0" smtClean="0"/>
              <a:t>L’armée du roi, en bon ordre, suit le chef victorieux.</a:t>
            </a:r>
          </a:p>
          <a:p>
            <a:r>
              <a:rPr lang="fr-FR" b="1" dirty="0" smtClean="0"/>
              <a:t>Les corps et les visages n’expriment aucune souffrance, aucun effort. </a:t>
            </a:r>
            <a:endParaRPr lang="fr-FR" b="1" dirty="0"/>
          </a:p>
        </p:txBody>
      </p:sp>
      <p:cxnSp>
        <p:nvCxnSpPr>
          <p:cNvPr id="5" name="Connecteur droit avec flèche 4"/>
          <p:cNvCxnSpPr/>
          <p:nvPr/>
        </p:nvCxnSpPr>
        <p:spPr>
          <a:xfrm rot="5400000">
            <a:off x="821505" y="2393149"/>
            <a:ext cx="1143008" cy="50006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3" idx="2"/>
          </p:cNvCxnSpPr>
          <p:nvPr/>
        </p:nvCxnSpPr>
        <p:spPr>
          <a:xfrm rot="16200000" flipH="1">
            <a:off x="1828061" y="2613887"/>
            <a:ext cx="1308754" cy="32147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3071802" y="2071678"/>
            <a:ext cx="1214446" cy="78581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214282" y="6286520"/>
            <a:ext cx="4429156" cy="461665"/>
          </a:xfrm>
          <a:prstGeom prst="rect">
            <a:avLst/>
          </a:prstGeom>
          <a:noFill/>
        </p:spPr>
        <p:txBody>
          <a:bodyPr wrap="square" rtlCol="0">
            <a:spAutoFit/>
          </a:bodyPr>
          <a:lstStyle/>
          <a:p>
            <a:pPr algn="ctr"/>
            <a:r>
              <a:rPr lang="fr-FR" sz="2400" b="1" dirty="0" smtClean="0"/>
              <a:t>Etudiez le registre inférieur</a:t>
            </a:r>
            <a:endParaRPr lang="fr-FR" sz="2400" b="1" dirty="0"/>
          </a:p>
        </p:txBody>
      </p:sp>
      <p:sp>
        <p:nvSpPr>
          <p:cNvPr id="10" name="ZoneTexte 9"/>
          <p:cNvSpPr txBox="1"/>
          <p:nvPr/>
        </p:nvSpPr>
        <p:spPr>
          <a:xfrm>
            <a:off x="3428992" y="4214818"/>
            <a:ext cx="1428760" cy="1754326"/>
          </a:xfrm>
          <a:prstGeom prst="rect">
            <a:avLst/>
          </a:prstGeom>
          <a:noFill/>
        </p:spPr>
        <p:txBody>
          <a:bodyPr wrap="square" rtlCol="0">
            <a:spAutoFit/>
          </a:bodyPr>
          <a:lstStyle/>
          <a:p>
            <a:r>
              <a:rPr lang="fr-FR" b="1" dirty="0" smtClean="0"/>
              <a:t>Les corps des soldats </a:t>
            </a:r>
            <a:r>
              <a:rPr lang="fr-FR" b="1" dirty="0" err="1" smtClean="0"/>
              <a:t>Lullubis</a:t>
            </a:r>
            <a:r>
              <a:rPr lang="fr-FR" b="1" dirty="0" smtClean="0"/>
              <a:t> tombent dans le précipice.</a:t>
            </a:r>
            <a:endParaRPr lang="fr-FR" b="1" dirty="0"/>
          </a:p>
        </p:txBody>
      </p:sp>
      <p:sp>
        <p:nvSpPr>
          <p:cNvPr id="11" name="Rectangle 10"/>
          <p:cNvSpPr/>
          <p:nvPr/>
        </p:nvSpPr>
        <p:spPr>
          <a:xfrm>
            <a:off x="5000628" y="3071810"/>
            <a:ext cx="1143008" cy="32147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715140" y="2071678"/>
            <a:ext cx="1643074" cy="414340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715140" y="857232"/>
            <a:ext cx="1785950" cy="1200329"/>
          </a:xfrm>
          <a:prstGeom prst="rect">
            <a:avLst/>
          </a:prstGeom>
          <a:noFill/>
        </p:spPr>
        <p:txBody>
          <a:bodyPr wrap="square" rtlCol="0">
            <a:spAutoFit/>
          </a:bodyPr>
          <a:lstStyle/>
          <a:p>
            <a:r>
              <a:rPr lang="fr-FR" b="1" dirty="0" smtClean="0"/>
              <a:t>La montagne du Zagros signalée par cet arbre</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ppt_w*0.70"/>
                                          </p:val>
                                        </p:tav>
                                        <p:tav tm="100000">
                                          <p:val>
                                            <p:strVal val="#ppt_w"/>
                                          </p:val>
                                        </p:tav>
                                      </p:tavLst>
                                    </p:anim>
                                    <p:anim calcmode="lin" valueType="num">
                                      <p:cBhvr>
                                        <p:cTn id="25" dur="1000" fill="hold"/>
                                        <p:tgtEl>
                                          <p:spTgt spid="13"/>
                                        </p:tgtEl>
                                        <p:attrNameLst>
                                          <p:attrName>ppt_h</p:attrName>
                                        </p:attrNameLst>
                                      </p:cBhvr>
                                      <p:tavLst>
                                        <p:tav tm="0">
                                          <p:val>
                                            <p:strVal val="#ppt_h"/>
                                          </p:val>
                                        </p:tav>
                                        <p:tav tm="100000">
                                          <p:val>
                                            <p:strVal val="#ppt_h"/>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wipe(right)">
                                      <p:cBhvr>
                                        <p:cTn id="38" dur="10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ircle(in)">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strVal val="#ppt_w*0.70"/>
                                          </p:val>
                                        </p:tav>
                                        <p:tav tm="100000">
                                          <p:val>
                                            <p:strVal val="#ppt_w"/>
                                          </p:val>
                                        </p:tav>
                                      </p:tavLst>
                                    </p:anim>
                                    <p:anim calcmode="lin" valueType="num">
                                      <p:cBhvr>
                                        <p:cTn id="59" dur="1000" fill="hold"/>
                                        <p:tgtEl>
                                          <p:spTgt spid="3"/>
                                        </p:tgtEl>
                                        <p:attrNameLst>
                                          <p:attrName>ppt_h</p:attrName>
                                        </p:attrNameLst>
                                      </p:cBhvr>
                                      <p:tavLst>
                                        <p:tav tm="0">
                                          <p:val>
                                            <p:strVal val="#ppt_h"/>
                                          </p:val>
                                        </p:tav>
                                        <p:tav tm="100000">
                                          <p:val>
                                            <p:strVal val="#ppt_h"/>
                                          </p:val>
                                        </p:tav>
                                      </p:tavLst>
                                    </p:anim>
                                    <p:animEffect transition="in" filter="fade">
                                      <p:cBhvr>
                                        <p:cTn id="6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1967</TotalTime>
  <Words>1243</Words>
  <Application>Microsoft Office PowerPoint</Application>
  <PresentationFormat>Affichage à l'écran (4:3)</PresentationFormat>
  <Paragraphs>144</Paragraphs>
  <Slides>16</Slides>
  <Notes>8</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Apex</vt:lpstr>
      <vt:lpstr> LA  MESOPOTAMIE EST UNE CIVILISATION  ANCIENNE  ET  BRILLANTE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aller plus loin  (informations à l’intention des enseignants)        De la légende…</vt:lpstr>
      <vt:lpstr>Présentation PowerPoint</vt:lpstr>
      <vt:lpstr>Présentation PowerPoint</vt:lpstr>
      <vt:lpstr>…aux découvertes archéologiques.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MESOPOTAMIE</dc:title>
  <dc:creator>Florian</dc:creator>
  <cp:lastModifiedBy>Bartoche</cp:lastModifiedBy>
  <cp:revision>486</cp:revision>
  <dcterms:created xsi:type="dcterms:W3CDTF">2010-10-28T12:22:02Z</dcterms:created>
  <dcterms:modified xsi:type="dcterms:W3CDTF">2015-10-16T16:41:54Z</dcterms:modified>
</cp:coreProperties>
</file>