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7" r:id="rId3"/>
  </p:sldMasterIdLst>
  <p:notesMasterIdLst>
    <p:notesMasterId r:id="rId18"/>
  </p:notesMasterIdLst>
  <p:sldIdLst>
    <p:sldId id="296" r:id="rId4"/>
    <p:sldId id="293" r:id="rId5"/>
    <p:sldId id="294" r:id="rId6"/>
    <p:sldId id="273" r:id="rId7"/>
    <p:sldId id="274" r:id="rId8"/>
    <p:sldId id="295" r:id="rId9"/>
    <p:sldId id="276" r:id="rId10"/>
    <p:sldId id="277" r:id="rId11"/>
    <p:sldId id="278" r:id="rId12"/>
    <p:sldId id="279" r:id="rId13"/>
    <p:sldId id="258" r:id="rId14"/>
    <p:sldId id="259" r:id="rId15"/>
    <p:sldId id="264" r:id="rId16"/>
    <p:sldId id="265" r:id="rId17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66FF66"/>
    <a:srgbClr val="800000"/>
    <a:srgbClr val="00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8" autoAdjust="0"/>
    <p:restoredTop sz="94707" autoAdjust="0"/>
  </p:normalViewPr>
  <p:slideViewPr>
    <p:cSldViewPr snapToGrid="0">
      <p:cViewPr varScale="1">
        <p:scale>
          <a:sx n="83" d="100"/>
          <a:sy n="83" d="100"/>
        </p:scale>
        <p:origin x="106" y="13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47C909-9D60-47E1-BACC-3E6DFC61F5C0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2F9369-E288-4B7A-8F9E-8DB5FE3F49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/>
              <a:cs typeface="ＭＳ Ｐゴシック"/>
            </a:endParaRPr>
          </a:p>
        </p:txBody>
      </p:sp>
      <p:sp>
        <p:nvSpPr>
          <p:cNvPr id="522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34409E-5E63-4B0C-ABDD-A790090975A9}" type="slidenum">
              <a:rPr lang="fr-FR" altLang="fr-FR" smtClean="0">
                <a:solidFill>
                  <a:srgbClr val="000000"/>
                </a:solidFill>
                <a:latin typeface="Arial" charset="0"/>
                <a:ea typeface="ＭＳ Ｐゴシック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/>
            </a:pPr>
            <a:fld id="{F371A616-0819-4081-BCE1-7A00A813FBE5}" type="slidenum">
              <a:rPr lang="fr-FR" altLang="fr-FR" sz="1400" smtClean="0">
                <a:solidFill>
                  <a:srgbClr val="000000"/>
                </a:solidFill>
                <a:latin typeface="Times New Roman" pitchFamily="18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  <a:tab pos="3144838" algn="l"/>
                </a:tabLst>
                <a:defRPr/>
              </a:pPr>
              <a:t>12</a:t>
            </a:fld>
            <a:endParaRPr lang="fr-FR" altLang="fr-FR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defTabSz="457200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601EFCC-A3A7-4A4C-825E-2E657AF03118}" type="slidenum">
              <a:rPr lang="fr-FR" altLang="fr-FR" sz="1400">
                <a:solidFill>
                  <a:srgbClr val="000000"/>
                </a:solidFill>
                <a:latin typeface="Times New Roman" pitchFamily="18" charset="0"/>
              </a:rPr>
              <a:pPr algn="r" defTabSz="457200">
                <a:lnSpc>
                  <a:spcPct val="95000"/>
                </a:lnSpc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fr-FR" altLang="fr-FR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>
                <a:latin typeface="Arial" charset="0"/>
              </a:rPr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D18B-51EE-42F3-8A68-2ADEA8EC0BF5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BB882-4687-4FF9-A478-E5CD90014F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EEAE1-6564-48BD-8654-BF81A63F7001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BA96B-0FEC-42A1-A2C8-B86810BED4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4D6D5-6610-481F-921E-DDEE9FC459A7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F397-8E2A-4637-93F7-9B643A6AB0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2110-9B82-4270-95B3-CC93D7DC1D2A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4DA01-9D43-4C84-9F9F-6BEFA9DF6AE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64247-1E77-4C5B-A885-63EA22B5F30B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EB6AD-4CA3-4857-B96E-04D7B4C25E9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B319-8AB5-49EF-8E78-B2F4D5B3B346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ECFE-A95C-4C36-9693-427D5EFA8A8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935B6-A4DF-46C7-B7F4-F4CAA7641975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62E5C-909C-4C99-8AFA-FAA06B1239A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FFB6D-CE41-476F-B198-CA4465A12DD4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5E8B-9067-473F-B6B3-46ADC02E2FB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BD8B2-6825-4BF2-BF1A-FFB59A0D8C9E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BA5D-8475-4BF2-BE45-25C2C50DC84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B84A8-73B1-40AD-AB3A-170009A2623F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336C4-3E13-4221-86CA-59CE8D153B6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C151-20A5-4F58-A05E-FF42B4E6055C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7A88-ECF3-4011-8EEC-45FDAB4041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A2E8C-CAEF-4D83-B23C-110F24A8BED6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0890-EE44-45E6-A985-C990BE4CEE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91229-D4E9-40D5-9EE5-8D56BB1EFFB7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2C7BA-05A0-429D-838F-D802CDC666A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99A3D-CB6A-4D87-B2BD-5409A1B74A58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FF0EA-62CE-44B4-A3D3-C91B4D781D6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5DEA7-3547-40FB-AD86-2E4A0E2D2197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F7D96-D030-4DC2-9B5D-0E7858BE0B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67C94-C5FC-4BD5-8433-EBEBC0069814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17DA8-88E3-4D3F-AF44-21623E83D66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ea typeface="+mn-ea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63E91-06B9-4261-AA08-93A3BD2EA718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0139A-D621-4C90-8700-F3203DA2E8D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1B856-B322-46B5-9EA5-112EF6473878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05134-7F84-461C-92FF-BBFEA2E21C4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4023-30C7-4698-A4B4-2158433D0917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9B796-C0F8-4282-8315-79883F30834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ea typeface="+mn-ea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34043-EF4A-4C6D-9695-9E5B43248FF9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DEA9-DC67-439F-9D70-0285AEB8AEE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A4BA2-6DE8-42C0-AA0E-C3DE5A2FEF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ED0E-3F89-4F16-82D2-9AFB4B9FF1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7177-5380-48CF-8B68-B01AA4561C97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3C236-A823-4EAB-B30A-0C54A49095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3FF3C-B320-4A5F-8E47-416DA7E3BD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59992-0030-4E2F-BD45-DFEAAF823F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FA7DA-A275-4D44-88E5-EF30563BE2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5C4C3-1731-43BB-96AA-FB24DBA568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17BF1-080E-4479-AB4E-AD8EB07EFA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5ADAE-55A7-4A45-ADC3-A53099AC61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270F9-BA26-4AEB-98F1-F3F9E7B831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591A1-C794-4FF7-BB90-2D119D0841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040C8-DB12-4EA3-8FF0-5F0D150CCE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6FEB-DD99-4C84-950E-C0E4FDADE839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8AC5-62B0-4E63-9B0E-76BA5B2C44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EDFA3-AB5C-4D08-896C-C47C8C590A2B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253C-2153-47C3-8CFF-C8E49F00E8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D2AB-6802-4DBD-88BC-9FCB1E8824BA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82ECD-BDC2-4E82-88D5-E7F0C43C27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87969-C695-4EEF-BA6C-481E646A6662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7BE8D-F1FE-4033-AD6E-19E293E743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ECD9-DA58-4FCE-AFD9-0F7DBF5F5671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52148-21B4-4F7E-B62D-656B04F7BD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47AF9-6D3D-42FB-9A90-E396E9A24658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F3D0-A381-4005-9739-71DD512389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8DE0268-44B6-438C-A6C1-605E1BDC144F}" type="datetimeFigureOut">
              <a:rPr lang="fr-FR"/>
              <a:pPr>
                <a:defRPr/>
              </a:pPr>
              <a:t>17/09/2019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7C0F32-C908-4ACC-B744-AA763F176D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3334" name="Freeform 11"/>
            <p:cNvSpPr>
              <a:spLocks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35" name="Freeform 12"/>
            <p:cNvSpPr>
              <a:spLocks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36" name="Freeform 13"/>
            <p:cNvSpPr>
              <a:spLocks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37" name="Freeform 14"/>
            <p:cNvSpPr>
              <a:spLocks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38" name="Freeform 15"/>
            <p:cNvSpPr>
              <a:spLocks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39" name="Freeform 16"/>
            <p:cNvSpPr>
              <a:spLocks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40" name="Freeform 17"/>
            <p:cNvSpPr>
              <a:spLocks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41" name="Freeform 18"/>
            <p:cNvSpPr>
              <a:spLocks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42" name="Freeform 19"/>
            <p:cNvSpPr>
              <a:spLocks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43" name="Freeform 20"/>
            <p:cNvSpPr>
              <a:spLocks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44" name="Freeform 21"/>
            <p:cNvSpPr>
              <a:spLocks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45" name="Freeform 22"/>
            <p:cNvSpPr>
              <a:spLocks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13315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3322" name="Freeform 27"/>
            <p:cNvSpPr>
              <a:spLocks/>
            </p:cNvSpPr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3" name="Freeform 28"/>
            <p:cNvSpPr>
              <a:spLocks/>
            </p:cNvSpPr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4" name="Freeform 29"/>
            <p:cNvSpPr>
              <a:spLocks/>
            </p:cNvSpPr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5" name="Freeform 30"/>
            <p:cNvSpPr>
              <a:spLocks/>
            </p:cNvSpPr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6" name="Freeform 31"/>
            <p:cNvSpPr>
              <a:spLocks/>
            </p:cNvSpPr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7" name="Freeform 32"/>
            <p:cNvSpPr>
              <a:spLocks/>
            </p:cNvSpPr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8" name="Freeform 33"/>
            <p:cNvSpPr>
              <a:spLocks/>
            </p:cNvSpPr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29" name="Freeform 34"/>
            <p:cNvSpPr>
              <a:spLocks/>
            </p:cNvSpPr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30" name="Freeform 35"/>
            <p:cNvSpPr>
              <a:spLocks/>
            </p:cNvSpPr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31" name="Freeform 36"/>
            <p:cNvSpPr>
              <a:spLocks/>
            </p:cNvSpPr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32" name="Freeform 37"/>
            <p:cNvSpPr>
              <a:spLocks/>
            </p:cNvSpPr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333" name="Freeform 38"/>
            <p:cNvSpPr>
              <a:spLocks/>
            </p:cNvSpPr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317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133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6627FDE-77FF-468A-94F0-427AC72C3EF0}" type="datetimeFigureOut">
              <a:rPr lang="en-US"/>
              <a:pPr>
                <a:defRPr/>
              </a:pPr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A6FC543-692A-4BB7-8047-F8AC6E65690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78DBB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D697890-ACBE-4384-8118-2BC5C5C990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3" r:id="rId3"/>
    <p:sldLayoutId id="2147483712" r:id="rId4"/>
    <p:sldLayoutId id="2147483711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3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3200">
                <a:solidFill>
                  <a:srgbClr val="FF0000"/>
                </a:solidFill>
                <a:latin typeface="Comic Sans MS" pitchFamily="66" charset="0"/>
              </a:rPr>
              <a:t>Les diapos suivantes illustrent une mise en situation possible pour</a:t>
            </a:r>
            <a:br>
              <a:rPr lang="fr-FR" sz="3200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 sz="3200">
                <a:solidFill>
                  <a:srgbClr val="FF0000"/>
                </a:solidFill>
                <a:latin typeface="Comic Sans MS" pitchFamily="66" charset="0"/>
              </a:rPr>
              <a:t>un échauffement dit auto-référencé</a:t>
            </a:r>
            <a:endParaRPr lang="fr-FR" sz="3200">
              <a:latin typeface="Comic Sans MS" pitchFamily="66" charset="0"/>
            </a:endParaRPr>
          </a:p>
        </p:txBody>
      </p:sp>
      <p:sp>
        <p:nvSpPr>
          <p:cNvPr id="49154" name="Espace réservé du contenu 2"/>
          <p:cNvSpPr>
            <a:spLocks noGrp="1"/>
          </p:cNvSpPr>
          <p:nvPr>
            <p:ph sz="half" idx="1"/>
          </p:nvPr>
        </p:nvSpPr>
        <p:spPr>
          <a:xfrm>
            <a:off x="4041775" y="2606675"/>
            <a:ext cx="5299075" cy="3028950"/>
          </a:xfrm>
        </p:spPr>
        <p:txBody>
          <a:bodyPr/>
          <a:lstStyle/>
          <a:p>
            <a:pPr eaLnBrk="1" hangingPunct="1"/>
            <a:r>
              <a:rPr lang="fr-FR" dirty="0">
                <a:latin typeface="Comic Sans MS" pitchFamily="66" charset="0"/>
              </a:rPr>
              <a:t>Il s’agit dans un premier temps de  confronter l’élève à la situation complexe d’évaluation d’échauffement.</a:t>
            </a:r>
          </a:p>
          <a:p>
            <a:pPr eaLnBrk="1" hangingPunct="1">
              <a:buFont typeface="Wingdings 3" pitchFamily="18" charset="2"/>
              <a:buNone/>
            </a:pPr>
            <a:endParaRPr lang="fr-FR" dirty="0">
              <a:latin typeface="Comic Sans MS" pitchFamily="66" charset="0"/>
            </a:endParaRPr>
          </a:p>
          <a:p>
            <a:pPr eaLnBrk="1" hangingPunct="1"/>
            <a:r>
              <a:rPr lang="fr-FR" dirty="0">
                <a:latin typeface="Comic Sans MS" pitchFamily="66" charset="0"/>
              </a:rPr>
              <a:t>Puis, au regard des Axes de travail proposés suite à l’analyse de la SCE, permettre à l’élève d’</a:t>
            </a:r>
            <a:r>
              <a:rPr lang="fr-FR" dirty="0" err="1">
                <a:latin typeface="Comic Sans MS" pitchFamily="66" charset="0"/>
              </a:rPr>
              <a:t>auto-référencer</a:t>
            </a:r>
            <a:r>
              <a:rPr lang="fr-FR" dirty="0">
                <a:latin typeface="Comic Sans MS" pitchFamily="66" charset="0"/>
              </a:rPr>
              <a:t> son échauffement afin de répondre au mieux à la compétence souhaitée.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244"/>
    </mc:Choice>
    <mc:Fallback>
      <p:transition spd="slow" advTm="162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400550" y="914400"/>
            <a:ext cx="3014663" cy="1843088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rgbClr val="FFFFFF"/>
                </a:solidFill>
                <a:latin typeface="Comic Sans MS" pitchFamily="66" charset="0"/>
              </a:rPr>
              <a:t>Des repères moteurs et posturaux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H="1">
            <a:off x="3614738" y="2100263"/>
            <a:ext cx="785812" cy="628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1257300" y="2857500"/>
            <a:ext cx="2886075" cy="1671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L’élève maîtrise des contenus et connaît les grands groupes musculaires.</a:t>
            </a:r>
          </a:p>
        </p:txBody>
      </p:sp>
      <p:cxnSp>
        <p:nvCxnSpPr>
          <p:cNvPr id="8" name="Connecteur droit avec flèche 7"/>
          <p:cNvCxnSpPr>
            <a:stCxn id="2" idx="4"/>
          </p:cNvCxnSpPr>
          <p:nvPr/>
        </p:nvCxnSpPr>
        <p:spPr>
          <a:xfrm>
            <a:off x="5908675" y="2824163"/>
            <a:ext cx="20638" cy="1033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586288" y="3986213"/>
            <a:ext cx="2514600" cy="16573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L’élève maîtrise les positions et les règles de sécurité.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7429500" y="2028825"/>
            <a:ext cx="1036638" cy="749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8501063" y="2657475"/>
            <a:ext cx="2914650" cy="2043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chemeClr val="tx1"/>
                </a:solidFill>
                <a:latin typeface="Comic Sans MS" pitchFamily="66" charset="0"/>
              </a:rPr>
              <a:t>L’élève maîtrise les principes respiratoires et les principes de récupération.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32"/>
    </mc:Choice>
    <mc:Fallback>
      <p:transition spd="slow" advTm="114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re 1"/>
          <p:cNvSpPr>
            <a:spLocks noGrp="1"/>
          </p:cNvSpPr>
          <p:nvPr>
            <p:ph type="title"/>
          </p:nvPr>
        </p:nvSpPr>
        <p:spPr>
          <a:xfrm>
            <a:off x="2284413" y="479425"/>
            <a:ext cx="8912225" cy="1281113"/>
          </a:xfrm>
        </p:spPr>
        <p:txBody>
          <a:bodyPr/>
          <a:lstStyle/>
          <a:p>
            <a:pPr algn="ctr" eaLnBrk="1" hangingPunct="1"/>
            <a:r>
              <a:rPr lang="fr-FR">
                <a:solidFill>
                  <a:srgbClr val="FF0000"/>
                </a:solidFill>
                <a:latin typeface="Comic Sans MS" pitchFamily="66" charset="0"/>
              </a:rPr>
              <a:t>Analyse de l’AFC:</a:t>
            </a:r>
            <a:br>
              <a:rPr lang="fr-FR">
                <a:solidFill>
                  <a:srgbClr val="FF0000"/>
                </a:solidFill>
                <a:latin typeface="Comic Sans MS" pitchFamily="66" charset="0"/>
              </a:rPr>
            </a:br>
            <a:r>
              <a:rPr lang="fr-FR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fr-FR" sz="2800">
                <a:solidFill>
                  <a:srgbClr val="FF0000"/>
                </a:solidFill>
                <a:latin typeface="Comic Sans MS" pitchFamily="66" charset="0"/>
              </a:rPr>
              <a:t>S’échauffer avant un effort</a:t>
            </a:r>
          </a:p>
        </p:txBody>
      </p:sp>
      <p:sp>
        <p:nvSpPr>
          <p:cNvPr id="64514" name="Espace réservé du contenu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pPr marL="608013" indent="-606425" eaLnBrk="1" hangingPunct="1">
              <a:lnSpc>
                <a:spcPct val="80000"/>
              </a:lnSpc>
              <a:spcBef>
                <a:spcPts val="638"/>
              </a:spcBef>
              <a:buFont typeface="Century Gothic" pitchFamily="34" charset="0"/>
              <a:buAutoNum type="romanUcPeriod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r>
              <a:rPr lang="fr-FR" sz="2000" b="1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Interpréter l’Attendu de Fin de Cycle</a:t>
            </a:r>
          </a:p>
          <a:p>
            <a:pPr marL="608013" indent="-606425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 afin de dégager ce</a:t>
            </a:r>
            <a:r>
              <a:rPr lang="fr-FR" i="1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 </a:t>
            </a:r>
            <a:r>
              <a:rPr lang="fr-FR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qui doit être </a:t>
            </a:r>
            <a:r>
              <a:rPr lang="fr-FR" i="1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incontournable dans l’activité de</a:t>
            </a:r>
            <a:r>
              <a:rPr lang="fr-FR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 </a:t>
            </a:r>
            <a:r>
              <a:rPr lang="fr-FR" i="1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l’élève</a:t>
            </a:r>
            <a:r>
              <a:rPr lang="fr-FR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 en tant qu’apprenant.</a:t>
            </a:r>
          </a:p>
          <a:p>
            <a:pPr marL="608013" indent="-606425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endParaRPr lang="fr-FR" dirty="0">
              <a:solidFill>
                <a:srgbClr val="000000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pPr marL="608013" indent="-606425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endParaRPr lang="fr-FR" dirty="0">
              <a:solidFill>
                <a:srgbClr val="000000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pPr marL="608013" indent="-606425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endParaRPr lang="fr-FR" dirty="0">
              <a:solidFill>
                <a:srgbClr val="000000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pPr marL="608013" indent="-606425" eaLnBrk="1" hangingPunct="1">
              <a:lnSpc>
                <a:spcPct val="80000"/>
              </a:lnSpc>
              <a:spcBef>
                <a:spcPts val="638"/>
              </a:spcBef>
              <a:buFont typeface="Wingdings 3" pitchFamily="18" charset="2"/>
              <a:buNone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r>
              <a:rPr lang="fr-FR" sz="2000" b="1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II. </a:t>
            </a:r>
            <a:r>
              <a:rPr lang="fr-FR" b="1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 </a:t>
            </a:r>
            <a:r>
              <a:rPr lang="fr-FR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    </a:t>
            </a:r>
            <a:r>
              <a:rPr lang="fr-FR" sz="2000" b="1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Formuler une ouverture réflexive</a:t>
            </a:r>
          </a:p>
          <a:p>
            <a:pPr marL="608013" indent="-606425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afin que l’élève </a:t>
            </a:r>
            <a:r>
              <a:rPr lang="fr-FR" i="1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mobilise et exprime ses différentes ressources</a:t>
            </a:r>
            <a:r>
              <a:rPr lang="fr-FR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 </a:t>
            </a:r>
            <a:r>
              <a:rPr lang="fr-FR" i="1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internes</a:t>
            </a:r>
            <a:r>
              <a:rPr lang="fr-FR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 (motrices, perceptives, organisationnelles, décisionnelles…) </a:t>
            </a:r>
            <a:r>
              <a:rPr lang="fr-FR" i="1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et externes (matériel, humain) pour répondre au mieux à l’AFC.</a:t>
            </a:r>
          </a:p>
          <a:p>
            <a:pPr marL="608013" indent="-606425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endParaRPr lang="fr-FR" dirty="0">
              <a:solidFill>
                <a:srgbClr val="000000"/>
              </a:solidFill>
              <a:latin typeface="Comic Sans MS" pitchFamily="66" charset="0"/>
              <a:ea typeface="ＭＳ Ｐゴシック"/>
              <a:cs typeface="ＭＳ Ｐゴシック"/>
            </a:endParaRPr>
          </a:p>
          <a:p>
            <a:pPr marL="608013" indent="-606425" eaLnBrk="1" hangingPunct="1">
              <a:lnSpc>
                <a:spcPct val="80000"/>
              </a:lnSpc>
              <a:spcBef>
                <a:spcPts val="63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r>
              <a:rPr lang="fr-FR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afin </a:t>
            </a:r>
            <a:r>
              <a:rPr lang="fr-FR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ＭＳ Ｐゴシック"/>
              </a:rPr>
              <a:t>d’identifier les savoirs en jeu permettant d’atteindre cet AFC</a:t>
            </a:r>
          </a:p>
          <a:p>
            <a:pPr marL="608013" indent="-606425" eaLnBrk="1" hangingPunct="1"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endParaRPr lang="fr-FR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9075" y="2728913"/>
            <a:ext cx="530225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89988" y="4724400"/>
            <a:ext cx="544512" cy="3714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66388" y="5213350"/>
            <a:ext cx="544512" cy="37147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prstClr val="white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23"/>
    </mc:Choice>
    <mc:Fallback>
      <p:transition spd="slow" advTm="158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uiExpand="1" build="p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/>
          <a:lstStyle/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1336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91440" rIns="90000" bIns="46800"/>
          <a:lstStyle/>
          <a:p>
            <a:pPr marL="606425" indent="-606425" defTabSz="457200">
              <a:spcBef>
                <a:spcPts val="638"/>
              </a:spcBef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606425" algn="l"/>
                <a:tab pos="1054100" algn="l"/>
                <a:tab pos="1503363" algn="l"/>
                <a:tab pos="1952625" algn="l"/>
                <a:tab pos="2401888" algn="l"/>
                <a:tab pos="2851150" algn="l"/>
                <a:tab pos="3300413" algn="l"/>
                <a:tab pos="3749675" algn="l"/>
                <a:tab pos="4198938" algn="l"/>
                <a:tab pos="4648200" algn="l"/>
                <a:tab pos="5097463" algn="l"/>
                <a:tab pos="5546725" algn="l"/>
                <a:tab pos="5995988" algn="l"/>
                <a:tab pos="6445250" algn="l"/>
                <a:tab pos="6894513" algn="l"/>
                <a:tab pos="7343775" algn="l"/>
                <a:tab pos="7793038" algn="l"/>
                <a:tab pos="8242300" algn="l"/>
                <a:tab pos="8691563" algn="l"/>
                <a:tab pos="9140825" algn="l"/>
                <a:tab pos="9590088" algn="l"/>
              </a:tabLst>
            </a:pPr>
            <a:endParaRPr lang="fr-FR" altLang="fr-FR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2125663" y="1690688"/>
            <a:ext cx="3816350" cy="152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91440" rIns="90000" bIns="46800" anchor="ctr"/>
          <a:lstStyle/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i="1" u="sng" dirty="0">
                <a:solidFill>
                  <a:srgbClr val="BF1698"/>
                </a:solidFill>
              </a:rPr>
              <a:t>Interprétation</a:t>
            </a:r>
            <a:r>
              <a:rPr lang="fr-FR" dirty="0">
                <a:solidFill>
                  <a:srgbClr val="BF1698"/>
                </a:solidFill>
              </a:rPr>
              <a:t> 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1400" dirty="0">
              <a:solidFill>
                <a:srgbClr val="000000"/>
              </a:solidFill>
            </a:endParaRP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L’élève doit s’inscrire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dans une démarche personnelle et 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répondre à la spécificité de l’APSA</a:t>
            </a:r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2125663" y="4005263"/>
            <a:ext cx="3816350" cy="24145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91440" rIns="90000" bIns="46800" anchor="ctr"/>
          <a:lstStyle/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1600" i="1" u="sng" dirty="0">
              <a:solidFill>
                <a:srgbClr val="008000"/>
              </a:solidFill>
              <a:latin typeface="Arial" charset="0"/>
            </a:endParaRP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600" i="1" u="sng" dirty="0">
                <a:solidFill>
                  <a:srgbClr val="1D436D"/>
                </a:solidFill>
              </a:rPr>
              <a:t>Incidences pédagogiques et </a:t>
            </a:r>
            <a:r>
              <a:rPr lang="fr-FR" sz="1600" i="1" u="sng" dirty="0">
                <a:solidFill>
                  <a:srgbClr val="254149"/>
                </a:solidFill>
              </a:rPr>
              <a:t>didactiques</a:t>
            </a:r>
            <a:endParaRPr lang="fr-FR" sz="1600" dirty="0">
              <a:solidFill>
                <a:srgbClr val="254149"/>
              </a:solidFill>
            </a:endParaRP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1400" dirty="0">
              <a:solidFill>
                <a:srgbClr val="000000"/>
              </a:solidFill>
            </a:endParaRP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L’élève doit maîtriser les principes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d’efficacité des différentes phases de 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la construction de son échauffement.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L’élève doit connaitre ses points forts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et ses points faibles afin de produire 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les effets personnalisés et spécifiques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fr-FR" sz="1400" dirty="0">
                <a:solidFill>
                  <a:srgbClr val="000000"/>
                </a:solidFill>
              </a:rPr>
              <a:t>recherchés.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 flipH="1">
            <a:off x="4056785" y="3290094"/>
            <a:ext cx="0" cy="57308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2155825" y="371475"/>
            <a:ext cx="8902700" cy="1143000"/>
          </a:xfrm>
          <a:prstGeom prst="rect">
            <a:avLst/>
          </a:prstGeom>
          <a:solidFill>
            <a:srgbClr val="D9D9D9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91440" rIns="90000" bIns="46800" anchor="ctr"/>
          <a:lstStyle/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>
                <a:solidFill>
                  <a:srgbClr val="000000"/>
                </a:solidFill>
              </a:rPr>
              <a:t>Analyse de l’AFC: S’échauffer avant un effort</a:t>
            </a:r>
            <a:br>
              <a:rPr lang="fr-FR" sz="2000">
                <a:solidFill>
                  <a:srgbClr val="000000"/>
                </a:solidFill>
              </a:rPr>
            </a:br>
            <a:r>
              <a:rPr lang="fr-FR" sz="2000">
                <a:solidFill>
                  <a:srgbClr val="BF1698"/>
                </a:solidFill>
              </a:rPr>
              <a:t>Interprétations</a:t>
            </a:r>
            <a:r>
              <a:rPr lang="fr-FR" sz="2000">
                <a:solidFill>
                  <a:srgbClr val="000000"/>
                </a:solidFill>
              </a:rPr>
              <a:t>,</a:t>
            </a:r>
            <a:r>
              <a:rPr lang="fr-FR" sz="2000">
                <a:solidFill>
                  <a:srgbClr val="FF3300"/>
                </a:solidFill>
              </a:rPr>
              <a:t> </a:t>
            </a:r>
            <a:r>
              <a:rPr lang="fr-FR" sz="2000">
                <a:solidFill>
                  <a:srgbClr val="649AD6"/>
                </a:solidFill>
              </a:rPr>
              <a:t>incidences pédagogiques et didactiques </a:t>
            </a:r>
            <a:r>
              <a:rPr lang="fr-FR" sz="2000">
                <a:solidFill>
                  <a:srgbClr val="000000"/>
                </a:solidFill>
              </a:rPr>
              <a:t>et</a:t>
            </a:r>
            <a:r>
              <a:rPr lang="fr-FR" sz="2000">
                <a:solidFill>
                  <a:srgbClr val="FF3300"/>
                </a:solidFill>
              </a:rPr>
              <a:t> 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>
                <a:solidFill>
                  <a:srgbClr val="FF3300"/>
                </a:solidFill>
              </a:rPr>
              <a:t>Domaines du socle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6443663" y="1720850"/>
            <a:ext cx="4668837" cy="4711700"/>
          </a:xfrm>
          <a:prstGeom prst="rect">
            <a:avLst/>
          </a:prstGeom>
          <a:solidFill>
            <a:srgbClr val="C00000">
              <a:alpha val="50980"/>
            </a:srgbClr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lIns="90000" tIns="91440" rIns="90000" bIns="46800">
            <a:spAutoFit/>
          </a:bodyPr>
          <a:lstStyle/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b="1" i="1" u="sng" dirty="0">
                <a:solidFill>
                  <a:srgbClr val="000000"/>
                </a:solidFill>
              </a:rPr>
              <a:t>Compétences travaillées 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b="1" i="1" u="sng" dirty="0">
                <a:solidFill>
                  <a:srgbClr val="000000"/>
                </a:solidFill>
              </a:rPr>
              <a:t>Tressées aux domaines du Socle</a:t>
            </a:r>
          </a:p>
          <a:p>
            <a:pPr algn="ctr"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200" i="1" u="sng" dirty="0">
              <a:solidFill>
                <a:srgbClr val="FF0000"/>
              </a:solidFill>
            </a:endParaRPr>
          </a:p>
          <a:p>
            <a:pPr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FF0000"/>
                </a:solidFill>
              </a:rPr>
              <a:t>-DF1</a:t>
            </a:r>
            <a:r>
              <a:rPr lang="fr-FR" altLang="fr-FR" sz="1200" dirty="0">
                <a:solidFill>
                  <a:srgbClr val="9900CC"/>
                </a:solidFill>
              </a:rPr>
              <a:t>:</a:t>
            </a:r>
          </a:p>
          <a:p>
            <a:pPr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000000"/>
                </a:solidFill>
              </a:rPr>
              <a:t>Acquérir des techniques spécifiques pour améliorer son efficience.</a:t>
            </a:r>
          </a:p>
          <a:p>
            <a:pPr defTabSz="457200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000000"/>
                </a:solidFill>
              </a:rPr>
              <a:t>S’avoir analyser ces principes d’efficacité; une posture d’étirement ou un exercice de renforcement musculaire choisi.</a:t>
            </a:r>
          </a:p>
          <a:p>
            <a:pPr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200" dirty="0">
              <a:solidFill>
                <a:srgbClr val="000000"/>
              </a:solidFill>
            </a:endParaRPr>
          </a:p>
          <a:p>
            <a:pPr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FF0000"/>
                </a:solidFill>
              </a:rPr>
              <a:t>-DF2</a:t>
            </a:r>
            <a:r>
              <a:rPr lang="fr-FR" altLang="fr-FR" sz="1200" dirty="0">
                <a:solidFill>
                  <a:srgbClr val="000000"/>
                </a:solidFill>
              </a:rPr>
              <a:t>:</a:t>
            </a:r>
          </a:p>
          <a:p>
            <a:pPr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000000"/>
                </a:solidFill>
              </a:rPr>
              <a:t>Construire et mettre en œuvre un projet d’apprentissage adapté à ses ressources.</a:t>
            </a:r>
          </a:p>
          <a:p>
            <a:pPr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000000"/>
                </a:solidFill>
              </a:rPr>
              <a:t>Répéter un geste sportif et le rendre efficace.</a:t>
            </a:r>
          </a:p>
          <a:p>
            <a:pPr defTabSz="45720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200" dirty="0">
              <a:solidFill>
                <a:srgbClr val="000000"/>
              </a:solidFill>
            </a:endParaRPr>
          </a:p>
          <a:p>
            <a:pPr defTabSz="457200">
              <a:buClr>
                <a:srgbClr val="000000"/>
              </a:buClr>
              <a:buSzPct val="100000"/>
              <a:buFont typeface="Arial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FF0000"/>
                </a:solidFill>
              </a:rPr>
              <a:t>DF4</a:t>
            </a:r>
            <a:r>
              <a:rPr lang="fr-FR" altLang="fr-FR" sz="1200" dirty="0">
                <a:solidFill>
                  <a:srgbClr val="000000"/>
                </a:solidFill>
              </a:rPr>
              <a:t>:</a:t>
            </a:r>
          </a:p>
          <a:p>
            <a:pPr defTabSz="457200">
              <a:buClr>
                <a:srgbClr val="000000"/>
              </a:buClr>
              <a:buSzPct val="100000"/>
              <a:buFont typeface="Arial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000000"/>
                </a:solidFill>
              </a:rPr>
              <a:t>Connaitre les effets d’une pratique physique régulière liée à son état de bien être et de santé</a:t>
            </a:r>
          </a:p>
          <a:p>
            <a:pPr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000000"/>
                </a:solidFill>
              </a:rPr>
              <a:t>Utiliser des indicateurs pour caractériser l’effort physique.</a:t>
            </a:r>
          </a:p>
          <a:p>
            <a:pPr defTabSz="457200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000000"/>
                </a:solidFill>
              </a:rPr>
              <a:t>Adapter l’intensité de son engagement (adaptation et progressivité) à ses possibilités physiques.</a:t>
            </a:r>
          </a:p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200" dirty="0">
              <a:solidFill>
                <a:srgbClr val="000000"/>
              </a:solidFill>
            </a:endParaRPr>
          </a:p>
          <a:p>
            <a:pPr defTabSz="457200">
              <a:buClr>
                <a:srgbClr val="000000"/>
              </a:buClr>
              <a:buSzPct val="100000"/>
              <a:buFont typeface="Arial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FF0000"/>
                </a:solidFill>
              </a:rPr>
              <a:t>DF5</a:t>
            </a:r>
            <a:r>
              <a:rPr lang="fr-FR" altLang="fr-FR" sz="1200" dirty="0">
                <a:solidFill>
                  <a:srgbClr val="000000"/>
                </a:solidFill>
              </a:rPr>
              <a:t>:</a:t>
            </a:r>
            <a:endParaRPr lang="fr-FR" altLang="fr-FR" sz="1200" i="1" dirty="0">
              <a:solidFill>
                <a:srgbClr val="FF0000"/>
              </a:solidFill>
            </a:endParaRPr>
          </a:p>
          <a:p>
            <a:pPr defTabSz="457200">
              <a:buClr>
                <a:srgbClr val="000000"/>
              </a:buClr>
              <a:buSzPct val="100000"/>
              <a:buFont typeface="Arial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200" dirty="0">
                <a:solidFill>
                  <a:srgbClr val="000000"/>
                </a:solidFill>
              </a:rPr>
              <a:t>S’avoir analyser et exploiter la spécificité de l’APSA.</a:t>
            </a:r>
          </a:p>
          <a:p>
            <a:pPr defTabSz="457200">
              <a:buClr>
                <a:srgbClr val="000000"/>
              </a:buClr>
              <a:buSzPct val="100000"/>
              <a:buFont typeface="Arial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200" dirty="0">
              <a:solidFill>
                <a:srgbClr val="000000"/>
              </a:solidFill>
            </a:endParaRPr>
          </a:p>
          <a:p>
            <a:pPr defTabSz="457200">
              <a:buClr>
                <a:srgbClr val="000000"/>
              </a:buClr>
              <a:buSzPct val="100000"/>
              <a:buFont typeface="Arial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1200" dirty="0">
              <a:solidFill>
                <a:srgbClr val="000000"/>
              </a:solidFill>
            </a:endParaRPr>
          </a:p>
        </p:txBody>
      </p:sp>
      <p:cxnSp>
        <p:nvCxnSpPr>
          <p:cNvPr id="65545" name="AutoShape 9"/>
          <p:cNvCxnSpPr>
            <a:cxnSpLocks noChangeShapeType="1"/>
          </p:cNvCxnSpPr>
          <p:nvPr/>
        </p:nvCxnSpPr>
        <p:spPr bwMode="auto">
          <a:xfrm flipV="1">
            <a:off x="6018213" y="4468813"/>
            <a:ext cx="381000" cy="79216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</p:cxnSp>
    </p:spTree>
    <p:custDataLst>
      <p:tags r:id="rId1"/>
    </p:custDataLst>
  </p:cSld>
  <p:clrMapOvr>
    <a:masterClrMapping/>
  </p:clrMapOvr>
  <p:transition spd="med" advTm="31072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7" grpId="0"/>
      <p:bldP spid="50181" grpId="0" animBg="1"/>
      <p:bldP spid="50182" grpId="0" animBg="1"/>
      <p:bldP spid="65542" grpId="0" animBg="1"/>
      <p:bldP spid="655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0"/>
          <p:cNvSpPr>
            <a:spLocks noChangeArrowheads="1"/>
          </p:cNvSpPr>
          <p:nvPr/>
        </p:nvSpPr>
        <p:spPr bwMode="auto">
          <a:xfrm>
            <a:off x="866775" y="131763"/>
            <a:ext cx="10733088" cy="557212"/>
          </a:xfrm>
          <a:prstGeom prst="rect">
            <a:avLst/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altLang="fr-FR" sz="1200" i="1">
                <a:solidFill>
                  <a:srgbClr val="009999"/>
                </a:solidFill>
                <a:cs typeface="Arial" charset="0"/>
              </a:rPr>
              <a:t>Observation de l’enseignant: </a:t>
            </a:r>
            <a:r>
              <a:rPr lang="fr-FR" altLang="fr-FR" sz="1200" i="1">
                <a:solidFill>
                  <a:srgbClr val="000000"/>
                </a:solidFill>
                <a:cs typeface="Arial" charset="0"/>
              </a:rPr>
              <a:t>Personnalisation et spécificité des effets</a:t>
            </a:r>
            <a:endParaRPr lang="fr-FR" altLang="fr-FR" sz="1100" i="1">
              <a:solidFill>
                <a:srgbClr val="000000"/>
              </a:solidFill>
              <a:cs typeface="Arial" charset="0"/>
            </a:endParaRPr>
          </a:p>
          <a:p>
            <a:pPr algn="ctr"/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Capacité de l’élève à personnaliser son échauffement en fonction</a:t>
            </a:r>
          </a:p>
          <a:p>
            <a:pPr algn="ctr"/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 de ses différentes ressources </a:t>
            </a:r>
            <a:endParaRPr lang="fr-FR" altLang="fr-FR" sz="11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86" name="Rectangle 12"/>
          <p:cNvSpPr>
            <a:spLocks noChangeArrowheads="1"/>
          </p:cNvSpPr>
          <p:nvPr/>
        </p:nvSpPr>
        <p:spPr bwMode="auto">
          <a:xfrm>
            <a:off x="892175" y="5857875"/>
            <a:ext cx="10699750" cy="792163"/>
          </a:xfrm>
          <a:prstGeom prst="rect">
            <a:avLst/>
          </a:prstGeom>
          <a:solidFill>
            <a:srgbClr val="CC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altLang="fr-FR" sz="1100" dirty="0">
                <a:solidFill>
                  <a:srgbClr val="000000"/>
                </a:solidFill>
                <a:cs typeface="Arial" charset="0"/>
              </a:rPr>
              <a:t>L’élève pratiquant dispose de 20’ pour construire et réaliser un échauffement personnalisé et spécifique. Il doit respecter les différentes phases et construire </a:t>
            </a:r>
          </a:p>
          <a:p>
            <a:r>
              <a:rPr lang="fr-FR" altLang="fr-FR" sz="1100" dirty="0">
                <a:solidFill>
                  <a:srgbClr val="000000"/>
                </a:solidFill>
                <a:cs typeface="Arial" charset="0"/>
              </a:rPr>
              <a:t>Personnellement les contenus de celles-ci en faisant des choix pertinents et justifiés au regard de ses propres ressources.</a:t>
            </a:r>
          </a:p>
          <a:p>
            <a:r>
              <a:rPr lang="fr-FR" altLang="fr-FR" sz="1100" dirty="0">
                <a:solidFill>
                  <a:srgbClr val="000000"/>
                </a:solidFill>
                <a:cs typeface="Arial" charset="0"/>
              </a:rPr>
              <a:t>Il dispose d’une piste de 400 m étalonnée de plots tous les 50 mètres  ainsi que d’ une zone de 30 mètres de long pour le travail spécifique de préparation à l APSA. </a:t>
            </a:r>
          </a:p>
          <a:p>
            <a:endParaRPr lang="fr-FR" altLang="fr-FR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87" name="Rectangle 15"/>
          <p:cNvSpPr>
            <a:spLocks noChangeArrowheads="1"/>
          </p:cNvSpPr>
          <p:nvPr/>
        </p:nvSpPr>
        <p:spPr bwMode="auto">
          <a:xfrm>
            <a:off x="7434263" y="1858963"/>
            <a:ext cx="4086225" cy="29194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altLang="fr-FR" sz="1400">
                <a:solidFill>
                  <a:srgbClr val="FF0000"/>
                </a:solidFill>
                <a:cs typeface="Arial" charset="0"/>
              </a:rPr>
              <a:t>«Situation complexe d’évaluation» (étape 1) :</a:t>
            </a:r>
          </a:p>
          <a:p>
            <a:r>
              <a:rPr lang="fr-FR" altLang="fr-FR" sz="1400">
                <a:solidFill>
                  <a:srgbClr val="FF0000"/>
                </a:solidFill>
                <a:cs typeface="Arial" charset="0"/>
              </a:rPr>
              <a:t>.</a:t>
            </a:r>
          </a:p>
          <a:p>
            <a:r>
              <a:rPr lang="fr-FR" altLang="fr-FR" sz="1000" u="sng">
                <a:solidFill>
                  <a:srgbClr val="000000"/>
                </a:solidFill>
                <a:cs typeface="Arial" charset="0"/>
              </a:rPr>
              <a:t>Observateur</a:t>
            </a:r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: </a:t>
            </a:r>
            <a:endParaRPr lang="fr-FR" altLang="fr-FR" sz="1000">
              <a:solidFill>
                <a:srgbClr val="FF0000"/>
              </a:solidFill>
              <a:cs typeface="Arial" charset="0"/>
            </a:endParaRPr>
          </a:p>
          <a:p>
            <a:r>
              <a:rPr lang="fr-FR" altLang="fr-FR" sz="1000">
                <a:cs typeface="Arial" charset="0"/>
              </a:rPr>
              <a:t>DF3</a:t>
            </a:r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: Assumer les rôles d’observateur et critiquer de façon</a:t>
            </a:r>
          </a:p>
          <a:p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 constructive</a:t>
            </a:r>
          </a:p>
          <a:p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DF2: Utiliser les outils (fiche projet)</a:t>
            </a:r>
          </a:p>
          <a:p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Exploiter des données fiables et transmettre au pratiquant des </a:t>
            </a:r>
          </a:p>
          <a:p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Infos pertinentes et exploitables.</a:t>
            </a:r>
          </a:p>
          <a:p>
            <a:r>
              <a:rPr lang="fr-FR" altLang="fr-FR" sz="1000" u="sng">
                <a:solidFill>
                  <a:srgbClr val="000000"/>
                </a:solidFill>
                <a:cs typeface="Arial" charset="0"/>
              </a:rPr>
              <a:t>Pratiquant:</a:t>
            </a:r>
            <a:endParaRPr lang="fr-FR" altLang="fr-FR" sz="1000">
              <a:solidFill>
                <a:srgbClr val="000000"/>
              </a:solidFill>
              <a:cs typeface="Arial" charset="0"/>
            </a:endParaRPr>
          </a:p>
          <a:p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DF1: Respecter les principes d’efficacité des différentes phases</a:t>
            </a:r>
          </a:p>
          <a:p>
            <a:r>
              <a:rPr lang="fr-FR" altLang="fr-FR" sz="1000">
                <a:solidFill>
                  <a:srgbClr val="000000"/>
                </a:solidFill>
                <a:cs typeface="Arial" charset="0"/>
              </a:rPr>
              <a:t>DF4: Personnaliser toutes les phases de l’échauffement.</a:t>
            </a:r>
          </a:p>
          <a:p>
            <a:r>
              <a:rPr lang="fr-FR" altLang="ja-JP" sz="1000">
                <a:solidFill>
                  <a:srgbClr val="000000"/>
                </a:solidFill>
                <a:cs typeface="Arial" charset="0"/>
              </a:rPr>
              <a:t>DF5: Spécificité de l’activité.</a:t>
            </a:r>
          </a:p>
        </p:txBody>
      </p:sp>
      <p:sp>
        <p:nvSpPr>
          <p:cNvPr id="67588" name="Rectangle 10"/>
          <p:cNvSpPr>
            <a:spLocks noChangeArrowheads="1"/>
          </p:cNvSpPr>
          <p:nvPr/>
        </p:nvSpPr>
        <p:spPr bwMode="auto">
          <a:xfrm>
            <a:off x="3668713" y="730250"/>
            <a:ext cx="5092700" cy="609600"/>
          </a:xfrm>
          <a:prstGeom prst="rect">
            <a:avLst/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altLang="fr-FR" sz="1200" i="1" dirty="0">
                <a:solidFill>
                  <a:srgbClr val="009999"/>
                </a:solidFill>
                <a:cs typeface="Arial" charset="0"/>
              </a:rPr>
              <a:t>Observation des élèves:</a:t>
            </a:r>
          </a:p>
          <a:p>
            <a:pPr algn="ctr"/>
            <a:r>
              <a:rPr lang="fr-FR" altLang="fr-FR" sz="1000" dirty="0">
                <a:solidFill>
                  <a:srgbClr val="000000"/>
                </a:solidFill>
                <a:cs typeface="Arial" charset="0"/>
              </a:rPr>
              <a:t>Méthodologie de l’échauffement: en quoi la structuration de l’échauffement</a:t>
            </a:r>
          </a:p>
          <a:p>
            <a:pPr algn="ctr"/>
            <a:r>
              <a:rPr lang="fr-FR" altLang="fr-FR" sz="1000" dirty="0">
                <a:solidFill>
                  <a:srgbClr val="000000"/>
                </a:solidFill>
                <a:cs typeface="Arial" charset="0"/>
              </a:rPr>
              <a:t> proposé par le pratiquant permet de produire des effets personnels et spécifiques.</a:t>
            </a:r>
          </a:p>
          <a:p>
            <a:pPr algn="ctr"/>
            <a:endParaRPr lang="fr-FR" altLang="fr-FR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7589" name="Rectangle 16"/>
          <p:cNvSpPr>
            <a:spLocks noChangeArrowheads="1"/>
          </p:cNvSpPr>
          <p:nvPr/>
        </p:nvSpPr>
        <p:spPr bwMode="auto">
          <a:xfrm>
            <a:off x="8986838" y="5057775"/>
            <a:ext cx="1358900" cy="320675"/>
          </a:xfrm>
          <a:prstGeom prst="rect">
            <a:avLst/>
          </a:prstGeom>
          <a:solidFill>
            <a:srgbClr val="CC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1400" b="1" i="1" dirty="0">
                <a:solidFill>
                  <a:srgbClr val="000000"/>
                </a:solidFill>
                <a:cs typeface="Arial" charset="0"/>
              </a:rPr>
              <a:t>Organisation</a:t>
            </a:r>
            <a:endParaRPr lang="fr-FR" altLang="fr-FR" sz="1400" b="1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7642" name="Group 58"/>
          <p:cNvGraphicFramePr>
            <a:graphicFrameLocks noGrp="1"/>
          </p:cNvGraphicFramePr>
          <p:nvPr/>
        </p:nvGraphicFramePr>
        <p:xfrm>
          <a:off x="882650" y="1570038"/>
          <a:ext cx="5092700" cy="3989389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7013">
                <a:tc>
                  <a:txBody>
                    <a:bodyPr/>
                    <a:lstStyle/>
                    <a:p>
                      <a:pPr marL="0" marR="0" lvl="0" indent="449263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Objectif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Ce que je dois faire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Effets recherchés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Activation physiologique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Activation du système cardio respiratoire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Course 6’(temps incompressible) à un % de VMA déterminé environ 70%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Augmentation du rythme cardiaque et respiratoire et température musculaire.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Etirements musculaires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Rechercher le maximum de rendement musculaire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Etirement de bas en haut sur muscles sollicités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Elasticité musculaire permettant un meilleur rendement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Renforcement musculaire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Améliorer l’efficacité musculaire et notamment renforcer la ceinture abdominaux-lombaire « la boite » gage d’efficacité mécanique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(Alignement Pieds Bassin Epaule)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Construire un programme de renforcement musculaire en faisant des choix pertinents par rapport à ses propres ressources.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Recruter et solliciter des fibres musculaires directement en lien avec l’effort qui va suivre ou solliciter des fibres musculaires peu utilisés lors de l’effort à suivre.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Spécifique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Répondre au mieux aux exigences physiologiques, techniques, mécaniques de l’activité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Gammes de course classique privilégiant les alignements segmentaires + personnalisation des gammes dites « spécifique 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/>
                          <a:cs typeface="Times New Roman" pitchFamily="18" charset="0"/>
                        </a:rPr>
                        <a:t>Préparer le corps à fournir un travail qui peut être technique ou/et physiologique.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Connecteur droit avec flèche 6"/>
          <p:cNvCxnSpPr>
            <a:cxnSpLocks/>
          </p:cNvCxnSpPr>
          <p:nvPr/>
        </p:nvCxnSpPr>
        <p:spPr>
          <a:xfrm>
            <a:off x="6397625" y="1757363"/>
            <a:ext cx="292100" cy="7048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cxnSpLocks/>
          </p:cNvCxnSpPr>
          <p:nvPr/>
        </p:nvCxnSpPr>
        <p:spPr>
          <a:xfrm flipH="1" flipV="1">
            <a:off x="6113463" y="3419475"/>
            <a:ext cx="776287" cy="95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cxnSpLocks/>
          </p:cNvCxnSpPr>
          <p:nvPr/>
        </p:nvCxnSpPr>
        <p:spPr>
          <a:xfrm flipH="1">
            <a:off x="6483350" y="4060825"/>
            <a:ext cx="207963" cy="8270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slow" advTm="215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5" grpId="0" animBg="1"/>
      <p:bldP spid="67586" grpId="0" animBg="1"/>
      <p:bldP spid="67587" grpId="0" animBg="1"/>
      <p:bldP spid="67588" grpId="0" animBg="1"/>
      <p:bldP spid="675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06956"/>
              </p:ext>
            </p:extLst>
          </p:nvPr>
        </p:nvGraphicFramePr>
        <p:xfrm>
          <a:off x="1322388" y="153988"/>
          <a:ext cx="10156825" cy="655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Document" r:id="rId4" imgW="8893633" imgH="5708746" progId="Word.Document.12">
                  <p:embed/>
                </p:oleObj>
              </mc:Choice>
              <mc:Fallback>
                <p:oleObj name="Document" r:id="rId4" imgW="8893633" imgH="5708746" progId="Word.Document.12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153988"/>
                        <a:ext cx="10156825" cy="655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40EE392-2F52-4A64-876E-70CB64C1992E}"/>
              </a:ext>
            </a:extLst>
          </p:cNvPr>
          <p:cNvSpPr/>
          <p:nvPr/>
        </p:nvSpPr>
        <p:spPr>
          <a:xfrm>
            <a:off x="3833091" y="147637"/>
            <a:ext cx="2706254" cy="997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485701-A357-4145-8A3D-5FDA0E963F86}"/>
              </a:ext>
            </a:extLst>
          </p:cNvPr>
          <p:cNvSpPr/>
          <p:nvPr/>
        </p:nvSpPr>
        <p:spPr>
          <a:xfrm>
            <a:off x="6539345" y="147637"/>
            <a:ext cx="4939868" cy="9975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A6E019-F6D3-408F-91A5-F44AE189E486}"/>
              </a:ext>
            </a:extLst>
          </p:cNvPr>
          <p:cNvSpPr/>
          <p:nvPr/>
        </p:nvSpPr>
        <p:spPr>
          <a:xfrm>
            <a:off x="1322389" y="2259655"/>
            <a:ext cx="5222692" cy="1457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60A0C-63B5-4FCA-9CB7-A04A28468C44}"/>
              </a:ext>
            </a:extLst>
          </p:cNvPr>
          <p:cNvSpPr/>
          <p:nvPr/>
        </p:nvSpPr>
        <p:spPr>
          <a:xfrm>
            <a:off x="6539344" y="1498603"/>
            <a:ext cx="1240705" cy="865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DE4F77-B453-4189-93C3-F0DC7DD137DB}"/>
              </a:ext>
            </a:extLst>
          </p:cNvPr>
          <p:cNvSpPr/>
          <p:nvPr/>
        </p:nvSpPr>
        <p:spPr>
          <a:xfrm>
            <a:off x="7780049" y="1498603"/>
            <a:ext cx="1240705" cy="865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1561B0-6CCC-4B5B-BFB4-3767077BB704}"/>
              </a:ext>
            </a:extLst>
          </p:cNvPr>
          <p:cNvSpPr/>
          <p:nvPr/>
        </p:nvSpPr>
        <p:spPr>
          <a:xfrm>
            <a:off x="9020754" y="1498603"/>
            <a:ext cx="1240705" cy="865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D13993-843B-437A-BBDD-28A48F64AC0E}"/>
              </a:ext>
            </a:extLst>
          </p:cNvPr>
          <p:cNvSpPr/>
          <p:nvPr/>
        </p:nvSpPr>
        <p:spPr>
          <a:xfrm>
            <a:off x="10227033" y="1504954"/>
            <a:ext cx="1240705" cy="865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378E8A-49FA-4582-8190-EC093D2303C1}"/>
              </a:ext>
            </a:extLst>
          </p:cNvPr>
          <p:cNvSpPr/>
          <p:nvPr/>
        </p:nvSpPr>
        <p:spPr>
          <a:xfrm>
            <a:off x="6550817" y="2377210"/>
            <a:ext cx="1150230" cy="1330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21A2C0-C3B2-44D8-A660-9CC20F34BC9D}"/>
              </a:ext>
            </a:extLst>
          </p:cNvPr>
          <p:cNvSpPr/>
          <p:nvPr/>
        </p:nvSpPr>
        <p:spPr>
          <a:xfrm>
            <a:off x="8974853" y="2377210"/>
            <a:ext cx="1240705" cy="1330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1B66B7-FF82-4EF9-A04E-7BCFFB56306C}"/>
              </a:ext>
            </a:extLst>
          </p:cNvPr>
          <p:cNvSpPr/>
          <p:nvPr/>
        </p:nvSpPr>
        <p:spPr>
          <a:xfrm>
            <a:off x="10227033" y="2377210"/>
            <a:ext cx="1240705" cy="1330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9FD345-0AF3-4CE3-8197-0CFC102D15BD}"/>
              </a:ext>
            </a:extLst>
          </p:cNvPr>
          <p:cNvSpPr/>
          <p:nvPr/>
        </p:nvSpPr>
        <p:spPr>
          <a:xfrm>
            <a:off x="7739886" y="2364507"/>
            <a:ext cx="1240705" cy="1330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761589-BB3B-4F64-8D1D-DA0B7C2F95F9}"/>
              </a:ext>
            </a:extLst>
          </p:cNvPr>
          <p:cNvSpPr/>
          <p:nvPr/>
        </p:nvSpPr>
        <p:spPr>
          <a:xfrm>
            <a:off x="1302305" y="1151516"/>
            <a:ext cx="5216957" cy="1185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A1B71B-8CDD-4141-9362-9AB38A5AFFCB}"/>
              </a:ext>
            </a:extLst>
          </p:cNvPr>
          <p:cNvSpPr/>
          <p:nvPr/>
        </p:nvSpPr>
        <p:spPr>
          <a:xfrm>
            <a:off x="6519261" y="1151515"/>
            <a:ext cx="4948477" cy="353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4D4A5B-E1CD-4EC5-A84C-F21B43D19D4C}"/>
              </a:ext>
            </a:extLst>
          </p:cNvPr>
          <p:cNvSpPr/>
          <p:nvPr/>
        </p:nvSpPr>
        <p:spPr>
          <a:xfrm>
            <a:off x="1302305" y="3719948"/>
            <a:ext cx="5270110" cy="810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E5769B-14E6-43E7-A343-0EED9544109B}"/>
              </a:ext>
            </a:extLst>
          </p:cNvPr>
          <p:cNvSpPr/>
          <p:nvPr/>
        </p:nvSpPr>
        <p:spPr>
          <a:xfrm>
            <a:off x="6576635" y="3609255"/>
            <a:ext cx="1150230" cy="9364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4A1659-9A4C-4F5B-89D1-D18013726F53}"/>
              </a:ext>
            </a:extLst>
          </p:cNvPr>
          <p:cNvSpPr/>
          <p:nvPr/>
        </p:nvSpPr>
        <p:spPr>
          <a:xfrm>
            <a:off x="9000671" y="3609255"/>
            <a:ext cx="1240705" cy="949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990E1D-1E56-4120-AF27-A6A0C85DD7D6}"/>
              </a:ext>
            </a:extLst>
          </p:cNvPr>
          <p:cNvSpPr/>
          <p:nvPr/>
        </p:nvSpPr>
        <p:spPr>
          <a:xfrm>
            <a:off x="10252851" y="3609255"/>
            <a:ext cx="1240705" cy="9554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DF8C60-0C57-445C-A8CA-EE9ACFD9CB84}"/>
              </a:ext>
            </a:extLst>
          </p:cNvPr>
          <p:cNvSpPr/>
          <p:nvPr/>
        </p:nvSpPr>
        <p:spPr>
          <a:xfrm>
            <a:off x="7731086" y="3596552"/>
            <a:ext cx="1275324" cy="949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14EE2C-245A-46B4-8599-3D4FDC449F41}"/>
              </a:ext>
            </a:extLst>
          </p:cNvPr>
          <p:cNvSpPr/>
          <p:nvPr/>
        </p:nvSpPr>
        <p:spPr>
          <a:xfrm>
            <a:off x="1260627" y="4949005"/>
            <a:ext cx="5311788" cy="7574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A3F8AE-120B-4BD6-A3D7-2E4BDD9A247B}"/>
              </a:ext>
            </a:extLst>
          </p:cNvPr>
          <p:cNvSpPr/>
          <p:nvPr/>
        </p:nvSpPr>
        <p:spPr>
          <a:xfrm>
            <a:off x="6565718" y="4964267"/>
            <a:ext cx="1150230" cy="855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5F73DD-6677-4B77-9C53-9122BE2DEA5B}"/>
              </a:ext>
            </a:extLst>
          </p:cNvPr>
          <p:cNvSpPr/>
          <p:nvPr/>
        </p:nvSpPr>
        <p:spPr>
          <a:xfrm>
            <a:off x="8946762" y="4972271"/>
            <a:ext cx="1275324" cy="873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DBC4C0-E19F-408F-96FC-55E38F46894C}"/>
              </a:ext>
            </a:extLst>
          </p:cNvPr>
          <p:cNvSpPr/>
          <p:nvPr/>
        </p:nvSpPr>
        <p:spPr>
          <a:xfrm>
            <a:off x="10188223" y="4998884"/>
            <a:ext cx="1279515" cy="8610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FF565-81CD-44B5-8D29-883D057F738F}"/>
              </a:ext>
            </a:extLst>
          </p:cNvPr>
          <p:cNvSpPr/>
          <p:nvPr/>
        </p:nvSpPr>
        <p:spPr>
          <a:xfrm>
            <a:off x="7724026" y="4987964"/>
            <a:ext cx="1240705" cy="8453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68D138-3D96-4679-8183-D0DF65BCAB7F}"/>
              </a:ext>
            </a:extLst>
          </p:cNvPr>
          <p:cNvSpPr/>
          <p:nvPr/>
        </p:nvSpPr>
        <p:spPr>
          <a:xfrm>
            <a:off x="1224612" y="5534283"/>
            <a:ext cx="5329631" cy="1111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911BA2-39FB-4414-A30F-75ECB7FEC0D0}"/>
              </a:ext>
            </a:extLst>
          </p:cNvPr>
          <p:cNvSpPr/>
          <p:nvPr/>
        </p:nvSpPr>
        <p:spPr>
          <a:xfrm>
            <a:off x="6534958" y="5845523"/>
            <a:ext cx="1196128" cy="871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18CB228-E897-43D4-A052-B88B5FC5878F}"/>
              </a:ext>
            </a:extLst>
          </p:cNvPr>
          <p:cNvSpPr/>
          <p:nvPr/>
        </p:nvSpPr>
        <p:spPr>
          <a:xfrm>
            <a:off x="8999712" y="5845522"/>
            <a:ext cx="1241663" cy="8843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14AFD7-75E6-43CB-89F6-CBB247EAD2E9}"/>
              </a:ext>
            </a:extLst>
          </p:cNvPr>
          <p:cNvSpPr/>
          <p:nvPr/>
        </p:nvSpPr>
        <p:spPr>
          <a:xfrm>
            <a:off x="10261459" y="5866238"/>
            <a:ext cx="1217754" cy="831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EECCEF-9529-4BF2-B1D7-2D105C052AE3}"/>
              </a:ext>
            </a:extLst>
          </p:cNvPr>
          <p:cNvSpPr/>
          <p:nvPr/>
        </p:nvSpPr>
        <p:spPr>
          <a:xfrm>
            <a:off x="7739886" y="5857770"/>
            <a:ext cx="1188830" cy="8843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8C8D4E-A569-43F1-B1C4-4B5005B083BC}"/>
              </a:ext>
            </a:extLst>
          </p:cNvPr>
          <p:cNvSpPr/>
          <p:nvPr/>
        </p:nvSpPr>
        <p:spPr>
          <a:xfrm>
            <a:off x="1295608" y="4546767"/>
            <a:ext cx="5270110" cy="441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3353465-6102-4346-BFDD-5427AB118FCA}"/>
              </a:ext>
            </a:extLst>
          </p:cNvPr>
          <p:cNvSpPr/>
          <p:nvPr/>
        </p:nvSpPr>
        <p:spPr>
          <a:xfrm>
            <a:off x="6569938" y="4436073"/>
            <a:ext cx="1150230" cy="5097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D4F5F58-5204-453E-A914-120BB87B32E6}"/>
              </a:ext>
            </a:extLst>
          </p:cNvPr>
          <p:cNvSpPr/>
          <p:nvPr/>
        </p:nvSpPr>
        <p:spPr>
          <a:xfrm>
            <a:off x="8993974" y="4436073"/>
            <a:ext cx="1240705" cy="516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CBE54B-3797-42D5-8D01-80FF1C0B0AC2}"/>
              </a:ext>
            </a:extLst>
          </p:cNvPr>
          <p:cNvSpPr/>
          <p:nvPr/>
        </p:nvSpPr>
        <p:spPr>
          <a:xfrm>
            <a:off x="10246154" y="4436073"/>
            <a:ext cx="1240705" cy="520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D8A283D-065F-4164-921F-A0944B165734}"/>
              </a:ext>
            </a:extLst>
          </p:cNvPr>
          <p:cNvSpPr/>
          <p:nvPr/>
        </p:nvSpPr>
        <p:spPr>
          <a:xfrm>
            <a:off x="7724389" y="4423370"/>
            <a:ext cx="1275324" cy="516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959"/>
    </mc:Choice>
    <mc:Fallback>
      <p:transition spd="slow" advTm="719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re 1"/>
          <p:cNvSpPr>
            <a:spLocks noGrp="1"/>
          </p:cNvSpPr>
          <p:nvPr>
            <p:ph type="title"/>
          </p:nvPr>
        </p:nvSpPr>
        <p:spPr>
          <a:xfrm>
            <a:off x="635000" y="160338"/>
            <a:ext cx="10972800" cy="1143000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  <a:latin typeface="Comic Sans MS" pitchFamily="66" charset="0"/>
                <a:ea typeface="ＭＳ Ｐゴシック"/>
                <a:cs typeface="ＭＳ Ｐゴシック"/>
              </a:rPr>
              <a:t>Situation Complexe d’Evaluation</a:t>
            </a:r>
          </a:p>
        </p:txBody>
      </p:sp>
      <p:sp>
        <p:nvSpPr>
          <p:cNvPr id="50178" name="Espace réservé du contenu 2"/>
          <p:cNvSpPr>
            <a:spLocks noGrp="1"/>
          </p:cNvSpPr>
          <p:nvPr>
            <p:ph sz="half" idx="1"/>
          </p:nvPr>
        </p:nvSpPr>
        <p:spPr>
          <a:xfrm>
            <a:off x="1038225" y="1600200"/>
            <a:ext cx="53848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FR" sz="2400" dirty="0">
                <a:ea typeface="ＭＳ Ｐゴシック"/>
                <a:cs typeface="ＭＳ Ｐゴシック"/>
              </a:rPr>
              <a:t> </a:t>
            </a:r>
            <a:r>
              <a:rPr lang="fr-FR" sz="2400" dirty="0">
                <a:latin typeface="Comic Sans MS" pitchFamily="66" charset="0"/>
                <a:ea typeface="ＭＳ Ｐゴシック"/>
                <a:cs typeface="ＭＳ Ｐゴシック"/>
              </a:rPr>
              <a:t>confrontation à la SCE…</a:t>
            </a:r>
          </a:p>
        </p:txBody>
      </p:sp>
      <p:sp>
        <p:nvSpPr>
          <p:cNvPr id="50179" name="Espace réservé du contenu 3"/>
          <p:cNvSpPr>
            <a:spLocks noGrp="1"/>
          </p:cNvSpPr>
          <p:nvPr>
            <p:ph sz="half" idx="2"/>
          </p:nvPr>
        </p:nvSpPr>
        <p:spPr>
          <a:xfrm>
            <a:off x="6577013" y="1600200"/>
            <a:ext cx="5384800" cy="475773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FR" sz="2400" dirty="0">
                <a:latin typeface="Comic Sans MS" pitchFamily="66" charset="0"/>
                <a:ea typeface="ＭＳ Ｐゴシック"/>
                <a:cs typeface="ＭＳ Ｐゴシック"/>
              </a:rPr>
              <a:t>…en lien avec le S4C</a:t>
            </a:r>
            <a:r>
              <a:rPr lang="fr-FR" dirty="0">
                <a:latin typeface="Comic Sans MS" pitchFamily="66" charset="0"/>
                <a:ea typeface="ＭＳ Ｐゴシック"/>
                <a:cs typeface="ＭＳ Ｐゴシック"/>
              </a:rPr>
              <a:t>:</a:t>
            </a:r>
          </a:p>
          <a:p>
            <a:pPr marL="0" indent="0">
              <a:buFontTx/>
              <a:buNone/>
            </a:pPr>
            <a:endParaRPr lang="fr-FR" dirty="0">
              <a:latin typeface="Comic Sans MS" pitchFamily="66" charset="0"/>
              <a:ea typeface="ＭＳ Ｐゴシック"/>
              <a:cs typeface="ＭＳ Ｐゴシック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fr-FR" altLang="fr-FR" sz="1600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Pratiquant :</a:t>
            </a:r>
            <a:endParaRPr lang="fr-FR" altLang="fr-FR" sz="1600" dirty="0">
              <a:solidFill>
                <a:srgbClr val="000000"/>
              </a:solidFill>
              <a:latin typeface="Comic Sans MS" pitchFamily="66" charset="0"/>
              <a:ea typeface="ＭＳ Ｐゴシック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DF1: Respecter les principes d’efficacité des différentes phases.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DF4:  Personnaliser toutes les phases de l’échauffement.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fr-FR" altLang="ja-JP" sz="1600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DF5:  Spécificité de l’activité.</a:t>
            </a:r>
          </a:p>
          <a:p>
            <a:pPr marL="0" indent="0"/>
            <a:endParaRPr lang="fr-FR" dirty="0">
              <a:latin typeface="Comic Sans MS" pitchFamily="66" charset="0"/>
              <a:ea typeface="ＭＳ Ｐゴシック"/>
              <a:cs typeface="ＭＳ Ｐゴシック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fr-FR" altLang="fr-FR" sz="1600" u="sng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Observateur </a:t>
            </a: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: </a:t>
            </a:r>
            <a:endParaRPr lang="fr-FR" altLang="fr-FR" sz="1600" dirty="0">
              <a:solidFill>
                <a:srgbClr val="FF0000"/>
              </a:solidFill>
              <a:latin typeface="Comic Sans MS" pitchFamily="66" charset="0"/>
              <a:ea typeface="ＭＳ Ｐゴシック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DF3: </a:t>
            </a:r>
            <a:r>
              <a:rPr lang="fr-FR" altLang="fr-FR" sz="1600" dirty="0">
                <a:solidFill>
                  <a:srgbClr val="7030A0"/>
                </a:solidFill>
                <a:latin typeface="Comic Sans MS" pitchFamily="66" charset="0"/>
                <a:ea typeface="ＭＳ Ｐゴシック"/>
                <a:cs typeface="Arial" charset="0"/>
              </a:rPr>
              <a:t>Assumer les rôles d’observateur </a:t>
            </a: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et critiquer de façon constructive.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DF2: Utiliser les outils (fiche projet, fiche </a:t>
            </a:r>
            <a:r>
              <a:rPr lang="fr-FR" altLang="fr-FR" sz="1600" dirty="0" err="1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auto-référencée</a:t>
            </a: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).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fr-FR" altLang="fr-FR" sz="1600" dirty="0">
                <a:solidFill>
                  <a:srgbClr val="000000"/>
                </a:solidFill>
                <a:latin typeface="Comic Sans MS" pitchFamily="66" charset="0"/>
                <a:ea typeface="ＭＳ Ｐゴシック"/>
                <a:cs typeface="Arial" charset="0"/>
              </a:rPr>
              <a:t>Exploiter des données fiables et transmettre au pratiquant des Infos pertinentes et exploitables.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fr-FR" altLang="fr-FR" sz="1600" dirty="0">
              <a:solidFill>
                <a:srgbClr val="000000"/>
              </a:solidFill>
              <a:latin typeface="Comic Sans MS" pitchFamily="66" charset="0"/>
              <a:ea typeface="ＭＳ Ｐゴシック"/>
              <a:cs typeface="Arial" charset="0"/>
            </a:endParaRPr>
          </a:p>
          <a:p>
            <a:pPr marL="0" indent="0"/>
            <a:endParaRPr lang="fr-FR" dirty="0">
              <a:latin typeface="Comic Sans MS" pitchFamily="66" charset="0"/>
              <a:ea typeface="ＭＳ Ｐゴシック"/>
              <a:cs typeface="ＭＳ Ｐゴシック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42875" y="2414588"/>
            <a:ext cx="5721350" cy="375285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  <a:latin typeface="Comic Sans MS" pitchFamily="66" charset="0"/>
              </a:rPr>
              <a:t>Planifier et réaliser un échauffement personnalisé et spécifique à l’APSA</a:t>
            </a:r>
          </a:p>
          <a:p>
            <a:pPr algn="ctr">
              <a:defRPr/>
            </a:pPr>
            <a:endParaRPr lang="fr-FR" sz="1000" b="1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fr-FR" sz="1600" dirty="0">
                <a:solidFill>
                  <a:schemeClr val="tx1"/>
                </a:solidFill>
                <a:latin typeface="Comic Sans MS" pitchFamily="66" charset="0"/>
              </a:rPr>
              <a:t> En respectant les principes d’efficacité   des différentes phases.</a:t>
            </a:r>
          </a:p>
          <a:p>
            <a:pPr>
              <a:buFont typeface="Arial" charset="0"/>
              <a:buNone/>
              <a:defRPr/>
            </a:pPr>
            <a:endParaRPr lang="fr-FR" sz="8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fr-FR" sz="1600" dirty="0">
                <a:solidFill>
                  <a:schemeClr val="tx1"/>
                </a:solidFill>
                <a:latin typeface="Comic Sans MS" pitchFamily="66" charset="0"/>
              </a:rPr>
              <a:t> En l’adaptant à ses propres ressources (</a:t>
            </a:r>
            <a:r>
              <a:rPr lang="fr-FR" sz="1600" dirty="0" err="1">
                <a:solidFill>
                  <a:schemeClr val="tx1"/>
                </a:solidFill>
                <a:latin typeface="Comic Sans MS" pitchFamily="66" charset="0"/>
              </a:rPr>
              <a:t>auto-référencé</a:t>
            </a:r>
            <a:r>
              <a:rPr lang="fr-FR" sz="1600" dirty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endParaRPr lang="fr-FR" sz="800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fr-FR" sz="1600" dirty="0">
                <a:solidFill>
                  <a:schemeClr val="tx1"/>
                </a:solidFill>
                <a:latin typeface="Comic Sans MS" pitchFamily="66" charset="0"/>
              </a:rPr>
              <a:t> En répondant à la spécificité de l’APSA pratiquée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" name="Accolade fermante 5"/>
          <p:cNvSpPr/>
          <p:nvPr/>
        </p:nvSpPr>
        <p:spPr>
          <a:xfrm>
            <a:off x="6143625" y="2433638"/>
            <a:ext cx="273050" cy="358775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901"/>
    </mc:Choice>
    <mc:Fallback>
      <p:transition spd="slow" advTm="3090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048000" y="228600"/>
            <a:ext cx="6172200" cy="106680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>
                <a:solidFill>
                  <a:srgbClr val="000000"/>
                </a:solidFill>
                <a:latin typeface="Comic Sans MS" pitchFamily="66" charset="0"/>
              </a:rPr>
              <a:t>AXES de TRAVAIL :</a:t>
            </a:r>
          </a:p>
          <a:p>
            <a:pPr algn="ctr">
              <a:defRPr/>
            </a:pPr>
            <a:r>
              <a:rPr lang="fr-FR" sz="1600" b="1">
                <a:solidFill>
                  <a:srgbClr val="000000"/>
                </a:solidFill>
                <a:latin typeface="Comic Sans MS" pitchFamily="66" charset="0"/>
              </a:rPr>
              <a:t>dégagés suite à l’analyse et l’identification des problèmes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00275" y="2063750"/>
            <a:ext cx="2181225" cy="249396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AXE 1</a:t>
            </a:r>
          </a:p>
          <a:p>
            <a:pPr algn="ctr">
              <a:defRPr/>
            </a:pPr>
            <a:endParaRPr lang="fr-FR" sz="1400" b="1">
              <a:solidFill>
                <a:srgbClr val="000000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defRPr/>
            </a:pPr>
            <a:r>
              <a:rPr lang="fr-FR" sz="1400" b="1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</a:t>
            </a:r>
            <a:r>
              <a:rPr lang="fr-FR" sz="1400" b="1">
                <a:solidFill>
                  <a:srgbClr val="000000"/>
                </a:solidFill>
                <a:latin typeface="Comic Sans MS" pitchFamily="66" charset="0"/>
              </a:rPr>
              <a:t> PLANIFIER son échauffement seul ou à plusieurs pour mettre en œuvre un projet cohérent.</a:t>
            </a:r>
            <a:endParaRPr lang="fr-FR" sz="140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30788" y="2078038"/>
            <a:ext cx="2224087" cy="25146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900" b="1" dirty="0">
              <a:solidFill>
                <a:srgbClr val="000000"/>
              </a:solidFill>
              <a:sym typeface="Wingdings" pitchFamily="2" charset="2"/>
            </a:endParaRPr>
          </a:p>
          <a:p>
            <a:pPr algn="ctr">
              <a:defRPr/>
            </a:pPr>
            <a:endParaRPr lang="fr-FR" sz="900" b="1" dirty="0">
              <a:solidFill>
                <a:srgbClr val="000000"/>
              </a:solidFill>
              <a:sym typeface="Wingdings" pitchFamily="2" charset="2"/>
            </a:endParaRPr>
          </a:p>
          <a:p>
            <a:pPr algn="ctr">
              <a:defRPr/>
            </a:pPr>
            <a:r>
              <a:rPr lang="fr-FR" sz="14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AXE 2</a:t>
            </a:r>
          </a:p>
          <a:p>
            <a:pPr algn="ctr">
              <a:defRPr/>
            </a:pPr>
            <a:endParaRPr lang="fr-FR" sz="1400" b="1" dirty="0">
              <a:solidFill>
                <a:srgbClr val="000000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defRPr/>
            </a:pPr>
            <a:r>
              <a:rPr lang="fr-FR" sz="14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</a:t>
            </a:r>
            <a:r>
              <a:rPr lang="fr-FR" sz="1400" b="1" dirty="0">
                <a:solidFill>
                  <a:srgbClr val="000000"/>
                </a:solidFill>
                <a:latin typeface="Comic Sans MS" pitchFamily="66" charset="0"/>
              </a:rPr>
              <a:t>  ENRICHIR et PERSONNALISER son répertoire d’exercices  (</a:t>
            </a:r>
            <a:r>
              <a:rPr lang="fr-FR" sz="1400" b="1" dirty="0" err="1">
                <a:solidFill>
                  <a:srgbClr val="000000"/>
                </a:solidFill>
                <a:latin typeface="Comic Sans MS" pitchFamily="66" charset="0"/>
              </a:rPr>
              <a:t>auto-référencé</a:t>
            </a:r>
            <a:r>
              <a:rPr lang="fr-FR" sz="1400" b="1" dirty="0">
                <a:solidFill>
                  <a:srgbClr val="000000"/>
                </a:solidFill>
                <a:latin typeface="Comic Sans MS" pitchFamily="66" charset="0"/>
              </a:rPr>
              <a:t>) pour leur donner du sens.</a:t>
            </a:r>
          </a:p>
          <a:p>
            <a:pPr>
              <a:defRPr/>
            </a:pPr>
            <a:endParaRPr lang="fr-FR" sz="900" dirty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defRPr/>
            </a:pPr>
            <a:endParaRPr lang="fr-FR" sz="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91475" y="2073275"/>
            <a:ext cx="2147888" cy="248443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400" b="1" dirty="0">
              <a:solidFill>
                <a:srgbClr val="000000"/>
              </a:solidFill>
              <a:sym typeface="Wingdings" pitchFamily="2" charset="2"/>
            </a:endParaRPr>
          </a:p>
          <a:p>
            <a:pPr algn="ctr">
              <a:defRPr/>
            </a:pPr>
            <a:r>
              <a:rPr lang="fr-FR" sz="14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AXE 3</a:t>
            </a:r>
          </a:p>
          <a:p>
            <a:pPr algn="ctr">
              <a:defRPr/>
            </a:pPr>
            <a:endParaRPr lang="fr-FR" sz="1400" b="1" dirty="0">
              <a:solidFill>
                <a:srgbClr val="000000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defRPr/>
            </a:pPr>
            <a:r>
              <a:rPr lang="fr-FR" sz="1400" b="1" dirty="0">
                <a:solidFill>
                  <a:srgbClr val="000000"/>
                </a:solidFill>
                <a:latin typeface="Comic Sans MS" pitchFamily="66" charset="0"/>
                <a:sym typeface="Wingdings" pitchFamily="2" charset="2"/>
              </a:rPr>
              <a:t></a:t>
            </a:r>
            <a:r>
              <a:rPr lang="fr-FR" sz="1400" b="1" dirty="0">
                <a:solidFill>
                  <a:srgbClr val="000000"/>
                </a:solidFill>
                <a:latin typeface="Comic Sans MS" pitchFamily="66" charset="0"/>
              </a:rPr>
              <a:t> OBSERVER la réalisation d’un camarade et pouvoir la juger à partir de critères simples. </a:t>
            </a:r>
            <a:endParaRPr lang="fr-FR" sz="1400" dirty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defRPr/>
            </a:pPr>
            <a:endParaRPr lang="fr-FR" sz="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149475" y="1414463"/>
            <a:ext cx="8077200" cy="55403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rgbClr val="000000"/>
                </a:solidFill>
                <a:latin typeface="Comic Sans MS" pitchFamily="66" charset="0"/>
              </a:rPr>
              <a:t>AXES  RETENUS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1463675"/>
            <a:ext cx="304800" cy="315277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  <a:p>
            <a:pPr algn="ctr">
              <a:defRPr/>
            </a:pPr>
            <a:r>
              <a:rPr lang="fr-FR" b="1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  <a:p>
            <a:pPr algn="ctr">
              <a:defRPr/>
            </a:pPr>
            <a:r>
              <a:rPr lang="fr-FR" b="1">
                <a:solidFill>
                  <a:srgbClr val="FF0000"/>
                </a:solidFill>
                <a:latin typeface="Comic Sans MS" pitchFamily="66" charset="0"/>
              </a:rPr>
              <a:t>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81225" y="5106988"/>
            <a:ext cx="2181225" cy="1295400"/>
          </a:xfrm>
          <a:prstGeom prst="rect">
            <a:avLst/>
          </a:prstGeom>
          <a:gradFill rotWithShape="1">
            <a:gsLst>
              <a:gs pos="0">
                <a:srgbClr val="B5E5E9"/>
              </a:gs>
              <a:gs pos="100000">
                <a:srgbClr val="CBFFFF"/>
              </a:gs>
            </a:gsLst>
            <a:lin ang="16200000"/>
          </a:gradFill>
          <a:ln w="9525" algn="ctr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fr-FR" sz="1200" u="sng" dirty="0">
                <a:solidFill>
                  <a:schemeClr val="hlink"/>
                </a:solidFill>
                <a:cs typeface="Arial" charset="0"/>
              </a:rPr>
              <a:t>PLANIFIER</a:t>
            </a:r>
            <a:r>
              <a:rPr lang="fr-FR" sz="1200" dirty="0">
                <a:solidFill>
                  <a:srgbClr val="000000"/>
                </a:solidFill>
                <a:cs typeface="Arial" charset="0"/>
              </a:rPr>
              <a:t>  son échauffement : </a:t>
            </a:r>
            <a:r>
              <a:rPr lang="fr-FR" sz="1200" b="1" dirty="0">
                <a:solidFill>
                  <a:srgbClr val="FF0000"/>
                </a:solidFill>
                <a:cs typeface="Arial" charset="0"/>
              </a:rPr>
              <a:t>(ressources méthodo et sociales)</a:t>
            </a:r>
            <a:endParaRPr lang="fr-FR" sz="1200" dirty="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Prévoir pour construire et partager un projet destiné à être critiqué par un autre.</a:t>
            </a:r>
            <a:endParaRPr lang="fr-FR" sz="1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123238" y="5114925"/>
            <a:ext cx="2024062" cy="1312863"/>
          </a:xfrm>
          <a:prstGeom prst="rect">
            <a:avLst/>
          </a:prstGeom>
          <a:gradFill rotWithShape="1">
            <a:gsLst>
              <a:gs pos="0">
                <a:srgbClr val="B5E5E9"/>
              </a:gs>
              <a:gs pos="100000">
                <a:srgbClr val="CBFFFF"/>
              </a:gs>
            </a:gsLst>
            <a:lin ang="16200000"/>
          </a:gradFill>
          <a:ln w="9525" algn="ctr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Savoir </a:t>
            </a:r>
            <a:r>
              <a:rPr lang="fr-FR" sz="1200" dirty="0">
                <a:solidFill>
                  <a:srgbClr val="000000"/>
                </a:solidFill>
                <a:cs typeface="Arial" charset="0"/>
                <a:hlinkClick r:id="rId4" action="ppaction://hlinksldjump"/>
              </a:rPr>
              <a:t>OBSERVER</a:t>
            </a:r>
            <a:r>
              <a:rPr lang="fr-FR" sz="12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sz="1200" b="1" dirty="0">
                <a:solidFill>
                  <a:srgbClr val="FF0000"/>
                </a:solidFill>
                <a:cs typeface="Arial" charset="0"/>
              </a:rPr>
              <a:t>(ressources sociales et méthodo)</a:t>
            </a:r>
            <a:r>
              <a:rPr lang="fr-FR" sz="1200" dirty="0">
                <a:solidFill>
                  <a:srgbClr val="000000"/>
                </a:solidFill>
                <a:cs typeface="Arial" charset="0"/>
              </a:rPr>
              <a:t>.</a:t>
            </a:r>
          </a:p>
          <a:p>
            <a:pPr>
              <a:defRPr/>
            </a:pPr>
            <a:r>
              <a:rPr lang="fr-FR" sz="1200" dirty="0">
                <a:solidFill>
                  <a:srgbClr val="000000"/>
                </a:solidFill>
                <a:cs typeface="Arial" charset="0"/>
              </a:rPr>
              <a:t>L’appropriation des critères d’observation permettant la critique et l analyse.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53013" y="5151438"/>
            <a:ext cx="2224087" cy="12938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1200" u="sng" dirty="0">
                <a:solidFill>
                  <a:schemeClr val="hlink"/>
                </a:solidFill>
                <a:latin typeface="Comic Sans MS" pitchFamily="66" charset="0"/>
              </a:rPr>
              <a:t>ENRICHIR</a:t>
            </a:r>
            <a:r>
              <a:rPr lang="fr-FR" sz="1200" dirty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fr-FR" sz="1200" dirty="0">
                <a:solidFill>
                  <a:srgbClr val="000000"/>
                </a:solidFill>
                <a:latin typeface="Comic Sans MS" pitchFamily="66" charset="0"/>
              </a:rPr>
              <a:t>la motricité </a:t>
            </a:r>
            <a:r>
              <a:rPr lang="fr-FR" sz="1200" b="1" dirty="0">
                <a:solidFill>
                  <a:srgbClr val="FF0000"/>
                </a:solidFill>
                <a:latin typeface="Comic Sans MS" pitchFamily="66" charset="0"/>
              </a:rPr>
              <a:t>(ressources motrices)</a:t>
            </a:r>
            <a:endParaRPr lang="fr-FR" sz="1200" dirty="0">
              <a:solidFill>
                <a:srgbClr val="00000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fr-FR" sz="1200" dirty="0">
                <a:solidFill>
                  <a:srgbClr val="000000"/>
                </a:solidFill>
                <a:latin typeface="Comic Sans MS" pitchFamily="66" charset="0"/>
              </a:rPr>
              <a:t>La connaissance des exercices des différentes phases et leur utilisation.</a:t>
            </a:r>
          </a:p>
          <a:p>
            <a:pPr>
              <a:defRPr/>
            </a:pPr>
            <a:r>
              <a:rPr lang="fr-FR" sz="1200" dirty="0">
                <a:solidFill>
                  <a:srgbClr val="000000"/>
                </a:solidFill>
                <a:latin typeface="Comic Sans MS" pitchFamily="66" charset="0"/>
              </a:rPr>
              <a:t>Amener l’élève à personnaliser sa motricité.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5889625" y="4694238"/>
            <a:ext cx="585788" cy="434975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76400" y="5108575"/>
            <a:ext cx="304800" cy="12922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700" b="1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  <a:p>
            <a:pPr algn="ctr">
              <a:defRPr/>
            </a:pPr>
            <a:r>
              <a:rPr lang="fr-FR" sz="700" b="1">
                <a:solidFill>
                  <a:srgbClr val="FF0000"/>
                </a:solidFill>
                <a:latin typeface="Comic Sans MS" pitchFamily="66" charset="0"/>
              </a:rPr>
              <a:t>RA</a:t>
            </a:r>
          </a:p>
          <a:p>
            <a:pPr algn="ctr">
              <a:defRPr/>
            </a:pPr>
            <a:r>
              <a:rPr lang="fr-FR" sz="700" b="1">
                <a:solidFill>
                  <a:srgbClr val="FF0000"/>
                </a:solidFill>
                <a:latin typeface="Comic Sans MS" pitchFamily="66" charset="0"/>
              </a:rPr>
              <a:t>V</a:t>
            </a:r>
          </a:p>
          <a:p>
            <a:pPr algn="ctr">
              <a:defRPr/>
            </a:pPr>
            <a:r>
              <a:rPr lang="fr-FR" sz="700" b="1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  <a:p>
            <a:pPr algn="ctr">
              <a:defRPr/>
            </a:pPr>
            <a:r>
              <a:rPr lang="fr-FR" sz="700" b="1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  <a:p>
            <a:pPr algn="ctr">
              <a:defRPr/>
            </a:pPr>
            <a:r>
              <a:rPr lang="fr-FR" sz="700" b="1">
                <a:solidFill>
                  <a:srgbClr val="FF0000"/>
                </a:solidFill>
                <a:latin typeface="Comic Sans MS" pitchFamily="66" charset="0"/>
              </a:rPr>
              <a:t>L</a:t>
            </a:r>
          </a:p>
          <a:p>
            <a:pPr algn="ctr">
              <a:defRPr/>
            </a:pPr>
            <a:r>
              <a:rPr lang="fr-FR" sz="700" b="1">
                <a:solidFill>
                  <a:srgbClr val="FF0000"/>
                </a:solidFill>
                <a:latin typeface="Comic Sans MS" pitchFamily="66" charset="0"/>
              </a:rPr>
              <a:t> SUR</a:t>
            </a:r>
          </a:p>
        </p:txBody>
      </p:sp>
      <p:sp>
        <p:nvSpPr>
          <p:cNvPr id="20" name="Flèche vers le bas 13"/>
          <p:cNvSpPr/>
          <p:nvPr/>
        </p:nvSpPr>
        <p:spPr>
          <a:xfrm>
            <a:off x="8847138" y="4618038"/>
            <a:ext cx="585787" cy="45720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" name="Flèche vers le bas 13"/>
          <p:cNvSpPr/>
          <p:nvPr/>
        </p:nvSpPr>
        <p:spPr>
          <a:xfrm>
            <a:off x="2987675" y="4614863"/>
            <a:ext cx="585788" cy="45720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=</a:t>
            </a:r>
          </a:p>
        </p:txBody>
      </p:sp>
    </p:spTree>
    <p:custDataLst>
      <p:tags r:id="rId1"/>
    </p:custDataLst>
  </p:cSld>
  <p:clrMapOvr>
    <a:masterClrMapping/>
  </p:clrMapOvr>
  <p:transition spd="slow" advTm="337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0" grpId="0" animBg="1"/>
      <p:bldP spid="11" grpId="0" animBg="1"/>
      <p:bldP spid="13" grpId="0" animBg="1"/>
      <p:bldP spid="14" grpId="0" animBg="1"/>
      <p:bldP spid="20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943225" y="800100"/>
            <a:ext cx="5672138" cy="302895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6000" dirty="0">
                <a:solidFill>
                  <a:schemeClr val="tx1"/>
                </a:solidFill>
                <a:latin typeface="Comic Sans MS" pitchFamily="66" charset="0"/>
              </a:rPr>
              <a:t>Mise en  situation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14363" y="4200525"/>
            <a:ext cx="11029950" cy="20431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u="sng">
                <a:solidFill>
                  <a:schemeClr val="tx1"/>
                </a:solidFill>
                <a:latin typeface="Comic Sans MS" pitchFamily="66" charset="0"/>
              </a:rPr>
              <a:t>Objectifs:</a:t>
            </a:r>
            <a:r>
              <a:rPr lang="fr-FR">
                <a:solidFill>
                  <a:schemeClr val="tx1"/>
                </a:solidFill>
                <a:latin typeface="Comic Sans MS" pitchFamily="66" charset="0"/>
              </a:rPr>
              <a:t> les élèves construisent eux-mêmes l’échauffement dans un temps imparti, ils sont autonomes car le ressenti et les ressources de chacun dictent le nombre de répétions et les temps de course.</a:t>
            </a:r>
          </a:p>
          <a:p>
            <a:pPr algn="ctr">
              <a:defRPr/>
            </a:pPr>
            <a:endParaRPr lang="fr-FR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fr-FR">
                <a:solidFill>
                  <a:srgbClr val="C00000"/>
                </a:solidFill>
                <a:latin typeface="Comic Sans MS" pitchFamily="66" charset="0"/>
              </a:rPr>
              <a:t>AFC  «Savoir s’échauffer» et DF4 «Connaître et utiliser des indicateurs objectifs pour caractériser l’effort physique»</a:t>
            </a:r>
            <a:endParaRPr lang="fr-FR" u="sng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984"/>
    </mc:Choice>
    <mc:Fallback>
      <p:transition spd="slow" advTm="119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" y="160338"/>
            <a:ext cx="8834438" cy="14144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  <a:latin typeface="Comic Sans MS" pitchFamily="66" charset="0"/>
              </a:rPr>
              <a:t>1) Échauffement cardio-respiratoire: </a:t>
            </a:r>
          </a:p>
          <a:p>
            <a:pPr algn="ctr">
              <a:defRPr/>
            </a:pPr>
            <a:endParaRPr lang="fr-FR" sz="800" u="sng" dirty="0">
              <a:solidFill>
                <a:schemeClr val="tx1"/>
              </a:solidFill>
              <a:latin typeface="Comic Sans MS" pitchFamily="66" charset="0"/>
            </a:endParaRPr>
          </a:p>
          <a:p>
            <a:pPr marL="342900" indent="-342900">
              <a:buAutoNum type="arabicParenR"/>
              <a:defRPr/>
            </a:pPr>
            <a:r>
              <a:rPr lang="fr-FR" sz="1600" dirty="0">
                <a:solidFill>
                  <a:schemeClr val="tx1"/>
                </a:solidFill>
                <a:latin typeface="Comic Sans MS" pitchFamily="66" charset="0"/>
              </a:rPr>
              <a:t>Commencer par des courses à faible intensité, en </a:t>
            </a:r>
            <a:r>
              <a:rPr lang="fr-FR" sz="1600" b="1" dirty="0">
                <a:solidFill>
                  <a:schemeClr val="bg1"/>
                </a:solidFill>
                <a:latin typeface="Comic Sans MS" pitchFamily="66" charset="0"/>
              </a:rPr>
              <a:t>«zone blanche»</a:t>
            </a:r>
            <a:r>
              <a:rPr lang="fr-FR" sz="1600" dirty="0">
                <a:solidFill>
                  <a:schemeClr val="bg1"/>
                </a:solidFill>
                <a:latin typeface="Comic Sans MS" pitchFamily="66" charset="0"/>
              </a:rPr>
              <a:t>…</a:t>
            </a:r>
            <a:r>
              <a:rPr lang="fr-FR" sz="1600" dirty="0">
                <a:solidFill>
                  <a:schemeClr val="tx1"/>
                </a:solidFill>
                <a:latin typeface="Comic Sans MS" pitchFamily="66" charset="0"/>
              </a:rPr>
              <a:t> puis progressivement</a:t>
            </a:r>
          </a:p>
          <a:p>
            <a:pPr>
              <a:defRPr/>
            </a:pPr>
            <a:r>
              <a:rPr lang="fr-FR" sz="1600" dirty="0">
                <a:solidFill>
                  <a:schemeClr val="tx1"/>
                </a:solidFill>
                <a:latin typeface="Comic Sans MS" pitchFamily="66" charset="0"/>
              </a:rPr>
              <a:t>2)  Sortir de la zone blanche et entrer en </a:t>
            </a:r>
            <a:r>
              <a:rPr lang="fr-FR" sz="1600" b="1" dirty="0">
                <a:solidFill>
                  <a:srgbClr val="0000CC"/>
                </a:solidFill>
                <a:latin typeface="Comic Sans MS" pitchFamily="66" charset="0"/>
              </a:rPr>
              <a:t>«zone bleue»</a:t>
            </a:r>
            <a:r>
              <a:rPr lang="fr-FR" sz="1600" dirty="0">
                <a:solidFill>
                  <a:schemeClr val="tx1"/>
                </a:solidFill>
                <a:latin typeface="Comic Sans MS" pitchFamily="66" charset="0"/>
              </a:rPr>
              <a:t> (une fois les 3 indicateurs validés)</a:t>
            </a:r>
          </a:p>
          <a:p>
            <a:pPr>
              <a:defRPr/>
            </a:pPr>
            <a:r>
              <a:rPr lang="fr-FR" sz="1600" dirty="0">
                <a:solidFill>
                  <a:schemeClr val="tx1"/>
                </a:solidFill>
                <a:latin typeface="Comic Sans MS" pitchFamily="66" charset="0"/>
              </a:rPr>
              <a:t>3)  Maintenir l’effort en zone bleue pendant 3 à 4 minutes. 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5275" y="3573463"/>
            <a:ext cx="8088313" cy="1758950"/>
          </a:xfrm>
          <a:prstGeom prst="rect">
            <a:avLst/>
          </a:prstGeom>
          <a:solidFill>
            <a:srgbClr val="F2F2F2"/>
          </a:solidFill>
          <a:ln w="15875" algn="ctr">
            <a:solidFill>
              <a:srgbClr val="3366F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u="sng" dirty="0">
                <a:cs typeface="Arial" charset="0"/>
              </a:rPr>
              <a:t>Mise en œuvre:</a:t>
            </a:r>
          </a:p>
          <a:p>
            <a:pPr algn="ctr">
              <a:defRPr/>
            </a:pPr>
            <a:endParaRPr lang="fr-FR" sz="800" u="sng" dirty="0">
              <a:cs typeface="Arial" charset="0"/>
            </a:endParaRPr>
          </a:p>
          <a:p>
            <a:pPr>
              <a:defRPr/>
            </a:pPr>
            <a:r>
              <a:rPr lang="fr-FR" dirty="0">
                <a:cs typeface="Arial" charset="0"/>
              </a:rPr>
              <a:t>1)  Les élèves trottinent et utilisent les </a:t>
            </a:r>
            <a:r>
              <a:rPr lang="fr-FR" dirty="0">
                <a:solidFill>
                  <a:srgbClr val="00B050"/>
                </a:solidFill>
                <a:cs typeface="Arial" charset="0"/>
              </a:rPr>
              <a:t>contenus</a:t>
            </a:r>
            <a:r>
              <a:rPr lang="fr-FR" dirty="0">
                <a:cs typeface="Arial" charset="0"/>
              </a:rPr>
              <a:t> pour atteindre la </a:t>
            </a:r>
            <a:r>
              <a:rPr lang="fr-FR" b="1" dirty="0">
                <a:solidFill>
                  <a:srgbClr val="0000CC"/>
                </a:solidFill>
                <a:cs typeface="Arial" charset="0"/>
              </a:rPr>
              <a:t>zone bleue</a:t>
            </a:r>
            <a:r>
              <a:rPr lang="fr-FR" dirty="0">
                <a:cs typeface="Arial" charset="0"/>
              </a:rPr>
              <a:t>. </a:t>
            </a:r>
          </a:p>
          <a:p>
            <a:pPr>
              <a:defRPr/>
            </a:pPr>
            <a:endParaRPr lang="fr-FR" sz="1000" dirty="0">
              <a:cs typeface="Arial" charset="0"/>
            </a:endParaRPr>
          </a:p>
          <a:p>
            <a:pPr>
              <a:defRPr/>
            </a:pPr>
            <a:r>
              <a:rPr lang="fr-FR" dirty="0">
                <a:cs typeface="Arial" charset="0"/>
              </a:rPr>
              <a:t>2) Les sensations de </a:t>
            </a:r>
            <a:r>
              <a:rPr lang="fr-FR" b="1" dirty="0">
                <a:cs typeface="Arial" charset="0"/>
              </a:rPr>
              <a:t>chaleur</a:t>
            </a:r>
            <a:r>
              <a:rPr lang="fr-FR" dirty="0">
                <a:cs typeface="Arial" charset="0"/>
              </a:rPr>
              <a:t> et </a:t>
            </a:r>
            <a:r>
              <a:rPr lang="fr-FR" b="1" dirty="0">
                <a:cs typeface="Arial" charset="0"/>
              </a:rPr>
              <a:t>d’essoufflement</a:t>
            </a:r>
            <a:r>
              <a:rPr lang="fr-FR" dirty="0">
                <a:cs typeface="Arial" charset="0"/>
              </a:rPr>
              <a:t> doivent être </a:t>
            </a:r>
          </a:p>
          <a:p>
            <a:pPr>
              <a:defRPr/>
            </a:pPr>
            <a:r>
              <a:rPr lang="fr-FR" dirty="0">
                <a:cs typeface="Arial" charset="0"/>
              </a:rPr>
              <a:t>validées par les </a:t>
            </a:r>
            <a:r>
              <a:rPr lang="fr-FR" b="1" dirty="0">
                <a:cs typeface="Arial" charset="0"/>
              </a:rPr>
              <a:t>pulsations cardiaques </a:t>
            </a:r>
            <a:r>
              <a:rPr lang="fr-FR" dirty="0">
                <a:cs typeface="Arial" charset="0"/>
              </a:rPr>
              <a:t>«être dans la fourchette».</a:t>
            </a:r>
          </a:p>
        </p:txBody>
      </p:sp>
      <p:sp>
        <p:nvSpPr>
          <p:cNvPr id="6" name="Ellipse 5"/>
          <p:cNvSpPr/>
          <p:nvPr/>
        </p:nvSpPr>
        <p:spPr>
          <a:xfrm>
            <a:off x="9045575" y="4916488"/>
            <a:ext cx="1682750" cy="160337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u="sng">
                <a:solidFill>
                  <a:srgbClr val="00B050"/>
                </a:solidFill>
                <a:latin typeface="Comic Sans MS" pitchFamily="66" charset="0"/>
              </a:rPr>
              <a:t>Contenus</a:t>
            </a:r>
            <a:r>
              <a:rPr lang="fr-FR" sz="1400" u="sng">
                <a:solidFill>
                  <a:srgbClr val="00B050"/>
                </a:solidFill>
                <a:latin typeface="Comic Sans MS" pitchFamily="66" charset="0"/>
              </a:rPr>
              <a:t>: </a:t>
            </a:r>
          </a:p>
          <a:p>
            <a:pPr algn="ctr">
              <a:defRPr/>
            </a:pPr>
            <a:endParaRPr lang="fr-FR" sz="800" u="sng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1200">
                <a:solidFill>
                  <a:srgbClr val="00B050"/>
                </a:solidFill>
                <a:latin typeface="Comic Sans MS" pitchFamily="66" charset="0"/>
              </a:rPr>
              <a:t>-course lente</a:t>
            </a:r>
          </a:p>
          <a:p>
            <a:pPr algn="ctr">
              <a:defRPr/>
            </a:pPr>
            <a:r>
              <a:rPr lang="fr-FR" sz="1200">
                <a:solidFill>
                  <a:srgbClr val="00B050"/>
                </a:solidFill>
                <a:latin typeface="Comic Sans MS" pitchFamily="66" charset="0"/>
              </a:rPr>
              <a:t>-genoux poitrine</a:t>
            </a:r>
          </a:p>
          <a:p>
            <a:pPr algn="ctr">
              <a:defRPr/>
            </a:pPr>
            <a:r>
              <a:rPr lang="fr-FR" sz="1200">
                <a:solidFill>
                  <a:srgbClr val="00B050"/>
                </a:solidFill>
                <a:latin typeface="Comic Sans MS" pitchFamily="66" charset="0"/>
              </a:rPr>
              <a:t>-pas chassés</a:t>
            </a:r>
          </a:p>
          <a:p>
            <a:pPr algn="ctr">
              <a:defRPr/>
            </a:pPr>
            <a:r>
              <a:rPr lang="fr-FR" sz="1200">
                <a:solidFill>
                  <a:srgbClr val="00B050"/>
                </a:solidFill>
                <a:latin typeface="Comic Sans MS" pitchFamily="66" charset="0"/>
              </a:rPr>
              <a:t>-talons fesses etc.…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-1563688" y="4159250"/>
            <a:ext cx="979488" cy="4841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01625" y="5418138"/>
            <a:ext cx="8081963" cy="912812"/>
          </a:xfrm>
          <a:prstGeom prst="rect">
            <a:avLst/>
          </a:prstGeom>
          <a:solidFill>
            <a:srgbClr val="F2F2F2"/>
          </a:solidFill>
          <a:ln w="15875" algn="ctr">
            <a:solidFill>
              <a:srgbClr val="3366F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fr-FR">
                <a:cs typeface="Arial" charset="0"/>
              </a:rPr>
              <a:t>3) </a:t>
            </a:r>
            <a:r>
              <a:rPr lang="fr-FR" b="1">
                <a:cs typeface="Arial" charset="0"/>
              </a:rPr>
              <a:t>Maintenir la même intensité </a:t>
            </a:r>
            <a:r>
              <a:rPr lang="fr-FR">
                <a:cs typeface="Arial" charset="0"/>
              </a:rPr>
              <a:t>en </a:t>
            </a:r>
            <a:r>
              <a:rPr lang="fr-FR" b="1">
                <a:solidFill>
                  <a:srgbClr val="0000CC"/>
                </a:solidFill>
                <a:cs typeface="Arial" charset="0"/>
              </a:rPr>
              <a:t>zone bleue</a:t>
            </a:r>
            <a:r>
              <a:rPr lang="fr-FR" b="1">
                <a:solidFill>
                  <a:srgbClr val="0070C0"/>
                </a:solidFill>
                <a:cs typeface="Arial" charset="0"/>
              </a:rPr>
              <a:t> </a:t>
            </a:r>
            <a:r>
              <a:rPr lang="fr-FR">
                <a:cs typeface="Arial" charset="0"/>
              </a:rPr>
              <a:t>pendant 3 à 4 minutes.</a:t>
            </a:r>
          </a:p>
        </p:txBody>
      </p:sp>
      <p:sp>
        <p:nvSpPr>
          <p:cNvPr id="12" name="Étoile à 5 branches 11"/>
          <p:cNvSpPr/>
          <p:nvPr/>
        </p:nvSpPr>
        <p:spPr>
          <a:xfrm>
            <a:off x="7146925" y="577850"/>
            <a:ext cx="5045075" cy="4933950"/>
          </a:xfrm>
          <a:prstGeom prst="star5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5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Indicateurs d’entrée en</a:t>
            </a:r>
          </a:p>
          <a:p>
            <a:pPr algn="ctr">
              <a:defRPr/>
            </a:pPr>
            <a:r>
              <a:rPr lang="fr-FR" sz="15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«ZONE BLEUE»</a:t>
            </a:r>
          </a:p>
          <a:p>
            <a:pPr>
              <a:defRPr/>
            </a:pPr>
            <a:endParaRPr lang="fr-FR" sz="500" b="1">
              <a:solidFill>
                <a:schemeClr val="tx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fr-FR" sz="1600">
                <a:solidFill>
                  <a:schemeClr val="tx1"/>
                </a:solidFill>
                <a:latin typeface="Comic Sans MS" pitchFamily="66" charset="0"/>
              </a:rPr>
              <a:t>- </a:t>
            </a:r>
            <a:r>
              <a:rPr lang="fr-FR" sz="1600" b="1">
                <a:solidFill>
                  <a:schemeClr val="tx1"/>
                </a:solidFill>
                <a:latin typeface="Comic Sans MS" pitchFamily="66" charset="0"/>
              </a:rPr>
              <a:t>Chaleur</a:t>
            </a:r>
          </a:p>
          <a:p>
            <a:pPr>
              <a:defRPr/>
            </a:pPr>
            <a:r>
              <a:rPr lang="fr-FR" sz="1600">
                <a:solidFill>
                  <a:schemeClr val="tx1"/>
                </a:solidFill>
                <a:latin typeface="Comic Sans MS" pitchFamily="66" charset="0"/>
              </a:rPr>
              <a:t>- </a:t>
            </a:r>
            <a:r>
              <a:rPr lang="fr-FR" sz="1600" b="1">
                <a:solidFill>
                  <a:schemeClr val="tx1"/>
                </a:solidFill>
                <a:latin typeface="Comic Sans MS" pitchFamily="66" charset="0"/>
              </a:rPr>
              <a:t>Essoufflement</a:t>
            </a:r>
          </a:p>
          <a:p>
            <a:pPr>
              <a:buFontTx/>
              <a:buChar char="-"/>
              <a:defRPr/>
            </a:pPr>
            <a:r>
              <a:rPr lang="fr-FR" sz="1600" b="1">
                <a:solidFill>
                  <a:schemeClr val="tx1"/>
                </a:solidFill>
                <a:latin typeface="Comic Sans MS" pitchFamily="66" charset="0"/>
              </a:rPr>
              <a:t> Fréquence  </a:t>
            </a:r>
          </a:p>
          <a:p>
            <a:pPr>
              <a:defRPr/>
            </a:pPr>
            <a:r>
              <a:rPr lang="fr-FR" sz="1600" b="1">
                <a:solidFill>
                  <a:schemeClr val="tx1"/>
                </a:solidFill>
                <a:latin typeface="Comic Sans MS" pitchFamily="66" charset="0"/>
              </a:rPr>
              <a:t>   cardiaque</a:t>
            </a:r>
          </a:p>
          <a:p>
            <a:pPr algn="ctr">
              <a:defRPr/>
            </a:pPr>
            <a:r>
              <a:rPr lang="fr-FR" sz="1400">
                <a:solidFill>
                  <a:schemeClr val="tx1"/>
                </a:solidFill>
                <a:latin typeface="Comic Sans MS" pitchFamily="66" charset="0"/>
              </a:rPr>
              <a:t>(&gt; 150 puls.min)</a:t>
            </a:r>
          </a:p>
        </p:txBody>
      </p:sp>
      <p:sp>
        <p:nvSpPr>
          <p:cNvPr id="13" name="Étoile à 5 branches 12"/>
          <p:cNvSpPr/>
          <p:nvPr/>
        </p:nvSpPr>
        <p:spPr>
          <a:xfrm>
            <a:off x="8526463" y="730250"/>
            <a:ext cx="417512" cy="268288"/>
          </a:xfrm>
          <a:prstGeom prst="star5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376613" y="1860550"/>
            <a:ext cx="2026660" cy="143192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u="sng" dirty="0">
                <a:solidFill>
                  <a:srgbClr val="000000"/>
                </a:solidFill>
                <a:latin typeface="Comic Sans MS" pitchFamily="66" charset="0"/>
              </a:rPr>
              <a:t>Dispositif</a:t>
            </a:r>
            <a:r>
              <a:rPr lang="fr-FR" sz="14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algn="ctr">
              <a:defRPr/>
            </a:pPr>
            <a:endParaRPr lang="fr-FR" sz="700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1400" dirty="0">
                <a:solidFill>
                  <a:srgbClr val="000000"/>
                </a:solidFill>
                <a:latin typeface="Comic Sans MS" pitchFamily="66" charset="0"/>
              </a:rPr>
              <a:t>Elèves en binôme avec un chronomètre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304"/>
    </mc:Choice>
    <mc:Fallback>
      <p:transition spd="slow" advTm="393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uiExpand="1" build="p" animBg="1"/>
      <p:bldP spid="6" grpId="0" animBg="1"/>
      <p:bldP spid="18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" y="160338"/>
            <a:ext cx="8834438" cy="1204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schemeClr val="tx1"/>
                </a:solidFill>
                <a:latin typeface="Comic Sans MS" pitchFamily="66" charset="0"/>
              </a:rPr>
              <a:t>2) Échauffement renforcement musculaire :</a:t>
            </a:r>
          </a:p>
          <a:p>
            <a:pPr algn="ctr">
              <a:defRPr/>
            </a:pPr>
            <a:endParaRPr lang="fr-FR" sz="1200" u="sng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«sortir de </a:t>
            </a:r>
            <a:r>
              <a:rPr lang="fr-FR" dirty="0">
                <a:solidFill>
                  <a:schemeClr val="bg1"/>
                </a:solidFill>
                <a:latin typeface="Comic Sans MS" pitchFamily="66" charset="0"/>
              </a:rPr>
              <a:t>sa zone blanche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 pour faire X répétitions </a:t>
            </a:r>
            <a:r>
              <a:rPr lang="fr-FR" dirty="0">
                <a:solidFill>
                  <a:srgbClr val="0000CC"/>
                </a:solidFill>
                <a:latin typeface="Comic Sans MS" pitchFamily="66" charset="0"/>
              </a:rPr>
              <a:t>en zone bleue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» </a:t>
            </a:r>
          </a:p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( X en fonction du </a:t>
            </a:r>
            <a:r>
              <a:rPr lang="fr-FR" b="1" dirty="0">
                <a:solidFill>
                  <a:schemeClr val="tx1"/>
                </a:solidFill>
                <a:latin typeface="Comic Sans MS" pitchFamily="66" charset="0"/>
              </a:rPr>
              <a:t>ressenti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 et de la </a:t>
            </a:r>
            <a:r>
              <a:rPr lang="fr-FR" b="1" dirty="0">
                <a:solidFill>
                  <a:schemeClr val="tx1"/>
                </a:solidFill>
                <a:latin typeface="Comic Sans MS" pitchFamily="66" charset="0"/>
              </a:rPr>
              <a:t>dégradation du geste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7325" y="3376613"/>
            <a:ext cx="8215313" cy="2249487"/>
          </a:xfrm>
          <a:prstGeom prst="rect">
            <a:avLst/>
          </a:prstGeom>
          <a:solidFill>
            <a:srgbClr val="F2F2F2"/>
          </a:solidFill>
          <a:ln w="15875" algn="ctr">
            <a:solidFill>
              <a:srgbClr val="3366F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FR" b="1">
                <a:cs typeface="Arial" charset="0"/>
              </a:rPr>
              <a:t>Mise en œuvre :</a:t>
            </a:r>
          </a:p>
          <a:p>
            <a:pPr algn="ctr">
              <a:defRPr/>
            </a:pPr>
            <a:endParaRPr lang="fr-FR" sz="300" u="sng">
              <a:cs typeface="Arial" charset="0"/>
            </a:endParaRPr>
          </a:p>
          <a:p>
            <a:pPr>
              <a:defRPr/>
            </a:pPr>
            <a:r>
              <a:rPr lang="fr-FR" sz="1600">
                <a:cs typeface="Arial" charset="0"/>
              </a:rPr>
              <a:t>1) </a:t>
            </a:r>
            <a:r>
              <a:rPr lang="fr-FR" sz="1600" b="1">
                <a:cs typeface="Arial" charset="0"/>
              </a:rPr>
              <a:t>Un élève exécute la série</a:t>
            </a:r>
            <a:r>
              <a:rPr lang="fr-FR" sz="1600">
                <a:cs typeface="Arial" charset="0"/>
              </a:rPr>
              <a:t>, l’autre est au repos et corrige la position, conseille et filme</a:t>
            </a:r>
            <a:endParaRPr lang="fr-FR" sz="1600">
              <a:solidFill>
                <a:srgbClr val="FF0000"/>
              </a:solidFill>
              <a:cs typeface="Arial" charset="0"/>
            </a:endParaRPr>
          </a:p>
          <a:p>
            <a:pPr>
              <a:defRPr/>
            </a:pPr>
            <a:r>
              <a:rPr lang="fr-FR" sz="1600">
                <a:cs typeface="Arial" charset="0"/>
              </a:rPr>
              <a:t>Le temps de travail de l’un détermine le temps de repos de l’autre </a:t>
            </a:r>
            <a:r>
              <a:rPr lang="fr-FR" sz="1600">
                <a:solidFill>
                  <a:srgbClr val="FF0000"/>
                </a:solidFill>
                <a:cs typeface="Arial" charset="0"/>
              </a:rPr>
              <a:t>(DF2/DF3).</a:t>
            </a:r>
          </a:p>
          <a:p>
            <a:pPr>
              <a:defRPr/>
            </a:pPr>
            <a:endParaRPr lang="fr-FR" sz="800">
              <a:solidFill>
                <a:srgbClr val="FF0000"/>
              </a:solidFill>
              <a:cs typeface="Arial" charset="0"/>
            </a:endParaRPr>
          </a:p>
          <a:p>
            <a:pPr>
              <a:defRPr/>
            </a:pPr>
            <a:r>
              <a:rPr lang="fr-FR" sz="1600">
                <a:cs typeface="Arial" charset="0"/>
              </a:rPr>
              <a:t>L’élève qui fait la série ne compte pas les répétitions faites en zone blanche.</a:t>
            </a:r>
          </a:p>
          <a:p>
            <a:pPr>
              <a:defRPr/>
            </a:pPr>
            <a:endParaRPr lang="fr-FR" sz="1000">
              <a:cs typeface="Arial" charset="0"/>
            </a:endParaRPr>
          </a:p>
          <a:p>
            <a:pPr>
              <a:defRPr/>
            </a:pPr>
            <a:r>
              <a:rPr lang="fr-FR" sz="1600">
                <a:cs typeface="Arial" charset="0"/>
              </a:rPr>
              <a:t>2) </a:t>
            </a:r>
            <a:r>
              <a:rPr lang="fr-FR" sz="1600" b="1">
                <a:cs typeface="Arial" charset="0"/>
              </a:rPr>
              <a:t>L’entrée en </a:t>
            </a:r>
            <a:r>
              <a:rPr lang="fr-FR" sz="1600" b="1">
                <a:solidFill>
                  <a:srgbClr val="0000CC"/>
                </a:solidFill>
                <a:cs typeface="Arial" charset="0"/>
              </a:rPr>
              <a:t>zone bleue</a:t>
            </a:r>
            <a:r>
              <a:rPr lang="fr-FR" sz="1600" b="1">
                <a:solidFill>
                  <a:srgbClr val="0070C0"/>
                </a:solidFill>
                <a:cs typeface="Arial" charset="0"/>
              </a:rPr>
              <a:t> </a:t>
            </a:r>
            <a:r>
              <a:rPr lang="fr-FR" sz="1600">
                <a:cs typeface="Arial" charset="0"/>
              </a:rPr>
              <a:t>sera indiquée par des sensations désagréables : </a:t>
            </a:r>
          </a:p>
          <a:p>
            <a:pPr>
              <a:defRPr/>
            </a:pPr>
            <a:r>
              <a:rPr lang="fr-FR" sz="1600" b="1">
                <a:cs typeface="Arial" charset="0"/>
              </a:rPr>
              <a:t>douleur légère</a:t>
            </a:r>
            <a:r>
              <a:rPr lang="fr-FR" sz="1600">
                <a:cs typeface="Arial" charset="0"/>
              </a:rPr>
              <a:t>, </a:t>
            </a:r>
            <a:r>
              <a:rPr lang="fr-FR" sz="1600" b="1">
                <a:cs typeface="Arial" charset="0"/>
              </a:rPr>
              <a:t>brûlure</a:t>
            </a:r>
            <a:r>
              <a:rPr lang="fr-FR" sz="1600">
                <a:cs typeface="Arial" charset="0"/>
              </a:rPr>
              <a:t> et </a:t>
            </a:r>
            <a:r>
              <a:rPr lang="fr-FR" sz="1600" b="1">
                <a:cs typeface="Arial" charset="0"/>
              </a:rPr>
              <a:t>congestion musculaire</a:t>
            </a:r>
            <a:r>
              <a:rPr lang="fr-FR" sz="1600">
                <a:cs typeface="Arial" charset="0"/>
              </a:rPr>
              <a:t>.</a:t>
            </a:r>
          </a:p>
        </p:txBody>
      </p:sp>
      <p:sp>
        <p:nvSpPr>
          <p:cNvPr id="6" name="Ellipse 5"/>
          <p:cNvSpPr/>
          <p:nvPr/>
        </p:nvSpPr>
        <p:spPr>
          <a:xfrm>
            <a:off x="8766175" y="5008563"/>
            <a:ext cx="1682750" cy="160496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u="sng" dirty="0">
                <a:solidFill>
                  <a:srgbClr val="00B050"/>
                </a:solidFill>
                <a:latin typeface="Comic Sans MS" pitchFamily="66" charset="0"/>
              </a:rPr>
              <a:t>Contenus</a:t>
            </a:r>
            <a:r>
              <a:rPr lang="fr-FR" sz="1400" u="sng" dirty="0">
                <a:solidFill>
                  <a:srgbClr val="00B050"/>
                </a:solidFill>
                <a:latin typeface="Comic Sans MS" pitchFamily="66" charset="0"/>
              </a:rPr>
              <a:t>: </a:t>
            </a:r>
          </a:p>
          <a:p>
            <a:pPr algn="ctr">
              <a:defRPr/>
            </a:pPr>
            <a:endParaRPr lang="fr-FR" sz="800" u="sng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fr-FR" sz="1200" dirty="0">
                <a:solidFill>
                  <a:schemeClr val="tx1"/>
                </a:solidFill>
                <a:latin typeface="Comic Sans MS" pitchFamily="66" charset="0"/>
              </a:rPr>
              <a:t>-Abdominaux</a:t>
            </a:r>
          </a:p>
          <a:p>
            <a:pPr algn="ctr">
              <a:defRPr/>
            </a:pPr>
            <a:r>
              <a:rPr lang="fr-FR" sz="1200" dirty="0">
                <a:solidFill>
                  <a:schemeClr val="tx1"/>
                </a:solidFill>
                <a:latin typeface="Comic Sans MS" pitchFamily="66" charset="0"/>
              </a:rPr>
              <a:t>-Génuflexions</a:t>
            </a:r>
          </a:p>
          <a:p>
            <a:pPr algn="ctr">
              <a:defRPr/>
            </a:pPr>
            <a:r>
              <a:rPr lang="fr-FR" sz="1200" dirty="0">
                <a:solidFill>
                  <a:schemeClr val="tx1"/>
                </a:solidFill>
                <a:latin typeface="Comic Sans MS" pitchFamily="66" charset="0"/>
              </a:rPr>
              <a:t>-Gainage</a:t>
            </a:r>
          </a:p>
          <a:p>
            <a:pPr algn="ctr">
              <a:defRPr/>
            </a:pPr>
            <a:r>
              <a:rPr lang="fr-FR" sz="1200" dirty="0">
                <a:solidFill>
                  <a:schemeClr val="tx1"/>
                </a:solidFill>
                <a:latin typeface="Comic Sans MS" pitchFamily="66" charset="0"/>
              </a:rPr>
              <a:t>-Pompes etc.…</a:t>
            </a:r>
            <a:r>
              <a:rPr lang="fr-FR" sz="1200" u="sng" dirty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" name="Flèche droite 7"/>
          <p:cNvSpPr/>
          <p:nvPr/>
        </p:nvSpPr>
        <p:spPr>
          <a:xfrm>
            <a:off x="-1563688" y="4159250"/>
            <a:ext cx="979488" cy="48418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87325" y="5746750"/>
            <a:ext cx="8229600" cy="758825"/>
          </a:xfrm>
          <a:prstGeom prst="rect">
            <a:avLst/>
          </a:prstGeom>
          <a:solidFill>
            <a:srgbClr val="F2F2F2"/>
          </a:solidFill>
          <a:ln w="15875" algn="ctr">
            <a:solidFill>
              <a:srgbClr val="3366F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fr-FR" sz="1600" dirty="0">
                <a:cs typeface="Arial" charset="0"/>
              </a:rPr>
              <a:t>3) </a:t>
            </a:r>
            <a:r>
              <a:rPr lang="fr-FR" sz="1600" b="1" dirty="0">
                <a:cs typeface="Arial" charset="0"/>
              </a:rPr>
              <a:t>Maintenir la même intensité </a:t>
            </a:r>
            <a:r>
              <a:rPr lang="fr-FR" sz="1600" dirty="0">
                <a:cs typeface="Arial" charset="0"/>
              </a:rPr>
              <a:t>en </a:t>
            </a:r>
            <a:r>
              <a:rPr lang="fr-FR" sz="1600" b="1" dirty="0">
                <a:solidFill>
                  <a:srgbClr val="0000CC"/>
                </a:solidFill>
                <a:cs typeface="Arial" charset="0"/>
              </a:rPr>
              <a:t>zone bleue</a:t>
            </a:r>
            <a:r>
              <a:rPr lang="fr-FR" sz="1600" b="1" dirty="0">
                <a:solidFill>
                  <a:srgbClr val="0070C0"/>
                </a:solidFill>
                <a:cs typeface="Arial" charset="0"/>
              </a:rPr>
              <a:t> </a:t>
            </a:r>
            <a:r>
              <a:rPr lang="fr-FR" sz="1600" dirty="0">
                <a:cs typeface="Arial" charset="0"/>
              </a:rPr>
              <a:t>sans que le geste ne se dégrade pendant X répétitions (minimum 3 répétitions).</a:t>
            </a:r>
          </a:p>
          <a:p>
            <a:pPr algn="ctr">
              <a:defRPr/>
            </a:pPr>
            <a:endParaRPr lang="fr-FR" dirty="0">
              <a:cs typeface="Arial" charset="0"/>
            </a:endParaRPr>
          </a:p>
        </p:txBody>
      </p:sp>
      <p:sp>
        <p:nvSpPr>
          <p:cNvPr id="12" name="Étoile à 5 branches 11"/>
          <p:cNvSpPr/>
          <p:nvPr/>
        </p:nvSpPr>
        <p:spPr>
          <a:xfrm>
            <a:off x="7327900" y="565150"/>
            <a:ext cx="4864100" cy="4711700"/>
          </a:xfrm>
          <a:prstGeom prst="star5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5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Indicateurs d’entrée en « ZONE BLEUE »</a:t>
            </a:r>
          </a:p>
          <a:p>
            <a:pPr>
              <a:defRPr/>
            </a:pPr>
            <a:endParaRPr lang="fr-FR" sz="1500" b="1">
              <a:solidFill>
                <a:schemeClr val="tx1"/>
              </a:solidFill>
              <a:latin typeface="Comic Sans MS" pitchFamily="66" charset="0"/>
            </a:endParaRPr>
          </a:p>
          <a:p>
            <a:pPr>
              <a:buFontTx/>
              <a:buChar char="-"/>
              <a:defRPr/>
            </a:pPr>
            <a:r>
              <a:rPr lang="fr-FR" sz="1500" b="1">
                <a:solidFill>
                  <a:schemeClr val="tx1"/>
                </a:solidFill>
                <a:latin typeface="Comic Sans MS" pitchFamily="66" charset="0"/>
              </a:rPr>
              <a:t>Ressenti    désagréable</a:t>
            </a:r>
          </a:p>
          <a:p>
            <a:pPr>
              <a:buFontTx/>
              <a:buChar char="-"/>
              <a:defRPr/>
            </a:pPr>
            <a:r>
              <a:rPr lang="fr-FR" sz="1500" b="1">
                <a:solidFill>
                  <a:schemeClr val="tx1"/>
                </a:solidFill>
                <a:latin typeface="Comic Sans MS" pitchFamily="66" charset="0"/>
              </a:rPr>
              <a:t>Dégradation du geste.</a:t>
            </a:r>
          </a:p>
        </p:txBody>
      </p:sp>
      <p:sp>
        <p:nvSpPr>
          <p:cNvPr id="13" name="Étoile à 5 branches 12"/>
          <p:cNvSpPr/>
          <p:nvPr/>
        </p:nvSpPr>
        <p:spPr>
          <a:xfrm>
            <a:off x="7802563" y="984250"/>
            <a:ext cx="419100" cy="268288"/>
          </a:xfrm>
          <a:prstGeom prst="star5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395085" y="1654969"/>
            <a:ext cx="2082078" cy="143192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u="sng" dirty="0">
                <a:solidFill>
                  <a:srgbClr val="000000"/>
                </a:solidFill>
                <a:latin typeface="Comic Sans MS" pitchFamily="66" charset="0"/>
              </a:rPr>
              <a:t>Dispositif</a:t>
            </a:r>
            <a:r>
              <a:rPr lang="fr-FR" sz="1400" b="1" dirty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algn="ctr">
              <a:defRPr/>
            </a:pPr>
            <a:r>
              <a:rPr lang="fr-FR" sz="1400" dirty="0">
                <a:solidFill>
                  <a:srgbClr val="000000"/>
                </a:solidFill>
                <a:latin typeface="Comic Sans MS" pitchFamily="66" charset="0"/>
              </a:rPr>
              <a:t>Elèves par 2 avec un outil numérique </a:t>
            </a:r>
          </a:p>
          <a:p>
            <a:pPr algn="ctr">
              <a:defRPr/>
            </a:pPr>
            <a:r>
              <a:rPr lang="fr-FR" sz="1400" dirty="0">
                <a:solidFill>
                  <a:srgbClr val="000000"/>
                </a:solidFill>
                <a:latin typeface="Comic Sans MS" pitchFamily="66" charset="0"/>
              </a:rPr>
              <a:t>(tablette)</a:t>
            </a:r>
          </a:p>
          <a:p>
            <a:pPr algn="ctr">
              <a:defRPr/>
            </a:pPr>
            <a:r>
              <a:rPr lang="fr-FR" sz="1400" dirty="0">
                <a:solidFill>
                  <a:srgbClr val="000000"/>
                </a:solidFill>
                <a:latin typeface="Comic Sans MS" pitchFamily="66" charset="0"/>
              </a:rPr>
              <a:t>DF2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671"/>
    </mc:Choice>
    <mc:Fallback>
      <p:transition spd="slow" advTm="306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uiExpand="1" build="p" animBg="1"/>
      <p:bldP spid="6" grpId="0" animBg="1"/>
      <p:bldP spid="18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0225" y="842963"/>
            <a:ext cx="8815388" cy="1243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chemeClr val="tx2"/>
                </a:solidFill>
                <a:latin typeface="Comic Sans MS" pitchFamily="66" charset="0"/>
              </a:rPr>
              <a:t>L’objectif est de donner aux élèves </a:t>
            </a:r>
            <a:r>
              <a:rPr lang="fr-FR">
                <a:solidFill>
                  <a:srgbClr val="C00000"/>
                </a:solidFill>
                <a:latin typeface="Comic Sans MS" pitchFamily="66" charset="0"/>
              </a:rPr>
              <a:t>les repères </a:t>
            </a:r>
            <a:r>
              <a:rPr lang="fr-FR">
                <a:solidFill>
                  <a:schemeClr val="tx2"/>
                </a:solidFill>
                <a:latin typeface="Comic Sans MS" pitchFamily="66" charset="0"/>
              </a:rPr>
              <a:t>lui permettant de mener un échauffement complet, </a:t>
            </a:r>
            <a:r>
              <a:rPr lang="fr-FR">
                <a:solidFill>
                  <a:srgbClr val="7030A0"/>
                </a:solidFill>
                <a:latin typeface="Comic Sans MS" pitchFamily="66" charset="0"/>
              </a:rPr>
              <a:t>optimal par rapport à ses ressources  </a:t>
            </a:r>
          </a:p>
          <a:p>
            <a:pPr algn="ctr">
              <a:defRPr/>
            </a:pPr>
            <a:r>
              <a:rPr lang="fr-FR">
                <a:solidFill>
                  <a:schemeClr val="tx2"/>
                </a:solidFill>
                <a:latin typeface="Comic Sans MS" pitchFamily="66" charset="0"/>
              </a:rPr>
              <a:t>en assurant une pratique en sécurité pour soi et pour les autres.</a:t>
            </a:r>
          </a:p>
        </p:txBody>
      </p:sp>
      <p:sp>
        <p:nvSpPr>
          <p:cNvPr id="3" name="Flèche vers le bas 2"/>
          <p:cNvSpPr/>
          <p:nvPr/>
        </p:nvSpPr>
        <p:spPr>
          <a:xfrm>
            <a:off x="2286000" y="4071938"/>
            <a:ext cx="484188" cy="9779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>
            <a:off x="6000750" y="4100513"/>
            <a:ext cx="484188" cy="9429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9615488" y="4071938"/>
            <a:ext cx="484187" cy="9779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343025" y="5286375"/>
            <a:ext cx="2414588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rgbClr val="000000"/>
                </a:solidFill>
                <a:latin typeface="Comic Sans MS" pitchFamily="66" charset="0"/>
              </a:rPr>
              <a:t>Sur soi</a:t>
            </a:r>
          </a:p>
          <a:p>
            <a:pPr algn="ctr">
              <a:defRPr/>
            </a:pPr>
            <a:r>
              <a:rPr lang="fr-FR">
                <a:solidFill>
                  <a:srgbClr val="FF0000"/>
                </a:solidFill>
                <a:latin typeface="Comic Sans MS" pitchFamily="66" charset="0"/>
              </a:rPr>
              <a:t>(DF4)</a:t>
            </a:r>
            <a:endParaRPr lang="fr-FR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129213" y="5257800"/>
            <a:ext cx="2528887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rgbClr val="000000"/>
                </a:solidFill>
                <a:latin typeface="Comic Sans MS" pitchFamily="66" charset="0"/>
              </a:rPr>
              <a:t>Sur la structure </a:t>
            </a:r>
            <a:r>
              <a:rPr lang="fr-FR">
                <a:solidFill>
                  <a:srgbClr val="FF0000"/>
                </a:solidFill>
                <a:latin typeface="Comic Sans MS" pitchFamily="66" charset="0"/>
              </a:rPr>
              <a:t>(DF3)</a:t>
            </a:r>
            <a:endParaRPr lang="fr-FR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629650" y="5214938"/>
            <a:ext cx="251460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rgbClr val="000000"/>
                </a:solidFill>
                <a:latin typeface="Comic Sans MS" pitchFamily="66" charset="0"/>
              </a:rPr>
              <a:t>Moteurs et posturaux </a:t>
            </a:r>
            <a:r>
              <a:rPr lang="fr-FR">
                <a:solidFill>
                  <a:srgbClr val="FF0000"/>
                </a:solidFill>
                <a:latin typeface="Comic Sans MS" pitchFamily="66" charset="0"/>
              </a:rPr>
              <a:t>(DF1)</a:t>
            </a:r>
            <a:endParaRPr lang="fr-FR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4357688" y="2371725"/>
            <a:ext cx="3714750" cy="160020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chemeClr val="bg1"/>
                </a:solidFill>
                <a:latin typeface="Comic Sans MS" pitchFamily="66" charset="0"/>
              </a:rPr>
              <a:t>Des repères: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215"/>
    </mc:Choice>
    <mc:Fallback>
      <p:transition spd="slow" advTm="122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371600" y="368300"/>
            <a:ext cx="4494213" cy="1328738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FFFFFF"/>
                </a:solidFill>
                <a:latin typeface="Comic Sans MS" pitchFamily="66" charset="0"/>
              </a:rPr>
              <a:t>Des repères sur soi </a:t>
            </a:r>
          </a:p>
          <a:p>
            <a:pPr algn="ctr">
              <a:defRPr/>
            </a:pPr>
            <a:r>
              <a:rPr lang="fr-FR" sz="2400" dirty="0">
                <a:solidFill>
                  <a:srgbClr val="FFFFFF"/>
                </a:solidFill>
                <a:latin typeface="Comic Sans MS" pitchFamily="66" charset="0"/>
              </a:rPr>
              <a:t>pour passer </a:t>
            </a:r>
          </a:p>
        </p:txBody>
      </p:sp>
      <p:sp>
        <p:nvSpPr>
          <p:cNvPr id="4" name="Ellipse 3"/>
          <p:cNvSpPr/>
          <p:nvPr/>
        </p:nvSpPr>
        <p:spPr>
          <a:xfrm>
            <a:off x="6461125" y="3201988"/>
            <a:ext cx="2800350" cy="15430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À une </a:t>
            </a:r>
            <a:r>
              <a:rPr lang="fr-FR" dirty="0">
                <a:solidFill>
                  <a:srgbClr val="0000CC"/>
                </a:solidFill>
                <a:latin typeface="Comic Sans MS" pitchFamily="66" charset="0"/>
              </a:rPr>
              <a:t>zone bleue</a:t>
            </a:r>
          </a:p>
        </p:txBody>
      </p:sp>
      <p:sp>
        <p:nvSpPr>
          <p:cNvPr id="5" name="Ellipse 4"/>
          <p:cNvSpPr/>
          <p:nvPr/>
        </p:nvSpPr>
        <p:spPr>
          <a:xfrm>
            <a:off x="2043113" y="3211513"/>
            <a:ext cx="3000375" cy="1528762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D’une zone blanche</a:t>
            </a:r>
            <a:endParaRPr lang="fr-FR" dirty="0">
              <a:solidFill>
                <a:srgbClr val="FFFFFF"/>
              </a:solidFill>
              <a:latin typeface="Comic Sans MS" pitchFamily="66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3573463" y="1758950"/>
            <a:ext cx="3175" cy="13477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5106988" y="3962400"/>
            <a:ext cx="1300162" cy="142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1881188" y="4527550"/>
            <a:ext cx="368300" cy="309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3200400" y="4851400"/>
            <a:ext cx="14288" cy="485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5" idx="5"/>
          </p:cNvCxnSpPr>
          <p:nvPr/>
        </p:nvCxnSpPr>
        <p:spPr>
          <a:xfrm>
            <a:off x="4559300" y="4670425"/>
            <a:ext cx="425450" cy="566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65138" y="4749800"/>
            <a:ext cx="1379537" cy="15287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Pulsations cardiaques de repos  60/90 </a:t>
            </a:r>
            <a:r>
              <a:rPr lang="fr-FR" dirty="0" err="1">
                <a:solidFill>
                  <a:schemeClr val="tx1"/>
                </a:solidFill>
                <a:latin typeface="Comic Sans MS" pitchFamily="66" charset="0"/>
              </a:rPr>
              <a:t>Puls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/min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179638" y="5449888"/>
            <a:ext cx="1957387" cy="914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Pas d’essoufflement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519613" y="5529263"/>
            <a:ext cx="1200150" cy="914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Peu de chaleur</a:t>
            </a:r>
          </a:p>
        </p:txBody>
      </p:sp>
      <p:cxnSp>
        <p:nvCxnSpPr>
          <p:cNvPr id="42" name="Connecteur droit avec flèche 41"/>
          <p:cNvCxnSpPr/>
          <p:nvPr/>
        </p:nvCxnSpPr>
        <p:spPr>
          <a:xfrm flipV="1">
            <a:off x="9293225" y="3546475"/>
            <a:ext cx="1108075" cy="393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0494963" y="4424363"/>
            <a:ext cx="1457325" cy="1193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Pulsations cardiaques 140/170 </a:t>
            </a:r>
          </a:p>
          <a:p>
            <a:pPr algn="ctr">
              <a:defRPr/>
            </a:pPr>
            <a:r>
              <a:rPr lang="fr-FR" dirty="0" err="1">
                <a:solidFill>
                  <a:schemeClr val="tx1"/>
                </a:solidFill>
                <a:latin typeface="Comic Sans MS" pitchFamily="66" charset="0"/>
              </a:rPr>
              <a:t>Puls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/min</a:t>
            </a:r>
          </a:p>
        </p:txBody>
      </p:sp>
      <p:cxnSp>
        <p:nvCxnSpPr>
          <p:cNvPr id="46" name="Connecteur droit avec flèche 45"/>
          <p:cNvCxnSpPr/>
          <p:nvPr/>
        </p:nvCxnSpPr>
        <p:spPr>
          <a:xfrm>
            <a:off x="9093200" y="4465638"/>
            <a:ext cx="1320800" cy="6921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428038" y="5607050"/>
            <a:ext cx="1763712" cy="8477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Essoufflement</a:t>
            </a:r>
          </a:p>
        </p:txBody>
      </p:sp>
      <p:cxnSp>
        <p:nvCxnSpPr>
          <p:cNvPr id="50" name="Connecteur droit avec flèche 49"/>
          <p:cNvCxnSpPr/>
          <p:nvPr/>
        </p:nvCxnSpPr>
        <p:spPr>
          <a:xfrm>
            <a:off x="8324850" y="4835525"/>
            <a:ext cx="474663" cy="652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107113" y="5508625"/>
            <a:ext cx="165735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Sensation de chaleur</a:t>
            </a:r>
          </a:p>
        </p:txBody>
      </p:sp>
      <p:cxnSp>
        <p:nvCxnSpPr>
          <p:cNvPr id="54" name="Connecteur droit avec flèche 53"/>
          <p:cNvCxnSpPr/>
          <p:nvPr/>
        </p:nvCxnSpPr>
        <p:spPr>
          <a:xfrm flipH="1" flipV="1">
            <a:off x="1530350" y="3611563"/>
            <a:ext cx="498475" cy="222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52400" y="2851150"/>
            <a:ext cx="1387475" cy="12128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Pas de congestion musculaire</a:t>
            </a:r>
          </a:p>
        </p:txBody>
      </p:sp>
      <p:cxnSp>
        <p:nvCxnSpPr>
          <p:cNvPr id="59" name="Connecteur droit avec flèche 58"/>
          <p:cNvCxnSpPr/>
          <p:nvPr/>
        </p:nvCxnSpPr>
        <p:spPr>
          <a:xfrm flipH="1">
            <a:off x="6831013" y="4800600"/>
            <a:ext cx="358775" cy="655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0418763" y="2984500"/>
            <a:ext cx="154305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Congestion musculaire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15"/>
    </mc:Choice>
    <mc:Fallback>
      <p:transition spd="slow" advTm="232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34" grpId="0" animBg="1"/>
      <p:bldP spid="37" grpId="0" animBg="1"/>
      <p:bldP spid="38" grpId="0" animBg="1"/>
      <p:bldP spid="44" grpId="0" animBg="1"/>
      <p:bldP spid="48" grpId="0" animBg="1"/>
      <p:bldP spid="52" grpId="0" animBg="1"/>
      <p:bldP spid="57" grpId="0" animBg="1"/>
      <p:bldP spid="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4429125" y="928688"/>
            <a:ext cx="3114675" cy="1457325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FFFFFF"/>
                </a:solidFill>
                <a:latin typeface="Comic Sans MS" pitchFamily="66" charset="0"/>
              </a:rPr>
              <a:t>Des repères sur la structure de l’échauffement: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H="1">
            <a:off x="3629025" y="1957388"/>
            <a:ext cx="857250" cy="828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140450" y="2498725"/>
            <a:ext cx="414338" cy="1071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958850" y="2771775"/>
            <a:ext cx="3841750" cy="3200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L’élève maîtrise… les quatre phases de l’échauffement:</a:t>
            </a:r>
          </a:p>
          <a:p>
            <a:pPr algn="ctr">
              <a:defRPr/>
            </a:pPr>
            <a:endParaRPr lang="fr-FR" sz="800" u="sng" dirty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1 - Cardio-respiratoire</a:t>
            </a:r>
          </a:p>
          <a:p>
            <a:pPr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2 - Renforcement   musculaire</a:t>
            </a:r>
          </a:p>
          <a:p>
            <a:pPr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3 - Étirements</a:t>
            </a:r>
          </a:p>
          <a:p>
            <a:pPr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4 - Spécifique à l’APSA</a:t>
            </a:r>
          </a:p>
        </p:txBody>
      </p:sp>
      <p:sp>
        <p:nvSpPr>
          <p:cNvPr id="10" name="Ellipse 9"/>
          <p:cNvSpPr/>
          <p:nvPr/>
        </p:nvSpPr>
        <p:spPr>
          <a:xfrm>
            <a:off x="5286375" y="3743325"/>
            <a:ext cx="3000375" cy="20859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L’élève  maîtrise… le temps  passé en zone bleue ou le nombre de répétitions en zone bleue.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7543800" y="1828800"/>
            <a:ext cx="1114425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8586788" y="2371725"/>
            <a:ext cx="2614612" cy="2057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latin typeface="Comic Sans MS" pitchFamily="66" charset="0"/>
              </a:rPr>
              <a:t>L’élève maîtrise…  la situation d’échauffement spécifique à l’APSA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168"/>
    </mc:Choice>
    <mc:Fallback>
      <p:transition spd="slow" advTm="161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2.7|3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7|2.6|1.9|3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.1|3.2|6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5|4.7|1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.1|4.7|7.7|1.5|1.2|1.2|1.2|1.4|4.7|3.6|2.4|2.1|2|3.8|1.7|1.5|1.6|1.5|2.7|2.6|1.7|1.4|1.5|1.8|2.8|1.6|1.5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5|2.3|1.1|2.3|2.3|2.5|1.3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3|0.7|4.6|4.7|0.6|5.5|4.3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2.1|3.1|3.6|3.2|2.9|1.4|5.1|3.9|3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6|2.1|4.1|1.9|0.5|2.7|2.8|3.2|2.8|3.4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3.9|1.9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|1.6|1.8|2|1.8|2.3|1.3|1.2|1.9|1.9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2|5|3.7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1473</Words>
  <Application>Microsoft Office PowerPoint</Application>
  <PresentationFormat>Grand écran</PresentationFormat>
  <Paragraphs>254</Paragraphs>
  <Slides>14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Comic Sans MS</vt:lpstr>
      <vt:lpstr>Symbol</vt:lpstr>
      <vt:lpstr>Times New Roman</vt:lpstr>
      <vt:lpstr>Wingdings 3</vt:lpstr>
      <vt:lpstr>Thème Office</vt:lpstr>
      <vt:lpstr>Brin</vt:lpstr>
      <vt:lpstr>Modèle par défaut</vt:lpstr>
      <vt:lpstr>Document</vt:lpstr>
      <vt:lpstr>Les diapos suivantes illustrent une mise en situation possible pour un échauffement dit auto-référencé</vt:lpstr>
      <vt:lpstr>Situation Complexe d’Evaluation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Analyse de l’AFC:  S’échauffer avant un effort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et parcours de formation possible  pour l’AFC « s’échauffer avant un effort »</dc:title>
  <dc:creator>David Tavernier</dc:creator>
  <cp:lastModifiedBy>Yannick Dartois</cp:lastModifiedBy>
  <cp:revision>279</cp:revision>
  <dcterms:created xsi:type="dcterms:W3CDTF">2017-11-06T14:46:11Z</dcterms:created>
  <dcterms:modified xsi:type="dcterms:W3CDTF">2019-09-17T20:50:23Z</dcterms:modified>
</cp:coreProperties>
</file>