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7" r:id="rId4"/>
    <p:sldId id="259" r:id="rId5"/>
    <p:sldId id="262" r:id="rId6"/>
    <p:sldId id="258" r:id="rId7"/>
    <p:sldId id="274" r:id="rId8"/>
    <p:sldId id="263" r:id="rId9"/>
    <p:sldId id="271" r:id="rId10"/>
    <p:sldId id="261" r:id="rId11"/>
    <p:sldId id="272" r:id="rId12"/>
    <p:sldId id="264" r:id="rId13"/>
    <p:sldId id="275" r:id="rId14"/>
    <p:sldId id="265" r:id="rId15"/>
    <p:sldId id="273" r:id="rId16"/>
    <p:sldId id="270" r:id="rId17"/>
    <p:sldId id="268" r:id="rId18"/>
    <p:sldId id="269" r:id="rId19"/>
    <p:sldId id="26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0F3-B1BC-47C3-91FF-3C9ABCC3B39A}" type="datetimeFigureOut">
              <a:rPr lang="fr-FR" smtClean="0"/>
              <a:pPr/>
              <a:t>08/02/2016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AFAD-9B28-4783-AE45-A9A48B1836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0F3-B1BC-47C3-91FF-3C9ABCC3B39A}" type="datetimeFigureOut">
              <a:rPr lang="fr-FR" smtClean="0"/>
              <a:pPr/>
              <a:t>08/02/2016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AFAD-9B28-4783-AE45-A9A48B1836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0F3-B1BC-47C3-91FF-3C9ABCC3B39A}" type="datetimeFigureOut">
              <a:rPr lang="fr-FR" smtClean="0"/>
              <a:pPr/>
              <a:t>08/02/2016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AFAD-9B28-4783-AE45-A9A48B1836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0F3-B1BC-47C3-91FF-3C9ABCC3B39A}" type="datetimeFigureOut">
              <a:rPr lang="fr-FR" smtClean="0"/>
              <a:pPr/>
              <a:t>08/02/2016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AFAD-9B28-4783-AE45-A9A48B1836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0F3-B1BC-47C3-91FF-3C9ABCC3B39A}" type="datetimeFigureOut">
              <a:rPr lang="fr-FR" smtClean="0"/>
              <a:pPr/>
              <a:t>08/02/2016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00AFAD-9B28-4783-AE45-A9A48B1836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0F3-B1BC-47C3-91FF-3C9ABCC3B39A}" type="datetimeFigureOut">
              <a:rPr lang="fr-FR" smtClean="0"/>
              <a:pPr/>
              <a:t>08/02/2016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AFAD-9B28-4783-AE45-A9A48B1836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0F3-B1BC-47C3-91FF-3C9ABCC3B39A}" type="datetimeFigureOut">
              <a:rPr lang="fr-FR" smtClean="0"/>
              <a:pPr/>
              <a:t>08/02/2016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AFAD-9B28-4783-AE45-A9A48B1836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0F3-B1BC-47C3-91FF-3C9ABCC3B39A}" type="datetimeFigureOut">
              <a:rPr lang="fr-FR" smtClean="0"/>
              <a:pPr/>
              <a:t>08/02/2016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AFAD-9B28-4783-AE45-A9A48B1836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0F3-B1BC-47C3-91FF-3C9ABCC3B39A}" type="datetimeFigureOut">
              <a:rPr lang="fr-FR" smtClean="0"/>
              <a:pPr/>
              <a:t>08/02/2016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AFAD-9B28-4783-AE45-A9A48B1836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0F3-B1BC-47C3-91FF-3C9ABCC3B39A}" type="datetimeFigureOut">
              <a:rPr lang="fr-FR" smtClean="0"/>
              <a:pPr/>
              <a:t>08/02/2016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AFAD-9B28-4783-AE45-A9A48B1836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0F3-B1BC-47C3-91FF-3C9ABCC3B39A}" type="datetimeFigureOut">
              <a:rPr lang="fr-FR" smtClean="0"/>
              <a:pPr/>
              <a:t>08/02/2016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AFAD-9B28-4783-AE45-A9A48B1836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9670F3-B1BC-47C3-91FF-3C9ABCC3B39A}" type="datetimeFigureOut">
              <a:rPr lang="fr-FR" smtClean="0"/>
              <a:pPr/>
              <a:t>08/02/2016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00AFAD-9B28-4783-AE45-A9A48B1836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030" y="1071546"/>
            <a:ext cx="8229600" cy="3929090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>Histoire des Arts</a:t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dirty="0" smtClean="0"/>
              <a:t>LA  céramique  grecque</a:t>
            </a: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u="sng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457200" y="17748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Etudier   une  céramique  c’est :</a:t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comprendre  son  message. </a:t>
            </a:r>
            <a:endParaRPr lang="fr-FR" sz="3600" dirty="0"/>
          </a:p>
        </p:txBody>
      </p:sp>
      <p:pic>
        <p:nvPicPr>
          <p:cNvPr id="1027" name="Picture 3" descr="C:\Users\Florian\Desktop\héra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13" y="1584704"/>
            <a:ext cx="4050439" cy="5012648"/>
          </a:xfrm>
          <a:prstGeom prst="rect">
            <a:avLst/>
          </a:prstGeom>
          <a:noFill/>
        </p:spPr>
      </p:pic>
      <p:pic>
        <p:nvPicPr>
          <p:cNvPr id="1028" name="Picture 4" descr="C:\Users\Florian\Desktop\Ulysse, les sirè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1933" y="1412776"/>
            <a:ext cx="5312067" cy="518457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059832" y="1700808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Scènes mythologiques </a:t>
            </a:r>
            <a:r>
              <a:rPr lang="fr-FR" sz="1000" b="1" smtClean="0">
                <a:solidFill>
                  <a:schemeClr val="bg1"/>
                </a:solidFill>
              </a:rPr>
              <a:t>: </a:t>
            </a:r>
          </a:p>
          <a:p>
            <a:r>
              <a:rPr lang="fr-FR" sz="1000" b="1" smtClean="0">
                <a:solidFill>
                  <a:schemeClr val="bg1"/>
                </a:solidFill>
              </a:rPr>
              <a:t>Héraclès </a:t>
            </a:r>
            <a:r>
              <a:rPr lang="fr-FR" sz="1000" b="1" dirty="0" smtClean="0">
                <a:solidFill>
                  <a:schemeClr val="bg1"/>
                </a:solidFill>
              </a:rPr>
              <a:t>et le lion de Némée,</a:t>
            </a:r>
          </a:p>
          <a:p>
            <a:r>
              <a:rPr lang="fr-FR" sz="1000" b="1" dirty="0" smtClean="0">
                <a:solidFill>
                  <a:schemeClr val="bg1"/>
                </a:solidFill>
              </a:rPr>
              <a:t>Ulysse et les sirènes.</a:t>
            </a:r>
          </a:p>
          <a:p>
            <a:r>
              <a:rPr lang="fr-FR" sz="1100" b="1" dirty="0" smtClean="0">
                <a:solidFill>
                  <a:srgbClr val="FF0000"/>
                </a:solidFill>
              </a:rPr>
              <a:t>L’artiste célèbre ici le courage, la puissance et la ruse.</a:t>
            </a:r>
            <a:endParaRPr lang="fr-FR" sz="1100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123728" y="1988840"/>
            <a:ext cx="1008112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en angle 11"/>
          <p:cNvCxnSpPr/>
          <p:nvPr/>
        </p:nvCxnSpPr>
        <p:spPr>
          <a:xfrm>
            <a:off x="4355976" y="2132856"/>
            <a:ext cx="1872208" cy="17281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9630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Florian\Desktop\travaux_feminins,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778889" cy="6507469"/>
          </a:xfrm>
          <a:prstGeom prst="rect">
            <a:avLst/>
          </a:prstGeom>
          <a:noFill/>
        </p:spPr>
      </p:pic>
      <p:pic>
        <p:nvPicPr>
          <p:cNvPr id="5123" name="Picture 3" descr="C:\Users\Florian\Desktop\travaux_feminins,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533"/>
            <a:ext cx="3744416" cy="6467127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>
            <a:off x="5076056" y="1556792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499992" y="134076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Filent la laine</a:t>
            </a:r>
            <a:endParaRPr lang="fr-FR" sz="1000" b="1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6876256" y="1628800"/>
            <a:ext cx="648072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164288" y="141277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Tissent la laine</a:t>
            </a:r>
            <a:endParaRPr lang="fr-FR" sz="1000" b="1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347864" y="1556792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915816" y="1196752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Cardent (peignent) la laine</a:t>
            </a:r>
            <a:endParaRPr lang="fr-FR" sz="1000" b="1" dirty="0">
              <a:solidFill>
                <a:schemeClr val="bg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755576" y="3501008"/>
            <a:ext cx="1296144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07504" y="537321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Rangent les tissus fabriqués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27784" y="3326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Scènes de la vie quotidienne : </a:t>
            </a:r>
            <a:r>
              <a:rPr lang="fr-FR" sz="1200" b="1" dirty="0" smtClean="0">
                <a:solidFill>
                  <a:srgbClr val="FF0000"/>
                </a:solidFill>
              </a:rPr>
              <a:t>le travail des femmes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87824" y="56612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bg1"/>
                </a:solidFill>
              </a:rPr>
              <a:t>Céramiques à figures noires (</a:t>
            </a:r>
            <a:r>
              <a:rPr lang="fr-FR" b="1" u="sng" dirty="0" err="1" smtClean="0">
                <a:solidFill>
                  <a:schemeClr val="bg1"/>
                </a:solidFill>
              </a:rPr>
              <a:t>VIIè</a:t>
            </a:r>
            <a:r>
              <a:rPr lang="fr-FR" b="1" u="sng" dirty="0" smtClean="0">
                <a:solidFill>
                  <a:schemeClr val="bg1"/>
                </a:solidFill>
              </a:rPr>
              <a:t>-</a:t>
            </a:r>
            <a:r>
              <a:rPr lang="fr-FR" b="1" u="sng" dirty="0" err="1" smtClean="0">
                <a:solidFill>
                  <a:schemeClr val="bg1"/>
                </a:solidFill>
              </a:rPr>
              <a:t>VIè</a:t>
            </a:r>
            <a:r>
              <a:rPr lang="fr-FR" b="1" u="sng" dirty="0" smtClean="0">
                <a:solidFill>
                  <a:schemeClr val="bg1"/>
                </a:solidFill>
              </a:rPr>
              <a:t> siècles)</a:t>
            </a:r>
            <a:endParaRPr lang="fr-FR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71480"/>
          </a:xfrm>
        </p:spPr>
        <p:txBody>
          <a:bodyPr>
            <a:normAutofit/>
          </a:bodyPr>
          <a:lstStyle/>
          <a:p>
            <a:endParaRPr lang="fr-FR" sz="2800" dirty="0"/>
          </a:p>
        </p:txBody>
      </p:sp>
      <p:pic>
        <p:nvPicPr>
          <p:cNvPr id="1027" name="Picture 3" descr="C:\Users\Florian\Desktop\DSC03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9" y="3750471"/>
            <a:ext cx="4143372" cy="3107529"/>
          </a:xfrm>
          <a:prstGeom prst="rect">
            <a:avLst/>
          </a:prstGeom>
          <a:noFill/>
        </p:spPr>
      </p:pic>
      <p:pic>
        <p:nvPicPr>
          <p:cNvPr id="1026" name="Picture 2" descr="C:\Users\Florian\Desktop\10 - Cop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43570" cy="376333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42911" y="5357826"/>
            <a:ext cx="4286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Pesons au bas d’un métier à tisser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15008" y="1357298"/>
            <a:ext cx="34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Pesons-Musée de l’Acropole-Athènes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7" name="Picture 3" descr="C:\Users\Florian\Desktop\loisir_feminin, le jong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833230" cy="5717722"/>
          </a:xfrm>
          <a:prstGeom prst="rect">
            <a:avLst/>
          </a:prstGeom>
          <a:noFill/>
        </p:spPr>
      </p:pic>
      <p:pic>
        <p:nvPicPr>
          <p:cNvPr id="6148" name="Picture 4" descr="C:\Users\Florian\Desktop\femme jouant du au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3915" y="0"/>
            <a:ext cx="3290085" cy="6858000"/>
          </a:xfrm>
          <a:prstGeom prst="rect">
            <a:avLst/>
          </a:prstGeom>
          <a:noFill/>
        </p:spPr>
      </p:pic>
      <p:cxnSp>
        <p:nvCxnSpPr>
          <p:cNvPr id="8" name="Connecteur droit avec flèche 7"/>
          <p:cNvCxnSpPr/>
          <p:nvPr/>
        </p:nvCxnSpPr>
        <p:spPr>
          <a:xfrm>
            <a:off x="1403648" y="1052736"/>
            <a:ext cx="1368152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95536" y="764704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Jeune fille jonglant avec des noix</a:t>
            </a:r>
            <a:endParaRPr lang="fr-FR" sz="1000" b="1" dirty="0">
              <a:solidFill>
                <a:schemeClr val="bg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7884368" y="1844824"/>
            <a:ext cx="432048" cy="122413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956376" y="1340768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Jeune fille jouant du AULOS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3968" y="69269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Les loisirs des jeunes filles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39952" y="594928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bg1"/>
                </a:solidFill>
              </a:rPr>
              <a:t>Céramiques à figures rouges (</a:t>
            </a:r>
            <a:r>
              <a:rPr lang="fr-FR" b="1" u="sng" dirty="0" err="1" smtClean="0">
                <a:solidFill>
                  <a:schemeClr val="bg1"/>
                </a:solidFill>
              </a:rPr>
              <a:t>Vè</a:t>
            </a:r>
            <a:r>
              <a:rPr lang="fr-FR" b="1" u="sng" dirty="0" smtClean="0">
                <a:solidFill>
                  <a:schemeClr val="bg1"/>
                </a:solidFill>
              </a:rPr>
              <a:t>-</a:t>
            </a:r>
            <a:r>
              <a:rPr lang="fr-FR" b="1" u="sng" dirty="0" err="1" smtClean="0">
                <a:solidFill>
                  <a:schemeClr val="bg1"/>
                </a:solidFill>
              </a:rPr>
              <a:t>IVè</a:t>
            </a:r>
            <a:r>
              <a:rPr lang="fr-FR" b="1" u="sng" dirty="0" smtClean="0">
                <a:solidFill>
                  <a:schemeClr val="bg1"/>
                </a:solidFill>
              </a:rPr>
              <a:t> siècles)</a:t>
            </a:r>
            <a:endParaRPr lang="fr-FR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Florian\Desktop\Kérylos-joueur de Aulos - Cop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24839"/>
            <a:ext cx="5155872" cy="6882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120720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Dans la Grèce antique, il existait deux types de      céramiques:</a:t>
            </a:r>
          </a:p>
          <a:p>
            <a:pPr algn="just">
              <a:buNone/>
            </a:pP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les céramiques à figures noires (sur fond couleur argile)</a:t>
            </a:r>
          </a:p>
          <a:p>
            <a:pPr algn="just">
              <a:buNone/>
            </a:pP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réalisées aux VIIème et VIème siècles,</a:t>
            </a:r>
          </a:p>
          <a:p>
            <a:pPr algn="just">
              <a:buNone/>
            </a:pP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les céramiques à figures rouges (sur fond noir) datant des</a:t>
            </a:r>
          </a:p>
          <a:p>
            <a:pPr algn="just">
              <a:buNone/>
            </a:pP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Vème et IVème siècles.</a:t>
            </a:r>
          </a:p>
          <a:p>
            <a:pPr>
              <a:buNone/>
            </a:pPr>
            <a:endParaRPr lang="fr-FR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0070C0"/>
                </a:solidFill>
                <a:sym typeface="Wingdings" pitchFamily="2" charset="2"/>
              </a:rPr>
              <a:t>      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Les représentations figurées sur les céramiques nous donnent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des informations précieuses sur la vie quotidienne des grecs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(cueillette des olives, travaux des femmes, jeux des enfants…),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les croyances (Ulysse et les sirènes, Héraclès et le lion de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Némée), les batailles…</a:t>
            </a:r>
          </a:p>
          <a:p>
            <a:endParaRPr lang="fr-FR" dirty="0" smtClean="0">
              <a:sym typeface="Wingdings" pitchFamily="2" charset="2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Etudier   une  céramique  c’est :</a:t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préserver la mémoire.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 descr="C:\Users\Florian\Desktop\restauration amphore,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7387"/>
            <a:ext cx="3748881" cy="573061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5536" y="2276872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travail des </a:t>
            </a:r>
            <a:r>
              <a:rPr lang="fr-FR" b="1" u="sng" dirty="0" smtClean="0">
                <a:solidFill>
                  <a:srgbClr val="FF0000"/>
                </a:solidFill>
              </a:rPr>
              <a:t>archéologues </a:t>
            </a:r>
            <a:r>
              <a:rPr lang="fr-FR" b="1" dirty="0" smtClean="0">
                <a:solidFill>
                  <a:schemeClr val="bg1"/>
                </a:solidFill>
              </a:rPr>
              <a:t>consiste à récupérer le maximum de fragments et de les assembler pour une meilleure lecture de l’information donnée par le dessin.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5" name="Picture 3" descr="C:\Users\Florian\Desktop\athena_cr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304" y="0"/>
            <a:ext cx="5215781" cy="6803192"/>
          </a:xfrm>
          <a:prstGeom prst="rect">
            <a:avLst/>
          </a:prstGeom>
          <a:noFill/>
        </p:spPr>
      </p:pic>
      <p:sp>
        <p:nvSpPr>
          <p:cNvPr id="15" name="Forme libre 14"/>
          <p:cNvSpPr/>
          <p:nvPr/>
        </p:nvSpPr>
        <p:spPr>
          <a:xfrm>
            <a:off x="5192969" y="2209800"/>
            <a:ext cx="1878391" cy="3187756"/>
          </a:xfrm>
          <a:custGeom>
            <a:avLst/>
            <a:gdLst>
              <a:gd name="connsiteX0" fmla="*/ 1878391 w 1878391"/>
              <a:gd name="connsiteY0" fmla="*/ 0 h 3187756"/>
              <a:gd name="connsiteX1" fmla="*/ 1832671 w 1878391"/>
              <a:gd name="connsiteY1" fmla="*/ 15240 h 3187756"/>
              <a:gd name="connsiteX2" fmla="*/ 1802191 w 1878391"/>
              <a:gd name="connsiteY2" fmla="*/ 60960 h 3187756"/>
              <a:gd name="connsiteX3" fmla="*/ 1756471 w 1878391"/>
              <a:gd name="connsiteY3" fmla="*/ 91440 h 3187756"/>
              <a:gd name="connsiteX4" fmla="*/ 1695511 w 1878391"/>
              <a:gd name="connsiteY4" fmla="*/ 274320 h 3187756"/>
              <a:gd name="connsiteX5" fmla="*/ 1680271 w 1878391"/>
              <a:gd name="connsiteY5" fmla="*/ 320040 h 3187756"/>
              <a:gd name="connsiteX6" fmla="*/ 1588831 w 1878391"/>
              <a:gd name="connsiteY6" fmla="*/ 381000 h 3187756"/>
              <a:gd name="connsiteX7" fmla="*/ 1543111 w 1878391"/>
              <a:gd name="connsiteY7" fmla="*/ 396240 h 3187756"/>
              <a:gd name="connsiteX8" fmla="*/ 1360231 w 1878391"/>
              <a:gd name="connsiteY8" fmla="*/ 487680 h 3187756"/>
              <a:gd name="connsiteX9" fmla="*/ 1207831 w 1878391"/>
              <a:gd name="connsiteY9" fmla="*/ 533400 h 3187756"/>
              <a:gd name="connsiteX10" fmla="*/ 1116391 w 1878391"/>
              <a:gd name="connsiteY10" fmla="*/ 594360 h 3187756"/>
              <a:gd name="connsiteX11" fmla="*/ 1070671 w 1878391"/>
              <a:gd name="connsiteY11" fmla="*/ 685800 h 3187756"/>
              <a:gd name="connsiteX12" fmla="*/ 933511 w 1878391"/>
              <a:gd name="connsiteY12" fmla="*/ 762000 h 3187756"/>
              <a:gd name="connsiteX13" fmla="*/ 842071 w 1878391"/>
              <a:gd name="connsiteY13" fmla="*/ 822960 h 3187756"/>
              <a:gd name="connsiteX14" fmla="*/ 796351 w 1878391"/>
              <a:gd name="connsiteY14" fmla="*/ 853440 h 3187756"/>
              <a:gd name="connsiteX15" fmla="*/ 704911 w 1878391"/>
              <a:gd name="connsiteY15" fmla="*/ 883920 h 3187756"/>
              <a:gd name="connsiteX16" fmla="*/ 659191 w 1878391"/>
              <a:gd name="connsiteY16" fmla="*/ 1005840 h 3187756"/>
              <a:gd name="connsiteX17" fmla="*/ 582991 w 1878391"/>
              <a:gd name="connsiteY17" fmla="*/ 1082040 h 3187756"/>
              <a:gd name="connsiteX18" fmla="*/ 552511 w 1878391"/>
              <a:gd name="connsiteY18" fmla="*/ 1127760 h 3187756"/>
              <a:gd name="connsiteX19" fmla="*/ 506791 w 1878391"/>
              <a:gd name="connsiteY19" fmla="*/ 1158240 h 3187756"/>
              <a:gd name="connsiteX20" fmla="*/ 445831 w 1878391"/>
              <a:gd name="connsiteY20" fmla="*/ 1234440 h 3187756"/>
              <a:gd name="connsiteX21" fmla="*/ 369631 w 1878391"/>
              <a:gd name="connsiteY21" fmla="*/ 1310640 h 3187756"/>
              <a:gd name="connsiteX22" fmla="*/ 339151 w 1878391"/>
              <a:gd name="connsiteY22" fmla="*/ 1356360 h 3187756"/>
              <a:gd name="connsiteX23" fmla="*/ 247711 w 1878391"/>
              <a:gd name="connsiteY23" fmla="*/ 1386840 h 3187756"/>
              <a:gd name="connsiteX24" fmla="*/ 156271 w 1878391"/>
              <a:gd name="connsiteY24" fmla="*/ 1447800 h 3187756"/>
              <a:gd name="connsiteX25" fmla="*/ 125791 w 1878391"/>
              <a:gd name="connsiteY25" fmla="*/ 1539240 h 3187756"/>
              <a:gd name="connsiteX26" fmla="*/ 80071 w 1878391"/>
              <a:gd name="connsiteY26" fmla="*/ 1630680 h 3187756"/>
              <a:gd name="connsiteX27" fmla="*/ 141031 w 1878391"/>
              <a:gd name="connsiteY27" fmla="*/ 1950720 h 3187756"/>
              <a:gd name="connsiteX28" fmla="*/ 278191 w 1878391"/>
              <a:gd name="connsiteY28" fmla="*/ 1965960 h 3187756"/>
              <a:gd name="connsiteX29" fmla="*/ 491551 w 1878391"/>
              <a:gd name="connsiteY29" fmla="*/ 2011680 h 3187756"/>
              <a:gd name="connsiteX30" fmla="*/ 537271 w 1878391"/>
              <a:gd name="connsiteY30" fmla="*/ 2042160 h 3187756"/>
              <a:gd name="connsiteX31" fmla="*/ 552511 w 1878391"/>
              <a:gd name="connsiteY31" fmla="*/ 2103120 h 3187756"/>
              <a:gd name="connsiteX32" fmla="*/ 567751 w 1878391"/>
              <a:gd name="connsiteY32" fmla="*/ 2148840 h 3187756"/>
              <a:gd name="connsiteX33" fmla="*/ 674431 w 1878391"/>
              <a:gd name="connsiteY33" fmla="*/ 2164080 h 3187756"/>
              <a:gd name="connsiteX34" fmla="*/ 842071 w 1878391"/>
              <a:gd name="connsiteY34" fmla="*/ 2209800 h 3187756"/>
              <a:gd name="connsiteX35" fmla="*/ 887791 w 1878391"/>
              <a:gd name="connsiteY35" fmla="*/ 2225040 h 3187756"/>
              <a:gd name="connsiteX36" fmla="*/ 1024951 w 1878391"/>
              <a:gd name="connsiteY36" fmla="*/ 2240280 h 3187756"/>
              <a:gd name="connsiteX37" fmla="*/ 1466911 w 1878391"/>
              <a:gd name="connsiteY37" fmla="*/ 2240280 h 3187756"/>
              <a:gd name="connsiteX38" fmla="*/ 1588831 w 1878391"/>
              <a:gd name="connsiteY38" fmla="*/ 2209800 h 3187756"/>
              <a:gd name="connsiteX39" fmla="*/ 1634551 w 1878391"/>
              <a:gd name="connsiteY39" fmla="*/ 2194560 h 3187756"/>
              <a:gd name="connsiteX40" fmla="*/ 1680271 w 1878391"/>
              <a:gd name="connsiteY40" fmla="*/ 2164080 h 3187756"/>
              <a:gd name="connsiteX41" fmla="*/ 1634551 w 1878391"/>
              <a:gd name="connsiteY41" fmla="*/ 2621280 h 3187756"/>
              <a:gd name="connsiteX42" fmla="*/ 1619311 w 1878391"/>
              <a:gd name="connsiteY42" fmla="*/ 2667000 h 3187756"/>
              <a:gd name="connsiteX43" fmla="*/ 1573591 w 1878391"/>
              <a:gd name="connsiteY43" fmla="*/ 2758440 h 3187756"/>
              <a:gd name="connsiteX44" fmla="*/ 1482151 w 1878391"/>
              <a:gd name="connsiteY44" fmla="*/ 2788920 h 3187756"/>
              <a:gd name="connsiteX45" fmla="*/ 1451671 w 1878391"/>
              <a:gd name="connsiteY45" fmla="*/ 2834640 h 3187756"/>
              <a:gd name="connsiteX46" fmla="*/ 1405951 w 1878391"/>
              <a:gd name="connsiteY46" fmla="*/ 2865120 h 3187756"/>
              <a:gd name="connsiteX47" fmla="*/ 1390711 w 1878391"/>
              <a:gd name="connsiteY47" fmla="*/ 2910840 h 3187756"/>
              <a:gd name="connsiteX48" fmla="*/ 1360231 w 1878391"/>
              <a:gd name="connsiteY48" fmla="*/ 2956560 h 3187756"/>
              <a:gd name="connsiteX49" fmla="*/ 1329751 w 1878391"/>
              <a:gd name="connsiteY49" fmla="*/ 3048000 h 3187756"/>
              <a:gd name="connsiteX50" fmla="*/ 1284031 w 1878391"/>
              <a:gd name="connsiteY50" fmla="*/ 3139440 h 3187756"/>
              <a:gd name="connsiteX51" fmla="*/ 1223071 w 1878391"/>
              <a:gd name="connsiteY51" fmla="*/ 3154680 h 3187756"/>
              <a:gd name="connsiteX52" fmla="*/ 1177351 w 1878391"/>
              <a:gd name="connsiteY52" fmla="*/ 3169920 h 3187756"/>
              <a:gd name="connsiteX53" fmla="*/ 842071 w 1878391"/>
              <a:gd name="connsiteY53" fmla="*/ 3185160 h 3187756"/>
              <a:gd name="connsiteX54" fmla="*/ 491551 w 1878391"/>
              <a:gd name="connsiteY54" fmla="*/ 3185160 h 318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78391" h="3187756">
                <a:moveTo>
                  <a:pt x="1878391" y="0"/>
                </a:moveTo>
                <a:cubicBezTo>
                  <a:pt x="1863151" y="5080"/>
                  <a:pt x="1845215" y="5205"/>
                  <a:pt x="1832671" y="15240"/>
                </a:cubicBezTo>
                <a:cubicBezTo>
                  <a:pt x="1818368" y="26682"/>
                  <a:pt x="1815143" y="48008"/>
                  <a:pt x="1802191" y="60960"/>
                </a:cubicBezTo>
                <a:cubicBezTo>
                  <a:pt x="1789239" y="73912"/>
                  <a:pt x="1771711" y="81280"/>
                  <a:pt x="1756471" y="91440"/>
                </a:cubicBezTo>
                <a:lnTo>
                  <a:pt x="1695511" y="274320"/>
                </a:lnTo>
                <a:cubicBezTo>
                  <a:pt x="1690431" y="289560"/>
                  <a:pt x="1693637" y="311129"/>
                  <a:pt x="1680271" y="320040"/>
                </a:cubicBezTo>
                <a:cubicBezTo>
                  <a:pt x="1649791" y="340360"/>
                  <a:pt x="1623584" y="369416"/>
                  <a:pt x="1588831" y="381000"/>
                </a:cubicBezTo>
                <a:cubicBezTo>
                  <a:pt x="1573591" y="386080"/>
                  <a:pt x="1557154" y="388438"/>
                  <a:pt x="1543111" y="396240"/>
                </a:cubicBezTo>
                <a:cubicBezTo>
                  <a:pt x="1421207" y="463965"/>
                  <a:pt x="1489696" y="455314"/>
                  <a:pt x="1360231" y="487680"/>
                </a:cubicBezTo>
                <a:cubicBezTo>
                  <a:pt x="1326154" y="496199"/>
                  <a:pt x="1230093" y="518559"/>
                  <a:pt x="1207831" y="533400"/>
                </a:cubicBezTo>
                <a:lnTo>
                  <a:pt x="1116391" y="594360"/>
                </a:lnTo>
                <a:cubicBezTo>
                  <a:pt x="1105520" y="626973"/>
                  <a:pt x="1098476" y="661470"/>
                  <a:pt x="1070671" y="685800"/>
                </a:cubicBezTo>
                <a:cubicBezTo>
                  <a:pt x="906561" y="829397"/>
                  <a:pt x="1039990" y="702845"/>
                  <a:pt x="933511" y="762000"/>
                </a:cubicBezTo>
                <a:cubicBezTo>
                  <a:pt x="901489" y="779790"/>
                  <a:pt x="872551" y="802640"/>
                  <a:pt x="842071" y="822960"/>
                </a:cubicBezTo>
                <a:cubicBezTo>
                  <a:pt x="826831" y="833120"/>
                  <a:pt x="813727" y="847648"/>
                  <a:pt x="796351" y="853440"/>
                </a:cubicBezTo>
                <a:lnTo>
                  <a:pt x="704911" y="883920"/>
                </a:lnTo>
                <a:cubicBezTo>
                  <a:pt x="633430" y="991142"/>
                  <a:pt x="715687" y="855183"/>
                  <a:pt x="659191" y="1005840"/>
                </a:cubicBezTo>
                <a:cubicBezTo>
                  <a:pt x="642258" y="1050996"/>
                  <a:pt x="620244" y="1057204"/>
                  <a:pt x="582991" y="1082040"/>
                </a:cubicBezTo>
                <a:cubicBezTo>
                  <a:pt x="572831" y="1097280"/>
                  <a:pt x="565463" y="1114808"/>
                  <a:pt x="552511" y="1127760"/>
                </a:cubicBezTo>
                <a:cubicBezTo>
                  <a:pt x="539559" y="1140712"/>
                  <a:pt x="518233" y="1143937"/>
                  <a:pt x="506791" y="1158240"/>
                </a:cubicBezTo>
                <a:cubicBezTo>
                  <a:pt x="422663" y="1263400"/>
                  <a:pt x="576858" y="1147089"/>
                  <a:pt x="445831" y="1234440"/>
                </a:cubicBezTo>
                <a:cubicBezTo>
                  <a:pt x="364551" y="1356360"/>
                  <a:pt x="471231" y="1209040"/>
                  <a:pt x="369631" y="1310640"/>
                </a:cubicBezTo>
                <a:cubicBezTo>
                  <a:pt x="356679" y="1323592"/>
                  <a:pt x="354683" y="1346652"/>
                  <a:pt x="339151" y="1356360"/>
                </a:cubicBezTo>
                <a:cubicBezTo>
                  <a:pt x="311906" y="1373388"/>
                  <a:pt x="274444" y="1369018"/>
                  <a:pt x="247711" y="1386840"/>
                </a:cubicBezTo>
                <a:lnTo>
                  <a:pt x="156271" y="1447800"/>
                </a:lnTo>
                <a:cubicBezTo>
                  <a:pt x="146111" y="1478280"/>
                  <a:pt x="143613" y="1512507"/>
                  <a:pt x="125791" y="1539240"/>
                </a:cubicBezTo>
                <a:cubicBezTo>
                  <a:pt x="86400" y="1598326"/>
                  <a:pt x="101103" y="1567584"/>
                  <a:pt x="80071" y="1630680"/>
                </a:cubicBezTo>
                <a:cubicBezTo>
                  <a:pt x="88545" y="1800156"/>
                  <a:pt x="0" y="1927215"/>
                  <a:pt x="141031" y="1950720"/>
                </a:cubicBezTo>
                <a:cubicBezTo>
                  <a:pt x="186406" y="1958283"/>
                  <a:pt x="232471" y="1960880"/>
                  <a:pt x="278191" y="1965960"/>
                </a:cubicBezTo>
                <a:cubicBezTo>
                  <a:pt x="408486" y="2009392"/>
                  <a:pt x="337750" y="1992455"/>
                  <a:pt x="491551" y="2011680"/>
                </a:cubicBezTo>
                <a:cubicBezTo>
                  <a:pt x="506791" y="2021840"/>
                  <a:pt x="527111" y="2026920"/>
                  <a:pt x="537271" y="2042160"/>
                </a:cubicBezTo>
                <a:cubicBezTo>
                  <a:pt x="548889" y="2059588"/>
                  <a:pt x="546757" y="2082981"/>
                  <a:pt x="552511" y="2103120"/>
                </a:cubicBezTo>
                <a:cubicBezTo>
                  <a:pt x="556924" y="2118566"/>
                  <a:pt x="553383" y="2141656"/>
                  <a:pt x="567751" y="2148840"/>
                </a:cubicBezTo>
                <a:cubicBezTo>
                  <a:pt x="599880" y="2164904"/>
                  <a:pt x="638871" y="2159000"/>
                  <a:pt x="674431" y="2164080"/>
                </a:cubicBezTo>
                <a:cubicBezTo>
                  <a:pt x="870600" y="2229470"/>
                  <a:pt x="669743" y="2166718"/>
                  <a:pt x="842071" y="2209800"/>
                </a:cubicBezTo>
                <a:cubicBezTo>
                  <a:pt x="857656" y="2213696"/>
                  <a:pt x="871945" y="2222399"/>
                  <a:pt x="887791" y="2225040"/>
                </a:cubicBezTo>
                <a:cubicBezTo>
                  <a:pt x="933166" y="2232603"/>
                  <a:pt x="979231" y="2235200"/>
                  <a:pt x="1024951" y="2240280"/>
                </a:cubicBezTo>
                <a:cubicBezTo>
                  <a:pt x="1190150" y="2295346"/>
                  <a:pt x="1103297" y="2272364"/>
                  <a:pt x="1466911" y="2240280"/>
                </a:cubicBezTo>
                <a:cubicBezTo>
                  <a:pt x="1508640" y="2236598"/>
                  <a:pt x="1549090" y="2223047"/>
                  <a:pt x="1588831" y="2209800"/>
                </a:cubicBezTo>
                <a:cubicBezTo>
                  <a:pt x="1604071" y="2204720"/>
                  <a:pt x="1620183" y="2201744"/>
                  <a:pt x="1634551" y="2194560"/>
                </a:cubicBezTo>
                <a:cubicBezTo>
                  <a:pt x="1650934" y="2186369"/>
                  <a:pt x="1665031" y="2174240"/>
                  <a:pt x="1680271" y="2164080"/>
                </a:cubicBezTo>
                <a:cubicBezTo>
                  <a:pt x="1663693" y="2561941"/>
                  <a:pt x="1703619" y="2414076"/>
                  <a:pt x="1634551" y="2621280"/>
                </a:cubicBezTo>
                <a:lnTo>
                  <a:pt x="1619311" y="2667000"/>
                </a:lnTo>
                <a:cubicBezTo>
                  <a:pt x="1611007" y="2691912"/>
                  <a:pt x="1598469" y="2742891"/>
                  <a:pt x="1573591" y="2758440"/>
                </a:cubicBezTo>
                <a:cubicBezTo>
                  <a:pt x="1546346" y="2775468"/>
                  <a:pt x="1482151" y="2788920"/>
                  <a:pt x="1482151" y="2788920"/>
                </a:cubicBezTo>
                <a:cubicBezTo>
                  <a:pt x="1471991" y="2804160"/>
                  <a:pt x="1464623" y="2821688"/>
                  <a:pt x="1451671" y="2834640"/>
                </a:cubicBezTo>
                <a:cubicBezTo>
                  <a:pt x="1438719" y="2847592"/>
                  <a:pt x="1417393" y="2850817"/>
                  <a:pt x="1405951" y="2865120"/>
                </a:cubicBezTo>
                <a:cubicBezTo>
                  <a:pt x="1395916" y="2877664"/>
                  <a:pt x="1397895" y="2896472"/>
                  <a:pt x="1390711" y="2910840"/>
                </a:cubicBezTo>
                <a:cubicBezTo>
                  <a:pt x="1382520" y="2927223"/>
                  <a:pt x="1367670" y="2939822"/>
                  <a:pt x="1360231" y="2956560"/>
                </a:cubicBezTo>
                <a:cubicBezTo>
                  <a:pt x="1347182" y="2985920"/>
                  <a:pt x="1339911" y="3017520"/>
                  <a:pt x="1329751" y="3048000"/>
                </a:cubicBezTo>
                <a:cubicBezTo>
                  <a:pt x="1321058" y="3074080"/>
                  <a:pt x="1309354" y="3122558"/>
                  <a:pt x="1284031" y="3139440"/>
                </a:cubicBezTo>
                <a:cubicBezTo>
                  <a:pt x="1266603" y="3151058"/>
                  <a:pt x="1243210" y="3148926"/>
                  <a:pt x="1223071" y="3154680"/>
                </a:cubicBezTo>
                <a:cubicBezTo>
                  <a:pt x="1207625" y="3159093"/>
                  <a:pt x="1193364" y="3168639"/>
                  <a:pt x="1177351" y="3169920"/>
                </a:cubicBezTo>
                <a:cubicBezTo>
                  <a:pt x="1065832" y="3178842"/>
                  <a:pt x="953919" y="3182674"/>
                  <a:pt x="842071" y="3185160"/>
                </a:cubicBezTo>
                <a:cubicBezTo>
                  <a:pt x="725260" y="3187756"/>
                  <a:pt x="608391" y="3185160"/>
                  <a:pt x="491551" y="318516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4343400" y="5242560"/>
            <a:ext cx="2686285" cy="1325880"/>
          </a:xfrm>
          <a:custGeom>
            <a:avLst/>
            <a:gdLst>
              <a:gd name="connsiteX0" fmla="*/ 2682240 w 2686285"/>
              <a:gd name="connsiteY0" fmla="*/ 0 h 1325880"/>
              <a:gd name="connsiteX1" fmla="*/ 2667000 w 2686285"/>
              <a:gd name="connsiteY1" fmla="*/ 106680 h 1325880"/>
              <a:gd name="connsiteX2" fmla="*/ 2529840 w 2686285"/>
              <a:gd name="connsiteY2" fmla="*/ 182880 h 1325880"/>
              <a:gd name="connsiteX3" fmla="*/ 2423160 w 2686285"/>
              <a:gd name="connsiteY3" fmla="*/ 304800 h 1325880"/>
              <a:gd name="connsiteX4" fmla="*/ 2362200 w 2686285"/>
              <a:gd name="connsiteY4" fmla="*/ 441960 h 1325880"/>
              <a:gd name="connsiteX5" fmla="*/ 2270760 w 2686285"/>
              <a:gd name="connsiteY5" fmla="*/ 472440 h 1325880"/>
              <a:gd name="connsiteX6" fmla="*/ 2240280 w 2686285"/>
              <a:gd name="connsiteY6" fmla="*/ 518160 h 1325880"/>
              <a:gd name="connsiteX7" fmla="*/ 2148840 w 2686285"/>
              <a:gd name="connsiteY7" fmla="*/ 563880 h 1325880"/>
              <a:gd name="connsiteX8" fmla="*/ 2118360 w 2686285"/>
              <a:gd name="connsiteY8" fmla="*/ 655320 h 1325880"/>
              <a:gd name="connsiteX9" fmla="*/ 2103120 w 2686285"/>
              <a:gd name="connsiteY9" fmla="*/ 701040 h 1325880"/>
              <a:gd name="connsiteX10" fmla="*/ 2042160 w 2686285"/>
              <a:gd name="connsiteY10" fmla="*/ 1051560 h 1325880"/>
              <a:gd name="connsiteX11" fmla="*/ 1935480 w 2686285"/>
              <a:gd name="connsiteY11" fmla="*/ 1066800 h 1325880"/>
              <a:gd name="connsiteX12" fmla="*/ 1767840 w 2686285"/>
              <a:gd name="connsiteY12" fmla="*/ 1112520 h 1325880"/>
              <a:gd name="connsiteX13" fmla="*/ 1706880 w 2686285"/>
              <a:gd name="connsiteY13" fmla="*/ 1127760 h 1325880"/>
              <a:gd name="connsiteX14" fmla="*/ 1295400 w 2686285"/>
              <a:gd name="connsiteY14" fmla="*/ 1158240 h 1325880"/>
              <a:gd name="connsiteX15" fmla="*/ 1188720 w 2686285"/>
              <a:gd name="connsiteY15" fmla="*/ 1173480 h 1325880"/>
              <a:gd name="connsiteX16" fmla="*/ 1143000 w 2686285"/>
              <a:gd name="connsiteY16" fmla="*/ 1188720 h 1325880"/>
              <a:gd name="connsiteX17" fmla="*/ 762000 w 2686285"/>
              <a:gd name="connsiteY17" fmla="*/ 1203960 h 1325880"/>
              <a:gd name="connsiteX18" fmla="*/ 411480 w 2686285"/>
              <a:gd name="connsiteY18" fmla="*/ 1234440 h 1325880"/>
              <a:gd name="connsiteX19" fmla="*/ 228600 w 2686285"/>
              <a:gd name="connsiteY19" fmla="*/ 1280160 h 1325880"/>
              <a:gd name="connsiteX20" fmla="*/ 137160 w 2686285"/>
              <a:gd name="connsiteY20" fmla="*/ 1310640 h 1325880"/>
              <a:gd name="connsiteX21" fmla="*/ 91440 w 2686285"/>
              <a:gd name="connsiteY21" fmla="*/ 1325880 h 1325880"/>
              <a:gd name="connsiteX22" fmla="*/ 0 w 2686285"/>
              <a:gd name="connsiteY22" fmla="*/ 132588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86285" h="1325880">
                <a:moveTo>
                  <a:pt x="2682240" y="0"/>
                </a:moveTo>
                <a:cubicBezTo>
                  <a:pt x="2677160" y="35560"/>
                  <a:pt x="2686285" y="76375"/>
                  <a:pt x="2667000" y="106680"/>
                </a:cubicBezTo>
                <a:cubicBezTo>
                  <a:pt x="2638783" y="151021"/>
                  <a:pt x="2576726" y="167251"/>
                  <a:pt x="2529840" y="182880"/>
                </a:cubicBezTo>
                <a:cubicBezTo>
                  <a:pt x="2458720" y="289560"/>
                  <a:pt x="2499360" y="254000"/>
                  <a:pt x="2423160" y="304800"/>
                </a:cubicBezTo>
                <a:cubicBezTo>
                  <a:pt x="2418103" y="319971"/>
                  <a:pt x="2392706" y="422893"/>
                  <a:pt x="2362200" y="441960"/>
                </a:cubicBezTo>
                <a:cubicBezTo>
                  <a:pt x="2334955" y="458988"/>
                  <a:pt x="2270760" y="472440"/>
                  <a:pt x="2270760" y="472440"/>
                </a:cubicBezTo>
                <a:cubicBezTo>
                  <a:pt x="2260600" y="487680"/>
                  <a:pt x="2253232" y="505208"/>
                  <a:pt x="2240280" y="518160"/>
                </a:cubicBezTo>
                <a:cubicBezTo>
                  <a:pt x="2210737" y="547703"/>
                  <a:pt x="2186025" y="551485"/>
                  <a:pt x="2148840" y="563880"/>
                </a:cubicBezTo>
                <a:lnTo>
                  <a:pt x="2118360" y="655320"/>
                </a:lnTo>
                <a:lnTo>
                  <a:pt x="2103120" y="701040"/>
                </a:lnTo>
                <a:cubicBezTo>
                  <a:pt x="2100909" y="747463"/>
                  <a:pt x="2174360" y="1011900"/>
                  <a:pt x="2042160" y="1051560"/>
                </a:cubicBezTo>
                <a:cubicBezTo>
                  <a:pt x="2007754" y="1061882"/>
                  <a:pt x="1971040" y="1061720"/>
                  <a:pt x="1935480" y="1066800"/>
                </a:cubicBezTo>
                <a:cubicBezTo>
                  <a:pt x="1792748" y="1114377"/>
                  <a:pt x="1897086" y="1083799"/>
                  <a:pt x="1767840" y="1112520"/>
                </a:cubicBezTo>
                <a:cubicBezTo>
                  <a:pt x="1747393" y="1117064"/>
                  <a:pt x="1727642" y="1124992"/>
                  <a:pt x="1706880" y="1127760"/>
                </a:cubicBezTo>
                <a:cubicBezTo>
                  <a:pt x="1607116" y="1141062"/>
                  <a:pt x="1379011" y="1153014"/>
                  <a:pt x="1295400" y="1158240"/>
                </a:cubicBezTo>
                <a:cubicBezTo>
                  <a:pt x="1259840" y="1163320"/>
                  <a:pt x="1223943" y="1166435"/>
                  <a:pt x="1188720" y="1173480"/>
                </a:cubicBezTo>
                <a:cubicBezTo>
                  <a:pt x="1172968" y="1176630"/>
                  <a:pt x="1159024" y="1187575"/>
                  <a:pt x="1143000" y="1188720"/>
                </a:cubicBezTo>
                <a:cubicBezTo>
                  <a:pt x="1016221" y="1197776"/>
                  <a:pt x="889000" y="1198880"/>
                  <a:pt x="762000" y="1203960"/>
                </a:cubicBezTo>
                <a:cubicBezTo>
                  <a:pt x="645160" y="1214120"/>
                  <a:pt x="522742" y="1197353"/>
                  <a:pt x="411480" y="1234440"/>
                </a:cubicBezTo>
                <a:cubicBezTo>
                  <a:pt x="162699" y="1317367"/>
                  <a:pt x="474863" y="1218594"/>
                  <a:pt x="228600" y="1280160"/>
                </a:cubicBezTo>
                <a:cubicBezTo>
                  <a:pt x="197431" y="1287952"/>
                  <a:pt x="167640" y="1300480"/>
                  <a:pt x="137160" y="1310640"/>
                </a:cubicBezTo>
                <a:cubicBezTo>
                  <a:pt x="121920" y="1315720"/>
                  <a:pt x="107504" y="1325880"/>
                  <a:pt x="91440" y="1325880"/>
                </a:cubicBezTo>
                <a:lnTo>
                  <a:pt x="0" y="132588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1859280" y="921186"/>
            <a:ext cx="3383280" cy="3102174"/>
          </a:xfrm>
          <a:custGeom>
            <a:avLst/>
            <a:gdLst>
              <a:gd name="connsiteX0" fmla="*/ 3383280 w 3383280"/>
              <a:gd name="connsiteY0" fmla="*/ 3102174 h 3102174"/>
              <a:gd name="connsiteX1" fmla="*/ 3185160 w 3383280"/>
              <a:gd name="connsiteY1" fmla="*/ 3056454 h 3102174"/>
              <a:gd name="connsiteX2" fmla="*/ 3093720 w 3383280"/>
              <a:gd name="connsiteY2" fmla="*/ 2995494 h 3102174"/>
              <a:gd name="connsiteX3" fmla="*/ 3048000 w 3383280"/>
              <a:gd name="connsiteY3" fmla="*/ 2965014 h 3102174"/>
              <a:gd name="connsiteX4" fmla="*/ 3002280 w 3383280"/>
              <a:gd name="connsiteY4" fmla="*/ 2934534 h 3102174"/>
              <a:gd name="connsiteX5" fmla="*/ 2880360 w 3383280"/>
              <a:gd name="connsiteY5" fmla="*/ 2858334 h 3102174"/>
              <a:gd name="connsiteX6" fmla="*/ 2788920 w 3383280"/>
              <a:gd name="connsiteY6" fmla="*/ 2797374 h 3102174"/>
              <a:gd name="connsiteX7" fmla="*/ 2651760 w 3383280"/>
              <a:gd name="connsiteY7" fmla="*/ 2751654 h 3102174"/>
              <a:gd name="connsiteX8" fmla="*/ 2606040 w 3383280"/>
              <a:gd name="connsiteY8" fmla="*/ 2736414 h 3102174"/>
              <a:gd name="connsiteX9" fmla="*/ 2514600 w 3383280"/>
              <a:gd name="connsiteY9" fmla="*/ 2690694 h 3102174"/>
              <a:gd name="connsiteX10" fmla="*/ 2468880 w 3383280"/>
              <a:gd name="connsiteY10" fmla="*/ 2660214 h 3102174"/>
              <a:gd name="connsiteX11" fmla="*/ 2331720 w 3383280"/>
              <a:gd name="connsiteY11" fmla="*/ 2599254 h 3102174"/>
              <a:gd name="connsiteX12" fmla="*/ 2286000 w 3383280"/>
              <a:gd name="connsiteY12" fmla="*/ 2553534 h 3102174"/>
              <a:gd name="connsiteX13" fmla="*/ 2270760 w 3383280"/>
              <a:gd name="connsiteY13" fmla="*/ 2507814 h 3102174"/>
              <a:gd name="connsiteX14" fmla="*/ 2209800 w 3383280"/>
              <a:gd name="connsiteY14" fmla="*/ 2416374 h 3102174"/>
              <a:gd name="connsiteX15" fmla="*/ 2179320 w 3383280"/>
              <a:gd name="connsiteY15" fmla="*/ 2324934 h 3102174"/>
              <a:gd name="connsiteX16" fmla="*/ 2133600 w 3383280"/>
              <a:gd name="connsiteY16" fmla="*/ 2233494 h 3102174"/>
              <a:gd name="connsiteX17" fmla="*/ 2087880 w 3383280"/>
              <a:gd name="connsiteY17" fmla="*/ 2218254 h 3102174"/>
              <a:gd name="connsiteX18" fmla="*/ 2042160 w 3383280"/>
              <a:gd name="connsiteY18" fmla="*/ 2187774 h 3102174"/>
              <a:gd name="connsiteX19" fmla="*/ 1905000 w 3383280"/>
              <a:gd name="connsiteY19" fmla="*/ 2157294 h 3102174"/>
              <a:gd name="connsiteX20" fmla="*/ 1767840 w 3383280"/>
              <a:gd name="connsiteY20" fmla="*/ 2096334 h 3102174"/>
              <a:gd name="connsiteX21" fmla="*/ 1722120 w 3383280"/>
              <a:gd name="connsiteY21" fmla="*/ 2081094 h 3102174"/>
              <a:gd name="connsiteX22" fmla="*/ 1676400 w 3383280"/>
              <a:gd name="connsiteY22" fmla="*/ 2050614 h 3102174"/>
              <a:gd name="connsiteX23" fmla="*/ 1645920 w 3383280"/>
              <a:gd name="connsiteY23" fmla="*/ 1959174 h 3102174"/>
              <a:gd name="connsiteX24" fmla="*/ 1630680 w 3383280"/>
              <a:gd name="connsiteY24" fmla="*/ 1913454 h 3102174"/>
              <a:gd name="connsiteX25" fmla="*/ 1584960 w 3383280"/>
              <a:gd name="connsiteY25" fmla="*/ 1822014 h 3102174"/>
              <a:gd name="connsiteX26" fmla="*/ 1554480 w 3383280"/>
              <a:gd name="connsiteY26" fmla="*/ 1700094 h 3102174"/>
              <a:gd name="connsiteX27" fmla="*/ 1524000 w 3383280"/>
              <a:gd name="connsiteY27" fmla="*/ 1654374 h 3102174"/>
              <a:gd name="connsiteX28" fmla="*/ 1478280 w 3383280"/>
              <a:gd name="connsiteY28" fmla="*/ 1562934 h 3102174"/>
              <a:gd name="connsiteX29" fmla="*/ 1341120 w 3383280"/>
              <a:gd name="connsiteY29" fmla="*/ 1517214 h 3102174"/>
              <a:gd name="connsiteX30" fmla="*/ 1234440 w 3383280"/>
              <a:gd name="connsiteY30" fmla="*/ 1501974 h 3102174"/>
              <a:gd name="connsiteX31" fmla="*/ 1188720 w 3383280"/>
              <a:gd name="connsiteY31" fmla="*/ 1471494 h 3102174"/>
              <a:gd name="connsiteX32" fmla="*/ 1097280 w 3383280"/>
              <a:gd name="connsiteY32" fmla="*/ 1441014 h 3102174"/>
              <a:gd name="connsiteX33" fmla="*/ 1005840 w 3383280"/>
              <a:gd name="connsiteY33" fmla="*/ 1380054 h 3102174"/>
              <a:gd name="connsiteX34" fmla="*/ 960120 w 3383280"/>
              <a:gd name="connsiteY34" fmla="*/ 1349574 h 3102174"/>
              <a:gd name="connsiteX35" fmla="*/ 929640 w 3383280"/>
              <a:gd name="connsiteY35" fmla="*/ 1303854 h 3102174"/>
              <a:gd name="connsiteX36" fmla="*/ 914400 w 3383280"/>
              <a:gd name="connsiteY36" fmla="*/ 1258134 h 3102174"/>
              <a:gd name="connsiteX37" fmla="*/ 853440 w 3383280"/>
              <a:gd name="connsiteY37" fmla="*/ 1166694 h 3102174"/>
              <a:gd name="connsiteX38" fmla="*/ 822960 w 3383280"/>
              <a:gd name="connsiteY38" fmla="*/ 1075254 h 3102174"/>
              <a:gd name="connsiteX39" fmla="*/ 746760 w 3383280"/>
              <a:gd name="connsiteY39" fmla="*/ 938094 h 3102174"/>
              <a:gd name="connsiteX40" fmla="*/ 701040 w 3383280"/>
              <a:gd name="connsiteY40" fmla="*/ 907614 h 3102174"/>
              <a:gd name="connsiteX41" fmla="*/ 655320 w 3383280"/>
              <a:gd name="connsiteY41" fmla="*/ 861894 h 3102174"/>
              <a:gd name="connsiteX42" fmla="*/ 563880 w 3383280"/>
              <a:gd name="connsiteY42" fmla="*/ 831414 h 3102174"/>
              <a:gd name="connsiteX43" fmla="*/ 502920 w 3383280"/>
              <a:gd name="connsiteY43" fmla="*/ 724734 h 3102174"/>
              <a:gd name="connsiteX44" fmla="*/ 472440 w 3383280"/>
              <a:gd name="connsiteY44" fmla="*/ 679014 h 3102174"/>
              <a:gd name="connsiteX45" fmla="*/ 441960 w 3383280"/>
              <a:gd name="connsiteY45" fmla="*/ 572334 h 3102174"/>
              <a:gd name="connsiteX46" fmla="*/ 396240 w 3383280"/>
              <a:gd name="connsiteY46" fmla="*/ 541854 h 3102174"/>
              <a:gd name="connsiteX47" fmla="*/ 365760 w 3383280"/>
              <a:gd name="connsiteY47" fmla="*/ 496134 h 3102174"/>
              <a:gd name="connsiteX48" fmla="*/ 274320 w 3383280"/>
              <a:gd name="connsiteY48" fmla="*/ 465654 h 3102174"/>
              <a:gd name="connsiteX49" fmla="*/ 213360 w 3383280"/>
              <a:gd name="connsiteY49" fmla="*/ 374214 h 3102174"/>
              <a:gd name="connsiteX50" fmla="*/ 182880 w 3383280"/>
              <a:gd name="connsiteY50" fmla="*/ 282774 h 3102174"/>
              <a:gd name="connsiteX51" fmla="*/ 167640 w 3383280"/>
              <a:gd name="connsiteY51" fmla="*/ 237054 h 3102174"/>
              <a:gd name="connsiteX52" fmla="*/ 137160 w 3383280"/>
              <a:gd name="connsiteY52" fmla="*/ 191334 h 3102174"/>
              <a:gd name="connsiteX53" fmla="*/ 121920 w 3383280"/>
              <a:gd name="connsiteY53" fmla="*/ 145614 h 3102174"/>
              <a:gd name="connsiteX54" fmla="*/ 60960 w 3383280"/>
              <a:gd name="connsiteY54" fmla="*/ 54174 h 3102174"/>
              <a:gd name="connsiteX55" fmla="*/ 0 w 3383280"/>
              <a:gd name="connsiteY55" fmla="*/ 8454 h 310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83280" h="3102174">
                <a:moveTo>
                  <a:pt x="3383280" y="3102174"/>
                </a:moveTo>
                <a:cubicBezTo>
                  <a:pt x="3334097" y="3095148"/>
                  <a:pt x="3230803" y="3086883"/>
                  <a:pt x="3185160" y="3056454"/>
                </a:cubicBezTo>
                <a:lnTo>
                  <a:pt x="3093720" y="2995494"/>
                </a:lnTo>
                <a:lnTo>
                  <a:pt x="3048000" y="2965014"/>
                </a:lnTo>
                <a:lnTo>
                  <a:pt x="3002280" y="2934534"/>
                </a:lnTo>
                <a:cubicBezTo>
                  <a:pt x="2929164" y="2824860"/>
                  <a:pt x="3032703" y="2959896"/>
                  <a:pt x="2880360" y="2858334"/>
                </a:cubicBezTo>
                <a:cubicBezTo>
                  <a:pt x="2849880" y="2838014"/>
                  <a:pt x="2823673" y="2808958"/>
                  <a:pt x="2788920" y="2797374"/>
                </a:cubicBezTo>
                <a:lnTo>
                  <a:pt x="2651760" y="2751654"/>
                </a:lnTo>
                <a:cubicBezTo>
                  <a:pt x="2636520" y="2746574"/>
                  <a:pt x="2619406" y="2745325"/>
                  <a:pt x="2606040" y="2736414"/>
                </a:cubicBezTo>
                <a:cubicBezTo>
                  <a:pt x="2475013" y="2649063"/>
                  <a:pt x="2640793" y="2753790"/>
                  <a:pt x="2514600" y="2690694"/>
                </a:cubicBezTo>
                <a:cubicBezTo>
                  <a:pt x="2498217" y="2682503"/>
                  <a:pt x="2485618" y="2667653"/>
                  <a:pt x="2468880" y="2660214"/>
                </a:cubicBezTo>
                <a:cubicBezTo>
                  <a:pt x="2383441" y="2622241"/>
                  <a:pt x="2390846" y="2648525"/>
                  <a:pt x="2331720" y="2599254"/>
                </a:cubicBezTo>
                <a:cubicBezTo>
                  <a:pt x="2315163" y="2585456"/>
                  <a:pt x="2301240" y="2568774"/>
                  <a:pt x="2286000" y="2553534"/>
                </a:cubicBezTo>
                <a:cubicBezTo>
                  <a:pt x="2280920" y="2538294"/>
                  <a:pt x="2278562" y="2521857"/>
                  <a:pt x="2270760" y="2507814"/>
                </a:cubicBezTo>
                <a:cubicBezTo>
                  <a:pt x="2252970" y="2475792"/>
                  <a:pt x="2221384" y="2451127"/>
                  <a:pt x="2209800" y="2416374"/>
                </a:cubicBezTo>
                <a:lnTo>
                  <a:pt x="2179320" y="2324934"/>
                </a:lnTo>
                <a:cubicBezTo>
                  <a:pt x="2169280" y="2294815"/>
                  <a:pt x="2160457" y="2254980"/>
                  <a:pt x="2133600" y="2233494"/>
                </a:cubicBezTo>
                <a:cubicBezTo>
                  <a:pt x="2121056" y="2223459"/>
                  <a:pt x="2102248" y="2225438"/>
                  <a:pt x="2087880" y="2218254"/>
                </a:cubicBezTo>
                <a:cubicBezTo>
                  <a:pt x="2071497" y="2210063"/>
                  <a:pt x="2058543" y="2195965"/>
                  <a:pt x="2042160" y="2187774"/>
                </a:cubicBezTo>
                <a:cubicBezTo>
                  <a:pt x="2004643" y="2169015"/>
                  <a:pt x="1940120" y="2163147"/>
                  <a:pt x="1905000" y="2157294"/>
                </a:cubicBezTo>
                <a:cubicBezTo>
                  <a:pt x="1832547" y="2108992"/>
                  <a:pt x="1876656" y="2132606"/>
                  <a:pt x="1767840" y="2096334"/>
                </a:cubicBezTo>
                <a:cubicBezTo>
                  <a:pt x="1752600" y="2091254"/>
                  <a:pt x="1735486" y="2090005"/>
                  <a:pt x="1722120" y="2081094"/>
                </a:cubicBezTo>
                <a:lnTo>
                  <a:pt x="1676400" y="2050614"/>
                </a:lnTo>
                <a:lnTo>
                  <a:pt x="1645920" y="1959174"/>
                </a:lnTo>
                <a:cubicBezTo>
                  <a:pt x="1640840" y="1943934"/>
                  <a:pt x="1639591" y="1926820"/>
                  <a:pt x="1630680" y="1913454"/>
                </a:cubicBezTo>
                <a:cubicBezTo>
                  <a:pt x="1600881" y="1868756"/>
                  <a:pt x="1597579" y="1872491"/>
                  <a:pt x="1584960" y="1822014"/>
                </a:cubicBezTo>
                <a:cubicBezTo>
                  <a:pt x="1576265" y="1787235"/>
                  <a:pt x="1571898" y="1734931"/>
                  <a:pt x="1554480" y="1700094"/>
                </a:cubicBezTo>
                <a:cubicBezTo>
                  <a:pt x="1546289" y="1683711"/>
                  <a:pt x="1532191" y="1670757"/>
                  <a:pt x="1524000" y="1654374"/>
                </a:cubicBezTo>
                <a:cubicBezTo>
                  <a:pt x="1499210" y="1604794"/>
                  <a:pt x="1521956" y="1606610"/>
                  <a:pt x="1478280" y="1562934"/>
                </a:cubicBezTo>
                <a:cubicBezTo>
                  <a:pt x="1435972" y="1520626"/>
                  <a:pt x="1401495" y="1526502"/>
                  <a:pt x="1341120" y="1517214"/>
                </a:cubicBezTo>
                <a:cubicBezTo>
                  <a:pt x="1305617" y="1511752"/>
                  <a:pt x="1270000" y="1507054"/>
                  <a:pt x="1234440" y="1501974"/>
                </a:cubicBezTo>
                <a:cubicBezTo>
                  <a:pt x="1219200" y="1491814"/>
                  <a:pt x="1205458" y="1478933"/>
                  <a:pt x="1188720" y="1471494"/>
                </a:cubicBezTo>
                <a:cubicBezTo>
                  <a:pt x="1159360" y="1458445"/>
                  <a:pt x="1124013" y="1458836"/>
                  <a:pt x="1097280" y="1441014"/>
                </a:cubicBezTo>
                <a:lnTo>
                  <a:pt x="1005840" y="1380054"/>
                </a:lnTo>
                <a:lnTo>
                  <a:pt x="960120" y="1349574"/>
                </a:lnTo>
                <a:cubicBezTo>
                  <a:pt x="949960" y="1334334"/>
                  <a:pt x="937831" y="1320237"/>
                  <a:pt x="929640" y="1303854"/>
                </a:cubicBezTo>
                <a:cubicBezTo>
                  <a:pt x="922456" y="1289486"/>
                  <a:pt x="922202" y="1272177"/>
                  <a:pt x="914400" y="1258134"/>
                </a:cubicBezTo>
                <a:cubicBezTo>
                  <a:pt x="896610" y="1226112"/>
                  <a:pt x="865024" y="1201447"/>
                  <a:pt x="853440" y="1166694"/>
                </a:cubicBezTo>
                <a:lnTo>
                  <a:pt x="822960" y="1075254"/>
                </a:lnTo>
                <a:cubicBezTo>
                  <a:pt x="807079" y="1027610"/>
                  <a:pt x="791677" y="968039"/>
                  <a:pt x="746760" y="938094"/>
                </a:cubicBezTo>
                <a:cubicBezTo>
                  <a:pt x="731520" y="927934"/>
                  <a:pt x="715111" y="919340"/>
                  <a:pt x="701040" y="907614"/>
                </a:cubicBezTo>
                <a:cubicBezTo>
                  <a:pt x="684483" y="893816"/>
                  <a:pt x="674160" y="872361"/>
                  <a:pt x="655320" y="861894"/>
                </a:cubicBezTo>
                <a:cubicBezTo>
                  <a:pt x="627234" y="846291"/>
                  <a:pt x="563880" y="831414"/>
                  <a:pt x="563880" y="831414"/>
                </a:cubicBezTo>
                <a:cubicBezTo>
                  <a:pt x="489620" y="720024"/>
                  <a:pt x="580263" y="860083"/>
                  <a:pt x="502920" y="724734"/>
                </a:cubicBezTo>
                <a:cubicBezTo>
                  <a:pt x="493833" y="708831"/>
                  <a:pt x="482600" y="694254"/>
                  <a:pt x="472440" y="679014"/>
                </a:cubicBezTo>
                <a:cubicBezTo>
                  <a:pt x="471444" y="675031"/>
                  <a:pt x="449910" y="582272"/>
                  <a:pt x="441960" y="572334"/>
                </a:cubicBezTo>
                <a:cubicBezTo>
                  <a:pt x="430518" y="558031"/>
                  <a:pt x="411480" y="552014"/>
                  <a:pt x="396240" y="541854"/>
                </a:cubicBezTo>
                <a:cubicBezTo>
                  <a:pt x="386080" y="526614"/>
                  <a:pt x="381292" y="505842"/>
                  <a:pt x="365760" y="496134"/>
                </a:cubicBezTo>
                <a:cubicBezTo>
                  <a:pt x="338515" y="479106"/>
                  <a:pt x="274320" y="465654"/>
                  <a:pt x="274320" y="465654"/>
                </a:cubicBezTo>
                <a:cubicBezTo>
                  <a:pt x="254000" y="435174"/>
                  <a:pt x="224944" y="408967"/>
                  <a:pt x="213360" y="374214"/>
                </a:cubicBezTo>
                <a:lnTo>
                  <a:pt x="182880" y="282774"/>
                </a:lnTo>
                <a:cubicBezTo>
                  <a:pt x="177800" y="267534"/>
                  <a:pt x="176551" y="250420"/>
                  <a:pt x="167640" y="237054"/>
                </a:cubicBezTo>
                <a:cubicBezTo>
                  <a:pt x="157480" y="221814"/>
                  <a:pt x="145351" y="207717"/>
                  <a:pt x="137160" y="191334"/>
                </a:cubicBezTo>
                <a:cubicBezTo>
                  <a:pt x="129976" y="176966"/>
                  <a:pt x="129722" y="159657"/>
                  <a:pt x="121920" y="145614"/>
                </a:cubicBezTo>
                <a:cubicBezTo>
                  <a:pt x="104130" y="113592"/>
                  <a:pt x="81280" y="84654"/>
                  <a:pt x="60960" y="54174"/>
                </a:cubicBezTo>
                <a:cubicBezTo>
                  <a:pt x="24844" y="0"/>
                  <a:pt x="48796" y="8454"/>
                  <a:pt x="0" y="84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0" y="1772816"/>
            <a:ext cx="1835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</a:t>
            </a:r>
            <a:r>
              <a:rPr lang="fr-FR" b="1" u="sng" dirty="0" smtClean="0">
                <a:solidFill>
                  <a:srgbClr val="FF0000"/>
                </a:solidFill>
              </a:rPr>
              <a:t>restaurateurs </a:t>
            </a:r>
            <a:r>
              <a:rPr lang="fr-FR" b="1" dirty="0" smtClean="0">
                <a:solidFill>
                  <a:schemeClr val="bg1"/>
                </a:solidFill>
              </a:rPr>
              <a:t>tentent de faire disparaître les lignes de fracture afin de préserver l’esthétique du vase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>
            <a:normAutofit/>
          </a:bodyPr>
          <a:lstStyle/>
          <a:p>
            <a:r>
              <a:rPr lang="fr-FR" dirty="0" smtClean="0"/>
              <a:t>Montrez vos talents d’artistes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221457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fr-FR" b="1" dirty="0" smtClean="0">
                <a:solidFill>
                  <a:schemeClr val="bg1"/>
                </a:solidFill>
              </a:rPr>
              <a:t>En coordination avec les professeurs d’éducation</a:t>
            </a:r>
          </a:p>
          <a:p>
            <a:pPr algn="just">
              <a:buNone/>
            </a:pPr>
            <a:r>
              <a:rPr lang="fr-FR" b="1" dirty="0" smtClean="0">
                <a:solidFill>
                  <a:schemeClr val="bg1"/>
                </a:solidFill>
              </a:rPr>
              <a:t>musicale et </a:t>
            </a:r>
            <a:r>
              <a:rPr lang="fr-FR" b="1" smtClean="0">
                <a:solidFill>
                  <a:schemeClr val="bg1"/>
                </a:solidFill>
              </a:rPr>
              <a:t>d’arts plastiques, </a:t>
            </a:r>
            <a:r>
              <a:rPr lang="fr-FR" b="1" dirty="0" smtClean="0">
                <a:solidFill>
                  <a:schemeClr val="bg1"/>
                </a:solidFill>
              </a:rPr>
              <a:t>les élèves imaginent</a:t>
            </a:r>
          </a:p>
          <a:p>
            <a:pPr algn="just">
              <a:buNone/>
            </a:pPr>
            <a:r>
              <a:rPr lang="fr-FR" b="1" dirty="0" smtClean="0">
                <a:solidFill>
                  <a:schemeClr val="bg1"/>
                </a:solidFill>
              </a:rPr>
              <a:t>des formes de céramiques accompagnées ou non de</a:t>
            </a:r>
          </a:p>
          <a:p>
            <a:pPr algn="just">
              <a:buNone/>
            </a:pPr>
            <a:r>
              <a:rPr lang="fr-FR" b="1" dirty="0" smtClean="0">
                <a:solidFill>
                  <a:schemeClr val="bg1"/>
                </a:solidFill>
              </a:rPr>
              <a:t>messages iconographiques , productions qui sont</a:t>
            </a:r>
          </a:p>
          <a:p>
            <a:pPr algn="just">
              <a:buNone/>
            </a:pPr>
            <a:r>
              <a:rPr lang="fr-FR" b="1" dirty="0" smtClean="0">
                <a:solidFill>
                  <a:schemeClr val="bg1"/>
                </a:solidFill>
              </a:rPr>
              <a:t>ensuite exposées au CDI.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Etudier   une  céramique  c’est  observer  un  objet 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500462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  matériau  utilisé  par l’artisan, 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ses  formes,  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ses  couleurs, 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les  différents  éléments  qui  le  composent,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ses dimensions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sa fonction</a:t>
            </a:r>
          </a:p>
          <a:p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764704"/>
          </a:xfrm>
        </p:spPr>
        <p:txBody>
          <a:bodyPr>
            <a:noAutofit/>
          </a:bodyPr>
          <a:lstStyle/>
          <a:p>
            <a:r>
              <a:rPr lang="fr-FR" sz="2400" dirty="0" smtClean="0"/>
              <a:t>Amphore à figures noires, VI siècle av. J-C, </a:t>
            </a:r>
            <a:br>
              <a:rPr lang="fr-FR" sz="2400" dirty="0" smtClean="0"/>
            </a:br>
            <a:r>
              <a:rPr lang="fr-FR" sz="2400" dirty="0" smtClean="0"/>
              <a:t>British </a:t>
            </a:r>
            <a:r>
              <a:rPr lang="fr-FR" sz="2400" dirty="0" err="1" smtClean="0"/>
              <a:t>Museum</a:t>
            </a:r>
            <a:r>
              <a:rPr lang="fr-FR" sz="2400" dirty="0" smtClean="0"/>
              <a:t>, Londres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Florian\Desktop\Attr.-Antimenes-Painter-British-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5222824" cy="6093296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flipH="1">
            <a:off x="5580112" y="1196752"/>
            <a:ext cx="194421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452320" y="9087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lèvre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763688" y="2060848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99592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anse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5796136" y="278092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380312" y="24928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épaule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835696" y="3933056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71600" y="37170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panse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5148064" y="6237312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020272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pied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4716016" y="1988840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524328" y="17728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col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286148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Etudier   une  céramique c’est </a:t>
            </a:r>
            <a:r>
              <a:rPr lang="fr-FR" dirty="0" smtClean="0">
                <a:solidFill>
                  <a:schemeClr val="bg1"/>
                </a:solidFill>
              </a:rPr>
              <a:t>: </a:t>
            </a:r>
            <a:r>
              <a:rPr lang="fr-FR" sz="4000" dirty="0" smtClean="0">
                <a:solidFill>
                  <a:schemeClr val="bg1"/>
                </a:solidFill>
              </a:rPr>
              <a:t>connaître sa fonction </a:t>
            </a:r>
            <a:br>
              <a:rPr lang="fr-FR" sz="4000" dirty="0" smtClean="0">
                <a:solidFill>
                  <a:schemeClr val="bg1"/>
                </a:solidFill>
              </a:rPr>
            </a:br>
            <a:r>
              <a:rPr lang="fr-FR" sz="4000" dirty="0" smtClean="0">
                <a:solidFill>
                  <a:schemeClr val="bg1"/>
                </a:solidFill>
              </a:rPr>
              <a:t>(son utilité)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Florian\Desktop\les formes des vases gre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3922894" cy="5590823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2915816" y="980728"/>
            <a:ext cx="792088" cy="11521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555776" y="2132856"/>
            <a:ext cx="936104" cy="10801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419872" y="4221088"/>
            <a:ext cx="720080" cy="9361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211960" y="4149080"/>
            <a:ext cx="1296144" cy="1224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915816" y="3356992"/>
            <a:ext cx="302433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483768" y="4365104"/>
            <a:ext cx="914400" cy="187220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716016" y="5301208"/>
            <a:ext cx="1440160" cy="10081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195736" y="134076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19672" y="836712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AMPHORE : Pour conserver ou transporter solides et liquides</a:t>
            </a:r>
            <a:endParaRPr lang="fr-FR" sz="1000" b="1" dirty="0">
              <a:solidFill>
                <a:schemeClr val="bg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835696" y="26369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691680" y="53732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5436096" y="4221088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6156176" y="573325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endCxn id="7" idx="1"/>
          </p:cNvCxnSpPr>
          <p:nvPr/>
        </p:nvCxnSpPr>
        <p:spPr>
          <a:xfrm>
            <a:off x="1691680" y="4149080"/>
            <a:ext cx="1833645" cy="209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835696" y="357301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899592" y="242088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CRATERE : Pour mélanger vin et eau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39552" y="4077072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HYDRIE : Pour aller chercher l’eau à la fontaine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444208" y="400506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OENOCHOE : </a:t>
            </a:r>
          </a:p>
          <a:p>
            <a:r>
              <a:rPr lang="fr-FR" sz="1000" b="1" dirty="0" smtClean="0">
                <a:solidFill>
                  <a:schemeClr val="bg1"/>
                </a:solidFill>
              </a:rPr>
              <a:t>Pour verser le vin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11560" y="3501008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COUPES pour boire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67544" y="515719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LOUTROPHORE : Vase funéraire pour déposer les cendres du défunt 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948264" y="558924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Vases à parfum et  huiles pour le corps</a:t>
            </a:r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Etudier   une  céramique  c’est :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acquérir  un  vocabulaire  précis.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Moi\Desktop\CCI14052014_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425545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83568" y="43651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Motifs à palmettes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00192" y="44371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Motifs de dards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699792" y="4581128"/>
            <a:ext cx="1872208" cy="21602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8" idx="1"/>
          </p:cNvCxnSpPr>
          <p:nvPr/>
        </p:nvCxnSpPr>
        <p:spPr>
          <a:xfrm flipH="1" flipV="1">
            <a:off x="5220072" y="4509120"/>
            <a:ext cx="1080120" cy="11265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Florian\Desktop\Dossier travail MAMAN-9 avril 2015\Power point 6ème\HDA II, Céramique grecque\DSCN1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04989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Florian\Desktop\motif dédali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089583" cy="613437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95536" y="4046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Motif  dédalique</a:t>
            </a:r>
            <a:endParaRPr lang="fr-FR" b="1" dirty="0"/>
          </a:p>
        </p:txBody>
      </p:sp>
      <p:pic>
        <p:nvPicPr>
          <p:cNvPr id="4102" name="Picture 6" descr="C:\Users\Florian\Desktop\Décors de vases,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476672"/>
            <a:ext cx="8877300" cy="579120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6156176" y="50851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Motifs  d’entrelacs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92080" y="20608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Motifs  de  dards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/>
          <p:cNvCxnSpPr>
            <a:stCxn id="10" idx="1"/>
          </p:cNvCxnSpPr>
          <p:nvPr/>
        </p:nvCxnSpPr>
        <p:spPr>
          <a:xfrm flipH="1">
            <a:off x="5436096" y="5269850"/>
            <a:ext cx="720080" cy="17537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804248" y="1556792"/>
            <a:ext cx="720080" cy="50405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1" idx="2"/>
          </p:cNvCxnSpPr>
          <p:nvPr/>
        </p:nvCxnSpPr>
        <p:spPr>
          <a:xfrm flipH="1">
            <a:off x="6012160" y="2430180"/>
            <a:ext cx="360040" cy="63878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043608" y="3068960"/>
            <a:ext cx="1224136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23528" y="234888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Motifs de feuilles de lotus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Moi\Desktop\CCI14052014_00000 - C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226315"/>
          </a:xfrm>
          <a:prstGeom prst="rect">
            <a:avLst/>
          </a:prstGeom>
          <a:noFill/>
        </p:spPr>
      </p:pic>
      <p:cxnSp>
        <p:nvCxnSpPr>
          <p:cNvPr id="8" name="Connecteur droit avec flèche 7"/>
          <p:cNvCxnSpPr/>
          <p:nvPr/>
        </p:nvCxnSpPr>
        <p:spPr>
          <a:xfrm>
            <a:off x="827584" y="1988840"/>
            <a:ext cx="792088" cy="21602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0" y="1340768"/>
            <a:ext cx="115212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Motifs d’épis de blé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3563888" y="1052736"/>
            <a:ext cx="79208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499992" y="1052736"/>
            <a:ext cx="648072" cy="1368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491880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Motifs de feuilles et de fleurs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6876256" y="1772816"/>
            <a:ext cx="72008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444208" y="14127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Motifs de dards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347</TotalTime>
  <Words>426</Words>
  <Application>Microsoft Office PowerPoint</Application>
  <PresentationFormat>Affichage à l'écran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Apex</vt:lpstr>
      <vt:lpstr>           Histoire des Arts   LA  céramique  grecque </vt:lpstr>
      <vt:lpstr>Etudier   une  céramique  c’est  observer  un  objet  :</vt:lpstr>
      <vt:lpstr>Amphore à figures noires, VI siècle av. J-C,  British Museum, Londres</vt:lpstr>
      <vt:lpstr>Etudier   une  céramique c’est : connaître sa fonction  (son utilité)</vt:lpstr>
      <vt:lpstr>Présentation PowerPoint</vt:lpstr>
      <vt:lpstr>Etudier   une  céramique  c’est : acquérir  un  vocabulaire  précis.   </vt:lpstr>
      <vt:lpstr>Présentation PowerPoint</vt:lpstr>
      <vt:lpstr>Présentation PowerPoint</vt:lpstr>
      <vt:lpstr>Présentation PowerPoint</vt:lpstr>
      <vt:lpstr>Etudier   une  céramique  c’est : comprendre  son  message.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Etudier   une  céramique  c’est : préserver la mémoire.</vt:lpstr>
      <vt:lpstr>Présentation PowerPoint</vt:lpstr>
      <vt:lpstr>Montrez vos talents d’artistes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 des  Arts</dc:title>
  <dc:creator>Florian</dc:creator>
  <cp:lastModifiedBy>Bartoche</cp:lastModifiedBy>
  <cp:revision>139</cp:revision>
  <dcterms:created xsi:type="dcterms:W3CDTF">2011-12-01T15:21:04Z</dcterms:created>
  <dcterms:modified xsi:type="dcterms:W3CDTF">2016-02-08T19:58:58Z</dcterms:modified>
</cp:coreProperties>
</file>