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9" r:id="rId4"/>
    <p:sldId id="258" r:id="rId5"/>
    <p:sldId id="260" r:id="rId6"/>
    <p:sldId id="259" r:id="rId7"/>
    <p:sldId id="261" r:id="rId8"/>
    <p:sldId id="262" r:id="rId9"/>
    <p:sldId id="266" r:id="rId10"/>
    <p:sldId id="267" r:id="rId11"/>
    <p:sldId id="268" r:id="rId12"/>
    <p:sldId id="263" r:id="rId13"/>
    <p:sldId id="265"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DA828-7602-4609-A597-897CAB9D7A3B}" type="datetimeFigureOut">
              <a:rPr lang="fr-FR" smtClean="0"/>
              <a:pPr/>
              <a:t>05/04/2016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54253-83F1-441E-9D4B-C2FEB64912C2}" type="slidenum">
              <a:rPr lang="fr-FR" smtClean="0"/>
              <a:pPr/>
              <a:t>‹N°›</a:t>
            </a:fld>
            <a:endParaRPr lang="fr-FR"/>
          </a:p>
        </p:txBody>
      </p:sp>
    </p:spTree>
    <p:extLst>
      <p:ext uri="{BB962C8B-B14F-4D97-AF65-F5344CB8AC3E}">
        <p14:creationId xmlns:p14="http://schemas.microsoft.com/office/powerpoint/2010/main" val="126028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854253-83F1-441E-9D4B-C2FEB64912C2}"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D7C41F-B9D6-4C10-A52A-8547E44C4BCE}" type="datetimeFigureOut">
              <a:rPr lang="fr-FR" smtClean="0"/>
              <a:pPr/>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4D954-7D2F-4919-B36A-A28B3FF0DD3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7C41F-B9D6-4C10-A52A-8547E44C4BCE}" type="datetimeFigureOut">
              <a:rPr lang="fr-FR" smtClean="0"/>
              <a:pPr/>
              <a:t>05/04/2016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4D954-7D2F-4919-B36A-A28B3FF0DD3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Anne-Sophie.Gras@ac-rennes.f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628800"/>
            <a:ext cx="7772400" cy="1755626"/>
          </a:xfrm>
          <a:ln w="38100">
            <a:solidFill>
              <a:srgbClr val="00B0F0"/>
            </a:solidFill>
          </a:ln>
        </p:spPr>
        <p:txBody>
          <a:bodyPr>
            <a:normAutofit fontScale="90000"/>
          </a:bodyPr>
          <a:lstStyle/>
          <a:p>
            <a:r>
              <a:rPr lang="fr-FR" b="1" dirty="0" smtClean="0"/>
              <a:t/>
            </a:r>
            <a:br>
              <a:rPr lang="fr-FR" b="1" dirty="0" smtClean="0"/>
            </a:br>
            <a:r>
              <a:rPr lang="fr-FR" b="1" dirty="0" smtClean="0"/>
              <a:t>LA </a:t>
            </a:r>
            <a:r>
              <a:rPr lang="fr-FR" b="1" dirty="0"/>
              <a:t>DEMOCRATIE LYCEENNE :</a:t>
            </a:r>
            <a:r>
              <a:rPr lang="fr-FR" dirty="0"/>
              <a:t/>
            </a:r>
            <a:br>
              <a:rPr lang="fr-FR" dirty="0"/>
            </a:br>
            <a:r>
              <a:rPr lang="fr-FR" b="1" dirty="0" smtClean="0"/>
              <a:t>6 </a:t>
            </a:r>
            <a:r>
              <a:rPr lang="fr-FR" b="1" dirty="0"/>
              <a:t>SEMAINES POUR LA CITOYENNETE</a:t>
            </a:r>
            <a:r>
              <a:rPr lang="fr-FR" dirty="0"/>
              <a:t/>
            </a:r>
            <a:br>
              <a:rPr lang="fr-FR" dirty="0"/>
            </a:br>
            <a:endParaRPr lang="fr-FR" dirty="0"/>
          </a:p>
        </p:txBody>
      </p:sp>
      <p:sp>
        <p:nvSpPr>
          <p:cNvPr id="3" name="Sous-titre 2"/>
          <p:cNvSpPr>
            <a:spLocks noGrp="1"/>
          </p:cNvSpPr>
          <p:nvPr>
            <p:ph type="subTitle" idx="1"/>
          </p:nvPr>
        </p:nvSpPr>
        <p:spPr>
          <a:xfrm>
            <a:off x="539552" y="3861048"/>
            <a:ext cx="8208912" cy="2160240"/>
          </a:xfrm>
          <a:ln>
            <a:solidFill>
              <a:schemeClr val="bg2">
                <a:lumMod val="50000"/>
              </a:schemeClr>
            </a:solidFill>
          </a:ln>
        </p:spPr>
        <p:txBody>
          <a:bodyPr/>
          <a:lstStyle/>
          <a:p>
            <a:endParaRPr lang="fr-FR" dirty="0" smtClean="0"/>
          </a:p>
          <a:p>
            <a:r>
              <a:rPr lang="fr-FR" dirty="0" smtClean="0"/>
              <a:t>L’apprentissage de l’engagement citoyen dans un cadre démocratique</a:t>
            </a:r>
            <a:endParaRPr lang="fr-FR" dirty="0"/>
          </a:p>
        </p:txBody>
      </p:sp>
      <p:sp>
        <p:nvSpPr>
          <p:cNvPr id="4" name="ZoneTexte 3"/>
          <p:cNvSpPr txBox="1"/>
          <p:nvPr/>
        </p:nvSpPr>
        <p:spPr>
          <a:xfrm>
            <a:off x="0" y="548680"/>
            <a:ext cx="9144000" cy="369332"/>
          </a:xfrm>
          <a:prstGeom prst="rect">
            <a:avLst/>
          </a:prstGeom>
          <a:noFill/>
          <a:ln>
            <a:solidFill>
              <a:srgbClr val="FF0000"/>
            </a:solidFill>
          </a:ln>
        </p:spPr>
        <p:txBody>
          <a:bodyPr wrap="square" rtlCol="0">
            <a:spAutoFit/>
          </a:bodyPr>
          <a:lstStyle/>
          <a:p>
            <a:pPr algn="ctr"/>
            <a:r>
              <a:rPr lang="fr-FR" dirty="0" smtClean="0"/>
              <a:t>Lycée Jean François Champollion Lattes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76672"/>
            <a:ext cx="8280920" cy="1292662"/>
          </a:xfrm>
          <a:prstGeom prst="rect">
            <a:avLst/>
          </a:prstGeom>
          <a:ln>
            <a:solidFill>
              <a:schemeClr val="bg2">
                <a:lumMod val="75000"/>
              </a:schemeClr>
            </a:solidFill>
          </a:ln>
        </p:spPr>
        <p:txBody>
          <a:bodyPr wrap="square">
            <a:spAutoFit/>
          </a:bodyPr>
          <a:lstStyle/>
          <a:p>
            <a:r>
              <a:rPr lang="fr-FR" dirty="0" smtClean="0"/>
              <a:t>L'enseignement moral et civique a pour objectif de permettre aux élèves de </a:t>
            </a:r>
            <a:r>
              <a:rPr lang="fr-FR" sz="2000" b="1" dirty="0" smtClean="0">
                <a:solidFill>
                  <a:srgbClr val="FF0000"/>
                </a:solidFill>
              </a:rPr>
              <a:t>saisir les enjeux moraux et civiques de l'appartenance à une société démocratique contemporaine</a:t>
            </a:r>
            <a:r>
              <a:rPr lang="fr-FR" dirty="0" smtClean="0"/>
              <a:t>. En classe de première. </a:t>
            </a:r>
            <a:r>
              <a:rPr lang="fr-FR" dirty="0" smtClean="0">
                <a:solidFill>
                  <a:srgbClr val="FF0000"/>
                </a:solidFill>
              </a:rPr>
              <a:t>, les élèves réfléchiront au lien qui existe entre société démocratique et société de l'information</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908720"/>
          <a:ext cx="9144001" cy="4850909"/>
        </p:xfrm>
        <a:graphic>
          <a:graphicData uri="http://schemas.openxmlformats.org/drawingml/2006/table">
            <a:tbl>
              <a:tblPr/>
              <a:tblGrid>
                <a:gridCol w="2309091"/>
                <a:gridCol w="3232728"/>
                <a:gridCol w="3602182"/>
              </a:tblGrid>
              <a:tr h="290085">
                <a:tc>
                  <a:txBody>
                    <a:bodyPr/>
                    <a:lstStyle/>
                    <a:p>
                      <a:pPr algn="ctr">
                        <a:lnSpc>
                          <a:spcPct val="115000"/>
                        </a:lnSpc>
                        <a:spcAft>
                          <a:spcPts val="1000"/>
                        </a:spcAft>
                      </a:pPr>
                      <a:r>
                        <a:rPr lang="fr-FR" sz="1400" dirty="0">
                          <a:latin typeface="+mn-lt"/>
                          <a:ea typeface="Times New Roman"/>
                          <a:cs typeface="Times New Roman"/>
                        </a:rPr>
                        <a:t>Compétences</a:t>
                      </a:r>
                      <a:endParaRPr lang="fr-FR" sz="14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400">
                          <a:latin typeface="+mn-lt"/>
                          <a:ea typeface="Times New Roman"/>
                          <a:cs typeface="Times New Roman"/>
                        </a:rPr>
                        <a:t>Connaissances</a:t>
                      </a:r>
                      <a:endParaRPr lang="fr-FR" sz="140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400" dirty="0">
                          <a:latin typeface="+mn-lt"/>
                          <a:ea typeface="Times New Roman"/>
                          <a:cs typeface="Times New Roman"/>
                        </a:rPr>
                        <a:t>Exemples de situations et de mises en œuvre</a:t>
                      </a:r>
                      <a:endParaRPr lang="fr-FR" sz="14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3914">
                <a:tc>
                  <a:txBody>
                    <a:bodyPr/>
                    <a:lstStyle/>
                    <a:p>
                      <a:pPr marL="342900" lvl="0" indent="-342900">
                        <a:lnSpc>
                          <a:spcPct val="115000"/>
                        </a:lnSpc>
                        <a:spcAft>
                          <a:spcPts val="1000"/>
                        </a:spcAft>
                        <a:buSzPts val="1000"/>
                        <a:buFont typeface="Symbol"/>
                        <a:buChar char=""/>
                        <a:tabLst>
                          <a:tab pos="457200" algn="l"/>
                        </a:tabLst>
                      </a:pPr>
                      <a:r>
                        <a:rPr lang="fr-FR" sz="1400" b="1" dirty="0">
                          <a:solidFill>
                            <a:srgbClr val="FF0000"/>
                          </a:solidFill>
                          <a:latin typeface="+mn-lt"/>
                          <a:ea typeface="Times New Roman"/>
                          <a:cs typeface="Times New Roman"/>
                        </a:rPr>
                        <a:t>Identifier et expliciter les valeurs éthiques et les principes civiques en jeu.</a:t>
                      </a:r>
                      <a:endParaRPr lang="fr-FR" sz="1400" b="1" dirty="0">
                        <a:solidFill>
                          <a:srgbClr val="FF0000"/>
                        </a:solidFill>
                        <a:latin typeface="+mn-lt"/>
                        <a:ea typeface="Calibri"/>
                        <a:cs typeface="Times New Roman"/>
                      </a:endParaRPr>
                    </a:p>
                    <a:p>
                      <a:pPr>
                        <a:lnSpc>
                          <a:spcPct val="115000"/>
                        </a:lnSpc>
                        <a:spcAft>
                          <a:spcPts val="1000"/>
                        </a:spcAft>
                      </a:pPr>
                      <a:r>
                        <a:rPr lang="fr-FR" sz="1400" b="1" dirty="0">
                          <a:solidFill>
                            <a:srgbClr val="FF0000"/>
                          </a:solidFill>
                          <a:latin typeface="+mn-lt"/>
                          <a:ea typeface="Times New Roman"/>
                          <a:cs typeface="Times New Roman"/>
                        </a:rPr>
                        <a:t> </a:t>
                      </a:r>
                      <a:endParaRPr lang="fr-FR" sz="14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FF0000"/>
                          </a:solidFill>
                          <a:latin typeface="+mn-lt"/>
                          <a:ea typeface="Times New Roman"/>
                          <a:cs typeface="Times New Roman"/>
                        </a:rPr>
                        <a:t>Mobiliser les connaissances exigibles.</a:t>
                      </a:r>
                      <a:endParaRPr lang="fr-FR" sz="1400" b="1" dirty="0">
                        <a:solidFill>
                          <a:srgbClr val="FF0000"/>
                        </a:solidFill>
                        <a:latin typeface="+mn-lt"/>
                        <a:ea typeface="Calibri"/>
                        <a:cs typeface="Times New Roman"/>
                      </a:endParaRPr>
                    </a:p>
                    <a:p>
                      <a:pPr>
                        <a:lnSpc>
                          <a:spcPct val="115000"/>
                        </a:lnSpc>
                        <a:spcAft>
                          <a:spcPts val="1000"/>
                        </a:spcAft>
                      </a:pPr>
                      <a:r>
                        <a:rPr lang="fr-FR" sz="1400" b="1" dirty="0">
                          <a:solidFill>
                            <a:srgbClr val="FF0000"/>
                          </a:solidFill>
                          <a:latin typeface="+mn-lt"/>
                          <a:ea typeface="Times New Roman"/>
                          <a:cs typeface="Times New Roman"/>
                        </a:rPr>
                        <a:t> </a:t>
                      </a:r>
                      <a:endParaRPr lang="fr-FR" sz="14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FF0000"/>
                          </a:solidFill>
                          <a:latin typeface="+mn-lt"/>
                          <a:ea typeface="Times New Roman"/>
                          <a:cs typeface="Times New Roman"/>
                        </a:rPr>
                        <a:t>Développer l'expression personnelle, l'argumentation et le sens critique.</a:t>
                      </a:r>
                      <a:endParaRPr lang="fr-FR" sz="1400" b="1" dirty="0">
                        <a:solidFill>
                          <a:srgbClr val="FF0000"/>
                        </a:solidFill>
                        <a:latin typeface="+mn-lt"/>
                        <a:ea typeface="Calibri"/>
                        <a:cs typeface="Times New Roman"/>
                      </a:endParaRPr>
                    </a:p>
                    <a:p>
                      <a:pPr>
                        <a:lnSpc>
                          <a:spcPct val="115000"/>
                        </a:lnSpc>
                        <a:spcAft>
                          <a:spcPts val="1000"/>
                        </a:spcAft>
                      </a:pPr>
                      <a:r>
                        <a:rPr lang="fr-FR" sz="1400" b="1" dirty="0">
                          <a:solidFill>
                            <a:srgbClr val="FF0000"/>
                          </a:solidFill>
                          <a:latin typeface="+mn-lt"/>
                          <a:ea typeface="Times New Roman"/>
                          <a:cs typeface="Times New Roman"/>
                        </a:rPr>
                        <a:t> </a:t>
                      </a:r>
                      <a:endParaRPr lang="fr-FR" sz="14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FF0000"/>
                          </a:solidFill>
                          <a:latin typeface="+mn-lt"/>
                          <a:ea typeface="Times New Roman"/>
                          <a:cs typeface="Times New Roman"/>
                        </a:rPr>
                        <a:t>S'impliquer dans le travail en équipe.</a:t>
                      </a:r>
                      <a:endParaRPr lang="fr-FR" sz="1400" b="1" dirty="0">
                        <a:solidFill>
                          <a:srgbClr val="FF000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400" dirty="0">
                          <a:latin typeface="+mn-lt"/>
                          <a:ea typeface="Times New Roman"/>
                          <a:cs typeface="Times New Roman"/>
                        </a:rPr>
                        <a:t>L'idée de citoyenneté européenne.</a:t>
                      </a:r>
                      <a:endParaRPr lang="fr-FR" sz="14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00B0F0"/>
                          </a:solidFill>
                          <a:latin typeface="+mn-lt"/>
                          <a:ea typeface="Times New Roman"/>
                          <a:cs typeface="Times New Roman"/>
                        </a:rPr>
                        <a:t>Voter : citoyenneté, nationalité et souveraineté populaire ; </a:t>
                      </a:r>
                      <a:r>
                        <a:rPr lang="fr-FR" sz="1400" b="1" u="sng" dirty="0">
                          <a:solidFill>
                            <a:srgbClr val="00B0F0"/>
                          </a:solidFill>
                          <a:latin typeface="+mn-lt"/>
                          <a:ea typeface="Times New Roman"/>
                          <a:cs typeface="Times New Roman"/>
                        </a:rPr>
                        <a:t>le droit de vote </a:t>
                      </a:r>
                      <a:r>
                        <a:rPr lang="fr-FR" sz="1400" b="1" dirty="0">
                          <a:solidFill>
                            <a:srgbClr val="00B0F0"/>
                          </a:solidFill>
                          <a:latin typeface="+mn-lt"/>
                          <a:ea typeface="Times New Roman"/>
                          <a:cs typeface="Times New Roman"/>
                        </a:rPr>
                        <a:t>; les modalités du vote ; éléments de comparaison entre différents régimes démocratiques.</a:t>
                      </a:r>
                      <a:endParaRPr lang="fr-FR" sz="1400" b="1" dirty="0">
                        <a:solidFill>
                          <a:srgbClr val="00B0F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dirty="0">
                          <a:latin typeface="+mn-lt"/>
                          <a:ea typeface="Times New Roman"/>
                          <a:cs typeface="Times New Roman"/>
                        </a:rPr>
                        <a:t>Payer l'impôt : justifications de l'impôt ; les différentes formes de la fiscalité.</a:t>
                      </a:r>
                      <a:endParaRPr lang="fr-FR" sz="14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00B0F0"/>
                          </a:solidFill>
                          <a:latin typeface="+mn-lt"/>
                          <a:ea typeface="Times New Roman"/>
                          <a:cs typeface="Times New Roman"/>
                        </a:rPr>
                        <a:t>S'engager : la notion de militantisme ; les grandes formes d'engagement politique, syndical, associatif.</a:t>
                      </a:r>
                      <a:endParaRPr lang="fr-FR" sz="1400" b="1" dirty="0">
                        <a:solidFill>
                          <a:srgbClr val="00B0F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dirty="0">
                          <a:latin typeface="+mn-lt"/>
                          <a:ea typeface="Times New Roman"/>
                          <a:cs typeface="Times New Roman"/>
                        </a:rPr>
                        <a:t>Défendre : organisation et enjeux de la Défense nationale ; l'engagement dans des conflits armés, la sécurité internationale.</a:t>
                      </a:r>
                      <a:endParaRPr lang="fr-FR" sz="1400" dirty="0">
                        <a:latin typeface="+mn-lt"/>
                        <a:ea typeface="Calibri"/>
                        <a:cs typeface="Times New Roman"/>
                      </a:endParaRPr>
                    </a:p>
                    <a:p>
                      <a:pPr>
                        <a:lnSpc>
                          <a:spcPct val="115000"/>
                        </a:lnSpc>
                        <a:spcAft>
                          <a:spcPts val="1000"/>
                        </a:spcAft>
                      </a:pPr>
                      <a:r>
                        <a:rPr lang="fr-FR" sz="1400" dirty="0">
                          <a:latin typeface="+mn-lt"/>
                          <a:ea typeface="Times New Roman"/>
                          <a:cs typeface="Times New Roman"/>
                        </a:rPr>
                        <a:t> </a:t>
                      </a:r>
                      <a:endParaRPr lang="fr-FR" sz="14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400" b="1" dirty="0">
                          <a:solidFill>
                            <a:srgbClr val="00B0F0"/>
                          </a:solidFill>
                          <a:latin typeface="+mn-lt"/>
                          <a:ea typeface="Times New Roman"/>
                          <a:cs typeface="Times New Roman"/>
                        </a:rPr>
                        <a:t>Voter : à qui accorder le droit de vote et pourquoi ? Voter ou ne pas voter ? Le vote est-il un devoir ?</a:t>
                      </a:r>
                      <a:endParaRPr lang="fr-FR" sz="1400" b="1" dirty="0">
                        <a:solidFill>
                          <a:srgbClr val="00B0F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dirty="0">
                          <a:latin typeface="+mn-lt"/>
                          <a:ea typeface="Times New Roman"/>
                          <a:cs typeface="Times New Roman"/>
                        </a:rPr>
                        <a:t>Payer l'impôt : organisation de débats portant sur l'impôt et la citoyenneté, l'impôt et la solidarité, l'impôt et l'égalité, l'impôt et l'éthique.</a:t>
                      </a:r>
                      <a:endParaRPr lang="fr-FR" sz="14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b="1" dirty="0">
                          <a:solidFill>
                            <a:srgbClr val="00B0F0"/>
                          </a:solidFill>
                          <a:latin typeface="+mn-lt"/>
                          <a:ea typeface="Times New Roman"/>
                          <a:cs typeface="Times New Roman"/>
                        </a:rPr>
                        <a:t>S'engager : analyse d'œuvres d'art, de films, de textes littéraires, philosophiques ou historiques sur les problèmes de l'engagement (projet interdisciplinaire souhaitable).</a:t>
                      </a:r>
                      <a:endParaRPr lang="fr-FR" sz="1400" b="1" dirty="0">
                        <a:solidFill>
                          <a:srgbClr val="00B0F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400" dirty="0">
                          <a:latin typeface="+mn-lt"/>
                          <a:ea typeface="Times New Roman"/>
                          <a:cs typeface="Times New Roman"/>
                        </a:rPr>
                        <a:t>Défendre : débat sur l'éthique et les enjeux de conflits avec des acteurs de la Défense nationale par l'intermédiaire des trinômes académiques. Présentation des métiers de la Défense.</a:t>
                      </a:r>
                      <a:endParaRPr lang="fr-FR" sz="14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179512" y="87350"/>
            <a:ext cx="8712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Exercer sa citoyenneté dans la République française et l'Union européenne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467544" y="5949280"/>
            <a:ext cx="8064896" cy="646331"/>
          </a:xfrm>
          <a:prstGeom prst="rect">
            <a:avLst/>
          </a:prstGeom>
          <a:noFill/>
        </p:spPr>
        <p:txBody>
          <a:bodyPr wrap="square" rtlCol="0">
            <a:spAutoFit/>
          </a:bodyPr>
          <a:lstStyle/>
          <a:p>
            <a:pPr algn="ctr"/>
            <a:r>
              <a:rPr lang="fr-FR" dirty="0" smtClean="0"/>
              <a:t>Le temps de la réflexion peut conduire à utiliser L’EMC et L’AP en HG mais dans les autres disciplines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08918"/>
          </a:xfrm>
        </p:spPr>
        <p:txBody>
          <a:bodyPr>
            <a:normAutofit fontScale="90000"/>
          </a:bodyPr>
          <a:lstStyle/>
          <a:p>
            <a:r>
              <a:rPr lang="fr-FR" sz="2800" dirty="0" smtClean="0"/>
              <a:t>Articuler avec</a:t>
            </a:r>
            <a:endParaRPr lang="fr-FR" sz="2800" dirty="0"/>
          </a:p>
        </p:txBody>
      </p:sp>
      <p:graphicFrame>
        <p:nvGraphicFramePr>
          <p:cNvPr id="3" name="Tableau 2"/>
          <p:cNvGraphicFramePr>
            <a:graphicFrameLocks noGrp="1"/>
          </p:cNvGraphicFramePr>
          <p:nvPr/>
        </p:nvGraphicFramePr>
        <p:xfrm>
          <a:off x="179512" y="548680"/>
          <a:ext cx="8784976" cy="6044244"/>
        </p:xfrm>
        <a:graphic>
          <a:graphicData uri="http://schemas.openxmlformats.org/drawingml/2006/table">
            <a:tbl>
              <a:tblPr/>
              <a:tblGrid>
                <a:gridCol w="4392488"/>
                <a:gridCol w="4392488"/>
              </a:tblGrid>
              <a:tr h="90794">
                <a:tc>
                  <a:txBody>
                    <a:bodyPr/>
                    <a:lstStyle/>
                    <a:p>
                      <a:pPr algn="ctr">
                        <a:lnSpc>
                          <a:spcPct val="115000"/>
                        </a:lnSpc>
                        <a:spcAft>
                          <a:spcPts val="1000"/>
                        </a:spcAft>
                      </a:pPr>
                      <a:r>
                        <a:rPr lang="fr-FR" sz="1100" b="1" dirty="0">
                          <a:latin typeface="Times New Roman"/>
                          <a:ea typeface="Times New Roman"/>
                          <a:cs typeface="Times New Roman"/>
                        </a:rPr>
                        <a:t>L’EMC n’est pas…</a:t>
                      </a:r>
                      <a:r>
                        <a:rPr lang="fr-FR" sz="1100" dirty="0">
                          <a:latin typeface="Times New Roman"/>
                          <a:ea typeface="Times New Roman"/>
                          <a:cs typeface="Times New Roman"/>
                        </a:rPr>
                        <a:t> </a:t>
                      </a:r>
                      <a:endParaRPr lang="fr-FR" sz="1100" dirty="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b="1">
                          <a:latin typeface="Times New Roman"/>
                          <a:ea typeface="Times New Roman"/>
                          <a:cs typeface="Times New Roman"/>
                        </a:rPr>
                        <a:t>C’est…</a:t>
                      </a:r>
                      <a:r>
                        <a:rPr lang="fr-FR" sz="1100">
                          <a:latin typeface="Times New Roman"/>
                          <a:ea typeface="Times New Roman"/>
                          <a:cs typeface="Times New Roman"/>
                        </a:rPr>
                        <a:t> </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46">
                <a:tc>
                  <a:txBody>
                    <a:bodyPr/>
                    <a:lstStyle/>
                    <a:p>
                      <a:pPr>
                        <a:lnSpc>
                          <a:spcPct val="115000"/>
                        </a:lnSpc>
                        <a:spcAft>
                          <a:spcPts val="1000"/>
                        </a:spcAft>
                      </a:pPr>
                      <a:r>
                        <a:rPr lang="fr-FR" sz="1100">
                          <a:latin typeface="Times New Roman"/>
                          <a:ea typeface="Times New Roman"/>
                          <a:cs typeface="Times New Roman"/>
                        </a:rPr>
                        <a:t>Un enseignement uniquement confié au professeur d’Histoire-Géographie</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qui doit également mobiliser l’ensemble de la communauté éducative.</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52">
                <a:tc>
                  <a:txBody>
                    <a:bodyPr/>
                    <a:lstStyle/>
                    <a:p>
                      <a:pPr>
                        <a:lnSpc>
                          <a:spcPct val="115000"/>
                        </a:lnSpc>
                        <a:spcAft>
                          <a:spcPts val="1000"/>
                        </a:spcAft>
                      </a:pPr>
                      <a:r>
                        <a:rPr lang="fr-FR" sz="1100">
                          <a:latin typeface="Times New Roman"/>
                          <a:ea typeface="Times New Roman"/>
                          <a:cs typeface="Times New Roman"/>
                        </a:rPr>
                        <a:t>à lui seul le parcours Citoyen</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temps d'enseignement qui s'inscrit dans un parcours structuré, progressif et cohérent, construit depuis l’école élémentaire jusqu’au lycée, « le parcours citoyen ».</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068">
                <a:tc>
                  <a:txBody>
                    <a:bodyPr/>
                    <a:lstStyle/>
                    <a:p>
                      <a:pPr>
                        <a:lnSpc>
                          <a:spcPct val="115000"/>
                        </a:lnSpc>
                        <a:spcAft>
                          <a:spcPts val="1000"/>
                        </a:spcAft>
                      </a:pPr>
                      <a:r>
                        <a:rPr lang="fr-FR" sz="1100" dirty="0">
                          <a:latin typeface="Times New Roman"/>
                          <a:ea typeface="Times New Roman"/>
                          <a:cs typeface="Times New Roman"/>
                        </a:rPr>
                        <a:t>Un enseignement flou, sans objectifs précis</a:t>
                      </a:r>
                      <a:endParaRPr lang="fr-FR" sz="1100" dirty="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qui doit contribuer à l’éducation au vivre ensemble et à la transmission des valeurs qui fondent notre citoyenneté républicaine; un enseignement qui repose sur des connaissances, des compétences et des pratiques actives, articulées autour de quatre dimensions : la formation d’une conscience morale, la compréhension du rôle de la règle et du droit, l’exercice du jugement critique et enfin le sens de l’engagement.</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05">
                <a:tc>
                  <a:txBody>
                    <a:bodyPr/>
                    <a:lstStyle/>
                    <a:p>
                      <a:pPr>
                        <a:lnSpc>
                          <a:spcPct val="115000"/>
                        </a:lnSpc>
                        <a:spcAft>
                          <a:spcPts val="1000"/>
                        </a:spcAft>
                      </a:pPr>
                      <a:r>
                        <a:rPr lang="fr-FR" sz="1100">
                          <a:latin typeface="Times New Roman"/>
                          <a:ea typeface="Times New Roman"/>
                          <a:cs typeface="Times New Roman"/>
                        </a:rPr>
                        <a:t>Un enseignement réservé au temps de la classe</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qui articule le volet pédagogique et le volet éducatif, le temps de la classe et le hors-classe, le temps de la vie scolaire et le temps des enseignements, dans une stratégie globale et systémique.</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057">
                <a:tc>
                  <a:txBody>
                    <a:bodyPr/>
                    <a:lstStyle/>
                    <a:p>
                      <a:pPr>
                        <a:lnSpc>
                          <a:spcPct val="115000"/>
                        </a:lnSpc>
                        <a:spcAft>
                          <a:spcPts val="1000"/>
                        </a:spcAft>
                      </a:pPr>
                      <a:r>
                        <a:rPr lang="fr-FR" sz="1100">
                          <a:latin typeface="Times New Roman"/>
                          <a:ea typeface="Times New Roman"/>
                          <a:cs typeface="Times New Roman"/>
                        </a:rPr>
                        <a:t>Un enseignement théorique et moralisateur dans lequel les élèves ne sont que des récepteurs de leçons</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qui accorde le contenu et la forme, où les élèves sont acteurs, initiés à la prise de décision et de responsabilités, où leur parole est écoutée, où l’institution leur montre qu’ils sont dignes de confiance : les valeurs de la République se vivent et s’éprouvent.</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816">
                <a:tc>
                  <a:txBody>
                    <a:bodyPr/>
                    <a:lstStyle/>
                    <a:p>
                      <a:pPr>
                        <a:lnSpc>
                          <a:spcPct val="115000"/>
                        </a:lnSpc>
                        <a:spcAft>
                          <a:spcPts val="1000"/>
                        </a:spcAft>
                      </a:pPr>
                      <a:r>
                        <a:rPr lang="fr-FR" sz="1100">
                          <a:latin typeface="Times New Roman"/>
                          <a:ea typeface="Times New Roman"/>
                          <a:cs typeface="Times New Roman"/>
                        </a:rPr>
                        <a:t>Un cours d’éducation civique comme avant</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développant des dispositions morales et civiques, c’est-à-dire « une disposition à agir » ; il encourage donc la mise en place de pratiques permettant aux élèves de développer leur capacité à raisonner et d’apprendre à agir ensemble : dilemmes moraux, débats réglés ou argumentés, débats à visée philosophique, projets et pratiques interdisciplinaires…</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05">
                <a:tc>
                  <a:txBody>
                    <a:bodyPr/>
                    <a:lstStyle/>
                    <a:p>
                      <a:pPr>
                        <a:lnSpc>
                          <a:spcPct val="115000"/>
                        </a:lnSpc>
                        <a:spcAft>
                          <a:spcPts val="1000"/>
                        </a:spcAft>
                      </a:pPr>
                      <a:r>
                        <a:rPr lang="fr-FR" sz="1100">
                          <a:latin typeface="Times New Roman"/>
                          <a:ea typeface="Times New Roman"/>
                          <a:cs typeface="Times New Roman"/>
                        </a:rPr>
                        <a:t>de simples temps de discussion ou de débats entre les élèves</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a:latin typeface="Times New Roman"/>
                          <a:ea typeface="Times New Roman"/>
                          <a:cs typeface="Times New Roman"/>
                        </a:rPr>
                        <a:t>Un enseignement qui nécessite l'acquisition de connaissances; il n’y a pas de culture morale et civique possible sans maîtrise des connaissances qui permettent de guider les choix de son engagement.</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057">
                <a:tc>
                  <a:txBody>
                    <a:bodyPr/>
                    <a:lstStyle/>
                    <a:p>
                      <a:pPr>
                        <a:lnSpc>
                          <a:spcPct val="115000"/>
                        </a:lnSpc>
                        <a:spcAft>
                          <a:spcPts val="1000"/>
                        </a:spcAft>
                      </a:pPr>
                      <a:r>
                        <a:rPr lang="fr-FR" sz="1100">
                          <a:latin typeface="Times New Roman"/>
                          <a:ea typeface="Times New Roman"/>
                          <a:cs typeface="Times New Roman"/>
                        </a:rPr>
                        <a:t>Un enseignement en rupture avec l'éducation civique</a:t>
                      </a:r>
                      <a:endParaRPr lang="fr-FR" sz="110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100" dirty="0">
                          <a:latin typeface="Times New Roman"/>
                          <a:ea typeface="Times New Roman"/>
                          <a:cs typeface="Times New Roman"/>
                        </a:rPr>
                        <a:t>L’approfondissement d’une démarche engagée depuis les années 1990 avec les programmes d'éducation civique, visant à marier l'éducation à la citoyenneté républicaine avec les valeurs de l’humanisme, la mise en activité et les discussions avec les élèves.</a:t>
                      </a:r>
                      <a:endParaRPr lang="fr-FR" sz="1100" dirty="0">
                        <a:latin typeface="Calibri"/>
                        <a:ea typeface="Calibri"/>
                        <a:cs typeface="Times New Roman"/>
                      </a:endParaRPr>
                    </a:p>
                  </a:txBody>
                  <a:tcPr marL="3771" marR="3771" marT="3771" marB="37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57" name="Rectangle 1"/>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Synthèse réalisée par </a:t>
            </a:r>
            <a:r>
              <a:rPr kumimoji="0" lang="fr-FR" sz="12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Anne-Sophie Gras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professeur d'Histoire Géographie au collège Paul Féval de Dol-de-Bretagne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Q310\AppData\Local\Temp\2015_soclecommun_infographie-1_415704.jpg"/>
          <p:cNvPicPr/>
          <p:nvPr/>
        </p:nvPicPr>
        <p:blipFill>
          <a:blip r:embed="rId2" cstate="print"/>
          <a:srcRect/>
          <a:stretch>
            <a:fillRect/>
          </a:stretch>
        </p:blipFill>
        <p:spPr bwMode="auto">
          <a:xfrm>
            <a:off x="1547664" y="0"/>
            <a:ext cx="5688632" cy="6858000"/>
          </a:xfrm>
          <a:prstGeom prst="rect">
            <a:avLst/>
          </a:prstGeom>
          <a:noFill/>
          <a:ln w="9525">
            <a:noFill/>
            <a:miter lim="800000"/>
            <a:headEnd/>
            <a:tailEnd/>
          </a:ln>
        </p:spPr>
      </p:pic>
      <p:sp>
        <p:nvSpPr>
          <p:cNvPr id="4" name="Flèche gauche 3"/>
          <p:cNvSpPr/>
          <p:nvPr/>
        </p:nvSpPr>
        <p:spPr>
          <a:xfrm>
            <a:off x="7380312" y="364502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toutatice.fr/toutatice-portail-cms-nuxeo/binary?type=ATTACHED_PICTURE&amp;path=%2Fespace-educ%2Fpole-arts-et-humanites%2Fhistoire-geographie-ecjs%2Femc-hg%2Facademie-de-rennes%2Fl-emc-au-coeur-du&amp;portalName=default&amp;index=0&amp;t=1441034891742"/>
          <p:cNvPicPr/>
          <p:nvPr/>
        </p:nvPicPr>
        <p:blipFill>
          <a:blip r:embed="rId2" cstate="print"/>
          <a:srcRect/>
          <a:stretch>
            <a:fillRect/>
          </a:stretch>
        </p:blipFill>
        <p:spPr bwMode="auto">
          <a:xfrm>
            <a:off x="2051720" y="0"/>
            <a:ext cx="4923869" cy="6858000"/>
          </a:xfrm>
          <a:prstGeom prst="rect">
            <a:avLst/>
          </a:prstGeom>
          <a:noFill/>
          <a:ln w="9525">
            <a:noFill/>
            <a:miter lim="800000"/>
            <a:headEnd/>
            <a:tailEnd/>
          </a:ln>
        </p:spPr>
      </p:pic>
      <p:sp>
        <p:nvSpPr>
          <p:cNvPr id="5" name="Rectangle 4"/>
          <p:cNvSpPr/>
          <p:nvPr/>
        </p:nvSpPr>
        <p:spPr>
          <a:xfrm>
            <a:off x="3563888" y="2996952"/>
            <a:ext cx="3312368" cy="115212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692696"/>
          <a:ext cx="9144000" cy="3461903"/>
        </p:xfrm>
        <a:graphic>
          <a:graphicData uri="http://schemas.openxmlformats.org/drawingml/2006/table">
            <a:tbl>
              <a:tblPr/>
              <a:tblGrid>
                <a:gridCol w="2438400"/>
                <a:gridCol w="2844800"/>
                <a:gridCol w="2032002"/>
                <a:gridCol w="1828798"/>
              </a:tblGrid>
              <a:tr h="216024">
                <a:tc gridSpan="4">
                  <a:txBody>
                    <a:bodyPr/>
                    <a:lstStyle/>
                    <a:p>
                      <a:pPr algn="ctr">
                        <a:lnSpc>
                          <a:spcPct val="115000"/>
                        </a:lnSpc>
                        <a:spcAft>
                          <a:spcPts val="0"/>
                        </a:spcAft>
                      </a:pPr>
                      <a:r>
                        <a:rPr lang="fr-FR" sz="1400" dirty="0" smtClean="0">
                          <a:latin typeface="Calibri"/>
                          <a:ea typeface="Calibri"/>
                          <a:cs typeface="Times New Roman"/>
                        </a:rPr>
                        <a:t>SEPTEMBRE/Octobre</a:t>
                      </a:r>
                      <a:r>
                        <a:rPr lang="fr-FR" sz="1400" baseline="0" dirty="0" smtClean="0">
                          <a:latin typeface="Calibri"/>
                          <a:ea typeface="Calibri"/>
                          <a:cs typeface="Times New Roman"/>
                        </a:rPr>
                        <a:t> 2015</a:t>
                      </a:r>
                      <a:r>
                        <a:rPr lang="fr-FR" sz="1400" dirty="0" smtClean="0">
                          <a:latin typeface="Calibri"/>
                          <a:ea typeface="Calibri"/>
                          <a:cs typeface="Times New Roman"/>
                        </a:rPr>
                        <a:t> </a:t>
                      </a:r>
                      <a:r>
                        <a:rPr lang="fr-FR" sz="1400" dirty="0">
                          <a:latin typeface="Calibri"/>
                          <a:ea typeface="Calibri"/>
                          <a:cs typeface="Times New Roman"/>
                        </a:rPr>
                        <a:t>2015</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10676">
                <a:tc>
                  <a:txBody>
                    <a:bodyPr/>
                    <a:lstStyle/>
                    <a:p>
                      <a:pPr algn="ctr">
                        <a:lnSpc>
                          <a:spcPct val="115000"/>
                        </a:lnSpc>
                        <a:spcAft>
                          <a:spcPts val="0"/>
                        </a:spcAft>
                      </a:pPr>
                      <a:r>
                        <a:rPr lang="fr-FR" sz="1400">
                          <a:latin typeface="Calibri"/>
                          <a:ea typeface="Calibri"/>
                          <a:cs typeface="Times New Roman"/>
                        </a:rPr>
                        <a:t>Jour de prérentrée</a:t>
                      </a:r>
                    </a:p>
                    <a:p>
                      <a:pPr algn="ctr">
                        <a:lnSpc>
                          <a:spcPct val="115000"/>
                        </a:lnSpc>
                        <a:spcAft>
                          <a:spcPts val="0"/>
                        </a:spcAft>
                      </a:pPr>
                      <a:r>
                        <a:rPr lang="fr-FR" sz="1400">
                          <a:latin typeface="Calibri"/>
                          <a:ea typeface="Calibri"/>
                          <a:cs typeface="Times New Roman"/>
                        </a:rPr>
                        <a:t>des enseignants</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Calibri"/>
                          <a:ea typeface="Calibri"/>
                          <a:cs typeface="Times New Roman"/>
                        </a:rPr>
                        <a:t>Semaine 1 </a:t>
                      </a:r>
                      <a:r>
                        <a:rPr lang="fr-FR" sz="1400" dirty="0" smtClean="0">
                          <a:latin typeface="Calibri"/>
                          <a:ea typeface="Calibri"/>
                          <a:cs typeface="Times New Roman"/>
                        </a:rPr>
                        <a:t>2 et 3</a:t>
                      </a:r>
                      <a:endParaRPr lang="fr-FR" sz="14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Calibri"/>
                          <a:ea typeface="Calibri"/>
                          <a:cs typeface="Times New Roman"/>
                        </a:rPr>
                        <a:t>Semaine </a:t>
                      </a:r>
                      <a:r>
                        <a:rPr lang="fr-FR" sz="1400" dirty="0" smtClean="0">
                          <a:latin typeface="Calibri"/>
                          <a:ea typeface="Calibri"/>
                          <a:cs typeface="Times New Roman"/>
                        </a:rPr>
                        <a:t>4</a:t>
                      </a:r>
                      <a:endParaRPr lang="fr-FR" sz="14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solidFill>
                            <a:srgbClr val="FF0000"/>
                          </a:solidFill>
                          <a:latin typeface="Calibri"/>
                          <a:ea typeface="Calibri"/>
                          <a:cs typeface="Times New Roman"/>
                        </a:rPr>
                        <a:t>Semaine </a:t>
                      </a:r>
                      <a:r>
                        <a:rPr lang="fr-FR" sz="1400" b="1" dirty="0" smtClean="0">
                          <a:solidFill>
                            <a:srgbClr val="FF0000"/>
                          </a:solidFill>
                          <a:latin typeface="Calibri"/>
                          <a:ea typeface="Calibri"/>
                          <a:cs typeface="Times New Roman"/>
                        </a:rPr>
                        <a:t>5</a:t>
                      </a:r>
                      <a:endParaRPr lang="fr-FR" sz="1400" b="1" dirty="0">
                        <a:solidFill>
                          <a:srgbClr val="FF0000"/>
                        </a:solidFill>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7535">
                <a:tc>
                  <a:txBody>
                    <a:bodyPr/>
                    <a:lstStyle/>
                    <a:p>
                      <a:pPr algn="ctr">
                        <a:lnSpc>
                          <a:spcPct val="115000"/>
                        </a:lnSpc>
                        <a:spcAft>
                          <a:spcPts val="0"/>
                        </a:spcAft>
                      </a:pPr>
                      <a:r>
                        <a:rPr lang="fr-FR" sz="1400">
                          <a:latin typeface="Calibri"/>
                          <a:ea typeface="Calibri"/>
                          <a:cs typeface="Times New Roman"/>
                        </a:rPr>
                        <a:t>Lundi 31 août</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smtClean="0">
                          <a:latin typeface="Calibri"/>
                          <a:ea typeface="Calibri"/>
                          <a:cs typeface="Times New Roman"/>
                        </a:rPr>
                        <a:t>Jeudi 3/9– Vendredi25/9</a:t>
                      </a:r>
                      <a:endParaRPr lang="fr-FR" sz="14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Calibri"/>
                          <a:ea typeface="Calibri"/>
                          <a:cs typeface="Times New Roman"/>
                        </a:rPr>
                        <a:t>Lundi </a:t>
                      </a:r>
                      <a:r>
                        <a:rPr lang="fr-FR" sz="1400" dirty="0" smtClean="0">
                          <a:latin typeface="Calibri"/>
                          <a:ea typeface="Calibri"/>
                          <a:cs typeface="Times New Roman"/>
                        </a:rPr>
                        <a:t>28/9– </a:t>
                      </a:r>
                      <a:r>
                        <a:rPr lang="fr-FR" sz="1400" dirty="0">
                          <a:latin typeface="Calibri"/>
                          <a:ea typeface="Calibri"/>
                          <a:cs typeface="Times New Roman"/>
                        </a:rPr>
                        <a:t>Vendredi </a:t>
                      </a:r>
                      <a:r>
                        <a:rPr lang="fr-FR" sz="1400" dirty="0" smtClean="0">
                          <a:latin typeface="Calibri"/>
                          <a:ea typeface="Calibri"/>
                          <a:cs typeface="Times New Roman"/>
                        </a:rPr>
                        <a:t>2/10</a:t>
                      </a:r>
                      <a:endParaRPr lang="fr-FR" sz="14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smtClean="0">
                          <a:solidFill>
                            <a:srgbClr val="FF0000"/>
                          </a:solidFill>
                          <a:latin typeface="Calibri"/>
                          <a:ea typeface="Calibri"/>
                          <a:cs typeface="Times New Roman"/>
                        </a:rPr>
                        <a:t>Lundi5/vddi9</a:t>
                      </a:r>
                    </a:p>
                    <a:p>
                      <a:pPr algn="ctr">
                        <a:lnSpc>
                          <a:spcPct val="115000"/>
                        </a:lnSpc>
                        <a:spcAft>
                          <a:spcPts val="0"/>
                        </a:spcAft>
                      </a:pPr>
                      <a:r>
                        <a:rPr lang="fr-FR" sz="1400" b="1" dirty="0" smtClean="0">
                          <a:solidFill>
                            <a:srgbClr val="FF0000"/>
                          </a:solidFill>
                          <a:latin typeface="Calibri"/>
                          <a:ea typeface="Calibri"/>
                          <a:cs typeface="Times New Roman"/>
                        </a:rPr>
                        <a:t>Jeudi 8 </a:t>
                      </a:r>
                      <a:r>
                        <a:rPr lang="fr-FR" sz="1400" b="1" dirty="0">
                          <a:solidFill>
                            <a:srgbClr val="FF0000"/>
                          </a:solidFill>
                          <a:latin typeface="Calibri"/>
                          <a:ea typeface="Calibri"/>
                          <a:cs typeface="Times New Roman"/>
                        </a:rPr>
                        <a:t>octobre</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21893">
                <a:tc>
                  <a:txBody>
                    <a:bodyPr/>
                    <a:lstStyle/>
                    <a:p>
                      <a:pPr algn="ctr">
                        <a:lnSpc>
                          <a:spcPct val="115000"/>
                        </a:lnSpc>
                        <a:spcAft>
                          <a:spcPts val="0"/>
                        </a:spcAft>
                      </a:pPr>
                      <a:r>
                        <a:rPr lang="fr-FR" sz="1400">
                          <a:latin typeface="Calibri"/>
                          <a:ea typeface="Calibri"/>
                          <a:cs typeface="Times New Roman"/>
                        </a:rPr>
                        <a:t>Distribution info plaquette (attribution/compétence</a:t>
                      </a:r>
                    </a:p>
                    <a:p>
                      <a:pPr algn="ctr">
                        <a:lnSpc>
                          <a:spcPct val="115000"/>
                        </a:lnSpc>
                        <a:spcAft>
                          <a:spcPts val="0"/>
                        </a:spcAft>
                      </a:pPr>
                      <a:r>
                        <a:rPr lang="fr-FR" sz="1400">
                          <a:latin typeface="Calibri"/>
                          <a:ea typeface="Calibri"/>
                          <a:cs typeface="Times New Roman"/>
                        </a:rPr>
                        <a:t>MDL≠CVL)</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Calibri"/>
                          <a:ea typeface="Calibri"/>
                          <a:cs typeface="Times New Roman"/>
                        </a:rPr>
                        <a:t>EMC – AP – Vie de classe Profs </a:t>
                      </a:r>
                      <a:r>
                        <a:rPr lang="fr-FR" sz="1400" dirty="0" smtClean="0">
                          <a:latin typeface="Calibri"/>
                          <a:ea typeface="Calibri"/>
                          <a:cs typeface="Times New Roman"/>
                        </a:rPr>
                        <a:t>Lettres-</a:t>
                      </a:r>
                      <a:r>
                        <a:rPr lang="fr-FR" sz="1400" dirty="0" err="1" smtClean="0">
                          <a:latin typeface="Calibri"/>
                          <a:ea typeface="Calibri"/>
                          <a:cs typeface="Times New Roman"/>
                        </a:rPr>
                        <a:t>Hist</a:t>
                      </a:r>
                      <a:r>
                        <a:rPr lang="fr-FR" sz="1400" dirty="0" smtClean="0">
                          <a:latin typeface="Calibri"/>
                          <a:ea typeface="Calibri"/>
                          <a:cs typeface="Times New Roman"/>
                        </a:rPr>
                        <a:t>-Géo</a:t>
                      </a:r>
                    </a:p>
                    <a:p>
                      <a:pPr algn="ctr">
                        <a:lnSpc>
                          <a:spcPct val="115000"/>
                        </a:lnSpc>
                        <a:spcAft>
                          <a:spcPts val="0"/>
                        </a:spcAft>
                      </a:pPr>
                      <a:r>
                        <a:rPr lang="fr-FR" sz="1400" dirty="0" smtClean="0">
                          <a:latin typeface="Calibri"/>
                          <a:ea typeface="Calibri"/>
                          <a:cs typeface="Times New Roman"/>
                        </a:rPr>
                        <a:t>Sensibilisation par les profs</a:t>
                      </a:r>
                      <a:endParaRPr lang="fr-FR" sz="1400" dirty="0">
                        <a:latin typeface="Calibri"/>
                        <a:ea typeface="Calibri"/>
                        <a:cs typeface="Times New Roman"/>
                      </a:endParaRPr>
                    </a:p>
                    <a:p>
                      <a:pPr algn="ctr">
                        <a:lnSpc>
                          <a:spcPct val="115000"/>
                        </a:lnSpc>
                        <a:spcAft>
                          <a:spcPts val="0"/>
                        </a:spcAft>
                      </a:pPr>
                      <a:r>
                        <a:rPr lang="fr-FR" sz="1400" dirty="0" smtClean="0">
                          <a:latin typeface="Calibri"/>
                          <a:ea typeface="Calibri"/>
                          <a:cs typeface="Times New Roman"/>
                        </a:rPr>
                        <a:t>:Se </a:t>
                      </a:r>
                      <a:r>
                        <a:rPr lang="fr-FR" sz="1400" dirty="0">
                          <a:latin typeface="Calibri"/>
                          <a:ea typeface="Calibri"/>
                          <a:cs typeface="Times New Roman"/>
                        </a:rPr>
                        <a:t>porter candidat</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dirty="0" smtClean="0">
                          <a:latin typeface="Calibri"/>
                          <a:ea typeface="Calibri"/>
                          <a:cs typeface="Times New Roman"/>
                        </a:rPr>
                        <a:t>:Rédiger </a:t>
                      </a:r>
                      <a:r>
                        <a:rPr lang="fr-FR" sz="1400" dirty="0">
                          <a:latin typeface="Calibri"/>
                          <a:ea typeface="Calibri"/>
                          <a:cs typeface="Times New Roman"/>
                        </a:rPr>
                        <a:t>des </a:t>
                      </a:r>
                      <a:r>
                        <a:rPr lang="fr-FR" sz="1400" dirty="0" smtClean="0">
                          <a:latin typeface="Calibri"/>
                          <a:ea typeface="Calibri"/>
                          <a:cs typeface="Times New Roman"/>
                        </a:rPr>
                        <a:t>professions  de foi</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dirty="0" smtClean="0">
                          <a:latin typeface="Calibri"/>
                          <a:ea typeface="Calibri"/>
                          <a:cs typeface="Times New Roman"/>
                        </a:rPr>
                        <a:t>Délégués CVL, MDL</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dirty="0" smtClean="0">
                          <a:latin typeface="Calibri"/>
                          <a:ea typeface="Calibri"/>
                          <a:cs typeface="Times New Roman"/>
                        </a:rPr>
                        <a:t>Délégués</a:t>
                      </a:r>
                      <a:r>
                        <a:rPr lang="fr-FR" sz="1400" baseline="0" dirty="0" smtClean="0">
                          <a:latin typeface="Calibri"/>
                          <a:ea typeface="Calibri"/>
                          <a:cs typeface="Times New Roman"/>
                        </a:rPr>
                        <a:t> classe et CA</a:t>
                      </a:r>
                      <a:endParaRPr lang="fr-FR" sz="1400" dirty="0" smtClean="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smtClean="0">
                          <a:solidFill>
                            <a:srgbClr val="FF0000"/>
                          </a:solidFill>
                          <a:latin typeface="Calibri"/>
                          <a:ea typeface="Calibri"/>
                          <a:cs typeface="Times New Roman"/>
                        </a:rPr>
                        <a:t>28-30 délégués de classe (</a:t>
                      </a:r>
                      <a:r>
                        <a:rPr lang="fr-FR" sz="1400" b="1" dirty="0" err="1" smtClean="0">
                          <a:solidFill>
                            <a:srgbClr val="FF0000"/>
                          </a:solidFill>
                          <a:latin typeface="Calibri"/>
                          <a:ea typeface="Calibri"/>
                          <a:cs typeface="Times New Roman"/>
                        </a:rPr>
                        <a:t>sf</a:t>
                      </a:r>
                      <a:r>
                        <a:rPr lang="fr-FR" sz="1400" b="1" dirty="0" smtClean="0">
                          <a:solidFill>
                            <a:srgbClr val="FF0000"/>
                          </a:solidFill>
                          <a:latin typeface="Calibri"/>
                          <a:ea typeface="Calibri"/>
                          <a:cs typeface="Times New Roman"/>
                        </a:rPr>
                        <a:t> 3T pro)</a:t>
                      </a:r>
                    </a:p>
                    <a:p>
                      <a:pPr algn="ctr">
                        <a:lnSpc>
                          <a:spcPct val="115000"/>
                        </a:lnSpc>
                        <a:spcAft>
                          <a:spcPts val="0"/>
                        </a:spcAft>
                      </a:pPr>
                      <a:r>
                        <a:rPr lang="fr-FR" sz="1400" dirty="0" smtClean="0">
                          <a:latin typeface="Calibri"/>
                          <a:ea typeface="Calibri"/>
                          <a:cs typeface="Times New Roman"/>
                        </a:rPr>
                        <a:t>Campagne </a:t>
                      </a:r>
                      <a:r>
                        <a:rPr lang="fr-FR" sz="1400" dirty="0">
                          <a:latin typeface="Calibri"/>
                          <a:ea typeface="Calibri"/>
                          <a:cs typeface="Times New Roman"/>
                        </a:rPr>
                        <a:t>électorale</a:t>
                      </a:r>
                    </a:p>
                    <a:p>
                      <a:pPr algn="ctr">
                        <a:lnSpc>
                          <a:spcPct val="115000"/>
                        </a:lnSpc>
                        <a:spcAft>
                          <a:spcPts val="0"/>
                        </a:spcAft>
                      </a:pPr>
                      <a:r>
                        <a:rPr lang="fr-FR" sz="1400" dirty="0">
                          <a:latin typeface="Calibri"/>
                          <a:ea typeface="Calibri"/>
                          <a:cs typeface="Times New Roman"/>
                        </a:rPr>
                        <a:t>Affichage</a:t>
                      </a:r>
                    </a:p>
                    <a:p>
                      <a:pPr algn="ctr">
                        <a:lnSpc>
                          <a:spcPct val="115000"/>
                        </a:lnSpc>
                        <a:spcAft>
                          <a:spcPts val="0"/>
                        </a:spcAft>
                      </a:pPr>
                      <a:r>
                        <a:rPr lang="fr-FR" sz="1400" dirty="0" smtClean="0">
                          <a:latin typeface="Calibri"/>
                          <a:ea typeface="Calibri"/>
                          <a:cs typeface="Times New Roman"/>
                        </a:rPr>
                        <a:t>Clips audio+son </a:t>
                      </a:r>
                      <a:r>
                        <a:rPr lang="fr-FR" sz="1400" dirty="0">
                          <a:latin typeface="Calibri"/>
                          <a:ea typeface="Calibri"/>
                          <a:cs typeface="Times New Roman"/>
                        </a:rPr>
                        <a:t>(Véra </a:t>
                      </a:r>
                      <a:r>
                        <a:rPr lang="fr-FR" sz="1400" dirty="0" smtClean="0">
                          <a:latin typeface="Calibri"/>
                          <a:ea typeface="Calibri"/>
                          <a:cs typeface="Times New Roman"/>
                        </a:rPr>
                        <a:t>Roth et….)</a:t>
                      </a:r>
                    </a:p>
                    <a:p>
                      <a:pPr algn="ctr">
                        <a:lnSpc>
                          <a:spcPct val="115000"/>
                        </a:lnSpc>
                        <a:spcAft>
                          <a:spcPts val="0"/>
                        </a:spcAft>
                      </a:pPr>
                      <a:r>
                        <a:rPr lang="fr-FR" sz="1400" dirty="0" smtClean="0">
                          <a:latin typeface="Calibri"/>
                          <a:ea typeface="Calibri"/>
                          <a:cs typeface="Times New Roman"/>
                        </a:rPr>
                        <a:t>Par les candidats</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dirty="0" smtClean="0">
                          <a:latin typeface="+mn-lt"/>
                          <a:ea typeface="Calibri"/>
                          <a:cs typeface="Times New Roman"/>
                        </a:rPr>
                        <a:t> </a:t>
                      </a:r>
                      <a:endParaRPr lang="fr-FR" sz="1400" b="1" dirty="0" smtClean="0">
                        <a:solidFill>
                          <a:srgbClr val="FF0000"/>
                        </a:solidFill>
                        <a:latin typeface="+mn-lt"/>
                        <a:ea typeface="Calibri"/>
                        <a:cs typeface="Times New Roman"/>
                      </a:endParaRPr>
                    </a:p>
                    <a:p>
                      <a:pPr algn="ctr">
                        <a:lnSpc>
                          <a:spcPct val="115000"/>
                        </a:lnSpc>
                        <a:spcAft>
                          <a:spcPts val="0"/>
                        </a:spcAft>
                      </a:pPr>
                      <a:endParaRPr lang="fr-FR" sz="14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solidFill>
                            <a:srgbClr val="FF0000"/>
                          </a:solidFill>
                          <a:latin typeface="Calibri"/>
                          <a:ea typeface="Calibri"/>
                          <a:cs typeface="Times New Roman"/>
                        </a:rPr>
                        <a:t>Matinée banalisée</a:t>
                      </a:r>
                    </a:p>
                    <a:p>
                      <a:pPr algn="ctr">
                        <a:lnSpc>
                          <a:spcPct val="115000"/>
                        </a:lnSpc>
                        <a:spcAft>
                          <a:spcPts val="0"/>
                        </a:spcAft>
                      </a:pPr>
                      <a:r>
                        <a:rPr lang="fr-FR" sz="1400" b="1" dirty="0" smtClean="0">
                          <a:solidFill>
                            <a:srgbClr val="FF0000"/>
                          </a:solidFill>
                          <a:latin typeface="Calibri"/>
                          <a:ea typeface="Calibri"/>
                          <a:cs typeface="Times New Roman"/>
                        </a:rPr>
                        <a:t>-élections </a:t>
                      </a:r>
                      <a:r>
                        <a:rPr lang="fr-FR" sz="1400" b="1" dirty="0">
                          <a:solidFill>
                            <a:srgbClr val="FF0000"/>
                          </a:solidFill>
                          <a:latin typeface="Calibri"/>
                          <a:ea typeface="Calibri"/>
                          <a:cs typeface="Times New Roman"/>
                        </a:rPr>
                        <a:t>au </a:t>
                      </a:r>
                      <a:r>
                        <a:rPr lang="fr-FR" sz="1400" b="1" dirty="0" smtClean="0">
                          <a:solidFill>
                            <a:srgbClr val="FF0000"/>
                          </a:solidFill>
                          <a:latin typeface="Calibri"/>
                          <a:ea typeface="Calibri"/>
                          <a:cs typeface="Times New Roman"/>
                        </a:rPr>
                        <a:t>CA </a:t>
                      </a:r>
                      <a:r>
                        <a:rPr lang="fr-FR" sz="1400" b="1" u="sng" dirty="0" smtClean="0">
                          <a:solidFill>
                            <a:srgbClr val="FF0000"/>
                          </a:solidFill>
                          <a:latin typeface="Calibri"/>
                          <a:ea typeface="Calibri"/>
                          <a:cs typeface="Times New Roman"/>
                        </a:rPr>
                        <a:t>par les délégués</a:t>
                      </a:r>
                      <a:endParaRPr lang="fr-FR" sz="1400" b="1" u="sng" dirty="0">
                        <a:solidFill>
                          <a:srgbClr val="FF0000"/>
                        </a:solidFill>
                        <a:latin typeface="Calibri"/>
                        <a:ea typeface="Calibri"/>
                        <a:cs typeface="Times New Roman"/>
                      </a:endParaRPr>
                    </a:p>
                    <a:p>
                      <a:pPr algn="ctr">
                        <a:lnSpc>
                          <a:spcPct val="115000"/>
                        </a:lnSpc>
                        <a:spcAft>
                          <a:spcPts val="0"/>
                        </a:spcAft>
                      </a:pPr>
                      <a:r>
                        <a:rPr lang="fr-FR" sz="1400" b="1" dirty="0">
                          <a:solidFill>
                            <a:srgbClr val="FF0000"/>
                          </a:solidFill>
                          <a:latin typeface="Calibri"/>
                          <a:ea typeface="Calibri"/>
                          <a:cs typeface="Times New Roman"/>
                        </a:rPr>
                        <a:t>-Elections au CVL</a:t>
                      </a:r>
                    </a:p>
                    <a:p>
                      <a:pPr algn="ctr">
                        <a:lnSpc>
                          <a:spcPct val="115000"/>
                        </a:lnSpc>
                        <a:spcAft>
                          <a:spcPts val="0"/>
                        </a:spcAft>
                      </a:pPr>
                      <a:r>
                        <a:rPr lang="fr-FR" sz="1400" b="1" dirty="0">
                          <a:solidFill>
                            <a:srgbClr val="FF0000"/>
                          </a:solidFill>
                          <a:latin typeface="Calibri"/>
                          <a:ea typeface="Calibri"/>
                          <a:cs typeface="Times New Roman"/>
                        </a:rPr>
                        <a:t>-Elections à la </a:t>
                      </a:r>
                      <a:r>
                        <a:rPr lang="fr-FR" sz="1400" b="1" dirty="0" smtClean="0">
                          <a:solidFill>
                            <a:srgbClr val="FF0000"/>
                          </a:solidFill>
                          <a:latin typeface="Calibri"/>
                          <a:ea typeface="Calibri"/>
                          <a:cs typeface="Times New Roman"/>
                        </a:rPr>
                        <a:t>MDL</a:t>
                      </a:r>
                    </a:p>
                    <a:p>
                      <a:pPr algn="ctr">
                        <a:lnSpc>
                          <a:spcPct val="115000"/>
                        </a:lnSpc>
                        <a:spcAft>
                          <a:spcPts val="0"/>
                        </a:spcAft>
                      </a:pPr>
                      <a:r>
                        <a:rPr lang="fr-FR" sz="1400" b="1" u="sng" dirty="0" smtClean="0">
                          <a:solidFill>
                            <a:srgbClr val="FF0000"/>
                          </a:solidFill>
                          <a:latin typeface="Calibri"/>
                          <a:ea typeface="Calibri"/>
                          <a:cs typeface="Times New Roman"/>
                        </a:rPr>
                        <a:t>Par tous les élèves</a:t>
                      </a:r>
                      <a:endParaRPr lang="fr-FR" sz="1400" b="1" u="sng" dirty="0">
                        <a:solidFill>
                          <a:srgbClr val="FF0000"/>
                        </a:solidFill>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ZoneTexte 4"/>
          <p:cNvSpPr txBox="1"/>
          <p:nvPr/>
        </p:nvSpPr>
        <p:spPr>
          <a:xfrm>
            <a:off x="2267744" y="260648"/>
            <a:ext cx="5256584" cy="369332"/>
          </a:xfrm>
          <a:prstGeom prst="rect">
            <a:avLst/>
          </a:prstGeom>
          <a:noFill/>
        </p:spPr>
        <p:txBody>
          <a:bodyPr wrap="square" rtlCol="0">
            <a:spAutoFit/>
          </a:bodyPr>
          <a:lstStyle/>
          <a:p>
            <a:pPr algn="ctr"/>
            <a:r>
              <a:rPr lang="fr-FR" dirty="0" smtClean="0"/>
              <a:t>Le projet envisagé</a:t>
            </a:r>
            <a:endParaRPr lang="fr-FR" dirty="0"/>
          </a:p>
        </p:txBody>
      </p:sp>
      <p:sp>
        <p:nvSpPr>
          <p:cNvPr id="6" name="ZoneTexte 5"/>
          <p:cNvSpPr txBox="1"/>
          <p:nvPr/>
        </p:nvSpPr>
        <p:spPr>
          <a:xfrm>
            <a:off x="467544" y="5229200"/>
            <a:ext cx="8424936" cy="1477328"/>
          </a:xfrm>
          <a:prstGeom prst="rect">
            <a:avLst/>
          </a:prstGeom>
          <a:noFill/>
          <a:ln>
            <a:solidFill>
              <a:schemeClr val="bg2">
                <a:lumMod val="50000"/>
              </a:schemeClr>
            </a:solidFill>
          </a:ln>
        </p:spPr>
        <p:txBody>
          <a:bodyPr wrap="square" rtlCol="0">
            <a:spAutoFit/>
          </a:bodyPr>
          <a:lstStyle/>
          <a:p>
            <a:pPr algn="ctr"/>
            <a:r>
              <a:rPr lang="fr-FR" dirty="0" smtClean="0"/>
              <a:t>Quelle mise en œuvre concrète en septembre 2015?</a:t>
            </a:r>
          </a:p>
          <a:p>
            <a:r>
              <a:rPr lang="fr-FR" dirty="0" smtClean="0"/>
              <a:t>-Pour conduire les élèves à </a:t>
            </a:r>
            <a:r>
              <a:rPr lang="fr-FR" b="1" dirty="0" smtClean="0">
                <a:solidFill>
                  <a:srgbClr val="FF0000"/>
                </a:solidFill>
              </a:rPr>
              <a:t>participer</a:t>
            </a:r>
            <a:r>
              <a:rPr lang="fr-FR" dirty="0" smtClean="0"/>
              <a:t> aux élections internes à l’établissement</a:t>
            </a:r>
          </a:p>
          <a:p>
            <a:r>
              <a:rPr lang="fr-FR" dirty="0" smtClean="0"/>
              <a:t>-Pour conduire les élèves à </a:t>
            </a:r>
            <a:r>
              <a:rPr lang="fr-FR" b="1" dirty="0" smtClean="0">
                <a:solidFill>
                  <a:srgbClr val="FF0000"/>
                </a:solidFill>
              </a:rPr>
              <a:t>s’engager</a:t>
            </a:r>
            <a:r>
              <a:rPr lang="fr-FR" dirty="0" smtClean="0"/>
              <a:t> dans les instances où ils peuvent être représentés</a:t>
            </a:r>
          </a:p>
          <a:p>
            <a:r>
              <a:rPr lang="fr-FR" dirty="0" smtClean="0"/>
              <a:t>-Pour conduire les élèves à </a:t>
            </a:r>
            <a:r>
              <a:rPr lang="fr-FR" b="1" dirty="0" smtClean="0">
                <a:solidFill>
                  <a:srgbClr val="FF0000"/>
                </a:solidFill>
              </a:rPr>
              <a:t>prendre ou à participer aux décisions </a:t>
            </a:r>
            <a:r>
              <a:rPr lang="fr-FR" dirty="0" smtClean="0"/>
              <a:t>au sein des instances auxquelles ils participent</a:t>
            </a:r>
            <a:endParaRPr lang="fr-FR" dirty="0"/>
          </a:p>
        </p:txBody>
      </p:sp>
      <p:sp>
        <p:nvSpPr>
          <p:cNvPr id="7" name="ZoneTexte 6"/>
          <p:cNvSpPr txBox="1"/>
          <p:nvPr/>
        </p:nvSpPr>
        <p:spPr>
          <a:xfrm>
            <a:off x="5580112" y="4437112"/>
            <a:ext cx="3563888" cy="646331"/>
          </a:xfrm>
          <a:prstGeom prst="rect">
            <a:avLst/>
          </a:prstGeom>
          <a:noFill/>
          <a:ln w="28575">
            <a:solidFill>
              <a:srgbClr val="00B0F0"/>
            </a:solidFill>
          </a:ln>
        </p:spPr>
        <p:txBody>
          <a:bodyPr wrap="square" rtlCol="0">
            <a:spAutoFit/>
          </a:bodyPr>
          <a:lstStyle/>
          <a:p>
            <a:pPr algn="ctr"/>
            <a:r>
              <a:rPr lang="fr-FR" dirty="0" smtClean="0"/>
              <a:t>Spots de campagne mis en ligne ,consultables, projection en classe</a:t>
            </a:r>
            <a:endParaRPr lang="fr-FR" dirty="0"/>
          </a:p>
        </p:txBody>
      </p:sp>
      <p:sp>
        <p:nvSpPr>
          <p:cNvPr id="8" name="Flèche vers le bas 7"/>
          <p:cNvSpPr/>
          <p:nvPr/>
        </p:nvSpPr>
        <p:spPr>
          <a:xfrm>
            <a:off x="6300192" y="3861048"/>
            <a:ext cx="504056" cy="5760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331640" y="4437112"/>
            <a:ext cx="4176464" cy="646331"/>
          </a:xfrm>
          <a:prstGeom prst="rect">
            <a:avLst/>
          </a:prstGeom>
          <a:noFill/>
          <a:ln w="28575">
            <a:solidFill>
              <a:srgbClr val="00B0F0"/>
            </a:solidFill>
          </a:ln>
        </p:spPr>
        <p:txBody>
          <a:bodyPr wrap="square" rtlCol="0">
            <a:spAutoFit/>
          </a:bodyPr>
          <a:lstStyle/>
          <a:p>
            <a:pPr algn="ctr"/>
            <a:r>
              <a:rPr lang="fr-FR" dirty="0" smtClean="0"/>
              <a:t>Rédaction des professions de foi dans les classes ( affichage et mise en ligne)</a:t>
            </a:r>
            <a:endParaRPr lang="fr-FR" dirty="0"/>
          </a:p>
        </p:txBody>
      </p:sp>
      <p:sp>
        <p:nvSpPr>
          <p:cNvPr id="10" name="Flèche vers le bas 9"/>
          <p:cNvSpPr/>
          <p:nvPr/>
        </p:nvSpPr>
        <p:spPr>
          <a:xfrm>
            <a:off x="3491880" y="3861048"/>
            <a:ext cx="484632" cy="6183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Les dates imites de candidatures</a:t>
            </a:r>
          </a:p>
          <a:p>
            <a:r>
              <a:rPr lang="fr-FR" dirty="0" smtClean="0"/>
              <a:t>Dates et heures de réalisation des clips le mardi 22 septembre pour les élus au CA (délégués élèves)</a:t>
            </a:r>
          </a:p>
          <a:p>
            <a:r>
              <a:rPr lang="fr-FR" dirty="0" smtClean="0"/>
              <a:t>Dates et heures de réalisation des professions de foi</a:t>
            </a:r>
          </a:p>
          <a:p>
            <a:r>
              <a:rPr lang="fr-FR" dirty="0" smtClean="0"/>
              <a:t>« apogée » de la campagne le jeudi 1</a:t>
            </a:r>
            <a:r>
              <a:rPr lang="fr-FR" baseline="30000" dirty="0" smtClean="0"/>
              <a:t>er</a:t>
            </a:r>
            <a:r>
              <a:rPr lang="fr-FR" dirty="0" smtClean="0"/>
              <a:t> octobre. </a:t>
            </a:r>
          </a:p>
          <a:p>
            <a:pPr>
              <a:buNone/>
            </a:pPr>
            <a:r>
              <a:rPr lang="fr-FR" dirty="0" smtClean="0"/>
              <a:t>     1/Elections des délégués au CA (démocratie indirecte)</a:t>
            </a:r>
          </a:p>
          <a:p>
            <a:pPr>
              <a:buNone/>
            </a:pPr>
            <a:r>
              <a:rPr lang="fr-FR" dirty="0" smtClean="0"/>
              <a:t>     2/Rencontre des classes et discussions avec les candidats pour les élections au CVL et à la MDL</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ln>
            <a:solidFill>
              <a:schemeClr val="bg2">
                <a:lumMod val="50000"/>
              </a:schemeClr>
            </a:solidFill>
          </a:ln>
        </p:spPr>
        <p:txBody>
          <a:bodyPr>
            <a:normAutofit/>
          </a:bodyPr>
          <a:lstStyle/>
          <a:p>
            <a:r>
              <a:rPr lang="fr-FR" sz="3200" dirty="0" smtClean="0"/>
              <a:t>Un outil: </a:t>
            </a:r>
            <a:r>
              <a:rPr lang="fr-FR" sz="3200" b="1" dirty="0" smtClean="0"/>
              <a:t>l‘Enseignement Moral </a:t>
            </a:r>
            <a:r>
              <a:rPr lang="fr-FR" sz="3200" b="1" dirty="0"/>
              <a:t>et </a:t>
            </a:r>
            <a:r>
              <a:rPr lang="fr-FR" sz="3200" b="1" dirty="0" smtClean="0"/>
              <a:t>Civique</a:t>
            </a:r>
            <a:endParaRPr lang="fr-FR" sz="3200" dirty="0"/>
          </a:p>
        </p:txBody>
      </p:sp>
      <p:sp>
        <p:nvSpPr>
          <p:cNvPr id="3" name="Rectangle 2"/>
          <p:cNvSpPr/>
          <p:nvPr/>
        </p:nvSpPr>
        <p:spPr>
          <a:xfrm>
            <a:off x="0" y="1412776"/>
            <a:ext cx="9144000" cy="3477875"/>
          </a:xfrm>
          <a:prstGeom prst="rect">
            <a:avLst/>
          </a:prstGeom>
        </p:spPr>
        <p:txBody>
          <a:bodyPr wrap="square">
            <a:spAutoFit/>
          </a:bodyPr>
          <a:lstStyle/>
          <a:p>
            <a:pPr algn="just"/>
            <a:r>
              <a:rPr lang="fr-FR" sz="2000" dirty="0"/>
              <a:t>Au lycée, </a:t>
            </a:r>
            <a:r>
              <a:rPr lang="fr-FR" sz="2000" dirty="0">
                <a:solidFill>
                  <a:srgbClr val="FF0000"/>
                </a:solidFill>
              </a:rPr>
              <a:t>les élèves </a:t>
            </a:r>
            <a:r>
              <a:rPr lang="fr-FR" sz="2000" dirty="0"/>
              <a:t>deviennent réellement </a:t>
            </a:r>
            <a:r>
              <a:rPr lang="fr-FR" sz="2000" dirty="0">
                <a:solidFill>
                  <a:srgbClr val="FF0000"/>
                </a:solidFill>
              </a:rPr>
              <a:t>capables de peser leurs responsabilités personnelles et collectives</a:t>
            </a:r>
            <a:r>
              <a:rPr lang="fr-FR" sz="2000" dirty="0"/>
              <a:t>. L'enseignement moral et civique prend en compte cette réalité en veillant à </a:t>
            </a:r>
            <a:r>
              <a:rPr lang="fr-FR" sz="2000" dirty="0">
                <a:solidFill>
                  <a:srgbClr val="FF0000"/>
                </a:solidFill>
              </a:rPr>
              <a:t>articuler constamment les valeurs, les savoirs et les pratiques</a:t>
            </a:r>
            <a:r>
              <a:rPr lang="fr-FR" sz="2000" dirty="0"/>
              <a:t>. Les jeunes au lycée sont conduits à maîtriser les conditions de </a:t>
            </a:r>
            <a:r>
              <a:rPr lang="fr-FR" sz="2000" dirty="0">
                <a:solidFill>
                  <a:srgbClr val="FF0000"/>
                </a:solidFill>
              </a:rPr>
              <a:t>l'autonomie de jugement </a:t>
            </a:r>
            <a:r>
              <a:rPr lang="fr-FR" sz="2000" dirty="0"/>
              <a:t>et à acquérir une claire conscience de leur </a:t>
            </a:r>
            <a:r>
              <a:rPr lang="fr-FR" sz="2000" dirty="0">
                <a:solidFill>
                  <a:srgbClr val="FF0000"/>
                </a:solidFill>
              </a:rPr>
              <a:t>responsabilité morale individuelle et collective</a:t>
            </a:r>
            <a:r>
              <a:rPr lang="fr-FR" sz="2000" dirty="0"/>
              <a:t>. Ils s'inscrivent également dans </a:t>
            </a:r>
            <a:r>
              <a:rPr lang="fr-FR" sz="2000" dirty="0">
                <a:solidFill>
                  <a:srgbClr val="FF0000"/>
                </a:solidFill>
              </a:rPr>
              <a:t>deux registres de citoyenneté : l'un qui vise à cultiver le sentiment d'appartenance à la communauté des citoyens, </a:t>
            </a:r>
            <a:r>
              <a:rPr lang="fr-FR" sz="2000" b="1" u="sng" dirty="0">
                <a:solidFill>
                  <a:srgbClr val="FF0000"/>
                </a:solidFill>
              </a:rPr>
              <a:t>l'autre qui développe la volonté de participer à la vie démocratique et peut déjà trouver à s'exercer en milieu scolaire</a:t>
            </a:r>
            <a:r>
              <a:rPr lang="fr-FR" sz="2000" dirty="0"/>
              <a:t>. Nombre d'élèves atteignent l'âge de la majorité au lycée et acquièrent le droit de vote. </a:t>
            </a:r>
            <a:endParaRPr lang="fr-FR" sz="2000" dirty="0" smtClean="0"/>
          </a:p>
          <a:p>
            <a:pPr algn="just"/>
            <a:r>
              <a:rPr lang="fr-FR" sz="2000" dirty="0" smtClean="0"/>
              <a:t>BOEN juin2015</a:t>
            </a: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a:ln>
            <a:solidFill>
              <a:schemeClr val="bg2">
                <a:lumMod val="50000"/>
              </a:schemeClr>
            </a:solidFill>
          </a:ln>
        </p:spPr>
        <p:txBody>
          <a:bodyPr>
            <a:normAutofit/>
          </a:bodyPr>
          <a:lstStyle/>
          <a:p>
            <a:r>
              <a:rPr lang="fr-FR" sz="3200" dirty="0" smtClean="0"/>
              <a:t>Classe de seconde</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95536" y="836712"/>
          <a:ext cx="8136904" cy="5328592"/>
        </p:xfrm>
        <a:graphic>
          <a:graphicData uri="http://schemas.openxmlformats.org/drawingml/2006/table">
            <a:tbl>
              <a:tblPr/>
              <a:tblGrid>
                <a:gridCol w="1972583"/>
                <a:gridCol w="2794492"/>
                <a:gridCol w="3369829"/>
              </a:tblGrid>
              <a:tr h="309962">
                <a:tc>
                  <a:txBody>
                    <a:bodyPr/>
                    <a:lstStyle/>
                    <a:p>
                      <a:pPr algn="ctr">
                        <a:lnSpc>
                          <a:spcPct val="115000"/>
                        </a:lnSpc>
                        <a:spcAft>
                          <a:spcPts val="1000"/>
                        </a:spcAft>
                      </a:pPr>
                      <a:r>
                        <a:rPr lang="fr-FR" sz="1200" dirty="0">
                          <a:latin typeface="+mn-lt"/>
                          <a:ea typeface="Times New Roman"/>
                          <a:cs typeface="Times New Roman"/>
                        </a:rPr>
                        <a:t>Compétences</a:t>
                      </a:r>
                      <a:endParaRPr lang="fr-FR" sz="11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dirty="0">
                          <a:latin typeface="+mn-lt"/>
                          <a:ea typeface="Times New Roman"/>
                          <a:cs typeface="Times New Roman"/>
                        </a:rPr>
                        <a:t>Connaissances</a:t>
                      </a:r>
                      <a:endParaRPr lang="fr-FR" sz="11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dirty="0">
                          <a:latin typeface="+mn-lt"/>
                          <a:ea typeface="Times New Roman"/>
                          <a:cs typeface="Times New Roman"/>
                        </a:rPr>
                        <a:t>Exemples de situations et de mises en œuvre</a:t>
                      </a:r>
                      <a:endParaRPr lang="fr-FR" sz="11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8630">
                <a:tc>
                  <a:txBody>
                    <a:bodyPr/>
                    <a:lstStyle/>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Identifier et expliciter les valeurs éthiques et les principes civiques en jeu.</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Mobiliser les connaissances exigibles.</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Développer l'expression personnelle, l'argumentation et le sens critique.</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S'impliquer dans le travail en équipe.</a:t>
                      </a:r>
                      <a:endParaRPr lang="fr-FR" sz="1200" b="1" dirty="0">
                        <a:solidFill>
                          <a:srgbClr val="FF000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200" b="1" dirty="0">
                          <a:solidFill>
                            <a:srgbClr val="00B0F0"/>
                          </a:solidFill>
                          <a:latin typeface="+mn-lt"/>
                          <a:ea typeface="Times New Roman"/>
                          <a:cs typeface="Times New Roman"/>
                        </a:rPr>
                        <a:t>L'État de droit et les libertés individuelles et collectives  (les institutions de l'État de droit</a:t>
                      </a:r>
                      <a:r>
                        <a:rPr lang="fr-FR" sz="1200" dirty="0">
                          <a:latin typeface="+mn-lt"/>
                          <a:ea typeface="Times New Roman"/>
                          <a:cs typeface="Times New Roman"/>
                        </a:rPr>
                        <a:t>, </a:t>
                      </a:r>
                      <a:r>
                        <a:rPr lang="fr-FR" sz="1200" b="1" dirty="0">
                          <a:solidFill>
                            <a:srgbClr val="00B0F0"/>
                          </a:solidFill>
                          <a:latin typeface="+mn-lt"/>
                          <a:ea typeface="Times New Roman"/>
                          <a:cs typeface="Times New Roman"/>
                        </a:rPr>
                        <a:t>la place de la loi, la hiérarchie des normes juridiques)</a:t>
                      </a:r>
                      <a:r>
                        <a:rPr lang="fr-FR" sz="1200" dirty="0">
                          <a:latin typeface="+mn-lt"/>
                          <a:ea typeface="Times New Roman"/>
                          <a:cs typeface="Times New Roman"/>
                        </a:rPr>
                        <a:t>.</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La séparation des pouvoirs.</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Le fonctionnement de la justice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la justice pénale (instruction, procès, droits de la défense, exécution des décisions)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la justice administrative (garantie des citoyens contre les abus de pouvoirs)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la justice civile.</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00B0F0"/>
                          </a:solidFill>
                          <a:latin typeface="+mn-lt"/>
                          <a:ea typeface="Times New Roman"/>
                          <a:cs typeface="Times New Roman"/>
                        </a:rPr>
                        <a:t>Les droits et les obligations des lycéens et de la communauté éducative</a:t>
                      </a:r>
                      <a:r>
                        <a:rPr lang="fr-FR" sz="1200" dirty="0">
                          <a:latin typeface="+mn-lt"/>
                          <a:ea typeface="Times New Roman"/>
                          <a:cs typeface="Times New Roman"/>
                        </a:rPr>
                        <a:t>.</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Les principes et les différentes formes de solidarité. La question de la responsabilité individuelle.</a:t>
                      </a:r>
                      <a:endParaRPr lang="fr-FR"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Étude de situations réelles ou fictives (d'actualité, historiques, littéraires...) pour analyser les contradictions entre obligations juridiques et morales et les rapports entre les individus et l'État, (démarche de dossier documentaire souhaitable).</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Rencontre avec des acteurs de la justice par l'intermédiaire des tribunaux, juges prud'homaux ou de la Protection judiciaire de la jeunesse (PJJ).</a:t>
                      </a:r>
                      <a:endParaRPr lang="fr-FR" sz="1200" dirty="0">
                        <a:latin typeface="+mn-lt"/>
                        <a:ea typeface="Calibri"/>
                        <a:cs typeface="Times New Roman"/>
                      </a:endParaRPr>
                    </a:p>
                    <a:p>
                      <a:pPr marL="342900" lvl="0" indent="-342900" algn="just">
                        <a:lnSpc>
                          <a:spcPct val="115000"/>
                        </a:lnSpc>
                        <a:spcAft>
                          <a:spcPts val="1000"/>
                        </a:spcAft>
                        <a:buSzPts val="1000"/>
                        <a:buFont typeface="Symbol"/>
                        <a:buChar char=""/>
                        <a:tabLst>
                          <a:tab pos="457200" algn="l"/>
                        </a:tabLst>
                      </a:pPr>
                      <a:r>
                        <a:rPr lang="fr-FR" sz="1200" b="1" dirty="0">
                          <a:solidFill>
                            <a:srgbClr val="00B0F0"/>
                          </a:solidFill>
                          <a:latin typeface="+mn-lt"/>
                          <a:ea typeface="Times New Roman"/>
                          <a:cs typeface="Times New Roman"/>
                        </a:rPr>
                        <a:t>À partir de situations tirées de la vie des lycéens, d'adolescents ou de jeunes adultes, réflexion sur les différentes formes d'engagement, dans l'établissement ou dans la vie quotidienne, sur leur signification et sur leur légitimité.</a:t>
                      </a:r>
                      <a:endParaRPr lang="fr-FR" sz="1200" b="1" dirty="0">
                        <a:solidFill>
                          <a:srgbClr val="00B0F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33265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personne et l'État de droit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2000" b="1" dirty="0"/>
              <a:t>Égalité et discrimination</a:t>
            </a:r>
            <a:r>
              <a:rPr lang="fr-FR" sz="2000" dirty="0"/>
              <a:t/>
            </a:r>
            <a:br>
              <a:rPr lang="fr-FR" sz="2000" dirty="0"/>
            </a:br>
            <a:endParaRPr lang="fr-FR" sz="2000" dirty="0"/>
          </a:p>
        </p:txBody>
      </p:sp>
      <p:graphicFrame>
        <p:nvGraphicFramePr>
          <p:cNvPr id="3" name="Tableau 2"/>
          <p:cNvGraphicFramePr>
            <a:graphicFrameLocks noGrp="1"/>
          </p:cNvGraphicFramePr>
          <p:nvPr/>
        </p:nvGraphicFramePr>
        <p:xfrm>
          <a:off x="251518" y="1267029"/>
          <a:ext cx="8568953" cy="5095087"/>
        </p:xfrm>
        <a:graphic>
          <a:graphicData uri="http://schemas.openxmlformats.org/drawingml/2006/table">
            <a:tbl>
              <a:tblPr/>
              <a:tblGrid>
                <a:gridCol w="2163877"/>
                <a:gridCol w="3029428"/>
                <a:gridCol w="3375648"/>
              </a:tblGrid>
              <a:tr h="253847">
                <a:tc>
                  <a:txBody>
                    <a:bodyPr/>
                    <a:lstStyle/>
                    <a:p>
                      <a:pPr algn="ctr">
                        <a:lnSpc>
                          <a:spcPct val="115000"/>
                        </a:lnSpc>
                        <a:spcAft>
                          <a:spcPts val="1000"/>
                        </a:spcAft>
                      </a:pPr>
                      <a:r>
                        <a:rPr lang="fr-FR" sz="1200" dirty="0">
                          <a:latin typeface="+mn-lt"/>
                          <a:ea typeface="Times New Roman"/>
                          <a:cs typeface="Times New Roman"/>
                        </a:rPr>
                        <a:t>Compétences</a:t>
                      </a:r>
                      <a:endParaRPr lang="fr-FR"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a:latin typeface="+mn-lt"/>
                          <a:ea typeface="Times New Roman"/>
                          <a:cs typeface="Times New Roman"/>
                        </a:rPr>
                        <a:t>Connaissances</a:t>
                      </a:r>
                      <a:endParaRPr lang="fr-FR" sz="120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dirty="0">
                          <a:latin typeface="+mn-lt"/>
                          <a:ea typeface="Times New Roman"/>
                          <a:cs typeface="Times New Roman"/>
                        </a:rPr>
                        <a:t>Exemples de situations et de mises en œuvre</a:t>
                      </a:r>
                      <a:endParaRPr lang="fr-FR"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153">
                <a:tc>
                  <a:txBody>
                    <a:bodyPr/>
                    <a:lstStyle/>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Identifier et expliciter les valeurs éthiques et les principes civiques en jeu.</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Mobiliser les connaissances exigibles.</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Développer l'expression personnelle, l'argumentation et le sens critique.</a:t>
                      </a:r>
                      <a:endParaRPr lang="fr-FR" sz="1200" b="1" dirty="0">
                        <a:solidFill>
                          <a:srgbClr val="FF0000"/>
                        </a:solidFill>
                        <a:latin typeface="+mn-lt"/>
                        <a:ea typeface="Calibri"/>
                        <a:cs typeface="Times New Roman"/>
                      </a:endParaRPr>
                    </a:p>
                    <a:p>
                      <a:pPr>
                        <a:lnSpc>
                          <a:spcPct val="115000"/>
                        </a:lnSpc>
                        <a:spcAft>
                          <a:spcPts val="1000"/>
                        </a:spcAft>
                      </a:pPr>
                      <a:r>
                        <a:rPr lang="fr-FR" sz="1200" b="1" dirty="0">
                          <a:solidFill>
                            <a:srgbClr val="FF0000"/>
                          </a:solidFill>
                          <a:latin typeface="+mn-lt"/>
                          <a:ea typeface="Times New Roman"/>
                          <a:cs typeface="Times New Roman"/>
                        </a:rPr>
                        <a:t> </a:t>
                      </a:r>
                      <a:endParaRPr lang="fr-FR" sz="1200" b="1" dirty="0">
                        <a:solidFill>
                          <a:srgbClr val="FF000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b="1" dirty="0">
                          <a:solidFill>
                            <a:srgbClr val="FF0000"/>
                          </a:solidFill>
                          <a:latin typeface="+mn-lt"/>
                          <a:ea typeface="Times New Roman"/>
                          <a:cs typeface="Times New Roman"/>
                        </a:rPr>
                        <a:t>S'impliquer dans le travail en équipe.</a:t>
                      </a:r>
                      <a:endParaRPr lang="fr-FR" sz="1200" b="1" dirty="0">
                        <a:solidFill>
                          <a:srgbClr val="FF000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200" b="1" dirty="0">
                          <a:solidFill>
                            <a:srgbClr val="00B0F0"/>
                          </a:solidFill>
                          <a:latin typeface="+mn-lt"/>
                          <a:ea typeface="Times New Roman"/>
                          <a:cs typeface="Times New Roman"/>
                        </a:rPr>
                        <a:t>La notion d'égalité avec ses acceptions principales (égalité en droit, égalité des chances, égalité de résultats).</a:t>
                      </a:r>
                      <a:endParaRPr lang="fr-FR" sz="1200" b="1" dirty="0">
                        <a:solidFill>
                          <a:srgbClr val="00B0F0"/>
                        </a:solidFill>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Les inégalités et les discriminations de la vie quotidienne, leur gravité respective au regard des droits des personnes.</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Les textes juridiques fondamentaux de lutte contre les discriminations (particulièrement la loi du 1er juillet 1972) : raciales, antisémites, religieuses, xénophobes, sexistes, homophobes, etc.</a:t>
                      </a:r>
                      <a:endParaRPr lang="fr-FR"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1000"/>
                        </a:spcAft>
                        <a:buSzPts val="1000"/>
                        <a:buFont typeface="Symbol"/>
                        <a:buChar char=""/>
                        <a:tabLst>
                          <a:tab pos="457200" algn="l"/>
                        </a:tabLst>
                      </a:pPr>
                      <a:r>
                        <a:rPr lang="fr-FR" sz="1200" b="1" dirty="0">
                          <a:solidFill>
                            <a:srgbClr val="00B0F0"/>
                          </a:solidFill>
                          <a:latin typeface="+mn-lt"/>
                          <a:ea typeface="Times New Roman"/>
                          <a:cs typeface="Times New Roman"/>
                        </a:rPr>
                        <a:t>Une analyse historique pour montrer les liens entre la démocratie et la conquête de l'égalité </a:t>
                      </a:r>
                      <a:r>
                        <a:rPr lang="fr-FR" sz="1200" dirty="0">
                          <a:latin typeface="+mn-lt"/>
                          <a:ea typeface="Times New Roman"/>
                          <a:cs typeface="Times New Roman"/>
                        </a:rPr>
                        <a:t>: « nuit du 4 août », abolition de l'esclavage, neutralité de l'État vis-à-vis des religions, </a:t>
                      </a:r>
                      <a:r>
                        <a:rPr lang="fr-FR" sz="1200" b="1" dirty="0">
                          <a:solidFill>
                            <a:srgbClr val="00B0F0"/>
                          </a:solidFill>
                          <a:latin typeface="+mn-lt"/>
                          <a:ea typeface="Times New Roman"/>
                          <a:cs typeface="Times New Roman"/>
                        </a:rPr>
                        <a:t>droit de vote des femmes</a:t>
                      </a:r>
                      <a:r>
                        <a:rPr lang="fr-FR" sz="1200" dirty="0">
                          <a:latin typeface="+mn-lt"/>
                          <a:ea typeface="Times New Roman"/>
                          <a:cs typeface="Times New Roman"/>
                        </a:rPr>
                        <a:t>, dépénalisation de l'homosexualité... (projet interdisciplinaire souhaitable).</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Une étude de cas à partir d'extraits de jugements montrant la diversité des expressions discriminatoires, avec l'analyse des solutions apportées.</a:t>
                      </a:r>
                      <a:endParaRPr lang="fr-FR" sz="1200" dirty="0">
                        <a:latin typeface="+mn-lt"/>
                        <a:ea typeface="Calibri"/>
                        <a:cs typeface="Times New Roman"/>
                      </a:endParaRPr>
                    </a:p>
                    <a:p>
                      <a:pPr marL="342900" lvl="0" indent="-342900">
                        <a:lnSpc>
                          <a:spcPct val="115000"/>
                        </a:lnSpc>
                        <a:spcAft>
                          <a:spcPts val="1000"/>
                        </a:spcAft>
                        <a:buSzPts val="1000"/>
                        <a:buFont typeface="Symbol"/>
                        <a:buChar char=""/>
                        <a:tabLst>
                          <a:tab pos="457200" algn="l"/>
                        </a:tabLst>
                      </a:pPr>
                      <a:r>
                        <a:rPr lang="fr-FR" sz="1200" dirty="0">
                          <a:latin typeface="+mn-lt"/>
                          <a:ea typeface="Times New Roman"/>
                          <a:cs typeface="Times New Roman"/>
                        </a:rPr>
                        <a:t>À partir de faits observés dans le lycée ou son environnement social, un débat peut être mené, à la fois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sur la définition de ce qui est discriminatoire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sur la distinction de ce qui est simplement discriminant de ce qui est discriminatoire ou attentatoire à la dignité humaine ;</a:t>
                      </a:r>
                      <a:endParaRPr lang="fr-FR" sz="1200" dirty="0">
                        <a:latin typeface="+mn-lt"/>
                        <a:ea typeface="Calibri"/>
                        <a:cs typeface="Times New Roman"/>
                      </a:endParaRPr>
                    </a:p>
                    <a:p>
                      <a:pPr>
                        <a:lnSpc>
                          <a:spcPct val="115000"/>
                        </a:lnSpc>
                        <a:spcAft>
                          <a:spcPts val="1000"/>
                        </a:spcAft>
                      </a:pPr>
                      <a:r>
                        <a:rPr lang="fr-FR" sz="1200" dirty="0">
                          <a:latin typeface="+mn-lt"/>
                          <a:ea typeface="Times New Roman"/>
                          <a:cs typeface="Times New Roman"/>
                        </a:rPr>
                        <a:t>- sur les moyens autres que juridiques de combattre les discriminations.</a:t>
                      </a:r>
                      <a:endParaRPr lang="fr-FR"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5256584"/>
          </a:xfrm>
        </p:spPr>
        <p:txBody>
          <a:bodyPr>
            <a:normAutofit fontScale="90000"/>
          </a:bodyPr>
          <a:lstStyle/>
          <a:p>
            <a:r>
              <a:rPr lang="fr-FR" sz="1800" b="1" dirty="0" smtClean="0"/>
              <a:t/>
            </a:r>
            <a:br>
              <a:rPr lang="fr-FR" sz="1800" b="1" dirty="0" smtClean="0"/>
            </a:br>
            <a:r>
              <a:rPr lang="fr-FR" sz="1800" b="1" dirty="0" smtClean="0">
                <a:solidFill>
                  <a:srgbClr val="FF0000"/>
                </a:solidFill>
              </a:rPr>
              <a:t>Mois de Septembre 2015</a:t>
            </a:r>
            <a:r>
              <a:rPr lang="fr-FR" sz="1800" b="1" dirty="0" smtClean="0"/>
              <a:t/>
            </a:r>
            <a:br>
              <a:rPr lang="fr-FR" sz="1800" b="1" dirty="0" smtClean="0"/>
            </a:br>
            <a:r>
              <a:rPr lang="fr-FR" sz="1800" b="1" dirty="0" smtClean="0"/>
              <a:t>Le projet proposé par Valérie et Anne</a:t>
            </a:r>
            <a:br>
              <a:rPr lang="fr-FR" sz="1800" b="1" dirty="0" smtClean="0"/>
            </a:br>
            <a:r>
              <a:rPr lang="fr-FR" sz="1800" b="1" dirty="0" smtClean="0"/>
              <a:t>Seconde professionnelle</a:t>
            </a:r>
            <a:br>
              <a:rPr lang="fr-FR" sz="1800" b="1" dirty="0" smtClean="0"/>
            </a:br>
            <a:r>
              <a:rPr lang="fr-FR" sz="1800" b="1" dirty="0" smtClean="0"/>
              <a:t>Horaire globalisé</a:t>
            </a:r>
            <a:br>
              <a:rPr lang="fr-FR" sz="1800" b="1" dirty="0" smtClean="0"/>
            </a:br>
            <a:r>
              <a:rPr lang="fr-FR" sz="1800" b="1" dirty="0" smtClean="0"/>
              <a:t>toutes les séances  (lettres-histoire) sont consacrées à l’EMC</a:t>
            </a:r>
            <a:br>
              <a:rPr lang="fr-FR" sz="1800" b="1" dirty="0" smtClean="0"/>
            </a:br>
            <a:r>
              <a:rPr lang="fr-FR" sz="1800" b="1" dirty="0" smtClean="0"/>
              <a:t/>
            </a:r>
            <a:br>
              <a:rPr lang="fr-FR" sz="1800" b="1" dirty="0" smtClean="0"/>
            </a:br>
            <a:r>
              <a:rPr lang="fr-FR" sz="1800" b="1" dirty="0"/>
              <a:t/>
            </a:r>
            <a:br>
              <a:rPr lang="fr-FR" sz="1800" b="1" dirty="0"/>
            </a:br>
            <a:r>
              <a:rPr lang="fr-FR" sz="1800" b="1" dirty="0" smtClean="0"/>
              <a:t/>
            </a:r>
            <a:br>
              <a:rPr lang="fr-FR" sz="1800" b="1" dirty="0" smtClean="0"/>
            </a:br>
            <a:r>
              <a:rPr lang="fr-FR" sz="1800" b="1" dirty="0" smtClean="0"/>
              <a:t>Séance 1 : Un vocabulaire spécifique</a:t>
            </a:r>
            <a:r>
              <a:rPr lang="fr-FR" sz="1800" dirty="0" smtClean="0"/>
              <a:t> 1H</a:t>
            </a:r>
            <a:br>
              <a:rPr lang="fr-FR" sz="1800" dirty="0" smtClean="0"/>
            </a:br>
            <a:r>
              <a:rPr lang="fr-FR" sz="1800" i="1" dirty="0" smtClean="0"/>
              <a:t>Etude la langue</a:t>
            </a:r>
            <a:r>
              <a:rPr lang="fr-FR" sz="1800" dirty="0" smtClean="0"/>
              <a:t/>
            </a:r>
            <a:br>
              <a:rPr lang="fr-FR" sz="1800" dirty="0" smtClean="0"/>
            </a:br>
            <a:r>
              <a:rPr lang="fr-FR" sz="1800" b="1" dirty="0" smtClean="0"/>
              <a:t>Séance 2 : Les délégués</a:t>
            </a:r>
            <a:r>
              <a:rPr lang="fr-FR" sz="1800" dirty="0" smtClean="0"/>
              <a:t> :1H30/2H</a:t>
            </a:r>
            <a:br>
              <a:rPr lang="fr-FR" sz="1800" dirty="0" smtClean="0"/>
            </a:br>
            <a:r>
              <a:rPr lang="fr-FR" sz="1800" i="1" dirty="0" smtClean="0"/>
              <a:t>Définir le mot délégué</a:t>
            </a:r>
            <a:r>
              <a:rPr lang="fr-FR" sz="1800" dirty="0" smtClean="0"/>
              <a:t/>
            </a:r>
            <a:br>
              <a:rPr lang="fr-FR" sz="1800" dirty="0" smtClean="0"/>
            </a:br>
            <a:r>
              <a:rPr lang="fr-FR" sz="1800" b="1" dirty="0" smtClean="0"/>
              <a:t>Séance 3 : La vie au lycée</a:t>
            </a:r>
            <a:r>
              <a:rPr lang="fr-FR" sz="1800" dirty="0" smtClean="0"/>
              <a:t>:1H</a:t>
            </a:r>
            <a:br>
              <a:rPr lang="fr-FR" sz="1800" dirty="0" smtClean="0"/>
            </a:br>
            <a:r>
              <a:rPr lang="fr-FR" sz="1800" i="1" dirty="0" smtClean="0"/>
              <a:t>Observer les différences instances de la vie lycéenne</a:t>
            </a:r>
            <a:r>
              <a:rPr lang="fr-FR" sz="1800" dirty="0" smtClean="0"/>
              <a:t/>
            </a:r>
            <a:br>
              <a:rPr lang="fr-FR" sz="1800" dirty="0" smtClean="0"/>
            </a:br>
            <a:r>
              <a:rPr lang="fr-FR" sz="1800" b="1" dirty="0" smtClean="0"/>
              <a:t>Séance 4 : La profession de foi</a:t>
            </a:r>
            <a:r>
              <a:rPr lang="fr-FR" sz="1800" dirty="0" smtClean="0"/>
              <a:t> : 2H </a:t>
            </a:r>
            <a:r>
              <a:rPr lang="fr-FR" sz="1800" i="1" dirty="0" smtClean="0"/>
              <a:t>Plus éventuellement la terminer en AP</a:t>
            </a:r>
            <a:r>
              <a:rPr lang="fr-FR" sz="1800" dirty="0" smtClean="0"/>
              <a:t/>
            </a:r>
            <a:br>
              <a:rPr lang="fr-FR" sz="1800" dirty="0" smtClean="0"/>
            </a:br>
            <a:r>
              <a:rPr lang="fr-FR" sz="1800" i="1" dirty="0" smtClean="0"/>
              <a:t>Etudier l'organisation d'une profession de foi et en créer une</a:t>
            </a:r>
            <a:r>
              <a:rPr lang="fr-FR" sz="1800" dirty="0" smtClean="0"/>
              <a:t/>
            </a:r>
            <a:br>
              <a:rPr lang="fr-FR" sz="1800" dirty="0" smtClean="0"/>
            </a:br>
            <a:r>
              <a:rPr lang="fr-FR" sz="1800" b="1" dirty="0" smtClean="0"/>
              <a:t>Séance 5:Evaluation finale</a:t>
            </a:r>
            <a:br>
              <a:rPr lang="fr-FR" sz="1800" b="1" dirty="0" smtClean="0"/>
            </a:br>
            <a:r>
              <a:rPr lang="fr-FR" sz="1800" b="1" dirty="0" smtClean="0">
                <a:solidFill>
                  <a:srgbClr val="FF0000"/>
                </a:solidFill>
              </a:rPr>
              <a:t>total 7 heures pour 1 thème</a:t>
            </a:r>
            <a:r>
              <a:rPr lang="fr-FR" sz="1600" b="1" dirty="0" smtClean="0">
                <a:solidFill>
                  <a:srgbClr val="FF0000"/>
                </a:solidFill>
              </a:rPr>
              <a:t/>
            </a:r>
            <a:br>
              <a:rPr lang="fr-FR" sz="1600" b="1" dirty="0" smtClean="0">
                <a:solidFill>
                  <a:srgbClr val="FF0000"/>
                </a:solidFill>
              </a:rPr>
            </a:br>
            <a:r>
              <a:rPr lang="fr-FR" sz="1600" b="1" dirty="0" smtClean="0"/>
              <a:t/>
            </a:r>
            <a:br>
              <a:rPr lang="fr-FR" sz="1600" b="1" dirty="0" smtClean="0"/>
            </a:br>
            <a:r>
              <a:rPr lang="fr-FR" sz="1600" b="1" dirty="0" smtClean="0"/>
              <a:t>La question se pose de la mise en œuvre d’une démarche comparable eu lycée général et technologique</a:t>
            </a:r>
            <a:br>
              <a:rPr lang="fr-FR" sz="1600" b="1" dirty="0" smtClean="0"/>
            </a:br>
            <a:r>
              <a:rPr lang="fr-FR" sz="1600" b="1" dirty="0" smtClean="0"/>
              <a:t>EMC : 0.50 hebdomadaire soit 2 heures sur la période</a:t>
            </a:r>
            <a:br>
              <a:rPr lang="fr-FR" sz="1600" b="1" dirty="0" smtClean="0"/>
            </a:br>
            <a:r>
              <a:rPr lang="fr-FR" sz="1600" b="1" dirty="0" smtClean="0">
                <a:solidFill>
                  <a:schemeClr val="accent1">
                    <a:lumMod val="75000"/>
                  </a:schemeClr>
                </a:solidFill>
              </a:rPr>
              <a:t>utiliser des heures d’AP</a:t>
            </a:r>
            <a:br>
              <a:rPr lang="fr-FR" sz="1600" b="1" dirty="0" smtClean="0">
                <a:solidFill>
                  <a:schemeClr val="accent1">
                    <a:lumMod val="75000"/>
                  </a:schemeClr>
                </a:solidFill>
              </a:rPr>
            </a:br>
            <a:r>
              <a:rPr lang="fr-FR" sz="1600" b="1" dirty="0" smtClean="0">
                <a:solidFill>
                  <a:schemeClr val="accent1">
                    <a:lumMod val="75000"/>
                  </a:schemeClr>
                </a:solidFill>
              </a:rPr>
              <a:t>utiliser des heures d’histoire et géographie au service du projet</a:t>
            </a:r>
            <a:r>
              <a:rPr lang="fr-FR" sz="1600" b="1" dirty="0" smtClean="0"/>
              <a:t/>
            </a:r>
            <a:br>
              <a:rPr lang="fr-FR" sz="1600" b="1" dirty="0" smtClean="0"/>
            </a:br>
            <a:r>
              <a:rPr lang="fr-FR" sz="1600" dirty="0" smtClean="0"/>
              <a:t/>
            </a:r>
            <a:br>
              <a:rPr lang="fr-FR" sz="1600" dirty="0" smtClean="0"/>
            </a:br>
            <a:endParaRPr lang="fr-F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a:ln>
            <a:solidFill>
              <a:schemeClr val="bg2">
                <a:lumMod val="50000"/>
              </a:schemeClr>
            </a:solidFill>
          </a:ln>
        </p:spPr>
        <p:txBody>
          <a:bodyPr>
            <a:normAutofit/>
          </a:bodyPr>
          <a:lstStyle/>
          <a:p>
            <a:r>
              <a:rPr lang="fr-FR" sz="3200" dirty="0" smtClean="0"/>
              <a:t>Classe de Première</a:t>
            </a:r>
            <a:endParaRPr lang="fr-FR"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1001</Words>
  <Application>Microsoft Office PowerPoint</Application>
  <PresentationFormat>Affichage à l'écran (4:3)</PresentationFormat>
  <Paragraphs>141</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 LA DEMOCRATIE LYCEENNE : 6 SEMAINES POUR LA CITOYENNETE </vt:lpstr>
      <vt:lpstr>Présentation PowerPoint</vt:lpstr>
      <vt:lpstr>modalités</vt:lpstr>
      <vt:lpstr>Un outil: l‘Enseignement Moral et Civique</vt:lpstr>
      <vt:lpstr>Classe de seconde</vt:lpstr>
      <vt:lpstr>Présentation PowerPoint</vt:lpstr>
      <vt:lpstr>Égalité et discrimination </vt:lpstr>
      <vt:lpstr> Mois de Septembre 2015 Le projet proposé par Valérie et Anne Seconde professionnelle Horaire globalisé toutes les séances  (lettres-histoire) sont consacrées à l’EMC    Séance 1 : Un vocabulaire spécifique 1H Etude la langue Séance 2 : Les délégués :1H30/2H Définir le mot délégué Séance 3 : La vie au lycée:1H Observer les différences instances de la vie lycéenne Séance 4 : La profession de foi : 2H Plus éventuellement la terminer en AP Etudier l'organisation d'une profession de foi et en créer une Séance 5:Evaluation finale total 7 heures pour 1 thème  La question se pose de la mise en œuvre d’une démarche comparable eu lycée général et technologique EMC : 0.50 hebdomadaire soit 2 heures sur la période utiliser des heures d’AP utiliser des heures d’histoire et géographie au service du projet  </vt:lpstr>
      <vt:lpstr>Classe de Première</vt:lpstr>
      <vt:lpstr>Présentation PowerPoint</vt:lpstr>
      <vt:lpstr>Présentation PowerPoint</vt:lpstr>
      <vt:lpstr>Articuler avec</vt:lpstr>
      <vt:lpstr>Présentation PowerPoint</vt:lpstr>
      <vt:lpstr>Présentation PowerPoint</vt:lpstr>
    </vt:vector>
  </TitlesOfParts>
  <Company>Région Languedoc-Roussillon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DEMOCRATIE LYCEENNE : 5 SEMAINES POUR LA CITOYENNETE</dc:title>
  <dc:creator>eleves7</dc:creator>
  <cp:lastModifiedBy>Bartoche</cp:lastModifiedBy>
  <cp:revision>18</cp:revision>
  <dcterms:created xsi:type="dcterms:W3CDTF">2015-09-01T12:56:40Z</dcterms:created>
  <dcterms:modified xsi:type="dcterms:W3CDTF">2016-04-05T15:59:15Z</dcterms:modified>
</cp:coreProperties>
</file>