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58" r:id="rId3"/>
    <p:sldId id="359" r:id="rId4"/>
    <p:sldId id="360" r:id="rId5"/>
    <p:sldId id="361" r:id="rId6"/>
    <p:sldId id="362" r:id="rId7"/>
    <p:sldId id="363" r:id="rId8"/>
    <p:sldId id="364" r:id="rId9"/>
    <p:sldId id="365" r:id="rId10"/>
    <p:sldId id="366" r:id="rId11"/>
    <p:sldId id="367" r:id="rId12"/>
    <p:sldId id="368" r:id="rId13"/>
    <p:sldId id="369" r:id="rId14"/>
    <p:sldId id="370" r:id="rId15"/>
    <p:sldId id="371" r:id="rId16"/>
    <p:sldId id="372" r:id="rId17"/>
    <p:sldId id="373" r:id="rId18"/>
    <p:sldId id="374" r:id="rId19"/>
    <p:sldId id="375" r:id="rId20"/>
    <p:sldId id="376" r:id="rId21"/>
    <p:sldId id="377" r:id="rId22"/>
    <p:sldId id="378" r:id="rId23"/>
    <p:sldId id="379" r:id="rId24"/>
    <p:sldId id="380" r:id="rId25"/>
    <p:sldId id="381" r:id="rId26"/>
    <p:sldId id="382" r:id="rId27"/>
    <p:sldId id="383" r:id="rId28"/>
    <p:sldId id="384" r:id="rId29"/>
    <p:sldId id="385" r:id="rId30"/>
    <p:sldId id="386" r:id="rId31"/>
    <p:sldId id="387" r:id="rId32"/>
    <p:sldId id="388" r:id="rId33"/>
    <p:sldId id="389" r:id="rId34"/>
  </p:sldIdLst>
  <p:sldSz cx="7561263" cy="10691813"/>
  <p:notesSz cx="7561263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3102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1"/>
          <p:cNvSpPr txBox="1"/>
          <p:nvPr/>
        </p:nvSpPr>
        <p:spPr>
          <a:xfrm>
            <a:off x="2789555" y="9865203"/>
            <a:ext cx="2017665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10" b="1" spc="10" dirty="0">
                <a:latin typeface="Arial"/>
                <a:cs typeface="Arial"/>
              </a:rPr>
              <a:t>©CIRAS TOULOUSE - 2018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60564" cy="9436608"/>
          </a:xfrm>
          <a:prstGeom prst="rect">
            <a:avLst/>
          </a:prstGeom>
        </p:spPr>
      </p:pic>
      <p:pic>
        <p:nvPicPr>
          <p:cNvPr id="3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251" y="899160"/>
            <a:ext cx="1191768" cy="1191768"/>
          </a:xfrm>
          <a:prstGeom prst="rect">
            <a:avLst/>
          </a:prstGeom>
        </p:spPr>
      </p:pic>
      <p:pic>
        <p:nvPicPr>
          <p:cNvPr id="4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208" y="899160"/>
            <a:ext cx="813816" cy="813816"/>
          </a:xfrm>
          <a:prstGeom prst="rect">
            <a:avLst/>
          </a:prstGeom>
        </p:spPr>
      </p:pic>
      <p:sp>
        <p:nvSpPr>
          <p:cNvPr id="15" name="text 1"/>
          <p:cNvSpPr txBox="1"/>
          <p:nvPr/>
        </p:nvSpPr>
        <p:spPr>
          <a:xfrm>
            <a:off x="2536571" y="2800056"/>
            <a:ext cx="2487498" cy="67627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680" spc="10" dirty="0">
                <a:solidFill>
                  <a:srgbClr val="FFFFFF"/>
                </a:solidFill>
                <a:latin typeface="Arial"/>
                <a:cs typeface="Arial"/>
              </a:rPr>
              <a:t>MANUEL</a:t>
            </a:r>
            <a:endParaRPr sz="4600">
              <a:latin typeface="Arial"/>
              <a:cs typeface="Arial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3254375" y="3659592"/>
            <a:ext cx="1228293" cy="67627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770" spc="10" dirty="0">
                <a:solidFill>
                  <a:srgbClr val="FFFFFF"/>
                </a:solidFill>
                <a:latin typeface="Arial"/>
                <a:cs typeface="Arial"/>
              </a:rPr>
              <a:t>  DU  </a:t>
            </a:r>
            <a:endParaRPr sz="4700">
              <a:latin typeface="Arial"/>
              <a:cs typeface="Arial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934516" y="4517771"/>
            <a:ext cx="5689397" cy="55168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230" spc="10" dirty="0">
                <a:solidFill>
                  <a:srgbClr val="FFFFFF"/>
                </a:solidFill>
                <a:latin typeface="Arial"/>
                <a:cs typeface="Arial"/>
              </a:rPr>
              <a:t>BREVET  D’INITIATION</a:t>
            </a:r>
            <a:endParaRPr sz="4200">
              <a:latin typeface="Arial"/>
              <a:cs typeface="Arial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1598930" y="5272238"/>
            <a:ext cx="4360875" cy="67627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290" spc="10" dirty="0">
                <a:solidFill>
                  <a:srgbClr val="FFFFFF"/>
                </a:solidFill>
                <a:latin typeface="Arial"/>
                <a:cs typeface="Arial"/>
              </a:rPr>
              <a:t>AERONAUTIQUE</a:t>
            </a:r>
            <a:endParaRPr sz="4200">
              <a:latin typeface="Arial"/>
              <a:cs typeface="Arial"/>
            </a:endParaRPr>
          </a:p>
        </p:txBody>
      </p:sp>
      <p:pic>
        <p:nvPicPr>
          <p:cNvPr id="5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72" y="8715756"/>
            <a:ext cx="967740" cy="989076"/>
          </a:xfrm>
          <a:prstGeom prst="rect">
            <a:avLst/>
          </a:prstGeom>
        </p:spPr>
      </p:pic>
      <p:pic>
        <p:nvPicPr>
          <p:cNvPr id="6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028" y="8778240"/>
            <a:ext cx="1723643" cy="1315212"/>
          </a:xfrm>
          <a:prstGeom prst="rect">
            <a:avLst/>
          </a:prstGeom>
        </p:spPr>
      </p:pic>
      <p:pic>
        <p:nvPicPr>
          <p:cNvPr id="7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8973312"/>
            <a:ext cx="1135380" cy="726948"/>
          </a:xfrm>
          <a:prstGeom prst="rect">
            <a:avLst/>
          </a:prstGeom>
        </p:spPr>
      </p:pic>
      <p:pic>
        <p:nvPicPr>
          <p:cNvPr id="8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780" y="8863584"/>
            <a:ext cx="1741932" cy="1024128"/>
          </a:xfrm>
          <a:prstGeom prst="rect">
            <a:avLst/>
          </a:prstGeom>
        </p:spPr>
      </p:pic>
      <p:pic>
        <p:nvPicPr>
          <p:cNvPr id="9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804" y="9055608"/>
            <a:ext cx="1357884" cy="640080"/>
          </a:xfrm>
          <a:prstGeom prst="rect">
            <a:avLst/>
          </a:prstGeom>
        </p:spPr>
      </p:pic>
      <p:pic>
        <p:nvPicPr>
          <p:cNvPr id="10" name="Image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728" y="8592312"/>
            <a:ext cx="1598676" cy="1597152"/>
          </a:xfrm>
          <a:prstGeom prst="rect">
            <a:avLst/>
          </a:prstGeom>
        </p:spPr>
      </p:pic>
      <p:pic>
        <p:nvPicPr>
          <p:cNvPr id="11" name="Imag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8787384"/>
            <a:ext cx="1010412" cy="1008888"/>
          </a:xfrm>
          <a:prstGeom prst="rect">
            <a:avLst/>
          </a:prstGeom>
        </p:spPr>
      </p:pic>
      <p:pic>
        <p:nvPicPr>
          <p:cNvPr id="12" name="Image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276" y="8676132"/>
            <a:ext cx="1459992" cy="1190244"/>
          </a:xfrm>
          <a:prstGeom prst="rect">
            <a:avLst/>
          </a:prstGeom>
        </p:spPr>
      </p:pic>
      <p:pic>
        <p:nvPicPr>
          <p:cNvPr id="13" name="Image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8868156"/>
            <a:ext cx="1075944" cy="8061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721" name="object 721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672205" y="10070718"/>
            <a:ext cx="354695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111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28064" y="946383"/>
            <a:ext cx="271870" cy="2843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20" spc="10" dirty="0">
                <a:latin typeface="Arial"/>
                <a:cs typeface="Arial"/>
              </a:rPr>
              <a:t>III.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1585214" y="963532"/>
            <a:ext cx="3075177" cy="26519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20" spc="10" dirty="0">
                <a:latin typeface="Arial"/>
                <a:cs typeface="Arial"/>
              </a:rPr>
              <a:t>Les perturbations et les fronts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1128064" y="1612772"/>
            <a:ext cx="1586417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b="1" spc="10" dirty="0">
                <a:latin typeface="Arial"/>
                <a:cs typeface="Arial"/>
              </a:rPr>
              <a:t>A.  Les Masses d’air</a:t>
            </a:r>
            <a:endParaRPr sz="1300">
              <a:latin typeface="Arial"/>
              <a:cs typeface="Arial"/>
            </a:endParaRPr>
          </a:p>
        </p:txBody>
      </p:sp>
      <p:sp>
        <p:nvSpPr>
          <p:cNvPr id="722" name="object 722"/>
          <p:cNvSpPr/>
          <p:nvPr/>
        </p:nvSpPr>
        <p:spPr>
          <a:xfrm>
            <a:off x="1356614" y="1783334"/>
            <a:ext cx="1318514" cy="13716"/>
          </a:xfrm>
          <a:custGeom>
            <a:avLst/>
            <a:gdLst/>
            <a:ahLst/>
            <a:cxnLst/>
            <a:rect l="l" t="t" r="r" b="b"/>
            <a:pathLst>
              <a:path w="1318514" h="13716">
                <a:moveTo>
                  <a:pt x="0" y="0"/>
                </a:moveTo>
                <a:lnTo>
                  <a:pt x="0" y="13716"/>
                </a:lnTo>
                <a:lnTo>
                  <a:pt x="1318514" y="13716"/>
                </a:lnTo>
                <a:lnTo>
                  <a:pt x="131851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text 1"/>
          <p:cNvSpPr txBox="1"/>
          <p:nvPr/>
        </p:nvSpPr>
        <p:spPr>
          <a:xfrm>
            <a:off x="1348994" y="1831188"/>
            <a:ext cx="5343152" cy="19290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Une masse d’air est une grande étendue d’air dans laquelle la température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899464" y="2039976"/>
            <a:ext cx="5795967" cy="40171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et l’humidité varient peu. Aux latitudes entre 40° et 50°, on assiste à la rencontre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entre deux masses d’air : L’une est d’origine polaire, elle est froide et sèche. Tandis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723" name="object 723"/>
          <p:cNvSpPr/>
          <p:nvPr/>
        </p:nvSpPr>
        <p:spPr>
          <a:xfrm>
            <a:off x="3330575" y="2415794"/>
            <a:ext cx="1164641" cy="9143"/>
          </a:xfrm>
          <a:custGeom>
            <a:avLst/>
            <a:gdLst/>
            <a:ahLst/>
            <a:cxnLst/>
            <a:rect l="l" t="t" r="r" b="b"/>
            <a:pathLst>
              <a:path w="1164641" h="9143">
                <a:moveTo>
                  <a:pt x="0" y="0"/>
                </a:moveTo>
                <a:lnTo>
                  <a:pt x="0" y="9144"/>
                </a:lnTo>
                <a:lnTo>
                  <a:pt x="1164641" y="9144"/>
                </a:lnTo>
                <a:lnTo>
                  <a:pt x="116464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text 1"/>
          <p:cNvSpPr txBox="1"/>
          <p:nvPr/>
        </p:nvSpPr>
        <p:spPr>
          <a:xfrm>
            <a:off x="899464" y="2457520"/>
            <a:ext cx="5793282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que l’autre est d’origine tropicale, elle est donc chaude et humide. Lorsqu’elles se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724" name="object 724"/>
          <p:cNvSpPr/>
          <p:nvPr/>
        </p:nvSpPr>
        <p:spPr>
          <a:xfrm>
            <a:off x="1955546" y="2624582"/>
            <a:ext cx="1300225" cy="9144"/>
          </a:xfrm>
          <a:custGeom>
            <a:avLst/>
            <a:gdLst/>
            <a:ahLst/>
            <a:cxnLst/>
            <a:rect l="l" t="t" r="r" b="b"/>
            <a:pathLst>
              <a:path w="1300225" h="9144">
                <a:moveTo>
                  <a:pt x="0" y="0"/>
                </a:moveTo>
                <a:lnTo>
                  <a:pt x="0" y="9144"/>
                </a:lnTo>
                <a:lnTo>
                  <a:pt x="1300225" y="9144"/>
                </a:lnTo>
                <a:lnTo>
                  <a:pt x="130022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text 1"/>
          <p:cNvSpPr txBox="1"/>
          <p:nvPr/>
        </p:nvSpPr>
        <p:spPr>
          <a:xfrm>
            <a:off x="899464" y="2666308"/>
            <a:ext cx="5796982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rencontrent, ces deux masses d’air ne se mélangent pas. On observe l’inclusion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725" name="object 725"/>
          <p:cNvSpPr/>
          <p:nvPr/>
        </p:nvSpPr>
        <p:spPr>
          <a:xfrm>
            <a:off x="1838198" y="2833370"/>
            <a:ext cx="3126613" cy="9144"/>
          </a:xfrm>
          <a:custGeom>
            <a:avLst/>
            <a:gdLst/>
            <a:ahLst/>
            <a:cxnLst/>
            <a:rect l="l" t="t" r="r" b="b"/>
            <a:pathLst>
              <a:path w="3126613" h="9144">
                <a:moveTo>
                  <a:pt x="0" y="0"/>
                </a:moveTo>
                <a:lnTo>
                  <a:pt x="0" y="9144"/>
                </a:lnTo>
                <a:lnTo>
                  <a:pt x="3126613" y="9144"/>
                </a:lnTo>
                <a:lnTo>
                  <a:pt x="312661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text 1"/>
          <p:cNvSpPr txBox="1"/>
          <p:nvPr/>
        </p:nvSpPr>
        <p:spPr>
          <a:xfrm>
            <a:off x="899464" y="2876652"/>
            <a:ext cx="5792322" cy="4001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d’une masse d’air tropical dans la masse d’air polaire. Cette inclusion est limitée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par deux surfaces appelées fronts.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899464" y="3392144"/>
            <a:ext cx="5796421" cy="19290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Le front est la surface de séparation entre la masse d’air froide et la masse d’air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726" name="object 726"/>
          <p:cNvSpPr/>
          <p:nvPr/>
        </p:nvSpPr>
        <p:spPr>
          <a:xfrm>
            <a:off x="899464" y="3559175"/>
            <a:ext cx="5761990" cy="9144"/>
          </a:xfrm>
          <a:custGeom>
            <a:avLst/>
            <a:gdLst/>
            <a:ahLst/>
            <a:cxnLst/>
            <a:rect l="l" t="t" r="r" b="b"/>
            <a:pathLst>
              <a:path w="5761990" h="9144">
                <a:moveTo>
                  <a:pt x="0" y="0"/>
                </a:moveTo>
                <a:lnTo>
                  <a:pt x="0" y="9144"/>
                </a:lnTo>
                <a:lnTo>
                  <a:pt x="5761990" y="9144"/>
                </a:lnTo>
                <a:lnTo>
                  <a:pt x="576199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text 1"/>
          <p:cNvSpPr txBox="1"/>
          <p:nvPr/>
        </p:nvSpPr>
        <p:spPr>
          <a:xfrm>
            <a:off x="899464" y="3584136"/>
            <a:ext cx="577179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chaude.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727" name="object 727"/>
          <p:cNvSpPr/>
          <p:nvPr/>
        </p:nvSpPr>
        <p:spPr>
          <a:xfrm>
            <a:off x="899464" y="3751199"/>
            <a:ext cx="541020" cy="9144"/>
          </a:xfrm>
          <a:custGeom>
            <a:avLst/>
            <a:gdLst/>
            <a:ahLst/>
            <a:cxnLst/>
            <a:rect l="l" t="t" r="r" b="b"/>
            <a:pathLst>
              <a:path w="541020" h="9144">
                <a:moveTo>
                  <a:pt x="0" y="0"/>
                </a:moveTo>
                <a:lnTo>
                  <a:pt x="0" y="9144"/>
                </a:lnTo>
                <a:lnTo>
                  <a:pt x="541020" y="9144"/>
                </a:lnTo>
                <a:lnTo>
                  <a:pt x="54102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text 1"/>
          <p:cNvSpPr txBox="1"/>
          <p:nvPr/>
        </p:nvSpPr>
        <p:spPr>
          <a:xfrm>
            <a:off x="3745357" y="4162984"/>
            <a:ext cx="2696408" cy="36104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50" b="1" spc="10" dirty="0">
                <a:latin typeface="Arial"/>
                <a:cs typeface="Arial"/>
              </a:rPr>
              <a:t>- Le front chaud </a:t>
            </a:r>
            <a:r>
              <a:rPr sz="1250" spc="10" dirty="0">
                <a:latin typeface="Cambria"/>
                <a:cs typeface="Cambria"/>
              </a:rPr>
              <a:t>: l’air chaud repousse</a:t>
            </a:r>
            <a:endParaRPr sz="12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250" spc="10" dirty="0">
                <a:latin typeface="Cambria"/>
                <a:cs typeface="Cambria"/>
              </a:rPr>
              <a:t>l’air froid devant lui et passe au-dessus.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3745357" y="4617105"/>
            <a:ext cx="2696407" cy="53921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50" spc="10" dirty="0">
                <a:latin typeface="Cambria"/>
                <a:cs typeface="Cambria"/>
              </a:rPr>
              <a:t>- </a:t>
            </a:r>
            <a:r>
              <a:rPr sz="1250" b="1" spc="10" dirty="0">
                <a:latin typeface="Arial"/>
                <a:cs typeface="Arial"/>
              </a:rPr>
              <a:t> Le front froid </a:t>
            </a:r>
            <a:r>
              <a:rPr sz="1250" spc="10" dirty="0">
                <a:latin typeface="Cambria"/>
                <a:cs typeface="Cambria"/>
              </a:rPr>
              <a:t>: l’air froid postérieur</a:t>
            </a:r>
            <a:endParaRPr sz="12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250" spc="10" dirty="0">
                <a:latin typeface="Cambria"/>
                <a:cs typeface="Cambria"/>
              </a:rPr>
              <a:t>pousse  l’air  chaud  devant  lui  et  au-</a:t>
            </a:r>
            <a:endParaRPr sz="12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250" spc="10" dirty="0">
                <a:latin typeface="Cambria"/>
                <a:cs typeface="Cambria"/>
              </a:rPr>
              <a:t>dessus de lui.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3745357" y="5252916"/>
            <a:ext cx="2874190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- Le front froid se déplace plus vite que le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3745357" y="5445194"/>
            <a:ext cx="1946163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front   chaud. </a:t>
            </a:r>
            <a:r>
              <a:rPr sz="1300" b="1" spc="10" dirty="0">
                <a:latin typeface="Arial"/>
                <a:cs typeface="Arial"/>
              </a:rPr>
              <a:t>L’occlusion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5778754" y="5445194"/>
            <a:ext cx="186647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se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9" name="text 1"/>
          <p:cNvSpPr txBox="1"/>
          <p:nvPr/>
        </p:nvSpPr>
        <p:spPr>
          <a:xfrm>
            <a:off x="3745357" y="5445194"/>
            <a:ext cx="2875285" cy="57701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2307607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produit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lorsque le front froid rattrape le front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chaud, le rejetant en altitude.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0" name="text 1"/>
          <p:cNvSpPr txBox="1"/>
          <p:nvPr/>
        </p:nvSpPr>
        <p:spPr>
          <a:xfrm>
            <a:off x="1128064" y="6415531"/>
            <a:ext cx="2779963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b="1" spc="10" dirty="0">
                <a:latin typeface="Arial"/>
                <a:cs typeface="Arial"/>
              </a:rPr>
              <a:t>B.  Les nuages associés aux fronts </a:t>
            </a:r>
            <a:endParaRPr sz="1300">
              <a:latin typeface="Arial"/>
              <a:cs typeface="Arial"/>
            </a:endParaRPr>
          </a:p>
        </p:txBody>
      </p:sp>
      <p:sp>
        <p:nvSpPr>
          <p:cNvPr id="728" name="object 728"/>
          <p:cNvSpPr/>
          <p:nvPr/>
        </p:nvSpPr>
        <p:spPr>
          <a:xfrm>
            <a:off x="1356614" y="6586093"/>
            <a:ext cx="2512187" cy="13716"/>
          </a:xfrm>
          <a:custGeom>
            <a:avLst/>
            <a:gdLst/>
            <a:ahLst/>
            <a:cxnLst/>
            <a:rect l="l" t="t" r="r" b="b"/>
            <a:pathLst>
              <a:path w="2512187" h="13716">
                <a:moveTo>
                  <a:pt x="0" y="0"/>
                </a:moveTo>
                <a:lnTo>
                  <a:pt x="0" y="13716"/>
                </a:lnTo>
                <a:lnTo>
                  <a:pt x="2512187" y="13716"/>
                </a:lnTo>
                <a:lnTo>
                  <a:pt x="251218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text 1"/>
          <p:cNvSpPr txBox="1"/>
          <p:nvPr/>
        </p:nvSpPr>
        <p:spPr>
          <a:xfrm>
            <a:off x="899464" y="6635438"/>
            <a:ext cx="5791335" cy="40022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Cirrus (Ci), Alto Stratus (As), Nimbo Stratus (Ns), Strato cumulus (Sc), Cumulo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nimbus (Cb), Alto cumulus (Ac).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729" name="object 729"/>
          <p:cNvSpPr/>
          <p:nvPr/>
        </p:nvSpPr>
        <p:spPr>
          <a:xfrm>
            <a:off x="705612" y="4012691"/>
            <a:ext cx="2819400" cy="2302764"/>
          </a:xfrm>
          <a:custGeom>
            <a:avLst/>
            <a:gdLst/>
            <a:ahLst/>
            <a:cxnLst/>
            <a:rect l="l" t="t" r="r" b="b"/>
            <a:pathLst>
              <a:path w="2819400" h="2302764">
                <a:moveTo>
                  <a:pt x="0" y="0"/>
                </a:moveTo>
                <a:lnTo>
                  <a:pt x="0" y="2302765"/>
                </a:lnTo>
                <a:lnTo>
                  <a:pt x="2819400" y="2302765"/>
                </a:lnTo>
                <a:lnTo>
                  <a:pt x="2819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701040" y="4008120"/>
            <a:ext cx="2828543" cy="2311907"/>
          </a:xfrm>
          <a:custGeom>
            <a:avLst/>
            <a:gdLst/>
            <a:ahLst/>
            <a:cxnLst/>
            <a:rect l="l" t="t" r="r" b="b"/>
            <a:pathLst>
              <a:path w="2828543" h="2311907">
                <a:moveTo>
                  <a:pt x="4572" y="4571"/>
                </a:moveTo>
                <a:lnTo>
                  <a:pt x="4572" y="2307336"/>
                </a:lnTo>
                <a:lnTo>
                  <a:pt x="2823972" y="2307336"/>
                </a:lnTo>
                <a:lnTo>
                  <a:pt x="2823972" y="4571"/>
                </a:lnTo>
                <a:lnTo>
                  <a:pt x="4572" y="457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297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31" y="4059445"/>
            <a:ext cx="2669601" cy="2194084"/>
          </a:xfrm>
          <a:prstGeom prst="rect">
            <a:avLst/>
          </a:prstGeom>
        </p:spPr>
      </p:pic>
      <p:pic>
        <p:nvPicPr>
          <p:cNvPr id="298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080" y="7057644"/>
            <a:ext cx="5205984" cy="27813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731" name="object 731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672205" y="10070718"/>
            <a:ext cx="354695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112</a:t>
            </a:r>
            <a:endParaRPr sz="1400">
              <a:latin typeface="Arial"/>
              <a:cs typeface="Arial"/>
            </a:endParaRPr>
          </a:p>
        </p:txBody>
      </p:sp>
      <p:sp>
        <p:nvSpPr>
          <p:cNvPr id="732" name="object 732"/>
          <p:cNvSpPr/>
          <p:nvPr/>
        </p:nvSpPr>
        <p:spPr>
          <a:xfrm>
            <a:off x="752856" y="3238500"/>
            <a:ext cx="5114544" cy="934212"/>
          </a:xfrm>
          <a:custGeom>
            <a:avLst/>
            <a:gdLst/>
            <a:ahLst/>
            <a:cxnLst/>
            <a:rect l="l" t="t" r="r" b="b"/>
            <a:pathLst>
              <a:path w="5114544" h="934212">
                <a:moveTo>
                  <a:pt x="0" y="0"/>
                </a:moveTo>
                <a:lnTo>
                  <a:pt x="0" y="934212"/>
                </a:lnTo>
                <a:lnTo>
                  <a:pt x="5114544" y="934212"/>
                </a:lnTo>
                <a:lnTo>
                  <a:pt x="511454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3" name="object 733"/>
          <p:cNvSpPr/>
          <p:nvPr/>
        </p:nvSpPr>
        <p:spPr>
          <a:xfrm>
            <a:off x="746760" y="3232404"/>
            <a:ext cx="5126736" cy="946403"/>
          </a:xfrm>
          <a:custGeom>
            <a:avLst/>
            <a:gdLst/>
            <a:ahLst/>
            <a:cxnLst/>
            <a:rect l="l" t="t" r="r" b="b"/>
            <a:pathLst>
              <a:path w="5126736" h="946403">
                <a:moveTo>
                  <a:pt x="6096" y="6096"/>
                </a:moveTo>
                <a:lnTo>
                  <a:pt x="6096" y="940308"/>
                </a:lnTo>
                <a:lnTo>
                  <a:pt x="5120640" y="940308"/>
                </a:lnTo>
                <a:lnTo>
                  <a:pt x="5120640" y="6096"/>
                </a:lnTo>
                <a:lnTo>
                  <a:pt x="6096" y="6096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text 1"/>
          <p:cNvSpPr txBox="1"/>
          <p:nvPr/>
        </p:nvSpPr>
        <p:spPr>
          <a:xfrm>
            <a:off x="1128064" y="946383"/>
            <a:ext cx="1631644" cy="2843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760" spc="10" dirty="0">
                <a:latin typeface="Arial"/>
                <a:cs typeface="Arial"/>
              </a:rPr>
              <a:t>IV.    Les nuages</a:t>
            </a:r>
            <a:endParaRPr sz="17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1128064" y="1612772"/>
            <a:ext cx="1543745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70" b="1" spc="10" dirty="0">
                <a:latin typeface="Arial"/>
                <a:cs typeface="Arial"/>
              </a:rPr>
              <a:t>A.  La température</a:t>
            </a:r>
            <a:endParaRPr sz="1300">
              <a:latin typeface="Arial"/>
              <a:cs typeface="Arial"/>
            </a:endParaRPr>
          </a:p>
        </p:txBody>
      </p:sp>
      <p:sp>
        <p:nvSpPr>
          <p:cNvPr id="734" name="object 734"/>
          <p:cNvSpPr/>
          <p:nvPr/>
        </p:nvSpPr>
        <p:spPr>
          <a:xfrm>
            <a:off x="1356614" y="1783334"/>
            <a:ext cx="1275842" cy="13716"/>
          </a:xfrm>
          <a:custGeom>
            <a:avLst/>
            <a:gdLst/>
            <a:ahLst/>
            <a:cxnLst/>
            <a:rect l="l" t="t" r="r" b="b"/>
            <a:pathLst>
              <a:path w="1275842" h="13716">
                <a:moveTo>
                  <a:pt x="0" y="0"/>
                </a:moveTo>
                <a:lnTo>
                  <a:pt x="0" y="13716"/>
                </a:lnTo>
                <a:lnTo>
                  <a:pt x="1275842" y="13716"/>
                </a:lnTo>
                <a:lnTo>
                  <a:pt x="127584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text 1"/>
          <p:cNvSpPr txBox="1"/>
          <p:nvPr/>
        </p:nvSpPr>
        <p:spPr>
          <a:xfrm>
            <a:off x="899464" y="2049088"/>
            <a:ext cx="5440009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En France, la mesure des températures est établie en </a:t>
            </a:r>
            <a:r>
              <a:rPr sz="1300" b="1" spc="10" dirty="0">
                <a:latin typeface="Arial"/>
                <a:cs typeface="Arial"/>
              </a:rPr>
              <a:t>degré Celsius noté °C. </a:t>
            </a:r>
            <a:endParaRPr sz="1300">
              <a:latin typeface="Arial"/>
              <a:cs typeface="Arial"/>
            </a:endParaRPr>
          </a:p>
        </p:txBody>
      </p:sp>
      <p:sp>
        <p:nvSpPr>
          <p:cNvPr id="735" name="object 735"/>
          <p:cNvSpPr/>
          <p:nvPr/>
        </p:nvSpPr>
        <p:spPr>
          <a:xfrm>
            <a:off x="5656834" y="2214626"/>
            <a:ext cx="36576" cy="12192"/>
          </a:xfrm>
          <a:custGeom>
            <a:avLst/>
            <a:gdLst/>
            <a:ahLst/>
            <a:cxnLst/>
            <a:rect l="l" t="t" r="r" b="b"/>
            <a:pathLst>
              <a:path w="36576" h="12192">
                <a:moveTo>
                  <a:pt x="0" y="0"/>
                </a:moveTo>
                <a:lnTo>
                  <a:pt x="0" y="12192"/>
                </a:lnTo>
                <a:lnTo>
                  <a:pt x="36576" y="12192"/>
                </a:lnTo>
                <a:lnTo>
                  <a:pt x="3657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text 1"/>
          <p:cNvSpPr txBox="1"/>
          <p:nvPr/>
        </p:nvSpPr>
        <p:spPr>
          <a:xfrm>
            <a:off x="899464" y="2334075"/>
            <a:ext cx="5721730" cy="37431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Dans la </a:t>
            </a:r>
            <a:r>
              <a:rPr sz="1300" b="1" spc="10" dirty="0">
                <a:latin typeface="Arial"/>
                <a:cs typeface="Arial"/>
              </a:rPr>
              <a:t>troposphère</a:t>
            </a:r>
            <a:r>
              <a:rPr sz="1300" spc="10" dirty="0">
                <a:latin typeface="Cambria"/>
                <a:cs typeface="Cambria"/>
              </a:rPr>
              <a:t>, la température diminue lorsque l’altitude augmente (-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56,5°C  au niveau de la </a:t>
            </a:r>
            <a:r>
              <a:rPr sz="1300" b="1" spc="10" dirty="0">
                <a:latin typeface="Arial"/>
                <a:cs typeface="Arial"/>
              </a:rPr>
              <a:t>tropopause</a:t>
            </a:r>
            <a:r>
              <a:rPr sz="1300" spc="10" dirty="0">
                <a:latin typeface="Cambria"/>
                <a:cs typeface="Cambria"/>
              </a:rPr>
              <a:t>). 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899464" y="2798896"/>
            <a:ext cx="354695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Bien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1327568" y="2798896"/>
            <a:ext cx="298240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que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1699217" y="2798896"/>
            <a:ext cx="381194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cette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2154149" y="2798896"/>
            <a:ext cx="673345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variation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2900409" y="2798896"/>
            <a:ext cx="208373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ne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3182190" y="2798896"/>
            <a:ext cx="295113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soit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3550712" y="2798896"/>
            <a:ext cx="278818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pas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3902610" y="2798896"/>
            <a:ext cx="608661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linéaire,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4584844" y="2798896"/>
            <a:ext cx="214957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on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4872716" y="2798896"/>
            <a:ext cx="699682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retiendra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5646135" y="2798896"/>
            <a:ext cx="208373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en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9" name="text 1"/>
          <p:cNvSpPr txBox="1"/>
          <p:nvPr/>
        </p:nvSpPr>
        <p:spPr>
          <a:xfrm>
            <a:off x="899464" y="2798896"/>
            <a:ext cx="5716612" cy="37584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5028452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première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approximation </a:t>
            </a:r>
            <a:r>
              <a:rPr sz="1300" b="1" spc="10" dirty="0">
                <a:latin typeface="Arial"/>
                <a:cs typeface="Arial"/>
              </a:rPr>
              <a:t>une diminution de -6,5°C pour 1000 m ou -2°C pour 1000 ft.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0" name="text 1"/>
          <p:cNvSpPr txBox="1"/>
          <p:nvPr/>
        </p:nvSpPr>
        <p:spPr>
          <a:xfrm>
            <a:off x="899464" y="3273015"/>
            <a:ext cx="374538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solidFill>
                  <a:srgbClr val="FFFFFF"/>
                </a:solidFill>
                <a:latin typeface="Arial"/>
                <a:cs typeface="Arial"/>
              </a:rPr>
              <a:t>NB : </a:t>
            </a:r>
            <a:endParaRPr sz="1300">
              <a:latin typeface="Arial"/>
              <a:cs typeface="Arial"/>
            </a:endParaRPr>
          </a:p>
        </p:txBody>
      </p:sp>
      <p:sp>
        <p:nvSpPr>
          <p:cNvPr id="21" name="text 1"/>
          <p:cNvSpPr txBox="1"/>
          <p:nvPr/>
        </p:nvSpPr>
        <p:spPr>
          <a:xfrm>
            <a:off x="899464" y="3549084"/>
            <a:ext cx="4569552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sz="1300" spc="10" dirty="0">
                <a:solidFill>
                  <a:srgbClr val="FFFFFF"/>
                </a:solidFill>
                <a:latin typeface="Cambria"/>
                <a:cs typeface="Cambria"/>
              </a:rPr>
              <a:t>D’autres unités existent comme Le Kelvin (K) : (0K= -273,15°C)</a:t>
            </a:r>
            <a:endParaRPr sz="1300">
              <a:latin typeface="Arial"/>
              <a:cs typeface="Arial"/>
            </a:endParaRPr>
          </a:p>
        </p:txBody>
      </p:sp>
      <p:sp>
        <p:nvSpPr>
          <p:cNvPr id="22" name="text 1"/>
          <p:cNvSpPr txBox="1"/>
          <p:nvPr/>
        </p:nvSpPr>
        <p:spPr>
          <a:xfrm>
            <a:off x="899464" y="3834072"/>
            <a:ext cx="3796502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solidFill>
                  <a:srgbClr val="FFFFFF"/>
                </a:solidFill>
                <a:latin typeface="Cambria"/>
                <a:cs typeface="Cambria"/>
              </a:rPr>
              <a:t>- A -273°C, il n’y a plus de mouvement des molécules.</a:t>
            </a:r>
            <a:r>
              <a:rPr sz="1300" spc="10" dirty="0">
                <a:latin typeface="Cambria"/>
                <a:cs typeface="Cambria"/>
              </a:rPr>
              <a:t>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3" name="text 1"/>
          <p:cNvSpPr txBox="1"/>
          <p:nvPr/>
        </p:nvSpPr>
        <p:spPr>
          <a:xfrm>
            <a:off x="1128064" y="4417313"/>
            <a:ext cx="2438618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70" b="1" spc="10" dirty="0">
                <a:latin typeface="Arial"/>
                <a:cs typeface="Arial"/>
              </a:rPr>
              <a:t>B.  Variations de température</a:t>
            </a:r>
            <a:endParaRPr sz="1200">
              <a:latin typeface="Arial"/>
              <a:cs typeface="Arial"/>
            </a:endParaRPr>
          </a:p>
        </p:txBody>
      </p:sp>
      <p:sp>
        <p:nvSpPr>
          <p:cNvPr id="736" name="object 736"/>
          <p:cNvSpPr/>
          <p:nvPr/>
        </p:nvSpPr>
        <p:spPr>
          <a:xfrm>
            <a:off x="1356614" y="4587875"/>
            <a:ext cx="2173859" cy="13716"/>
          </a:xfrm>
          <a:custGeom>
            <a:avLst/>
            <a:gdLst/>
            <a:ahLst/>
            <a:cxnLst/>
            <a:rect l="l" t="t" r="r" b="b"/>
            <a:pathLst>
              <a:path w="2173859" h="13716">
                <a:moveTo>
                  <a:pt x="0" y="0"/>
                </a:moveTo>
                <a:lnTo>
                  <a:pt x="0" y="13716"/>
                </a:lnTo>
                <a:lnTo>
                  <a:pt x="2173859" y="13716"/>
                </a:lnTo>
                <a:lnTo>
                  <a:pt x="217385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text 1"/>
          <p:cNvSpPr txBox="1"/>
          <p:nvPr/>
        </p:nvSpPr>
        <p:spPr>
          <a:xfrm>
            <a:off x="899464" y="4910016"/>
            <a:ext cx="4012438" cy="7403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Les variations saisonnières</a:t>
            </a:r>
            <a:r>
              <a:rPr sz="1300" spc="10" dirty="0">
                <a:latin typeface="Cambria"/>
                <a:cs typeface="Cambria"/>
              </a:rPr>
              <a:t> : la durée d’ensoleillement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varie en fonction de la position de la terre sur son orbite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et de l’angle d’incidence des rayons solaires (axe de la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terre incliné de 23°27 sur l’orbite).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5" name="text 1"/>
          <p:cNvSpPr txBox="1"/>
          <p:nvPr/>
        </p:nvSpPr>
        <p:spPr>
          <a:xfrm>
            <a:off x="899464" y="6309302"/>
            <a:ext cx="4012230" cy="37431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Les variations annuelles</a:t>
            </a:r>
            <a:r>
              <a:rPr sz="1300" spc="10" dirty="0">
                <a:latin typeface="Cambria"/>
                <a:cs typeface="Cambria"/>
              </a:rPr>
              <a:t> : L’amplitude annuelle varie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avec la latitude.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6" name="text 1"/>
          <p:cNvSpPr txBox="1"/>
          <p:nvPr/>
        </p:nvSpPr>
        <p:spPr>
          <a:xfrm>
            <a:off x="4002913" y="7626419"/>
            <a:ext cx="2222261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Les variations quotidiennes</a:t>
            </a:r>
            <a:r>
              <a:rPr sz="1300" spc="10" dirty="0">
                <a:latin typeface="Cambria"/>
                <a:cs typeface="Cambria"/>
              </a:rPr>
              <a:t> :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7" name="text 1"/>
          <p:cNvSpPr txBox="1"/>
          <p:nvPr/>
        </p:nvSpPr>
        <p:spPr>
          <a:xfrm>
            <a:off x="3606673" y="7911407"/>
            <a:ext cx="3013149" cy="37431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Au  cours  de  la  journée  la  température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passe par une valeur minimum (1/2 heure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8" name="text 1"/>
          <p:cNvSpPr txBox="1"/>
          <p:nvPr/>
        </p:nvSpPr>
        <p:spPr>
          <a:xfrm>
            <a:off x="3606673" y="8275643"/>
            <a:ext cx="427939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après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9" name="text 1"/>
          <p:cNvSpPr txBox="1"/>
          <p:nvPr/>
        </p:nvSpPr>
        <p:spPr>
          <a:xfrm>
            <a:off x="4130570" y="8275643"/>
            <a:ext cx="161135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0" name="text 1"/>
          <p:cNvSpPr txBox="1"/>
          <p:nvPr/>
        </p:nvSpPr>
        <p:spPr>
          <a:xfrm>
            <a:off x="4387992" y="8275643"/>
            <a:ext cx="392552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lever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1" name="text 1"/>
          <p:cNvSpPr txBox="1"/>
          <p:nvPr/>
        </p:nvSpPr>
        <p:spPr>
          <a:xfrm>
            <a:off x="4876830" y="8275643"/>
            <a:ext cx="217591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du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704" name="text 1"/>
          <p:cNvSpPr txBox="1"/>
          <p:nvPr/>
        </p:nvSpPr>
        <p:spPr>
          <a:xfrm>
            <a:off x="5190707" y="8275643"/>
            <a:ext cx="472379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soleil)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705" name="text 1"/>
          <p:cNvSpPr txBox="1"/>
          <p:nvPr/>
        </p:nvSpPr>
        <p:spPr>
          <a:xfrm>
            <a:off x="5758879" y="8275643"/>
            <a:ext cx="173151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et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706" name="text 1"/>
          <p:cNvSpPr txBox="1"/>
          <p:nvPr/>
        </p:nvSpPr>
        <p:spPr>
          <a:xfrm>
            <a:off x="6028316" y="8275643"/>
            <a:ext cx="276844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par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707" name="text 1"/>
          <p:cNvSpPr txBox="1"/>
          <p:nvPr/>
        </p:nvSpPr>
        <p:spPr>
          <a:xfrm>
            <a:off x="3606673" y="8275643"/>
            <a:ext cx="3012529" cy="55719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2793128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un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maximum (2 heures après le passage du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soleil à la verticale du lieu).</a:t>
            </a:r>
            <a:endParaRPr sz="1300">
              <a:latin typeface="Cambria"/>
              <a:cs typeface="Cambria"/>
            </a:endParaRPr>
          </a:p>
        </p:txBody>
      </p:sp>
      <p:pic>
        <p:nvPicPr>
          <p:cNvPr id="299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0" y="4258056"/>
            <a:ext cx="2257043" cy="3372612"/>
          </a:xfrm>
          <a:prstGeom prst="rect">
            <a:avLst/>
          </a:prstGeom>
        </p:spPr>
      </p:pic>
      <p:sp>
        <p:nvSpPr>
          <p:cNvPr id="737" name="object 737"/>
          <p:cNvSpPr/>
          <p:nvPr/>
        </p:nvSpPr>
        <p:spPr>
          <a:xfrm>
            <a:off x="844296" y="7601712"/>
            <a:ext cx="2622804" cy="1914144"/>
          </a:xfrm>
          <a:custGeom>
            <a:avLst/>
            <a:gdLst/>
            <a:ahLst/>
            <a:cxnLst/>
            <a:rect l="l" t="t" r="r" b="b"/>
            <a:pathLst>
              <a:path w="2622804" h="1914144">
                <a:moveTo>
                  <a:pt x="0" y="0"/>
                </a:moveTo>
                <a:lnTo>
                  <a:pt x="0" y="1914144"/>
                </a:lnTo>
                <a:lnTo>
                  <a:pt x="2622804" y="1914144"/>
                </a:lnTo>
                <a:lnTo>
                  <a:pt x="262280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8" name="object 738"/>
          <p:cNvSpPr/>
          <p:nvPr/>
        </p:nvSpPr>
        <p:spPr>
          <a:xfrm>
            <a:off x="839724" y="7597140"/>
            <a:ext cx="2631947" cy="1923288"/>
          </a:xfrm>
          <a:custGeom>
            <a:avLst/>
            <a:gdLst/>
            <a:ahLst/>
            <a:cxnLst/>
            <a:rect l="l" t="t" r="r" b="b"/>
            <a:pathLst>
              <a:path w="2631947" h="1923288">
                <a:moveTo>
                  <a:pt x="4572" y="4572"/>
                </a:moveTo>
                <a:lnTo>
                  <a:pt x="4572" y="1918716"/>
                </a:lnTo>
                <a:lnTo>
                  <a:pt x="2627376" y="1918716"/>
                </a:lnTo>
                <a:lnTo>
                  <a:pt x="2627376" y="4572"/>
                </a:lnTo>
                <a:lnTo>
                  <a:pt x="4572" y="457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300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08" y="7652004"/>
            <a:ext cx="2427732" cy="173278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739" name="object 739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672205" y="10070718"/>
            <a:ext cx="354695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113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01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868" y="2414015"/>
            <a:ext cx="5219700" cy="2900172"/>
          </a:xfrm>
          <a:prstGeom prst="rect">
            <a:avLst/>
          </a:prstGeom>
        </p:spPr>
      </p:pic>
      <p:pic>
        <p:nvPicPr>
          <p:cNvPr id="302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156" y="6477000"/>
            <a:ext cx="3561588" cy="2295144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1128064" y="960500"/>
            <a:ext cx="2019234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b="1" spc="10" dirty="0">
                <a:latin typeface="Arial"/>
                <a:cs typeface="Arial"/>
              </a:rPr>
              <a:t>C.  Echanges thermiques</a:t>
            </a:r>
            <a:endParaRPr sz="1300">
              <a:latin typeface="Arial"/>
              <a:cs typeface="Arial"/>
            </a:endParaRPr>
          </a:p>
        </p:txBody>
      </p:sp>
      <p:sp>
        <p:nvSpPr>
          <p:cNvPr id="740" name="object 740"/>
          <p:cNvSpPr/>
          <p:nvPr/>
        </p:nvSpPr>
        <p:spPr>
          <a:xfrm>
            <a:off x="1356614" y="1131061"/>
            <a:ext cx="1751330" cy="13717"/>
          </a:xfrm>
          <a:custGeom>
            <a:avLst/>
            <a:gdLst/>
            <a:ahLst/>
            <a:cxnLst/>
            <a:rect l="l" t="t" r="r" b="b"/>
            <a:pathLst>
              <a:path w="1751330" h="13717">
                <a:moveTo>
                  <a:pt x="0" y="0"/>
                </a:moveTo>
                <a:lnTo>
                  <a:pt x="0" y="13717"/>
                </a:lnTo>
                <a:lnTo>
                  <a:pt x="1751330" y="13717"/>
                </a:lnTo>
                <a:lnTo>
                  <a:pt x="175133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text 1"/>
          <p:cNvSpPr txBox="1"/>
          <p:nvPr/>
        </p:nvSpPr>
        <p:spPr>
          <a:xfrm>
            <a:off x="899464" y="1454759"/>
            <a:ext cx="5791993" cy="3834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Le rayonnement solaire, bien qu’un peu absorbé par la couche d’ozone et par la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troposphère, reste suffisamment intense pour réchauffer la surface de la Terre.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899464" y="1937835"/>
            <a:ext cx="5796389" cy="3834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Réchauffée, la Terre rediffuse sa chaleur par </a:t>
            </a:r>
            <a:r>
              <a:rPr sz="1300" b="1" spc="10" dirty="0">
                <a:latin typeface="Arial"/>
                <a:cs typeface="Arial"/>
              </a:rPr>
              <a:t>rayonnement</a:t>
            </a:r>
            <a:r>
              <a:rPr sz="1300" spc="10" dirty="0">
                <a:latin typeface="Cambria"/>
                <a:cs typeface="Cambria"/>
              </a:rPr>
              <a:t> en direction de l’air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situé dans les basses couches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1348994" y="5465038"/>
            <a:ext cx="1090257" cy="19290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Une bulle plus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2465421" y="5465038"/>
            <a:ext cx="4226393" cy="19290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légère que l’air se forme alors et se détache du sol, pour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899464" y="5647886"/>
            <a:ext cx="5796675" cy="73839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s’élever par </a:t>
            </a:r>
            <a:r>
              <a:rPr sz="1300" b="1" spc="10" dirty="0">
                <a:latin typeface="Arial"/>
                <a:cs typeface="Arial"/>
              </a:rPr>
              <a:t>convection</a:t>
            </a:r>
            <a:r>
              <a:rPr sz="1300" spc="10" dirty="0">
                <a:latin typeface="Cambria"/>
                <a:cs typeface="Cambria"/>
              </a:rPr>
              <a:t> à travers les couches situées au-dessus d’elle. L’air soulevé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est remplacé par un volume égal, venant des couches voisines plus froides. Cet air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renouvelé  se  réchauffe,  à  son  tour,  et  ainsi  s’établit  des </a:t>
            </a:r>
            <a:r>
              <a:rPr sz="1300" b="1" spc="10" dirty="0">
                <a:latin typeface="Arial"/>
                <a:cs typeface="Arial"/>
              </a:rPr>
              <a:t>courants verticaux</a:t>
            </a:r>
            <a:endParaRPr sz="13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ascendants et descendants de convection.</a:t>
            </a:r>
            <a:endParaRPr sz="1300">
              <a:latin typeface="Arial"/>
              <a:cs typeface="Arial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1348994" y="9202236"/>
            <a:ext cx="5033152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Au sommet de la colonne d’air chaud se développe parfois un </a:t>
            </a:r>
            <a:r>
              <a:rPr sz="1300" b="1" spc="10" dirty="0">
                <a:latin typeface="Arial"/>
                <a:cs typeface="Arial"/>
              </a:rPr>
              <a:t>Cumulus</a:t>
            </a:r>
            <a:endParaRPr sz="13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741" name="object 741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672205" y="10070718"/>
            <a:ext cx="354695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114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03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44" y="4047744"/>
            <a:ext cx="5999988" cy="1600200"/>
          </a:xfrm>
          <a:prstGeom prst="rect">
            <a:avLst/>
          </a:prstGeom>
        </p:spPr>
      </p:pic>
      <p:pic>
        <p:nvPicPr>
          <p:cNvPr id="304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6" y="7002780"/>
            <a:ext cx="5951220" cy="2767584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1128064" y="960500"/>
            <a:ext cx="2252405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b="1" spc="10" dirty="0">
                <a:latin typeface="Arial"/>
                <a:cs typeface="Arial"/>
              </a:rPr>
              <a:t>D.  L’eau dans l’atmosphère</a:t>
            </a:r>
            <a:endParaRPr sz="1300">
              <a:latin typeface="Arial"/>
              <a:cs typeface="Arial"/>
            </a:endParaRPr>
          </a:p>
        </p:txBody>
      </p:sp>
      <p:sp>
        <p:nvSpPr>
          <p:cNvPr id="742" name="object 742"/>
          <p:cNvSpPr/>
          <p:nvPr/>
        </p:nvSpPr>
        <p:spPr>
          <a:xfrm>
            <a:off x="1356614" y="1131061"/>
            <a:ext cx="1984501" cy="13717"/>
          </a:xfrm>
          <a:custGeom>
            <a:avLst/>
            <a:gdLst/>
            <a:ahLst/>
            <a:cxnLst/>
            <a:rect l="l" t="t" r="r" b="b"/>
            <a:pathLst>
              <a:path w="1984501" h="13717">
                <a:moveTo>
                  <a:pt x="0" y="0"/>
                </a:moveTo>
                <a:lnTo>
                  <a:pt x="0" y="13717"/>
                </a:lnTo>
                <a:lnTo>
                  <a:pt x="1984501" y="13717"/>
                </a:lnTo>
                <a:lnTo>
                  <a:pt x="198450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text 1"/>
          <p:cNvSpPr txBox="1"/>
          <p:nvPr/>
        </p:nvSpPr>
        <p:spPr>
          <a:xfrm>
            <a:off x="899464" y="1456252"/>
            <a:ext cx="3380449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L’eau dans l’atmosphère existe sous trois états :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1813814" y="1730571"/>
            <a:ext cx="919538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-  Etat Solide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2698115" y="1737266"/>
            <a:ext cx="204215" cy="11272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00" spc="10" dirty="0">
                <a:latin typeface="Wingdings"/>
                <a:cs typeface="Wingdings"/>
              </a:rPr>
              <a:t></a:t>
            </a:r>
            <a:endParaRPr sz="800">
              <a:latin typeface="Wingdings"/>
              <a:cs typeface="Wingdings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1813814" y="1901859"/>
            <a:ext cx="204215" cy="11271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00" spc="10" dirty="0">
                <a:latin typeface="Wingdings"/>
                <a:cs typeface="Wingdings"/>
              </a:rPr>
              <a:t></a:t>
            </a:r>
            <a:endParaRPr sz="800">
              <a:latin typeface="Wingdings"/>
              <a:cs typeface="Wingdings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1813814" y="2120716"/>
            <a:ext cx="1021256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10" spc="10" dirty="0">
                <a:latin typeface="Cambria"/>
                <a:cs typeface="Cambria"/>
              </a:rPr>
              <a:t>-    Etat Liquide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2798699" y="2127411"/>
            <a:ext cx="204215" cy="11271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00" spc="10" dirty="0">
                <a:latin typeface="Wingdings"/>
                <a:cs typeface="Wingdings"/>
              </a:rPr>
              <a:t></a:t>
            </a:r>
            <a:endParaRPr sz="800">
              <a:latin typeface="Wingdings"/>
              <a:cs typeface="Wingdings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1813814" y="2287430"/>
            <a:ext cx="204215" cy="11272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00" spc="10" dirty="0">
                <a:latin typeface="Wingdings"/>
                <a:cs typeface="Wingdings"/>
              </a:rPr>
              <a:t></a:t>
            </a:r>
            <a:endParaRPr sz="800">
              <a:latin typeface="Wingdings"/>
              <a:cs typeface="Wingdings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1813814" y="2506287"/>
            <a:ext cx="995908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10" spc="10" dirty="0">
                <a:latin typeface="Cambria"/>
                <a:cs typeface="Cambria"/>
              </a:rPr>
              <a:t>-    Etat Gazeux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2772791" y="2512982"/>
            <a:ext cx="204215" cy="11271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00" spc="10" dirty="0">
                <a:latin typeface="Wingdings"/>
                <a:cs typeface="Wingdings"/>
              </a:rPr>
              <a:t></a:t>
            </a:r>
            <a:endParaRPr sz="800">
              <a:latin typeface="Wingdings"/>
              <a:cs typeface="Wingdings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899464" y="3092801"/>
            <a:ext cx="5797011" cy="5698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La vapeur d’eau est de l’eau à l’état gazeux contenue dans l’air. Pour un</a:t>
            </a:r>
            <a:endParaRPr sz="13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270" b="1" spc="10" dirty="0">
                <a:latin typeface="Arial"/>
                <a:cs typeface="Arial"/>
              </a:rPr>
              <a:t>volume donné, plus la température est élevée, plus l’air peut contenir de la</a:t>
            </a:r>
            <a:endParaRPr sz="12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vapeur d’eau.</a:t>
            </a:r>
            <a:endParaRPr sz="1300">
              <a:latin typeface="Arial"/>
              <a:cs typeface="Arial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1851914" y="3765493"/>
            <a:ext cx="4176409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L’Humidité : </a:t>
            </a:r>
            <a:r>
              <a:rPr sz="1300" spc="10" dirty="0">
                <a:latin typeface="Cambria"/>
                <a:cs typeface="Cambria"/>
              </a:rPr>
              <a:t>Quantité de vapeur d’eau contenue dans l’air.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2042414" y="4289748"/>
            <a:ext cx="4589667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solidFill>
                  <a:srgbClr val="FFFFFF"/>
                </a:solidFill>
                <a:latin typeface="Arial"/>
                <a:cs typeface="Arial"/>
              </a:rPr>
              <a:t>L’Humidité relative :</a:t>
            </a:r>
            <a:r>
              <a:rPr sz="1300" spc="10" dirty="0">
                <a:latin typeface="Times New Roman"/>
                <a:cs typeface="Times New Roman"/>
              </a:rPr>
              <a:t> </a:t>
            </a:r>
            <a:r>
              <a:rPr sz="1300" spc="10" dirty="0">
                <a:solidFill>
                  <a:srgbClr val="FFFFFF"/>
                </a:solidFill>
                <a:latin typeface="Cambria"/>
                <a:cs typeface="Cambria"/>
              </a:rPr>
              <a:t>vapeur d’eau réelle      </a:t>
            </a:r>
            <a:r>
              <a:rPr sz="1300" spc="1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1300" spc="10" dirty="0">
                <a:solidFill>
                  <a:srgbClr val="FFFFFF"/>
                </a:solidFill>
                <a:latin typeface="Cambria"/>
                <a:cs typeface="Cambria"/>
              </a:rPr>
              <a:t>                Température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3592957" y="4583880"/>
            <a:ext cx="3104657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solidFill>
                  <a:srgbClr val="FFFFFF"/>
                </a:solidFill>
                <a:latin typeface="Cambria"/>
                <a:cs typeface="Cambria"/>
              </a:rPr>
              <a:t>Vapeur d’eau maximum   </a:t>
            </a:r>
            <a:r>
              <a:rPr sz="1300" spc="1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1300" spc="10" dirty="0">
                <a:solidFill>
                  <a:srgbClr val="FFFFFF"/>
                </a:solidFill>
                <a:latin typeface="Cambria"/>
                <a:cs typeface="Cambria"/>
              </a:rPr>
              <a:t>   Point de Rosée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949756" y="5108136"/>
            <a:ext cx="5365333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solidFill>
                  <a:srgbClr val="FFFFFF"/>
                </a:solidFill>
                <a:latin typeface="Cambria"/>
                <a:cs typeface="Cambria"/>
              </a:rPr>
              <a:t>Lorsque l’humidité relative atteint 100%, on se trouve à l’état de saturation.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9" name="text 1"/>
          <p:cNvSpPr txBox="1"/>
          <p:nvPr/>
        </p:nvSpPr>
        <p:spPr>
          <a:xfrm>
            <a:off x="899464" y="5882582"/>
            <a:ext cx="5797169" cy="40022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10" b="1" spc="10" dirty="0">
                <a:latin typeface="Arial"/>
                <a:cs typeface="Arial"/>
              </a:rPr>
              <a:t>                       Le Point de rosée </a:t>
            </a:r>
            <a:r>
              <a:rPr sz="1210" spc="10" dirty="0">
                <a:latin typeface="Cambria"/>
                <a:cs typeface="Cambria"/>
              </a:rPr>
              <a:t>: Température à laquelle doit être refroidit</a:t>
            </a:r>
            <a:r>
              <a:rPr sz="1210" b="1" spc="10" dirty="0">
                <a:latin typeface="Arial"/>
                <a:cs typeface="Arial"/>
              </a:rPr>
              <a:t> </a:t>
            </a:r>
            <a:r>
              <a:rPr sz="1210" spc="10" dirty="0">
                <a:latin typeface="Cambria"/>
                <a:cs typeface="Cambria"/>
              </a:rPr>
              <a:t>l’air pour</a:t>
            </a:r>
            <a:endParaRPr sz="12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que l’humidité relative atteigne 100%.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0" name="text 1"/>
          <p:cNvSpPr txBox="1"/>
          <p:nvPr/>
        </p:nvSpPr>
        <p:spPr>
          <a:xfrm>
            <a:off x="1128064" y="6698995"/>
            <a:ext cx="2311841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b="1" spc="10" dirty="0">
                <a:latin typeface="Arial"/>
                <a:cs typeface="Arial"/>
              </a:rPr>
              <a:t>E.  Les Changements d’états </a:t>
            </a:r>
            <a:endParaRPr sz="1300">
              <a:latin typeface="Arial"/>
              <a:cs typeface="Arial"/>
            </a:endParaRPr>
          </a:p>
        </p:txBody>
      </p:sp>
      <p:sp>
        <p:nvSpPr>
          <p:cNvPr id="743" name="object 743"/>
          <p:cNvSpPr/>
          <p:nvPr/>
        </p:nvSpPr>
        <p:spPr>
          <a:xfrm>
            <a:off x="1356614" y="6869557"/>
            <a:ext cx="2043938" cy="13716"/>
          </a:xfrm>
          <a:custGeom>
            <a:avLst/>
            <a:gdLst/>
            <a:ahLst/>
            <a:cxnLst/>
            <a:rect l="l" t="t" r="r" b="b"/>
            <a:pathLst>
              <a:path w="2043938" h="13716">
                <a:moveTo>
                  <a:pt x="0" y="0"/>
                </a:moveTo>
                <a:lnTo>
                  <a:pt x="0" y="13716"/>
                </a:lnTo>
                <a:lnTo>
                  <a:pt x="2043938" y="13716"/>
                </a:lnTo>
                <a:lnTo>
                  <a:pt x="204393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4" name="object 744"/>
          <p:cNvSpPr/>
          <p:nvPr/>
        </p:nvSpPr>
        <p:spPr>
          <a:xfrm>
            <a:off x="5676900" y="4503420"/>
            <a:ext cx="896112" cy="44196"/>
          </a:xfrm>
          <a:custGeom>
            <a:avLst/>
            <a:gdLst/>
            <a:ahLst/>
            <a:cxnLst/>
            <a:rect l="l" t="t" r="r" b="b"/>
            <a:pathLst>
              <a:path w="896112" h="44196">
                <a:moveTo>
                  <a:pt x="0" y="0"/>
                </a:moveTo>
                <a:lnTo>
                  <a:pt x="0" y="44196"/>
                </a:lnTo>
                <a:lnTo>
                  <a:pt x="896112" y="44196"/>
                </a:lnTo>
                <a:lnTo>
                  <a:pt x="89611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745" name="object 745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672205" y="10070718"/>
            <a:ext cx="354695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115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28064" y="960500"/>
            <a:ext cx="4212903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40" b="1" spc="10" dirty="0">
                <a:latin typeface="Arial"/>
                <a:cs typeface="Arial"/>
              </a:rPr>
              <a:t>F.  Les Phénomènes de Condensation / Evaporation</a:t>
            </a:r>
            <a:endParaRPr sz="1300">
              <a:latin typeface="Arial"/>
              <a:cs typeface="Arial"/>
            </a:endParaRPr>
          </a:p>
        </p:txBody>
      </p:sp>
      <p:sp>
        <p:nvSpPr>
          <p:cNvPr id="746" name="object 746"/>
          <p:cNvSpPr/>
          <p:nvPr/>
        </p:nvSpPr>
        <p:spPr>
          <a:xfrm>
            <a:off x="1356614" y="1131061"/>
            <a:ext cx="3945001" cy="13717"/>
          </a:xfrm>
          <a:custGeom>
            <a:avLst/>
            <a:gdLst/>
            <a:ahLst/>
            <a:cxnLst/>
            <a:rect l="l" t="t" r="r" b="b"/>
            <a:pathLst>
              <a:path w="3945001" h="13717">
                <a:moveTo>
                  <a:pt x="0" y="0"/>
                </a:moveTo>
                <a:lnTo>
                  <a:pt x="0" y="13717"/>
                </a:lnTo>
                <a:lnTo>
                  <a:pt x="3945001" y="13717"/>
                </a:lnTo>
                <a:lnTo>
                  <a:pt x="394500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text 1"/>
          <p:cNvSpPr txBox="1"/>
          <p:nvPr/>
        </p:nvSpPr>
        <p:spPr>
          <a:xfrm>
            <a:off x="1348994" y="1404435"/>
            <a:ext cx="3154730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Lorsque la température de l’air baisse au-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4467733" y="1404435"/>
            <a:ext cx="598292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dessous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5098285" y="1404435"/>
            <a:ext cx="1389981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du point de rosée,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6522719" y="1411830"/>
            <a:ext cx="174961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la</a:t>
            </a:r>
            <a:endParaRPr sz="1300">
              <a:latin typeface="Arial"/>
              <a:cs typeface="Arial"/>
            </a:endParaRPr>
          </a:p>
        </p:txBody>
      </p:sp>
      <p:sp>
        <p:nvSpPr>
          <p:cNvPr id="747" name="object 747"/>
          <p:cNvSpPr/>
          <p:nvPr/>
        </p:nvSpPr>
        <p:spPr>
          <a:xfrm>
            <a:off x="6522719" y="1569973"/>
            <a:ext cx="138684" cy="12193"/>
          </a:xfrm>
          <a:custGeom>
            <a:avLst/>
            <a:gdLst/>
            <a:ahLst/>
            <a:cxnLst/>
            <a:rect l="l" t="t" r="r" b="b"/>
            <a:pathLst>
              <a:path w="138684" h="12193">
                <a:moveTo>
                  <a:pt x="0" y="0"/>
                </a:moveTo>
                <a:lnTo>
                  <a:pt x="0" y="12193"/>
                </a:lnTo>
                <a:lnTo>
                  <a:pt x="138684" y="12193"/>
                </a:lnTo>
                <a:lnTo>
                  <a:pt x="13868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text 1"/>
          <p:cNvSpPr txBox="1"/>
          <p:nvPr/>
        </p:nvSpPr>
        <p:spPr>
          <a:xfrm>
            <a:off x="899464" y="1596459"/>
            <a:ext cx="5797176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condensation</a:t>
            </a:r>
            <a:r>
              <a:rPr sz="1300" spc="10" dirty="0">
                <a:latin typeface="Cambria"/>
                <a:cs typeface="Cambria"/>
              </a:rPr>
              <a:t> </a:t>
            </a:r>
            <a:r>
              <a:rPr sz="1300" b="1" spc="10" dirty="0">
                <a:latin typeface="Arial"/>
                <a:cs typeface="Arial"/>
              </a:rPr>
              <a:t>intervient</a:t>
            </a:r>
            <a:r>
              <a:rPr sz="1300" spc="10" dirty="0">
                <a:latin typeface="Cambria"/>
                <a:cs typeface="Cambria"/>
              </a:rPr>
              <a:t>. De fines gouttelettes d’eau se forment</a:t>
            </a:r>
            <a:r>
              <a:rPr sz="1300" b="1" spc="10" dirty="0">
                <a:latin typeface="Arial"/>
                <a:cs typeface="Arial"/>
              </a:rPr>
              <a:t> </a:t>
            </a:r>
            <a:r>
              <a:rPr sz="1300" spc="10" dirty="0">
                <a:latin typeface="Cambria"/>
                <a:cs typeface="Cambria"/>
              </a:rPr>
              <a:t>alors autour de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748" name="object 748"/>
          <p:cNvSpPr/>
          <p:nvPr/>
        </p:nvSpPr>
        <p:spPr>
          <a:xfrm>
            <a:off x="899464" y="1761999"/>
            <a:ext cx="1025652" cy="12191"/>
          </a:xfrm>
          <a:custGeom>
            <a:avLst/>
            <a:gdLst/>
            <a:ahLst/>
            <a:cxnLst/>
            <a:rect l="l" t="t" r="r" b="b"/>
            <a:pathLst>
              <a:path w="1025652" h="12191">
                <a:moveTo>
                  <a:pt x="0" y="0"/>
                </a:moveTo>
                <a:lnTo>
                  <a:pt x="0" y="12191"/>
                </a:lnTo>
                <a:lnTo>
                  <a:pt x="1025652" y="12191"/>
                </a:lnTo>
                <a:lnTo>
                  <a:pt x="102565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9" name="object 749"/>
          <p:cNvSpPr/>
          <p:nvPr/>
        </p:nvSpPr>
        <p:spPr>
          <a:xfrm>
            <a:off x="1972310" y="1761999"/>
            <a:ext cx="762304" cy="12191"/>
          </a:xfrm>
          <a:custGeom>
            <a:avLst/>
            <a:gdLst/>
            <a:ahLst/>
            <a:cxnLst/>
            <a:rect l="l" t="t" r="r" b="b"/>
            <a:pathLst>
              <a:path w="762304" h="12191">
                <a:moveTo>
                  <a:pt x="0" y="0"/>
                </a:moveTo>
                <a:lnTo>
                  <a:pt x="0" y="12191"/>
                </a:lnTo>
                <a:lnTo>
                  <a:pt x="762304" y="12191"/>
                </a:lnTo>
                <a:lnTo>
                  <a:pt x="7623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text 1"/>
          <p:cNvSpPr txBox="1"/>
          <p:nvPr/>
        </p:nvSpPr>
        <p:spPr>
          <a:xfrm>
            <a:off x="899464" y="1786959"/>
            <a:ext cx="3182331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poussières</a:t>
            </a:r>
            <a:r>
              <a:rPr sz="1300" b="1" spc="10" dirty="0">
                <a:latin typeface="Arial"/>
                <a:cs typeface="Arial"/>
              </a:rPr>
              <a:t> </a:t>
            </a:r>
            <a:r>
              <a:rPr sz="1300" spc="10" dirty="0">
                <a:latin typeface="Cambria"/>
                <a:cs typeface="Cambria"/>
              </a:rPr>
              <a:t>diverses en suspension dans l’air.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2347595" y="2302071"/>
            <a:ext cx="2969021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Le phénomène inverse est </a:t>
            </a:r>
            <a:r>
              <a:rPr sz="1300" b="1" spc="10" dirty="0">
                <a:latin typeface="Arial"/>
                <a:cs typeface="Arial"/>
              </a:rPr>
              <a:t>l’évaporation.</a:t>
            </a:r>
            <a:endParaRPr sz="1300">
              <a:latin typeface="Arial"/>
              <a:cs typeface="Arial"/>
            </a:endParaRPr>
          </a:p>
        </p:txBody>
      </p:sp>
      <p:sp>
        <p:nvSpPr>
          <p:cNvPr id="750" name="object 750"/>
          <p:cNvSpPr/>
          <p:nvPr/>
        </p:nvSpPr>
        <p:spPr>
          <a:xfrm>
            <a:off x="4225417" y="2467610"/>
            <a:ext cx="1015288" cy="12192"/>
          </a:xfrm>
          <a:custGeom>
            <a:avLst/>
            <a:gdLst/>
            <a:ahLst/>
            <a:cxnLst/>
            <a:rect l="l" t="t" r="r" b="b"/>
            <a:pathLst>
              <a:path w="1015288" h="12192">
                <a:moveTo>
                  <a:pt x="0" y="0"/>
                </a:moveTo>
                <a:lnTo>
                  <a:pt x="0" y="12192"/>
                </a:lnTo>
                <a:lnTo>
                  <a:pt x="1015288" y="12192"/>
                </a:lnTo>
                <a:lnTo>
                  <a:pt x="101528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text 1"/>
          <p:cNvSpPr txBox="1"/>
          <p:nvPr/>
        </p:nvSpPr>
        <p:spPr>
          <a:xfrm>
            <a:off x="1128064" y="2833496"/>
            <a:ext cx="3720652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b="1" spc="10" dirty="0">
                <a:latin typeface="Arial"/>
                <a:cs typeface="Arial"/>
              </a:rPr>
              <a:t>G.  Les Phénomènes de Solidification / Fusion</a:t>
            </a:r>
            <a:endParaRPr sz="1300">
              <a:latin typeface="Arial"/>
              <a:cs typeface="Arial"/>
            </a:endParaRPr>
          </a:p>
        </p:txBody>
      </p:sp>
      <p:sp>
        <p:nvSpPr>
          <p:cNvPr id="751" name="object 751"/>
          <p:cNvSpPr/>
          <p:nvPr/>
        </p:nvSpPr>
        <p:spPr>
          <a:xfrm>
            <a:off x="1356614" y="3004058"/>
            <a:ext cx="3452749" cy="13716"/>
          </a:xfrm>
          <a:custGeom>
            <a:avLst/>
            <a:gdLst/>
            <a:ahLst/>
            <a:cxnLst/>
            <a:rect l="l" t="t" r="r" b="b"/>
            <a:pathLst>
              <a:path w="3452749" h="13716">
                <a:moveTo>
                  <a:pt x="0" y="0"/>
                </a:moveTo>
                <a:lnTo>
                  <a:pt x="0" y="13716"/>
                </a:lnTo>
                <a:lnTo>
                  <a:pt x="3452749" y="13716"/>
                </a:lnTo>
                <a:lnTo>
                  <a:pt x="345274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text 1"/>
          <p:cNvSpPr txBox="1"/>
          <p:nvPr/>
        </p:nvSpPr>
        <p:spPr>
          <a:xfrm>
            <a:off x="899464" y="3279336"/>
            <a:ext cx="5798150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L’eau refroidie en dessous de 0°C </a:t>
            </a:r>
            <a:r>
              <a:rPr sz="1300" b="1" spc="10" dirty="0">
                <a:latin typeface="Arial"/>
                <a:cs typeface="Arial"/>
              </a:rPr>
              <a:t>se solidifie</a:t>
            </a:r>
            <a:r>
              <a:rPr sz="1300" spc="10" dirty="0">
                <a:latin typeface="Cambria"/>
                <a:cs typeface="Cambria"/>
              </a:rPr>
              <a:t> (neige, glace). L’inverse est </a:t>
            </a:r>
            <a:r>
              <a:rPr sz="1300" b="1" spc="10" dirty="0">
                <a:latin typeface="Arial"/>
                <a:cs typeface="Arial"/>
              </a:rPr>
              <a:t>la fusion</a:t>
            </a:r>
            <a:r>
              <a:rPr sz="1300" spc="10" dirty="0">
                <a:latin typeface="Cambria"/>
                <a:cs typeface="Cambria"/>
              </a:rPr>
              <a:t>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752" name="object 752"/>
          <p:cNvSpPr/>
          <p:nvPr/>
        </p:nvSpPr>
        <p:spPr>
          <a:xfrm>
            <a:off x="3231515" y="3444875"/>
            <a:ext cx="811072" cy="12191"/>
          </a:xfrm>
          <a:custGeom>
            <a:avLst/>
            <a:gdLst/>
            <a:ahLst/>
            <a:cxnLst/>
            <a:rect l="l" t="t" r="r" b="b"/>
            <a:pathLst>
              <a:path w="811072" h="12191">
                <a:moveTo>
                  <a:pt x="0" y="0"/>
                </a:moveTo>
                <a:lnTo>
                  <a:pt x="0" y="12191"/>
                </a:lnTo>
                <a:lnTo>
                  <a:pt x="811072" y="12191"/>
                </a:lnTo>
                <a:lnTo>
                  <a:pt x="81107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3" name="object 753"/>
          <p:cNvSpPr/>
          <p:nvPr/>
        </p:nvSpPr>
        <p:spPr>
          <a:xfrm>
            <a:off x="5984494" y="3444875"/>
            <a:ext cx="641908" cy="12191"/>
          </a:xfrm>
          <a:custGeom>
            <a:avLst/>
            <a:gdLst/>
            <a:ahLst/>
            <a:cxnLst/>
            <a:rect l="l" t="t" r="r" b="b"/>
            <a:pathLst>
              <a:path w="641908" h="12191">
                <a:moveTo>
                  <a:pt x="0" y="0"/>
                </a:moveTo>
                <a:lnTo>
                  <a:pt x="0" y="12191"/>
                </a:lnTo>
                <a:lnTo>
                  <a:pt x="641908" y="12191"/>
                </a:lnTo>
                <a:lnTo>
                  <a:pt x="64190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text 1"/>
          <p:cNvSpPr txBox="1"/>
          <p:nvPr/>
        </p:nvSpPr>
        <p:spPr>
          <a:xfrm>
            <a:off x="899464" y="3580636"/>
            <a:ext cx="5793652" cy="39289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10" i="1" spc="10" dirty="0">
                <a:latin typeface="Arial"/>
                <a:cs typeface="Arial"/>
              </a:rPr>
              <a:t>NB</a:t>
            </a:r>
            <a:r>
              <a:rPr sz="1310" b="1" i="1" spc="10" dirty="0">
                <a:latin typeface="Arial"/>
                <a:cs typeface="Arial"/>
              </a:rPr>
              <a:t> :</a:t>
            </a:r>
            <a:r>
              <a:rPr sz="1210" b="1" i="1" spc="10" dirty="0">
                <a:latin typeface="Arial"/>
                <a:cs typeface="Arial"/>
              </a:rPr>
              <a:t> </a:t>
            </a:r>
            <a:r>
              <a:rPr sz="1210" i="1" spc="10" dirty="0">
                <a:latin typeface="Arial"/>
                <a:cs typeface="Arial"/>
              </a:rPr>
              <a:t>Les changements d’état précités s’accompagnent aussi de transferts de chaleur</a:t>
            </a:r>
            <a:endParaRPr sz="12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300" i="1" spc="10" dirty="0">
                <a:latin typeface="Arial"/>
                <a:cs typeface="Arial"/>
              </a:rPr>
              <a:t>(absorption de chaleur de la glace au gaz et libération à l’inverse).</a:t>
            </a:r>
            <a:endParaRPr sz="1300">
              <a:latin typeface="Arial"/>
              <a:cs typeface="Arial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1128064" y="4368545"/>
            <a:ext cx="1287744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b="1" spc="10" dirty="0">
                <a:latin typeface="Arial"/>
                <a:cs typeface="Arial"/>
              </a:rPr>
              <a:t>H.  La Surfusion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754" name="object 754"/>
          <p:cNvSpPr/>
          <p:nvPr/>
        </p:nvSpPr>
        <p:spPr>
          <a:xfrm>
            <a:off x="1356614" y="4539107"/>
            <a:ext cx="1022908" cy="13715"/>
          </a:xfrm>
          <a:custGeom>
            <a:avLst/>
            <a:gdLst/>
            <a:ahLst/>
            <a:cxnLst/>
            <a:rect l="l" t="t" r="r" b="b"/>
            <a:pathLst>
              <a:path w="1022908" h="13715">
                <a:moveTo>
                  <a:pt x="0" y="0"/>
                </a:moveTo>
                <a:lnTo>
                  <a:pt x="0" y="13716"/>
                </a:lnTo>
                <a:lnTo>
                  <a:pt x="1022908" y="13716"/>
                </a:lnTo>
                <a:lnTo>
                  <a:pt x="102290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text 1"/>
          <p:cNvSpPr txBox="1"/>
          <p:nvPr/>
        </p:nvSpPr>
        <p:spPr>
          <a:xfrm>
            <a:off x="1348994" y="4807908"/>
            <a:ext cx="4723773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Dans l’atmosphère, les gouttelettes d’eau restent souvent liquides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899464" y="4990820"/>
            <a:ext cx="5168356" cy="37428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dans des conditions de température et de pression où l’eau devrait être à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l’état solide. Elles sont </a:t>
            </a:r>
            <a:r>
              <a:rPr sz="1300" b="1" spc="10" dirty="0">
                <a:latin typeface="Arial"/>
                <a:cs typeface="Arial"/>
              </a:rPr>
              <a:t>en état de surfusion</a:t>
            </a:r>
            <a:r>
              <a:rPr sz="1300" spc="10" dirty="0">
                <a:latin typeface="Cambria"/>
                <a:cs typeface="Cambria"/>
              </a:rPr>
              <a:t>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755" name="object 755"/>
          <p:cNvSpPr/>
          <p:nvPr/>
        </p:nvSpPr>
        <p:spPr>
          <a:xfrm>
            <a:off x="2498471" y="5337682"/>
            <a:ext cx="1502918" cy="12192"/>
          </a:xfrm>
          <a:custGeom>
            <a:avLst/>
            <a:gdLst/>
            <a:ahLst/>
            <a:cxnLst/>
            <a:rect l="l" t="t" r="r" b="b"/>
            <a:pathLst>
              <a:path w="1502918" h="12192">
                <a:moveTo>
                  <a:pt x="0" y="0"/>
                </a:moveTo>
                <a:lnTo>
                  <a:pt x="0" y="12193"/>
                </a:lnTo>
                <a:lnTo>
                  <a:pt x="1502918" y="12193"/>
                </a:lnTo>
                <a:lnTo>
                  <a:pt x="150291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text 1"/>
          <p:cNvSpPr txBox="1"/>
          <p:nvPr/>
        </p:nvSpPr>
        <p:spPr>
          <a:xfrm>
            <a:off x="899464" y="5458942"/>
            <a:ext cx="5602548" cy="37428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Le phénomène est courant dans le brouillard ainsi que dans les nuages où l’on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observe des gouttelettes d’eau surfondues jusqu’à des températures de -40°C.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9" name="text 1"/>
          <p:cNvSpPr txBox="1"/>
          <p:nvPr/>
        </p:nvSpPr>
        <p:spPr>
          <a:xfrm>
            <a:off x="1128064" y="6226555"/>
            <a:ext cx="2566604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40" b="1" spc="10" dirty="0">
                <a:latin typeface="Arial"/>
                <a:cs typeface="Arial"/>
              </a:rPr>
              <a:t>I.    La Trainée de condensation</a:t>
            </a:r>
            <a:endParaRPr sz="1300">
              <a:latin typeface="Arial"/>
              <a:cs typeface="Arial"/>
            </a:endParaRPr>
          </a:p>
        </p:txBody>
      </p:sp>
      <p:sp>
        <p:nvSpPr>
          <p:cNvPr id="756" name="object 756"/>
          <p:cNvSpPr/>
          <p:nvPr/>
        </p:nvSpPr>
        <p:spPr>
          <a:xfrm>
            <a:off x="1356614" y="6397117"/>
            <a:ext cx="2298826" cy="13716"/>
          </a:xfrm>
          <a:custGeom>
            <a:avLst/>
            <a:gdLst/>
            <a:ahLst/>
            <a:cxnLst/>
            <a:rect l="l" t="t" r="r" b="b"/>
            <a:pathLst>
              <a:path w="2298826" h="13716">
                <a:moveTo>
                  <a:pt x="0" y="0"/>
                </a:moveTo>
                <a:lnTo>
                  <a:pt x="0" y="13716"/>
                </a:lnTo>
                <a:lnTo>
                  <a:pt x="2298826" y="13716"/>
                </a:lnTo>
                <a:lnTo>
                  <a:pt x="229882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text 1"/>
          <p:cNvSpPr txBox="1"/>
          <p:nvPr/>
        </p:nvSpPr>
        <p:spPr>
          <a:xfrm>
            <a:off x="1348994" y="6774122"/>
            <a:ext cx="299886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Elle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1" name="text 1"/>
          <p:cNvSpPr txBox="1"/>
          <p:nvPr/>
        </p:nvSpPr>
        <p:spPr>
          <a:xfrm>
            <a:off x="1822854" y="6774122"/>
            <a:ext cx="243267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est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2" name="text 1"/>
          <p:cNvSpPr txBox="1"/>
          <p:nvPr/>
        </p:nvSpPr>
        <p:spPr>
          <a:xfrm>
            <a:off x="2240095" y="6774122"/>
            <a:ext cx="419544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créée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3" name="text 1"/>
          <p:cNvSpPr txBox="1"/>
          <p:nvPr/>
        </p:nvSpPr>
        <p:spPr>
          <a:xfrm>
            <a:off x="2832132" y="6774122"/>
            <a:ext cx="276843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par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4" name="text 1"/>
          <p:cNvSpPr txBox="1"/>
          <p:nvPr/>
        </p:nvSpPr>
        <p:spPr>
          <a:xfrm>
            <a:off x="3282949" y="6774122"/>
            <a:ext cx="161135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la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5" name="text 1"/>
          <p:cNvSpPr txBox="1"/>
          <p:nvPr/>
        </p:nvSpPr>
        <p:spPr>
          <a:xfrm>
            <a:off x="899464" y="6989038"/>
            <a:ext cx="2545085" cy="62117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condensation  de  la  vapeur  d’eau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émise par les moteurs d’avion à très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haute altitude.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6" name="text 1"/>
          <p:cNvSpPr txBox="1"/>
          <p:nvPr/>
        </p:nvSpPr>
        <p:spPr>
          <a:xfrm>
            <a:off x="899464" y="8034883"/>
            <a:ext cx="2544592" cy="7903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Les  gouttes  d’eau  en  suspension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deviennent alors des petits cristaux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de glace, donnant naissance à des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traînées blanches derrière l’avion.</a:t>
            </a:r>
            <a:endParaRPr sz="1300">
              <a:latin typeface="Cambria"/>
              <a:cs typeface="Cambria"/>
            </a:endParaRPr>
          </a:p>
        </p:txBody>
      </p:sp>
      <p:pic>
        <p:nvPicPr>
          <p:cNvPr id="305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012" y="6518148"/>
            <a:ext cx="3706368" cy="278434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757" name="object 757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672205" y="10070718"/>
            <a:ext cx="354695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116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28064" y="960500"/>
            <a:ext cx="3777039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b="1" spc="10" dirty="0">
                <a:latin typeface="Arial"/>
                <a:cs typeface="Arial"/>
              </a:rPr>
              <a:t>J.   La formation et la classification des Nuages</a:t>
            </a:r>
            <a:endParaRPr sz="1300">
              <a:latin typeface="Arial"/>
              <a:cs typeface="Arial"/>
            </a:endParaRPr>
          </a:p>
        </p:txBody>
      </p:sp>
      <p:sp>
        <p:nvSpPr>
          <p:cNvPr id="758" name="object 758"/>
          <p:cNvSpPr/>
          <p:nvPr/>
        </p:nvSpPr>
        <p:spPr>
          <a:xfrm>
            <a:off x="1356614" y="1131061"/>
            <a:ext cx="3509137" cy="13717"/>
          </a:xfrm>
          <a:custGeom>
            <a:avLst/>
            <a:gdLst/>
            <a:ahLst/>
            <a:cxnLst/>
            <a:rect l="l" t="t" r="r" b="b"/>
            <a:pathLst>
              <a:path w="3509137" h="13717">
                <a:moveTo>
                  <a:pt x="0" y="0"/>
                </a:moveTo>
                <a:lnTo>
                  <a:pt x="0" y="13717"/>
                </a:lnTo>
                <a:lnTo>
                  <a:pt x="3509137" y="13717"/>
                </a:lnTo>
                <a:lnTo>
                  <a:pt x="350913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text 1"/>
          <p:cNvSpPr txBox="1"/>
          <p:nvPr/>
        </p:nvSpPr>
        <p:spPr>
          <a:xfrm>
            <a:off x="1134160" y="1413353"/>
            <a:ext cx="1062192" cy="1838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1. Formation</a:t>
            </a:r>
            <a:endParaRPr sz="130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1367282" y="1791532"/>
            <a:ext cx="4860940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10" b="1" spc="10" dirty="0">
                <a:latin typeface="Arial"/>
                <a:cs typeface="Arial"/>
              </a:rPr>
              <a:t>Les nuages se forment par le refroidissement de l’air qui monte</a:t>
            </a:r>
            <a:r>
              <a:rPr sz="1210" spc="10" dirty="0">
                <a:latin typeface="Cambria"/>
                <a:cs typeface="Cambria"/>
              </a:rPr>
              <a:t>.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899464" y="2085664"/>
            <a:ext cx="5797506" cy="38650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 </a:t>
            </a:r>
            <a:r>
              <a:rPr sz="1300" spc="10" dirty="0">
                <a:latin typeface="Cambria"/>
                <a:cs typeface="Cambria"/>
              </a:rPr>
              <a:t>Lorsque la température diminue, la quantité maximale de vapeur d’eau que peut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contenir l’air diminue également, donc l’humidité relative augmente.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899464" y="2573344"/>
            <a:ext cx="5791701" cy="38498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 Lorsque l’humidité relative atteint 100%, la condensation apparaît autour de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minuscules particules solides. 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899464" y="3059499"/>
            <a:ext cx="5337902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Leur forme dépendra du caractère </a:t>
            </a:r>
            <a:r>
              <a:rPr sz="1300" b="1" spc="10" dirty="0">
                <a:latin typeface="Arial"/>
                <a:cs typeface="Arial"/>
              </a:rPr>
              <a:t>STABLE</a:t>
            </a:r>
            <a:r>
              <a:rPr sz="1300" spc="10" dirty="0">
                <a:latin typeface="Cambria"/>
                <a:cs typeface="Cambria"/>
              </a:rPr>
              <a:t> ou </a:t>
            </a:r>
            <a:r>
              <a:rPr sz="1300" b="1" spc="10" dirty="0">
                <a:latin typeface="Arial"/>
                <a:cs typeface="Arial"/>
              </a:rPr>
              <a:t>INSTABLE</a:t>
            </a:r>
            <a:r>
              <a:rPr sz="1300" spc="10" dirty="0">
                <a:latin typeface="Cambria"/>
                <a:cs typeface="Cambria"/>
              </a:rPr>
              <a:t> de la masse d’air.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899464" y="3657062"/>
            <a:ext cx="1920204" cy="1838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10" b="1" spc="10" dirty="0">
                <a:latin typeface="Arial"/>
                <a:cs typeface="Arial"/>
              </a:rPr>
              <a:t>    2. Stabilité – instabilité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899464" y="4237932"/>
            <a:ext cx="5275163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Hypothèse 1</a:t>
            </a:r>
            <a:r>
              <a:rPr sz="1300" spc="10" dirty="0">
                <a:latin typeface="Cambria"/>
                <a:cs typeface="Cambria"/>
              </a:rPr>
              <a:t> : le soulèvement d’une </a:t>
            </a:r>
            <a:r>
              <a:rPr sz="1300" b="1" spc="10" dirty="0">
                <a:latin typeface="Arial"/>
                <a:cs typeface="Arial"/>
              </a:rPr>
              <a:t>Hypothèse 2</a:t>
            </a:r>
            <a:r>
              <a:rPr sz="1300" spc="10" dirty="0">
                <a:latin typeface="Cambria"/>
                <a:cs typeface="Cambria"/>
              </a:rPr>
              <a:t> : L’atmosphère autour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899464" y="4532064"/>
            <a:ext cx="2572730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Particule génère un refroidissement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3597528" y="4532064"/>
            <a:ext cx="2630692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de la particule conserve son gradient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899464" y="4826196"/>
            <a:ext cx="1956780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Par détente « adiabatique »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3597528" y="4826196"/>
            <a:ext cx="568086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vertical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1128064" y="8944680"/>
            <a:ext cx="4542119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10" b="1" spc="10" dirty="0">
                <a:latin typeface="Arial"/>
                <a:cs typeface="Arial"/>
              </a:rPr>
              <a:t>NB : adiabatique = sans échange de chaleur avec l’extérieur</a:t>
            </a:r>
            <a:r>
              <a:rPr sz="1210" spc="10" dirty="0">
                <a:latin typeface="Cambria"/>
                <a:cs typeface="Cambria"/>
              </a:rPr>
              <a:t>.</a:t>
            </a:r>
            <a:endParaRPr sz="1200">
              <a:latin typeface="Cambria"/>
              <a:cs typeface="Cambria"/>
            </a:endParaRPr>
          </a:p>
        </p:txBody>
      </p:sp>
      <p:pic>
        <p:nvPicPr>
          <p:cNvPr id="306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36" y="5414772"/>
            <a:ext cx="4896612" cy="2828544"/>
          </a:xfrm>
          <a:prstGeom prst="rect">
            <a:avLst/>
          </a:prstGeom>
        </p:spPr>
      </p:pic>
      <p:sp>
        <p:nvSpPr>
          <p:cNvPr id="759" name="object 759"/>
          <p:cNvSpPr/>
          <p:nvPr/>
        </p:nvSpPr>
        <p:spPr>
          <a:xfrm>
            <a:off x="3540252" y="3977640"/>
            <a:ext cx="6096" cy="4359020"/>
          </a:xfrm>
          <a:custGeom>
            <a:avLst/>
            <a:gdLst/>
            <a:ahLst/>
            <a:cxnLst/>
            <a:rect l="l" t="t" r="r" b="b"/>
            <a:pathLst>
              <a:path w="6096" h="4359020">
                <a:moveTo>
                  <a:pt x="3048" y="3048"/>
                </a:moveTo>
                <a:lnTo>
                  <a:pt x="3048" y="4355973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760" name="object 760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672205" y="10070718"/>
            <a:ext cx="354695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117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28064" y="960726"/>
            <a:ext cx="1629120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10" b="1" spc="10" dirty="0">
                <a:latin typeface="Arial"/>
                <a:cs typeface="Arial"/>
              </a:rPr>
              <a:t>a) Cas de la stabilité :</a:t>
            </a:r>
            <a:endParaRPr sz="1200">
              <a:latin typeface="Arial"/>
              <a:cs typeface="Arial"/>
            </a:endParaRPr>
          </a:p>
        </p:txBody>
      </p:sp>
      <p:sp>
        <p:nvSpPr>
          <p:cNvPr id="761" name="object 761"/>
          <p:cNvSpPr/>
          <p:nvPr/>
        </p:nvSpPr>
        <p:spPr>
          <a:xfrm>
            <a:off x="1320038" y="1118870"/>
            <a:ext cx="1400810" cy="12192"/>
          </a:xfrm>
          <a:custGeom>
            <a:avLst/>
            <a:gdLst/>
            <a:ahLst/>
            <a:cxnLst/>
            <a:rect l="l" t="t" r="r" b="b"/>
            <a:pathLst>
              <a:path w="1400810" h="12192">
                <a:moveTo>
                  <a:pt x="0" y="0"/>
                </a:moveTo>
                <a:lnTo>
                  <a:pt x="0" y="12192"/>
                </a:lnTo>
                <a:lnTo>
                  <a:pt x="1400810" y="12192"/>
                </a:lnTo>
                <a:lnTo>
                  <a:pt x="140081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text 1"/>
          <p:cNvSpPr txBox="1"/>
          <p:nvPr/>
        </p:nvSpPr>
        <p:spPr>
          <a:xfrm>
            <a:off x="1128064" y="4822922"/>
            <a:ext cx="1705320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10" b="1" spc="10" dirty="0">
                <a:latin typeface="Arial"/>
                <a:cs typeface="Arial"/>
              </a:rPr>
              <a:t>b) Cas de l’instabilité :</a:t>
            </a:r>
            <a:endParaRPr sz="1200">
              <a:latin typeface="Arial"/>
              <a:cs typeface="Arial"/>
            </a:endParaRPr>
          </a:p>
        </p:txBody>
      </p:sp>
      <p:sp>
        <p:nvSpPr>
          <p:cNvPr id="762" name="object 762"/>
          <p:cNvSpPr/>
          <p:nvPr/>
        </p:nvSpPr>
        <p:spPr>
          <a:xfrm>
            <a:off x="1128064" y="4981067"/>
            <a:ext cx="1669034" cy="12192"/>
          </a:xfrm>
          <a:custGeom>
            <a:avLst/>
            <a:gdLst/>
            <a:ahLst/>
            <a:cxnLst/>
            <a:rect l="l" t="t" r="r" b="b"/>
            <a:pathLst>
              <a:path w="1669034" h="12192">
                <a:moveTo>
                  <a:pt x="0" y="0"/>
                </a:moveTo>
                <a:lnTo>
                  <a:pt x="0" y="12192"/>
                </a:lnTo>
                <a:lnTo>
                  <a:pt x="1669034" y="12192"/>
                </a:lnTo>
                <a:lnTo>
                  <a:pt x="166903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307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0" y="1246632"/>
            <a:ext cx="5420868" cy="3457956"/>
          </a:xfrm>
          <a:prstGeom prst="rect">
            <a:avLst/>
          </a:prstGeom>
        </p:spPr>
      </p:pic>
      <p:pic>
        <p:nvPicPr>
          <p:cNvPr id="308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12" y="5228844"/>
            <a:ext cx="5419344" cy="349605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763" name="object 763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672205" y="10070718"/>
            <a:ext cx="354695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118</a:t>
            </a:r>
            <a:endParaRPr sz="1400">
              <a:latin typeface="Arial"/>
              <a:cs typeface="Arial"/>
            </a:endParaRPr>
          </a:p>
        </p:txBody>
      </p:sp>
      <p:sp>
        <p:nvSpPr>
          <p:cNvPr id="764" name="object 764"/>
          <p:cNvSpPr/>
          <p:nvPr/>
        </p:nvSpPr>
        <p:spPr>
          <a:xfrm>
            <a:off x="1589532" y="4166616"/>
            <a:ext cx="777113" cy="10667"/>
          </a:xfrm>
          <a:custGeom>
            <a:avLst/>
            <a:gdLst/>
            <a:ahLst/>
            <a:cxnLst/>
            <a:rect l="l" t="t" r="r" b="b"/>
            <a:pathLst>
              <a:path w="777113" h="10667">
                <a:moveTo>
                  <a:pt x="5334" y="5334"/>
                </a:moveTo>
                <a:lnTo>
                  <a:pt x="771779" y="5334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text 1"/>
          <p:cNvSpPr txBox="1"/>
          <p:nvPr/>
        </p:nvSpPr>
        <p:spPr>
          <a:xfrm>
            <a:off x="1128064" y="960726"/>
            <a:ext cx="1260312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3. Classification </a:t>
            </a:r>
            <a:endParaRPr sz="13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1230172" y="1710456"/>
            <a:ext cx="1254399" cy="18581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Préfixe « Cirro »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899464" y="2016779"/>
            <a:ext cx="1917071" cy="38698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50" spc="10" dirty="0">
                <a:latin typeface="Cambria"/>
                <a:cs typeface="Cambria"/>
              </a:rPr>
              <a:t>Les nuages dont la base est</a:t>
            </a:r>
            <a:endParaRPr sz="12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250" spc="10" dirty="0">
                <a:latin typeface="Cambria"/>
                <a:cs typeface="Cambria"/>
              </a:rPr>
              <a:t>située au-dessus de 6 Km de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765" name="object 765"/>
          <p:cNvSpPr/>
          <p:nvPr/>
        </p:nvSpPr>
        <p:spPr>
          <a:xfrm>
            <a:off x="1336802" y="2377694"/>
            <a:ext cx="872033" cy="9143"/>
          </a:xfrm>
          <a:custGeom>
            <a:avLst/>
            <a:gdLst/>
            <a:ahLst/>
            <a:cxnLst/>
            <a:rect l="l" t="t" r="r" b="b"/>
            <a:pathLst>
              <a:path w="872033" h="9143">
                <a:moveTo>
                  <a:pt x="0" y="0"/>
                </a:moveTo>
                <a:lnTo>
                  <a:pt x="0" y="9144"/>
                </a:lnTo>
                <a:lnTo>
                  <a:pt x="872033" y="9144"/>
                </a:lnTo>
                <a:lnTo>
                  <a:pt x="87203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6" name="object 766"/>
          <p:cNvSpPr/>
          <p:nvPr/>
        </p:nvSpPr>
        <p:spPr>
          <a:xfrm>
            <a:off x="2237867" y="2377694"/>
            <a:ext cx="544068" cy="9143"/>
          </a:xfrm>
          <a:custGeom>
            <a:avLst/>
            <a:gdLst/>
            <a:ahLst/>
            <a:cxnLst/>
            <a:rect l="l" t="t" r="r" b="b"/>
            <a:pathLst>
              <a:path w="544068" h="9143">
                <a:moveTo>
                  <a:pt x="0" y="0"/>
                </a:moveTo>
                <a:lnTo>
                  <a:pt x="0" y="9144"/>
                </a:lnTo>
                <a:lnTo>
                  <a:pt x="544068" y="9144"/>
                </a:lnTo>
                <a:lnTo>
                  <a:pt x="54406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text 1"/>
          <p:cNvSpPr txBox="1"/>
          <p:nvPr/>
        </p:nvSpPr>
        <p:spPr>
          <a:xfrm>
            <a:off x="899464" y="2420639"/>
            <a:ext cx="1915983" cy="18581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50" spc="10" dirty="0">
                <a:latin typeface="Cambria"/>
                <a:cs typeface="Cambria"/>
              </a:rPr>
              <a:t>hauteur sont constitués de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767" name="object 767"/>
          <p:cNvSpPr/>
          <p:nvPr/>
        </p:nvSpPr>
        <p:spPr>
          <a:xfrm>
            <a:off x="899464" y="2580386"/>
            <a:ext cx="536448" cy="9144"/>
          </a:xfrm>
          <a:custGeom>
            <a:avLst/>
            <a:gdLst/>
            <a:ahLst/>
            <a:cxnLst/>
            <a:rect l="l" t="t" r="r" b="b"/>
            <a:pathLst>
              <a:path w="536448" h="9144">
                <a:moveTo>
                  <a:pt x="0" y="0"/>
                </a:moveTo>
                <a:lnTo>
                  <a:pt x="0" y="9144"/>
                </a:lnTo>
                <a:lnTo>
                  <a:pt x="536448" y="9144"/>
                </a:lnTo>
                <a:lnTo>
                  <a:pt x="53644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text 1"/>
          <p:cNvSpPr txBox="1"/>
          <p:nvPr/>
        </p:nvSpPr>
        <p:spPr>
          <a:xfrm>
            <a:off x="899464" y="2620283"/>
            <a:ext cx="1161054" cy="18581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50" spc="10" dirty="0">
                <a:latin typeface="Cambria"/>
                <a:cs typeface="Cambria"/>
              </a:rPr>
              <a:t>cristaux de glace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768" name="object 768"/>
          <p:cNvSpPr/>
          <p:nvPr/>
        </p:nvSpPr>
        <p:spPr>
          <a:xfrm>
            <a:off x="899464" y="2780030"/>
            <a:ext cx="542544" cy="9143"/>
          </a:xfrm>
          <a:custGeom>
            <a:avLst/>
            <a:gdLst/>
            <a:ahLst/>
            <a:cxnLst/>
            <a:rect l="l" t="t" r="r" b="b"/>
            <a:pathLst>
              <a:path w="542544" h="9143">
                <a:moveTo>
                  <a:pt x="0" y="0"/>
                </a:moveTo>
                <a:lnTo>
                  <a:pt x="0" y="9144"/>
                </a:lnTo>
                <a:lnTo>
                  <a:pt x="542544" y="9144"/>
                </a:lnTo>
                <a:lnTo>
                  <a:pt x="54254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9" name="object 769"/>
          <p:cNvSpPr/>
          <p:nvPr/>
        </p:nvSpPr>
        <p:spPr>
          <a:xfrm>
            <a:off x="1477010" y="2780030"/>
            <a:ext cx="548640" cy="9143"/>
          </a:xfrm>
          <a:custGeom>
            <a:avLst/>
            <a:gdLst/>
            <a:ahLst/>
            <a:cxnLst/>
            <a:rect l="l" t="t" r="r" b="b"/>
            <a:pathLst>
              <a:path w="548640" h="9143">
                <a:moveTo>
                  <a:pt x="0" y="0"/>
                </a:moveTo>
                <a:lnTo>
                  <a:pt x="0" y="9144"/>
                </a:lnTo>
                <a:lnTo>
                  <a:pt x="548640" y="9144"/>
                </a:lnTo>
                <a:lnTo>
                  <a:pt x="54864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text 1"/>
          <p:cNvSpPr txBox="1"/>
          <p:nvPr/>
        </p:nvSpPr>
        <p:spPr>
          <a:xfrm>
            <a:off x="1269796" y="3443702"/>
            <a:ext cx="1176492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Préfixe « Alto »</a:t>
            </a:r>
            <a:endParaRPr sz="1300">
              <a:latin typeface="Arial"/>
              <a:cs typeface="Arial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899464" y="3731964"/>
            <a:ext cx="1918467" cy="39565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Les nuages dont la base est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située entre 2 et 6 km de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770" name="object 770"/>
          <p:cNvSpPr/>
          <p:nvPr/>
        </p:nvSpPr>
        <p:spPr>
          <a:xfrm>
            <a:off x="1824482" y="4101719"/>
            <a:ext cx="724204" cy="9143"/>
          </a:xfrm>
          <a:custGeom>
            <a:avLst/>
            <a:gdLst/>
            <a:ahLst/>
            <a:cxnLst/>
            <a:rect l="l" t="t" r="r" b="b"/>
            <a:pathLst>
              <a:path w="724204" h="9143">
                <a:moveTo>
                  <a:pt x="0" y="0"/>
                </a:moveTo>
                <a:lnTo>
                  <a:pt x="0" y="9144"/>
                </a:lnTo>
                <a:lnTo>
                  <a:pt x="724204" y="9144"/>
                </a:lnTo>
                <a:lnTo>
                  <a:pt x="7242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text 1"/>
          <p:cNvSpPr txBox="1"/>
          <p:nvPr/>
        </p:nvSpPr>
        <p:spPr>
          <a:xfrm>
            <a:off x="899464" y="4137348"/>
            <a:ext cx="1916344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hauteur sont constitués de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899464" y="4340040"/>
            <a:ext cx="601419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cristaux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1583180" y="4340040"/>
            <a:ext cx="208208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1873849" y="4340040"/>
            <a:ext cx="395349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glace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2352154" y="4340040"/>
            <a:ext cx="173150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et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899464" y="4340040"/>
            <a:ext cx="1916509" cy="3941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170830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gouttelettes d’eau liquide :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1306322" y="5260310"/>
            <a:ext cx="1103391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Pas de préfixe</a:t>
            </a:r>
            <a:endParaRPr sz="1300">
              <a:latin typeface="Arial"/>
              <a:cs typeface="Arial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899464" y="5548826"/>
            <a:ext cx="1917825" cy="39260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Les nuages dont la base est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située entre le sol et 2 km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771" name="object 771"/>
          <p:cNvSpPr/>
          <p:nvPr/>
        </p:nvSpPr>
        <p:spPr>
          <a:xfrm>
            <a:off x="1374902" y="5915533"/>
            <a:ext cx="804976" cy="9144"/>
          </a:xfrm>
          <a:custGeom>
            <a:avLst/>
            <a:gdLst/>
            <a:ahLst/>
            <a:cxnLst/>
            <a:rect l="l" t="t" r="r" b="b"/>
            <a:pathLst>
              <a:path w="804976" h="9144">
                <a:moveTo>
                  <a:pt x="0" y="0"/>
                </a:moveTo>
                <a:lnTo>
                  <a:pt x="0" y="9144"/>
                </a:lnTo>
                <a:lnTo>
                  <a:pt x="804976" y="9144"/>
                </a:lnTo>
                <a:lnTo>
                  <a:pt x="80497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2" name="object 772"/>
          <p:cNvSpPr/>
          <p:nvPr/>
        </p:nvSpPr>
        <p:spPr>
          <a:xfrm>
            <a:off x="2230247" y="5915533"/>
            <a:ext cx="551688" cy="9144"/>
          </a:xfrm>
          <a:custGeom>
            <a:avLst/>
            <a:gdLst/>
            <a:ahLst/>
            <a:cxnLst/>
            <a:rect l="l" t="t" r="r" b="b"/>
            <a:pathLst>
              <a:path w="551688" h="9144">
                <a:moveTo>
                  <a:pt x="0" y="0"/>
                </a:moveTo>
                <a:lnTo>
                  <a:pt x="0" y="9144"/>
                </a:lnTo>
                <a:lnTo>
                  <a:pt x="551688" y="9144"/>
                </a:lnTo>
                <a:lnTo>
                  <a:pt x="55168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text 1"/>
          <p:cNvSpPr txBox="1"/>
          <p:nvPr/>
        </p:nvSpPr>
        <p:spPr>
          <a:xfrm>
            <a:off x="899464" y="5949638"/>
            <a:ext cx="1917641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de hauteur sont constitués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773" name="object 773"/>
          <p:cNvSpPr/>
          <p:nvPr/>
        </p:nvSpPr>
        <p:spPr>
          <a:xfrm>
            <a:off x="899464" y="6116701"/>
            <a:ext cx="812292" cy="9143"/>
          </a:xfrm>
          <a:custGeom>
            <a:avLst/>
            <a:gdLst/>
            <a:ahLst/>
            <a:cxnLst/>
            <a:rect l="l" t="t" r="r" b="b"/>
            <a:pathLst>
              <a:path w="812292" h="9143">
                <a:moveTo>
                  <a:pt x="0" y="0"/>
                </a:moveTo>
                <a:lnTo>
                  <a:pt x="0" y="9144"/>
                </a:lnTo>
                <a:lnTo>
                  <a:pt x="812292" y="9144"/>
                </a:lnTo>
                <a:lnTo>
                  <a:pt x="8122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text 1"/>
          <p:cNvSpPr txBox="1"/>
          <p:nvPr/>
        </p:nvSpPr>
        <p:spPr>
          <a:xfrm>
            <a:off x="899464" y="6147758"/>
            <a:ext cx="1023711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d’eau liquide :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774" name="object 774"/>
          <p:cNvSpPr/>
          <p:nvPr/>
        </p:nvSpPr>
        <p:spPr>
          <a:xfrm>
            <a:off x="899464" y="6314821"/>
            <a:ext cx="381000" cy="9144"/>
          </a:xfrm>
          <a:custGeom>
            <a:avLst/>
            <a:gdLst/>
            <a:ahLst/>
            <a:cxnLst/>
            <a:rect l="l" t="t" r="r" b="b"/>
            <a:pathLst>
              <a:path w="381000" h="9144">
                <a:moveTo>
                  <a:pt x="0" y="0"/>
                </a:moveTo>
                <a:lnTo>
                  <a:pt x="0" y="9144"/>
                </a:lnTo>
                <a:lnTo>
                  <a:pt x="381000" y="9144"/>
                </a:lnTo>
                <a:lnTo>
                  <a:pt x="381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5" name="object 775"/>
          <p:cNvSpPr/>
          <p:nvPr/>
        </p:nvSpPr>
        <p:spPr>
          <a:xfrm>
            <a:off x="1316990" y="6314821"/>
            <a:ext cx="489204" cy="9144"/>
          </a:xfrm>
          <a:custGeom>
            <a:avLst/>
            <a:gdLst/>
            <a:ahLst/>
            <a:cxnLst/>
            <a:rect l="l" t="t" r="r" b="b"/>
            <a:pathLst>
              <a:path w="489204" h="9144">
                <a:moveTo>
                  <a:pt x="0" y="0"/>
                </a:moveTo>
                <a:lnTo>
                  <a:pt x="0" y="9144"/>
                </a:lnTo>
                <a:lnTo>
                  <a:pt x="489204" y="9144"/>
                </a:lnTo>
                <a:lnTo>
                  <a:pt x="4892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text 1"/>
          <p:cNvSpPr txBox="1"/>
          <p:nvPr/>
        </p:nvSpPr>
        <p:spPr>
          <a:xfrm>
            <a:off x="899464" y="7562030"/>
            <a:ext cx="5683090" cy="37622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449529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Certains nuages peuvent présenter une grande extension verticale : Ce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sont les nuages caractéristiques de la précipitation et du mauvais temps : </a:t>
            </a:r>
            <a:r>
              <a:rPr sz="1300" b="1" spc="10" dirty="0">
                <a:latin typeface="Arial"/>
                <a:cs typeface="Arial"/>
              </a:rPr>
              <a:t>Préfixe</a:t>
            </a:r>
            <a:endParaRPr sz="1300">
              <a:latin typeface="Arial"/>
              <a:cs typeface="Arial"/>
            </a:endParaRPr>
          </a:p>
        </p:txBody>
      </p:sp>
      <p:sp>
        <p:nvSpPr>
          <p:cNvPr id="776" name="object 776"/>
          <p:cNvSpPr/>
          <p:nvPr/>
        </p:nvSpPr>
        <p:spPr>
          <a:xfrm>
            <a:off x="3354959" y="7912354"/>
            <a:ext cx="1071676" cy="9144"/>
          </a:xfrm>
          <a:custGeom>
            <a:avLst/>
            <a:gdLst/>
            <a:ahLst/>
            <a:cxnLst/>
            <a:rect l="l" t="t" r="r" b="b"/>
            <a:pathLst>
              <a:path w="1071676" h="9144">
                <a:moveTo>
                  <a:pt x="0" y="0"/>
                </a:moveTo>
                <a:lnTo>
                  <a:pt x="0" y="9144"/>
                </a:lnTo>
                <a:lnTo>
                  <a:pt x="1071677" y="9144"/>
                </a:lnTo>
                <a:lnTo>
                  <a:pt x="107167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7" name="object 777"/>
          <p:cNvSpPr/>
          <p:nvPr/>
        </p:nvSpPr>
        <p:spPr>
          <a:xfrm>
            <a:off x="4624705" y="7912354"/>
            <a:ext cx="1269797" cy="9144"/>
          </a:xfrm>
          <a:custGeom>
            <a:avLst/>
            <a:gdLst/>
            <a:ahLst/>
            <a:cxnLst/>
            <a:rect l="l" t="t" r="r" b="b"/>
            <a:pathLst>
              <a:path w="1269797" h="9144">
                <a:moveTo>
                  <a:pt x="0" y="0"/>
                </a:moveTo>
                <a:lnTo>
                  <a:pt x="0" y="9144"/>
                </a:lnTo>
                <a:lnTo>
                  <a:pt x="1269797" y="9144"/>
                </a:lnTo>
                <a:lnTo>
                  <a:pt x="126979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text 1"/>
          <p:cNvSpPr txBox="1"/>
          <p:nvPr/>
        </p:nvSpPr>
        <p:spPr>
          <a:xfrm>
            <a:off x="899464" y="7926647"/>
            <a:ext cx="2049744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ou terminaison « nimbus »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778" name="object 778"/>
          <p:cNvSpPr/>
          <p:nvPr/>
        </p:nvSpPr>
        <p:spPr>
          <a:xfrm>
            <a:off x="2895600" y="1379220"/>
            <a:ext cx="4535424" cy="5036820"/>
          </a:xfrm>
          <a:custGeom>
            <a:avLst/>
            <a:gdLst/>
            <a:ahLst/>
            <a:cxnLst/>
            <a:rect l="l" t="t" r="r" b="b"/>
            <a:pathLst>
              <a:path w="4535424" h="5036820">
                <a:moveTo>
                  <a:pt x="0" y="0"/>
                </a:moveTo>
                <a:lnTo>
                  <a:pt x="0" y="5036820"/>
                </a:lnTo>
                <a:lnTo>
                  <a:pt x="4535424" y="5036820"/>
                </a:lnTo>
                <a:lnTo>
                  <a:pt x="453542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9" name="object 779"/>
          <p:cNvSpPr/>
          <p:nvPr/>
        </p:nvSpPr>
        <p:spPr>
          <a:xfrm>
            <a:off x="2891028" y="1374648"/>
            <a:ext cx="4544568" cy="5045964"/>
          </a:xfrm>
          <a:custGeom>
            <a:avLst/>
            <a:gdLst/>
            <a:ahLst/>
            <a:cxnLst/>
            <a:rect l="l" t="t" r="r" b="b"/>
            <a:pathLst>
              <a:path w="4544568" h="5045964">
                <a:moveTo>
                  <a:pt x="4572" y="4572"/>
                </a:moveTo>
                <a:lnTo>
                  <a:pt x="4572" y="5041392"/>
                </a:lnTo>
                <a:lnTo>
                  <a:pt x="4539996" y="5041392"/>
                </a:lnTo>
                <a:lnTo>
                  <a:pt x="4539996" y="4572"/>
                </a:lnTo>
                <a:lnTo>
                  <a:pt x="4572" y="457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309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612" y="1429512"/>
            <a:ext cx="4343400" cy="4820412"/>
          </a:xfrm>
          <a:prstGeom prst="rect">
            <a:avLst/>
          </a:prstGeom>
        </p:spPr>
      </p:pic>
      <p:sp>
        <p:nvSpPr>
          <p:cNvPr id="780" name="object 780"/>
          <p:cNvSpPr/>
          <p:nvPr/>
        </p:nvSpPr>
        <p:spPr>
          <a:xfrm>
            <a:off x="1591056" y="4151376"/>
            <a:ext cx="923544" cy="47243"/>
          </a:xfrm>
          <a:custGeom>
            <a:avLst/>
            <a:gdLst/>
            <a:ahLst/>
            <a:cxnLst/>
            <a:rect l="l" t="t" r="r" b="b"/>
            <a:pathLst>
              <a:path w="923544" h="47243">
                <a:moveTo>
                  <a:pt x="0" y="0"/>
                </a:moveTo>
                <a:lnTo>
                  <a:pt x="0" y="47244"/>
                </a:lnTo>
                <a:lnTo>
                  <a:pt x="923544" y="47244"/>
                </a:lnTo>
                <a:lnTo>
                  <a:pt x="92354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781" name="object 781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672205" y="10070718"/>
            <a:ext cx="354695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119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10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16" y="2906268"/>
            <a:ext cx="6070091" cy="2391155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1128064" y="960500"/>
            <a:ext cx="4343968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b="1" spc="10" dirty="0">
                <a:latin typeface="Arial"/>
                <a:cs typeface="Arial"/>
              </a:rPr>
              <a:t>K.  La formation et la classification des Précipitations</a:t>
            </a:r>
            <a:endParaRPr sz="1300">
              <a:latin typeface="Arial"/>
              <a:cs typeface="Arial"/>
            </a:endParaRPr>
          </a:p>
        </p:txBody>
      </p:sp>
      <p:sp>
        <p:nvSpPr>
          <p:cNvPr id="782" name="object 782"/>
          <p:cNvSpPr/>
          <p:nvPr/>
        </p:nvSpPr>
        <p:spPr>
          <a:xfrm>
            <a:off x="1356614" y="1131061"/>
            <a:ext cx="4076065" cy="13717"/>
          </a:xfrm>
          <a:custGeom>
            <a:avLst/>
            <a:gdLst/>
            <a:ahLst/>
            <a:cxnLst/>
            <a:rect l="l" t="t" r="r" b="b"/>
            <a:pathLst>
              <a:path w="4076065" h="13717">
                <a:moveTo>
                  <a:pt x="0" y="0"/>
                </a:moveTo>
                <a:lnTo>
                  <a:pt x="0" y="13717"/>
                </a:lnTo>
                <a:lnTo>
                  <a:pt x="4076065" y="13717"/>
                </a:lnTo>
                <a:lnTo>
                  <a:pt x="407606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text 1"/>
          <p:cNvSpPr txBox="1"/>
          <p:nvPr/>
        </p:nvSpPr>
        <p:spPr>
          <a:xfrm>
            <a:off x="1134160" y="1495649"/>
            <a:ext cx="1062192" cy="1838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1. Formation</a:t>
            </a:r>
            <a:endParaRPr sz="130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899464" y="1931740"/>
            <a:ext cx="5704294" cy="37431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449529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Dans la partie du nuage où la température est négative, coexistent des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cristaux de glaces et des gouttelettes d’eau surfondues.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899464" y="2398083"/>
            <a:ext cx="5328260" cy="37584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Par transfert de vapeur d’eau et par choc, les éléments constitutifs du nuage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grossissent et, sous l’effet de leur poids, ils précipitent.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2248535" y="5358072"/>
            <a:ext cx="3827033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Toute précipitation commence par un flocon de neige.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783" name="object 783"/>
          <p:cNvSpPr/>
          <p:nvPr/>
        </p:nvSpPr>
        <p:spPr>
          <a:xfrm>
            <a:off x="2248535" y="5525389"/>
            <a:ext cx="3790822" cy="9144"/>
          </a:xfrm>
          <a:custGeom>
            <a:avLst/>
            <a:gdLst/>
            <a:ahLst/>
            <a:cxnLst/>
            <a:rect l="l" t="t" r="r" b="b"/>
            <a:pathLst>
              <a:path w="3790822" h="9144">
                <a:moveTo>
                  <a:pt x="0" y="0"/>
                </a:moveTo>
                <a:lnTo>
                  <a:pt x="0" y="9144"/>
                </a:lnTo>
                <a:lnTo>
                  <a:pt x="3790822" y="9144"/>
                </a:lnTo>
                <a:lnTo>
                  <a:pt x="379082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text 1"/>
          <p:cNvSpPr txBox="1"/>
          <p:nvPr/>
        </p:nvSpPr>
        <p:spPr>
          <a:xfrm>
            <a:off x="899464" y="5902394"/>
            <a:ext cx="5790678" cy="37431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Si ce flocon, en tombant arrive dans une couche ou la température est supérieure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à 0°C, il se transforme en une goutte de pluie.</a:t>
            </a:r>
            <a:endParaRPr sz="1300">
              <a:latin typeface="Cambria"/>
              <a:cs typeface="Cambria"/>
            </a:endParaRPr>
          </a:p>
        </p:txBody>
      </p:sp>
      <p:pic>
        <p:nvPicPr>
          <p:cNvPr id="311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416" y="6492240"/>
            <a:ext cx="4296156" cy="291541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784" name="object 784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672205" y="10070718"/>
            <a:ext cx="354695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120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1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64" y="2753868"/>
            <a:ext cx="1691639" cy="1251204"/>
          </a:xfrm>
          <a:prstGeom prst="rect">
            <a:avLst/>
          </a:prstGeom>
        </p:spPr>
      </p:pic>
      <p:pic>
        <p:nvPicPr>
          <p:cNvPr id="313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19" y="3907536"/>
            <a:ext cx="1706880" cy="1267968"/>
          </a:xfrm>
          <a:prstGeom prst="rect">
            <a:avLst/>
          </a:prstGeom>
        </p:spPr>
      </p:pic>
      <p:pic>
        <p:nvPicPr>
          <p:cNvPr id="314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5295900"/>
            <a:ext cx="1671828" cy="1207008"/>
          </a:xfrm>
          <a:prstGeom prst="rect">
            <a:avLst/>
          </a:prstGeom>
        </p:spPr>
      </p:pic>
      <p:pic>
        <p:nvPicPr>
          <p:cNvPr id="315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" y="6676644"/>
            <a:ext cx="1267967" cy="1690116"/>
          </a:xfrm>
          <a:prstGeom prst="rect">
            <a:avLst/>
          </a:prstGeom>
        </p:spPr>
      </p:pic>
      <p:pic>
        <p:nvPicPr>
          <p:cNvPr id="316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08" y="1528572"/>
            <a:ext cx="1682495" cy="1184148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899464" y="960725"/>
            <a:ext cx="1160334" cy="1838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49" b="1" spc="10" dirty="0">
                <a:latin typeface="Arial"/>
                <a:cs typeface="Arial"/>
              </a:rPr>
              <a:t>2.  Classification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2070226" y="1826583"/>
            <a:ext cx="4502889" cy="6105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Wingdings"/>
                <a:cs typeface="Wingdings"/>
              </a:rPr>
              <a:t>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b="1" spc="10" dirty="0">
                <a:latin typeface="Arial"/>
                <a:cs typeface="Arial"/>
              </a:rPr>
              <a:t>La bruine :</a:t>
            </a:r>
            <a:r>
              <a:rPr sz="1300" spc="10" dirty="0">
                <a:latin typeface="Cambria"/>
                <a:cs typeface="Cambria"/>
              </a:rPr>
              <a:t> Très fines gouttelettes d’eau d’un diamètre</a:t>
            </a:r>
            <a:endParaRPr sz="1300">
              <a:latin typeface="Cambria"/>
              <a:cs typeface="Cambria"/>
            </a:endParaRPr>
          </a:p>
          <a:p>
            <a:pPr marL="22860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inférieur à 0,5 mm, très rapprochées les unes des autres, et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provenant des nuages bas (stratus, stratocumulus) ainsi que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785" name="object 785"/>
          <p:cNvSpPr/>
          <p:nvPr/>
        </p:nvSpPr>
        <p:spPr>
          <a:xfrm>
            <a:off x="4220845" y="2411222"/>
            <a:ext cx="1583690" cy="9143"/>
          </a:xfrm>
          <a:custGeom>
            <a:avLst/>
            <a:gdLst/>
            <a:ahLst/>
            <a:cxnLst/>
            <a:rect l="l" t="t" r="r" b="b"/>
            <a:pathLst>
              <a:path w="1583690" h="9143">
                <a:moveTo>
                  <a:pt x="0" y="0"/>
                </a:moveTo>
                <a:lnTo>
                  <a:pt x="0" y="9143"/>
                </a:lnTo>
                <a:lnTo>
                  <a:pt x="1583690" y="9143"/>
                </a:lnTo>
                <a:lnTo>
                  <a:pt x="158369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text 1"/>
          <p:cNvSpPr txBox="1"/>
          <p:nvPr/>
        </p:nvSpPr>
        <p:spPr>
          <a:xfrm>
            <a:off x="2298827" y="2451423"/>
            <a:ext cx="1000902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du brouillard.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2070226" y="3074739"/>
            <a:ext cx="4373731" cy="60939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Wingdings"/>
                <a:cs typeface="Wingdings"/>
              </a:rPr>
              <a:t>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b="1" spc="10" dirty="0">
                <a:latin typeface="Arial"/>
                <a:cs typeface="Arial"/>
              </a:rPr>
              <a:t>La pluie :</a:t>
            </a:r>
            <a:r>
              <a:rPr sz="1300" spc="10" dirty="0">
                <a:latin typeface="Cambria"/>
                <a:cs typeface="Cambria"/>
              </a:rPr>
              <a:t> Gouttelettes de plus grandes dimensions que la</a:t>
            </a:r>
            <a:endParaRPr sz="1300">
              <a:latin typeface="Cambria"/>
              <a:cs typeface="Cambria"/>
            </a:endParaRPr>
          </a:p>
          <a:p>
            <a:pPr marL="22860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bruine provenant des nuages plus épais et de plus grandes</a:t>
            </a:r>
            <a:endParaRPr sz="1300">
              <a:latin typeface="Cambria"/>
              <a:cs typeface="Cambria"/>
            </a:endParaRPr>
          </a:p>
          <a:p>
            <a:pPr marL="22860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étendues (altostratus, nimbostratus).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786" name="object 786"/>
          <p:cNvSpPr/>
          <p:nvPr/>
        </p:nvSpPr>
        <p:spPr>
          <a:xfrm>
            <a:off x="3041015" y="3658235"/>
            <a:ext cx="1780667" cy="9143"/>
          </a:xfrm>
          <a:custGeom>
            <a:avLst/>
            <a:gdLst/>
            <a:ahLst/>
            <a:cxnLst/>
            <a:rect l="l" t="t" r="r" b="b"/>
            <a:pathLst>
              <a:path w="1780667" h="9143">
                <a:moveTo>
                  <a:pt x="0" y="0"/>
                </a:moveTo>
                <a:lnTo>
                  <a:pt x="0" y="9143"/>
                </a:lnTo>
                <a:lnTo>
                  <a:pt x="1780667" y="9143"/>
                </a:lnTo>
                <a:lnTo>
                  <a:pt x="178066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text 1"/>
          <p:cNvSpPr txBox="1"/>
          <p:nvPr/>
        </p:nvSpPr>
        <p:spPr>
          <a:xfrm>
            <a:off x="2070226" y="4112964"/>
            <a:ext cx="4582970" cy="102659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Wingdings"/>
                <a:cs typeface="Wingdings"/>
              </a:rPr>
              <a:t>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b="1" spc="10" dirty="0">
                <a:latin typeface="Arial"/>
                <a:cs typeface="Arial"/>
              </a:rPr>
              <a:t>La neige :</a:t>
            </a:r>
            <a:r>
              <a:rPr sz="1300" spc="10" dirty="0">
                <a:latin typeface="Cambria"/>
                <a:cs typeface="Cambria"/>
              </a:rPr>
              <a:t> Cristaux de glace dont la plupart sont ramifiés</a:t>
            </a:r>
            <a:endParaRPr sz="1300">
              <a:latin typeface="Cambria"/>
              <a:cs typeface="Cambria"/>
            </a:endParaRPr>
          </a:p>
          <a:p>
            <a:pPr marL="22860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parfois étoilés. Pour des températures comprises entre 0° et -</a:t>
            </a:r>
            <a:endParaRPr sz="1300">
              <a:latin typeface="Cambria"/>
              <a:cs typeface="Cambria"/>
            </a:endParaRPr>
          </a:p>
          <a:p>
            <a:pPr marL="22860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10°, les cristaux sont transformés en flocons dont le diamètre</a:t>
            </a:r>
            <a:endParaRPr sz="1300">
              <a:latin typeface="Cambria"/>
              <a:cs typeface="Cambria"/>
            </a:endParaRPr>
          </a:p>
          <a:p>
            <a:pPr marL="22860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est compris entre 0,5 et 2,5 cm. Celle-ci possède la même</a:t>
            </a:r>
            <a:endParaRPr sz="1300">
              <a:latin typeface="Cambria"/>
              <a:cs typeface="Cambria"/>
            </a:endParaRPr>
          </a:p>
          <a:p>
            <a:pPr marL="22860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origine que la pluie.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2070226" y="5570162"/>
            <a:ext cx="4599507" cy="6090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10" spc="10" dirty="0">
                <a:latin typeface="Wingdings"/>
                <a:cs typeface="Wingdings"/>
              </a:rPr>
              <a:t></a:t>
            </a:r>
            <a:r>
              <a:rPr sz="1210" spc="10" dirty="0">
                <a:latin typeface="Arial"/>
                <a:cs typeface="Arial"/>
              </a:rPr>
              <a:t> </a:t>
            </a:r>
            <a:r>
              <a:rPr sz="1210" b="1" spc="10" dirty="0">
                <a:latin typeface="Arial"/>
                <a:cs typeface="Arial"/>
              </a:rPr>
              <a:t>La grêle :</a:t>
            </a:r>
            <a:r>
              <a:rPr sz="1210" spc="10" dirty="0">
                <a:latin typeface="Cambria"/>
                <a:cs typeface="Cambria"/>
              </a:rPr>
              <a:t> Globules de glace de dimensions importantes allant</a:t>
            </a:r>
            <a:endParaRPr sz="1200">
              <a:latin typeface="Cambria"/>
              <a:cs typeface="Cambria"/>
            </a:endParaRPr>
          </a:p>
          <a:p>
            <a:pPr marL="22860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de quelques mn à quelques cm de diamètre, provenant des</a:t>
            </a:r>
            <a:endParaRPr sz="1300">
              <a:latin typeface="Cambria"/>
              <a:cs typeface="Cambria"/>
            </a:endParaRPr>
          </a:p>
          <a:p>
            <a:pPr marL="22860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nuages à fortes extensions verticales (Cumulonimbus).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787" name="object 787"/>
          <p:cNvSpPr/>
          <p:nvPr/>
        </p:nvSpPr>
        <p:spPr>
          <a:xfrm>
            <a:off x="4974082" y="6153277"/>
            <a:ext cx="1074420" cy="9144"/>
          </a:xfrm>
          <a:custGeom>
            <a:avLst/>
            <a:gdLst/>
            <a:ahLst/>
            <a:cxnLst/>
            <a:rect l="l" t="t" r="r" b="b"/>
            <a:pathLst>
              <a:path w="1074420" h="9144">
                <a:moveTo>
                  <a:pt x="0" y="0"/>
                </a:moveTo>
                <a:lnTo>
                  <a:pt x="0" y="9144"/>
                </a:lnTo>
                <a:lnTo>
                  <a:pt x="1074420" y="9144"/>
                </a:lnTo>
                <a:lnTo>
                  <a:pt x="107442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text 1"/>
          <p:cNvSpPr txBox="1"/>
          <p:nvPr/>
        </p:nvSpPr>
        <p:spPr>
          <a:xfrm>
            <a:off x="2070226" y="6918902"/>
            <a:ext cx="4578246" cy="6105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10" spc="10" dirty="0">
                <a:latin typeface="Wingdings"/>
                <a:cs typeface="Wingdings"/>
              </a:rPr>
              <a:t></a:t>
            </a:r>
            <a:r>
              <a:rPr sz="1210" spc="10" dirty="0">
                <a:latin typeface="Arial"/>
                <a:cs typeface="Arial"/>
              </a:rPr>
              <a:t> </a:t>
            </a:r>
            <a:r>
              <a:rPr sz="1210" b="1" spc="10" dirty="0">
                <a:latin typeface="Arial"/>
                <a:cs typeface="Arial"/>
              </a:rPr>
              <a:t>Les averses :</a:t>
            </a:r>
            <a:r>
              <a:rPr sz="1210" spc="10" dirty="0">
                <a:latin typeface="Cambria"/>
                <a:cs typeface="Cambria"/>
              </a:rPr>
              <a:t> Précipitations brutales, intenses, très localisées</a:t>
            </a:r>
            <a:endParaRPr sz="1200">
              <a:latin typeface="Cambria"/>
              <a:cs typeface="Cambria"/>
            </a:endParaRPr>
          </a:p>
          <a:p>
            <a:pPr marL="22860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et de courte durée. Elles proviennent des nuages instables à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fortes extensions verticales. 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2474087" y="7752911"/>
            <a:ext cx="3868434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On distingue les averses de la pluie, la neige et la grêle.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788" name="object 788"/>
          <p:cNvSpPr/>
          <p:nvPr/>
        </p:nvSpPr>
        <p:spPr>
          <a:xfrm>
            <a:off x="2474087" y="7919974"/>
            <a:ext cx="3832225" cy="9144"/>
          </a:xfrm>
          <a:custGeom>
            <a:avLst/>
            <a:gdLst/>
            <a:ahLst/>
            <a:cxnLst/>
            <a:rect l="l" t="t" r="r" b="b"/>
            <a:pathLst>
              <a:path w="3832225" h="9144">
                <a:moveTo>
                  <a:pt x="0" y="0"/>
                </a:moveTo>
                <a:lnTo>
                  <a:pt x="0" y="9144"/>
                </a:lnTo>
                <a:lnTo>
                  <a:pt x="3832225" y="9144"/>
                </a:lnTo>
                <a:lnTo>
                  <a:pt x="383222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657" name="object 657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672205" y="10070718"/>
            <a:ext cx="354695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103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278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148" y="1708404"/>
            <a:ext cx="5283200" cy="3479800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2948051" y="955885"/>
            <a:ext cx="1737614" cy="7231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196595">
              <a:lnSpc>
                <a:spcPct val="100000"/>
              </a:lnSpc>
            </a:pPr>
            <a:r>
              <a:rPr sz="2400" spc="10" dirty="0">
                <a:latin typeface="Bernard MT Condensed"/>
                <a:cs typeface="Bernard MT Condensed"/>
              </a:rPr>
              <a:t>Chapitre  3  :</a:t>
            </a:r>
            <a:endParaRPr sz="2400">
              <a:latin typeface="Bernard MT Condensed"/>
              <a:cs typeface="Bernard MT Condensed"/>
            </a:endParaRPr>
          </a:p>
          <a:p>
            <a:pPr marL="0">
              <a:lnSpc>
                <a:spcPct val="100000"/>
              </a:lnSpc>
            </a:pPr>
            <a:r>
              <a:rPr sz="2400" spc="10" dirty="0">
                <a:latin typeface="Bernard MT Condensed"/>
                <a:cs typeface="Bernard MT Condensed"/>
              </a:rPr>
              <a:t>METEOROLOGIE</a:t>
            </a:r>
            <a:endParaRPr sz="2400">
              <a:latin typeface="Bernard MT Condensed"/>
              <a:cs typeface="Bernard MT Condensed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2499995" y="5370259"/>
            <a:ext cx="2568118" cy="25538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500" spc="10" dirty="0">
                <a:latin typeface="Arial"/>
                <a:cs typeface="Arial"/>
              </a:rPr>
              <a:t>          Contenu  du  chapitre  :</a:t>
            </a:r>
            <a:endParaRPr sz="1500">
              <a:latin typeface="Arial"/>
              <a:cs typeface="Arial"/>
            </a:endParaRPr>
          </a:p>
        </p:txBody>
      </p:sp>
      <p:sp>
        <p:nvSpPr>
          <p:cNvPr id="658" name="object 658"/>
          <p:cNvSpPr/>
          <p:nvPr/>
        </p:nvSpPr>
        <p:spPr>
          <a:xfrm>
            <a:off x="2818511" y="5601589"/>
            <a:ext cx="2186051" cy="16764"/>
          </a:xfrm>
          <a:custGeom>
            <a:avLst/>
            <a:gdLst/>
            <a:ahLst/>
            <a:cxnLst/>
            <a:rect l="l" t="t" r="r" b="b"/>
            <a:pathLst>
              <a:path w="2186051" h="16764">
                <a:moveTo>
                  <a:pt x="0" y="0"/>
                </a:moveTo>
                <a:lnTo>
                  <a:pt x="0" y="16764"/>
                </a:lnTo>
                <a:lnTo>
                  <a:pt x="2186051" y="16764"/>
                </a:lnTo>
                <a:lnTo>
                  <a:pt x="218605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text 1"/>
          <p:cNvSpPr txBox="1"/>
          <p:nvPr/>
        </p:nvSpPr>
        <p:spPr>
          <a:xfrm>
            <a:off x="905560" y="5997217"/>
            <a:ext cx="12340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latin typeface="Arial"/>
                <a:cs typeface="Arial"/>
              </a:rPr>
              <a:t>I.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1356614" y="6010853"/>
            <a:ext cx="1103732" cy="21122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L’atmosphère</a:t>
            </a:r>
            <a:endParaRPr sz="1300">
              <a:latin typeface="Arial"/>
              <a:cs typeface="Arial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905560" y="6378217"/>
            <a:ext cx="170648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49" spc="10" dirty="0">
                <a:latin typeface="Arial"/>
                <a:cs typeface="Arial"/>
              </a:rPr>
              <a:t>II.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1356614" y="6391875"/>
            <a:ext cx="1737716" cy="21120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La pression et le vent</a:t>
            </a:r>
            <a:endParaRPr sz="1300">
              <a:latin typeface="Arial"/>
              <a:cs typeface="Arial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899464" y="6771351"/>
            <a:ext cx="211811" cy="211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49" spc="10" dirty="0">
                <a:latin typeface="Arial"/>
                <a:cs typeface="Arial"/>
              </a:rPr>
              <a:t>III.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1344422" y="6771351"/>
            <a:ext cx="2460346" cy="211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49" spc="10" dirty="0">
                <a:latin typeface="Arial"/>
                <a:cs typeface="Arial"/>
              </a:rPr>
              <a:t>Les perturbations et les fronts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899464" y="7252935"/>
            <a:ext cx="240767" cy="21120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latin typeface="Arial"/>
                <a:cs typeface="Arial"/>
              </a:rPr>
              <a:t>IV.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1344422" y="7252935"/>
            <a:ext cx="940664" cy="21120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Les nuages</a:t>
            </a:r>
            <a:endParaRPr sz="1300">
              <a:latin typeface="Arial"/>
              <a:cs typeface="Arial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905560" y="7722766"/>
            <a:ext cx="19960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latin typeface="Arial"/>
                <a:cs typeface="Arial"/>
              </a:rPr>
              <a:t>V.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1356614" y="7736402"/>
            <a:ext cx="4848836" cy="21122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Les phénomènes climatiques dangereux pour l’aéronautique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899464" y="8115900"/>
            <a:ext cx="240767" cy="21120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79" spc="10" dirty="0">
                <a:latin typeface="Arial"/>
                <a:cs typeface="Arial"/>
              </a:rPr>
              <a:t>VI.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1344422" y="8115900"/>
            <a:ext cx="2749906" cy="21120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Les informations météorologiques</a:t>
            </a:r>
            <a:endParaRPr sz="1300">
              <a:latin typeface="Arial"/>
              <a:cs typeface="Arial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899464" y="8597484"/>
            <a:ext cx="2083613" cy="211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49" spc="10" dirty="0">
                <a:latin typeface="Arial"/>
                <a:cs typeface="Arial"/>
              </a:rPr>
              <a:t>VII.    English Vocabulary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789" name="object 789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672205" y="10070718"/>
            <a:ext cx="354695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121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28064" y="946383"/>
            <a:ext cx="249010" cy="2843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00" spc="10" dirty="0">
                <a:latin typeface="Arial"/>
                <a:cs typeface="Arial"/>
              </a:rPr>
              <a:t>V.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1585214" y="963532"/>
            <a:ext cx="390415" cy="26519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20" spc="10" dirty="0">
                <a:latin typeface="Arial"/>
                <a:cs typeface="Arial"/>
              </a:rPr>
              <a:t>Les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2122989" y="963532"/>
            <a:ext cx="2605982" cy="26519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760" spc="10" dirty="0">
                <a:latin typeface="Arial"/>
                <a:cs typeface="Arial"/>
              </a:rPr>
              <a:t>phénomènes   climatiques</a:t>
            </a:r>
            <a:endParaRPr sz="1700">
              <a:latin typeface="Arial"/>
              <a:cs typeface="Arial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4876546" y="963532"/>
            <a:ext cx="1150122" cy="26519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20" spc="10" dirty="0">
                <a:latin typeface="Arial"/>
                <a:cs typeface="Arial"/>
              </a:rPr>
              <a:t>dangereux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6173010" y="963532"/>
            <a:ext cx="550755" cy="26519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00" spc="10" dirty="0">
                <a:latin typeface="Arial"/>
                <a:cs typeface="Arial"/>
              </a:rPr>
              <a:t>pour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1585214" y="1306404"/>
            <a:ext cx="1509775" cy="26522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20" spc="10" dirty="0">
                <a:latin typeface="Arial"/>
                <a:cs typeface="Arial"/>
              </a:rPr>
              <a:t>l’aéronautique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1128064" y="1954148"/>
            <a:ext cx="1057589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40" b="1" spc="10" dirty="0">
                <a:latin typeface="Arial"/>
                <a:cs typeface="Arial"/>
              </a:rPr>
              <a:t>A.  La Brume</a:t>
            </a:r>
            <a:endParaRPr sz="1300">
              <a:latin typeface="Arial"/>
              <a:cs typeface="Arial"/>
            </a:endParaRPr>
          </a:p>
        </p:txBody>
      </p:sp>
      <p:sp>
        <p:nvSpPr>
          <p:cNvPr id="790" name="object 790"/>
          <p:cNvSpPr/>
          <p:nvPr/>
        </p:nvSpPr>
        <p:spPr>
          <a:xfrm>
            <a:off x="1356614" y="2124710"/>
            <a:ext cx="789736" cy="13716"/>
          </a:xfrm>
          <a:custGeom>
            <a:avLst/>
            <a:gdLst/>
            <a:ahLst/>
            <a:cxnLst/>
            <a:rect l="l" t="t" r="r" b="b"/>
            <a:pathLst>
              <a:path w="789736" h="13716">
                <a:moveTo>
                  <a:pt x="0" y="0"/>
                </a:moveTo>
                <a:lnTo>
                  <a:pt x="0" y="13716"/>
                </a:lnTo>
                <a:lnTo>
                  <a:pt x="789736" y="13716"/>
                </a:lnTo>
                <a:lnTo>
                  <a:pt x="78973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text 1"/>
          <p:cNvSpPr txBox="1"/>
          <p:nvPr/>
        </p:nvSpPr>
        <p:spPr>
          <a:xfrm>
            <a:off x="1198168" y="2458770"/>
            <a:ext cx="840504" cy="18575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50" spc="10" dirty="0">
                <a:latin typeface="Cambria"/>
                <a:cs typeface="Cambria"/>
              </a:rPr>
              <a:t>Suspension,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2134721" y="2458770"/>
            <a:ext cx="357409" cy="18575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50" spc="10" dirty="0">
                <a:latin typeface="Cambria"/>
                <a:cs typeface="Cambria"/>
              </a:rPr>
              <a:t>dans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2588496" y="2458770"/>
            <a:ext cx="955255" cy="18575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50" spc="10" dirty="0">
                <a:latin typeface="Cambria"/>
                <a:cs typeface="Cambria"/>
              </a:rPr>
              <a:t>l’atmosphère,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3639641" y="2458770"/>
            <a:ext cx="200814" cy="18575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50" spc="10" dirty="0">
                <a:latin typeface="Cambria"/>
                <a:cs typeface="Cambria"/>
              </a:rPr>
              <a:t>de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1025956" y="2458770"/>
            <a:ext cx="4016374" cy="37459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2910547">
              <a:lnSpc>
                <a:spcPct val="100000"/>
              </a:lnSpc>
            </a:pPr>
            <a:r>
              <a:rPr sz="1250" spc="10" dirty="0">
                <a:latin typeface="Cambria"/>
                <a:cs typeface="Cambria"/>
              </a:rPr>
              <a:t>microscopiques</a:t>
            </a:r>
            <a:endParaRPr sz="12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250" spc="10" dirty="0">
                <a:latin typeface="Cambria"/>
                <a:cs typeface="Cambria"/>
              </a:rPr>
              <a:t>gouttelettes d’eau, réduisant la visibilité entre 1 et 5 </a:t>
            </a:r>
            <a:r>
              <a:rPr sz="1300" spc="10" dirty="0">
                <a:latin typeface="Cambria"/>
                <a:cs typeface="Cambria"/>
              </a:rPr>
              <a:t>Km.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1128064" y="3524248"/>
            <a:ext cx="1555938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b="1" spc="10" dirty="0">
                <a:latin typeface="Arial"/>
                <a:cs typeface="Arial"/>
              </a:rPr>
              <a:t>B.  La Brume sèche</a:t>
            </a:r>
            <a:endParaRPr sz="1300">
              <a:latin typeface="Arial"/>
              <a:cs typeface="Arial"/>
            </a:endParaRPr>
          </a:p>
        </p:txBody>
      </p:sp>
      <p:sp>
        <p:nvSpPr>
          <p:cNvPr id="791" name="object 791"/>
          <p:cNvSpPr/>
          <p:nvPr/>
        </p:nvSpPr>
        <p:spPr>
          <a:xfrm>
            <a:off x="1356614" y="3694811"/>
            <a:ext cx="1288034" cy="13716"/>
          </a:xfrm>
          <a:custGeom>
            <a:avLst/>
            <a:gdLst/>
            <a:ahLst/>
            <a:cxnLst/>
            <a:rect l="l" t="t" r="r" b="b"/>
            <a:pathLst>
              <a:path w="1288034" h="13716">
                <a:moveTo>
                  <a:pt x="0" y="0"/>
                </a:moveTo>
                <a:lnTo>
                  <a:pt x="0" y="13716"/>
                </a:lnTo>
                <a:lnTo>
                  <a:pt x="1288034" y="13716"/>
                </a:lnTo>
                <a:lnTo>
                  <a:pt x="128803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text 1"/>
          <p:cNvSpPr txBox="1"/>
          <p:nvPr/>
        </p:nvSpPr>
        <p:spPr>
          <a:xfrm>
            <a:off x="3326003" y="4283652"/>
            <a:ext cx="3355866" cy="57548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Elle est constituée de particules solides (sable,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poussières  …)  en  suspension  dans  l’air,  non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saturé d’humidité.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3326003" y="5219085"/>
            <a:ext cx="386413" cy="18581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50" spc="10" dirty="0">
                <a:latin typeface="Cambria"/>
                <a:cs typeface="Cambria"/>
              </a:rPr>
              <a:t>Cette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19" name="text 1"/>
          <p:cNvSpPr txBox="1"/>
          <p:nvPr/>
        </p:nvSpPr>
        <p:spPr>
          <a:xfrm>
            <a:off x="3801174" y="5219085"/>
            <a:ext cx="906438" cy="18581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50" spc="10" dirty="0">
                <a:latin typeface="Cambria"/>
                <a:cs typeface="Cambria"/>
              </a:rPr>
              <a:t>perturbation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20" name="text 1"/>
          <p:cNvSpPr txBox="1"/>
          <p:nvPr/>
        </p:nvSpPr>
        <p:spPr>
          <a:xfrm>
            <a:off x="4796053" y="5219085"/>
            <a:ext cx="341241" cy="18581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50" spc="10" dirty="0">
                <a:latin typeface="Cambria"/>
                <a:cs typeface="Cambria"/>
              </a:rPr>
              <a:t>peut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21" name="text 1"/>
          <p:cNvSpPr txBox="1"/>
          <p:nvPr/>
        </p:nvSpPr>
        <p:spPr>
          <a:xfrm>
            <a:off x="5225418" y="5219085"/>
            <a:ext cx="308750" cy="18581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50" spc="10" dirty="0">
                <a:latin typeface="Cambria"/>
                <a:cs typeface="Cambria"/>
              </a:rPr>
              <a:t>être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22" name="text 1"/>
          <p:cNvSpPr txBox="1"/>
          <p:nvPr/>
        </p:nvSpPr>
        <p:spPr>
          <a:xfrm>
            <a:off x="5623085" y="5219085"/>
            <a:ext cx="287670" cy="18581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50" spc="10" dirty="0">
                <a:latin typeface="Cambria"/>
                <a:cs typeface="Cambria"/>
              </a:rPr>
              <a:t>due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23" name="text 1"/>
          <p:cNvSpPr txBox="1"/>
          <p:nvPr/>
        </p:nvSpPr>
        <p:spPr>
          <a:xfrm>
            <a:off x="5999354" y="5219085"/>
            <a:ext cx="111105" cy="18581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50" spc="10" dirty="0">
                <a:latin typeface="Cambria"/>
                <a:cs typeface="Cambria"/>
              </a:rPr>
              <a:t>à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24" name="text 1"/>
          <p:cNvSpPr txBox="1"/>
          <p:nvPr/>
        </p:nvSpPr>
        <p:spPr>
          <a:xfrm>
            <a:off x="5881910" y="5219085"/>
            <a:ext cx="583422" cy="3872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316990">
              <a:lnSpc>
                <a:spcPct val="100000"/>
              </a:lnSpc>
            </a:pPr>
            <a:r>
              <a:rPr sz="1250" spc="10" dirty="0">
                <a:latin typeface="Cambria"/>
                <a:cs typeface="Cambria"/>
              </a:rPr>
              <a:t>des</a:t>
            </a:r>
            <a:endParaRPr sz="12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250" spc="10" dirty="0">
                <a:latin typeface="Cambria"/>
                <a:cs typeface="Cambria"/>
              </a:rPr>
              <a:t>paysage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25" name="text 1"/>
          <p:cNvSpPr txBox="1"/>
          <p:nvPr/>
        </p:nvSpPr>
        <p:spPr>
          <a:xfrm>
            <a:off x="3326003" y="5420507"/>
            <a:ext cx="1122469" cy="18581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50" spc="10" dirty="0">
                <a:latin typeface="Cambria"/>
                <a:cs typeface="Cambria"/>
              </a:rPr>
              <a:t>caractéristiques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26" name="text 1"/>
          <p:cNvSpPr txBox="1"/>
          <p:nvPr/>
        </p:nvSpPr>
        <p:spPr>
          <a:xfrm>
            <a:off x="4591752" y="5420507"/>
            <a:ext cx="793431" cy="18581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50" spc="10" dirty="0">
                <a:latin typeface="Cambria"/>
                <a:cs typeface="Cambria"/>
              </a:rPr>
              <a:t>spécifiques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27" name="text 1"/>
          <p:cNvSpPr txBox="1"/>
          <p:nvPr/>
        </p:nvSpPr>
        <p:spPr>
          <a:xfrm>
            <a:off x="3326003" y="5420507"/>
            <a:ext cx="3138219" cy="386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2202461">
              <a:lnSpc>
                <a:spcPct val="100000"/>
              </a:lnSpc>
            </a:pPr>
            <a:r>
              <a:rPr sz="1250" spc="10" dirty="0">
                <a:latin typeface="Cambria"/>
                <a:cs typeface="Cambria"/>
              </a:rPr>
              <a:t>du</a:t>
            </a:r>
            <a:endParaRPr sz="12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250" spc="10" dirty="0">
                <a:latin typeface="Cambria"/>
                <a:cs typeface="Cambria"/>
              </a:rPr>
              <a:t>(Exemple  :  Les  tempêtes  de  sable  dans  le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792" name="object 792"/>
          <p:cNvSpPr/>
          <p:nvPr/>
        </p:nvSpPr>
        <p:spPr>
          <a:xfrm>
            <a:off x="3326003" y="5781421"/>
            <a:ext cx="3106800" cy="9144"/>
          </a:xfrm>
          <a:custGeom>
            <a:avLst/>
            <a:gdLst/>
            <a:ahLst/>
            <a:cxnLst/>
            <a:rect l="l" t="t" r="r" b="b"/>
            <a:pathLst>
              <a:path w="3106800" h="9144">
                <a:moveTo>
                  <a:pt x="0" y="0"/>
                </a:moveTo>
                <a:lnTo>
                  <a:pt x="0" y="9144"/>
                </a:lnTo>
                <a:lnTo>
                  <a:pt x="3106801" y="9144"/>
                </a:lnTo>
                <a:lnTo>
                  <a:pt x="310680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text 1"/>
          <p:cNvSpPr txBox="1"/>
          <p:nvPr/>
        </p:nvSpPr>
        <p:spPr>
          <a:xfrm>
            <a:off x="3326003" y="5824367"/>
            <a:ext cx="559452" cy="18581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50" spc="10" dirty="0">
                <a:latin typeface="Cambria"/>
                <a:cs typeface="Cambria"/>
              </a:rPr>
              <a:t>désert),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29" name="text 1"/>
          <p:cNvSpPr txBox="1"/>
          <p:nvPr/>
        </p:nvSpPr>
        <p:spPr>
          <a:xfrm>
            <a:off x="3964703" y="5824367"/>
            <a:ext cx="205569" cy="18581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50" spc="10" dirty="0">
                <a:latin typeface="Cambria"/>
                <a:cs typeface="Cambria"/>
              </a:rPr>
              <a:t>ou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30" name="text 1"/>
          <p:cNvSpPr txBox="1"/>
          <p:nvPr/>
        </p:nvSpPr>
        <p:spPr>
          <a:xfrm>
            <a:off x="4249520" y="5824367"/>
            <a:ext cx="112215" cy="18581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50" spc="10" dirty="0">
                <a:latin typeface="Cambria"/>
                <a:cs typeface="Cambria"/>
              </a:rPr>
              <a:t>à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31" name="text 1"/>
          <p:cNvSpPr txBox="1"/>
          <p:nvPr/>
        </p:nvSpPr>
        <p:spPr>
          <a:xfrm>
            <a:off x="4441459" y="5824367"/>
            <a:ext cx="268968" cy="18581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50" spc="10" dirty="0">
                <a:latin typeface="Cambria"/>
                <a:cs typeface="Cambria"/>
              </a:rPr>
              <a:t>des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288" name="text 1"/>
          <p:cNvSpPr txBox="1"/>
          <p:nvPr/>
        </p:nvSpPr>
        <p:spPr>
          <a:xfrm>
            <a:off x="4790150" y="5824367"/>
            <a:ext cx="902634" cy="18581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50" spc="10" dirty="0">
                <a:latin typeface="Cambria"/>
                <a:cs typeface="Cambria"/>
              </a:rPr>
              <a:t>phénomènes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289" name="text 1"/>
          <p:cNvSpPr txBox="1"/>
          <p:nvPr/>
        </p:nvSpPr>
        <p:spPr>
          <a:xfrm>
            <a:off x="5772508" y="5824367"/>
            <a:ext cx="267858" cy="18581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50" spc="10" dirty="0">
                <a:latin typeface="Cambria"/>
                <a:cs typeface="Cambria"/>
              </a:rPr>
              <a:t>liés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290" name="text 1"/>
          <p:cNvSpPr txBox="1"/>
          <p:nvPr/>
        </p:nvSpPr>
        <p:spPr>
          <a:xfrm>
            <a:off x="6119614" y="5824367"/>
            <a:ext cx="112215" cy="18581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50" spc="10" dirty="0">
                <a:latin typeface="Cambria"/>
                <a:cs typeface="Cambria"/>
              </a:rPr>
              <a:t>à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291" name="text 1"/>
          <p:cNvSpPr txBox="1"/>
          <p:nvPr/>
        </p:nvSpPr>
        <p:spPr>
          <a:xfrm>
            <a:off x="6311553" y="5824367"/>
            <a:ext cx="153741" cy="18581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50" spc="10" dirty="0">
                <a:latin typeface="Cambria"/>
                <a:cs typeface="Cambria"/>
              </a:rPr>
              <a:t>la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793" name="object 793"/>
          <p:cNvSpPr/>
          <p:nvPr/>
        </p:nvSpPr>
        <p:spPr>
          <a:xfrm>
            <a:off x="3326003" y="5984113"/>
            <a:ext cx="431596" cy="9144"/>
          </a:xfrm>
          <a:custGeom>
            <a:avLst/>
            <a:gdLst/>
            <a:ahLst/>
            <a:cxnLst/>
            <a:rect l="l" t="t" r="r" b="b"/>
            <a:pathLst>
              <a:path w="431596" h="9144">
                <a:moveTo>
                  <a:pt x="0" y="0"/>
                </a:moveTo>
                <a:lnTo>
                  <a:pt x="0" y="9144"/>
                </a:lnTo>
                <a:lnTo>
                  <a:pt x="431597" y="9144"/>
                </a:lnTo>
                <a:lnTo>
                  <a:pt x="43159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" name="text 1"/>
          <p:cNvSpPr txBox="1"/>
          <p:nvPr/>
        </p:nvSpPr>
        <p:spPr>
          <a:xfrm>
            <a:off x="3326003" y="6025535"/>
            <a:ext cx="3138538" cy="3929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50" spc="10" dirty="0">
                <a:latin typeface="Cambria"/>
                <a:cs typeface="Cambria"/>
              </a:rPr>
              <a:t>civilisation, à la technologie et aux activités</a:t>
            </a:r>
            <a:endParaRPr sz="12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économiques.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293" name="text 1"/>
          <p:cNvSpPr txBox="1"/>
          <p:nvPr/>
        </p:nvSpPr>
        <p:spPr>
          <a:xfrm>
            <a:off x="1128064" y="6828535"/>
            <a:ext cx="1353246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70" b="1" spc="10" dirty="0">
                <a:latin typeface="Arial"/>
                <a:cs typeface="Arial"/>
              </a:rPr>
              <a:t>C.  Le Brouillard</a:t>
            </a:r>
            <a:endParaRPr sz="1300">
              <a:latin typeface="Arial"/>
              <a:cs typeface="Arial"/>
            </a:endParaRPr>
          </a:p>
        </p:txBody>
      </p:sp>
      <p:sp>
        <p:nvSpPr>
          <p:cNvPr id="794" name="object 794"/>
          <p:cNvSpPr/>
          <p:nvPr/>
        </p:nvSpPr>
        <p:spPr>
          <a:xfrm>
            <a:off x="1356614" y="6999097"/>
            <a:ext cx="1085392" cy="13716"/>
          </a:xfrm>
          <a:custGeom>
            <a:avLst/>
            <a:gdLst/>
            <a:ahLst/>
            <a:cxnLst/>
            <a:rect l="l" t="t" r="r" b="b"/>
            <a:pathLst>
              <a:path w="1085392" h="13716">
                <a:moveTo>
                  <a:pt x="0" y="0"/>
                </a:moveTo>
                <a:lnTo>
                  <a:pt x="0" y="13716"/>
                </a:lnTo>
                <a:lnTo>
                  <a:pt x="1085392" y="13716"/>
                </a:lnTo>
                <a:lnTo>
                  <a:pt x="10853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" name="text 1"/>
          <p:cNvSpPr txBox="1"/>
          <p:nvPr/>
        </p:nvSpPr>
        <p:spPr>
          <a:xfrm>
            <a:off x="899464" y="7277042"/>
            <a:ext cx="2821455" cy="78160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449529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Suspension,  dans  l’atmosphère,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de petites gouttelettes d’eau ou cristaux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de glace, réduisant la visibilité à moins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de 1 km.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95" name="text 1"/>
          <p:cNvSpPr txBox="1"/>
          <p:nvPr/>
        </p:nvSpPr>
        <p:spPr>
          <a:xfrm>
            <a:off x="899464" y="8415852"/>
            <a:ext cx="2811561" cy="57700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Le brouillard se forme principalement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par refroidissement d’une masse d’air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humide.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96" name="text 1"/>
          <p:cNvSpPr txBox="1"/>
          <p:nvPr/>
        </p:nvSpPr>
        <p:spPr>
          <a:xfrm>
            <a:off x="1262176" y="9092507"/>
            <a:ext cx="2218319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Le refroidissement conduit à la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795" name="object 795"/>
          <p:cNvSpPr/>
          <p:nvPr/>
        </p:nvSpPr>
        <p:spPr>
          <a:xfrm>
            <a:off x="1262176" y="9259570"/>
            <a:ext cx="2184526" cy="9144"/>
          </a:xfrm>
          <a:custGeom>
            <a:avLst/>
            <a:gdLst/>
            <a:ahLst/>
            <a:cxnLst/>
            <a:rect l="l" t="t" r="r" b="b"/>
            <a:pathLst>
              <a:path w="2184526" h="9144">
                <a:moveTo>
                  <a:pt x="0" y="0"/>
                </a:moveTo>
                <a:lnTo>
                  <a:pt x="0" y="9144"/>
                </a:lnTo>
                <a:lnTo>
                  <a:pt x="2184527" y="9144"/>
                </a:lnTo>
                <a:lnTo>
                  <a:pt x="218452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" name="text 1"/>
          <p:cNvSpPr txBox="1"/>
          <p:nvPr/>
        </p:nvSpPr>
        <p:spPr>
          <a:xfrm>
            <a:off x="1166164" y="9282957"/>
            <a:ext cx="2400518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saturation puis à la condensation.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796" name="object 796"/>
          <p:cNvSpPr/>
          <p:nvPr/>
        </p:nvSpPr>
        <p:spPr>
          <a:xfrm>
            <a:off x="1166164" y="9450020"/>
            <a:ext cx="2364359" cy="9143"/>
          </a:xfrm>
          <a:custGeom>
            <a:avLst/>
            <a:gdLst/>
            <a:ahLst/>
            <a:cxnLst/>
            <a:rect l="l" t="t" r="r" b="b"/>
            <a:pathLst>
              <a:path w="2364359" h="9143">
                <a:moveTo>
                  <a:pt x="0" y="0"/>
                </a:moveTo>
                <a:lnTo>
                  <a:pt x="0" y="9143"/>
                </a:lnTo>
                <a:lnTo>
                  <a:pt x="2364359" y="9143"/>
                </a:lnTo>
                <a:lnTo>
                  <a:pt x="236435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317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356" y="1981200"/>
            <a:ext cx="2118360" cy="1415796"/>
          </a:xfrm>
          <a:prstGeom prst="rect">
            <a:avLst/>
          </a:prstGeom>
        </p:spPr>
      </p:pic>
      <p:pic>
        <p:nvPicPr>
          <p:cNvPr id="318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56" y="4381500"/>
            <a:ext cx="2298192" cy="1725168"/>
          </a:xfrm>
          <a:prstGeom prst="rect">
            <a:avLst/>
          </a:prstGeom>
        </p:spPr>
      </p:pic>
      <p:pic>
        <p:nvPicPr>
          <p:cNvPr id="319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856" y="6992112"/>
            <a:ext cx="3212592" cy="193700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797" name="object 797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672205" y="10070718"/>
            <a:ext cx="354695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122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28064" y="960500"/>
            <a:ext cx="1129218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b="1" spc="10" dirty="0">
                <a:latin typeface="Arial"/>
                <a:cs typeface="Arial"/>
              </a:rPr>
              <a:t>D.  Le Givrage</a:t>
            </a:r>
            <a:endParaRPr sz="1300">
              <a:latin typeface="Arial"/>
              <a:cs typeface="Arial"/>
            </a:endParaRPr>
          </a:p>
        </p:txBody>
      </p:sp>
      <p:sp>
        <p:nvSpPr>
          <p:cNvPr id="798" name="object 798"/>
          <p:cNvSpPr/>
          <p:nvPr/>
        </p:nvSpPr>
        <p:spPr>
          <a:xfrm>
            <a:off x="1356614" y="1131061"/>
            <a:ext cx="861364" cy="13717"/>
          </a:xfrm>
          <a:custGeom>
            <a:avLst/>
            <a:gdLst/>
            <a:ahLst/>
            <a:cxnLst/>
            <a:rect l="l" t="t" r="r" b="b"/>
            <a:pathLst>
              <a:path w="861364" h="13717">
                <a:moveTo>
                  <a:pt x="0" y="0"/>
                </a:moveTo>
                <a:lnTo>
                  <a:pt x="0" y="13717"/>
                </a:lnTo>
                <a:lnTo>
                  <a:pt x="861364" y="13717"/>
                </a:lnTo>
                <a:lnTo>
                  <a:pt x="86136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text 1"/>
          <p:cNvSpPr txBox="1"/>
          <p:nvPr/>
        </p:nvSpPr>
        <p:spPr>
          <a:xfrm>
            <a:off x="995476" y="1398371"/>
            <a:ext cx="5671348" cy="19290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70" spc="10" dirty="0">
                <a:latin typeface="Cambria"/>
                <a:cs typeface="Cambria"/>
              </a:rPr>
              <a:t>C’est la formation, plus ou moins rapide, d’un dépôt de glace sur certaines parties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799" name="object 799"/>
          <p:cNvSpPr/>
          <p:nvPr/>
        </p:nvSpPr>
        <p:spPr>
          <a:xfrm>
            <a:off x="995476" y="1565402"/>
            <a:ext cx="5640070" cy="9144"/>
          </a:xfrm>
          <a:custGeom>
            <a:avLst/>
            <a:gdLst/>
            <a:ahLst/>
            <a:cxnLst/>
            <a:rect l="l" t="t" r="r" b="b"/>
            <a:pathLst>
              <a:path w="5640070" h="9144">
                <a:moveTo>
                  <a:pt x="0" y="0"/>
                </a:moveTo>
                <a:lnTo>
                  <a:pt x="0" y="9144"/>
                </a:lnTo>
                <a:lnTo>
                  <a:pt x="5640071" y="9144"/>
                </a:lnTo>
                <a:lnTo>
                  <a:pt x="564007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text 1"/>
          <p:cNvSpPr txBox="1"/>
          <p:nvPr/>
        </p:nvSpPr>
        <p:spPr>
          <a:xfrm>
            <a:off x="3388487" y="1579696"/>
            <a:ext cx="749696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de l’avion.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800" name="object 800"/>
          <p:cNvSpPr/>
          <p:nvPr/>
        </p:nvSpPr>
        <p:spPr>
          <a:xfrm>
            <a:off x="3388487" y="1746759"/>
            <a:ext cx="713536" cy="9143"/>
          </a:xfrm>
          <a:custGeom>
            <a:avLst/>
            <a:gdLst/>
            <a:ahLst/>
            <a:cxnLst/>
            <a:rect l="l" t="t" r="r" b="b"/>
            <a:pathLst>
              <a:path w="713536" h="9143">
                <a:moveTo>
                  <a:pt x="0" y="0"/>
                </a:moveTo>
                <a:lnTo>
                  <a:pt x="0" y="9143"/>
                </a:lnTo>
                <a:lnTo>
                  <a:pt x="713536" y="9143"/>
                </a:lnTo>
                <a:lnTo>
                  <a:pt x="71353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text 1"/>
          <p:cNvSpPr txBox="1"/>
          <p:nvPr/>
        </p:nvSpPr>
        <p:spPr>
          <a:xfrm>
            <a:off x="899464" y="2093283"/>
            <a:ext cx="1339560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Ce dépôt de glace :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2250059" y="2395634"/>
            <a:ext cx="183181" cy="11271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00" spc="10" dirty="0">
                <a:latin typeface="Wingdings"/>
                <a:cs typeface="Wingdings"/>
              </a:rPr>
              <a:t></a:t>
            </a:r>
            <a:endParaRPr sz="800">
              <a:latin typeface="Wingdings"/>
              <a:cs typeface="Wingdings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2478659" y="2388971"/>
            <a:ext cx="1107374" cy="19290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alourdit l’avion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3551809" y="2395634"/>
            <a:ext cx="204216" cy="11271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00" spc="10" dirty="0">
                <a:latin typeface="Wingdings"/>
                <a:cs typeface="Wingdings"/>
              </a:rPr>
              <a:t></a:t>
            </a:r>
            <a:endParaRPr sz="800">
              <a:latin typeface="Wingdings"/>
              <a:cs typeface="Wingdings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2250059" y="2604422"/>
            <a:ext cx="183181" cy="11271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00" spc="10" dirty="0">
                <a:latin typeface="Wingdings"/>
                <a:cs typeface="Wingdings"/>
              </a:rPr>
              <a:t></a:t>
            </a:r>
            <a:endParaRPr sz="800">
              <a:latin typeface="Wingdings"/>
              <a:cs typeface="Wingdings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2478659" y="2597759"/>
            <a:ext cx="2579158" cy="19290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modifie l’écoulement de l’air autour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5066046" y="2597759"/>
            <a:ext cx="1627321" cy="19290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de l’avion et influe sur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2478659" y="2806547"/>
            <a:ext cx="2158296" cy="19290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les performances de l’appareil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4601845" y="2813210"/>
            <a:ext cx="204216" cy="11271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00" spc="10" dirty="0">
                <a:latin typeface="Wingdings"/>
                <a:cs typeface="Wingdings"/>
              </a:rPr>
              <a:t></a:t>
            </a:r>
            <a:endParaRPr sz="800">
              <a:latin typeface="Wingdings"/>
              <a:cs typeface="Wingdings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2250059" y="3021998"/>
            <a:ext cx="183181" cy="11271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00" spc="10" dirty="0">
                <a:latin typeface="Wingdings"/>
                <a:cs typeface="Wingdings"/>
              </a:rPr>
              <a:t></a:t>
            </a:r>
            <a:endParaRPr sz="800">
              <a:latin typeface="Wingdings"/>
              <a:cs typeface="Wingdings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2478659" y="3015304"/>
            <a:ext cx="356012" cy="40060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peut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peut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2834671" y="3015304"/>
            <a:ext cx="587758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bloquer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9" name="text 1"/>
          <p:cNvSpPr txBox="1"/>
          <p:nvPr/>
        </p:nvSpPr>
        <p:spPr>
          <a:xfrm>
            <a:off x="3423088" y="3015304"/>
            <a:ext cx="1003847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les gouvernes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0" name="text 1"/>
          <p:cNvSpPr txBox="1"/>
          <p:nvPr/>
        </p:nvSpPr>
        <p:spPr>
          <a:xfrm>
            <a:off x="4393057" y="3021998"/>
            <a:ext cx="204216" cy="11271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00" spc="10" dirty="0">
                <a:latin typeface="Wingdings"/>
                <a:cs typeface="Wingdings"/>
              </a:rPr>
              <a:t></a:t>
            </a:r>
            <a:endParaRPr sz="800">
              <a:latin typeface="Wingdings"/>
              <a:cs typeface="Wingdings"/>
            </a:endParaRPr>
          </a:p>
        </p:txBody>
      </p:sp>
      <p:sp>
        <p:nvSpPr>
          <p:cNvPr id="21" name="text 1"/>
          <p:cNvSpPr txBox="1"/>
          <p:nvPr/>
        </p:nvSpPr>
        <p:spPr>
          <a:xfrm>
            <a:off x="2250059" y="3229643"/>
            <a:ext cx="183181" cy="11271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00" spc="10" dirty="0">
                <a:latin typeface="Wingdings"/>
                <a:cs typeface="Wingdings"/>
              </a:rPr>
              <a:t></a:t>
            </a:r>
            <a:endParaRPr sz="800">
              <a:latin typeface="Wingdings"/>
              <a:cs typeface="Wingdings"/>
            </a:endParaRPr>
          </a:p>
        </p:txBody>
      </p:sp>
      <p:sp>
        <p:nvSpPr>
          <p:cNvPr id="22" name="text 1"/>
          <p:cNvSpPr txBox="1"/>
          <p:nvPr/>
        </p:nvSpPr>
        <p:spPr>
          <a:xfrm>
            <a:off x="2834671" y="3222948"/>
            <a:ext cx="1318383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étouffer le moteur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3" name="text 1"/>
          <p:cNvSpPr txBox="1"/>
          <p:nvPr/>
        </p:nvSpPr>
        <p:spPr>
          <a:xfrm>
            <a:off x="4153712" y="3222948"/>
            <a:ext cx="2313507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(lors du givrage du carburateur)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4" name="text 1"/>
          <p:cNvSpPr txBox="1"/>
          <p:nvPr/>
        </p:nvSpPr>
        <p:spPr>
          <a:xfrm>
            <a:off x="6434328" y="3229643"/>
            <a:ext cx="204215" cy="11271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00" spc="10" dirty="0">
                <a:latin typeface="Wingdings"/>
                <a:cs typeface="Wingdings"/>
              </a:rPr>
              <a:t></a:t>
            </a:r>
            <a:endParaRPr sz="800">
              <a:latin typeface="Wingdings"/>
              <a:cs typeface="Wingdings"/>
            </a:endParaRPr>
          </a:p>
        </p:txBody>
      </p:sp>
      <p:sp>
        <p:nvSpPr>
          <p:cNvPr id="25" name="text 1"/>
          <p:cNvSpPr txBox="1"/>
          <p:nvPr/>
        </p:nvSpPr>
        <p:spPr>
          <a:xfrm>
            <a:off x="1128064" y="3771362"/>
            <a:ext cx="1566636" cy="1838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1.  Sortes de givrage</a:t>
            </a:r>
            <a:endParaRPr sz="1300">
              <a:latin typeface="Arial"/>
              <a:cs typeface="Arial"/>
            </a:endParaRPr>
          </a:p>
        </p:txBody>
      </p:sp>
      <p:sp>
        <p:nvSpPr>
          <p:cNvPr id="26" name="text 1"/>
          <p:cNvSpPr txBox="1"/>
          <p:nvPr/>
        </p:nvSpPr>
        <p:spPr>
          <a:xfrm>
            <a:off x="1585214" y="4161732"/>
            <a:ext cx="868695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a) Le givre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7" name="text 1"/>
          <p:cNvSpPr txBox="1"/>
          <p:nvPr/>
        </p:nvSpPr>
        <p:spPr>
          <a:xfrm>
            <a:off x="1348994" y="4675320"/>
            <a:ext cx="5297221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Il se forme très rapidement lorsque l’avion vole dans une zone de pluie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801" name="object 801"/>
          <p:cNvSpPr/>
          <p:nvPr/>
        </p:nvSpPr>
        <p:spPr>
          <a:xfrm>
            <a:off x="5304790" y="4842383"/>
            <a:ext cx="1306322" cy="9144"/>
          </a:xfrm>
          <a:custGeom>
            <a:avLst/>
            <a:gdLst/>
            <a:ahLst/>
            <a:cxnLst/>
            <a:rect l="l" t="t" r="r" b="b"/>
            <a:pathLst>
              <a:path w="1306322" h="9144">
                <a:moveTo>
                  <a:pt x="0" y="0"/>
                </a:moveTo>
                <a:lnTo>
                  <a:pt x="0" y="9144"/>
                </a:lnTo>
                <a:lnTo>
                  <a:pt x="1306322" y="9144"/>
                </a:lnTo>
                <a:lnTo>
                  <a:pt x="130632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text 1"/>
          <p:cNvSpPr txBox="1"/>
          <p:nvPr/>
        </p:nvSpPr>
        <p:spPr>
          <a:xfrm>
            <a:off x="899464" y="4874964"/>
            <a:ext cx="5742066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surfondue  (eau  liquide  à  une  température  où  elle  devrait  être  solide).  Ce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802" name="object 802"/>
          <p:cNvSpPr/>
          <p:nvPr/>
        </p:nvSpPr>
        <p:spPr>
          <a:xfrm>
            <a:off x="899464" y="5042027"/>
            <a:ext cx="722376" cy="9144"/>
          </a:xfrm>
          <a:custGeom>
            <a:avLst/>
            <a:gdLst/>
            <a:ahLst/>
            <a:cxnLst/>
            <a:rect l="l" t="t" r="r" b="b"/>
            <a:pathLst>
              <a:path w="722376" h="9144">
                <a:moveTo>
                  <a:pt x="0" y="0"/>
                </a:moveTo>
                <a:lnTo>
                  <a:pt x="0" y="9144"/>
                </a:lnTo>
                <a:lnTo>
                  <a:pt x="722376" y="9144"/>
                </a:lnTo>
                <a:lnTo>
                  <a:pt x="72237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text 1"/>
          <p:cNvSpPr txBox="1"/>
          <p:nvPr/>
        </p:nvSpPr>
        <p:spPr>
          <a:xfrm>
            <a:off x="899464" y="5073084"/>
            <a:ext cx="5746141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phénomène se produit notamment au niveau d’un front froid. L’avion qui traverse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803" name="object 803"/>
          <p:cNvSpPr/>
          <p:nvPr/>
        </p:nvSpPr>
        <p:spPr>
          <a:xfrm>
            <a:off x="3364103" y="5240147"/>
            <a:ext cx="1408429" cy="9144"/>
          </a:xfrm>
          <a:custGeom>
            <a:avLst/>
            <a:gdLst/>
            <a:ahLst/>
            <a:cxnLst/>
            <a:rect l="l" t="t" r="r" b="b"/>
            <a:pathLst>
              <a:path w="1408429" h="9144">
                <a:moveTo>
                  <a:pt x="0" y="0"/>
                </a:moveTo>
                <a:lnTo>
                  <a:pt x="0" y="9144"/>
                </a:lnTo>
                <a:lnTo>
                  <a:pt x="1408430" y="9144"/>
                </a:lnTo>
                <a:lnTo>
                  <a:pt x="140843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4" name="object 804"/>
          <p:cNvSpPr/>
          <p:nvPr/>
        </p:nvSpPr>
        <p:spPr>
          <a:xfrm>
            <a:off x="4804918" y="5240147"/>
            <a:ext cx="342900" cy="9144"/>
          </a:xfrm>
          <a:custGeom>
            <a:avLst/>
            <a:gdLst/>
            <a:ahLst/>
            <a:cxnLst/>
            <a:rect l="l" t="t" r="r" b="b"/>
            <a:pathLst>
              <a:path w="342900" h="9144">
                <a:moveTo>
                  <a:pt x="0" y="0"/>
                </a:moveTo>
                <a:lnTo>
                  <a:pt x="0" y="9144"/>
                </a:lnTo>
                <a:lnTo>
                  <a:pt x="342900" y="9144"/>
                </a:lnTo>
                <a:lnTo>
                  <a:pt x="3429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text 1"/>
          <p:cNvSpPr txBox="1"/>
          <p:nvPr/>
        </p:nvSpPr>
        <p:spPr>
          <a:xfrm>
            <a:off x="899464" y="5272760"/>
            <a:ext cx="5745474" cy="3927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cette zone apporte à toutes les gouttes qu’il touche, l’énergie suffisante pour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270" spc="10" dirty="0">
                <a:latin typeface="Cambria"/>
                <a:cs typeface="Cambria"/>
              </a:rPr>
              <a:t>qu’elles passent directement à l’état solide. L’avion se couvre alors de glace en très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805" name="object 805"/>
          <p:cNvSpPr/>
          <p:nvPr/>
        </p:nvSpPr>
        <p:spPr>
          <a:xfrm>
            <a:off x="3914521" y="5639689"/>
            <a:ext cx="2696590" cy="9144"/>
          </a:xfrm>
          <a:custGeom>
            <a:avLst/>
            <a:gdLst/>
            <a:ahLst/>
            <a:cxnLst/>
            <a:rect l="l" t="t" r="r" b="b"/>
            <a:pathLst>
              <a:path w="2696590" h="9144">
                <a:moveTo>
                  <a:pt x="0" y="0"/>
                </a:moveTo>
                <a:lnTo>
                  <a:pt x="0" y="9144"/>
                </a:lnTo>
                <a:lnTo>
                  <a:pt x="2696591" y="9144"/>
                </a:lnTo>
                <a:lnTo>
                  <a:pt x="269659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text 1"/>
          <p:cNvSpPr txBox="1"/>
          <p:nvPr/>
        </p:nvSpPr>
        <p:spPr>
          <a:xfrm>
            <a:off x="899464" y="5672270"/>
            <a:ext cx="5743566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70" spc="10" dirty="0">
                <a:latin typeface="Cambria"/>
                <a:cs typeface="Cambria"/>
              </a:rPr>
              <a:t>peu de temps (bords d’attaque, hélices ...mais également dans certaines conditions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806" name="object 806"/>
          <p:cNvSpPr/>
          <p:nvPr/>
        </p:nvSpPr>
        <p:spPr>
          <a:xfrm>
            <a:off x="899464" y="5839333"/>
            <a:ext cx="929639" cy="9144"/>
          </a:xfrm>
          <a:custGeom>
            <a:avLst/>
            <a:gdLst/>
            <a:ahLst/>
            <a:cxnLst/>
            <a:rect l="l" t="t" r="r" b="b"/>
            <a:pathLst>
              <a:path w="929639" h="9144">
                <a:moveTo>
                  <a:pt x="0" y="0"/>
                </a:moveTo>
                <a:lnTo>
                  <a:pt x="0" y="9144"/>
                </a:lnTo>
                <a:lnTo>
                  <a:pt x="929640" y="9144"/>
                </a:lnTo>
                <a:lnTo>
                  <a:pt x="92964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8" name="text 1"/>
          <p:cNvSpPr txBox="1"/>
          <p:nvPr/>
        </p:nvSpPr>
        <p:spPr>
          <a:xfrm>
            <a:off x="899464" y="5870390"/>
            <a:ext cx="5747857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70" spc="10" dirty="0">
                <a:latin typeface="Cambria"/>
                <a:cs typeface="Cambria"/>
              </a:rPr>
              <a:t>la motorisation). Ce risque est indiqué sur les cartes et messages météorologiques.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769" name="text 1"/>
          <p:cNvSpPr txBox="1"/>
          <p:nvPr/>
        </p:nvSpPr>
        <p:spPr>
          <a:xfrm>
            <a:off x="1585214" y="6408136"/>
            <a:ext cx="1031763" cy="1838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b) Le verglas</a:t>
            </a:r>
            <a:endParaRPr sz="1300">
              <a:latin typeface="Arial"/>
              <a:cs typeface="Arial"/>
            </a:endParaRPr>
          </a:p>
        </p:txBody>
      </p:sp>
      <p:sp>
        <p:nvSpPr>
          <p:cNvPr id="770" name="text 1"/>
          <p:cNvSpPr txBox="1"/>
          <p:nvPr/>
        </p:nvSpPr>
        <p:spPr>
          <a:xfrm>
            <a:off x="1348994" y="6952430"/>
            <a:ext cx="5346147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Congélation de pluie ou de bruine (gouttes assez grosses), surfondues ou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807" name="object 807"/>
          <p:cNvSpPr/>
          <p:nvPr/>
        </p:nvSpPr>
        <p:spPr>
          <a:xfrm>
            <a:off x="1348994" y="7119493"/>
            <a:ext cx="2467990" cy="9144"/>
          </a:xfrm>
          <a:custGeom>
            <a:avLst/>
            <a:gdLst/>
            <a:ahLst/>
            <a:cxnLst/>
            <a:rect l="l" t="t" r="r" b="b"/>
            <a:pathLst>
              <a:path w="2467990" h="9144">
                <a:moveTo>
                  <a:pt x="0" y="0"/>
                </a:moveTo>
                <a:lnTo>
                  <a:pt x="0" y="9144"/>
                </a:lnTo>
                <a:lnTo>
                  <a:pt x="2467990" y="9144"/>
                </a:lnTo>
                <a:lnTo>
                  <a:pt x="246799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1" name="text 1"/>
          <p:cNvSpPr txBox="1"/>
          <p:nvPr/>
        </p:nvSpPr>
        <p:spPr>
          <a:xfrm>
            <a:off x="899464" y="7146010"/>
            <a:ext cx="5792324" cy="19290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non,  sur  une  surface  ou  à  l’impact  d’un  obstacle  (en  et  hors  nuage).  Dépôt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772" name="text 1"/>
          <p:cNvSpPr txBox="1"/>
          <p:nvPr/>
        </p:nvSpPr>
        <p:spPr>
          <a:xfrm>
            <a:off x="899464" y="7339526"/>
            <a:ext cx="872835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transparent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773" name="text 1"/>
          <p:cNvSpPr txBox="1"/>
          <p:nvPr/>
        </p:nvSpPr>
        <p:spPr>
          <a:xfrm>
            <a:off x="1865629" y="7339526"/>
            <a:ext cx="262853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qui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774" name="text 1"/>
          <p:cNvSpPr txBox="1"/>
          <p:nvPr/>
        </p:nvSpPr>
        <p:spPr>
          <a:xfrm>
            <a:off x="2222136" y="7339526"/>
            <a:ext cx="188458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se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775" name="text 1"/>
          <p:cNvSpPr txBox="1"/>
          <p:nvPr/>
        </p:nvSpPr>
        <p:spPr>
          <a:xfrm>
            <a:off x="2503753" y="7339526"/>
            <a:ext cx="459211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forme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776" name="text 1"/>
          <p:cNvSpPr txBox="1"/>
          <p:nvPr/>
        </p:nvSpPr>
        <p:spPr>
          <a:xfrm>
            <a:off x="3056617" y="7339526"/>
            <a:ext cx="893899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rapidement,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777" name="text 1"/>
          <p:cNvSpPr txBox="1"/>
          <p:nvPr/>
        </p:nvSpPr>
        <p:spPr>
          <a:xfrm>
            <a:off x="4043511" y="7339526"/>
            <a:ext cx="616562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pouvant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778" name="text 1"/>
          <p:cNvSpPr txBox="1"/>
          <p:nvPr/>
        </p:nvSpPr>
        <p:spPr>
          <a:xfrm>
            <a:off x="4753232" y="7339526"/>
            <a:ext cx="687501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atteindre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779" name="text 1"/>
          <p:cNvSpPr txBox="1"/>
          <p:nvPr/>
        </p:nvSpPr>
        <p:spPr>
          <a:xfrm>
            <a:off x="5534387" y="7339526"/>
            <a:ext cx="278325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des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780" name="text 1"/>
          <p:cNvSpPr txBox="1"/>
          <p:nvPr/>
        </p:nvSpPr>
        <p:spPr>
          <a:xfrm>
            <a:off x="5909818" y="7339526"/>
            <a:ext cx="787079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épaisseurs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808" name="object 808"/>
          <p:cNvSpPr/>
          <p:nvPr/>
        </p:nvSpPr>
        <p:spPr>
          <a:xfrm>
            <a:off x="899464" y="7506589"/>
            <a:ext cx="836676" cy="9144"/>
          </a:xfrm>
          <a:custGeom>
            <a:avLst/>
            <a:gdLst/>
            <a:ahLst/>
            <a:cxnLst/>
            <a:rect l="l" t="t" r="r" b="b"/>
            <a:pathLst>
              <a:path w="836676" h="9144">
                <a:moveTo>
                  <a:pt x="0" y="0"/>
                </a:moveTo>
                <a:lnTo>
                  <a:pt x="0" y="9144"/>
                </a:lnTo>
                <a:lnTo>
                  <a:pt x="836676" y="9144"/>
                </a:lnTo>
                <a:lnTo>
                  <a:pt x="83667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9" name="object 809"/>
          <p:cNvSpPr/>
          <p:nvPr/>
        </p:nvSpPr>
        <p:spPr>
          <a:xfrm>
            <a:off x="5909818" y="7506589"/>
            <a:ext cx="751636" cy="9144"/>
          </a:xfrm>
          <a:custGeom>
            <a:avLst/>
            <a:gdLst/>
            <a:ahLst/>
            <a:cxnLst/>
            <a:rect l="l" t="t" r="r" b="b"/>
            <a:pathLst>
              <a:path w="751636" h="9144">
                <a:moveTo>
                  <a:pt x="0" y="0"/>
                </a:moveTo>
                <a:lnTo>
                  <a:pt x="0" y="9144"/>
                </a:lnTo>
                <a:lnTo>
                  <a:pt x="751636" y="9144"/>
                </a:lnTo>
                <a:lnTo>
                  <a:pt x="75163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1" name="text 1"/>
          <p:cNvSpPr txBox="1"/>
          <p:nvPr/>
        </p:nvSpPr>
        <p:spPr>
          <a:xfrm>
            <a:off x="899464" y="7531550"/>
            <a:ext cx="3039074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importantes sur toute la surface de l’avion.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810" name="object 810"/>
          <p:cNvSpPr/>
          <p:nvPr/>
        </p:nvSpPr>
        <p:spPr>
          <a:xfrm>
            <a:off x="899464" y="7698613"/>
            <a:ext cx="865632" cy="9143"/>
          </a:xfrm>
          <a:custGeom>
            <a:avLst/>
            <a:gdLst/>
            <a:ahLst/>
            <a:cxnLst/>
            <a:rect l="l" t="t" r="r" b="b"/>
            <a:pathLst>
              <a:path w="865632" h="9143">
                <a:moveTo>
                  <a:pt x="0" y="0"/>
                </a:moveTo>
                <a:lnTo>
                  <a:pt x="0" y="9144"/>
                </a:lnTo>
                <a:lnTo>
                  <a:pt x="865632" y="9144"/>
                </a:lnTo>
                <a:lnTo>
                  <a:pt x="86563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2" name="text 1"/>
          <p:cNvSpPr txBox="1"/>
          <p:nvPr/>
        </p:nvSpPr>
        <p:spPr>
          <a:xfrm>
            <a:off x="1585214" y="8056187"/>
            <a:ext cx="1635267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c)  La gelée blanche : 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783" name="text 1"/>
          <p:cNvSpPr txBox="1"/>
          <p:nvPr/>
        </p:nvSpPr>
        <p:spPr>
          <a:xfrm>
            <a:off x="899464" y="8347271"/>
            <a:ext cx="5798150" cy="97782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449529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 La gelée blanche est une condensation directe de l’état gazeux à solide (elle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n’est pas liée à un état de surfusion).  Peut intervenir au sol après une nuit froide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ou si l’avion traverse un air chaud après être sorti d’un air froid (condensation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directe). Givrage faible pouvant diminuer la portance au décollage et gêner la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visibilité sur le pare-brise.</a:t>
            </a:r>
            <a:endParaRPr sz="13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811" name="object 811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672205" y="10070718"/>
            <a:ext cx="354695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123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20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112" y="1981199"/>
            <a:ext cx="3383280" cy="1856233"/>
          </a:xfrm>
          <a:prstGeom prst="rect">
            <a:avLst/>
          </a:prstGeom>
        </p:spPr>
      </p:pic>
      <p:pic>
        <p:nvPicPr>
          <p:cNvPr id="321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404" y="5458968"/>
            <a:ext cx="2895600" cy="2980944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1128064" y="960725"/>
            <a:ext cx="2464526" cy="1838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2.  La Prévention / l’Elimination</a:t>
            </a:r>
            <a:endParaRPr sz="13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1356614" y="1486732"/>
            <a:ext cx="5160851" cy="37584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a) Au sol : </a:t>
            </a:r>
            <a:r>
              <a:rPr sz="1300" spc="10" dirty="0">
                <a:latin typeface="Cambria"/>
                <a:cs typeface="Cambria"/>
              </a:rPr>
              <a:t>Dégivrage de l’avion avant</a:t>
            </a:r>
            <a:r>
              <a:rPr sz="1300" b="1" spc="10" dirty="0">
                <a:latin typeface="Arial"/>
                <a:cs typeface="Arial"/>
              </a:rPr>
              <a:t> </a:t>
            </a:r>
            <a:r>
              <a:rPr sz="1300" spc="10" dirty="0">
                <a:latin typeface="Cambria"/>
                <a:cs typeface="Cambria"/>
              </a:rPr>
              <a:t>son</a:t>
            </a:r>
            <a:r>
              <a:rPr sz="1300" b="1" spc="10" dirty="0">
                <a:latin typeface="Arial"/>
                <a:cs typeface="Arial"/>
              </a:rPr>
              <a:t> </a:t>
            </a:r>
            <a:r>
              <a:rPr sz="1300" spc="10" dirty="0">
                <a:latin typeface="Cambria"/>
                <a:cs typeface="Cambria"/>
              </a:rPr>
              <a:t>départ ainsi que l’application</a:t>
            </a:r>
            <a:endParaRPr sz="1300">
              <a:latin typeface="Cambria"/>
              <a:cs typeface="Cambria"/>
            </a:endParaRPr>
          </a:p>
          <a:p>
            <a:pPr marL="22860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d’un</a:t>
            </a:r>
            <a:r>
              <a:rPr sz="1300" b="1" spc="10" dirty="0">
                <a:latin typeface="Arial"/>
                <a:cs typeface="Arial"/>
              </a:rPr>
              <a:t> </a:t>
            </a:r>
            <a:r>
              <a:rPr sz="1300" spc="10" dirty="0">
                <a:latin typeface="Cambria"/>
                <a:cs typeface="Cambria"/>
              </a:rPr>
              <a:t>liquide de protection efficace sur une courte durée.</a:t>
            </a:r>
            <a:endParaRPr sz="130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1356614" y="4181544"/>
            <a:ext cx="5325575" cy="78275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10" b="1" spc="10" dirty="0">
                <a:latin typeface="Arial"/>
                <a:cs typeface="Arial"/>
              </a:rPr>
              <a:t>b) En vol : </a:t>
            </a:r>
            <a:r>
              <a:rPr sz="1210" spc="10" dirty="0">
                <a:latin typeface="Cambria"/>
                <a:cs typeface="Cambria"/>
              </a:rPr>
              <a:t>Anticipation et traitement du phénomène par la mise en marche</a:t>
            </a:r>
            <a:endParaRPr sz="1200">
              <a:latin typeface="Cambria"/>
              <a:cs typeface="Cambria"/>
            </a:endParaRPr>
          </a:p>
          <a:p>
            <a:pPr marL="22860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de</a:t>
            </a:r>
            <a:r>
              <a:rPr sz="1300" b="1" spc="10" dirty="0">
                <a:latin typeface="Arial"/>
                <a:cs typeface="Arial"/>
              </a:rPr>
              <a:t> </a:t>
            </a:r>
            <a:r>
              <a:rPr sz="1300" spc="10" dirty="0">
                <a:latin typeface="Cambria"/>
                <a:cs typeface="Cambria"/>
              </a:rPr>
              <a:t>systèmes antigivrages de certaines parties de l’avion (chauffage du</a:t>
            </a:r>
            <a:endParaRPr sz="1300">
              <a:latin typeface="Cambria"/>
              <a:cs typeface="Cambria"/>
            </a:endParaRPr>
          </a:p>
          <a:p>
            <a:pPr marL="22860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pare-brise, des pâles d’hélices, des tubes Pitot, gonflage des boudins de</a:t>
            </a:r>
            <a:endParaRPr sz="1300">
              <a:latin typeface="Cambria"/>
              <a:cs typeface="Cambria"/>
            </a:endParaRPr>
          </a:p>
          <a:p>
            <a:pPr marL="22860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bord d’attaque).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812" name="object 812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672205" y="10070718"/>
            <a:ext cx="354695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124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2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472" y="6941820"/>
            <a:ext cx="4479035" cy="2240280"/>
          </a:xfrm>
          <a:prstGeom prst="rect">
            <a:avLst/>
          </a:prstGeom>
        </p:spPr>
      </p:pic>
      <p:pic>
        <p:nvPicPr>
          <p:cNvPr id="323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032" y="809245"/>
            <a:ext cx="3304032" cy="2103119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1128064" y="960500"/>
            <a:ext cx="1805874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b="1" spc="10" dirty="0">
                <a:latin typeface="Arial"/>
                <a:cs typeface="Arial"/>
              </a:rPr>
              <a:t>E.  Les cumulonimbus</a:t>
            </a:r>
            <a:endParaRPr sz="1300">
              <a:latin typeface="Arial"/>
              <a:cs typeface="Arial"/>
            </a:endParaRPr>
          </a:p>
        </p:txBody>
      </p:sp>
      <p:sp>
        <p:nvSpPr>
          <p:cNvPr id="813" name="object 813"/>
          <p:cNvSpPr/>
          <p:nvPr/>
        </p:nvSpPr>
        <p:spPr>
          <a:xfrm>
            <a:off x="1356614" y="1131061"/>
            <a:ext cx="1537970" cy="13717"/>
          </a:xfrm>
          <a:custGeom>
            <a:avLst/>
            <a:gdLst/>
            <a:ahLst/>
            <a:cxnLst/>
            <a:rect l="l" t="t" r="r" b="b"/>
            <a:pathLst>
              <a:path w="1537970" h="13717">
                <a:moveTo>
                  <a:pt x="0" y="0"/>
                </a:moveTo>
                <a:lnTo>
                  <a:pt x="0" y="13717"/>
                </a:lnTo>
                <a:lnTo>
                  <a:pt x="1537970" y="13717"/>
                </a:lnTo>
                <a:lnTo>
                  <a:pt x="153797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text 1"/>
          <p:cNvSpPr txBox="1"/>
          <p:nvPr/>
        </p:nvSpPr>
        <p:spPr>
          <a:xfrm>
            <a:off x="925372" y="1405959"/>
            <a:ext cx="3157946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C’est le nuage le plus dangereux pour l’avion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814" name="object 814"/>
          <p:cNvSpPr/>
          <p:nvPr/>
        </p:nvSpPr>
        <p:spPr>
          <a:xfrm>
            <a:off x="925372" y="1573022"/>
            <a:ext cx="3121787" cy="9144"/>
          </a:xfrm>
          <a:custGeom>
            <a:avLst/>
            <a:gdLst/>
            <a:ahLst/>
            <a:cxnLst/>
            <a:rect l="l" t="t" r="r" b="b"/>
            <a:pathLst>
              <a:path w="3121787" h="9144">
                <a:moveTo>
                  <a:pt x="0" y="0"/>
                </a:moveTo>
                <a:lnTo>
                  <a:pt x="0" y="9144"/>
                </a:lnTo>
                <a:lnTo>
                  <a:pt x="3121788" y="9144"/>
                </a:lnTo>
                <a:lnTo>
                  <a:pt x="312178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text 1"/>
          <p:cNvSpPr txBox="1"/>
          <p:nvPr/>
        </p:nvSpPr>
        <p:spPr>
          <a:xfrm>
            <a:off x="1039672" y="1700092"/>
            <a:ext cx="2976591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(y compris pour les gros avions de ligne) :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815" name="object 815"/>
          <p:cNvSpPr/>
          <p:nvPr/>
        </p:nvSpPr>
        <p:spPr>
          <a:xfrm>
            <a:off x="1039672" y="1867154"/>
            <a:ext cx="2940430" cy="9144"/>
          </a:xfrm>
          <a:custGeom>
            <a:avLst/>
            <a:gdLst/>
            <a:ahLst/>
            <a:cxnLst/>
            <a:rect l="l" t="t" r="r" b="b"/>
            <a:pathLst>
              <a:path w="2940430" h="9144">
                <a:moveTo>
                  <a:pt x="0" y="0"/>
                </a:moveTo>
                <a:lnTo>
                  <a:pt x="0" y="9144"/>
                </a:lnTo>
                <a:lnTo>
                  <a:pt x="2940431" y="9144"/>
                </a:lnTo>
                <a:lnTo>
                  <a:pt x="294043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text 1"/>
          <p:cNvSpPr txBox="1"/>
          <p:nvPr/>
        </p:nvSpPr>
        <p:spPr>
          <a:xfrm>
            <a:off x="899464" y="2737935"/>
            <a:ext cx="1362420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Celui-ci provoque :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816" name="object 816"/>
          <p:cNvSpPr/>
          <p:nvPr/>
        </p:nvSpPr>
        <p:spPr>
          <a:xfrm>
            <a:off x="899464" y="2904998"/>
            <a:ext cx="1326134" cy="9143"/>
          </a:xfrm>
          <a:custGeom>
            <a:avLst/>
            <a:gdLst/>
            <a:ahLst/>
            <a:cxnLst/>
            <a:rect l="l" t="t" r="r" b="b"/>
            <a:pathLst>
              <a:path w="1326134" h="9143">
                <a:moveTo>
                  <a:pt x="0" y="0"/>
                </a:moveTo>
                <a:lnTo>
                  <a:pt x="0" y="9143"/>
                </a:lnTo>
                <a:lnTo>
                  <a:pt x="1326134" y="9143"/>
                </a:lnTo>
                <a:lnTo>
                  <a:pt x="132613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text 1"/>
          <p:cNvSpPr txBox="1"/>
          <p:nvPr/>
        </p:nvSpPr>
        <p:spPr>
          <a:xfrm>
            <a:off x="1356614" y="3032068"/>
            <a:ext cx="5339265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- Du Vent : </a:t>
            </a:r>
            <a:r>
              <a:rPr sz="1300" spc="10" dirty="0">
                <a:latin typeface="Cambria"/>
                <a:cs typeface="Cambria"/>
              </a:rPr>
              <a:t>Il est très violent et très irrégulier  La direction peut changer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1356614" y="3323533"/>
            <a:ext cx="5338979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brutalement</a:t>
            </a:r>
            <a:r>
              <a:rPr sz="1300" b="1" spc="10" dirty="0">
                <a:latin typeface="Arial"/>
                <a:cs typeface="Arial"/>
              </a:rPr>
              <a:t>. </a:t>
            </a:r>
            <a:r>
              <a:rPr sz="1300" spc="10" dirty="0">
                <a:latin typeface="Cambria"/>
                <a:cs typeface="Cambria"/>
              </a:rPr>
              <a:t>Les  rafales  peuvent  atteindre  30  à  40  kt    avec  risque  de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1356614" y="3613093"/>
            <a:ext cx="922035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cisaillement.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1356614" y="4004760"/>
            <a:ext cx="4403485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- Des Grains : </a:t>
            </a:r>
            <a:r>
              <a:rPr sz="1300" spc="10" dirty="0">
                <a:latin typeface="Cambria"/>
                <a:cs typeface="Cambria"/>
              </a:rPr>
              <a:t>Vents violents accompagnés</a:t>
            </a:r>
            <a:r>
              <a:rPr sz="1300" b="1" spc="10" dirty="0">
                <a:latin typeface="Arial"/>
                <a:cs typeface="Arial"/>
              </a:rPr>
              <a:t> </a:t>
            </a:r>
            <a:r>
              <a:rPr sz="1300" spc="10" dirty="0">
                <a:latin typeface="Cambria"/>
                <a:cs typeface="Cambria"/>
              </a:rPr>
              <a:t>d’averses</a:t>
            </a:r>
            <a:r>
              <a:rPr sz="1300" b="1" spc="10" dirty="0">
                <a:latin typeface="Arial"/>
                <a:cs typeface="Arial"/>
              </a:rPr>
              <a:t> </a:t>
            </a:r>
            <a:r>
              <a:rPr sz="1300" spc="10" dirty="0">
                <a:latin typeface="Cambria"/>
                <a:cs typeface="Cambria"/>
              </a:rPr>
              <a:t>intenses,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1356614" y="4396428"/>
            <a:ext cx="5340099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- Des Averses de pluie : </a:t>
            </a:r>
            <a:r>
              <a:rPr sz="1300" spc="10" dirty="0">
                <a:latin typeface="Cambria"/>
                <a:cs typeface="Cambria"/>
              </a:rPr>
              <a:t>Elles sont très violentes et réduisent</a:t>
            </a:r>
            <a:r>
              <a:rPr sz="1300" b="1" spc="10" dirty="0">
                <a:latin typeface="Arial"/>
                <a:cs typeface="Arial"/>
              </a:rPr>
              <a:t> </a:t>
            </a:r>
            <a:r>
              <a:rPr sz="1300" spc="10" dirty="0">
                <a:latin typeface="Cambria"/>
                <a:cs typeface="Cambria"/>
              </a:rPr>
              <a:t>complètement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1356614" y="4687512"/>
            <a:ext cx="841263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la visibilité,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1356614" y="5079180"/>
            <a:ext cx="5193172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- De la Turbulence : </a:t>
            </a:r>
            <a:r>
              <a:rPr sz="1300" spc="10" dirty="0">
                <a:latin typeface="Cambria"/>
                <a:cs typeface="Cambria"/>
              </a:rPr>
              <a:t>Les vents verticaux peuvent avoisiner les 90 km / h,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817" name="object 817"/>
          <p:cNvSpPr/>
          <p:nvPr/>
        </p:nvSpPr>
        <p:spPr>
          <a:xfrm>
            <a:off x="5556250" y="5246243"/>
            <a:ext cx="957377" cy="9144"/>
          </a:xfrm>
          <a:custGeom>
            <a:avLst/>
            <a:gdLst/>
            <a:ahLst/>
            <a:cxnLst/>
            <a:rect l="l" t="t" r="r" b="b"/>
            <a:pathLst>
              <a:path w="957377" h="9144">
                <a:moveTo>
                  <a:pt x="0" y="0"/>
                </a:moveTo>
                <a:lnTo>
                  <a:pt x="0" y="9144"/>
                </a:lnTo>
                <a:lnTo>
                  <a:pt x="957377" y="9144"/>
                </a:lnTo>
                <a:lnTo>
                  <a:pt x="95737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text 1"/>
          <p:cNvSpPr txBox="1"/>
          <p:nvPr/>
        </p:nvSpPr>
        <p:spPr>
          <a:xfrm>
            <a:off x="1356614" y="5471102"/>
            <a:ext cx="5340092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- De la Grêle : </a:t>
            </a:r>
            <a:r>
              <a:rPr sz="1300" spc="10" dirty="0">
                <a:latin typeface="Cambria"/>
                <a:cs typeface="Cambria"/>
              </a:rPr>
              <a:t>Elle réduit la visibilité et peut endommager la</a:t>
            </a:r>
            <a:r>
              <a:rPr sz="1300" b="1" spc="10" dirty="0">
                <a:latin typeface="Arial"/>
                <a:cs typeface="Arial"/>
              </a:rPr>
              <a:t> </a:t>
            </a:r>
            <a:r>
              <a:rPr sz="1300" spc="10" dirty="0">
                <a:latin typeface="Cambria"/>
                <a:cs typeface="Cambria"/>
              </a:rPr>
              <a:t>cellule de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1356614" y="5762186"/>
            <a:ext cx="540654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l’avion,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1356614" y="6153854"/>
            <a:ext cx="5022484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- De la Foudre : </a:t>
            </a:r>
            <a:r>
              <a:rPr sz="1300" spc="10" dirty="0">
                <a:latin typeface="Cambria"/>
                <a:cs typeface="Cambria"/>
              </a:rPr>
              <a:t>Elle peut endommager les moyens de</a:t>
            </a:r>
            <a:r>
              <a:rPr sz="1300" b="1" spc="10" dirty="0">
                <a:latin typeface="Arial"/>
                <a:cs typeface="Arial"/>
              </a:rPr>
              <a:t> </a:t>
            </a:r>
            <a:r>
              <a:rPr sz="1300" spc="10" dirty="0">
                <a:latin typeface="Cambria"/>
                <a:cs typeface="Cambria"/>
              </a:rPr>
              <a:t>radionavigation.</a:t>
            </a:r>
            <a:endParaRPr sz="1300">
              <a:latin typeface="Arial"/>
              <a:cs typeface="Arial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899464" y="6296405"/>
            <a:ext cx="329184" cy="18169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Wingdings"/>
                <a:cs typeface="Wingdings"/>
              </a:rPr>
              <a:t></a:t>
            </a:r>
            <a:endParaRPr sz="1300">
              <a:latin typeface="Wingdings"/>
              <a:cs typeface="Wingdings"/>
            </a:endParaRPr>
          </a:p>
        </p:txBody>
      </p:sp>
      <p:sp>
        <p:nvSpPr>
          <p:cNvPr id="19" name="text 1"/>
          <p:cNvSpPr txBox="1"/>
          <p:nvPr/>
        </p:nvSpPr>
        <p:spPr>
          <a:xfrm>
            <a:off x="2449703" y="6649154"/>
            <a:ext cx="2699273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Et même parfois l’avion en lui-même !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818" name="object 818"/>
          <p:cNvSpPr/>
          <p:nvPr/>
        </p:nvSpPr>
        <p:spPr>
          <a:xfrm>
            <a:off x="2449703" y="6816217"/>
            <a:ext cx="2663063" cy="9144"/>
          </a:xfrm>
          <a:custGeom>
            <a:avLst/>
            <a:gdLst/>
            <a:ahLst/>
            <a:cxnLst/>
            <a:rect l="l" t="t" r="r" b="b"/>
            <a:pathLst>
              <a:path w="2663063" h="9144">
                <a:moveTo>
                  <a:pt x="0" y="0"/>
                </a:moveTo>
                <a:lnTo>
                  <a:pt x="0" y="9144"/>
                </a:lnTo>
                <a:lnTo>
                  <a:pt x="2663063" y="9144"/>
                </a:lnTo>
                <a:lnTo>
                  <a:pt x="266306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text 1"/>
          <p:cNvSpPr txBox="1"/>
          <p:nvPr/>
        </p:nvSpPr>
        <p:spPr>
          <a:xfrm>
            <a:off x="3135503" y="9237061"/>
            <a:ext cx="1307480" cy="1838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i="1" spc="10" dirty="0">
                <a:latin typeface="Arial"/>
                <a:cs typeface="Arial"/>
              </a:rPr>
              <a:t>21-08-15 - Atlanta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819" name="object 819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672205" y="10070718"/>
            <a:ext cx="354695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125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24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03" y="2919984"/>
            <a:ext cx="5625084" cy="3083052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1128064" y="960500"/>
            <a:ext cx="3554155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b="1" spc="10" dirty="0">
                <a:latin typeface="Arial"/>
                <a:cs typeface="Arial"/>
              </a:rPr>
              <a:t>F.  Les Phénomènes météorologique locaux</a:t>
            </a:r>
            <a:endParaRPr sz="1300">
              <a:latin typeface="Arial"/>
              <a:cs typeface="Arial"/>
            </a:endParaRPr>
          </a:p>
        </p:txBody>
      </p:sp>
      <p:sp>
        <p:nvSpPr>
          <p:cNvPr id="820" name="object 820"/>
          <p:cNvSpPr/>
          <p:nvPr/>
        </p:nvSpPr>
        <p:spPr>
          <a:xfrm>
            <a:off x="1356614" y="1131061"/>
            <a:ext cx="3286379" cy="13717"/>
          </a:xfrm>
          <a:custGeom>
            <a:avLst/>
            <a:gdLst/>
            <a:ahLst/>
            <a:cxnLst/>
            <a:rect l="l" t="t" r="r" b="b"/>
            <a:pathLst>
              <a:path w="3286379" h="13717">
                <a:moveTo>
                  <a:pt x="0" y="0"/>
                </a:moveTo>
                <a:lnTo>
                  <a:pt x="0" y="13717"/>
                </a:lnTo>
                <a:lnTo>
                  <a:pt x="3286379" y="13717"/>
                </a:lnTo>
                <a:lnTo>
                  <a:pt x="328637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text 1"/>
          <p:cNvSpPr txBox="1"/>
          <p:nvPr/>
        </p:nvSpPr>
        <p:spPr>
          <a:xfrm>
            <a:off x="1128064" y="1495649"/>
            <a:ext cx="1467576" cy="1838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1.  L’effet de Foehn</a:t>
            </a:r>
            <a:endParaRPr sz="130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1348994" y="1780895"/>
            <a:ext cx="3119348" cy="19290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C’est un phénomène, spécifique aux régions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4471633" y="1780895"/>
            <a:ext cx="2169817" cy="19290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montagneuses, qui explique le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899464" y="1972888"/>
            <a:ext cx="5742286" cy="38498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temps  privilégié  de  certaines  régions  (Languedoc  Roussillon,  Alpes  du  sud,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Alsace….) ainsi que le temps humide d’autres régions (Limousin, Vosges,….).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1292606" y="2680023"/>
            <a:ext cx="5132211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Il s’agit du franchissement d’un obstacle (montagne) par de l’air humide.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821" name="object 821"/>
          <p:cNvSpPr/>
          <p:nvPr/>
        </p:nvSpPr>
        <p:spPr>
          <a:xfrm>
            <a:off x="1292606" y="2847086"/>
            <a:ext cx="5096002" cy="9144"/>
          </a:xfrm>
          <a:custGeom>
            <a:avLst/>
            <a:gdLst/>
            <a:ahLst/>
            <a:cxnLst/>
            <a:rect l="l" t="t" r="r" b="b"/>
            <a:pathLst>
              <a:path w="5096002" h="9144">
                <a:moveTo>
                  <a:pt x="0" y="0"/>
                </a:moveTo>
                <a:lnTo>
                  <a:pt x="0" y="9144"/>
                </a:lnTo>
                <a:lnTo>
                  <a:pt x="5096002" y="9144"/>
                </a:lnTo>
                <a:lnTo>
                  <a:pt x="509600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text 1"/>
          <p:cNvSpPr txBox="1"/>
          <p:nvPr/>
        </p:nvSpPr>
        <p:spPr>
          <a:xfrm>
            <a:off x="899464" y="6167602"/>
            <a:ext cx="5742453" cy="37428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70" spc="10" dirty="0">
                <a:latin typeface="Cambria"/>
                <a:cs typeface="Cambria"/>
              </a:rPr>
              <a:t>L’air humide est soulevé par le relief, se détend et se refroidit jusqu’à la saturation</a:t>
            </a:r>
            <a:endParaRPr sz="12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(= la formation de nuages) et jusqu’à la formation de pluies ou de neiges.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899464" y="6643058"/>
            <a:ext cx="5519256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De l’autre côté du relief, l’air descendant s’est déchargé de toute son humidité.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2157095" y="7158170"/>
            <a:ext cx="3269248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Sa descente a alors pour effet de le réchauffer.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822" name="object 822"/>
          <p:cNvSpPr/>
          <p:nvPr/>
        </p:nvSpPr>
        <p:spPr>
          <a:xfrm>
            <a:off x="2157095" y="7325232"/>
            <a:ext cx="3233039" cy="9144"/>
          </a:xfrm>
          <a:custGeom>
            <a:avLst/>
            <a:gdLst/>
            <a:ahLst/>
            <a:cxnLst/>
            <a:rect l="l" t="t" r="r" b="b"/>
            <a:pathLst>
              <a:path w="3233039" h="9144">
                <a:moveTo>
                  <a:pt x="0" y="0"/>
                </a:moveTo>
                <a:lnTo>
                  <a:pt x="0" y="9145"/>
                </a:lnTo>
                <a:lnTo>
                  <a:pt x="3233039" y="9145"/>
                </a:lnTo>
                <a:lnTo>
                  <a:pt x="323303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text 1"/>
          <p:cNvSpPr txBox="1"/>
          <p:nvPr/>
        </p:nvSpPr>
        <p:spPr>
          <a:xfrm>
            <a:off x="899464" y="7672139"/>
            <a:ext cx="5571073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Le passage du relief assèche et réchauffe la masse d’air : </a:t>
            </a:r>
            <a:r>
              <a:rPr sz="1300" b="1" spc="10" dirty="0">
                <a:latin typeface="Arial"/>
                <a:cs typeface="Arial"/>
              </a:rPr>
              <a:t>c’est l’effet de Foehn</a:t>
            </a:r>
            <a:r>
              <a:rPr sz="1300" spc="10" dirty="0">
                <a:latin typeface="Cambria"/>
                <a:cs typeface="Cambria"/>
              </a:rPr>
              <a:t>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1128064" y="8260177"/>
            <a:ext cx="878931" cy="1838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2.  La Brise</a:t>
            </a:r>
            <a:endParaRPr sz="1300">
              <a:latin typeface="Arial"/>
              <a:cs typeface="Arial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995476" y="8539328"/>
            <a:ext cx="5697848" cy="19290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C’est un vent local régulier qui s’établit près des lacs, de la mer, des montagnes et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823" name="object 823"/>
          <p:cNvSpPr/>
          <p:nvPr/>
        </p:nvSpPr>
        <p:spPr>
          <a:xfrm>
            <a:off x="995476" y="8706358"/>
            <a:ext cx="5665978" cy="9144"/>
          </a:xfrm>
          <a:custGeom>
            <a:avLst/>
            <a:gdLst/>
            <a:ahLst/>
            <a:cxnLst/>
            <a:rect l="l" t="t" r="r" b="b"/>
            <a:pathLst>
              <a:path w="5665978" h="9144">
                <a:moveTo>
                  <a:pt x="0" y="0"/>
                </a:moveTo>
                <a:lnTo>
                  <a:pt x="0" y="9144"/>
                </a:lnTo>
                <a:lnTo>
                  <a:pt x="5665979" y="9144"/>
                </a:lnTo>
                <a:lnTo>
                  <a:pt x="566597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text 1"/>
          <p:cNvSpPr txBox="1"/>
          <p:nvPr/>
        </p:nvSpPr>
        <p:spPr>
          <a:xfrm>
            <a:off x="3197987" y="8722175"/>
            <a:ext cx="1159652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dans les vallées.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824" name="object 824"/>
          <p:cNvSpPr/>
          <p:nvPr/>
        </p:nvSpPr>
        <p:spPr>
          <a:xfrm>
            <a:off x="3197987" y="8889238"/>
            <a:ext cx="1123492" cy="9144"/>
          </a:xfrm>
          <a:custGeom>
            <a:avLst/>
            <a:gdLst/>
            <a:ahLst/>
            <a:cxnLst/>
            <a:rect l="l" t="t" r="r" b="b"/>
            <a:pathLst>
              <a:path w="1123492" h="9144">
                <a:moveTo>
                  <a:pt x="0" y="0"/>
                </a:moveTo>
                <a:lnTo>
                  <a:pt x="0" y="9144"/>
                </a:lnTo>
                <a:lnTo>
                  <a:pt x="1123492" y="9144"/>
                </a:lnTo>
                <a:lnTo>
                  <a:pt x="11234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text 1"/>
          <p:cNvSpPr txBox="1"/>
          <p:nvPr/>
        </p:nvSpPr>
        <p:spPr>
          <a:xfrm>
            <a:off x="899464" y="9292133"/>
            <a:ext cx="5728134" cy="37428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70" spc="10" dirty="0">
                <a:latin typeface="Cambria"/>
                <a:cs typeface="Cambria"/>
              </a:rPr>
              <a:t>Il est provoqué par les différences de températures entre les masses d’air dans les</a:t>
            </a:r>
            <a:endParaRPr sz="12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basses couches de la troposphère et il suit un cycle jour/nuit.</a:t>
            </a:r>
            <a:endParaRPr sz="13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825" name="object 825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672205" y="10070718"/>
            <a:ext cx="354695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126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25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64" y="1857756"/>
            <a:ext cx="5190744" cy="1676400"/>
          </a:xfrm>
          <a:prstGeom prst="rect">
            <a:avLst/>
          </a:prstGeom>
        </p:spPr>
      </p:pic>
      <p:pic>
        <p:nvPicPr>
          <p:cNvPr id="326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92" y="6481572"/>
            <a:ext cx="6065520" cy="3233928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1128064" y="960725"/>
            <a:ext cx="2206717" cy="1838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3.  La Brise en région côtière</a:t>
            </a:r>
            <a:endParaRPr sz="13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899464" y="1239876"/>
            <a:ext cx="5793996" cy="37428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449529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La variation de la température de l’eau, étant plus faible et moins rapide que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celle de la surface de la terre, provoque :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1128064" y="3802100"/>
            <a:ext cx="5554213" cy="37581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a) De jour : C’est la Brise de mer </a:t>
            </a:r>
            <a:r>
              <a:rPr sz="1300" spc="10" dirty="0">
                <a:latin typeface="Cambria"/>
                <a:cs typeface="Cambria"/>
              </a:rPr>
              <a:t>: Sous l’effet du rayonnement solaire, la</a:t>
            </a:r>
            <a:endParaRPr sz="1300">
              <a:latin typeface="Cambria"/>
              <a:cs typeface="Cambria"/>
            </a:endParaRPr>
          </a:p>
          <a:p>
            <a:pPr marL="228549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surface</a:t>
            </a:r>
            <a:r>
              <a:rPr sz="1300" b="1" spc="10" dirty="0">
                <a:latin typeface="Arial"/>
                <a:cs typeface="Arial"/>
              </a:rPr>
              <a:t> </a:t>
            </a:r>
            <a:r>
              <a:rPr sz="1300" spc="10" dirty="0">
                <a:latin typeface="Cambria"/>
                <a:cs typeface="Cambria"/>
              </a:rPr>
              <a:t>de la terre se réchauffe plus vite que la masse d’eau.</a:t>
            </a:r>
            <a:endParaRPr sz="1300">
              <a:latin typeface="Arial"/>
              <a:cs typeface="Arial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899464" y="4297368"/>
            <a:ext cx="5797566" cy="40022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L’air, au contact du sol, s’élève en faisant place à une dépression qui « aspire » l’air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plus froid situé au-dessus de la mer.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1128064" y="5132520"/>
            <a:ext cx="5444581" cy="57726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10" b="1" spc="10" dirty="0">
                <a:latin typeface="Arial"/>
                <a:cs typeface="Arial"/>
              </a:rPr>
              <a:t>b) De nuit : C’est la Brise de terre </a:t>
            </a:r>
            <a:r>
              <a:rPr sz="1210" spc="10" dirty="0">
                <a:latin typeface="Cambria"/>
                <a:cs typeface="Cambria"/>
              </a:rPr>
              <a:t>: La masse d’air, en contact avec le sol, se</a:t>
            </a:r>
            <a:endParaRPr sz="1200">
              <a:latin typeface="Arial"/>
              <a:cs typeface="Arial"/>
            </a:endParaRPr>
          </a:p>
          <a:p>
            <a:pPr marL="228549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refroidit plus rapidement que celle en contact avec la mer et provoque</a:t>
            </a:r>
            <a:endParaRPr sz="1300">
              <a:latin typeface="Cambria"/>
              <a:cs typeface="Cambria"/>
            </a:endParaRPr>
          </a:p>
          <a:p>
            <a:pPr marL="228549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alors le phénomène inverse de la brise de mer.</a:t>
            </a:r>
            <a:endParaRPr sz="1300">
              <a:latin typeface="Arial"/>
              <a:cs typeface="Arial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1128064" y="6136864"/>
            <a:ext cx="2769326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10" b="1" spc="10" dirty="0">
                <a:latin typeface="Arial"/>
                <a:cs typeface="Arial"/>
              </a:rPr>
              <a:t>4.  La brise en région montagneuse :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3376295" y="6544030"/>
            <a:ext cx="2969641" cy="57545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a) De jour, </a:t>
            </a:r>
            <a:r>
              <a:rPr sz="1300" spc="10" dirty="0">
                <a:latin typeface="Cambria"/>
                <a:cs typeface="Cambria"/>
              </a:rPr>
              <a:t>l’air, au contact des versants</a:t>
            </a:r>
            <a:endParaRPr sz="1300">
              <a:latin typeface="Arial"/>
              <a:cs typeface="Arial"/>
            </a:endParaRPr>
          </a:p>
          <a:p>
            <a:pPr marL="228853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ensoleillés, s’échauffe et s’élève le long</a:t>
            </a:r>
            <a:endParaRPr sz="1300">
              <a:latin typeface="Cambria"/>
              <a:cs typeface="Cambria"/>
            </a:endParaRPr>
          </a:p>
          <a:p>
            <a:pPr marL="228853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des pentes.</a:t>
            </a:r>
            <a:endParaRPr sz="1300">
              <a:latin typeface="Arial"/>
              <a:cs typeface="Arial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3376295" y="7273722"/>
            <a:ext cx="3304483" cy="36713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20" spc="10" dirty="0">
                <a:latin typeface="Cambria"/>
                <a:cs typeface="Cambria"/>
              </a:rPr>
              <a:t>Pour  compenser  l’air  emprunté  au  fond  de  la</a:t>
            </a:r>
            <a:endParaRPr sz="12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250" spc="10" dirty="0">
                <a:latin typeface="Cambria"/>
                <a:cs typeface="Cambria"/>
              </a:rPr>
              <a:t>vallée, un vent s’établit, remontant la vallée.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1356614" y="8982553"/>
            <a:ext cx="200637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b)</a:t>
            </a:r>
            <a:endParaRPr sz="1300">
              <a:latin typeface="Arial"/>
              <a:cs typeface="Arial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1789429" y="8982553"/>
            <a:ext cx="238822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De</a:t>
            </a:r>
            <a:endParaRPr sz="1300">
              <a:latin typeface="Arial"/>
              <a:cs typeface="Arial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2126020" y="8982553"/>
            <a:ext cx="383499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nuit,</a:t>
            </a:r>
            <a:endParaRPr sz="1300">
              <a:latin typeface="Arial"/>
              <a:cs typeface="Arial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1356614" y="8975159"/>
            <a:ext cx="1412720" cy="37584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1251585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inverse</a:t>
            </a:r>
            <a:r>
              <a:rPr sz="1300" b="1" spc="10" dirty="0">
                <a:latin typeface="Arial"/>
                <a:cs typeface="Arial"/>
              </a:rPr>
              <a:t> </a:t>
            </a:r>
            <a:r>
              <a:rPr sz="1300" spc="10" dirty="0">
                <a:latin typeface="Cambria"/>
                <a:cs typeface="Cambria"/>
              </a:rPr>
              <a:t>se produit.</a:t>
            </a:r>
            <a:endParaRPr sz="1300">
              <a:latin typeface="Arial"/>
              <a:cs typeface="Arial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2867102" y="8975159"/>
            <a:ext cx="869539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phénomène</a:t>
            </a:r>
            <a:endParaRPr sz="13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826" name="object 826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672205" y="10070718"/>
            <a:ext cx="354695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127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27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312" y="3046475"/>
            <a:ext cx="2560320" cy="2494788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1128064" y="960725"/>
            <a:ext cx="2429474" cy="1838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10" b="1" spc="10" dirty="0">
                <a:latin typeface="Arial"/>
                <a:cs typeface="Arial"/>
              </a:rPr>
              <a:t>5.  Le Jet-stream ou Courant Jet 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987856" y="1264228"/>
            <a:ext cx="5618812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Courant d’air très rapide de quelques centaines de km de large, et de seulement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827" name="object 827"/>
          <p:cNvSpPr/>
          <p:nvPr/>
        </p:nvSpPr>
        <p:spPr>
          <a:xfrm>
            <a:off x="987856" y="1431290"/>
            <a:ext cx="5583682" cy="9144"/>
          </a:xfrm>
          <a:custGeom>
            <a:avLst/>
            <a:gdLst/>
            <a:ahLst/>
            <a:cxnLst/>
            <a:rect l="l" t="t" r="r" b="b"/>
            <a:pathLst>
              <a:path w="5583682" h="9144">
                <a:moveTo>
                  <a:pt x="0" y="0"/>
                </a:moveTo>
                <a:lnTo>
                  <a:pt x="0" y="9144"/>
                </a:lnTo>
                <a:lnTo>
                  <a:pt x="5583682" y="9144"/>
                </a:lnTo>
                <a:lnTo>
                  <a:pt x="558368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text 1"/>
          <p:cNvSpPr txBox="1"/>
          <p:nvPr/>
        </p:nvSpPr>
        <p:spPr>
          <a:xfrm>
            <a:off x="1736090" y="1471492"/>
            <a:ext cx="4124593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quelques km d’épaisseur, situé à environ 10 km d’altitude.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828" name="object 828"/>
          <p:cNvSpPr/>
          <p:nvPr/>
        </p:nvSpPr>
        <p:spPr>
          <a:xfrm>
            <a:off x="1736090" y="1638554"/>
            <a:ext cx="4088257" cy="9144"/>
          </a:xfrm>
          <a:custGeom>
            <a:avLst/>
            <a:gdLst/>
            <a:ahLst/>
            <a:cxnLst/>
            <a:rect l="l" t="t" r="r" b="b"/>
            <a:pathLst>
              <a:path w="4088257" h="9144">
                <a:moveTo>
                  <a:pt x="0" y="0"/>
                </a:moveTo>
                <a:lnTo>
                  <a:pt x="0" y="9144"/>
                </a:lnTo>
                <a:lnTo>
                  <a:pt x="4088257" y="9144"/>
                </a:lnTo>
                <a:lnTo>
                  <a:pt x="408825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text 1"/>
          <p:cNvSpPr txBox="1"/>
          <p:nvPr/>
        </p:nvSpPr>
        <p:spPr>
          <a:xfrm>
            <a:off x="899464" y="1964690"/>
            <a:ext cx="5598684" cy="3550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libri"/>
                <a:cs typeface="Calibri"/>
              </a:rPr>
              <a:t>Le Jet-stream entoure le globe terrestre, et souffle d’Ouest en Est, selon la rotation</a:t>
            </a:r>
            <a:endParaRPr sz="13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libri"/>
                <a:cs typeface="Calibri"/>
              </a:rPr>
              <a:t>de la terre.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899464" y="2469134"/>
            <a:ext cx="4221543" cy="1645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libri"/>
                <a:cs typeface="Calibri"/>
              </a:rPr>
              <a:t>La vitesse des vents à l’intérieur est d’environ 200 à 300 km/h.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899464" y="2789173"/>
            <a:ext cx="4098098" cy="1645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libri"/>
                <a:cs typeface="Calibri"/>
              </a:rPr>
              <a:t>Les pilotes de ligne l’utilisent pour économiser du carburant.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1128064" y="5758912"/>
            <a:ext cx="1499580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6.  Les vents locaux</a:t>
            </a:r>
            <a:endParaRPr sz="1300">
              <a:latin typeface="Arial"/>
              <a:cs typeface="Arial"/>
            </a:endParaRPr>
          </a:p>
        </p:txBody>
      </p:sp>
      <p:pic>
        <p:nvPicPr>
          <p:cNvPr id="328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0" y="6230112"/>
            <a:ext cx="2599944" cy="2859024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829" name="object 829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672205" y="10070718"/>
            <a:ext cx="354695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128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29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72" y="5074920"/>
            <a:ext cx="5760720" cy="4654296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1128064" y="946383"/>
            <a:ext cx="3893895" cy="2843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760" spc="10" dirty="0">
                <a:latin typeface="Arial"/>
                <a:cs typeface="Arial"/>
              </a:rPr>
              <a:t>VI.    Les informations météorologiques</a:t>
            </a:r>
            <a:endParaRPr sz="17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1483106" y="1605604"/>
            <a:ext cx="4722002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Il existe de nombreux moyens pour le pilote de connaître la météo.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899464" y="2155768"/>
            <a:ext cx="5732863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Comme par exemple : les différents messages, l’exposé verbal du météorologue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899464" y="2346299"/>
            <a:ext cx="865260" cy="19290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(téléphone)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1851464" y="2346299"/>
            <a:ext cx="214463" cy="19290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ou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2151516" y="2346299"/>
            <a:ext cx="517477" cy="19290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encore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2754580" y="2346299"/>
            <a:ext cx="231251" cy="19290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les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3071420" y="2346299"/>
            <a:ext cx="465631" cy="19290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cartes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3622310" y="2346299"/>
            <a:ext cx="1005328" cy="19290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d’observation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4712733" y="2346299"/>
            <a:ext cx="173151" cy="19290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et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4971472" y="2346299"/>
            <a:ext cx="208209" cy="19290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899464" y="2346299"/>
            <a:ext cx="5099720" cy="38343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4365804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prévision,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régulièrement, dont le pilote doit connaitre les caractéristiques.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6084773" y="2346299"/>
            <a:ext cx="542824" cy="19290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éditées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1128064" y="3053404"/>
            <a:ext cx="1008852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On distingue :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830" name="object 830"/>
          <p:cNvSpPr/>
          <p:nvPr/>
        </p:nvSpPr>
        <p:spPr>
          <a:xfrm>
            <a:off x="1128064" y="3220466"/>
            <a:ext cx="972616" cy="9143"/>
          </a:xfrm>
          <a:custGeom>
            <a:avLst/>
            <a:gdLst/>
            <a:ahLst/>
            <a:cxnLst/>
            <a:rect l="l" t="t" r="r" b="b"/>
            <a:pathLst>
              <a:path w="972616" h="9143">
                <a:moveTo>
                  <a:pt x="0" y="0"/>
                </a:moveTo>
                <a:lnTo>
                  <a:pt x="0" y="9144"/>
                </a:lnTo>
                <a:lnTo>
                  <a:pt x="972617" y="9144"/>
                </a:lnTo>
                <a:lnTo>
                  <a:pt x="97261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text 1"/>
          <p:cNvSpPr txBox="1"/>
          <p:nvPr/>
        </p:nvSpPr>
        <p:spPr>
          <a:xfrm>
            <a:off x="1128064" y="3583684"/>
            <a:ext cx="1100262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b="1" spc="10" dirty="0">
                <a:latin typeface="Arial"/>
                <a:cs typeface="Arial"/>
              </a:rPr>
              <a:t>A.  Le METAR</a:t>
            </a:r>
            <a:endParaRPr sz="1300">
              <a:latin typeface="Arial"/>
              <a:cs typeface="Arial"/>
            </a:endParaRPr>
          </a:p>
        </p:txBody>
      </p:sp>
      <p:sp>
        <p:nvSpPr>
          <p:cNvPr id="831" name="object 831"/>
          <p:cNvSpPr/>
          <p:nvPr/>
        </p:nvSpPr>
        <p:spPr>
          <a:xfrm>
            <a:off x="1356614" y="3754247"/>
            <a:ext cx="832408" cy="13716"/>
          </a:xfrm>
          <a:custGeom>
            <a:avLst/>
            <a:gdLst/>
            <a:ahLst/>
            <a:cxnLst/>
            <a:rect l="l" t="t" r="r" b="b"/>
            <a:pathLst>
              <a:path w="832408" h="13716">
                <a:moveTo>
                  <a:pt x="0" y="0"/>
                </a:moveTo>
                <a:lnTo>
                  <a:pt x="0" y="13716"/>
                </a:lnTo>
                <a:lnTo>
                  <a:pt x="832408" y="13716"/>
                </a:lnTo>
                <a:lnTo>
                  <a:pt x="83240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text 1"/>
          <p:cNvSpPr txBox="1"/>
          <p:nvPr/>
        </p:nvSpPr>
        <p:spPr>
          <a:xfrm>
            <a:off x="1128064" y="3802069"/>
            <a:ext cx="5449152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C’est un message d’observation météorologique du temps sur un Aérodrome.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832" name="object 832"/>
          <p:cNvSpPr/>
          <p:nvPr/>
        </p:nvSpPr>
        <p:spPr>
          <a:xfrm>
            <a:off x="1128064" y="3969131"/>
            <a:ext cx="5412994" cy="9143"/>
          </a:xfrm>
          <a:custGeom>
            <a:avLst/>
            <a:gdLst/>
            <a:ahLst/>
            <a:cxnLst/>
            <a:rect l="l" t="t" r="r" b="b"/>
            <a:pathLst>
              <a:path w="5412994" h="9143">
                <a:moveTo>
                  <a:pt x="0" y="0"/>
                </a:moveTo>
                <a:lnTo>
                  <a:pt x="0" y="9144"/>
                </a:lnTo>
                <a:lnTo>
                  <a:pt x="5412995" y="9144"/>
                </a:lnTo>
                <a:lnTo>
                  <a:pt x="541299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text 1"/>
          <p:cNvSpPr txBox="1"/>
          <p:nvPr/>
        </p:nvSpPr>
        <p:spPr>
          <a:xfrm>
            <a:off x="899464" y="4384236"/>
            <a:ext cx="5572598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Il est donc très fiable. Il est réédité toutes les heures ou toutes les demi-heures.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1" name="text 1"/>
          <p:cNvSpPr txBox="1"/>
          <p:nvPr/>
        </p:nvSpPr>
        <p:spPr>
          <a:xfrm>
            <a:off x="899464" y="4679892"/>
            <a:ext cx="4174835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C’est un message codé, toujours organisé de la même façon</a:t>
            </a:r>
            <a:endParaRPr sz="13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833" name="object 833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672205" y="10070718"/>
            <a:ext cx="354695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129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30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68" y="1290828"/>
            <a:ext cx="6833616" cy="5856732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899464" y="953332"/>
            <a:ext cx="3168614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Celui-ci possède quelques codes principaux :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899464" y="7458398"/>
            <a:ext cx="5795006" cy="40060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On peut noter que l’indicateur de la RVR peut prendre trois valeurs qui qualifient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l’évolution :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1585214" y="7978463"/>
            <a:ext cx="2112533" cy="62187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ourier New"/>
                <a:cs typeface="Courier New"/>
              </a:rPr>
              <a:t>o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spc="10" dirty="0">
                <a:latin typeface="Cambria"/>
                <a:cs typeface="Cambria"/>
              </a:rPr>
              <a:t>U = Up (Amélioration)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ourier New"/>
                <a:cs typeface="Courier New"/>
              </a:rPr>
              <a:t>o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spc="10" dirty="0">
                <a:latin typeface="Cambria"/>
                <a:cs typeface="Cambria"/>
              </a:rPr>
              <a:t>D = Down (Détérioration) 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ourier New"/>
                <a:cs typeface="Courier New"/>
              </a:rPr>
              <a:t>o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spc="10" dirty="0">
                <a:latin typeface="Cambria"/>
                <a:cs typeface="Cambria"/>
              </a:rPr>
              <a:t>N = Neutral (Stable)</a:t>
            </a:r>
            <a:endParaRPr sz="13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834" name="object 834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672205" y="10070718"/>
            <a:ext cx="354695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130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31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84" y="2586227"/>
            <a:ext cx="6088380" cy="6303264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1128064" y="960500"/>
            <a:ext cx="827085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b="1" spc="10" dirty="0">
                <a:latin typeface="Arial"/>
                <a:cs typeface="Arial"/>
              </a:rPr>
              <a:t>B.  Le TAF</a:t>
            </a:r>
            <a:endParaRPr sz="1300">
              <a:latin typeface="Arial"/>
              <a:cs typeface="Arial"/>
            </a:endParaRPr>
          </a:p>
        </p:txBody>
      </p:sp>
      <p:sp>
        <p:nvSpPr>
          <p:cNvPr id="835" name="object 835"/>
          <p:cNvSpPr/>
          <p:nvPr/>
        </p:nvSpPr>
        <p:spPr>
          <a:xfrm>
            <a:off x="1356614" y="1131061"/>
            <a:ext cx="559308" cy="13717"/>
          </a:xfrm>
          <a:custGeom>
            <a:avLst/>
            <a:gdLst/>
            <a:ahLst/>
            <a:cxnLst/>
            <a:rect l="l" t="t" r="r" b="b"/>
            <a:pathLst>
              <a:path w="559308" h="13717">
                <a:moveTo>
                  <a:pt x="0" y="0"/>
                </a:moveTo>
                <a:lnTo>
                  <a:pt x="0" y="13717"/>
                </a:lnTo>
                <a:lnTo>
                  <a:pt x="559308" y="13717"/>
                </a:lnTo>
                <a:lnTo>
                  <a:pt x="55930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text 1"/>
          <p:cNvSpPr txBox="1"/>
          <p:nvPr/>
        </p:nvSpPr>
        <p:spPr>
          <a:xfrm>
            <a:off x="2144903" y="1177359"/>
            <a:ext cx="3333256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C’est un message de prévision météorologique.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836" name="object 836"/>
          <p:cNvSpPr/>
          <p:nvPr/>
        </p:nvSpPr>
        <p:spPr>
          <a:xfrm>
            <a:off x="2144903" y="1344422"/>
            <a:ext cx="3297047" cy="9144"/>
          </a:xfrm>
          <a:custGeom>
            <a:avLst/>
            <a:gdLst/>
            <a:ahLst/>
            <a:cxnLst/>
            <a:rect l="l" t="t" r="r" b="b"/>
            <a:pathLst>
              <a:path w="3297047" h="9144">
                <a:moveTo>
                  <a:pt x="0" y="0"/>
                </a:moveTo>
                <a:lnTo>
                  <a:pt x="0" y="9144"/>
                </a:lnTo>
                <a:lnTo>
                  <a:pt x="3297047" y="9144"/>
                </a:lnTo>
                <a:lnTo>
                  <a:pt x="32970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text 1"/>
          <p:cNvSpPr txBox="1"/>
          <p:nvPr/>
        </p:nvSpPr>
        <p:spPr>
          <a:xfrm>
            <a:off x="899464" y="1729047"/>
            <a:ext cx="4737451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Il existe des TAF courts (valable 9h) ou des TAF longs (valables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899464" y="2000320"/>
            <a:ext cx="3993479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24h). Ils sont disponibles 1h avant son début de validité.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899464" y="2372175"/>
            <a:ext cx="5070947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La syntaxe ressemble aux METAR mais ils sont organisés différemment.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1204264" y="9186769"/>
            <a:ext cx="5345522" cy="1838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10" b="1" spc="10" dirty="0">
                <a:latin typeface="Arial"/>
                <a:cs typeface="Arial"/>
              </a:rPr>
              <a:t>Toutes les heures des METAR ou des TAF sont données en heures UTC 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2224151" y="9471706"/>
            <a:ext cx="3453651" cy="1838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(il faut donc ajouter 2h en été et 1h en hiver).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659" name="object 659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672205" y="10070718"/>
            <a:ext cx="354695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104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356614" y="946383"/>
            <a:ext cx="1608835" cy="2843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70" spc="10" dirty="0">
                <a:latin typeface="Arial"/>
                <a:cs typeface="Arial"/>
              </a:rPr>
              <a:t>I.   L’atmosphère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1128064" y="1439036"/>
            <a:ext cx="2601655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b="1" spc="10" dirty="0">
                <a:latin typeface="Arial"/>
                <a:cs typeface="Arial"/>
              </a:rPr>
              <a:t>A.  Qu’est-ce que l’atmosphère ?</a:t>
            </a:r>
            <a:endParaRPr sz="1300">
              <a:latin typeface="Arial"/>
              <a:cs typeface="Arial"/>
            </a:endParaRPr>
          </a:p>
        </p:txBody>
      </p:sp>
      <p:sp>
        <p:nvSpPr>
          <p:cNvPr id="660" name="object 660"/>
          <p:cNvSpPr/>
          <p:nvPr/>
        </p:nvSpPr>
        <p:spPr>
          <a:xfrm>
            <a:off x="1356614" y="1609598"/>
            <a:ext cx="2333879" cy="13716"/>
          </a:xfrm>
          <a:custGeom>
            <a:avLst/>
            <a:gdLst/>
            <a:ahLst/>
            <a:cxnLst/>
            <a:rect l="l" t="t" r="r" b="b"/>
            <a:pathLst>
              <a:path w="2333879" h="13716">
                <a:moveTo>
                  <a:pt x="0" y="0"/>
                </a:moveTo>
                <a:lnTo>
                  <a:pt x="0" y="13716"/>
                </a:lnTo>
                <a:lnTo>
                  <a:pt x="2333879" y="13716"/>
                </a:lnTo>
                <a:lnTo>
                  <a:pt x="233387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text 1"/>
          <p:cNvSpPr txBox="1"/>
          <p:nvPr/>
        </p:nvSpPr>
        <p:spPr>
          <a:xfrm>
            <a:off x="3185795" y="1963776"/>
            <a:ext cx="1004341" cy="19290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L’atmosphère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4312758" y="1963776"/>
            <a:ext cx="243267" cy="19290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est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4678153" y="1963776"/>
            <a:ext cx="848142" cy="19290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l’enveloppe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5648752" y="1963776"/>
            <a:ext cx="596318" cy="19290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gazeuse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3191891" y="1963776"/>
            <a:ext cx="3438653" cy="55716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3175799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qui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entoure  la  Terre,  sur  quelques  centaines  de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Kilomètres (80 à 120 km).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3185795" y="2872047"/>
            <a:ext cx="3510023" cy="37584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Elle  est divisée en plusieurs couches d’épaisseur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variable dont les limites ont été fixées en fonction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3185795" y="3238220"/>
            <a:ext cx="208209" cy="19290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3490290" y="3238220"/>
            <a:ext cx="697212" cy="19290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l’altitude.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4283460" y="3238220"/>
            <a:ext cx="366711" cy="19290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Sous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4746457" y="3238220"/>
            <a:ext cx="847485" cy="19290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l’exosphère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5690558" y="3238220"/>
            <a:ext cx="214957" cy="19290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on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3185795" y="3238220"/>
            <a:ext cx="3508117" cy="55716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2815513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distingue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principalement quatre couches qui sont de haut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en bas :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3185795" y="4124930"/>
            <a:ext cx="442734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1.  La</a:t>
            </a:r>
            <a:endParaRPr sz="1300">
              <a:latin typeface="Arial"/>
              <a:cs typeface="Arial"/>
            </a:endParaRPr>
          </a:p>
        </p:txBody>
      </p:sp>
      <p:sp>
        <p:nvSpPr>
          <p:cNvPr id="19" name="text 1"/>
          <p:cNvSpPr txBox="1"/>
          <p:nvPr/>
        </p:nvSpPr>
        <p:spPr>
          <a:xfrm>
            <a:off x="3709838" y="4124930"/>
            <a:ext cx="1122353" cy="18387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thermosphère</a:t>
            </a:r>
            <a:endParaRPr sz="1300">
              <a:latin typeface="Arial"/>
              <a:cs typeface="Arial"/>
            </a:endParaRPr>
          </a:p>
        </p:txBody>
      </p:sp>
      <p:sp>
        <p:nvSpPr>
          <p:cNvPr id="20" name="text 1"/>
          <p:cNvSpPr txBox="1"/>
          <p:nvPr/>
        </p:nvSpPr>
        <p:spPr>
          <a:xfrm>
            <a:off x="4913006" y="4124930"/>
            <a:ext cx="83283" cy="18387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:</a:t>
            </a:r>
            <a:endParaRPr sz="1300">
              <a:latin typeface="Arial"/>
              <a:cs typeface="Arial"/>
            </a:endParaRPr>
          </a:p>
        </p:txBody>
      </p:sp>
      <p:sp>
        <p:nvSpPr>
          <p:cNvPr id="21" name="text 1"/>
          <p:cNvSpPr txBox="1"/>
          <p:nvPr/>
        </p:nvSpPr>
        <p:spPr>
          <a:xfrm>
            <a:off x="5079238" y="4117536"/>
            <a:ext cx="299886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Elle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2" name="text 1"/>
          <p:cNvSpPr txBox="1"/>
          <p:nvPr/>
        </p:nvSpPr>
        <p:spPr>
          <a:xfrm>
            <a:off x="5460103" y="4117536"/>
            <a:ext cx="243267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est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3" name="text 1"/>
          <p:cNvSpPr txBox="1"/>
          <p:nvPr/>
        </p:nvSpPr>
        <p:spPr>
          <a:xfrm>
            <a:off x="5784350" y="4117536"/>
            <a:ext cx="161135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la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4" name="text 1"/>
          <p:cNvSpPr txBox="1"/>
          <p:nvPr/>
        </p:nvSpPr>
        <p:spPr>
          <a:xfrm>
            <a:off x="3414395" y="4117536"/>
            <a:ext cx="3143010" cy="74160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2612069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couche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comprise  entre  80  et  500  km.  C’est  dans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cette couche que se trouve la station orbitale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(380 km).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5" name="text 1"/>
          <p:cNvSpPr txBox="1"/>
          <p:nvPr/>
        </p:nvSpPr>
        <p:spPr>
          <a:xfrm>
            <a:off x="3185795" y="5086800"/>
            <a:ext cx="3446071" cy="9673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10" b="1" spc="10" dirty="0">
                <a:latin typeface="Arial"/>
                <a:cs typeface="Arial"/>
              </a:rPr>
              <a:t>2.  La mésosphère : </a:t>
            </a:r>
            <a:r>
              <a:rPr sz="1210" spc="10" dirty="0">
                <a:latin typeface="Cambria"/>
                <a:cs typeface="Cambria"/>
              </a:rPr>
              <a:t>Elle est comprise entre 50</a:t>
            </a:r>
            <a:endParaRPr sz="1200">
              <a:latin typeface="Cambria"/>
              <a:cs typeface="Cambria"/>
            </a:endParaRPr>
          </a:p>
          <a:p>
            <a:pPr marL="22860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km et 80 Km. Au plus</a:t>
            </a:r>
            <a:r>
              <a:rPr sz="1300" b="1" spc="10" dirty="0">
                <a:latin typeface="Arial"/>
                <a:cs typeface="Arial"/>
              </a:rPr>
              <a:t> </a:t>
            </a:r>
            <a:r>
              <a:rPr sz="1300" spc="10" dirty="0">
                <a:latin typeface="Cambria"/>
                <a:cs typeface="Cambria"/>
              </a:rPr>
              <a:t>haut la température est</a:t>
            </a:r>
            <a:endParaRPr sz="1300">
              <a:latin typeface="Cambria"/>
              <a:cs typeface="Cambria"/>
            </a:endParaRPr>
          </a:p>
          <a:p>
            <a:pPr marL="22860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de moins  100° C. Dans cette zone, la plupart</a:t>
            </a:r>
            <a:endParaRPr sz="1300">
              <a:latin typeface="Cambria"/>
              <a:cs typeface="Cambria"/>
            </a:endParaRPr>
          </a:p>
          <a:p>
            <a:pPr marL="22860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des météorites brûlent en entrant dans</a:t>
            </a:r>
            <a:endParaRPr sz="1300">
              <a:latin typeface="Cambria"/>
              <a:cs typeface="Cambria"/>
            </a:endParaRPr>
          </a:p>
          <a:p>
            <a:pPr marL="22860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l’atmosphère.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6" name="text 1"/>
          <p:cNvSpPr txBox="1"/>
          <p:nvPr/>
        </p:nvSpPr>
        <p:spPr>
          <a:xfrm>
            <a:off x="3185795" y="6287740"/>
            <a:ext cx="442734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3.  La</a:t>
            </a:r>
            <a:endParaRPr sz="1300">
              <a:latin typeface="Arial"/>
              <a:cs typeface="Arial"/>
            </a:endParaRPr>
          </a:p>
        </p:txBody>
      </p:sp>
      <p:sp>
        <p:nvSpPr>
          <p:cNvPr id="27" name="text 1"/>
          <p:cNvSpPr txBox="1"/>
          <p:nvPr/>
        </p:nvSpPr>
        <p:spPr>
          <a:xfrm>
            <a:off x="3746377" y="6287740"/>
            <a:ext cx="1014762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stratosphère</a:t>
            </a:r>
            <a:endParaRPr sz="1300">
              <a:latin typeface="Arial"/>
              <a:cs typeface="Arial"/>
            </a:endParaRPr>
          </a:p>
        </p:txBody>
      </p:sp>
      <p:sp>
        <p:nvSpPr>
          <p:cNvPr id="28" name="text 1"/>
          <p:cNvSpPr txBox="1"/>
          <p:nvPr/>
        </p:nvSpPr>
        <p:spPr>
          <a:xfrm>
            <a:off x="4878659" y="6287740"/>
            <a:ext cx="83283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:</a:t>
            </a:r>
            <a:endParaRPr sz="1300">
              <a:latin typeface="Arial"/>
              <a:cs typeface="Arial"/>
            </a:endParaRPr>
          </a:p>
        </p:txBody>
      </p:sp>
      <p:sp>
        <p:nvSpPr>
          <p:cNvPr id="29" name="text 1"/>
          <p:cNvSpPr txBox="1"/>
          <p:nvPr/>
        </p:nvSpPr>
        <p:spPr>
          <a:xfrm>
            <a:off x="5080762" y="6280378"/>
            <a:ext cx="299886" cy="19290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Elle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0" name="text 1"/>
          <p:cNvSpPr txBox="1"/>
          <p:nvPr/>
        </p:nvSpPr>
        <p:spPr>
          <a:xfrm>
            <a:off x="5498167" y="6280378"/>
            <a:ext cx="543319" cy="19290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s’étend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1" name="text 1"/>
          <p:cNvSpPr txBox="1"/>
          <p:nvPr/>
        </p:nvSpPr>
        <p:spPr>
          <a:xfrm>
            <a:off x="6159169" y="6280378"/>
            <a:ext cx="208209" cy="19290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56" name="text 1"/>
          <p:cNvSpPr txBox="1"/>
          <p:nvPr/>
        </p:nvSpPr>
        <p:spPr>
          <a:xfrm>
            <a:off x="3414395" y="6280378"/>
            <a:ext cx="3232195" cy="57545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3070502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la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Tropopause (10 km de haut)</a:t>
            </a:r>
            <a:r>
              <a:rPr sz="1300" b="1" spc="10" dirty="0">
                <a:latin typeface="Arial"/>
                <a:cs typeface="Arial"/>
              </a:rPr>
              <a:t> </a:t>
            </a:r>
            <a:r>
              <a:rPr sz="1300" spc="10" dirty="0">
                <a:latin typeface="Cambria"/>
                <a:cs typeface="Cambria"/>
              </a:rPr>
              <a:t>jusqu'à 50 km de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haut.  Elle  contient  la  majeure  partie  de  la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661" name="object 661"/>
          <p:cNvSpPr/>
          <p:nvPr/>
        </p:nvSpPr>
        <p:spPr>
          <a:xfrm>
            <a:off x="3848989" y="6829932"/>
            <a:ext cx="2762123" cy="9144"/>
          </a:xfrm>
          <a:custGeom>
            <a:avLst/>
            <a:gdLst/>
            <a:ahLst/>
            <a:cxnLst/>
            <a:rect l="l" t="t" r="r" b="b"/>
            <a:pathLst>
              <a:path w="2762123" h="9144">
                <a:moveTo>
                  <a:pt x="0" y="0"/>
                </a:moveTo>
                <a:lnTo>
                  <a:pt x="0" y="9145"/>
                </a:lnTo>
                <a:lnTo>
                  <a:pt x="2762123" y="9145"/>
                </a:lnTo>
                <a:lnTo>
                  <a:pt x="27621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text 1"/>
          <p:cNvSpPr txBox="1"/>
          <p:nvPr/>
        </p:nvSpPr>
        <p:spPr>
          <a:xfrm>
            <a:off x="3414395" y="6854894"/>
            <a:ext cx="1153555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couche d’ozone.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662" name="object 662"/>
          <p:cNvSpPr/>
          <p:nvPr/>
        </p:nvSpPr>
        <p:spPr>
          <a:xfrm>
            <a:off x="3414395" y="7021956"/>
            <a:ext cx="497129" cy="9144"/>
          </a:xfrm>
          <a:custGeom>
            <a:avLst/>
            <a:gdLst/>
            <a:ahLst/>
            <a:cxnLst/>
            <a:rect l="l" t="t" r="r" b="b"/>
            <a:pathLst>
              <a:path w="497129" h="9144">
                <a:moveTo>
                  <a:pt x="0" y="0"/>
                </a:moveTo>
                <a:lnTo>
                  <a:pt x="0" y="9145"/>
                </a:lnTo>
                <a:lnTo>
                  <a:pt x="497129" y="9145"/>
                </a:lnTo>
                <a:lnTo>
                  <a:pt x="49712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3948049" y="7021956"/>
            <a:ext cx="583692" cy="9144"/>
          </a:xfrm>
          <a:custGeom>
            <a:avLst/>
            <a:gdLst/>
            <a:ahLst/>
            <a:cxnLst/>
            <a:rect l="l" t="t" r="r" b="b"/>
            <a:pathLst>
              <a:path w="583692" h="9144">
                <a:moveTo>
                  <a:pt x="0" y="0"/>
                </a:moveTo>
                <a:lnTo>
                  <a:pt x="0" y="9145"/>
                </a:lnTo>
                <a:lnTo>
                  <a:pt x="583692" y="9145"/>
                </a:lnTo>
                <a:lnTo>
                  <a:pt x="5836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text 1"/>
          <p:cNvSpPr txBox="1"/>
          <p:nvPr/>
        </p:nvSpPr>
        <p:spPr>
          <a:xfrm>
            <a:off x="3185795" y="7356290"/>
            <a:ext cx="3460822" cy="57586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79" b="1" spc="10" dirty="0">
                <a:latin typeface="Arial"/>
                <a:cs typeface="Arial"/>
              </a:rPr>
              <a:t>4.  La troposphère : </a:t>
            </a:r>
            <a:r>
              <a:rPr sz="1179" spc="10" dirty="0">
                <a:latin typeface="Cambria"/>
                <a:cs typeface="Cambria"/>
              </a:rPr>
              <a:t>Elle démarre à la surface de</a:t>
            </a:r>
            <a:endParaRPr sz="1100">
              <a:latin typeface="Cambria"/>
              <a:cs typeface="Cambria"/>
            </a:endParaRPr>
          </a:p>
          <a:p>
            <a:pPr marL="22860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la Terre</a:t>
            </a:r>
            <a:r>
              <a:rPr sz="1300" b="1" spc="10" dirty="0">
                <a:latin typeface="Arial"/>
                <a:cs typeface="Arial"/>
              </a:rPr>
              <a:t> </a:t>
            </a:r>
            <a:r>
              <a:rPr sz="1300" spc="10" dirty="0">
                <a:latin typeface="Cambria"/>
                <a:cs typeface="Cambria"/>
              </a:rPr>
              <a:t>jusqu’à une  hauteur de </a:t>
            </a:r>
            <a:r>
              <a:rPr sz="1300" b="1" spc="10" dirty="0">
                <a:latin typeface="Arial"/>
                <a:cs typeface="Arial"/>
              </a:rPr>
              <a:t> 11 </a:t>
            </a:r>
            <a:r>
              <a:rPr sz="1300" spc="10" dirty="0">
                <a:latin typeface="Cambria"/>
                <a:cs typeface="Cambria"/>
              </a:rPr>
              <a:t>Km dans</a:t>
            </a:r>
            <a:endParaRPr sz="1300">
              <a:latin typeface="Cambria"/>
              <a:cs typeface="Cambria"/>
            </a:endParaRPr>
          </a:p>
          <a:p>
            <a:pPr marL="22860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la zone tempérée.  Cette limite est appelée la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664" name="object 664"/>
          <p:cNvSpPr/>
          <p:nvPr/>
        </p:nvSpPr>
        <p:spPr>
          <a:xfrm>
            <a:off x="4767961" y="7906258"/>
            <a:ext cx="1843151" cy="9144"/>
          </a:xfrm>
          <a:custGeom>
            <a:avLst/>
            <a:gdLst/>
            <a:ahLst/>
            <a:cxnLst/>
            <a:rect l="l" t="t" r="r" b="b"/>
            <a:pathLst>
              <a:path w="1843151" h="9144">
                <a:moveTo>
                  <a:pt x="0" y="0"/>
                </a:moveTo>
                <a:lnTo>
                  <a:pt x="0" y="9144"/>
                </a:lnTo>
                <a:lnTo>
                  <a:pt x="1843151" y="9144"/>
                </a:lnTo>
                <a:lnTo>
                  <a:pt x="184315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text 1"/>
          <p:cNvSpPr txBox="1"/>
          <p:nvPr/>
        </p:nvSpPr>
        <p:spPr>
          <a:xfrm>
            <a:off x="3414395" y="7929695"/>
            <a:ext cx="3230628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tropopause.  A  de  rares  exceptions  près  les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665" name="object 665"/>
          <p:cNvSpPr/>
          <p:nvPr/>
        </p:nvSpPr>
        <p:spPr>
          <a:xfrm>
            <a:off x="3414395" y="8096758"/>
            <a:ext cx="838505" cy="9144"/>
          </a:xfrm>
          <a:custGeom>
            <a:avLst/>
            <a:gdLst/>
            <a:ahLst/>
            <a:cxnLst/>
            <a:rect l="l" t="t" r="r" b="b"/>
            <a:pathLst>
              <a:path w="838505" h="9144">
                <a:moveTo>
                  <a:pt x="0" y="0"/>
                </a:moveTo>
                <a:lnTo>
                  <a:pt x="0" y="9144"/>
                </a:lnTo>
                <a:lnTo>
                  <a:pt x="838505" y="9144"/>
                </a:lnTo>
                <a:lnTo>
                  <a:pt x="83850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text 1"/>
          <p:cNvSpPr txBox="1"/>
          <p:nvPr/>
        </p:nvSpPr>
        <p:spPr>
          <a:xfrm>
            <a:off x="3414395" y="8120195"/>
            <a:ext cx="494764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avions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61" name="text 1"/>
          <p:cNvSpPr txBox="1"/>
          <p:nvPr/>
        </p:nvSpPr>
        <p:spPr>
          <a:xfrm>
            <a:off x="4049556" y="8120195"/>
            <a:ext cx="989692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commerciaux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62" name="text 1"/>
          <p:cNvSpPr txBox="1"/>
          <p:nvPr/>
        </p:nvSpPr>
        <p:spPr>
          <a:xfrm>
            <a:off x="3414395" y="8120195"/>
            <a:ext cx="2415059" cy="38498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1765085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évoluent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troposphère.( Concorde…).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63" name="text 1"/>
          <p:cNvSpPr txBox="1"/>
          <p:nvPr/>
        </p:nvSpPr>
        <p:spPr>
          <a:xfrm>
            <a:off x="5970181" y="8120195"/>
            <a:ext cx="371155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dans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64" name="text 1"/>
          <p:cNvSpPr txBox="1"/>
          <p:nvPr/>
        </p:nvSpPr>
        <p:spPr>
          <a:xfrm>
            <a:off x="6481733" y="8120195"/>
            <a:ext cx="162616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la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65" name="text 1"/>
          <p:cNvSpPr txBox="1"/>
          <p:nvPr/>
        </p:nvSpPr>
        <p:spPr>
          <a:xfrm>
            <a:off x="899464" y="8694744"/>
            <a:ext cx="5742500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NB  : </a:t>
            </a:r>
            <a:r>
              <a:rPr sz="1300" spc="10" dirty="0">
                <a:latin typeface="Cambria"/>
                <a:cs typeface="Cambria"/>
              </a:rPr>
              <a:t>Dans  la  troposphère,  intéressée  principalement  par  les  phénomènes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666" name="object 666"/>
          <p:cNvSpPr/>
          <p:nvPr/>
        </p:nvSpPr>
        <p:spPr>
          <a:xfrm>
            <a:off x="1367282" y="8861806"/>
            <a:ext cx="5243830" cy="9144"/>
          </a:xfrm>
          <a:custGeom>
            <a:avLst/>
            <a:gdLst/>
            <a:ahLst/>
            <a:cxnLst/>
            <a:rect l="l" t="t" r="r" b="b"/>
            <a:pathLst>
              <a:path w="5243830" h="9144">
                <a:moveTo>
                  <a:pt x="0" y="0"/>
                </a:moveTo>
                <a:lnTo>
                  <a:pt x="0" y="9144"/>
                </a:lnTo>
                <a:lnTo>
                  <a:pt x="5243830" y="9144"/>
                </a:lnTo>
                <a:lnTo>
                  <a:pt x="524383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text 1"/>
          <p:cNvSpPr txBox="1"/>
          <p:nvPr/>
        </p:nvSpPr>
        <p:spPr>
          <a:xfrm>
            <a:off x="899464" y="8885244"/>
            <a:ext cx="5746238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70" spc="10" dirty="0">
                <a:latin typeface="Cambria"/>
                <a:cs typeface="Cambria"/>
              </a:rPr>
              <a:t>météorologiques, la température varie en moyenne de 15° au niveau du sol jusqu’à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667" name="object 667"/>
          <p:cNvSpPr/>
          <p:nvPr/>
        </p:nvSpPr>
        <p:spPr>
          <a:xfrm>
            <a:off x="899464" y="9052306"/>
            <a:ext cx="1190548" cy="9144"/>
          </a:xfrm>
          <a:custGeom>
            <a:avLst/>
            <a:gdLst/>
            <a:ahLst/>
            <a:cxnLst/>
            <a:rect l="l" t="t" r="r" b="b"/>
            <a:pathLst>
              <a:path w="1190548" h="9144">
                <a:moveTo>
                  <a:pt x="0" y="0"/>
                </a:moveTo>
                <a:lnTo>
                  <a:pt x="0" y="9144"/>
                </a:lnTo>
                <a:lnTo>
                  <a:pt x="1190549" y="9144"/>
                </a:lnTo>
                <a:lnTo>
                  <a:pt x="119054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text 1"/>
          <p:cNvSpPr txBox="1"/>
          <p:nvPr/>
        </p:nvSpPr>
        <p:spPr>
          <a:xfrm>
            <a:off x="899464" y="9077268"/>
            <a:ext cx="5746647" cy="38172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-56° à la tropopause.</a:t>
            </a:r>
            <a:r>
              <a:rPr sz="1300" b="1" spc="10" dirty="0">
                <a:latin typeface="Arial"/>
                <a:cs typeface="Arial"/>
              </a:rPr>
              <a:t> On retiendra les valeurs moyennes de – 6,5° tous les</a:t>
            </a:r>
            <a:endParaRPr sz="13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1000 m ou -2° tous les 1000 ft.</a:t>
            </a:r>
            <a:endParaRPr sz="1300">
              <a:latin typeface="Arial"/>
              <a:cs typeface="Arial"/>
            </a:endParaRPr>
          </a:p>
        </p:txBody>
      </p:sp>
      <p:sp>
        <p:nvSpPr>
          <p:cNvPr id="668" name="object 668"/>
          <p:cNvSpPr/>
          <p:nvPr/>
        </p:nvSpPr>
        <p:spPr>
          <a:xfrm>
            <a:off x="694944" y="1734312"/>
            <a:ext cx="2284476" cy="1935479"/>
          </a:xfrm>
          <a:custGeom>
            <a:avLst/>
            <a:gdLst/>
            <a:ahLst/>
            <a:cxnLst/>
            <a:rect l="l" t="t" r="r" b="b"/>
            <a:pathLst>
              <a:path w="2284476" h="1935479">
                <a:moveTo>
                  <a:pt x="0" y="0"/>
                </a:moveTo>
                <a:lnTo>
                  <a:pt x="0" y="1935479"/>
                </a:lnTo>
                <a:lnTo>
                  <a:pt x="2284476" y="1935479"/>
                </a:lnTo>
                <a:lnTo>
                  <a:pt x="228447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690372" y="1729740"/>
            <a:ext cx="2293620" cy="1944623"/>
          </a:xfrm>
          <a:custGeom>
            <a:avLst/>
            <a:gdLst/>
            <a:ahLst/>
            <a:cxnLst/>
            <a:rect l="l" t="t" r="r" b="b"/>
            <a:pathLst>
              <a:path w="2293620" h="1944623">
                <a:moveTo>
                  <a:pt x="4572" y="4572"/>
                </a:moveTo>
                <a:lnTo>
                  <a:pt x="4572" y="1940051"/>
                </a:lnTo>
                <a:lnTo>
                  <a:pt x="2289048" y="1940051"/>
                </a:lnTo>
                <a:lnTo>
                  <a:pt x="2289048" y="4572"/>
                </a:lnTo>
                <a:lnTo>
                  <a:pt x="4572" y="457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279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56" y="1783080"/>
            <a:ext cx="2057400" cy="1877568"/>
          </a:xfrm>
          <a:prstGeom prst="rect">
            <a:avLst/>
          </a:prstGeom>
        </p:spPr>
      </p:pic>
      <p:sp>
        <p:nvSpPr>
          <p:cNvPr id="670" name="object 670"/>
          <p:cNvSpPr/>
          <p:nvPr/>
        </p:nvSpPr>
        <p:spPr>
          <a:xfrm>
            <a:off x="355092" y="4030980"/>
            <a:ext cx="2743200" cy="3893820"/>
          </a:xfrm>
          <a:custGeom>
            <a:avLst/>
            <a:gdLst/>
            <a:ahLst/>
            <a:cxnLst/>
            <a:rect l="l" t="t" r="r" b="b"/>
            <a:pathLst>
              <a:path w="2743200" h="3893820">
                <a:moveTo>
                  <a:pt x="0" y="0"/>
                </a:moveTo>
                <a:lnTo>
                  <a:pt x="0" y="3893820"/>
                </a:lnTo>
                <a:lnTo>
                  <a:pt x="2743200" y="3893820"/>
                </a:lnTo>
                <a:lnTo>
                  <a:pt x="2743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350519" y="4026408"/>
            <a:ext cx="2752344" cy="3902964"/>
          </a:xfrm>
          <a:custGeom>
            <a:avLst/>
            <a:gdLst/>
            <a:ahLst/>
            <a:cxnLst/>
            <a:rect l="l" t="t" r="r" b="b"/>
            <a:pathLst>
              <a:path w="2752344" h="3902964">
                <a:moveTo>
                  <a:pt x="4573" y="4572"/>
                </a:moveTo>
                <a:lnTo>
                  <a:pt x="4573" y="3898392"/>
                </a:lnTo>
                <a:lnTo>
                  <a:pt x="2747773" y="3898392"/>
                </a:lnTo>
                <a:lnTo>
                  <a:pt x="2747773" y="4572"/>
                </a:lnTo>
                <a:lnTo>
                  <a:pt x="4573" y="457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280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04" y="4081272"/>
            <a:ext cx="2609088" cy="3675888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837" name="object 837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672205" y="10070718"/>
            <a:ext cx="354695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131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3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712" y="5486400"/>
            <a:ext cx="3191255" cy="4457700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1128064" y="960500"/>
            <a:ext cx="1642805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b="1" spc="10" dirty="0">
                <a:latin typeface="Arial"/>
                <a:cs typeface="Arial"/>
              </a:rPr>
              <a:t>C.  Les cartes TEMSI</a:t>
            </a:r>
            <a:endParaRPr sz="1300">
              <a:latin typeface="Arial"/>
              <a:cs typeface="Arial"/>
            </a:endParaRPr>
          </a:p>
        </p:txBody>
      </p:sp>
      <p:sp>
        <p:nvSpPr>
          <p:cNvPr id="838" name="object 838"/>
          <p:cNvSpPr/>
          <p:nvPr/>
        </p:nvSpPr>
        <p:spPr>
          <a:xfrm>
            <a:off x="1356614" y="1131061"/>
            <a:ext cx="1374902" cy="13717"/>
          </a:xfrm>
          <a:custGeom>
            <a:avLst/>
            <a:gdLst/>
            <a:ahLst/>
            <a:cxnLst/>
            <a:rect l="l" t="t" r="r" b="b"/>
            <a:pathLst>
              <a:path w="1374902" h="13717">
                <a:moveTo>
                  <a:pt x="0" y="0"/>
                </a:moveTo>
                <a:lnTo>
                  <a:pt x="0" y="13717"/>
                </a:lnTo>
                <a:lnTo>
                  <a:pt x="1374902" y="13717"/>
                </a:lnTo>
                <a:lnTo>
                  <a:pt x="137490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text 1"/>
          <p:cNvSpPr txBox="1"/>
          <p:nvPr/>
        </p:nvSpPr>
        <p:spPr>
          <a:xfrm>
            <a:off x="899464" y="1486732"/>
            <a:ext cx="5742944" cy="57548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449529">
              <a:lnSpc>
                <a:spcPct val="100000"/>
              </a:lnSpc>
            </a:pPr>
            <a:r>
              <a:rPr sz="1270" spc="10" dirty="0">
                <a:latin typeface="Cambria"/>
                <a:cs typeface="Cambria"/>
              </a:rPr>
              <a:t>Les cartes TEMSI (Temps Significatif) sont des cartes météorologiques de la</a:t>
            </a:r>
            <a:endParaRPr sz="12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270" spc="10" dirty="0">
                <a:latin typeface="Cambria"/>
                <a:cs typeface="Cambria"/>
              </a:rPr>
              <a:t>France, valables pour un niveau de vol précisé, leur validité est de 3 heures  et elles</a:t>
            </a:r>
            <a:endParaRPr sz="12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sont disponibles 4 heures avant leur début de validité.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5050282" y="2423992"/>
            <a:ext cx="1182940" cy="40022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Elles impliquent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notamment :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5050282" y="2943675"/>
            <a:ext cx="1589813" cy="15481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Wingdings"/>
                <a:cs typeface="Wingdings"/>
              </a:rPr>
              <a:t> </a:t>
            </a:r>
            <a:r>
              <a:rPr sz="1300" spc="10" dirty="0">
                <a:latin typeface="Cambria"/>
                <a:cs typeface="Cambria"/>
              </a:rPr>
              <a:t>la nature de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l’emplacement des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fronts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Wingdings"/>
                <a:cs typeface="Wingdings"/>
              </a:rPr>
              <a:t> </a:t>
            </a:r>
            <a:r>
              <a:rPr sz="1300" spc="10" dirty="0">
                <a:latin typeface="Cambria"/>
                <a:cs typeface="Cambria"/>
              </a:rPr>
              <a:t>les nuages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présents ainsi que la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couverture nuageuse 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Wingdings"/>
                <a:cs typeface="Wingdings"/>
              </a:rPr>
              <a:t> </a:t>
            </a:r>
            <a:r>
              <a:rPr sz="1300" spc="10" dirty="0">
                <a:latin typeface="Cambria"/>
                <a:cs typeface="Cambria"/>
              </a:rPr>
              <a:t>l’orientation et la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vitesse du vent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5050282" y="4492440"/>
            <a:ext cx="1133234" cy="58005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Wingdings"/>
                <a:cs typeface="Wingdings"/>
              </a:rPr>
              <a:t> </a:t>
            </a:r>
            <a:r>
              <a:rPr sz="1300" spc="10" dirty="0">
                <a:latin typeface="Cambria"/>
                <a:cs typeface="Cambria"/>
              </a:rPr>
              <a:t>les risques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givrage et de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turbulence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6183516" y="4492440"/>
            <a:ext cx="208702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5050282" y="5073084"/>
            <a:ext cx="1437236" cy="38650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Wingdings"/>
                <a:cs typeface="Wingdings"/>
              </a:rPr>
              <a:t> </a:t>
            </a:r>
            <a:r>
              <a:rPr sz="1300" spc="10" dirty="0">
                <a:latin typeface="Cambria"/>
                <a:cs typeface="Cambria"/>
              </a:rPr>
              <a:t>la température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du point de rosée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899464" y="7752685"/>
            <a:ext cx="1938492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Tableau des symboles </a:t>
            </a:r>
            <a:r>
              <a:rPr sz="1300" spc="10" dirty="0">
                <a:latin typeface="Wingdings"/>
                <a:cs typeface="Wingdings"/>
              </a:rPr>
              <a:t></a:t>
            </a:r>
            <a:r>
              <a:rPr sz="1300" b="1" spc="10" dirty="0">
                <a:latin typeface="Arial"/>
                <a:cs typeface="Arial"/>
              </a:rPr>
              <a:t> </a:t>
            </a:r>
            <a:endParaRPr sz="1300">
              <a:latin typeface="Arial"/>
              <a:cs typeface="Arial"/>
            </a:endParaRPr>
          </a:p>
        </p:txBody>
      </p:sp>
      <p:pic>
        <p:nvPicPr>
          <p:cNvPr id="333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28" y="2346960"/>
            <a:ext cx="4405884" cy="3142488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839" name="object 839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672205" y="10070718"/>
            <a:ext cx="354695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132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34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3892296"/>
            <a:ext cx="4515612" cy="5713476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1128064" y="960500"/>
            <a:ext cx="4124512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b="1" spc="10" dirty="0">
                <a:latin typeface="Arial"/>
                <a:cs typeface="Arial"/>
              </a:rPr>
              <a:t>D.  La Carte des vents et des températures prévues</a:t>
            </a:r>
            <a:endParaRPr sz="1300">
              <a:latin typeface="Arial"/>
              <a:cs typeface="Arial"/>
            </a:endParaRPr>
          </a:p>
        </p:txBody>
      </p:sp>
      <p:sp>
        <p:nvSpPr>
          <p:cNvPr id="840" name="object 840"/>
          <p:cNvSpPr/>
          <p:nvPr/>
        </p:nvSpPr>
        <p:spPr>
          <a:xfrm>
            <a:off x="1356614" y="1131061"/>
            <a:ext cx="3856609" cy="13717"/>
          </a:xfrm>
          <a:custGeom>
            <a:avLst/>
            <a:gdLst/>
            <a:ahLst/>
            <a:cxnLst/>
            <a:rect l="l" t="t" r="r" b="b"/>
            <a:pathLst>
              <a:path w="3856609" h="13717">
                <a:moveTo>
                  <a:pt x="0" y="0"/>
                </a:moveTo>
                <a:lnTo>
                  <a:pt x="0" y="13717"/>
                </a:lnTo>
                <a:lnTo>
                  <a:pt x="3856609" y="13717"/>
                </a:lnTo>
                <a:lnTo>
                  <a:pt x="385660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text 1"/>
          <p:cNvSpPr txBox="1"/>
          <p:nvPr/>
        </p:nvSpPr>
        <p:spPr>
          <a:xfrm>
            <a:off x="1608074" y="1486732"/>
            <a:ext cx="4831600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Ces cartes fournissent la force du vent et les températures prévues à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841" name="object 841"/>
          <p:cNvSpPr/>
          <p:nvPr/>
        </p:nvSpPr>
        <p:spPr>
          <a:xfrm>
            <a:off x="1608074" y="1653795"/>
            <a:ext cx="4800346" cy="9143"/>
          </a:xfrm>
          <a:custGeom>
            <a:avLst/>
            <a:gdLst/>
            <a:ahLst/>
            <a:cxnLst/>
            <a:rect l="l" t="t" r="r" b="b"/>
            <a:pathLst>
              <a:path w="4800346" h="9143">
                <a:moveTo>
                  <a:pt x="0" y="0"/>
                </a:moveTo>
                <a:lnTo>
                  <a:pt x="0" y="9143"/>
                </a:lnTo>
                <a:lnTo>
                  <a:pt x="4800346" y="9143"/>
                </a:lnTo>
                <a:lnTo>
                  <a:pt x="480034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text 1"/>
          <p:cNvSpPr txBox="1"/>
          <p:nvPr/>
        </p:nvSpPr>
        <p:spPr>
          <a:xfrm>
            <a:off x="3123311" y="1673732"/>
            <a:ext cx="1810751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différents niveaux de vol.</a:t>
            </a:r>
            <a:endParaRPr sz="1400">
              <a:latin typeface="Arial"/>
              <a:cs typeface="Arial"/>
            </a:endParaRPr>
          </a:p>
        </p:txBody>
      </p:sp>
      <p:sp>
        <p:nvSpPr>
          <p:cNvPr id="842" name="object 842"/>
          <p:cNvSpPr/>
          <p:nvPr/>
        </p:nvSpPr>
        <p:spPr>
          <a:xfrm>
            <a:off x="3123311" y="1845819"/>
            <a:ext cx="1771523" cy="9143"/>
          </a:xfrm>
          <a:custGeom>
            <a:avLst/>
            <a:gdLst/>
            <a:ahLst/>
            <a:cxnLst/>
            <a:rect l="l" t="t" r="r" b="b"/>
            <a:pathLst>
              <a:path w="1771523" h="9143">
                <a:moveTo>
                  <a:pt x="0" y="0"/>
                </a:moveTo>
                <a:lnTo>
                  <a:pt x="0" y="9143"/>
                </a:lnTo>
                <a:lnTo>
                  <a:pt x="1771523" y="9143"/>
                </a:lnTo>
                <a:lnTo>
                  <a:pt x="17715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text 1"/>
          <p:cNvSpPr txBox="1"/>
          <p:nvPr/>
        </p:nvSpPr>
        <p:spPr>
          <a:xfrm>
            <a:off x="899464" y="2192344"/>
            <a:ext cx="4482685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Il y a 4 cartes par jour : 00h, 06h, 12h, 18h (</a:t>
            </a:r>
            <a:r>
              <a:rPr sz="1300" i="1" spc="10" dirty="0">
                <a:latin typeface="Arial"/>
                <a:cs typeface="Arial"/>
              </a:rPr>
              <a:t>en Temps Universel</a:t>
            </a:r>
            <a:r>
              <a:rPr sz="1300" spc="10" dirty="0">
                <a:latin typeface="Cambria"/>
                <a:cs typeface="Cambria"/>
              </a:rPr>
              <a:t>)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899464" y="2487999"/>
            <a:ext cx="5796840" cy="38498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70" spc="10" dirty="0">
                <a:latin typeface="Cambria"/>
                <a:cs typeface="Cambria"/>
              </a:rPr>
              <a:t>La température est inscrite avec un signe + (si elle est positive). Si elle est négative,</a:t>
            </a:r>
            <a:endParaRPr sz="12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il n’y aura pas de symbole devant. Par exemple :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899464" y="2974156"/>
            <a:ext cx="4097110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— Sur la carte, on lit +3. La température est donc de +3°C.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899464" y="3268669"/>
            <a:ext cx="3967571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— Sur la carte, on lit 1. La température est donc de -1°C.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899464" y="3562800"/>
            <a:ext cx="5475061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Les flèches indiquent la direction du vent et le nombre de barbules, la vitesse.</a:t>
            </a:r>
            <a:endParaRPr sz="13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843" name="object 843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672205" y="10070718"/>
            <a:ext cx="354695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133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35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" y="1901952"/>
            <a:ext cx="7176516" cy="5398008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1128064" y="946383"/>
            <a:ext cx="2512770" cy="2843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20" spc="10" dirty="0">
                <a:latin typeface="Arial"/>
                <a:cs typeface="Arial"/>
              </a:rPr>
              <a:t>VII.   English Vocabulary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3001391" y="1612998"/>
            <a:ext cx="1593992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Weather Vocabulary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844" name="object 844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672205" y="10070718"/>
            <a:ext cx="354695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134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36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21308"/>
            <a:ext cx="7312152" cy="4712208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2554859" y="960726"/>
            <a:ext cx="2487437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Weather map and wind strength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672" name="object 672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672205" y="10070718"/>
            <a:ext cx="354695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105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28064" y="960500"/>
            <a:ext cx="2895788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b="1" spc="10" dirty="0">
                <a:latin typeface="Arial"/>
                <a:cs typeface="Arial"/>
              </a:rPr>
              <a:t>B.  La Composition de l’atmosphère</a:t>
            </a:r>
            <a:endParaRPr sz="1300">
              <a:latin typeface="Arial"/>
              <a:cs typeface="Arial"/>
            </a:endParaRPr>
          </a:p>
        </p:txBody>
      </p:sp>
      <p:sp>
        <p:nvSpPr>
          <p:cNvPr id="673" name="object 673"/>
          <p:cNvSpPr/>
          <p:nvPr/>
        </p:nvSpPr>
        <p:spPr>
          <a:xfrm>
            <a:off x="1356614" y="1131061"/>
            <a:ext cx="2628011" cy="13717"/>
          </a:xfrm>
          <a:custGeom>
            <a:avLst/>
            <a:gdLst/>
            <a:ahLst/>
            <a:cxnLst/>
            <a:rect l="l" t="t" r="r" b="b"/>
            <a:pathLst>
              <a:path w="2628011" h="13717">
                <a:moveTo>
                  <a:pt x="0" y="0"/>
                </a:moveTo>
                <a:lnTo>
                  <a:pt x="0" y="13717"/>
                </a:lnTo>
                <a:lnTo>
                  <a:pt x="2628011" y="13717"/>
                </a:lnTo>
                <a:lnTo>
                  <a:pt x="262801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text 1"/>
          <p:cNvSpPr txBox="1"/>
          <p:nvPr/>
        </p:nvSpPr>
        <p:spPr>
          <a:xfrm>
            <a:off x="937564" y="1468444"/>
            <a:ext cx="5584789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L’air atmosphérique est un mélange d’air sec, de vapeur d’eau et de poussières.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899464" y="1742764"/>
            <a:ext cx="3564591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L’air sec (99,97 %)  est composé des gaz suivants :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4431157" y="1602037"/>
            <a:ext cx="393192" cy="21702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550" spc="10" dirty="0">
                <a:latin typeface="Wingdings"/>
                <a:cs typeface="Wingdings"/>
              </a:rPr>
              <a:t></a:t>
            </a:r>
            <a:endParaRPr sz="1500">
              <a:latin typeface="Wingdings"/>
              <a:cs typeface="Wingdings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899464" y="1897693"/>
            <a:ext cx="393192" cy="21702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550" spc="10" dirty="0">
                <a:latin typeface="Wingdings"/>
                <a:cs typeface="Wingdings"/>
              </a:rPr>
              <a:t></a:t>
            </a:r>
            <a:endParaRPr sz="1500">
              <a:latin typeface="Wingdings"/>
              <a:cs typeface="Wingdings"/>
            </a:endParaRPr>
          </a:p>
        </p:txBody>
      </p:sp>
      <p:pic>
        <p:nvPicPr>
          <p:cNvPr id="281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0" y="4244340"/>
            <a:ext cx="168910" cy="140335"/>
          </a:xfrm>
          <a:prstGeom prst="rect">
            <a:avLst/>
          </a:prstGeom>
        </p:spPr>
      </p:pic>
      <p:sp>
        <p:nvSpPr>
          <p:cNvPr id="9" name="text 1"/>
          <p:cNvSpPr txBox="1"/>
          <p:nvPr/>
        </p:nvSpPr>
        <p:spPr>
          <a:xfrm>
            <a:off x="1297178" y="4219768"/>
            <a:ext cx="1887093" cy="2019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Arial"/>
                <a:cs typeface="Arial"/>
              </a:rPr>
              <a:t> </a:t>
            </a:r>
            <a:r>
              <a:rPr sz="1300" b="1" spc="10" dirty="0">
                <a:latin typeface="Arial"/>
                <a:cs typeface="Arial"/>
              </a:rPr>
              <a:t>Diazote</a:t>
            </a:r>
            <a:r>
              <a:rPr sz="1300" spc="10" dirty="0">
                <a:latin typeface="Cambria"/>
                <a:cs typeface="Cambria"/>
              </a:rPr>
              <a:t> …………     78%</a:t>
            </a:r>
            <a:r>
              <a:rPr sz="1300" spc="10" dirty="0">
                <a:latin typeface="Arial"/>
                <a:cs typeface="Arial"/>
              </a:rPr>
              <a:t></a:t>
            </a:r>
            <a:endParaRPr sz="1300">
              <a:latin typeface="Arial"/>
              <a:cs typeface="Arial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899464" y="4370644"/>
            <a:ext cx="205740" cy="20096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Arial"/>
                <a:cs typeface="Arial"/>
              </a:rPr>
              <a:t></a:t>
            </a:r>
            <a:endParaRPr sz="1300">
              <a:latin typeface="Arial"/>
              <a:cs typeface="Arial"/>
            </a:endParaRPr>
          </a:p>
        </p:txBody>
      </p:sp>
      <p:pic>
        <p:nvPicPr>
          <p:cNvPr id="282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0" y="4655820"/>
            <a:ext cx="146050" cy="140334"/>
          </a:xfrm>
          <a:prstGeom prst="rect">
            <a:avLst/>
          </a:prstGeom>
        </p:spPr>
      </p:pic>
      <p:sp>
        <p:nvSpPr>
          <p:cNvPr id="11" name="text 1"/>
          <p:cNvSpPr txBox="1"/>
          <p:nvPr/>
        </p:nvSpPr>
        <p:spPr>
          <a:xfrm>
            <a:off x="1274318" y="4640268"/>
            <a:ext cx="1780047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Arial"/>
                <a:cs typeface="Arial"/>
              </a:rPr>
              <a:t> </a:t>
            </a:r>
            <a:r>
              <a:rPr sz="1300" b="1" spc="10" dirty="0">
                <a:latin typeface="Arial"/>
                <a:cs typeface="Arial"/>
              </a:rPr>
              <a:t>Dioxygène</a:t>
            </a:r>
            <a:r>
              <a:rPr sz="1300" spc="10" dirty="0">
                <a:latin typeface="Cambria"/>
                <a:cs typeface="Cambria"/>
              </a:rPr>
              <a:t> (O) ….. 21%</a:t>
            </a:r>
            <a:endParaRPr sz="1300">
              <a:latin typeface="Arial"/>
              <a:cs typeface="Arial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899464" y="4783648"/>
            <a:ext cx="205740" cy="20096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Arial"/>
                <a:cs typeface="Arial"/>
              </a:rPr>
              <a:t></a:t>
            </a:r>
            <a:endParaRPr sz="1300">
              <a:latin typeface="Arial"/>
              <a:cs typeface="Arial"/>
            </a:endParaRPr>
          </a:p>
        </p:txBody>
      </p:sp>
      <p:pic>
        <p:nvPicPr>
          <p:cNvPr id="283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0" y="5068570"/>
            <a:ext cx="105410" cy="140334"/>
          </a:xfrm>
          <a:prstGeom prst="rect">
            <a:avLst/>
          </a:prstGeom>
        </p:spPr>
      </p:pic>
      <p:sp>
        <p:nvSpPr>
          <p:cNvPr id="13" name="text 1"/>
          <p:cNvSpPr txBox="1"/>
          <p:nvPr/>
        </p:nvSpPr>
        <p:spPr>
          <a:xfrm>
            <a:off x="1233220" y="5053272"/>
            <a:ext cx="1728180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Arial"/>
                <a:cs typeface="Arial"/>
              </a:rPr>
              <a:t> </a:t>
            </a:r>
            <a:r>
              <a:rPr sz="1300" b="1" spc="10" dirty="0">
                <a:latin typeface="Arial"/>
                <a:cs typeface="Arial"/>
              </a:rPr>
              <a:t>Argon</a:t>
            </a:r>
            <a:r>
              <a:rPr sz="1300" spc="10" dirty="0">
                <a:latin typeface="Cambria"/>
                <a:cs typeface="Cambria"/>
              </a:rPr>
              <a:t> (Ar) ………0,9%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1126540" y="5339908"/>
            <a:ext cx="5740602" cy="20198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(+ Quelques traces de  gaz rares : </a:t>
            </a:r>
            <a:r>
              <a:rPr sz="1300" b="1" spc="10" dirty="0">
                <a:latin typeface="Arial"/>
                <a:cs typeface="Arial"/>
              </a:rPr>
              <a:t>Hélium</a:t>
            </a:r>
            <a:r>
              <a:rPr sz="1300" spc="10" dirty="0">
                <a:latin typeface="Cambria"/>
                <a:cs typeface="Cambria"/>
              </a:rPr>
              <a:t>, </a:t>
            </a:r>
            <a:r>
              <a:rPr sz="1300" b="1" spc="10" dirty="0">
                <a:latin typeface="Arial"/>
                <a:cs typeface="Arial"/>
              </a:rPr>
              <a:t>Dioxyde de carbone</a:t>
            </a:r>
            <a:r>
              <a:rPr sz="1300" spc="10" dirty="0">
                <a:latin typeface="Cambria"/>
                <a:cs typeface="Cambria"/>
              </a:rPr>
              <a:t>, </a:t>
            </a:r>
            <a:r>
              <a:rPr sz="1300" b="1" spc="10" dirty="0">
                <a:latin typeface="Arial"/>
                <a:cs typeface="Arial"/>
              </a:rPr>
              <a:t>Dihydrogène</a:t>
            </a:r>
            <a:r>
              <a:rPr sz="1300" spc="10" dirty="0">
                <a:latin typeface="Cambria"/>
                <a:cs typeface="Cambria"/>
              </a:rPr>
              <a:t>).</a:t>
            </a:r>
            <a:r>
              <a:rPr sz="1300" spc="10" dirty="0">
                <a:latin typeface="Arial"/>
                <a:cs typeface="Arial"/>
              </a:rPr>
              <a:t></a:t>
            </a:r>
            <a:endParaRPr sz="1300">
              <a:latin typeface="Arial"/>
              <a:cs typeface="Arial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899464" y="5940494"/>
            <a:ext cx="5797207" cy="38498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L’atmosphère,  comme  tout  gaz,  peut  être  décrite  par  un  certain  nombre  de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paramètres :</a:t>
            </a:r>
            <a:r>
              <a:rPr sz="1300" spc="10" dirty="0">
                <a:latin typeface="Arial"/>
                <a:cs typeface="Arial"/>
              </a:rPr>
              <a:t></a:t>
            </a:r>
            <a:endParaRPr sz="1300">
              <a:latin typeface="Arial"/>
              <a:cs typeface="Arial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899464" y="6420554"/>
            <a:ext cx="100620" cy="74160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-</a:t>
            </a:r>
            <a:endParaRPr sz="13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-</a:t>
            </a:r>
            <a:endParaRPr sz="13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-</a:t>
            </a:r>
            <a:endParaRPr sz="13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-</a:t>
            </a:r>
            <a:endParaRPr sz="1300">
              <a:latin typeface="Arial"/>
              <a:cs typeface="Arial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1348994" y="6420554"/>
            <a:ext cx="1167399" cy="74160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La température,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La pression,</a:t>
            </a:r>
            <a:r>
              <a:rPr sz="100" spc="10" dirty="0">
                <a:latin typeface="Times New Roman"/>
                <a:cs typeface="Times New Roman"/>
              </a:rPr>
              <a:t> 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L’humidité,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Le vent.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1128064" y="7395463"/>
            <a:ext cx="2170110" cy="19920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40" b="1" spc="10" dirty="0">
                <a:latin typeface="Arial"/>
                <a:cs typeface="Arial"/>
              </a:rPr>
              <a:t>C.  L’atmosphère standard</a:t>
            </a:r>
            <a:endParaRPr sz="1300">
              <a:latin typeface="Arial"/>
              <a:cs typeface="Arial"/>
            </a:endParaRPr>
          </a:p>
        </p:txBody>
      </p:sp>
      <p:sp>
        <p:nvSpPr>
          <p:cNvPr id="674" name="object 674"/>
          <p:cNvSpPr/>
          <p:nvPr/>
        </p:nvSpPr>
        <p:spPr>
          <a:xfrm>
            <a:off x="1356614" y="7566025"/>
            <a:ext cx="1902206" cy="13716"/>
          </a:xfrm>
          <a:custGeom>
            <a:avLst/>
            <a:gdLst/>
            <a:ahLst/>
            <a:cxnLst/>
            <a:rect l="l" t="t" r="r" b="b"/>
            <a:pathLst>
              <a:path w="1902206" h="13716">
                <a:moveTo>
                  <a:pt x="0" y="0"/>
                </a:moveTo>
                <a:lnTo>
                  <a:pt x="0" y="13716"/>
                </a:lnTo>
                <a:lnTo>
                  <a:pt x="1902206" y="13716"/>
                </a:lnTo>
                <a:lnTo>
                  <a:pt x="190220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text 1"/>
          <p:cNvSpPr txBox="1"/>
          <p:nvPr/>
        </p:nvSpPr>
        <p:spPr>
          <a:xfrm>
            <a:off x="899464" y="7835239"/>
            <a:ext cx="5704762" cy="37428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70" spc="10" dirty="0">
                <a:latin typeface="Cambria"/>
                <a:cs typeface="Cambria"/>
              </a:rPr>
              <a:t>Pour les besoins de l’aéronautique, il a été nécessaire de « figer » l’atmosphère en</a:t>
            </a:r>
            <a:endParaRPr sz="12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une atmosphère moyenne, dite « standard ISA».</a:t>
            </a:r>
            <a:r>
              <a:rPr sz="1300" spc="10" dirty="0">
                <a:latin typeface="Cambria"/>
                <a:cs typeface="Cambria"/>
              </a:rPr>
              <a:t> 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0" name="text 1"/>
          <p:cNvSpPr txBox="1"/>
          <p:nvPr/>
        </p:nvSpPr>
        <p:spPr>
          <a:xfrm>
            <a:off x="899464" y="8303075"/>
            <a:ext cx="5703280" cy="37431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Cela permet de décrire les performances des aéronefs et de les localiser dans le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plan vertical. On retiendra :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675" name="object 675"/>
          <p:cNvSpPr/>
          <p:nvPr/>
        </p:nvSpPr>
        <p:spPr>
          <a:xfrm>
            <a:off x="2343912" y="8744712"/>
            <a:ext cx="3457956" cy="893064"/>
          </a:xfrm>
          <a:custGeom>
            <a:avLst/>
            <a:gdLst/>
            <a:ahLst/>
            <a:cxnLst/>
            <a:rect l="l" t="t" r="r" b="b"/>
            <a:pathLst>
              <a:path w="3457956" h="893064">
                <a:moveTo>
                  <a:pt x="0" y="0"/>
                </a:moveTo>
                <a:lnTo>
                  <a:pt x="0" y="893064"/>
                </a:lnTo>
                <a:lnTo>
                  <a:pt x="3457956" y="893064"/>
                </a:lnTo>
                <a:lnTo>
                  <a:pt x="345795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2422271" y="8796274"/>
            <a:ext cx="3303143" cy="327660"/>
          </a:xfrm>
          <a:custGeom>
            <a:avLst/>
            <a:gdLst/>
            <a:ahLst/>
            <a:cxnLst/>
            <a:rect l="l" t="t" r="r" b="b"/>
            <a:pathLst>
              <a:path w="3303143" h="327660">
                <a:moveTo>
                  <a:pt x="0" y="0"/>
                </a:moveTo>
                <a:lnTo>
                  <a:pt x="0" y="327660"/>
                </a:lnTo>
                <a:lnTo>
                  <a:pt x="3303143" y="327660"/>
                </a:lnTo>
                <a:lnTo>
                  <a:pt x="33031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text 1"/>
          <p:cNvSpPr txBox="1"/>
          <p:nvPr/>
        </p:nvSpPr>
        <p:spPr>
          <a:xfrm>
            <a:off x="2643251" y="8802496"/>
            <a:ext cx="2898886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70" b="1" spc="10" dirty="0">
                <a:solidFill>
                  <a:srgbClr val="FFFFFF"/>
                </a:solidFill>
                <a:latin typeface="Arial"/>
                <a:cs typeface="Arial"/>
              </a:rPr>
              <a:t>Température au niveau du sol : 15°</a:t>
            </a:r>
            <a:endParaRPr sz="1300">
              <a:latin typeface="Arial"/>
              <a:cs typeface="Arial"/>
            </a:endParaRPr>
          </a:p>
        </p:txBody>
      </p:sp>
      <p:sp>
        <p:nvSpPr>
          <p:cNvPr id="677" name="object 677"/>
          <p:cNvSpPr/>
          <p:nvPr/>
        </p:nvSpPr>
        <p:spPr>
          <a:xfrm>
            <a:off x="2422271" y="9123934"/>
            <a:ext cx="3303143" cy="224028"/>
          </a:xfrm>
          <a:custGeom>
            <a:avLst/>
            <a:gdLst/>
            <a:ahLst/>
            <a:cxnLst/>
            <a:rect l="l" t="t" r="r" b="b"/>
            <a:pathLst>
              <a:path w="3303143" h="224028">
                <a:moveTo>
                  <a:pt x="0" y="0"/>
                </a:moveTo>
                <a:lnTo>
                  <a:pt x="0" y="224028"/>
                </a:lnTo>
                <a:lnTo>
                  <a:pt x="3303143" y="224028"/>
                </a:lnTo>
                <a:lnTo>
                  <a:pt x="33031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text 1"/>
          <p:cNvSpPr txBox="1"/>
          <p:nvPr/>
        </p:nvSpPr>
        <p:spPr>
          <a:xfrm>
            <a:off x="2498471" y="9130156"/>
            <a:ext cx="3189971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70" b="1" spc="10" dirty="0">
                <a:solidFill>
                  <a:srgbClr val="FFFFFF"/>
                </a:solidFill>
                <a:latin typeface="Arial"/>
                <a:cs typeface="Arial"/>
              </a:rPr>
              <a:t>Pression au niveau de la mer : 1013,25</a:t>
            </a:r>
            <a:endParaRPr sz="1300">
              <a:latin typeface="Arial"/>
              <a:cs typeface="Arial"/>
            </a:endParaRPr>
          </a:p>
        </p:txBody>
      </p:sp>
      <p:sp>
        <p:nvSpPr>
          <p:cNvPr id="678" name="object 678"/>
          <p:cNvSpPr/>
          <p:nvPr/>
        </p:nvSpPr>
        <p:spPr>
          <a:xfrm>
            <a:off x="2422271" y="9347911"/>
            <a:ext cx="3303143" cy="224028"/>
          </a:xfrm>
          <a:custGeom>
            <a:avLst/>
            <a:gdLst/>
            <a:ahLst/>
            <a:cxnLst/>
            <a:rect l="l" t="t" r="r" b="b"/>
            <a:pathLst>
              <a:path w="3303143" h="224028">
                <a:moveTo>
                  <a:pt x="0" y="0"/>
                </a:moveTo>
                <a:lnTo>
                  <a:pt x="0" y="224028"/>
                </a:lnTo>
                <a:lnTo>
                  <a:pt x="3303143" y="224028"/>
                </a:lnTo>
                <a:lnTo>
                  <a:pt x="33031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text 1"/>
          <p:cNvSpPr txBox="1"/>
          <p:nvPr/>
        </p:nvSpPr>
        <p:spPr>
          <a:xfrm>
            <a:off x="3917569" y="9354134"/>
            <a:ext cx="350124" cy="19920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70" b="1" spc="10" dirty="0">
                <a:solidFill>
                  <a:srgbClr val="FFFFFF"/>
                </a:solidFill>
                <a:latin typeface="Arial"/>
                <a:cs typeface="Arial"/>
              </a:rPr>
              <a:t>hPa</a:t>
            </a:r>
            <a:endParaRPr sz="1300">
              <a:latin typeface="Arial"/>
              <a:cs typeface="Arial"/>
            </a:endParaRPr>
          </a:p>
        </p:txBody>
      </p:sp>
      <p:sp>
        <p:nvSpPr>
          <p:cNvPr id="679" name="object 679"/>
          <p:cNvSpPr/>
          <p:nvPr/>
        </p:nvSpPr>
        <p:spPr>
          <a:xfrm>
            <a:off x="7507224" y="2161032"/>
            <a:ext cx="4459224" cy="105156"/>
          </a:xfrm>
          <a:custGeom>
            <a:avLst/>
            <a:gdLst/>
            <a:ahLst/>
            <a:cxnLst/>
            <a:rect l="l" t="t" r="r" b="b"/>
            <a:pathLst>
              <a:path w="4459224" h="105156">
                <a:moveTo>
                  <a:pt x="0" y="0"/>
                </a:moveTo>
                <a:lnTo>
                  <a:pt x="0" y="105156"/>
                </a:lnTo>
                <a:lnTo>
                  <a:pt x="4459224" y="105156"/>
                </a:lnTo>
                <a:lnTo>
                  <a:pt x="445922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7502652" y="2156460"/>
            <a:ext cx="4468368" cy="114300"/>
          </a:xfrm>
          <a:custGeom>
            <a:avLst/>
            <a:gdLst/>
            <a:ahLst/>
            <a:cxnLst/>
            <a:rect l="l" t="t" r="r" b="b"/>
            <a:pathLst>
              <a:path w="4468368" h="114300">
                <a:moveTo>
                  <a:pt x="4572" y="4572"/>
                </a:moveTo>
                <a:lnTo>
                  <a:pt x="4572" y="109728"/>
                </a:lnTo>
                <a:lnTo>
                  <a:pt x="4463796" y="109728"/>
                </a:lnTo>
                <a:lnTo>
                  <a:pt x="4463796" y="4572"/>
                </a:lnTo>
                <a:lnTo>
                  <a:pt x="4572" y="457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284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756" y="2305812"/>
            <a:ext cx="3657600" cy="1920240"/>
          </a:xfrm>
          <a:prstGeom prst="rect">
            <a:avLst/>
          </a:prstGeom>
        </p:spPr>
      </p:pic>
      <p:sp>
        <p:nvSpPr>
          <p:cNvPr id="681" name="object 681"/>
          <p:cNvSpPr/>
          <p:nvPr/>
        </p:nvSpPr>
        <p:spPr>
          <a:xfrm>
            <a:off x="4657344" y="2447544"/>
            <a:ext cx="1239012" cy="1391412"/>
          </a:xfrm>
          <a:custGeom>
            <a:avLst/>
            <a:gdLst/>
            <a:ahLst/>
            <a:cxnLst/>
            <a:rect l="l" t="t" r="r" b="b"/>
            <a:pathLst>
              <a:path w="1239012" h="1391412">
                <a:moveTo>
                  <a:pt x="0" y="0"/>
                </a:moveTo>
                <a:lnTo>
                  <a:pt x="0" y="1391412"/>
                </a:lnTo>
                <a:lnTo>
                  <a:pt x="1239012" y="1391412"/>
                </a:lnTo>
                <a:lnTo>
                  <a:pt x="123901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682" name="object 682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672205" y="10070718"/>
            <a:ext cx="354695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106</a:t>
            </a:r>
            <a:endParaRPr sz="1400">
              <a:latin typeface="Arial"/>
              <a:cs typeface="Arial"/>
            </a:endParaRPr>
          </a:p>
        </p:txBody>
      </p:sp>
      <p:sp>
        <p:nvSpPr>
          <p:cNvPr id="683" name="object 683"/>
          <p:cNvSpPr/>
          <p:nvPr/>
        </p:nvSpPr>
        <p:spPr>
          <a:xfrm>
            <a:off x="4771644" y="1048512"/>
            <a:ext cx="1953768" cy="800100"/>
          </a:xfrm>
          <a:custGeom>
            <a:avLst/>
            <a:gdLst/>
            <a:ahLst/>
            <a:cxnLst/>
            <a:rect l="l" t="t" r="r" b="b"/>
            <a:pathLst>
              <a:path w="1953768" h="800100">
                <a:moveTo>
                  <a:pt x="133350" y="0"/>
                </a:moveTo>
                <a:lnTo>
                  <a:pt x="1953768" y="0"/>
                </a:lnTo>
                <a:lnTo>
                  <a:pt x="1953768" y="666750"/>
                </a:lnTo>
                <a:cubicBezTo>
                  <a:pt x="1953768" y="740410"/>
                  <a:pt x="1894078" y="800100"/>
                  <a:pt x="1820418" y="800100"/>
                </a:cubicBezTo>
                <a:lnTo>
                  <a:pt x="0" y="800100"/>
                </a:lnTo>
                <a:lnTo>
                  <a:pt x="0" y="133350"/>
                </a:lnTo>
                <a:cubicBezTo>
                  <a:pt x="0" y="59690"/>
                  <a:pt x="59690" y="0"/>
                  <a:pt x="133350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text 1"/>
          <p:cNvSpPr txBox="1"/>
          <p:nvPr/>
        </p:nvSpPr>
        <p:spPr>
          <a:xfrm>
            <a:off x="1128064" y="946383"/>
            <a:ext cx="212485" cy="2843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20" spc="10" dirty="0">
                <a:latin typeface="Arial"/>
                <a:cs typeface="Arial"/>
              </a:rPr>
              <a:t>II.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1585214" y="963532"/>
            <a:ext cx="2172968" cy="26519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20" spc="10" dirty="0">
                <a:latin typeface="Arial"/>
                <a:cs typeface="Arial"/>
              </a:rPr>
              <a:t>La pression et le vent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1128064" y="1571624"/>
            <a:ext cx="2574224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b="1" spc="10" dirty="0">
                <a:latin typeface="Arial"/>
                <a:cs typeface="Arial"/>
              </a:rPr>
              <a:t>A.  La Pression de l’atmosphère</a:t>
            </a:r>
            <a:endParaRPr sz="1300">
              <a:latin typeface="Arial"/>
              <a:cs typeface="Arial"/>
            </a:endParaRPr>
          </a:p>
        </p:txBody>
      </p:sp>
      <p:sp>
        <p:nvSpPr>
          <p:cNvPr id="684" name="object 684"/>
          <p:cNvSpPr/>
          <p:nvPr/>
        </p:nvSpPr>
        <p:spPr>
          <a:xfrm>
            <a:off x="1356614" y="1742186"/>
            <a:ext cx="2306447" cy="13716"/>
          </a:xfrm>
          <a:custGeom>
            <a:avLst/>
            <a:gdLst/>
            <a:ahLst/>
            <a:cxnLst/>
            <a:rect l="l" t="t" r="r" b="b"/>
            <a:pathLst>
              <a:path w="2306447" h="13716">
                <a:moveTo>
                  <a:pt x="0" y="0"/>
                </a:moveTo>
                <a:lnTo>
                  <a:pt x="0" y="13716"/>
                </a:lnTo>
                <a:lnTo>
                  <a:pt x="2306447" y="13716"/>
                </a:lnTo>
                <a:lnTo>
                  <a:pt x="23064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text 1"/>
          <p:cNvSpPr txBox="1"/>
          <p:nvPr/>
        </p:nvSpPr>
        <p:spPr>
          <a:xfrm>
            <a:off x="899464" y="2020132"/>
            <a:ext cx="5793983" cy="40022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La force exercée par le gaz « F » sur une surface « S », placée dans ce gaz, est due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aux chocs des molécules, sur la surface. La pression est définie par le rapport P/S.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1356614" y="2759271"/>
            <a:ext cx="4856368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Plus la pression du gaz est élevée et plus cette force sera importante.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685" name="object 685"/>
          <p:cNvSpPr/>
          <p:nvPr/>
        </p:nvSpPr>
        <p:spPr>
          <a:xfrm>
            <a:off x="1356614" y="2926334"/>
            <a:ext cx="4820158" cy="9143"/>
          </a:xfrm>
          <a:custGeom>
            <a:avLst/>
            <a:gdLst/>
            <a:ahLst/>
            <a:cxnLst/>
            <a:rect l="l" t="t" r="r" b="b"/>
            <a:pathLst>
              <a:path w="4820158" h="9143">
                <a:moveTo>
                  <a:pt x="0" y="0"/>
                </a:moveTo>
                <a:lnTo>
                  <a:pt x="0" y="9143"/>
                </a:lnTo>
                <a:lnTo>
                  <a:pt x="4820158" y="9143"/>
                </a:lnTo>
                <a:lnTo>
                  <a:pt x="482015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text 1"/>
          <p:cNvSpPr txBox="1"/>
          <p:nvPr/>
        </p:nvSpPr>
        <p:spPr>
          <a:xfrm>
            <a:off x="899464" y="3283908"/>
            <a:ext cx="5797249" cy="40022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Sur Terre, la pression est principalement due </a:t>
            </a:r>
            <a:r>
              <a:rPr sz="1300" b="1" spc="10" dirty="0">
                <a:latin typeface="Arial"/>
                <a:cs typeface="Arial"/>
              </a:rPr>
              <a:t>au poids </a:t>
            </a:r>
            <a:r>
              <a:rPr sz="1300" spc="10" dirty="0">
                <a:latin typeface="Cambria"/>
                <a:cs typeface="Cambria"/>
              </a:rPr>
              <a:t>de l’air situé au-dessus de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nous.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899464" y="3801764"/>
            <a:ext cx="5796053" cy="18581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50" spc="10" dirty="0">
                <a:latin typeface="Cambria"/>
                <a:cs typeface="Cambria"/>
              </a:rPr>
              <a:t>La pression se mesure en Pascal (Pa) mais, en météorologie, on utilise plutôt </a:t>
            </a:r>
            <a:r>
              <a:rPr sz="1250" b="1" spc="10" dirty="0">
                <a:latin typeface="Arial"/>
                <a:cs typeface="Arial"/>
              </a:rPr>
              <a:t>l’Hecto</a:t>
            </a:r>
            <a:endParaRPr sz="1200">
              <a:latin typeface="Arial"/>
              <a:cs typeface="Arial"/>
            </a:endParaRPr>
          </a:p>
        </p:txBody>
      </p:sp>
      <p:sp>
        <p:nvSpPr>
          <p:cNvPr id="686" name="object 686"/>
          <p:cNvSpPr/>
          <p:nvPr/>
        </p:nvSpPr>
        <p:spPr>
          <a:xfrm>
            <a:off x="2664587" y="3961511"/>
            <a:ext cx="755903" cy="9144"/>
          </a:xfrm>
          <a:custGeom>
            <a:avLst/>
            <a:gdLst/>
            <a:ahLst/>
            <a:cxnLst/>
            <a:rect l="l" t="t" r="r" b="b"/>
            <a:pathLst>
              <a:path w="755903" h="9144">
                <a:moveTo>
                  <a:pt x="0" y="0"/>
                </a:moveTo>
                <a:lnTo>
                  <a:pt x="0" y="9144"/>
                </a:lnTo>
                <a:lnTo>
                  <a:pt x="755903" y="9144"/>
                </a:lnTo>
                <a:lnTo>
                  <a:pt x="75590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text 1"/>
          <p:cNvSpPr txBox="1"/>
          <p:nvPr/>
        </p:nvSpPr>
        <p:spPr>
          <a:xfrm>
            <a:off x="899464" y="4010052"/>
            <a:ext cx="498114" cy="17706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50" b="1" spc="10" dirty="0">
                <a:latin typeface="Arial"/>
                <a:cs typeface="Arial"/>
              </a:rPr>
              <a:t>Pascal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687" name="object 687"/>
          <p:cNvSpPr/>
          <p:nvPr/>
        </p:nvSpPr>
        <p:spPr>
          <a:xfrm>
            <a:off x="2099183" y="4305935"/>
            <a:ext cx="2103373" cy="193548"/>
          </a:xfrm>
          <a:custGeom>
            <a:avLst/>
            <a:gdLst/>
            <a:ahLst/>
            <a:cxnLst/>
            <a:rect l="l" t="t" r="r" b="b"/>
            <a:pathLst>
              <a:path w="2103373" h="193548">
                <a:moveTo>
                  <a:pt x="0" y="0"/>
                </a:moveTo>
                <a:lnTo>
                  <a:pt x="0" y="193548"/>
                </a:lnTo>
                <a:lnTo>
                  <a:pt x="2103373" y="193548"/>
                </a:lnTo>
                <a:lnTo>
                  <a:pt x="2103373" y="0"/>
                </a:lnTo>
                <a:lnTo>
                  <a:pt x="0" y="0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text 1"/>
          <p:cNvSpPr txBox="1"/>
          <p:nvPr/>
        </p:nvSpPr>
        <p:spPr>
          <a:xfrm>
            <a:off x="899464" y="4312382"/>
            <a:ext cx="3369782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10" b="1" spc="10" dirty="0">
                <a:latin typeface="Arial"/>
                <a:cs typeface="Arial"/>
              </a:rPr>
              <a:t>(hPa) ou le bar. </a:t>
            </a:r>
            <a:r>
              <a:rPr sz="1009" spc="10" dirty="0">
                <a:latin typeface="Cambria"/>
                <a:cs typeface="Cambria"/>
              </a:rPr>
              <a:t>(1  hPa  =  100  Pa  /  1000hPa  =  1  bar)  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899464" y="4617440"/>
            <a:ext cx="5794134" cy="40019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La pression diminue quand on s’élève en altitude. On retiendra un gradient moyen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de : 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688" name="object 688"/>
          <p:cNvSpPr/>
          <p:nvPr/>
        </p:nvSpPr>
        <p:spPr>
          <a:xfrm>
            <a:off x="2980944" y="5062728"/>
            <a:ext cx="1772412" cy="399288"/>
          </a:xfrm>
          <a:custGeom>
            <a:avLst/>
            <a:gdLst/>
            <a:ahLst/>
            <a:cxnLst/>
            <a:rect l="l" t="t" r="r" b="b"/>
            <a:pathLst>
              <a:path w="1772412" h="399288">
                <a:moveTo>
                  <a:pt x="0" y="0"/>
                </a:moveTo>
                <a:lnTo>
                  <a:pt x="0" y="399288"/>
                </a:lnTo>
                <a:lnTo>
                  <a:pt x="1772412" y="399288"/>
                </a:lnTo>
                <a:lnTo>
                  <a:pt x="177241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3059303" y="5113655"/>
            <a:ext cx="1617218" cy="256032"/>
          </a:xfrm>
          <a:custGeom>
            <a:avLst/>
            <a:gdLst/>
            <a:ahLst/>
            <a:cxnLst/>
            <a:rect l="l" t="t" r="r" b="b"/>
            <a:pathLst>
              <a:path w="1617218" h="256032">
                <a:moveTo>
                  <a:pt x="0" y="0"/>
                </a:moveTo>
                <a:lnTo>
                  <a:pt x="0" y="256032"/>
                </a:lnTo>
                <a:lnTo>
                  <a:pt x="1617218" y="256032"/>
                </a:lnTo>
                <a:lnTo>
                  <a:pt x="161721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text 1"/>
          <p:cNvSpPr txBox="1"/>
          <p:nvPr/>
        </p:nvSpPr>
        <p:spPr>
          <a:xfrm>
            <a:off x="3089783" y="5122187"/>
            <a:ext cx="1600850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b="1" spc="10" dirty="0">
                <a:solidFill>
                  <a:srgbClr val="FFFFFF"/>
                </a:solidFill>
                <a:latin typeface="Arial"/>
                <a:cs typeface="Arial"/>
              </a:rPr>
              <a:t>- 1hPa pour 28 ft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5201158" y="1184980"/>
            <a:ext cx="1214516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49" spc="10" dirty="0">
                <a:solidFill>
                  <a:srgbClr val="FFFFFF"/>
                </a:solidFill>
                <a:latin typeface="Cambria"/>
                <a:cs typeface="Cambria"/>
              </a:rPr>
              <a:t>          Force              F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4926838" y="1335856"/>
            <a:ext cx="1499504" cy="3529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solidFill>
                  <a:srgbClr val="FFFFFF"/>
                </a:solidFill>
                <a:latin typeface="Cambria"/>
                <a:cs typeface="Cambria"/>
              </a:rPr>
              <a:t>P =                         =</a:t>
            </a:r>
            <a:endParaRPr sz="1300">
              <a:latin typeface="Cambria"/>
              <a:cs typeface="Cambria"/>
            </a:endParaRPr>
          </a:p>
          <a:p>
            <a:pPr marL="274320">
              <a:lnSpc>
                <a:spcPct val="100000"/>
              </a:lnSpc>
            </a:pPr>
            <a:r>
              <a:rPr sz="1149" spc="10" dirty="0">
                <a:solidFill>
                  <a:srgbClr val="FFFFFF"/>
                </a:solidFill>
                <a:latin typeface="Cambria"/>
                <a:cs typeface="Cambria"/>
              </a:rPr>
              <a:t>        Surface            S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690" name="object 690"/>
          <p:cNvSpPr/>
          <p:nvPr/>
        </p:nvSpPr>
        <p:spPr>
          <a:xfrm>
            <a:off x="5257800" y="1418845"/>
            <a:ext cx="647700" cy="44195"/>
          </a:xfrm>
          <a:custGeom>
            <a:avLst/>
            <a:gdLst/>
            <a:ahLst/>
            <a:cxnLst/>
            <a:rect l="l" t="t" r="r" b="b"/>
            <a:pathLst>
              <a:path w="647700" h="44195">
                <a:moveTo>
                  <a:pt x="0" y="0"/>
                </a:moveTo>
                <a:lnTo>
                  <a:pt x="0" y="44195"/>
                </a:lnTo>
                <a:lnTo>
                  <a:pt x="647700" y="44195"/>
                </a:lnTo>
                <a:lnTo>
                  <a:pt x="6477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6153912" y="1418845"/>
            <a:ext cx="381000" cy="45719"/>
          </a:xfrm>
          <a:custGeom>
            <a:avLst/>
            <a:gdLst/>
            <a:ahLst/>
            <a:cxnLst/>
            <a:rect l="l" t="t" r="r" b="b"/>
            <a:pathLst>
              <a:path w="381000" h="45719">
                <a:moveTo>
                  <a:pt x="0" y="0"/>
                </a:moveTo>
                <a:lnTo>
                  <a:pt x="0" y="45719"/>
                </a:lnTo>
                <a:lnTo>
                  <a:pt x="381000" y="45719"/>
                </a:lnTo>
                <a:lnTo>
                  <a:pt x="381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285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912" y="5542788"/>
            <a:ext cx="5277612" cy="409651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692" name="object 692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672205" y="10070718"/>
            <a:ext cx="354695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107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28064" y="960500"/>
            <a:ext cx="3580063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b="1" spc="10" dirty="0">
                <a:latin typeface="Arial"/>
                <a:cs typeface="Arial"/>
              </a:rPr>
              <a:t>B.  La Mesure de la pression atmosphérique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693" name="object 693"/>
          <p:cNvSpPr/>
          <p:nvPr/>
        </p:nvSpPr>
        <p:spPr>
          <a:xfrm>
            <a:off x="1356614" y="1131061"/>
            <a:ext cx="3312287" cy="13717"/>
          </a:xfrm>
          <a:custGeom>
            <a:avLst/>
            <a:gdLst/>
            <a:ahLst/>
            <a:cxnLst/>
            <a:rect l="l" t="t" r="r" b="b"/>
            <a:pathLst>
              <a:path w="3312287" h="13717">
                <a:moveTo>
                  <a:pt x="0" y="0"/>
                </a:moveTo>
                <a:lnTo>
                  <a:pt x="0" y="13717"/>
                </a:lnTo>
                <a:lnTo>
                  <a:pt x="3312287" y="13717"/>
                </a:lnTo>
                <a:lnTo>
                  <a:pt x="331228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text 1"/>
          <p:cNvSpPr txBox="1"/>
          <p:nvPr/>
        </p:nvSpPr>
        <p:spPr>
          <a:xfrm>
            <a:off x="899464" y="1483683"/>
            <a:ext cx="4529927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La pression atmosphérique se mesure à l’aide d’un manomètre :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694" name="object 694"/>
          <p:cNvSpPr/>
          <p:nvPr/>
        </p:nvSpPr>
        <p:spPr>
          <a:xfrm>
            <a:off x="4492117" y="1650747"/>
            <a:ext cx="820217" cy="9143"/>
          </a:xfrm>
          <a:custGeom>
            <a:avLst/>
            <a:gdLst/>
            <a:ahLst/>
            <a:cxnLst/>
            <a:rect l="l" t="t" r="r" b="b"/>
            <a:pathLst>
              <a:path w="820217" h="9143">
                <a:moveTo>
                  <a:pt x="0" y="0"/>
                </a:moveTo>
                <a:lnTo>
                  <a:pt x="0" y="9143"/>
                </a:lnTo>
                <a:lnTo>
                  <a:pt x="820217" y="9143"/>
                </a:lnTo>
                <a:lnTo>
                  <a:pt x="82021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text 1"/>
          <p:cNvSpPr txBox="1"/>
          <p:nvPr/>
        </p:nvSpPr>
        <p:spPr>
          <a:xfrm>
            <a:off x="899464" y="2105476"/>
            <a:ext cx="2314920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49" spc="10" dirty="0">
                <a:latin typeface="Cambria"/>
                <a:cs typeface="Cambria"/>
              </a:rPr>
              <a:t>                                                              D’un baromètre </a:t>
            </a:r>
            <a:endParaRPr sz="800">
              <a:latin typeface="Cambria"/>
              <a:cs typeface="Cambria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3597528" y="2105476"/>
            <a:ext cx="214518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ou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4047109" y="2105476"/>
            <a:ext cx="1255791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D’un manomètre.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695" name="object 695"/>
          <p:cNvSpPr/>
          <p:nvPr/>
        </p:nvSpPr>
        <p:spPr>
          <a:xfrm>
            <a:off x="2028698" y="2272538"/>
            <a:ext cx="327964" cy="9144"/>
          </a:xfrm>
          <a:custGeom>
            <a:avLst/>
            <a:gdLst/>
            <a:ahLst/>
            <a:cxnLst/>
            <a:rect l="l" t="t" r="r" b="b"/>
            <a:pathLst>
              <a:path w="327964" h="9144">
                <a:moveTo>
                  <a:pt x="0" y="0"/>
                </a:moveTo>
                <a:lnTo>
                  <a:pt x="0" y="9144"/>
                </a:lnTo>
                <a:lnTo>
                  <a:pt x="327965" y="9144"/>
                </a:lnTo>
                <a:lnTo>
                  <a:pt x="32796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2391791" y="2272538"/>
            <a:ext cx="786384" cy="9144"/>
          </a:xfrm>
          <a:custGeom>
            <a:avLst/>
            <a:gdLst/>
            <a:ahLst/>
            <a:cxnLst/>
            <a:rect l="l" t="t" r="r" b="b"/>
            <a:pathLst>
              <a:path w="786384" h="9144">
                <a:moveTo>
                  <a:pt x="0" y="0"/>
                </a:moveTo>
                <a:lnTo>
                  <a:pt x="0" y="9144"/>
                </a:lnTo>
                <a:lnTo>
                  <a:pt x="786384" y="9144"/>
                </a:lnTo>
                <a:lnTo>
                  <a:pt x="78638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4411345" y="2272538"/>
            <a:ext cx="821741" cy="9144"/>
          </a:xfrm>
          <a:custGeom>
            <a:avLst/>
            <a:gdLst/>
            <a:ahLst/>
            <a:cxnLst/>
            <a:rect l="l" t="t" r="r" b="b"/>
            <a:pathLst>
              <a:path w="821741" h="9144">
                <a:moveTo>
                  <a:pt x="0" y="0"/>
                </a:moveTo>
                <a:lnTo>
                  <a:pt x="0" y="9144"/>
                </a:lnTo>
                <a:lnTo>
                  <a:pt x="821741" y="9144"/>
                </a:lnTo>
                <a:lnTo>
                  <a:pt x="82174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286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244" y="2421636"/>
            <a:ext cx="4704588" cy="7475220"/>
          </a:xfrm>
          <a:prstGeom prst="rect">
            <a:avLst/>
          </a:prstGeom>
        </p:spPr>
      </p:pic>
      <p:sp>
        <p:nvSpPr>
          <p:cNvPr id="698" name="object 698"/>
          <p:cNvSpPr/>
          <p:nvPr/>
        </p:nvSpPr>
        <p:spPr>
          <a:xfrm>
            <a:off x="4296156" y="2353056"/>
            <a:ext cx="1237488" cy="114300"/>
          </a:xfrm>
          <a:custGeom>
            <a:avLst/>
            <a:gdLst/>
            <a:ahLst/>
            <a:cxnLst/>
            <a:rect l="l" t="t" r="r" b="b"/>
            <a:pathLst>
              <a:path w="1237488" h="114300">
                <a:moveTo>
                  <a:pt x="0" y="0"/>
                </a:moveTo>
                <a:lnTo>
                  <a:pt x="0" y="114300"/>
                </a:lnTo>
                <a:lnTo>
                  <a:pt x="1237488" y="114300"/>
                </a:lnTo>
                <a:lnTo>
                  <a:pt x="123748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2610612" y="9287256"/>
            <a:ext cx="1237488" cy="608076"/>
          </a:xfrm>
          <a:custGeom>
            <a:avLst/>
            <a:gdLst/>
            <a:ahLst/>
            <a:cxnLst/>
            <a:rect l="l" t="t" r="r" b="b"/>
            <a:pathLst>
              <a:path w="1237488" h="608076">
                <a:moveTo>
                  <a:pt x="0" y="0"/>
                </a:moveTo>
                <a:lnTo>
                  <a:pt x="0" y="608076"/>
                </a:lnTo>
                <a:lnTo>
                  <a:pt x="1237488" y="608076"/>
                </a:lnTo>
                <a:lnTo>
                  <a:pt x="123748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287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" y="1904999"/>
            <a:ext cx="5250180" cy="319125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700" name="object 700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672205" y="10070718"/>
            <a:ext cx="354695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108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288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044" y="8115300"/>
            <a:ext cx="3505199" cy="1714500"/>
          </a:xfrm>
          <a:prstGeom prst="rect">
            <a:avLst/>
          </a:prstGeom>
        </p:spPr>
      </p:pic>
      <p:pic>
        <p:nvPicPr>
          <p:cNvPr id="289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452" y="4049268"/>
            <a:ext cx="3284220" cy="2209799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1128064" y="960500"/>
            <a:ext cx="2220401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b="1" spc="10" dirty="0">
                <a:latin typeface="Arial"/>
                <a:cs typeface="Arial"/>
              </a:rPr>
              <a:t>C.  Les Champs de pression</a:t>
            </a:r>
            <a:endParaRPr sz="1300">
              <a:latin typeface="Arial"/>
              <a:cs typeface="Arial"/>
            </a:endParaRPr>
          </a:p>
        </p:txBody>
      </p:sp>
      <p:sp>
        <p:nvSpPr>
          <p:cNvPr id="701" name="object 701"/>
          <p:cNvSpPr/>
          <p:nvPr/>
        </p:nvSpPr>
        <p:spPr>
          <a:xfrm>
            <a:off x="1356614" y="1131061"/>
            <a:ext cx="1952498" cy="13717"/>
          </a:xfrm>
          <a:custGeom>
            <a:avLst/>
            <a:gdLst/>
            <a:ahLst/>
            <a:cxnLst/>
            <a:rect l="l" t="t" r="r" b="b"/>
            <a:pathLst>
              <a:path w="1952498" h="13717">
                <a:moveTo>
                  <a:pt x="0" y="0"/>
                </a:moveTo>
                <a:lnTo>
                  <a:pt x="0" y="13717"/>
                </a:lnTo>
                <a:lnTo>
                  <a:pt x="1952498" y="13717"/>
                </a:lnTo>
                <a:lnTo>
                  <a:pt x="195249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text 1"/>
          <p:cNvSpPr txBox="1"/>
          <p:nvPr/>
        </p:nvSpPr>
        <p:spPr>
          <a:xfrm>
            <a:off x="899464" y="1396816"/>
            <a:ext cx="2830286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Anticyclone : </a:t>
            </a:r>
            <a:r>
              <a:rPr sz="1300" spc="10" dirty="0">
                <a:latin typeface="Cambria"/>
                <a:cs typeface="Cambria"/>
              </a:rPr>
              <a:t>Zone de hautes</a:t>
            </a:r>
            <a:r>
              <a:rPr sz="1300" b="1" spc="10" dirty="0">
                <a:latin typeface="Arial"/>
                <a:cs typeface="Arial"/>
              </a:rPr>
              <a:t> </a:t>
            </a:r>
            <a:r>
              <a:rPr sz="1300" spc="10" dirty="0">
                <a:latin typeface="Cambria"/>
                <a:cs typeface="Cambria"/>
              </a:rPr>
              <a:t>pressions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1938782" y="1681804"/>
            <a:ext cx="1306083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(Symbole A ou H),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899464" y="1972584"/>
            <a:ext cx="2685688" cy="18581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50" b="1" spc="10" dirty="0">
                <a:latin typeface="Arial"/>
                <a:cs typeface="Arial"/>
              </a:rPr>
              <a:t>Dépression : </a:t>
            </a:r>
            <a:r>
              <a:rPr sz="1250" spc="10" dirty="0">
                <a:latin typeface="Cambria"/>
                <a:cs typeface="Cambria"/>
              </a:rPr>
              <a:t>Zone de basses</a:t>
            </a:r>
            <a:r>
              <a:rPr sz="1250" b="1" spc="10" dirty="0">
                <a:latin typeface="Arial"/>
                <a:cs typeface="Arial"/>
              </a:rPr>
              <a:t> </a:t>
            </a:r>
            <a:r>
              <a:rPr sz="1250" spc="10" dirty="0">
                <a:latin typeface="Cambria"/>
                <a:cs typeface="Cambria"/>
              </a:rPr>
              <a:t>pressions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1947926" y="2256352"/>
            <a:ext cx="1287795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(Symbole D ou L),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899464" y="2548959"/>
            <a:ext cx="717387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Marais  :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1697990" y="2548959"/>
            <a:ext cx="384980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Zone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2162468" y="2548959"/>
            <a:ext cx="351403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sans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2593370" y="2548959"/>
            <a:ext cx="676143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variation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3348518" y="2548959"/>
            <a:ext cx="208209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899464" y="2548959"/>
            <a:ext cx="3382455" cy="3834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2738241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pression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significative  (souvent proche de 1013 hPa),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899464" y="3032068"/>
            <a:ext cx="722172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Isobares</a:t>
            </a:r>
            <a:r>
              <a:rPr sz="1300" spc="10" dirty="0">
                <a:latin typeface="Cambria"/>
                <a:cs typeface="Cambria"/>
              </a:rPr>
              <a:t>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899464" y="3032068"/>
            <a:ext cx="1296105" cy="38536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801341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Lignes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pressions égales.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2275067" y="3032068"/>
            <a:ext cx="264663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qui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2619065" y="3032068"/>
            <a:ext cx="503486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relient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9" name="text 1"/>
          <p:cNvSpPr txBox="1"/>
          <p:nvPr/>
        </p:nvSpPr>
        <p:spPr>
          <a:xfrm>
            <a:off x="3202378" y="3032068"/>
            <a:ext cx="231252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les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0" name="text 1"/>
          <p:cNvSpPr txBox="1"/>
          <p:nvPr/>
        </p:nvSpPr>
        <p:spPr>
          <a:xfrm>
            <a:off x="3513128" y="3032068"/>
            <a:ext cx="480938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points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1" name="text 1"/>
          <p:cNvSpPr txBox="1"/>
          <p:nvPr/>
        </p:nvSpPr>
        <p:spPr>
          <a:xfrm>
            <a:off x="4073564" y="3032068"/>
            <a:ext cx="208209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2" name="text 1"/>
          <p:cNvSpPr txBox="1"/>
          <p:nvPr/>
        </p:nvSpPr>
        <p:spPr>
          <a:xfrm>
            <a:off x="899464" y="3785336"/>
            <a:ext cx="5379416" cy="19290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Ces différentes pressions créent des forces qui mettent l’air en mouvement :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3" name="text 1"/>
          <p:cNvSpPr txBox="1"/>
          <p:nvPr/>
        </p:nvSpPr>
        <p:spPr>
          <a:xfrm>
            <a:off x="1667510" y="4183068"/>
            <a:ext cx="958611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C’est </a:t>
            </a:r>
            <a:r>
              <a:rPr sz="1300" b="1" spc="10" dirty="0">
                <a:latin typeface="Arial"/>
                <a:cs typeface="Arial"/>
              </a:rPr>
              <a:t>le vent.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4" name="text 1"/>
          <p:cNvSpPr txBox="1"/>
          <p:nvPr/>
        </p:nvSpPr>
        <p:spPr>
          <a:xfrm>
            <a:off x="899464" y="4469580"/>
            <a:ext cx="2494752" cy="37431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Le vent circule toujours des hautes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pressions vers les basses pressions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5" name="text 1"/>
          <p:cNvSpPr txBox="1"/>
          <p:nvPr/>
        </p:nvSpPr>
        <p:spPr>
          <a:xfrm>
            <a:off x="899464" y="4953986"/>
            <a:ext cx="3066507" cy="77408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Le vent est d’autant plus fort que les</a:t>
            </a:r>
            <a:endParaRPr sz="13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270" b="1" spc="10" dirty="0">
                <a:latin typeface="Arial"/>
                <a:cs typeface="Arial"/>
              </a:rPr>
              <a:t>variations de pression sont importantes</a:t>
            </a:r>
            <a:endParaRPr sz="12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210" spc="10" dirty="0">
                <a:latin typeface="Cambria"/>
                <a:cs typeface="Cambria"/>
              </a:rPr>
              <a:t>(</a:t>
            </a:r>
            <a:r>
              <a:rPr sz="1210" i="1" spc="10" dirty="0">
                <a:latin typeface="Arial"/>
                <a:cs typeface="Arial"/>
              </a:rPr>
              <a:t>plus les lignes Isobares sont serrées, plus le</a:t>
            </a:r>
            <a:endParaRPr sz="12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i="1" spc="10" dirty="0">
                <a:latin typeface="Arial"/>
                <a:cs typeface="Arial"/>
              </a:rPr>
              <a:t>vent sera fort</a:t>
            </a:r>
            <a:r>
              <a:rPr sz="1300" spc="10" dirty="0">
                <a:latin typeface="Cambria"/>
                <a:cs typeface="Cambria"/>
              </a:rPr>
              <a:t>).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6" name="text 1"/>
          <p:cNvSpPr txBox="1"/>
          <p:nvPr/>
        </p:nvSpPr>
        <p:spPr>
          <a:xfrm>
            <a:off x="899464" y="6521138"/>
            <a:ext cx="5798149" cy="37431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 En tenant compte de la rotation de la Terre – </a:t>
            </a:r>
            <a:r>
              <a:rPr sz="1300" b="1" spc="10" dirty="0">
                <a:latin typeface="Arial"/>
                <a:cs typeface="Arial"/>
              </a:rPr>
              <a:t>Force de Coriolis</a:t>
            </a:r>
            <a:r>
              <a:rPr sz="1300" spc="10" dirty="0">
                <a:latin typeface="Cambria"/>
                <a:cs typeface="Cambria"/>
              </a:rPr>
              <a:t>- la direction du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270" spc="10" dirty="0">
                <a:latin typeface="Cambria"/>
                <a:cs typeface="Cambria"/>
              </a:rPr>
              <a:t>vent est déviée à droite dans l’hémisphère Nord et à gauche dans l’hémisphère Sud.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27" name="text 1"/>
          <p:cNvSpPr txBox="1"/>
          <p:nvPr/>
        </p:nvSpPr>
        <p:spPr>
          <a:xfrm>
            <a:off x="899464" y="7232620"/>
            <a:ext cx="1051143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10" b="1" spc="10" dirty="0">
                <a:latin typeface="Arial"/>
                <a:cs typeface="Arial"/>
              </a:rPr>
              <a:t>Cela fait que :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text 1"/>
          <p:cNvSpPr txBox="1"/>
          <p:nvPr/>
        </p:nvSpPr>
        <p:spPr>
          <a:xfrm>
            <a:off x="1356614" y="7511738"/>
            <a:ext cx="100620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-</a:t>
            </a:r>
            <a:endParaRPr sz="1300">
              <a:latin typeface="Arial"/>
              <a:cs typeface="Arial"/>
            </a:endParaRPr>
          </a:p>
        </p:txBody>
      </p:sp>
      <p:sp>
        <p:nvSpPr>
          <p:cNvPr id="29" name="text 1"/>
          <p:cNvSpPr txBox="1"/>
          <p:nvPr/>
        </p:nvSpPr>
        <p:spPr>
          <a:xfrm>
            <a:off x="1798574" y="7511770"/>
            <a:ext cx="4564630" cy="19290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Dans l’hémisphère Nord, le vent tourne dans le sens des aiguilles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702" name="object 702"/>
          <p:cNvSpPr/>
          <p:nvPr/>
        </p:nvSpPr>
        <p:spPr>
          <a:xfrm>
            <a:off x="1798574" y="7678801"/>
            <a:ext cx="4532122" cy="9144"/>
          </a:xfrm>
          <a:custGeom>
            <a:avLst/>
            <a:gdLst/>
            <a:ahLst/>
            <a:cxnLst/>
            <a:rect l="l" t="t" r="r" b="b"/>
            <a:pathLst>
              <a:path w="4532122" h="9144">
                <a:moveTo>
                  <a:pt x="0" y="0"/>
                </a:moveTo>
                <a:lnTo>
                  <a:pt x="0" y="9144"/>
                </a:lnTo>
                <a:lnTo>
                  <a:pt x="4532122" y="9144"/>
                </a:lnTo>
                <a:lnTo>
                  <a:pt x="453212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text 1"/>
          <p:cNvSpPr txBox="1"/>
          <p:nvPr/>
        </p:nvSpPr>
        <p:spPr>
          <a:xfrm>
            <a:off x="1356614" y="7696523"/>
            <a:ext cx="5006392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70" spc="10" dirty="0">
                <a:latin typeface="Cambria"/>
                <a:cs typeface="Cambria"/>
              </a:rPr>
              <a:t>d’une montre autour d’un Anticyclone et en sens contraire autour d’une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703" name="object 703"/>
          <p:cNvSpPr/>
          <p:nvPr/>
        </p:nvSpPr>
        <p:spPr>
          <a:xfrm>
            <a:off x="1356614" y="7863586"/>
            <a:ext cx="943660" cy="9144"/>
          </a:xfrm>
          <a:custGeom>
            <a:avLst/>
            <a:gdLst/>
            <a:ahLst/>
            <a:cxnLst/>
            <a:rect l="l" t="t" r="r" b="b"/>
            <a:pathLst>
              <a:path w="943660" h="9144">
                <a:moveTo>
                  <a:pt x="0" y="0"/>
                </a:moveTo>
                <a:lnTo>
                  <a:pt x="0" y="9144"/>
                </a:lnTo>
                <a:lnTo>
                  <a:pt x="943660" y="9144"/>
                </a:lnTo>
                <a:lnTo>
                  <a:pt x="94366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text 1"/>
          <p:cNvSpPr txBox="1"/>
          <p:nvPr/>
        </p:nvSpPr>
        <p:spPr>
          <a:xfrm>
            <a:off x="1356614" y="7877879"/>
            <a:ext cx="868695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Dépression.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672" name="text 1"/>
          <p:cNvSpPr txBox="1"/>
          <p:nvPr/>
        </p:nvSpPr>
        <p:spPr>
          <a:xfrm>
            <a:off x="1356614" y="8290883"/>
            <a:ext cx="100620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-</a:t>
            </a:r>
            <a:endParaRPr sz="1300">
              <a:latin typeface="Arial"/>
              <a:cs typeface="Arial"/>
            </a:endParaRPr>
          </a:p>
        </p:txBody>
      </p:sp>
      <p:sp>
        <p:nvSpPr>
          <p:cNvPr id="673" name="text 1"/>
          <p:cNvSpPr txBox="1"/>
          <p:nvPr/>
        </p:nvSpPr>
        <p:spPr>
          <a:xfrm>
            <a:off x="1798574" y="8290883"/>
            <a:ext cx="2743469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Dans l’hémisphère Sud, c’est l’inverse. 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704" name="object 704"/>
          <p:cNvSpPr/>
          <p:nvPr/>
        </p:nvSpPr>
        <p:spPr>
          <a:xfrm>
            <a:off x="1798574" y="8457946"/>
            <a:ext cx="2635631" cy="9144"/>
          </a:xfrm>
          <a:custGeom>
            <a:avLst/>
            <a:gdLst/>
            <a:ahLst/>
            <a:cxnLst/>
            <a:rect l="l" t="t" r="r" b="b"/>
            <a:pathLst>
              <a:path w="2635631" h="9144">
                <a:moveTo>
                  <a:pt x="0" y="0"/>
                </a:moveTo>
                <a:lnTo>
                  <a:pt x="0" y="9144"/>
                </a:lnTo>
                <a:lnTo>
                  <a:pt x="2635631" y="9144"/>
                </a:lnTo>
                <a:lnTo>
                  <a:pt x="263563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4363212" y="1181100"/>
            <a:ext cx="2822448" cy="2197608"/>
          </a:xfrm>
          <a:custGeom>
            <a:avLst/>
            <a:gdLst/>
            <a:ahLst/>
            <a:cxnLst/>
            <a:rect l="l" t="t" r="r" b="b"/>
            <a:pathLst>
              <a:path w="2822448" h="2197608">
                <a:moveTo>
                  <a:pt x="0" y="0"/>
                </a:moveTo>
                <a:lnTo>
                  <a:pt x="0" y="2197608"/>
                </a:lnTo>
                <a:lnTo>
                  <a:pt x="2822448" y="2197608"/>
                </a:lnTo>
                <a:lnTo>
                  <a:pt x="282244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4358640" y="1176528"/>
            <a:ext cx="2831591" cy="2206752"/>
          </a:xfrm>
          <a:custGeom>
            <a:avLst/>
            <a:gdLst/>
            <a:ahLst/>
            <a:cxnLst/>
            <a:rect l="l" t="t" r="r" b="b"/>
            <a:pathLst>
              <a:path w="2831591" h="2206752">
                <a:moveTo>
                  <a:pt x="4572" y="4572"/>
                </a:moveTo>
                <a:lnTo>
                  <a:pt x="4572" y="2202180"/>
                </a:lnTo>
                <a:lnTo>
                  <a:pt x="2827020" y="2202180"/>
                </a:lnTo>
                <a:lnTo>
                  <a:pt x="2827020" y="4572"/>
                </a:lnTo>
                <a:lnTo>
                  <a:pt x="4572" y="457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290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700" y="1231392"/>
            <a:ext cx="2631948" cy="208483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707" name="object 707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672205" y="10070718"/>
            <a:ext cx="354695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109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291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" y="1412748"/>
            <a:ext cx="6240780" cy="3800856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1128064" y="960500"/>
            <a:ext cx="2350195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b="1" spc="10" dirty="0">
                <a:latin typeface="Arial"/>
                <a:cs typeface="Arial"/>
              </a:rPr>
              <a:t>D.  Les Calages altimétriques</a:t>
            </a:r>
            <a:endParaRPr sz="1300">
              <a:latin typeface="Arial"/>
              <a:cs typeface="Arial"/>
            </a:endParaRPr>
          </a:p>
        </p:txBody>
      </p:sp>
      <p:sp>
        <p:nvSpPr>
          <p:cNvPr id="708" name="object 708"/>
          <p:cNvSpPr/>
          <p:nvPr/>
        </p:nvSpPr>
        <p:spPr>
          <a:xfrm>
            <a:off x="1356614" y="1131061"/>
            <a:ext cx="2082419" cy="13717"/>
          </a:xfrm>
          <a:custGeom>
            <a:avLst/>
            <a:gdLst/>
            <a:ahLst/>
            <a:cxnLst/>
            <a:rect l="l" t="t" r="r" b="b"/>
            <a:pathLst>
              <a:path w="2082419" h="13717">
                <a:moveTo>
                  <a:pt x="0" y="0"/>
                </a:moveTo>
                <a:lnTo>
                  <a:pt x="0" y="13717"/>
                </a:lnTo>
                <a:lnTo>
                  <a:pt x="2082419" y="13717"/>
                </a:lnTo>
                <a:lnTo>
                  <a:pt x="208241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text 1"/>
          <p:cNvSpPr txBox="1"/>
          <p:nvPr/>
        </p:nvSpPr>
        <p:spPr>
          <a:xfrm>
            <a:off x="1498346" y="5578503"/>
            <a:ext cx="4231457" cy="17707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90" b="1" spc="10" dirty="0">
                <a:latin typeface="Arial"/>
                <a:cs typeface="Arial"/>
              </a:rPr>
              <a:t> QFE : Pression atmosphérique au niveau de l’aérodrome. 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1362710" y="6039251"/>
            <a:ext cx="4827341" cy="18581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20" spc="10" dirty="0">
                <a:latin typeface="Cambria"/>
                <a:cs typeface="Cambria"/>
              </a:rPr>
              <a:t>L’altimètre calé au QFE indique la hauteur entre l’aérodrome et l’avion.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1489202" y="6966146"/>
            <a:ext cx="3955429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10" b="1" spc="10" dirty="0">
                <a:latin typeface="Arial"/>
                <a:cs typeface="Arial"/>
              </a:rPr>
              <a:t> QNH : Pression atmosphérique au niveau de la mer.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1396238" y="7505339"/>
            <a:ext cx="4954087" cy="18581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20" spc="10" dirty="0">
                <a:latin typeface="Cambria"/>
                <a:cs typeface="Cambria"/>
              </a:rPr>
              <a:t>L’altimètre calé au QNH indique l’altitude de l’avion par rapport à la mer.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1438910" y="8731093"/>
            <a:ext cx="5001450" cy="1838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 1013 (QNE) : Pression atmosphérique standard au niveau de la</a:t>
            </a:r>
            <a:endParaRPr sz="1300">
              <a:latin typeface="Arial"/>
              <a:cs typeface="Arial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1573022" y="9081613"/>
            <a:ext cx="421782" cy="1838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mer. </a:t>
            </a:r>
            <a:endParaRPr sz="1300">
              <a:latin typeface="Arial"/>
              <a:cs typeface="Arial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1609598" y="9528321"/>
            <a:ext cx="4129166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Le calage 1013 est utilisé pour voler en niveau de vol (FL).</a:t>
            </a:r>
            <a:endParaRPr sz="1300">
              <a:latin typeface="Cambria"/>
              <a:cs typeface="Cambria"/>
            </a:endParaRPr>
          </a:p>
        </p:txBody>
      </p:sp>
      <p:pic>
        <p:nvPicPr>
          <p:cNvPr id="292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03" y="5379720"/>
            <a:ext cx="591312" cy="333756"/>
          </a:xfrm>
          <a:prstGeom prst="rect">
            <a:avLst/>
          </a:prstGeom>
        </p:spPr>
      </p:pic>
      <p:pic>
        <p:nvPicPr>
          <p:cNvPr id="293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" y="6798564"/>
            <a:ext cx="591311" cy="315468"/>
          </a:xfrm>
          <a:prstGeom prst="rect">
            <a:avLst/>
          </a:prstGeom>
        </p:spPr>
      </p:pic>
      <p:pic>
        <p:nvPicPr>
          <p:cNvPr id="294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" y="8535924"/>
            <a:ext cx="522732" cy="33375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709" name="object 709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672205" y="10070718"/>
            <a:ext cx="354695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110</a:t>
            </a:r>
            <a:endParaRPr sz="1400">
              <a:latin typeface="Arial"/>
              <a:cs typeface="Arial"/>
            </a:endParaRPr>
          </a:p>
        </p:txBody>
      </p:sp>
      <p:sp>
        <p:nvSpPr>
          <p:cNvPr id="710" name="object 710"/>
          <p:cNvSpPr/>
          <p:nvPr/>
        </p:nvSpPr>
        <p:spPr>
          <a:xfrm>
            <a:off x="1795272" y="2177796"/>
            <a:ext cx="4009644" cy="1295400"/>
          </a:xfrm>
          <a:custGeom>
            <a:avLst/>
            <a:gdLst/>
            <a:ahLst/>
            <a:cxnLst/>
            <a:rect l="l" t="t" r="r" b="b"/>
            <a:pathLst>
              <a:path w="4009644" h="1295400">
                <a:moveTo>
                  <a:pt x="0" y="0"/>
                </a:moveTo>
                <a:lnTo>
                  <a:pt x="0" y="1295400"/>
                </a:lnTo>
                <a:lnTo>
                  <a:pt x="4009644" y="1295400"/>
                </a:lnTo>
                <a:lnTo>
                  <a:pt x="400964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1790700" y="2173224"/>
            <a:ext cx="4018788" cy="1304544"/>
          </a:xfrm>
          <a:custGeom>
            <a:avLst/>
            <a:gdLst/>
            <a:ahLst/>
            <a:cxnLst/>
            <a:rect l="l" t="t" r="r" b="b"/>
            <a:pathLst>
              <a:path w="4018788" h="1304544">
                <a:moveTo>
                  <a:pt x="4572" y="4572"/>
                </a:moveTo>
                <a:lnTo>
                  <a:pt x="4572" y="1299972"/>
                </a:lnTo>
                <a:lnTo>
                  <a:pt x="4014216" y="1299972"/>
                </a:lnTo>
                <a:lnTo>
                  <a:pt x="4014216" y="4572"/>
                </a:lnTo>
                <a:lnTo>
                  <a:pt x="4572" y="4572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5798819" y="2165604"/>
            <a:ext cx="12192" cy="1319657"/>
          </a:xfrm>
          <a:custGeom>
            <a:avLst/>
            <a:gdLst/>
            <a:ahLst/>
            <a:cxnLst/>
            <a:rect l="l" t="t" r="r" b="b"/>
            <a:pathLst>
              <a:path w="12192" h="1319657">
                <a:moveTo>
                  <a:pt x="6097" y="6096"/>
                </a:moveTo>
                <a:lnTo>
                  <a:pt x="6097" y="1313561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1783080" y="2171700"/>
            <a:ext cx="4034282" cy="12192"/>
          </a:xfrm>
          <a:custGeom>
            <a:avLst/>
            <a:gdLst/>
            <a:ahLst/>
            <a:cxnLst/>
            <a:rect l="l" t="t" r="r" b="b"/>
            <a:pathLst>
              <a:path w="4034282" h="12192">
                <a:moveTo>
                  <a:pt x="6096" y="6096"/>
                </a:moveTo>
                <a:lnTo>
                  <a:pt x="4028186" y="6096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1789176" y="2165604"/>
            <a:ext cx="12192" cy="1319657"/>
          </a:xfrm>
          <a:custGeom>
            <a:avLst/>
            <a:gdLst/>
            <a:ahLst/>
            <a:cxnLst/>
            <a:rect l="l" t="t" r="r" b="b"/>
            <a:pathLst>
              <a:path w="12192" h="1319657">
                <a:moveTo>
                  <a:pt x="6096" y="6096"/>
                </a:moveTo>
                <a:lnTo>
                  <a:pt x="6096" y="1313561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1783080" y="3467100"/>
            <a:ext cx="4034282" cy="12191"/>
          </a:xfrm>
          <a:custGeom>
            <a:avLst/>
            <a:gdLst/>
            <a:ahLst/>
            <a:cxnLst/>
            <a:rect l="l" t="t" r="r" b="b"/>
            <a:pathLst>
              <a:path w="4034282" h="12191">
                <a:moveTo>
                  <a:pt x="6096" y="6096"/>
                </a:moveTo>
                <a:lnTo>
                  <a:pt x="4028186" y="6096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295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44" y="5544312"/>
            <a:ext cx="5670804" cy="2055876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1128064" y="960500"/>
            <a:ext cx="4100128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40" b="1" spc="10" dirty="0">
                <a:latin typeface="Arial"/>
                <a:cs typeface="Arial"/>
              </a:rPr>
              <a:t>E.  La Mesure, la direction et l’observation du vent</a:t>
            </a:r>
            <a:endParaRPr sz="1300">
              <a:latin typeface="Arial"/>
              <a:cs typeface="Arial"/>
            </a:endParaRPr>
          </a:p>
        </p:txBody>
      </p:sp>
      <p:sp>
        <p:nvSpPr>
          <p:cNvPr id="716" name="object 716"/>
          <p:cNvSpPr/>
          <p:nvPr/>
        </p:nvSpPr>
        <p:spPr>
          <a:xfrm>
            <a:off x="1356614" y="1131061"/>
            <a:ext cx="3832225" cy="13717"/>
          </a:xfrm>
          <a:custGeom>
            <a:avLst/>
            <a:gdLst/>
            <a:ahLst/>
            <a:cxnLst/>
            <a:rect l="l" t="t" r="r" b="b"/>
            <a:pathLst>
              <a:path w="3832225" h="13717">
                <a:moveTo>
                  <a:pt x="0" y="0"/>
                </a:moveTo>
                <a:lnTo>
                  <a:pt x="0" y="13717"/>
                </a:lnTo>
                <a:lnTo>
                  <a:pt x="3832225" y="13717"/>
                </a:lnTo>
                <a:lnTo>
                  <a:pt x="383222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text 1"/>
          <p:cNvSpPr txBox="1"/>
          <p:nvPr/>
        </p:nvSpPr>
        <p:spPr>
          <a:xfrm>
            <a:off x="899464" y="1480635"/>
            <a:ext cx="5706674" cy="37431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L’unité internationale de la vitesse est le </a:t>
            </a:r>
            <a:r>
              <a:rPr sz="1300" b="1" spc="10" dirty="0">
                <a:latin typeface="Arial"/>
                <a:cs typeface="Arial"/>
              </a:rPr>
              <a:t>m/s</a:t>
            </a:r>
            <a:r>
              <a:rPr sz="1300" spc="10" dirty="0">
                <a:latin typeface="Cambria"/>
                <a:cs typeface="Cambria"/>
              </a:rPr>
              <a:t> mais en aéronautique on utilise le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nœud (</a:t>
            </a:r>
            <a:r>
              <a:rPr sz="1300" b="1" spc="10" dirty="0">
                <a:latin typeface="Arial"/>
                <a:cs typeface="Arial"/>
              </a:rPr>
              <a:t>kt</a:t>
            </a:r>
            <a:r>
              <a:rPr sz="1300" spc="10" dirty="0">
                <a:latin typeface="Cambria"/>
                <a:cs typeface="Cambria"/>
              </a:rPr>
              <a:t>).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2004314" y="2413323"/>
            <a:ext cx="3650631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solidFill>
                  <a:srgbClr val="FFFFFF"/>
                </a:solidFill>
                <a:latin typeface="Cambria"/>
                <a:cs typeface="Cambria"/>
              </a:rPr>
              <a:t>Le nœud correspond à un mille nautique par heure.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3021203" y="2707456"/>
            <a:ext cx="1520840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solidFill>
                  <a:srgbClr val="FFFFFF"/>
                </a:solidFill>
                <a:latin typeface="Cambria"/>
                <a:cs typeface="Cambria"/>
              </a:rPr>
              <a:t>Donc : 1NM = 1852m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3159887" y="3001587"/>
            <a:ext cx="1283096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solidFill>
                  <a:srgbClr val="FFFFFF"/>
                </a:solidFill>
                <a:latin typeface="Cambria"/>
                <a:cs typeface="Cambria"/>
              </a:rPr>
              <a:t>1kt = 1,852 Km/h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899464" y="3811212"/>
            <a:ext cx="4394292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La direction du vent indique toujours la direction d’où il vient.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899464" y="4361073"/>
            <a:ext cx="5795163" cy="18581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20" spc="10" dirty="0">
                <a:latin typeface="Cambria"/>
                <a:cs typeface="Cambria"/>
              </a:rPr>
              <a:t>La direction du vent est observée par une girouette (exprimé en degré et mesuré dans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717" name="object 717"/>
          <p:cNvSpPr/>
          <p:nvPr/>
        </p:nvSpPr>
        <p:spPr>
          <a:xfrm>
            <a:off x="3425063" y="4520819"/>
            <a:ext cx="907085" cy="9144"/>
          </a:xfrm>
          <a:custGeom>
            <a:avLst/>
            <a:gdLst/>
            <a:ahLst/>
            <a:cxnLst/>
            <a:rect l="l" t="t" r="r" b="b"/>
            <a:pathLst>
              <a:path w="907085" h="9144">
                <a:moveTo>
                  <a:pt x="0" y="0"/>
                </a:moveTo>
                <a:lnTo>
                  <a:pt x="0" y="9144"/>
                </a:lnTo>
                <a:lnTo>
                  <a:pt x="907085" y="9144"/>
                </a:lnTo>
                <a:lnTo>
                  <a:pt x="90708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text 1"/>
          <p:cNvSpPr txBox="1"/>
          <p:nvPr/>
        </p:nvSpPr>
        <p:spPr>
          <a:xfrm>
            <a:off x="899464" y="4542429"/>
            <a:ext cx="4632219" cy="18581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50" spc="10" dirty="0">
                <a:latin typeface="Cambria"/>
                <a:cs typeface="Cambria"/>
              </a:rPr>
              <a:t>le sens des aiguilles d’une montre) et sa vitesse par un anémomètre.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718" name="object 718"/>
          <p:cNvSpPr/>
          <p:nvPr/>
        </p:nvSpPr>
        <p:spPr>
          <a:xfrm>
            <a:off x="4597273" y="4702175"/>
            <a:ext cx="867461" cy="9144"/>
          </a:xfrm>
          <a:custGeom>
            <a:avLst/>
            <a:gdLst/>
            <a:ahLst/>
            <a:cxnLst/>
            <a:rect l="l" t="t" r="r" b="b"/>
            <a:pathLst>
              <a:path w="867461" h="9144">
                <a:moveTo>
                  <a:pt x="0" y="0"/>
                </a:moveTo>
                <a:lnTo>
                  <a:pt x="0" y="9144"/>
                </a:lnTo>
                <a:lnTo>
                  <a:pt x="867461" y="9144"/>
                </a:lnTo>
                <a:lnTo>
                  <a:pt x="86746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text 1"/>
          <p:cNvSpPr txBox="1"/>
          <p:nvPr/>
        </p:nvSpPr>
        <p:spPr>
          <a:xfrm>
            <a:off x="899464" y="5079180"/>
            <a:ext cx="5732372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Sur un aérodrome, on utilise une manche à air (chaque bande rouge ou blanche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719" name="object 719"/>
          <p:cNvSpPr/>
          <p:nvPr/>
        </p:nvSpPr>
        <p:spPr>
          <a:xfrm>
            <a:off x="2987675" y="5246243"/>
            <a:ext cx="1234745" cy="9144"/>
          </a:xfrm>
          <a:custGeom>
            <a:avLst/>
            <a:gdLst/>
            <a:ahLst/>
            <a:cxnLst/>
            <a:rect l="l" t="t" r="r" b="b"/>
            <a:pathLst>
              <a:path w="1234745" h="9144">
                <a:moveTo>
                  <a:pt x="0" y="0"/>
                </a:moveTo>
                <a:lnTo>
                  <a:pt x="0" y="9144"/>
                </a:lnTo>
                <a:lnTo>
                  <a:pt x="1234745" y="9144"/>
                </a:lnTo>
                <a:lnTo>
                  <a:pt x="123474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text 1"/>
          <p:cNvSpPr txBox="1"/>
          <p:nvPr/>
        </p:nvSpPr>
        <p:spPr>
          <a:xfrm>
            <a:off x="899464" y="5260536"/>
            <a:ext cx="1667220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symbolise </a:t>
            </a:r>
            <a:r>
              <a:rPr sz="1300" b="1" spc="10" dirty="0">
                <a:latin typeface="Arial"/>
                <a:cs typeface="Arial"/>
              </a:rPr>
              <a:t>5 kt</a:t>
            </a:r>
            <a:r>
              <a:rPr sz="1300" spc="10" dirty="0">
                <a:latin typeface="Cambria"/>
                <a:cs typeface="Cambria"/>
              </a:rPr>
              <a:t> de vent.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899464" y="7999799"/>
            <a:ext cx="3600778" cy="55719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Le vent, en altitude, est mesuré grâce au suivi radar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des trajectoires de ballons sondes ou alors par des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images satellites. 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899464" y="8650547"/>
            <a:ext cx="3601437" cy="37431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Au  sol  en  station  météorologique  on  utilise  un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anémomètre.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720" name="object 720"/>
          <p:cNvSpPr/>
          <p:nvPr/>
        </p:nvSpPr>
        <p:spPr>
          <a:xfrm>
            <a:off x="899464" y="8998966"/>
            <a:ext cx="900683" cy="9144"/>
          </a:xfrm>
          <a:custGeom>
            <a:avLst/>
            <a:gdLst/>
            <a:ahLst/>
            <a:cxnLst/>
            <a:rect l="l" t="t" r="r" b="b"/>
            <a:pathLst>
              <a:path w="900683" h="9144">
                <a:moveTo>
                  <a:pt x="0" y="0"/>
                </a:moveTo>
                <a:lnTo>
                  <a:pt x="0" y="9144"/>
                </a:lnTo>
                <a:lnTo>
                  <a:pt x="900684" y="9144"/>
                </a:lnTo>
                <a:lnTo>
                  <a:pt x="90068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296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144" y="7821168"/>
            <a:ext cx="2391156" cy="189585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4213</Words>
  <Application>Microsoft Office PowerPoint</Application>
  <PresentationFormat>Personnalisé</PresentationFormat>
  <Paragraphs>690</Paragraphs>
  <Slides>33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41" baseType="lpstr">
      <vt:lpstr>Arial</vt:lpstr>
      <vt:lpstr>Bernard MT Condensed</vt:lpstr>
      <vt:lpstr>Calibri</vt:lpstr>
      <vt:lpstr>Cambria</vt:lpstr>
      <vt:lpstr>Courier New</vt:lpstr>
      <vt:lpstr>Times New Roman</vt:lpstr>
      <vt:lpstr>Wingdings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JJC</dc:creator>
  <cp:lastModifiedBy>Jean-Jacques Calliet</cp:lastModifiedBy>
  <cp:revision>1</cp:revision>
  <dcterms:created xsi:type="dcterms:W3CDTF">2018-10-27T09:38:43Z</dcterms:created>
  <dcterms:modified xsi:type="dcterms:W3CDTF">2018-10-27T07:57:59Z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2018-10-27T00:00:00Z</vt:filetime>
  </property>
  <property fmtid="{D5CDD505-2E9C-101B-9397-08002B2CF9AE}" pid="3" name="LastSaved">
    <vt:filetime>2018-10-27T00:00:00Z</vt:filetime>
  </property>
</Properties>
</file>