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2"/>
  </p:notesMasterIdLst>
  <p:sldIdLst>
    <p:sldId id="282" r:id="rId2"/>
    <p:sldId id="264" r:id="rId3"/>
    <p:sldId id="257" r:id="rId4"/>
    <p:sldId id="291" r:id="rId5"/>
    <p:sldId id="304" r:id="rId6"/>
    <p:sldId id="313" r:id="rId7"/>
    <p:sldId id="285" r:id="rId8"/>
    <p:sldId id="306" r:id="rId9"/>
    <p:sldId id="307" r:id="rId10"/>
    <p:sldId id="277" r:id="rId11"/>
    <p:sldId id="288" r:id="rId12"/>
    <p:sldId id="275" r:id="rId13"/>
    <p:sldId id="292" r:id="rId14"/>
    <p:sldId id="302" r:id="rId15"/>
    <p:sldId id="298" r:id="rId16"/>
    <p:sldId id="300" r:id="rId17"/>
    <p:sldId id="311" r:id="rId18"/>
    <p:sldId id="312" r:id="rId19"/>
    <p:sldId id="314" r:id="rId20"/>
    <p:sldId id="265" r:id="rId21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0B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89773" autoAdjust="0"/>
  </p:normalViewPr>
  <p:slideViewPr>
    <p:cSldViewPr>
      <p:cViewPr>
        <p:scale>
          <a:sx n="72" d="100"/>
          <a:sy n="72" d="100"/>
        </p:scale>
        <p:origin x="-2742" y="-7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5A066-B9C8-4C49-B326-DD49FB8F8D9F}" type="datetimeFigureOut">
              <a:rPr lang="fr-FR" smtClean="0"/>
              <a:pPr/>
              <a:t>13/09/2016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BB9A1-99E4-4B68-BD8B-D832F123051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6491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4D33C-2C29-4D8A-BFE5-9E4FE502F87C}" type="datetimeFigureOut">
              <a:rPr lang="fr-FR" smtClean="0"/>
              <a:pPr/>
              <a:t>13/09/2016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7117-FD68-4296-9415-B94BF0AEE62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7714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4D33C-2C29-4D8A-BFE5-9E4FE502F87C}" type="datetimeFigureOut">
              <a:rPr lang="fr-FR" smtClean="0"/>
              <a:pPr/>
              <a:t>13/09/2016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7117-FD68-4296-9415-B94BF0AEE62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3589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4D33C-2C29-4D8A-BFE5-9E4FE502F87C}" type="datetimeFigureOut">
              <a:rPr lang="fr-FR" smtClean="0"/>
              <a:pPr/>
              <a:t>13/09/2016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7117-FD68-4296-9415-B94BF0AEE62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7133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4D33C-2C29-4D8A-BFE5-9E4FE502F87C}" type="datetimeFigureOut">
              <a:rPr lang="fr-FR" smtClean="0"/>
              <a:pPr/>
              <a:t>13/09/2016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7117-FD68-4296-9415-B94BF0AEE62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6834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4D33C-2C29-4D8A-BFE5-9E4FE502F87C}" type="datetimeFigureOut">
              <a:rPr lang="fr-FR" smtClean="0"/>
              <a:pPr/>
              <a:t>13/09/2016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7117-FD68-4296-9415-B94BF0AEE62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1878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4D33C-2C29-4D8A-BFE5-9E4FE502F87C}" type="datetimeFigureOut">
              <a:rPr lang="fr-FR" smtClean="0"/>
              <a:pPr/>
              <a:t>13/09/2016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7117-FD68-4296-9415-B94BF0AEE62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9997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4D33C-2C29-4D8A-BFE5-9E4FE502F87C}" type="datetimeFigureOut">
              <a:rPr lang="fr-FR" smtClean="0"/>
              <a:pPr/>
              <a:t>13/09/2016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7117-FD68-4296-9415-B94BF0AEE62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9859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4D33C-2C29-4D8A-BFE5-9E4FE502F87C}" type="datetimeFigureOut">
              <a:rPr lang="fr-FR" smtClean="0"/>
              <a:pPr/>
              <a:t>13/09/2016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7117-FD68-4296-9415-B94BF0AEE62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2485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4D33C-2C29-4D8A-BFE5-9E4FE502F87C}" type="datetimeFigureOut">
              <a:rPr lang="fr-FR" smtClean="0"/>
              <a:pPr/>
              <a:t>13/09/2016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7117-FD68-4296-9415-B94BF0AEE62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4409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4D33C-2C29-4D8A-BFE5-9E4FE502F87C}" type="datetimeFigureOut">
              <a:rPr lang="fr-FR" smtClean="0"/>
              <a:pPr/>
              <a:t>13/09/2016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7117-FD68-4296-9415-B94BF0AEE62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5384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4D33C-2C29-4D8A-BFE5-9E4FE502F87C}" type="datetimeFigureOut">
              <a:rPr lang="fr-FR" smtClean="0"/>
              <a:pPr/>
              <a:t>13/09/2016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7117-FD68-4296-9415-B94BF0AEE62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8096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4D33C-2C29-4D8A-BFE5-9E4FE502F87C}" type="datetimeFigureOut">
              <a:rPr lang="fr-FR" smtClean="0"/>
              <a:pPr/>
              <a:t>13/09/2016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7117-FD68-4296-9415-B94BF0AEE62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0797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4D33C-2C29-4D8A-BFE5-9E4FE502F87C}" type="datetimeFigureOut">
              <a:rPr lang="fr-FR" smtClean="0"/>
              <a:pPr/>
              <a:t>13/09/2016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7117-FD68-4296-9415-B94BF0AEE62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6986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4D33C-2C29-4D8A-BFE5-9E4FE502F87C}" type="datetimeFigureOut">
              <a:rPr lang="fr-FR" smtClean="0"/>
              <a:pPr/>
              <a:t>13/09/2016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7117-FD68-4296-9415-B94BF0AEE62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5048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4D33C-2C29-4D8A-BFE5-9E4FE502F87C}" type="datetimeFigureOut">
              <a:rPr lang="fr-FR" smtClean="0"/>
              <a:pPr/>
              <a:t>13/09/2016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7117-FD68-4296-9415-B94BF0AEE62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7686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4D33C-2C29-4D8A-BFE5-9E4FE502F87C}" type="datetimeFigureOut">
              <a:rPr lang="fr-FR" smtClean="0"/>
              <a:pPr/>
              <a:t>13/09/2016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7117-FD68-4296-9415-B94BF0AEE62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59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D33C-2C29-4D8A-BFE5-9E4FE502F87C}" type="datetimeFigureOut">
              <a:rPr lang="fr-FR" smtClean="0"/>
              <a:pPr/>
              <a:t>13/09/2016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CD37117-FD68-4296-9415-B94BF0AEE62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4108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nhcr.fr/v-4e4cce1d6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les-yeux-du-monde.fr/actualite/afrique-moyen-orient/22568-les-migrations-intra-africaines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hyperlink" Target="http://www.amazon.fr/Atlas-migrations-%C3%A9quilibre-mondial-inventer/dp/2746730812/ref=sr_1_4?s=books&amp;ie=UTF8&amp;qid=1453804964&amp;sr=1-4&amp;keywords=migration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-18256" y="0"/>
            <a:ext cx="8694712" cy="2626307"/>
          </a:xfrm>
        </p:spPr>
        <p:txBody>
          <a:bodyPr>
            <a:noAutofit/>
          </a:bodyPr>
          <a:lstStyle/>
          <a:p>
            <a:pPr algn="ctr"/>
            <a:r>
              <a:rPr lang="fr-FR" sz="6000" b="1" u="sng" dirty="0" smtClean="0">
                <a:solidFill>
                  <a:schemeClr val="accent1">
                    <a:lumMod val="50000"/>
                  </a:schemeClr>
                </a:solidFill>
              </a:rPr>
              <a:t>Réforme du Collège</a:t>
            </a:r>
            <a:endParaRPr lang="fr-FR" sz="3200" b="1" dirty="0" smtClean="0"/>
          </a:p>
          <a:p>
            <a:pPr algn="ctr"/>
            <a:r>
              <a:rPr lang="fr-FR" sz="3200" b="1" dirty="0" smtClean="0"/>
              <a:t>Nouveaux programmes, nouveaux dispositifs</a:t>
            </a:r>
          </a:p>
          <a:p>
            <a:pPr algn="ctr"/>
            <a:endParaRPr lang="fr-FR" sz="3200" b="1" dirty="0" smtClean="0"/>
          </a:p>
          <a:p>
            <a:pPr algn="ctr"/>
            <a:endParaRPr lang="fr-FR" sz="3200" b="1" dirty="0"/>
          </a:p>
          <a:p>
            <a:pPr algn="ctr"/>
            <a:r>
              <a:rPr lang="fr-FR" sz="3200" b="1" dirty="0" smtClean="0"/>
              <a:t>      </a:t>
            </a:r>
          </a:p>
          <a:p>
            <a:pPr algn="ctr"/>
            <a:r>
              <a:rPr lang="fr-FR" sz="3200" b="1" dirty="0" smtClean="0"/>
              <a:t> </a:t>
            </a:r>
          </a:p>
          <a:p>
            <a:pPr algn="ctr"/>
            <a:r>
              <a:rPr lang="fr-FR" sz="3200" b="1" dirty="0" smtClean="0"/>
              <a:t>Proposition d’une séquence :</a:t>
            </a:r>
          </a:p>
          <a:p>
            <a:pPr algn="ctr"/>
            <a:r>
              <a:rPr lang="fr-FR" sz="3200" b="1" dirty="0" smtClean="0"/>
              <a:t>« </a:t>
            </a:r>
            <a:r>
              <a:rPr lang="fr-FR" sz="3200" b="1" u="sng" dirty="0" smtClean="0"/>
              <a:t>Un monde de migrants »</a:t>
            </a:r>
          </a:p>
          <a:p>
            <a:pPr algn="ctr"/>
            <a:r>
              <a:rPr lang="fr-FR" sz="3200" b="1" u="sng" dirty="0"/>
              <a:t>N</a:t>
            </a:r>
            <a:r>
              <a:rPr lang="fr-FR" sz="3200" b="1" u="sng" dirty="0" smtClean="0"/>
              <a:t>iveau 4</a:t>
            </a:r>
            <a:r>
              <a:rPr lang="fr-FR" sz="3200" b="1" u="sng" baseline="30000" dirty="0" smtClean="0"/>
              <a:t>e</a:t>
            </a:r>
            <a:r>
              <a:rPr lang="fr-FR" sz="3200" b="1" u="sng" dirty="0" smtClean="0"/>
              <a:t> </a:t>
            </a:r>
          </a:p>
          <a:p>
            <a:pPr algn="ctr"/>
            <a:endParaRPr lang="fr-FR" sz="1500" b="1" dirty="0" smtClean="0"/>
          </a:p>
          <a:p>
            <a:pPr algn="ctr"/>
            <a:r>
              <a:rPr lang="fr-FR" sz="2400" b="1" u="sng" dirty="0" smtClean="0">
                <a:solidFill>
                  <a:schemeClr val="accent1">
                    <a:lumMod val="50000"/>
                  </a:schemeClr>
                </a:solidFill>
              </a:rPr>
              <a:t>Caroline </a:t>
            </a:r>
            <a:r>
              <a:rPr lang="fr-FR" sz="2400" b="1" u="sng" dirty="0">
                <a:solidFill>
                  <a:schemeClr val="accent1">
                    <a:lumMod val="50000"/>
                  </a:schemeClr>
                </a:solidFill>
              </a:rPr>
              <a:t>SANCHEZ, </a:t>
            </a:r>
            <a:r>
              <a:rPr lang="fr-FR" sz="2400" b="1" u="sng" dirty="0" smtClean="0">
                <a:solidFill>
                  <a:schemeClr val="accent1">
                    <a:lumMod val="50000"/>
                  </a:schemeClr>
                </a:solidFill>
              </a:rPr>
              <a:t>Caroline.Sanchez2@ac-montpellier.fr</a:t>
            </a:r>
            <a:endParaRPr lang="fr-FR" sz="2400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fr-FR" sz="3200" b="1" dirty="0" smtClean="0"/>
              <a:t> </a:t>
            </a:r>
          </a:p>
        </p:txBody>
      </p:sp>
      <p:sp>
        <p:nvSpPr>
          <p:cNvPr id="4" name="Flèche droite rayée 3"/>
          <p:cNvSpPr/>
          <p:nvPr/>
        </p:nvSpPr>
        <p:spPr>
          <a:xfrm>
            <a:off x="1115616" y="4725144"/>
            <a:ext cx="648072" cy="64807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376" y="1629927"/>
            <a:ext cx="4727448" cy="251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54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9398" y="17178"/>
            <a:ext cx="9271917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6893" y="727523"/>
            <a:ext cx="2704524" cy="15246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EUROPE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632357" y="4619645"/>
            <a:ext cx="2692419" cy="17722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AFRIQUE</a:t>
            </a:r>
            <a:endParaRPr lang="fr-FR" dirty="0"/>
          </a:p>
        </p:txBody>
      </p:sp>
      <p:cxnSp>
        <p:nvCxnSpPr>
          <p:cNvPr id="16" name="Connecteur droit 15"/>
          <p:cNvCxnSpPr/>
          <p:nvPr/>
        </p:nvCxnSpPr>
        <p:spPr>
          <a:xfrm flipV="1">
            <a:off x="1222487" y="3429000"/>
            <a:ext cx="3394074" cy="34356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rme libre 20"/>
          <p:cNvSpPr/>
          <p:nvPr/>
        </p:nvSpPr>
        <p:spPr>
          <a:xfrm>
            <a:off x="1067058" y="2018341"/>
            <a:ext cx="435788" cy="3197620"/>
          </a:xfrm>
          <a:custGeom>
            <a:avLst/>
            <a:gdLst>
              <a:gd name="connsiteX0" fmla="*/ 435788 w 435788"/>
              <a:gd name="connsiteY0" fmla="*/ 2743200 h 2743200"/>
              <a:gd name="connsiteX1" fmla="*/ 120994 w 435788"/>
              <a:gd name="connsiteY1" fmla="*/ 1798820 h 2743200"/>
              <a:gd name="connsiteX2" fmla="*/ 120994 w 435788"/>
              <a:gd name="connsiteY2" fmla="*/ 1798820 h 2743200"/>
              <a:gd name="connsiteX3" fmla="*/ 1073 w 435788"/>
              <a:gd name="connsiteY3" fmla="*/ 989351 h 2743200"/>
              <a:gd name="connsiteX4" fmla="*/ 76024 w 435788"/>
              <a:gd name="connsiteY4" fmla="*/ 344774 h 2743200"/>
              <a:gd name="connsiteX5" fmla="*/ 300876 w 435788"/>
              <a:gd name="connsiteY5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788" h="2743200">
                <a:moveTo>
                  <a:pt x="435788" y="2743200"/>
                </a:moveTo>
                <a:lnTo>
                  <a:pt x="120994" y="1798820"/>
                </a:lnTo>
                <a:lnTo>
                  <a:pt x="120994" y="1798820"/>
                </a:lnTo>
                <a:cubicBezTo>
                  <a:pt x="101007" y="1663909"/>
                  <a:pt x="8568" y="1231692"/>
                  <a:pt x="1073" y="989351"/>
                </a:cubicBezTo>
                <a:cubicBezTo>
                  <a:pt x="-6422" y="747010"/>
                  <a:pt x="26057" y="509666"/>
                  <a:pt x="76024" y="344774"/>
                </a:cubicBezTo>
                <a:cubicBezTo>
                  <a:pt x="125991" y="179882"/>
                  <a:pt x="213433" y="89941"/>
                  <a:pt x="300876" y="0"/>
                </a:cubicBezTo>
              </a:path>
            </a:pathLst>
          </a:custGeom>
          <a:noFill/>
          <a:ln w="88900">
            <a:solidFill>
              <a:srgbClr val="92D050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-19397" y="0"/>
            <a:ext cx="9271916" cy="55448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b="1" dirty="0" smtClean="0">
                <a:solidFill>
                  <a:schemeClr val="tx1"/>
                </a:solidFill>
              </a:rPr>
              <a:t>Les migrants, acteurs de la construction de l’espace</a:t>
            </a:r>
            <a:endParaRPr lang="fr-FR" b="1" dirty="0">
              <a:solidFill>
                <a:schemeClr val="tx1"/>
              </a:solidFill>
            </a:endParaRPr>
          </a:p>
        </p:txBody>
      </p:sp>
      <p:cxnSp>
        <p:nvCxnSpPr>
          <p:cNvPr id="25" name="Connecteur droit 24"/>
          <p:cNvCxnSpPr/>
          <p:nvPr/>
        </p:nvCxnSpPr>
        <p:spPr>
          <a:xfrm>
            <a:off x="4786314" y="554481"/>
            <a:ext cx="0" cy="6303519"/>
          </a:xfrm>
          <a:prstGeom prst="line">
            <a:avLst/>
          </a:prstGeom>
          <a:ln w="666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929190" y="1063153"/>
            <a:ext cx="394298" cy="294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4929190" y="1525705"/>
            <a:ext cx="394298" cy="18878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lèche droite 30"/>
          <p:cNvSpPr/>
          <p:nvPr/>
        </p:nvSpPr>
        <p:spPr>
          <a:xfrm>
            <a:off x="4929190" y="2214554"/>
            <a:ext cx="394298" cy="428628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3" name="Connecteur droit avec flèche 32"/>
          <p:cNvCxnSpPr/>
          <p:nvPr/>
        </p:nvCxnSpPr>
        <p:spPr>
          <a:xfrm>
            <a:off x="4798616" y="3948717"/>
            <a:ext cx="642942" cy="1588"/>
          </a:xfrm>
          <a:prstGeom prst="straightConnector1">
            <a:avLst/>
          </a:prstGeom>
          <a:ln w="95250">
            <a:solidFill>
              <a:srgbClr val="92D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V="1">
            <a:off x="4857752" y="3365267"/>
            <a:ext cx="500066" cy="1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0" y="2988978"/>
            <a:ext cx="139943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Océan Atlantique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886866" y="2959254"/>
            <a:ext cx="199019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Mer</a:t>
            </a:r>
          </a:p>
          <a:p>
            <a:pPr algn="ctr"/>
            <a:endParaRPr lang="fr-FR" b="1" dirty="0">
              <a:solidFill>
                <a:srgbClr val="0070C0"/>
              </a:solidFill>
            </a:endParaRPr>
          </a:p>
          <a:p>
            <a:pPr algn="ctr"/>
            <a:endParaRPr lang="fr-FR" b="1" dirty="0" smtClean="0">
              <a:solidFill>
                <a:srgbClr val="0070C0"/>
              </a:solidFill>
            </a:endParaRPr>
          </a:p>
          <a:p>
            <a:pPr algn="ctr"/>
            <a:endParaRPr lang="fr-FR" b="1" dirty="0">
              <a:solidFill>
                <a:srgbClr val="0070C0"/>
              </a:solidFill>
            </a:endParaRPr>
          </a:p>
          <a:p>
            <a:pPr algn="ctr"/>
            <a:endParaRPr lang="fr-FR" b="1" dirty="0" smtClean="0">
              <a:solidFill>
                <a:srgbClr val="0070C0"/>
              </a:solidFill>
            </a:endParaRPr>
          </a:p>
          <a:p>
            <a:pPr algn="ctr"/>
            <a:endParaRPr lang="fr-FR" b="1" dirty="0">
              <a:solidFill>
                <a:srgbClr val="0070C0"/>
              </a:solidFill>
            </a:endParaRPr>
          </a:p>
          <a:p>
            <a:pPr algn="ctr"/>
            <a:r>
              <a:rPr lang="fr-FR" b="1" dirty="0" smtClean="0">
                <a:solidFill>
                  <a:srgbClr val="0070C0"/>
                </a:solidFill>
              </a:rPr>
              <a:t> Méditerranée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5375513" y="593953"/>
            <a:ext cx="387700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b="1" u="sng" dirty="0" smtClean="0"/>
              <a:t>1.Les migrants acteurs de réseaux migratoires…</a:t>
            </a:r>
            <a:endParaRPr lang="fr-FR" sz="1300" b="1" u="sng" dirty="0"/>
          </a:p>
          <a:p>
            <a:endParaRPr lang="fr-FR" sz="1400" b="1" dirty="0" smtClean="0"/>
          </a:p>
          <a:p>
            <a:r>
              <a:rPr lang="fr-FR" sz="1400" b="1" dirty="0" smtClean="0"/>
              <a:t>Pays d’arrivée</a:t>
            </a:r>
          </a:p>
          <a:p>
            <a:endParaRPr lang="fr-FR" sz="1400" b="1" dirty="0" smtClean="0"/>
          </a:p>
          <a:p>
            <a:r>
              <a:rPr lang="fr-FR" sz="1400" b="1" dirty="0" smtClean="0"/>
              <a:t>Pays de départ</a:t>
            </a:r>
          </a:p>
          <a:p>
            <a:endParaRPr lang="fr-FR" sz="1400" b="1" dirty="0" smtClean="0"/>
          </a:p>
          <a:p>
            <a:r>
              <a:rPr lang="fr-FR" sz="1400" b="1" dirty="0" smtClean="0"/>
              <a:t>Pays de transit</a:t>
            </a:r>
          </a:p>
          <a:p>
            <a:endParaRPr lang="fr-FR" sz="1400" b="1" dirty="0" smtClean="0"/>
          </a:p>
          <a:p>
            <a:r>
              <a:rPr lang="fr-FR" sz="1400" b="1" dirty="0" smtClean="0"/>
              <a:t>Flux migratoires</a:t>
            </a:r>
            <a:endParaRPr lang="fr-FR" sz="1400" b="1" u="sng" dirty="0"/>
          </a:p>
          <a:p>
            <a:endParaRPr lang="fr-FR" sz="1400" b="1" u="sng" dirty="0" smtClean="0"/>
          </a:p>
          <a:p>
            <a:r>
              <a:rPr lang="fr-FR" sz="1300" b="1" u="sng" dirty="0" smtClean="0"/>
              <a:t>2.… réactifs aux politiques migratoires…</a:t>
            </a:r>
            <a:endParaRPr lang="fr-FR" sz="1400" b="1" dirty="0"/>
          </a:p>
          <a:p>
            <a:endParaRPr lang="fr-FR" sz="1400" b="1" dirty="0"/>
          </a:p>
          <a:p>
            <a:r>
              <a:rPr lang="fr-FR" sz="1400" b="1" dirty="0" smtClean="0"/>
              <a:t>Ligne de séparation « Nord »-« Sud » et renforcement des frontières</a:t>
            </a:r>
          </a:p>
          <a:p>
            <a:endParaRPr lang="fr-FR" sz="1400" b="1" dirty="0" smtClean="0"/>
          </a:p>
          <a:p>
            <a:r>
              <a:rPr lang="fr-FR" sz="1400" b="1" dirty="0" smtClean="0"/>
              <a:t>Nouvelles routes migratoires</a:t>
            </a:r>
          </a:p>
          <a:p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  <a:p>
            <a:endParaRPr lang="fr-FR" sz="1400" b="1" dirty="0" smtClean="0"/>
          </a:p>
          <a:p>
            <a:endParaRPr lang="fr-FR" sz="1400" b="1" dirty="0"/>
          </a:p>
        </p:txBody>
      </p:sp>
      <p:sp>
        <p:nvSpPr>
          <p:cNvPr id="23" name="Rectangle 22"/>
          <p:cNvSpPr/>
          <p:nvPr/>
        </p:nvSpPr>
        <p:spPr>
          <a:xfrm>
            <a:off x="4929190" y="1928802"/>
            <a:ext cx="428628" cy="2123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594376" y="2018342"/>
            <a:ext cx="2717041" cy="2243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1618998" y="4627639"/>
            <a:ext cx="2692419" cy="24637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30994" y="5563633"/>
            <a:ext cx="360040" cy="29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12" name="Flèche vers le haut 11"/>
          <p:cNvSpPr/>
          <p:nvPr/>
        </p:nvSpPr>
        <p:spPr>
          <a:xfrm>
            <a:off x="203002" y="5911049"/>
            <a:ext cx="216024" cy="37248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lèche vers le haut 41"/>
          <p:cNvSpPr/>
          <p:nvPr/>
        </p:nvSpPr>
        <p:spPr>
          <a:xfrm>
            <a:off x="1670320" y="1773462"/>
            <a:ext cx="432048" cy="3239714"/>
          </a:xfrm>
          <a:prstGeom prst="up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Forme libre 42"/>
          <p:cNvSpPr/>
          <p:nvPr/>
        </p:nvSpPr>
        <p:spPr>
          <a:xfrm flipH="1">
            <a:off x="4286248" y="2071679"/>
            <a:ext cx="357190" cy="2571768"/>
          </a:xfrm>
          <a:custGeom>
            <a:avLst/>
            <a:gdLst>
              <a:gd name="connsiteX0" fmla="*/ 435788 w 435788"/>
              <a:gd name="connsiteY0" fmla="*/ 2743200 h 2743200"/>
              <a:gd name="connsiteX1" fmla="*/ 120994 w 435788"/>
              <a:gd name="connsiteY1" fmla="*/ 1798820 h 2743200"/>
              <a:gd name="connsiteX2" fmla="*/ 120994 w 435788"/>
              <a:gd name="connsiteY2" fmla="*/ 1798820 h 2743200"/>
              <a:gd name="connsiteX3" fmla="*/ 1073 w 435788"/>
              <a:gd name="connsiteY3" fmla="*/ 989351 h 2743200"/>
              <a:gd name="connsiteX4" fmla="*/ 76024 w 435788"/>
              <a:gd name="connsiteY4" fmla="*/ 344774 h 2743200"/>
              <a:gd name="connsiteX5" fmla="*/ 300876 w 435788"/>
              <a:gd name="connsiteY5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788" h="2743200">
                <a:moveTo>
                  <a:pt x="435788" y="2743200"/>
                </a:moveTo>
                <a:lnTo>
                  <a:pt x="120994" y="1798820"/>
                </a:lnTo>
                <a:lnTo>
                  <a:pt x="120994" y="1798820"/>
                </a:lnTo>
                <a:cubicBezTo>
                  <a:pt x="101007" y="1663909"/>
                  <a:pt x="8568" y="1231692"/>
                  <a:pt x="1073" y="989351"/>
                </a:cubicBezTo>
                <a:cubicBezTo>
                  <a:pt x="-6422" y="747010"/>
                  <a:pt x="26057" y="509666"/>
                  <a:pt x="76024" y="344774"/>
                </a:cubicBezTo>
                <a:cubicBezTo>
                  <a:pt x="125991" y="179882"/>
                  <a:pt x="213433" y="89941"/>
                  <a:pt x="300876" y="0"/>
                </a:cubicBezTo>
              </a:path>
            </a:pathLst>
          </a:custGeom>
          <a:noFill/>
          <a:ln w="88900">
            <a:solidFill>
              <a:srgbClr val="92D050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Accolade fermante 3"/>
          <p:cNvSpPr/>
          <p:nvPr/>
        </p:nvSpPr>
        <p:spPr>
          <a:xfrm>
            <a:off x="8532440" y="554481"/>
            <a:ext cx="611560" cy="3882632"/>
          </a:xfrm>
          <a:prstGeom prst="rightBrace">
            <a:avLst>
              <a:gd name="adj1" fmla="val 8333"/>
              <a:gd name="adj2" fmla="val 51096"/>
            </a:avLst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887564" y="807996"/>
            <a:ext cx="33855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S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E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A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N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C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E</a:t>
            </a:r>
          </a:p>
          <a:p>
            <a:endParaRPr lang="fr-FR" b="1" dirty="0">
              <a:solidFill>
                <a:srgbClr val="FF0000"/>
              </a:solidFill>
            </a:endParaRPr>
          </a:p>
          <a:p>
            <a:endParaRPr lang="fr-FR" b="1" dirty="0" smtClean="0">
              <a:solidFill>
                <a:srgbClr val="FF0000"/>
              </a:solidFill>
            </a:endParaRPr>
          </a:p>
          <a:p>
            <a:r>
              <a:rPr lang="fr-FR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5" name="Rectangle 34"/>
          <p:cNvSpPr/>
          <p:nvPr/>
        </p:nvSpPr>
        <p:spPr>
          <a:xfrm>
            <a:off x="0" y="571480"/>
            <a:ext cx="4786314" cy="6320876"/>
          </a:xfrm>
          <a:prstGeom prst="rect">
            <a:avLst/>
          </a:prstGeom>
          <a:solidFill>
            <a:schemeClr val="accent1">
              <a:alpha val="0"/>
            </a:schemeClr>
          </a:solidFill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2012" y="1120515"/>
            <a:ext cx="1449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Pays </a:t>
            </a:r>
          </a:p>
          <a:p>
            <a:pPr algn="ctr"/>
            <a:r>
              <a:rPr lang="fr-FR" b="1" dirty="0" smtClean="0"/>
              <a:t>du « Nord »</a:t>
            </a:r>
            <a:endParaRPr lang="fr-FR" b="1" dirty="0"/>
          </a:p>
        </p:txBody>
      </p:sp>
      <p:sp>
        <p:nvSpPr>
          <p:cNvPr id="37" name="ZoneTexte 36"/>
          <p:cNvSpPr txBox="1"/>
          <p:nvPr/>
        </p:nvSpPr>
        <p:spPr>
          <a:xfrm>
            <a:off x="-14930" y="4859462"/>
            <a:ext cx="1321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Pays </a:t>
            </a:r>
          </a:p>
          <a:p>
            <a:pPr algn="ctr"/>
            <a:r>
              <a:rPr lang="fr-FR" b="1" dirty="0" smtClean="0"/>
              <a:t>du « Sud »</a:t>
            </a:r>
            <a:endParaRPr lang="fr-FR" b="1" dirty="0"/>
          </a:p>
        </p:txBody>
      </p:sp>
      <p:sp>
        <p:nvSpPr>
          <p:cNvPr id="8" name="Ellipse 7"/>
          <p:cNvSpPr/>
          <p:nvPr/>
        </p:nvSpPr>
        <p:spPr>
          <a:xfrm>
            <a:off x="4767946" y="2651771"/>
            <a:ext cx="4357686" cy="1793931"/>
          </a:xfrm>
          <a:prstGeom prst="ellipse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204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3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6156176" cy="3529680"/>
          </a:xfrm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1979712" y="-10244"/>
            <a:ext cx="4789141" cy="5000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u="sng" dirty="0" smtClean="0">
                <a:solidFill>
                  <a:schemeClr val="tx1"/>
                </a:solidFill>
              </a:rPr>
              <a:t>ACCROCHE</a:t>
            </a:r>
            <a:r>
              <a:rPr lang="fr-FR" b="1" u="sng" dirty="0">
                <a:solidFill>
                  <a:schemeClr val="tx1"/>
                </a:solidFill>
              </a:rPr>
              <a:t> </a:t>
            </a:r>
            <a:r>
              <a:rPr lang="fr-FR" b="1" u="sng" dirty="0" smtClean="0">
                <a:solidFill>
                  <a:schemeClr val="tx1"/>
                </a:solidFill>
              </a:rPr>
              <a:t>SEANCE 3 – Doc support F.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156176" y="364632"/>
            <a:ext cx="2987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ß"/>
            </a:pPr>
            <a:r>
              <a:rPr lang="fr-FR" b="1" dirty="0" smtClean="0">
                <a:sym typeface="Wingdings" panose="05000000000000000000" pitchFamily="2" charset="2"/>
              </a:rPr>
              <a:t>Photo de migrants prévoyant l’envoi de remises au pays d’origine</a:t>
            </a:r>
          </a:p>
          <a:p>
            <a:r>
              <a:rPr lang="fr-FR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=&gt; Insister sur les représentations positives des migrations chez les élèves…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3189" y="3986262"/>
            <a:ext cx="21957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… Pour mieux « casser » les préjugés</a:t>
            </a:r>
          </a:p>
          <a:p>
            <a:pPr algn="r"/>
            <a:r>
              <a:rPr lang="fr-FR" b="1" dirty="0" smtClean="0">
                <a:sym typeface="Wingdings" panose="05000000000000000000" pitchFamily="2" charset="2"/>
              </a:rPr>
              <a:t> </a:t>
            </a:r>
          </a:p>
          <a:p>
            <a:pPr algn="ctr"/>
            <a:r>
              <a:rPr lang="fr-FR" b="1" dirty="0" smtClean="0">
                <a:sym typeface="Wingdings" panose="05000000000000000000" pitchFamily="2" charset="2"/>
              </a:rPr>
              <a:t>Photo de migrants</a:t>
            </a:r>
          </a:p>
          <a:p>
            <a:pPr algn="ctr"/>
            <a:r>
              <a:rPr lang="fr-FR" b="1" dirty="0" smtClean="0">
                <a:sym typeface="Wingdings" panose="05000000000000000000" pitchFamily="2" charset="2"/>
              </a:rPr>
              <a:t>dans le Nord de la France:</a:t>
            </a:r>
          </a:p>
          <a:p>
            <a:pPr algn="ctr"/>
            <a:r>
              <a:rPr lang="fr-FR" b="1" dirty="0" smtClean="0">
                <a:sym typeface="Wingdings" panose="05000000000000000000" pitchFamily="2" charset="2"/>
              </a:rPr>
              <a:t>« Jungle de Calais »</a:t>
            </a:r>
            <a:endParaRPr lang="fr-FR" b="1" dirty="0"/>
          </a:p>
        </p:txBody>
      </p:sp>
      <p:sp>
        <p:nvSpPr>
          <p:cNvPr id="7" name="Rectangle 6"/>
          <p:cNvSpPr/>
          <p:nvPr/>
        </p:nvSpPr>
        <p:spPr>
          <a:xfrm>
            <a:off x="0" y="357166"/>
            <a:ext cx="6143636" cy="3571900"/>
          </a:xfrm>
          <a:prstGeom prst="rect">
            <a:avLst/>
          </a:prstGeom>
          <a:solidFill>
            <a:schemeClr val="accent1">
              <a:alpha val="0"/>
            </a:schemeClr>
          </a:solidFill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448049"/>
            <a:ext cx="6948264" cy="278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627784" y="6386919"/>
            <a:ext cx="5957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 smtClean="0">
                <a:solidFill>
                  <a:srgbClr val="FF0000"/>
                </a:solidFill>
              </a:rPr>
              <a:t>=&gt; TRAVAIL SUR LES RECOMPOSITIONS TERRITORIALES</a:t>
            </a:r>
            <a:endParaRPr lang="fr-FR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9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2" y="694586"/>
            <a:ext cx="2781476" cy="2087116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3" t="10774" r="2847" b="7428"/>
          <a:stretch/>
        </p:blipFill>
        <p:spPr>
          <a:xfrm>
            <a:off x="4215" y="3643314"/>
            <a:ext cx="4710661" cy="321468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" b="23867"/>
          <a:stretch>
            <a:fillRect/>
          </a:stretch>
        </p:blipFill>
        <p:spPr>
          <a:xfrm>
            <a:off x="4857752" y="694584"/>
            <a:ext cx="4286248" cy="4520365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2688934" y="821537"/>
            <a:ext cx="2240256" cy="5000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u="sng" dirty="0" smtClean="0">
                <a:solidFill>
                  <a:schemeClr val="tx1"/>
                </a:solidFill>
              </a:rPr>
              <a:t>SEANCE 3 </a:t>
            </a:r>
          </a:p>
          <a:p>
            <a:pPr algn="ctr"/>
            <a:r>
              <a:rPr lang="fr-FR" b="1" u="sng" dirty="0" smtClean="0">
                <a:solidFill>
                  <a:schemeClr val="tx1"/>
                </a:solidFill>
              </a:rPr>
              <a:t>Docs support G.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0" y="3357562"/>
            <a:ext cx="48237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u="sng" dirty="0" smtClean="0"/>
              <a:t>Les effets croisés des migrations internationales</a:t>
            </a:r>
            <a:endParaRPr lang="fr-FR" sz="1600" b="1" u="sng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" t="84133"/>
          <a:stretch>
            <a:fillRect/>
          </a:stretch>
        </p:blipFill>
        <p:spPr>
          <a:xfrm>
            <a:off x="4929190" y="5786455"/>
            <a:ext cx="4214810" cy="1071546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5000628" y="5214950"/>
            <a:ext cx="4342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u="sng" dirty="0" err="1" smtClean="0"/>
              <a:t>Zeghaneghane</a:t>
            </a:r>
            <a:r>
              <a:rPr lang="fr-FR" sz="1600" b="1" u="sng" dirty="0" smtClean="0"/>
              <a:t>, une ville de l’Est marocain </a:t>
            </a:r>
          </a:p>
          <a:p>
            <a:pPr algn="ctr"/>
            <a:r>
              <a:rPr lang="fr-FR" sz="1600" b="1" u="sng" dirty="0" smtClean="0"/>
              <a:t>transformée par l’émigration</a:t>
            </a:r>
            <a:endParaRPr lang="fr-FR" sz="1600" b="1" u="sng" dirty="0"/>
          </a:p>
        </p:txBody>
      </p:sp>
      <p:sp>
        <p:nvSpPr>
          <p:cNvPr id="14" name="Rectangle 13"/>
          <p:cNvSpPr/>
          <p:nvPr/>
        </p:nvSpPr>
        <p:spPr>
          <a:xfrm>
            <a:off x="4857752" y="694586"/>
            <a:ext cx="4286248" cy="6163414"/>
          </a:xfrm>
          <a:prstGeom prst="rect">
            <a:avLst/>
          </a:prstGeom>
          <a:solidFill>
            <a:schemeClr val="accent1">
              <a:alpha val="0"/>
            </a:schemeClr>
          </a:solidFill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0" y="3357562"/>
            <a:ext cx="4714876" cy="3500438"/>
          </a:xfrm>
          <a:prstGeom prst="rect">
            <a:avLst/>
          </a:prstGeom>
          <a:solidFill>
            <a:schemeClr val="accent1">
              <a:alpha val="0"/>
            </a:schemeClr>
          </a:solidFill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29422" y="713241"/>
            <a:ext cx="2786050" cy="2000240"/>
          </a:xfrm>
          <a:prstGeom prst="rect">
            <a:avLst/>
          </a:prstGeom>
          <a:solidFill>
            <a:schemeClr val="accent1">
              <a:alpha val="0"/>
            </a:schemeClr>
          </a:solidFill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Picture 2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24395"/>
            <a:ext cx="2771391" cy="155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857356" y="1643050"/>
            <a:ext cx="2786050" cy="1571612"/>
          </a:xfrm>
          <a:prstGeom prst="rect">
            <a:avLst/>
          </a:prstGeom>
          <a:solidFill>
            <a:schemeClr val="accent1">
              <a:alpha val="0"/>
            </a:schemeClr>
          </a:solidFill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2200" b="1" u="sng" dirty="0" smtClean="0">
                <a:solidFill>
                  <a:schemeClr val="tx1"/>
                </a:solidFill>
              </a:rPr>
              <a:t>Séance 3:Quelles recompositions territoriales impliquent les migrants sur les espaces de départ et ceux d’arrivée? Echelle locale</a:t>
            </a:r>
            <a:endParaRPr lang="fr-FR" sz="22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9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739485"/>
              </p:ext>
            </p:extLst>
          </p:nvPr>
        </p:nvGraphicFramePr>
        <p:xfrm>
          <a:off x="0" y="1412775"/>
          <a:ext cx="9144008" cy="637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3648"/>
                <a:gridCol w="3672408"/>
                <a:gridCol w="4067952"/>
              </a:tblGrid>
              <a:tr h="538557">
                <a:tc>
                  <a:txBody>
                    <a:bodyPr/>
                    <a:lstStyle/>
                    <a:p>
                      <a:pPr algn="just"/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 smtClean="0"/>
                        <a:t>Espaces d’arrivée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 smtClean="0"/>
                        <a:t>Espaces</a:t>
                      </a:r>
                      <a:r>
                        <a:rPr lang="fr-FR" sz="3200" b="1" baseline="0" dirty="0" smtClean="0"/>
                        <a:t> de départ</a:t>
                      </a:r>
                      <a:endParaRPr lang="fr-FR" sz="3200" b="1" dirty="0"/>
                    </a:p>
                  </a:txBody>
                  <a:tcPr/>
                </a:tc>
              </a:tr>
              <a:tr h="2763229">
                <a:tc>
                  <a:txBody>
                    <a:bodyPr/>
                    <a:lstStyle/>
                    <a:p>
                      <a:pPr algn="ctr"/>
                      <a:endParaRPr lang="fr-FR" b="1" dirty="0" smtClean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endParaRPr lang="fr-FR" b="1" dirty="0" smtClean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endParaRPr lang="fr-FR" b="1" dirty="0" smtClean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r>
                        <a:rPr lang="fr-FR" b="1" dirty="0" smtClean="0">
                          <a:solidFill>
                            <a:srgbClr val="00B050"/>
                          </a:solidFill>
                        </a:rPr>
                        <a:t>Effets positifs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1" u="sng" baseline="0" dirty="0" smtClean="0">
                        <a:solidFill>
                          <a:srgbClr val="00B050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1" u="none" baseline="0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fr-FR" sz="1600" b="1" dirty="0" smtClean="0">
                          <a:solidFill>
                            <a:srgbClr val="00B050"/>
                          </a:solidFill>
                        </a:rPr>
                        <a:t>« Occupation de</a:t>
                      </a:r>
                      <a:r>
                        <a:rPr lang="fr-FR" sz="1600" b="1" baseline="0" dirty="0" smtClean="0">
                          <a:solidFill>
                            <a:srgbClr val="00B050"/>
                          </a:solidFill>
                        </a:rPr>
                        <a:t> métiers délaissés par les nationaux, solution aux pénuries de main d’œuvre, apport démographique, accroissement de la consommation, création d’entreprises, activités culturelles »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fr-FR" sz="1600" b="1" baseline="0" dirty="0" smtClean="0">
                          <a:solidFill>
                            <a:srgbClr val="00B050"/>
                          </a:solidFill>
                        </a:rPr>
                        <a:t>Métissages culturels</a:t>
                      </a:r>
                      <a:endParaRPr lang="fr-FR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fr-FR" sz="1600" b="1" baseline="0" dirty="0" smtClean="0">
                          <a:solidFill>
                            <a:srgbClr val="00B050"/>
                          </a:solidFill>
                        </a:rPr>
                        <a:t>Les remises enrichissent les familles, leurs permettent de vivre plus confortablement, de construire des maisons, écoles, de monter des entreprises, des commerces, d’acheter des terrains, des logements etc.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fr-FR" sz="1600" b="1" baseline="0" dirty="0" smtClean="0">
                          <a:solidFill>
                            <a:srgbClr val="00B050"/>
                          </a:solidFill>
                        </a:rPr>
                        <a:t>Retour au « pays » avec de nouvelles expériences, connaissances et qualifications, transfert de technologies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fr-FR" sz="1600" b="1" baseline="0" dirty="0" smtClean="0">
                          <a:solidFill>
                            <a:srgbClr val="00B050"/>
                          </a:solidFill>
                        </a:rPr>
                        <a:t>Évolution des mentalités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endParaRPr lang="fr-FR" sz="1600" b="1" baseline="0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2143439">
                <a:tc>
                  <a:txBody>
                    <a:bodyPr/>
                    <a:lstStyle/>
                    <a:p>
                      <a:pPr algn="ctr"/>
                      <a:endParaRPr lang="fr-FR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fr-FR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fr-FR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Effets négatifs</a:t>
                      </a:r>
                    </a:p>
                    <a:p>
                      <a:pPr algn="ctr"/>
                      <a:endParaRPr lang="fr-FR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fr-FR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600" b="1" baseline="0" dirty="0" smtClean="0">
                          <a:solidFill>
                            <a:srgbClr val="FF0000"/>
                          </a:solidFill>
                        </a:rPr>
                        <a:t>Difficultés d’intégration</a:t>
                      </a:r>
                    </a:p>
                    <a:p>
                      <a:pPr marL="285750" marR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600" b="1" baseline="0" dirty="0" smtClean="0">
                          <a:solidFill>
                            <a:srgbClr val="FF0000"/>
                          </a:solidFill>
                        </a:rPr>
                        <a:t>Construction d’espaces de la clandestinité, des formes de repli, des mises à l’écart volontaires (la «Jungle » de Calais concernant les migrants clandestins)</a:t>
                      </a:r>
                    </a:p>
                    <a:p>
                      <a:pPr marL="285750" marR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600" b="1" baseline="0" dirty="0" smtClean="0">
                          <a:solidFill>
                            <a:srgbClr val="FF0000"/>
                          </a:solidFill>
                        </a:rPr>
                        <a:t>Engagement dans des réseaux, trafics etc.</a:t>
                      </a:r>
                    </a:p>
                    <a:p>
                      <a:pPr algn="just"/>
                      <a:endParaRPr lang="fr-FR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fr-FR" sz="16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just"/>
                      <a:r>
                        <a:rPr lang="fr-FR" sz="1600" b="1" dirty="0" smtClean="0">
                          <a:solidFill>
                            <a:srgbClr val="FF0000"/>
                          </a:solidFill>
                        </a:rPr>
                        <a:t>- Départ</a:t>
                      </a:r>
                      <a:r>
                        <a:rPr lang="fr-FR" sz="1600" b="1" baseline="0" dirty="0" smtClean="0">
                          <a:solidFill>
                            <a:srgbClr val="FF0000"/>
                          </a:solidFill>
                        </a:rPr>
                        <a:t> des « cerveaux » (médecins, ingénieurs, étudiants, avocats etc.) préjudiciable pour le développement</a:t>
                      </a:r>
                      <a:endParaRPr lang="fr-FR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3851920" y="6297756"/>
            <a:ext cx="6084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è"/>
            </a:pPr>
            <a:r>
              <a:rPr lang="fr-FR" sz="1600" b="1" u="sng" dirty="0" smtClean="0"/>
              <a:t>Les migrations: </a:t>
            </a:r>
          </a:p>
          <a:p>
            <a:pPr algn="ctr"/>
            <a:r>
              <a:rPr lang="fr-FR" sz="1600" b="1" u="sng" dirty="0" smtClean="0"/>
              <a:t>frein ou source de développement?</a:t>
            </a:r>
            <a:endParaRPr lang="fr-FR" sz="1600" b="1" u="sng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1412775"/>
          </a:xfrm>
          <a:ln w="66675">
            <a:solidFill>
              <a:srgbClr val="E90BEE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fr-FR" b="1" dirty="0" smtClean="0"/>
              <a:t>Comprendre l’idée générale de documents de natures variées</a:t>
            </a:r>
          </a:p>
          <a:p>
            <a:r>
              <a:rPr lang="fr-FR" b="1" dirty="0" smtClean="0"/>
              <a:t>Sélectionner des informations (ici sur les recompositions territoriales)</a:t>
            </a:r>
          </a:p>
          <a:p>
            <a:r>
              <a:rPr lang="fr-FR" b="1" dirty="0" smtClean="0"/>
              <a:t>Les classer dans un tableau</a:t>
            </a:r>
          </a:p>
          <a:p>
            <a:r>
              <a:rPr lang="fr-FR" b="1" dirty="0" smtClean="0"/>
              <a:t>Jouer sur les couleurs : donner du sens / mémoire visuelle de l’élève</a:t>
            </a:r>
          </a:p>
          <a:p>
            <a:endParaRPr lang="fr-FR" b="1" dirty="0" err="1" smtClean="0"/>
          </a:p>
        </p:txBody>
      </p:sp>
    </p:spTree>
    <p:extLst>
      <p:ext uri="{BB962C8B-B14F-4D97-AF65-F5344CB8AC3E}">
        <p14:creationId xmlns:p14="http://schemas.microsoft.com/office/powerpoint/2010/main" val="355425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9398" y="17178"/>
            <a:ext cx="9271917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6893" y="727523"/>
            <a:ext cx="2704524" cy="15246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EUROPE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632357" y="4619645"/>
            <a:ext cx="2692419" cy="17722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AFRIQUE</a:t>
            </a:r>
            <a:endParaRPr lang="fr-FR" dirty="0"/>
          </a:p>
        </p:txBody>
      </p:sp>
      <p:cxnSp>
        <p:nvCxnSpPr>
          <p:cNvPr id="16" name="Connecteur droit 15"/>
          <p:cNvCxnSpPr/>
          <p:nvPr/>
        </p:nvCxnSpPr>
        <p:spPr>
          <a:xfrm flipV="1">
            <a:off x="1222487" y="3429000"/>
            <a:ext cx="3394074" cy="34356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rme libre 20"/>
          <p:cNvSpPr/>
          <p:nvPr/>
        </p:nvSpPr>
        <p:spPr>
          <a:xfrm>
            <a:off x="1067058" y="2018341"/>
            <a:ext cx="435788" cy="3197620"/>
          </a:xfrm>
          <a:custGeom>
            <a:avLst/>
            <a:gdLst>
              <a:gd name="connsiteX0" fmla="*/ 435788 w 435788"/>
              <a:gd name="connsiteY0" fmla="*/ 2743200 h 2743200"/>
              <a:gd name="connsiteX1" fmla="*/ 120994 w 435788"/>
              <a:gd name="connsiteY1" fmla="*/ 1798820 h 2743200"/>
              <a:gd name="connsiteX2" fmla="*/ 120994 w 435788"/>
              <a:gd name="connsiteY2" fmla="*/ 1798820 h 2743200"/>
              <a:gd name="connsiteX3" fmla="*/ 1073 w 435788"/>
              <a:gd name="connsiteY3" fmla="*/ 989351 h 2743200"/>
              <a:gd name="connsiteX4" fmla="*/ 76024 w 435788"/>
              <a:gd name="connsiteY4" fmla="*/ 344774 h 2743200"/>
              <a:gd name="connsiteX5" fmla="*/ 300876 w 435788"/>
              <a:gd name="connsiteY5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788" h="2743200">
                <a:moveTo>
                  <a:pt x="435788" y="2743200"/>
                </a:moveTo>
                <a:lnTo>
                  <a:pt x="120994" y="1798820"/>
                </a:lnTo>
                <a:lnTo>
                  <a:pt x="120994" y="1798820"/>
                </a:lnTo>
                <a:cubicBezTo>
                  <a:pt x="101007" y="1663909"/>
                  <a:pt x="8568" y="1231692"/>
                  <a:pt x="1073" y="989351"/>
                </a:cubicBezTo>
                <a:cubicBezTo>
                  <a:pt x="-6422" y="747010"/>
                  <a:pt x="26057" y="509666"/>
                  <a:pt x="76024" y="344774"/>
                </a:cubicBezTo>
                <a:cubicBezTo>
                  <a:pt x="125991" y="179882"/>
                  <a:pt x="213433" y="89941"/>
                  <a:pt x="300876" y="0"/>
                </a:cubicBezTo>
              </a:path>
            </a:pathLst>
          </a:custGeom>
          <a:noFill/>
          <a:ln w="88900">
            <a:solidFill>
              <a:srgbClr val="92D050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-19397" y="0"/>
            <a:ext cx="9271916" cy="55448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b="1" dirty="0" smtClean="0">
                <a:solidFill>
                  <a:schemeClr val="tx1"/>
                </a:solidFill>
              </a:rPr>
              <a:t>Les migrants, acteurs de la construction de l’espace</a:t>
            </a:r>
            <a:endParaRPr lang="fr-FR" b="1" dirty="0">
              <a:solidFill>
                <a:schemeClr val="tx1"/>
              </a:solidFill>
            </a:endParaRPr>
          </a:p>
        </p:txBody>
      </p:sp>
      <p:cxnSp>
        <p:nvCxnSpPr>
          <p:cNvPr id="25" name="Connecteur droit 24"/>
          <p:cNvCxnSpPr/>
          <p:nvPr/>
        </p:nvCxnSpPr>
        <p:spPr>
          <a:xfrm>
            <a:off x="4786314" y="554481"/>
            <a:ext cx="0" cy="6303519"/>
          </a:xfrm>
          <a:prstGeom prst="line">
            <a:avLst/>
          </a:prstGeom>
          <a:ln w="666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929190" y="1063153"/>
            <a:ext cx="394298" cy="294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4929190" y="1525705"/>
            <a:ext cx="394298" cy="18878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lèche droite 30"/>
          <p:cNvSpPr/>
          <p:nvPr/>
        </p:nvSpPr>
        <p:spPr>
          <a:xfrm>
            <a:off x="4929190" y="2214554"/>
            <a:ext cx="394298" cy="428628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3" name="Connecteur droit avec flèche 32"/>
          <p:cNvCxnSpPr/>
          <p:nvPr/>
        </p:nvCxnSpPr>
        <p:spPr>
          <a:xfrm>
            <a:off x="4798616" y="3948717"/>
            <a:ext cx="642942" cy="1588"/>
          </a:xfrm>
          <a:prstGeom prst="straightConnector1">
            <a:avLst/>
          </a:prstGeom>
          <a:ln w="95250">
            <a:solidFill>
              <a:srgbClr val="92D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lèche droite 33"/>
          <p:cNvSpPr/>
          <p:nvPr/>
        </p:nvSpPr>
        <p:spPr>
          <a:xfrm>
            <a:off x="4913974" y="4859462"/>
            <a:ext cx="507993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6" name="Connecteur droit 35"/>
          <p:cNvCxnSpPr/>
          <p:nvPr/>
        </p:nvCxnSpPr>
        <p:spPr>
          <a:xfrm flipV="1">
            <a:off x="4857752" y="3365267"/>
            <a:ext cx="500066" cy="1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0" y="2988978"/>
            <a:ext cx="139943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Océan Atlantique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886866" y="2959254"/>
            <a:ext cx="199019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Mer</a:t>
            </a:r>
          </a:p>
          <a:p>
            <a:pPr algn="ctr"/>
            <a:endParaRPr lang="fr-FR" b="1" dirty="0">
              <a:solidFill>
                <a:srgbClr val="0070C0"/>
              </a:solidFill>
            </a:endParaRPr>
          </a:p>
          <a:p>
            <a:pPr algn="ctr"/>
            <a:endParaRPr lang="fr-FR" b="1" dirty="0" smtClean="0">
              <a:solidFill>
                <a:srgbClr val="0070C0"/>
              </a:solidFill>
            </a:endParaRPr>
          </a:p>
          <a:p>
            <a:pPr algn="ctr"/>
            <a:endParaRPr lang="fr-FR" b="1" dirty="0">
              <a:solidFill>
                <a:srgbClr val="0070C0"/>
              </a:solidFill>
            </a:endParaRPr>
          </a:p>
          <a:p>
            <a:pPr algn="ctr"/>
            <a:endParaRPr lang="fr-FR" b="1" dirty="0" smtClean="0">
              <a:solidFill>
                <a:srgbClr val="0070C0"/>
              </a:solidFill>
            </a:endParaRPr>
          </a:p>
          <a:p>
            <a:pPr algn="ctr"/>
            <a:endParaRPr lang="fr-FR" b="1" dirty="0">
              <a:solidFill>
                <a:srgbClr val="0070C0"/>
              </a:solidFill>
            </a:endParaRPr>
          </a:p>
          <a:p>
            <a:pPr algn="ctr"/>
            <a:r>
              <a:rPr lang="fr-FR" b="1" dirty="0" smtClean="0">
                <a:solidFill>
                  <a:srgbClr val="0070C0"/>
                </a:solidFill>
              </a:rPr>
              <a:t> Méditerranée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5375513" y="593953"/>
            <a:ext cx="3877006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b="1" u="sng" dirty="0" smtClean="0"/>
              <a:t>1.Les migrants acteurs de réseaux migratoires…</a:t>
            </a:r>
            <a:endParaRPr lang="fr-FR" sz="1300" b="1" u="sng" dirty="0"/>
          </a:p>
          <a:p>
            <a:endParaRPr lang="fr-FR" sz="1400" b="1" dirty="0" smtClean="0"/>
          </a:p>
          <a:p>
            <a:r>
              <a:rPr lang="fr-FR" sz="1400" b="1" dirty="0" smtClean="0"/>
              <a:t>Pays d’arrivée</a:t>
            </a:r>
          </a:p>
          <a:p>
            <a:endParaRPr lang="fr-FR" sz="1400" b="1" dirty="0" smtClean="0"/>
          </a:p>
          <a:p>
            <a:r>
              <a:rPr lang="fr-FR" sz="1400" b="1" dirty="0" smtClean="0"/>
              <a:t>Pays de départ</a:t>
            </a:r>
          </a:p>
          <a:p>
            <a:endParaRPr lang="fr-FR" sz="1400" b="1" dirty="0" smtClean="0"/>
          </a:p>
          <a:p>
            <a:r>
              <a:rPr lang="fr-FR" sz="1400" b="1" dirty="0" smtClean="0"/>
              <a:t>Pays de transit</a:t>
            </a:r>
          </a:p>
          <a:p>
            <a:endParaRPr lang="fr-FR" sz="1400" b="1" dirty="0" smtClean="0"/>
          </a:p>
          <a:p>
            <a:r>
              <a:rPr lang="fr-FR" sz="1400" b="1" dirty="0" smtClean="0"/>
              <a:t>Flux migratoires</a:t>
            </a:r>
            <a:endParaRPr lang="fr-FR" sz="1400" b="1" u="sng" dirty="0"/>
          </a:p>
          <a:p>
            <a:endParaRPr lang="fr-FR" sz="1400" b="1" u="sng" dirty="0" smtClean="0"/>
          </a:p>
          <a:p>
            <a:r>
              <a:rPr lang="fr-FR" sz="1300" b="1" u="sng" dirty="0" smtClean="0"/>
              <a:t>2.… réactifs aux politiques migratoires…</a:t>
            </a:r>
            <a:endParaRPr lang="fr-FR" sz="1400" b="1" dirty="0"/>
          </a:p>
          <a:p>
            <a:endParaRPr lang="fr-FR" sz="1400" b="1" dirty="0"/>
          </a:p>
          <a:p>
            <a:r>
              <a:rPr lang="fr-FR" sz="1400" b="1" dirty="0" smtClean="0"/>
              <a:t>Ligne de séparation « Nord »-« Sud » et renforcement des frontières</a:t>
            </a:r>
          </a:p>
          <a:p>
            <a:endParaRPr lang="fr-FR" sz="1400" b="1" dirty="0" smtClean="0"/>
          </a:p>
          <a:p>
            <a:r>
              <a:rPr lang="fr-FR" sz="1400" b="1" dirty="0" smtClean="0"/>
              <a:t>Nouvelles routes migratoires</a:t>
            </a:r>
          </a:p>
          <a:p>
            <a:endParaRPr lang="fr-FR" sz="1400" b="1" dirty="0"/>
          </a:p>
          <a:p>
            <a:r>
              <a:rPr lang="fr-FR" sz="1300" b="1" u="sng" dirty="0" smtClean="0"/>
              <a:t>3. … impliquant des recompositions territoriales</a:t>
            </a:r>
          </a:p>
          <a:p>
            <a:endParaRPr lang="fr-FR" sz="1400" b="1" dirty="0"/>
          </a:p>
          <a:p>
            <a:r>
              <a:rPr lang="fr-FR" sz="1400" b="1" dirty="0" smtClean="0"/>
              <a:t>Transferts (remises, qualifications </a:t>
            </a:r>
            <a:r>
              <a:rPr lang="fr-FR" sz="1400" b="1" dirty="0" err="1" smtClean="0"/>
              <a:t>etc</a:t>
            </a:r>
            <a:r>
              <a:rPr lang="fr-FR" sz="1400" b="1" dirty="0" smtClean="0"/>
              <a:t>) </a:t>
            </a:r>
          </a:p>
          <a:p>
            <a:r>
              <a:rPr lang="fr-FR" sz="1400" b="1" dirty="0" smtClean="0"/>
              <a:t>et phénomènes de retours  </a:t>
            </a:r>
          </a:p>
          <a:p>
            <a:endParaRPr lang="fr-FR" sz="1400" b="1" dirty="0"/>
          </a:p>
          <a:p>
            <a:r>
              <a:rPr lang="fr-FR" sz="1400" b="1" dirty="0" smtClean="0"/>
              <a:t>Effets contrastés des migrations sur les territoires: frein ou source de développement?</a:t>
            </a:r>
          </a:p>
          <a:p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  <a:p>
            <a:endParaRPr lang="fr-FR" sz="1400" b="1" dirty="0" smtClean="0"/>
          </a:p>
          <a:p>
            <a:endParaRPr lang="fr-FR" sz="1400" b="1" dirty="0"/>
          </a:p>
        </p:txBody>
      </p:sp>
      <p:sp>
        <p:nvSpPr>
          <p:cNvPr id="23" name="Rectangle 22"/>
          <p:cNvSpPr/>
          <p:nvPr/>
        </p:nvSpPr>
        <p:spPr>
          <a:xfrm>
            <a:off x="4929190" y="1928802"/>
            <a:ext cx="428628" cy="2123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594376" y="2018342"/>
            <a:ext cx="2717041" cy="2243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1618998" y="4627639"/>
            <a:ext cx="2692419" cy="24637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4857752" y="5786455"/>
            <a:ext cx="517760" cy="27509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+/-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0994" y="5563633"/>
            <a:ext cx="360040" cy="29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12" name="Flèche vers le haut 11"/>
          <p:cNvSpPr/>
          <p:nvPr/>
        </p:nvSpPr>
        <p:spPr>
          <a:xfrm>
            <a:off x="203002" y="5911049"/>
            <a:ext cx="216024" cy="37248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lèche vers le haut 41"/>
          <p:cNvSpPr/>
          <p:nvPr/>
        </p:nvSpPr>
        <p:spPr>
          <a:xfrm>
            <a:off x="1670320" y="1773462"/>
            <a:ext cx="432048" cy="3239714"/>
          </a:xfrm>
          <a:prstGeom prst="up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Flèche vers le bas 43"/>
          <p:cNvSpPr/>
          <p:nvPr/>
        </p:nvSpPr>
        <p:spPr>
          <a:xfrm>
            <a:off x="3837557" y="1892092"/>
            <a:ext cx="432048" cy="314252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Forme libre 42"/>
          <p:cNvSpPr/>
          <p:nvPr/>
        </p:nvSpPr>
        <p:spPr>
          <a:xfrm flipH="1">
            <a:off x="4286248" y="2071679"/>
            <a:ext cx="357190" cy="2571768"/>
          </a:xfrm>
          <a:custGeom>
            <a:avLst/>
            <a:gdLst>
              <a:gd name="connsiteX0" fmla="*/ 435788 w 435788"/>
              <a:gd name="connsiteY0" fmla="*/ 2743200 h 2743200"/>
              <a:gd name="connsiteX1" fmla="*/ 120994 w 435788"/>
              <a:gd name="connsiteY1" fmla="*/ 1798820 h 2743200"/>
              <a:gd name="connsiteX2" fmla="*/ 120994 w 435788"/>
              <a:gd name="connsiteY2" fmla="*/ 1798820 h 2743200"/>
              <a:gd name="connsiteX3" fmla="*/ 1073 w 435788"/>
              <a:gd name="connsiteY3" fmla="*/ 989351 h 2743200"/>
              <a:gd name="connsiteX4" fmla="*/ 76024 w 435788"/>
              <a:gd name="connsiteY4" fmla="*/ 344774 h 2743200"/>
              <a:gd name="connsiteX5" fmla="*/ 300876 w 435788"/>
              <a:gd name="connsiteY5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788" h="2743200">
                <a:moveTo>
                  <a:pt x="435788" y="2743200"/>
                </a:moveTo>
                <a:lnTo>
                  <a:pt x="120994" y="1798820"/>
                </a:lnTo>
                <a:lnTo>
                  <a:pt x="120994" y="1798820"/>
                </a:lnTo>
                <a:cubicBezTo>
                  <a:pt x="101007" y="1663909"/>
                  <a:pt x="8568" y="1231692"/>
                  <a:pt x="1073" y="989351"/>
                </a:cubicBezTo>
                <a:cubicBezTo>
                  <a:pt x="-6422" y="747010"/>
                  <a:pt x="26057" y="509666"/>
                  <a:pt x="76024" y="344774"/>
                </a:cubicBezTo>
                <a:cubicBezTo>
                  <a:pt x="125991" y="179882"/>
                  <a:pt x="213433" y="89941"/>
                  <a:pt x="300876" y="0"/>
                </a:cubicBezTo>
              </a:path>
            </a:pathLst>
          </a:custGeom>
          <a:noFill/>
          <a:ln w="88900">
            <a:solidFill>
              <a:srgbClr val="92D050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Accolade fermante 3"/>
          <p:cNvSpPr/>
          <p:nvPr/>
        </p:nvSpPr>
        <p:spPr>
          <a:xfrm>
            <a:off x="8532440" y="554481"/>
            <a:ext cx="611560" cy="3882632"/>
          </a:xfrm>
          <a:prstGeom prst="rightBrace">
            <a:avLst>
              <a:gd name="adj1" fmla="val 8333"/>
              <a:gd name="adj2" fmla="val 51096"/>
            </a:avLst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Accolade fermante 44"/>
          <p:cNvSpPr/>
          <p:nvPr/>
        </p:nvSpPr>
        <p:spPr>
          <a:xfrm>
            <a:off x="8531043" y="4643446"/>
            <a:ext cx="611560" cy="2028313"/>
          </a:xfrm>
          <a:prstGeom prst="rightBrace">
            <a:avLst>
              <a:gd name="adj1" fmla="val 8333"/>
              <a:gd name="adj2" fmla="val 51096"/>
            </a:avLst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887564" y="807996"/>
            <a:ext cx="33855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S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E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A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N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C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E</a:t>
            </a:r>
          </a:p>
          <a:p>
            <a:endParaRPr lang="fr-FR" b="1" dirty="0">
              <a:solidFill>
                <a:srgbClr val="FF0000"/>
              </a:solidFill>
            </a:endParaRPr>
          </a:p>
          <a:p>
            <a:endParaRPr lang="fr-FR" b="1" dirty="0" smtClean="0">
              <a:solidFill>
                <a:srgbClr val="FF0000"/>
              </a:solidFill>
            </a:endParaRPr>
          </a:p>
          <a:p>
            <a:r>
              <a:rPr lang="fr-FR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8859007" y="4554706"/>
            <a:ext cx="33855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S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E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A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N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C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E</a:t>
            </a:r>
            <a:endParaRPr lang="fr-FR" b="1" dirty="0">
              <a:solidFill>
                <a:srgbClr val="FF0000"/>
              </a:solidFill>
            </a:endParaRPr>
          </a:p>
          <a:p>
            <a:endParaRPr lang="fr-FR" b="1" dirty="0" smtClean="0">
              <a:solidFill>
                <a:srgbClr val="FF0000"/>
              </a:solidFill>
            </a:endParaRPr>
          </a:p>
          <a:p>
            <a:r>
              <a:rPr lang="fr-FR" b="1" dirty="0" smtClean="0">
                <a:solidFill>
                  <a:srgbClr val="FF0000"/>
                </a:solidFill>
              </a:rPr>
              <a:t>3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753395" y="4993012"/>
            <a:ext cx="517760" cy="27509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+/-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700275" y="1693934"/>
            <a:ext cx="517760" cy="27509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+/-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-1" y="571480"/>
            <a:ext cx="4780922" cy="6286520"/>
          </a:xfrm>
          <a:prstGeom prst="rect">
            <a:avLst/>
          </a:prstGeom>
          <a:solidFill>
            <a:schemeClr val="accent1">
              <a:alpha val="0"/>
            </a:schemeClr>
          </a:solidFill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2012" y="1120515"/>
            <a:ext cx="1449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Pays </a:t>
            </a:r>
          </a:p>
          <a:p>
            <a:pPr algn="ctr"/>
            <a:r>
              <a:rPr lang="fr-FR" b="1" dirty="0" smtClean="0"/>
              <a:t>du « Nord »</a:t>
            </a:r>
            <a:endParaRPr lang="fr-FR" b="1" dirty="0"/>
          </a:p>
        </p:txBody>
      </p:sp>
      <p:sp>
        <p:nvSpPr>
          <p:cNvPr id="37" name="ZoneTexte 36"/>
          <p:cNvSpPr txBox="1"/>
          <p:nvPr/>
        </p:nvSpPr>
        <p:spPr>
          <a:xfrm>
            <a:off x="-14930" y="4859462"/>
            <a:ext cx="1321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Pays </a:t>
            </a:r>
          </a:p>
          <a:p>
            <a:pPr algn="ctr"/>
            <a:r>
              <a:rPr lang="fr-FR" b="1" dirty="0" smtClean="0"/>
              <a:t>du « Sud »</a:t>
            </a:r>
            <a:endParaRPr lang="fr-FR" b="1" dirty="0"/>
          </a:p>
        </p:txBody>
      </p:sp>
      <p:sp>
        <p:nvSpPr>
          <p:cNvPr id="8" name="Ellipse 7"/>
          <p:cNvSpPr/>
          <p:nvPr/>
        </p:nvSpPr>
        <p:spPr>
          <a:xfrm>
            <a:off x="4786314" y="4067898"/>
            <a:ext cx="4356290" cy="2807101"/>
          </a:xfrm>
          <a:prstGeom prst="ellipse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204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7" grpId="0" animBg="1"/>
      <p:bldP spid="48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57138" y="740810"/>
            <a:ext cx="4248472" cy="5000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u="sng" dirty="0" smtClean="0">
                <a:solidFill>
                  <a:schemeClr val="tx1"/>
                </a:solidFill>
              </a:rPr>
              <a:t>SEANCE </a:t>
            </a:r>
            <a:r>
              <a:rPr lang="fr-FR" b="1" u="sng" dirty="0">
                <a:solidFill>
                  <a:schemeClr val="tx1"/>
                </a:solidFill>
              </a:rPr>
              <a:t>4</a:t>
            </a:r>
            <a:r>
              <a:rPr lang="fr-FR" b="1" u="sng" dirty="0" smtClean="0">
                <a:solidFill>
                  <a:schemeClr val="tx1"/>
                </a:solidFill>
              </a:rPr>
              <a:t> -  Doc support H.</a:t>
            </a:r>
          </a:p>
        </p:txBody>
      </p:sp>
      <p:pic>
        <p:nvPicPr>
          <p:cNvPr id="6" name="Picture 2" descr="Ethiopie : Arrivée de réfugiés somalie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28" y="2966034"/>
            <a:ext cx="4329038" cy="363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0" y="1260732"/>
            <a:ext cx="4305610" cy="168022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fr-FR" b="1" dirty="0" smtClean="0">
                <a:solidFill>
                  <a:schemeClr val="tx1"/>
                </a:solidFill>
              </a:rPr>
              <a:t>Etude locale de l’Ethiopie : </a:t>
            </a:r>
          </a:p>
          <a:p>
            <a:pPr marL="0" indent="0" algn="ctr">
              <a:buNone/>
            </a:pPr>
            <a:r>
              <a:rPr lang="fr-FR" b="1" dirty="0" smtClean="0">
                <a:solidFill>
                  <a:schemeClr val="tx1"/>
                </a:solidFill>
              </a:rPr>
              <a:t>Arrivée </a:t>
            </a:r>
            <a:r>
              <a:rPr lang="fr-FR" b="1" dirty="0">
                <a:solidFill>
                  <a:schemeClr val="tx1"/>
                </a:solidFill>
              </a:rPr>
              <a:t>de réfugiés somaliens</a:t>
            </a:r>
            <a:endParaRPr lang="fr-FR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fr-FR" b="1" dirty="0" smtClean="0">
                <a:solidFill>
                  <a:schemeClr val="tx1"/>
                </a:solidFill>
                <a:hlinkClick r:id="rId3"/>
              </a:rPr>
              <a:t>Vidéo: http</a:t>
            </a:r>
            <a:r>
              <a:rPr lang="fr-FR" b="1" dirty="0">
                <a:solidFill>
                  <a:schemeClr val="tx1"/>
                </a:solidFill>
                <a:hlinkClick r:id="rId3"/>
              </a:rPr>
              <a:t>://</a:t>
            </a:r>
            <a:r>
              <a:rPr lang="fr-FR" b="1" dirty="0" smtClean="0">
                <a:solidFill>
                  <a:schemeClr val="tx1"/>
                </a:solidFill>
                <a:hlinkClick r:id="rId3"/>
              </a:rPr>
              <a:t>unhcr.fr/v-4e4cce1d6</a:t>
            </a:r>
            <a:endParaRPr lang="fr-FR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fr-FR" b="1" dirty="0">
                <a:solidFill>
                  <a:schemeClr val="tx1"/>
                </a:solidFill>
              </a:rPr>
              <a:t>Cette région reculée et desséchée, au sud-est de l'Ethiopie, a reçu un afflux massif de réfugiés somaliens, dont beaucoup souffrent de malnutrition et font des récits tragiques.</a:t>
            </a: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329038" y="735559"/>
            <a:ext cx="4814962" cy="3845569"/>
          </a:xfrm>
          <a:prstGeom prst="rect">
            <a:avLst/>
          </a:prstGeom>
          <a:ln w="88900">
            <a:solidFill>
              <a:srgbClr val="92D050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u="sng" dirty="0" smtClean="0"/>
              <a:t>QUESTIONNAIRE ELEVES EN LIEN AVEC LA VIDEO</a:t>
            </a:r>
          </a:p>
          <a:p>
            <a:pPr>
              <a:buFont typeface="Wingdings 3" charset="2"/>
              <a:buAutoNum type="arabicPeriod"/>
            </a:pPr>
            <a:r>
              <a:rPr lang="fr-FR" b="1" dirty="0" smtClean="0">
                <a:solidFill>
                  <a:srgbClr val="FF0000"/>
                </a:solidFill>
              </a:rPr>
              <a:t>Situez</a:t>
            </a:r>
            <a:r>
              <a:rPr lang="fr-FR" b="1" dirty="0" smtClean="0"/>
              <a:t> ce camp de réfugiés.</a:t>
            </a:r>
          </a:p>
          <a:p>
            <a:pPr>
              <a:buFont typeface="Wingdings 3" charset="2"/>
              <a:buAutoNum type="arabicPeriod"/>
            </a:pPr>
            <a:r>
              <a:rPr lang="fr-FR" b="1" dirty="0" smtClean="0">
                <a:solidFill>
                  <a:srgbClr val="FF0000"/>
                </a:solidFill>
              </a:rPr>
              <a:t>D’où viennent </a:t>
            </a:r>
            <a:r>
              <a:rPr lang="fr-FR" b="1" dirty="0" smtClean="0"/>
              <a:t>les réfugiés interrogés?</a:t>
            </a:r>
          </a:p>
          <a:p>
            <a:pPr>
              <a:buFont typeface="Wingdings 3" charset="2"/>
              <a:buAutoNum type="arabicPeriod"/>
            </a:pPr>
            <a:r>
              <a:rPr lang="fr-FR" b="1" dirty="0" smtClean="0">
                <a:solidFill>
                  <a:srgbClr val="FF0000"/>
                </a:solidFill>
              </a:rPr>
              <a:t>Comment</a:t>
            </a:r>
            <a:r>
              <a:rPr lang="fr-FR" b="1" dirty="0" smtClean="0"/>
              <a:t> se déplacent-ils?</a:t>
            </a:r>
          </a:p>
          <a:p>
            <a:pPr>
              <a:buFont typeface="Wingdings 3" charset="2"/>
              <a:buAutoNum type="arabicPeriod"/>
            </a:pPr>
            <a:r>
              <a:rPr lang="fr-FR" b="1" dirty="0" smtClean="0">
                <a:solidFill>
                  <a:srgbClr val="FF0000"/>
                </a:solidFill>
              </a:rPr>
              <a:t>Combien</a:t>
            </a:r>
            <a:r>
              <a:rPr lang="fr-FR" b="1" dirty="0" smtClean="0"/>
              <a:t> ce camp accueille-t-il de réfugiés?</a:t>
            </a:r>
          </a:p>
          <a:p>
            <a:pPr>
              <a:buFont typeface="Wingdings 3" charset="2"/>
              <a:buAutoNum type="arabicPeriod"/>
            </a:pPr>
            <a:r>
              <a:rPr lang="fr-FR" b="1" dirty="0" smtClean="0">
                <a:solidFill>
                  <a:srgbClr val="FF0000"/>
                </a:solidFill>
              </a:rPr>
              <a:t>Quelles raisons </a:t>
            </a:r>
            <a:r>
              <a:rPr lang="fr-FR" b="1" dirty="0" smtClean="0"/>
              <a:t>politiques, économiques, sanitaires et environnementales les poussent à migrer jusqu’ici? Développez.</a:t>
            </a:r>
          </a:p>
          <a:p>
            <a:pPr>
              <a:buFont typeface="Wingdings 3" charset="2"/>
              <a:buAutoNum type="arabicPeriod"/>
            </a:pPr>
            <a:r>
              <a:rPr lang="fr-FR" b="1" dirty="0" smtClean="0">
                <a:solidFill>
                  <a:srgbClr val="FF0000"/>
                </a:solidFill>
              </a:rPr>
              <a:t>Décrivez et interprétez</a:t>
            </a:r>
            <a:r>
              <a:rPr lang="fr-FR" b="1" dirty="0" smtClean="0"/>
              <a:t> l’organisation de ce camp et les réfugiés, à partir de ce que vous voyez, de ce que vous entendez et des témoignages.</a:t>
            </a:r>
          </a:p>
          <a:p>
            <a:pPr>
              <a:buFont typeface="Wingdings 3" charset="2"/>
              <a:buAutoNum type="arabicPeriod"/>
            </a:pPr>
            <a:r>
              <a:rPr lang="fr-FR" b="1" dirty="0" smtClean="0"/>
              <a:t>Que leurs proposent les </a:t>
            </a:r>
            <a:r>
              <a:rPr lang="fr-FR" b="1" dirty="0" smtClean="0">
                <a:solidFill>
                  <a:srgbClr val="FF0000"/>
                </a:solidFill>
              </a:rPr>
              <a:t>aides humanitaires</a:t>
            </a:r>
            <a:r>
              <a:rPr lang="fr-FR" b="1" dirty="0" smtClean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2966034"/>
            <a:ext cx="4305610" cy="3606238"/>
          </a:xfrm>
          <a:prstGeom prst="rect">
            <a:avLst/>
          </a:prstGeom>
          <a:solidFill>
            <a:schemeClr val="accent1">
              <a:alpha val="0"/>
            </a:schemeClr>
          </a:solidFill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298366" y="-332507"/>
            <a:ext cx="45719" cy="82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1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2" y="1235652"/>
            <a:ext cx="769761" cy="67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54261" y="42863"/>
            <a:ext cx="9144000" cy="6926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2200" b="1" u="sng" dirty="0" smtClean="0">
                <a:solidFill>
                  <a:schemeClr val="tx1"/>
                </a:solidFill>
              </a:rPr>
              <a:t>Séance 4: Les migrations sont-elles uniquement Sud-Nord?</a:t>
            </a:r>
          </a:p>
          <a:p>
            <a:pPr algn="ctr"/>
            <a:r>
              <a:rPr lang="fr-FR" sz="2200" b="1" u="sng" dirty="0" smtClean="0">
                <a:solidFill>
                  <a:schemeClr val="tx1"/>
                </a:solidFill>
              </a:rPr>
              <a:t>L’importance des migrations intracontinentales Sud-Sud à toutes les échelles</a:t>
            </a:r>
            <a:endParaRPr lang="fr-FR" sz="2200" b="1" u="sng" dirty="0">
              <a:solidFill>
                <a:schemeClr val="tx1"/>
              </a:solidFill>
            </a:endParaRP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4329038" y="4725144"/>
            <a:ext cx="4814962" cy="2132856"/>
          </a:xfrm>
          <a:prstGeom prst="rect">
            <a:avLst/>
          </a:prstGeom>
          <a:ln w="73025">
            <a:solidFill>
              <a:srgbClr val="E90BEE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b="1" u="sng" dirty="0" smtClean="0"/>
              <a:t>COMPETENCES TRAVAILLEES</a:t>
            </a:r>
          </a:p>
          <a:p>
            <a:pPr algn="just"/>
            <a:r>
              <a:rPr lang="fr-FR" b="1" dirty="0" smtClean="0"/>
              <a:t>Tirer des informations d’une vidéo pour répondre à des questions</a:t>
            </a:r>
          </a:p>
          <a:p>
            <a:pPr marL="0" indent="0" algn="just">
              <a:buNone/>
            </a:pPr>
            <a:r>
              <a:rPr lang="fr-FR" b="1" dirty="0" smtClean="0"/>
              <a:t>(Ecouter attentivement les témoignages, être sensible aux images parfois poignantes, observer l’environnement/contexte)</a:t>
            </a:r>
          </a:p>
          <a:p>
            <a:endParaRPr lang="fr-FR" b="1" dirty="0" err="1" smtClean="0"/>
          </a:p>
        </p:txBody>
      </p:sp>
    </p:spTree>
    <p:extLst>
      <p:ext uri="{BB962C8B-B14F-4D97-AF65-F5344CB8AC3E}">
        <p14:creationId xmlns:p14="http://schemas.microsoft.com/office/powerpoint/2010/main" val="177435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" y="764704"/>
            <a:ext cx="4644009" cy="6357958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fr-FR" sz="1300" b="1" u="sng" dirty="0" smtClean="0">
                <a:solidFill>
                  <a:schemeClr val="tx1"/>
                </a:solidFill>
                <a:hlinkClick r:id="rId2" tooltip="Les migrations intra-africaines"/>
              </a:rPr>
              <a:t>Les </a:t>
            </a:r>
            <a:r>
              <a:rPr lang="fr-FR" sz="1300" b="1" u="sng" dirty="0">
                <a:solidFill>
                  <a:schemeClr val="tx1"/>
                </a:solidFill>
                <a:hlinkClick r:id="rId2" tooltip="Les migrations intra-africaines"/>
              </a:rPr>
              <a:t>migrations intra-africaines</a:t>
            </a:r>
            <a:endParaRPr lang="fr-FR" sz="13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fr-FR" sz="1300" b="1" i="1" dirty="0" smtClean="0">
                <a:solidFill>
                  <a:schemeClr val="tx1"/>
                </a:solidFill>
              </a:rPr>
              <a:t>« Trop </a:t>
            </a:r>
            <a:r>
              <a:rPr lang="fr-FR" sz="1300" b="1" i="1" dirty="0">
                <a:solidFill>
                  <a:schemeClr val="tx1"/>
                </a:solidFill>
              </a:rPr>
              <a:t>souvent réduites aux migrations vers les pays développés, </a:t>
            </a:r>
            <a:r>
              <a:rPr lang="fr-FR" sz="1300" b="1" i="1" u="sng" dirty="0">
                <a:solidFill>
                  <a:schemeClr val="tx1"/>
                </a:solidFill>
              </a:rPr>
              <a:t>les migrations africaines sont principalement intracontinentales</a:t>
            </a:r>
            <a:r>
              <a:rPr lang="fr-FR" sz="1300" b="1" i="1" dirty="0">
                <a:solidFill>
                  <a:schemeClr val="tx1"/>
                </a:solidFill>
              </a:rPr>
              <a:t>. Historiquement plus politiques qu’économiques, la relative pacification du continent fait du facteur économique le principal moteur des mouvements internes de population</a:t>
            </a:r>
            <a:r>
              <a:rPr lang="fr-FR" sz="1300" b="1" i="1" dirty="0" smtClean="0">
                <a:solidFill>
                  <a:schemeClr val="tx1"/>
                </a:solidFill>
              </a:rPr>
              <a:t>. (…)</a:t>
            </a:r>
          </a:p>
          <a:p>
            <a:pPr marL="0" indent="0" algn="just">
              <a:buNone/>
            </a:pPr>
            <a:r>
              <a:rPr lang="fr-FR" sz="1300" b="1" i="1" dirty="0" smtClean="0">
                <a:solidFill>
                  <a:schemeClr val="tx1"/>
                </a:solidFill>
              </a:rPr>
              <a:t>A </a:t>
            </a:r>
            <a:r>
              <a:rPr lang="fr-FR" sz="1300" b="1" i="1" dirty="0">
                <a:solidFill>
                  <a:schemeClr val="tx1"/>
                </a:solidFill>
              </a:rPr>
              <a:t>l’intérieur d’un même pays, </a:t>
            </a:r>
            <a:r>
              <a:rPr lang="fr-FR" sz="1300" b="1" i="1" u="sng" dirty="0">
                <a:solidFill>
                  <a:schemeClr val="tx1"/>
                </a:solidFill>
              </a:rPr>
              <a:t>l’exode rural </a:t>
            </a:r>
            <a:r>
              <a:rPr lang="fr-FR" sz="1300" b="1" i="1" dirty="0">
                <a:solidFill>
                  <a:schemeClr val="tx1"/>
                </a:solidFill>
              </a:rPr>
              <a:t>touche encore une bonne partie des pays africains, contribuant là à </a:t>
            </a:r>
            <a:r>
              <a:rPr lang="fr-FR" sz="1300" b="1" i="1" u="sng" dirty="0">
                <a:solidFill>
                  <a:schemeClr val="tx1"/>
                </a:solidFill>
              </a:rPr>
              <a:t>l’émergence de véritables villes-monde </a:t>
            </a:r>
            <a:r>
              <a:rPr lang="fr-FR" sz="1300" b="1" i="1" dirty="0">
                <a:solidFill>
                  <a:schemeClr val="tx1"/>
                </a:solidFill>
              </a:rPr>
              <a:t>sur le continent (Le Caire, Lagos, Johannesburg, etc.). Mais les </a:t>
            </a:r>
            <a:r>
              <a:rPr lang="fr-FR" sz="1300" b="1" i="1" u="sng" dirty="0">
                <a:solidFill>
                  <a:schemeClr val="tx1"/>
                </a:solidFill>
              </a:rPr>
              <a:t>migrations se font désormais plutôt d’un pays vers un autre</a:t>
            </a:r>
            <a:r>
              <a:rPr lang="fr-FR" sz="1300" b="1" i="1" dirty="0">
                <a:solidFill>
                  <a:schemeClr val="tx1"/>
                </a:solidFill>
              </a:rPr>
              <a:t>. Beaucoup sont encore attirés par </a:t>
            </a:r>
            <a:r>
              <a:rPr lang="fr-FR" sz="1300" b="1" i="1" u="sng" dirty="0">
                <a:solidFill>
                  <a:schemeClr val="tx1"/>
                </a:solidFill>
              </a:rPr>
              <a:t>l’eldorado occidental,</a:t>
            </a:r>
            <a:r>
              <a:rPr lang="fr-FR" sz="1300" b="1" i="1" dirty="0">
                <a:solidFill>
                  <a:schemeClr val="tx1"/>
                </a:solidFill>
              </a:rPr>
              <a:t> en premier lieu par </a:t>
            </a:r>
            <a:r>
              <a:rPr lang="fr-FR" sz="1300" b="1" i="1" u="sng" dirty="0">
                <a:solidFill>
                  <a:schemeClr val="tx1"/>
                </a:solidFill>
              </a:rPr>
              <a:t>l’Europe</a:t>
            </a:r>
            <a:r>
              <a:rPr lang="fr-FR" sz="1300" b="1" i="1" dirty="0">
                <a:solidFill>
                  <a:schemeClr val="tx1"/>
                </a:solidFill>
              </a:rPr>
              <a:t>, plus proche géographiquement, et de plus en plus par </a:t>
            </a:r>
            <a:r>
              <a:rPr lang="fr-FR" sz="1300" b="1" i="1" u="sng" dirty="0">
                <a:solidFill>
                  <a:schemeClr val="tx1"/>
                </a:solidFill>
              </a:rPr>
              <a:t>l’Amérique</a:t>
            </a:r>
            <a:r>
              <a:rPr lang="fr-FR" sz="1300" b="1" i="1" dirty="0">
                <a:solidFill>
                  <a:schemeClr val="tx1"/>
                </a:solidFill>
              </a:rPr>
              <a:t>. </a:t>
            </a:r>
            <a:r>
              <a:rPr lang="fr-FR" sz="1300" b="1" i="1" dirty="0" smtClean="0">
                <a:solidFill>
                  <a:schemeClr val="tx1"/>
                </a:solidFill>
              </a:rPr>
              <a:t>(…)</a:t>
            </a:r>
            <a:endParaRPr lang="fr-FR" sz="1300" b="1" i="1" dirty="0">
              <a:solidFill>
                <a:schemeClr val="tx1"/>
              </a:solidFill>
            </a:endParaRPr>
          </a:p>
          <a:p>
            <a:pPr marL="0" indent="0" algn="just" fontAlgn="base">
              <a:buNone/>
            </a:pPr>
            <a:r>
              <a:rPr lang="fr-FR" sz="1300" b="1" i="1" u="sng" dirty="0" smtClean="0">
                <a:solidFill>
                  <a:schemeClr val="tx1"/>
                </a:solidFill>
              </a:rPr>
              <a:t>Les </a:t>
            </a:r>
            <a:r>
              <a:rPr lang="fr-FR" sz="1300" b="1" i="1" u="sng" dirty="0">
                <a:solidFill>
                  <a:schemeClr val="tx1"/>
                </a:solidFill>
              </a:rPr>
              <a:t>pays qui sortent le plus vite du mal-développement </a:t>
            </a:r>
            <a:r>
              <a:rPr lang="fr-FR" sz="1300" b="1" i="1" dirty="0">
                <a:solidFill>
                  <a:schemeClr val="tx1"/>
                </a:solidFill>
              </a:rPr>
              <a:t>sont évidemment les plus recherchés, notamment les </a:t>
            </a:r>
            <a:r>
              <a:rPr lang="fr-FR" sz="1300" b="1" i="1" u="sng" dirty="0">
                <a:solidFill>
                  <a:schemeClr val="tx1"/>
                </a:solidFill>
              </a:rPr>
              <a:t>pays riches en matières premières </a:t>
            </a:r>
            <a:r>
              <a:rPr lang="fr-FR" sz="1300" b="1" i="1" dirty="0">
                <a:solidFill>
                  <a:schemeClr val="tx1"/>
                </a:solidFill>
              </a:rPr>
              <a:t>(Côte d’Ivoire, Gabon) sans oublier évidemment </a:t>
            </a:r>
            <a:r>
              <a:rPr lang="fr-FR" sz="1300" b="1" i="1" u="sng" dirty="0">
                <a:solidFill>
                  <a:schemeClr val="tx1"/>
                </a:solidFill>
              </a:rPr>
              <a:t>l’Afrique du Sud</a:t>
            </a:r>
            <a:r>
              <a:rPr lang="fr-FR" sz="1300" b="1" i="1" dirty="0">
                <a:solidFill>
                  <a:schemeClr val="tx1"/>
                </a:solidFill>
              </a:rPr>
              <a:t>, qui attire chaque année des zimbabwéens, </a:t>
            </a:r>
            <a:r>
              <a:rPr lang="fr-FR" sz="1300" b="1" i="1" dirty="0" err="1">
                <a:solidFill>
                  <a:schemeClr val="tx1"/>
                </a:solidFill>
              </a:rPr>
              <a:t>swazilandais</a:t>
            </a:r>
            <a:r>
              <a:rPr lang="fr-FR" sz="1300" b="1" i="1" dirty="0">
                <a:solidFill>
                  <a:schemeClr val="tx1"/>
                </a:solidFill>
              </a:rPr>
              <a:t>, botswanais, etc. attirés par les perspectives du </a:t>
            </a:r>
            <a:r>
              <a:rPr lang="fr-FR" sz="1300" b="1" i="1" dirty="0" smtClean="0">
                <a:solidFill>
                  <a:schemeClr val="tx1"/>
                </a:solidFill>
              </a:rPr>
              <a:t>pays. (…)</a:t>
            </a:r>
          </a:p>
          <a:p>
            <a:pPr marL="0" indent="0" algn="r" fontAlgn="base">
              <a:buNone/>
            </a:pPr>
            <a:r>
              <a:rPr lang="fr-FR" sz="1300" b="1" i="1" dirty="0" smtClean="0">
                <a:solidFill>
                  <a:schemeClr val="tx1"/>
                </a:solidFill>
              </a:rPr>
              <a:t>Par</a:t>
            </a:r>
            <a:r>
              <a:rPr lang="fr-FR" sz="1300" b="1" i="1" dirty="0">
                <a:solidFill>
                  <a:schemeClr val="tx1"/>
                </a:solidFill>
              </a:rPr>
              <a:t> Alexandre LIEBERMANN, Les Yeux du Monde.fr, le 8 juin </a:t>
            </a:r>
            <a:r>
              <a:rPr lang="fr-FR" sz="1300" b="1" i="1" dirty="0" smtClean="0">
                <a:solidFill>
                  <a:schemeClr val="tx1"/>
                </a:solidFill>
              </a:rPr>
              <a:t>2015</a:t>
            </a:r>
            <a:endParaRPr lang="fr-FR" sz="1300" b="1" dirty="0" smtClean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fr-FR" sz="1300" b="1" dirty="0">
                <a:solidFill>
                  <a:schemeClr val="tx1"/>
                </a:solidFill>
              </a:rPr>
              <a:t>Source: http://les-yeux-du-monde.fr/actualite/afrique-moyen-orient/22568-les-migrations-intra-africaines</a:t>
            </a:r>
          </a:p>
          <a:p>
            <a:pPr marL="0" indent="0" algn="just" fontAlgn="base">
              <a:buNone/>
            </a:pPr>
            <a:endParaRPr lang="fr-FR" sz="1300" b="1" dirty="0">
              <a:solidFill>
                <a:schemeClr val="tx1"/>
              </a:solidFill>
            </a:endParaRPr>
          </a:p>
        </p:txBody>
      </p:sp>
      <p:pic>
        <p:nvPicPr>
          <p:cNvPr id="4" name="Picture 4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015" y="857233"/>
            <a:ext cx="4367985" cy="390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2428860" y="0"/>
            <a:ext cx="4248472" cy="5000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u="sng" dirty="0" smtClean="0">
                <a:solidFill>
                  <a:schemeClr val="tx1"/>
                </a:solidFill>
              </a:rPr>
              <a:t>SEANCE </a:t>
            </a:r>
            <a:r>
              <a:rPr lang="fr-FR" b="1" u="sng" dirty="0">
                <a:solidFill>
                  <a:schemeClr val="tx1"/>
                </a:solidFill>
              </a:rPr>
              <a:t>4</a:t>
            </a:r>
            <a:r>
              <a:rPr lang="fr-FR" b="1" u="sng" dirty="0" smtClean="0">
                <a:solidFill>
                  <a:schemeClr val="tx1"/>
                </a:solidFill>
              </a:rPr>
              <a:t> -  Docs support I.</a:t>
            </a:r>
          </a:p>
          <a:p>
            <a:pPr algn="ctr"/>
            <a:r>
              <a:rPr lang="fr-FR" b="1" u="sng" dirty="0" smtClean="0">
                <a:solidFill>
                  <a:schemeClr val="tx1"/>
                </a:solidFill>
              </a:rPr>
              <a:t>Etude multiscalaire des migrations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4714876" y="785794"/>
            <a:ext cx="4429124" cy="3962151"/>
          </a:xfrm>
          <a:prstGeom prst="rect">
            <a:avLst/>
          </a:prstGeom>
          <a:solidFill>
            <a:schemeClr val="accent1">
              <a:alpha val="0"/>
            </a:schemeClr>
          </a:solidFill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785794"/>
            <a:ext cx="4572000" cy="6072206"/>
          </a:xfrm>
          <a:prstGeom prst="rect">
            <a:avLst/>
          </a:prstGeom>
          <a:solidFill>
            <a:schemeClr val="accent1">
              <a:alpha val="0"/>
            </a:schemeClr>
          </a:solidFill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644008" y="4835931"/>
            <a:ext cx="4499992" cy="2038616"/>
          </a:xfrm>
          <a:prstGeom prst="rect">
            <a:avLst/>
          </a:prstGeom>
          <a:ln w="76200">
            <a:solidFill>
              <a:srgbClr val="E90BEE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b="1" u="sng" dirty="0" smtClean="0"/>
              <a:t>COMPETENCES TRAVAILLEES / NOTIONS</a:t>
            </a:r>
          </a:p>
          <a:p>
            <a:r>
              <a:rPr lang="fr-FR" b="1" u="sng" dirty="0" smtClean="0"/>
              <a:t>Tirer des informations </a:t>
            </a:r>
            <a:r>
              <a:rPr lang="fr-FR" b="1" dirty="0" smtClean="0"/>
              <a:t>d’un texte + carte </a:t>
            </a:r>
          </a:p>
          <a:p>
            <a:r>
              <a:rPr lang="fr-FR" b="1" u="sng" dirty="0" smtClean="0"/>
              <a:t>Importance des migrations Sud-Sud </a:t>
            </a:r>
            <a:r>
              <a:rPr lang="fr-FR" b="1" dirty="0" smtClean="0"/>
              <a:t>qui </a:t>
            </a:r>
            <a:r>
              <a:rPr lang="fr-FR" b="1" u="sng" dirty="0" smtClean="0"/>
              <a:t>s’organisent à toutes les échelles:</a:t>
            </a:r>
            <a:r>
              <a:rPr lang="fr-FR" b="1" dirty="0" smtClean="0"/>
              <a:t> locales, régionales, transfrontalières=&gt; remise en question des préjugés</a:t>
            </a:r>
          </a:p>
          <a:p>
            <a:r>
              <a:rPr lang="fr-FR" b="1" u="sng" dirty="0" smtClean="0"/>
              <a:t>Les espaces de destination</a:t>
            </a:r>
            <a:r>
              <a:rPr lang="fr-FR" b="1" dirty="0" smtClean="0"/>
              <a:t>: villes, pays plus développés</a:t>
            </a:r>
          </a:p>
          <a:p>
            <a:r>
              <a:rPr lang="fr-FR" b="1" u="sng" dirty="0"/>
              <a:t>Ecrire pour construire sa pensée et son savoir</a:t>
            </a:r>
            <a:endParaRPr lang="fr-FR" b="1" i="1" u="sng" dirty="0"/>
          </a:p>
        </p:txBody>
      </p:sp>
    </p:spTree>
    <p:extLst>
      <p:ext uri="{BB962C8B-B14F-4D97-AF65-F5344CB8AC3E}">
        <p14:creationId xmlns:p14="http://schemas.microsoft.com/office/powerpoint/2010/main" val="177880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746448"/>
            <a:ext cx="2339752" cy="6111552"/>
          </a:xfrm>
          <a:ln w="88900">
            <a:solidFill>
              <a:srgbClr val="92D050"/>
            </a:solidFill>
          </a:ln>
        </p:spPr>
        <p:txBody>
          <a:bodyPr>
            <a:normAutofit lnSpcReduction="10000"/>
          </a:bodyPr>
          <a:lstStyle/>
          <a:p>
            <a:pPr algn="just"/>
            <a:r>
              <a:rPr lang="fr-FR" b="1" u="sng" dirty="0" smtClean="0"/>
              <a:t>Rappels</a:t>
            </a:r>
            <a:r>
              <a:rPr lang="fr-FR" b="1" dirty="0" smtClean="0"/>
              <a:t>:</a:t>
            </a:r>
          </a:p>
          <a:p>
            <a:pPr algn="just">
              <a:buFontTx/>
              <a:buChar char="-"/>
            </a:pPr>
            <a:r>
              <a:rPr lang="fr-FR" b="1" dirty="0"/>
              <a:t>L</a:t>
            </a:r>
            <a:r>
              <a:rPr lang="fr-FR" b="1" dirty="0" smtClean="0"/>
              <a:t>’ampleur des migrations transnationales</a:t>
            </a:r>
          </a:p>
          <a:p>
            <a:pPr algn="just">
              <a:buFontTx/>
              <a:buChar char="-"/>
            </a:pPr>
            <a:r>
              <a:rPr lang="fr-FR" b="1" dirty="0" smtClean="0"/>
              <a:t>Diversité des motivations</a:t>
            </a:r>
          </a:p>
          <a:p>
            <a:pPr algn="just">
              <a:buFontTx/>
              <a:buChar char="-"/>
            </a:pPr>
            <a:r>
              <a:rPr lang="fr-FR" b="1" dirty="0"/>
              <a:t>Des </a:t>
            </a:r>
            <a:r>
              <a:rPr lang="fr-FR" b="1" dirty="0" smtClean="0"/>
              <a:t>réseaux et des systèmes migratoires</a:t>
            </a:r>
          </a:p>
          <a:p>
            <a:pPr algn="just">
              <a:buFontTx/>
              <a:buChar char="-"/>
            </a:pPr>
            <a:r>
              <a:rPr lang="fr-FR" b="1" dirty="0" smtClean="0"/>
              <a:t>Des recompositions territoriales</a:t>
            </a:r>
          </a:p>
          <a:p>
            <a:pPr algn="just">
              <a:buFontTx/>
              <a:buChar char="-"/>
            </a:pPr>
            <a:r>
              <a:rPr lang="fr-FR" b="1" dirty="0" smtClean="0"/>
              <a:t>Diversité des flux</a:t>
            </a:r>
          </a:p>
          <a:p>
            <a:pPr algn="just">
              <a:buFontTx/>
              <a:buChar char="-"/>
            </a:pPr>
            <a:r>
              <a:rPr lang="fr-FR" b="1" dirty="0" smtClean="0"/>
              <a:t>Des flux à toutes les échelles</a:t>
            </a:r>
          </a:p>
          <a:p>
            <a:pPr algn="just"/>
            <a:r>
              <a:rPr lang="fr-FR" b="1" u="sng" dirty="0" smtClean="0"/>
              <a:t>Objectif de séance</a:t>
            </a:r>
            <a:r>
              <a:rPr lang="fr-FR" b="1" dirty="0" smtClean="0"/>
              <a:t>: qu’en est-il dans le reste du monde?</a:t>
            </a:r>
          </a:p>
          <a:p>
            <a:pPr algn="just"/>
            <a:endParaRPr lang="fr-FR" b="1" dirty="0" err="1" smtClean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6344741" y="746447"/>
            <a:ext cx="2783210" cy="6108103"/>
          </a:xfrm>
          <a:prstGeom prst="rect">
            <a:avLst/>
          </a:prstGeom>
          <a:ln w="66675">
            <a:solidFill>
              <a:srgbClr val="E90BEE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b="1" u="sng" dirty="0" smtClean="0"/>
              <a:t>CONSIGNES </a:t>
            </a:r>
          </a:p>
          <a:p>
            <a:r>
              <a:rPr lang="fr-FR" b="1" u="sng" dirty="0" smtClean="0"/>
              <a:t>Groupes de 4-5 élèves +1 rapporteur /groupe</a:t>
            </a:r>
          </a:p>
          <a:p>
            <a:pPr algn="just"/>
            <a:r>
              <a:rPr lang="fr-FR" b="1" u="sng" dirty="0" smtClean="0"/>
              <a:t>Travail: Construire une carte de l’organisation des réseaux migratoires dans le monde,</a:t>
            </a:r>
            <a:r>
              <a:rPr lang="fr-FR" b="1" dirty="0" smtClean="0"/>
              <a:t> en faisant apparaître: les pôles </a:t>
            </a:r>
            <a:r>
              <a:rPr lang="fr-FR" b="1" dirty="0"/>
              <a:t>majeurs d’émigration, d’immigration, ligne de séparation N-S, flux de migrants, migrations intracontinentales</a:t>
            </a:r>
          </a:p>
          <a:p>
            <a:pPr algn="just"/>
            <a:r>
              <a:rPr lang="fr-FR" b="1" u="sng" dirty="0" smtClean="0"/>
              <a:t>Matériel fourni</a:t>
            </a:r>
            <a:r>
              <a:rPr lang="fr-FR" b="1" dirty="0" smtClean="0"/>
              <a:t>: 1 doc de référence (carte détaillée des espaces et flux migratoires dans le monde) et 1 fond de carte en projection polaire</a:t>
            </a:r>
          </a:p>
          <a:p>
            <a:pPr marL="0" indent="0" algn="ctr">
              <a:buNone/>
            </a:pPr>
            <a:r>
              <a:rPr lang="fr-FR" b="1" u="sng" dirty="0" smtClean="0"/>
              <a:t>COMPETENCES TRAVAILLEES</a:t>
            </a:r>
            <a:endParaRPr lang="fr-FR" b="1" dirty="0" smtClean="0"/>
          </a:p>
          <a:p>
            <a:pPr>
              <a:buFont typeface="Symbol" panose="05050102010706020507" pitchFamily="18" charset="2"/>
              <a:buChar char="Þ"/>
            </a:pPr>
            <a:r>
              <a:rPr lang="fr-FR" b="1" u="sng" dirty="0" smtClean="0">
                <a:solidFill>
                  <a:srgbClr val="FF0000"/>
                </a:solidFill>
              </a:rPr>
              <a:t>Coopérer/mutualiser</a:t>
            </a:r>
          </a:p>
          <a:p>
            <a:pPr algn="just">
              <a:buFont typeface="Symbol" panose="05050102010706020507" pitchFamily="18" charset="2"/>
              <a:buChar char="Þ"/>
            </a:pPr>
            <a:r>
              <a:rPr lang="fr-FR" b="1" u="sng" dirty="0" smtClean="0">
                <a:solidFill>
                  <a:srgbClr val="FF0000"/>
                </a:solidFill>
              </a:rPr>
              <a:t>Savoir </a:t>
            </a:r>
            <a:r>
              <a:rPr lang="fr-FR" b="1" u="sng" dirty="0">
                <a:solidFill>
                  <a:srgbClr val="FF0000"/>
                </a:solidFill>
              </a:rPr>
              <a:t>pratiquer différents </a:t>
            </a:r>
            <a:r>
              <a:rPr lang="fr-FR" b="1" u="sng" dirty="0" smtClean="0">
                <a:solidFill>
                  <a:srgbClr val="FF0000"/>
                </a:solidFill>
              </a:rPr>
              <a:t>langages: </a:t>
            </a:r>
            <a:r>
              <a:rPr lang="fr-FR" b="1" dirty="0" smtClean="0">
                <a:solidFill>
                  <a:srgbClr val="FF0000"/>
                </a:solidFill>
              </a:rPr>
              <a:t>Réfléchir sur le choix et la pertinence des figurés et les placer correctement sur la carte: pratique du langage cartographique</a:t>
            </a:r>
          </a:p>
          <a:p>
            <a:pPr marL="0" indent="0">
              <a:buNone/>
            </a:pPr>
            <a:endParaRPr lang="fr-FR" b="1" dirty="0" err="1" smtClean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54261" y="42863"/>
            <a:ext cx="9144000" cy="6926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2200" b="1" u="sng" dirty="0" smtClean="0">
                <a:solidFill>
                  <a:schemeClr val="tx1"/>
                </a:solidFill>
              </a:rPr>
              <a:t>Séance 5: Comment s’organise la complexité du fait migratoire dans le monde?</a:t>
            </a:r>
          </a:p>
          <a:p>
            <a:pPr algn="ctr"/>
            <a:r>
              <a:rPr lang="fr-FR" sz="2200" b="1" u="sng" dirty="0" smtClean="0">
                <a:solidFill>
                  <a:schemeClr val="tx1"/>
                </a:solidFill>
              </a:rPr>
              <a:t>MISE EN PERSPECTIVE A L’ECHELLE MONDIALE</a:t>
            </a:r>
            <a:endParaRPr lang="fr-FR" sz="2200" b="1" u="sng" dirty="0">
              <a:solidFill>
                <a:schemeClr val="tx1"/>
              </a:solidFill>
            </a:endParaRPr>
          </a:p>
        </p:txBody>
      </p:sp>
      <p:pic>
        <p:nvPicPr>
          <p:cNvPr id="5122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735559"/>
            <a:ext cx="407699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Projec_polaire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138398"/>
            <a:ext cx="4005584" cy="271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lèche vers le bas 6"/>
          <p:cNvSpPr/>
          <p:nvPr/>
        </p:nvSpPr>
        <p:spPr>
          <a:xfrm>
            <a:off x="3851920" y="3429000"/>
            <a:ext cx="1224136" cy="129614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593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74228" y="620688"/>
            <a:ext cx="2783210" cy="6237312"/>
          </a:xfrm>
          <a:prstGeom prst="rect">
            <a:avLst/>
          </a:prstGeom>
          <a:ln w="73025">
            <a:solidFill>
              <a:srgbClr val="92D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b="1" u="sng" dirty="0" smtClean="0"/>
              <a:t>COMPETENCES TRAVAILLES – Suite -</a:t>
            </a:r>
          </a:p>
          <a:p>
            <a:pPr algn="just"/>
            <a:r>
              <a:rPr lang="fr-FR" b="1" dirty="0" smtClean="0"/>
              <a:t>Présentation du travail de chaque groupe par les rapporteurs</a:t>
            </a:r>
          </a:p>
          <a:p>
            <a:pPr algn="just"/>
            <a:r>
              <a:rPr lang="fr-FR" b="1" dirty="0" smtClean="0"/>
              <a:t>Maîtrise de la langue à l’oral, savoir présenter, expliquer un travail à ses camarades</a:t>
            </a:r>
          </a:p>
          <a:p>
            <a:pPr algn="just"/>
            <a:r>
              <a:rPr lang="fr-FR" b="1" dirty="0" smtClean="0"/>
              <a:t>Discussion ensemble de la pertinence des choix retenus, repérer les erreurs et y remédier: les camarades doivent proposer des solutions, construire leurs savoirs ensemble</a:t>
            </a:r>
          </a:p>
          <a:p>
            <a:pPr marL="0" indent="0">
              <a:buNone/>
            </a:pPr>
            <a:endParaRPr lang="fr-FR" b="1" dirty="0" err="1" smtClean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54261" y="42863"/>
            <a:ext cx="9144000" cy="6926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2200" b="1" u="sng" dirty="0" smtClean="0">
                <a:solidFill>
                  <a:schemeClr val="tx1"/>
                </a:solidFill>
              </a:rPr>
              <a:t>Séance 5: Comment s’organise la complexité du fait migratoire dans le monde?</a:t>
            </a:r>
          </a:p>
          <a:p>
            <a:pPr algn="ctr"/>
            <a:r>
              <a:rPr lang="fr-FR" sz="2200" b="1" u="sng" dirty="0" smtClean="0">
                <a:solidFill>
                  <a:schemeClr val="tx1"/>
                </a:solidFill>
              </a:rPr>
              <a:t>MISE EN PERSPECTIVE A L’ECHELLE MONDIALE</a:t>
            </a:r>
            <a:endParaRPr lang="fr-FR" sz="2200" b="1" u="sng" dirty="0">
              <a:solidFill>
                <a:schemeClr val="tx1"/>
              </a:solidFill>
            </a:endParaRPr>
          </a:p>
        </p:txBody>
      </p:sp>
      <p:pic>
        <p:nvPicPr>
          <p:cNvPr id="6146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620688"/>
            <a:ext cx="6252257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537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2586346"/>
            <a:ext cx="8856984" cy="1631268"/>
          </a:xfrm>
          <a:ln w="44450">
            <a:solidFill>
              <a:srgbClr val="E90BEE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fr-FR" b="1" u="sng" dirty="0">
                <a:solidFill>
                  <a:srgbClr val="FF0000"/>
                </a:solidFill>
              </a:rPr>
              <a:t>E</a:t>
            </a:r>
            <a:r>
              <a:rPr lang="fr-FR" b="1" u="sng" dirty="0" smtClean="0">
                <a:solidFill>
                  <a:srgbClr val="FF0000"/>
                </a:solidFill>
              </a:rPr>
              <a:t>valuation des connaissances </a:t>
            </a:r>
            <a:br>
              <a:rPr lang="fr-FR" b="1" u="sng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FF0000"/>
                </a:solidFill>
              </a:rPr>
              <a:t>+</a:t>
            </a:r>
            <a:r>
              <a:rPr lang="fr-FR" b="1" u="sng" dirty="0" smtClean="0">
                <a:solidFill>
                  <a:srgbClr val="FF0000"/>
                </a:solidFill>
              </a:rPr>
              <a:t> </a:t>
            </a:r>
            <a:br>
              <a:rPr lang="fr-FR" b="1" u="sng" dirty="0" smtClean="0">
                <a:solidFill>
                  <a:srgbClr val="FF0000"/>
                </a:solidFill>
              </a:rPr>
            </a:br>
            <a:r>
              <a:rPr lang="fr-FR" b="1" u="sng" dirty="0" smtClean="0">
                <a:solidFill>
                  <a:srgbClr val="FF0000"/>
                </a:solidFill>
              </a:rPr>
              <a:t>Evaluation de 2-3 compétences travaillées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99792" y="11360"/>
            <a:ext cx="2880320" cy="2265512"/>
          </a:xfrm>
          <a:ln w="66675">
            <a:solidFill>
              <a:srgbClr val="92D050"/>
            </a:solidFill>
          </a:ln>
        </p:spPr>
        <p:txBody>
          <a:bodyPr/>
          <a:lstStyle/>
          <a:p>
            <a:pPr marL="0" indent="0" algn="just">
              <a:buNone/>
            </a:pPr>
            <a:r>
              <a:rPr lang="fr-FR" b="1" u="sng" dirty="0" smtClean="0">
                <a:solidFill>
                  <a:srgbClr val="00B050"/>
                </a:solidFill>
              </a:rPr>
              <a:t>Des documents variés</a:t>
            </a:r>
            <a:r>
              <a:rPr lang="fr-FR" b="1" dirty="0" smtClean="0"/>
              <a:t>: cartes à différentes échelles, textes, documents iconographiques</a:t>
            </a:r>
            <a:endParaRPr lang="fr-FR" b="1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0" y="0"/>
            <a:ext cx="2555776" cy="2276872"/>
          </a:xfrm>
          <a:prstGeom prst="rect">
            <a:avLst/>
          </a:prstGeom>
          <a:ln w="50800">
            <a:solidFill>
              <a:srgbClr val="92D050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b="1" u="sng" dirty="0" smtClean="0">
                <a:solidFill>
                  <a:srgbClr val="00B050"/>
                </a:solidFill>
              </a:rPr>
              <a:t>Etude de cas hors Afrique – Europe</a:t>
            </a:r>
          </a:p>
          <a:p>
            <a:pPr algn="just">
              <a:buFont typeface="Symbol" panose="05050102010706020507" pitchFamily="18" charset="2"/>
              <a:buChar char="Þ"/>
            </a:pPr>
            <a:r>
              <a:rPr lang="fr-FR" b="1" dirty="0" smtClean="0"/>
              <a:t>Ex: Amérique</a:t>
            </a:r>
          </a:p>
          <a:p>
            <a:pPr algn="just">
              <a:buFont typeface="Symbol" panose="05050102010706020507" pitchFamily="18" charset="2"/>
              <a:buChar char="Þ"/>
            </a:pPr>
            <a:r>
              <a:rPr lang="fr-FR" b="1" dirty="0" smtClean="0"/>
              <a:t>Se décentrer du cadre spatial vu en classe, tout en réutilisant les notions et concepts de la leçon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5724128" y="11360"/>
            <a:ext cx="3419872" cy="2265512"/>
          </a:xfrm>
          <a:prstGeom prst="rect">
            <a:avLst/>
          </a:prstGeom>
          <a:ln w="76200">
            <a:solidFill>
              <a:srgbClr val="92D050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b="1" u="sng" dirty="0" smtClean="0">
                <a:solidFill>
                  <a:srgbClr val="00B050"/>
                </a:solidFill>
              </a:rPr>
              <a:t>Des exercices variés à difficulté croissante tout au long du devoir:</a:t>
            </a:r>
          </a:p>
          <a:p>
            <a:pPr algn="just">
              <a:buFontTx/>
              <a:buChar char="-"/>
            </a:pPr>
            <a:r>
              <a:rPr lang="fr-FR" b="1" dirty="0" smtClean="0"/>
              <a:t>Ex 1: Quelques questions sur documents</a:t>
            </a:r>
          </a:p>
          <a:p>
            <a:pPr algn="just">
              <a:buFontTx/>
              <a:buChar char="-"/>
            </a:pPr>
            <a:r>
              <a:rPr lang="fr-FR" b="1" dirty="0" smtClean="0"/>
              <a:t>Ex 2: 1 Question rédigée</a:t>
            </a:r>
          </a:p>
          <a:p>
            <a:pPr algn="just">
              <a:buFontTx/>
              <a:buChar char="-"/>
            </a:pPr>
            <a:r>
              <a:rPr lang="fr-FR" b="1" dirty="0" smtClean="0"/>
              <a:t>Ex 3: 1 tâche cartographique qui pourrait reprendre soit le schéma des séances 2 et 3, soit la carte de synthèse de la séance 5, en reprenant le cas américain </a:t>
            </a:r>
            <a:endParaRPr lang="fr-FR" b="1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0" y="4350646"/>
            <a:ext cx="9144000" cy="2246706"/>
          </a:xfrm>
          <a:prstGeom prst="rect">
            <a:avLst/>
          </a:prstGeom>
        </p:spPr>
        <p:txBody>
          <a:bodyPr vert="horz" lIns="91440" tIns="45720" rIns="91440" bIns="45720" numCol="2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rgbClr val="FF0000"/>
                </a:solidFill>
              </a:rPr>
              <a:t>Localiser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Comprendre l’idée générale d’un document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Sélectionner, analyser, classer, confronter des informations issues de documents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Caractériser un lieu dans sa complexité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Réutiliser un lexique scientifique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Travailler son esprit critique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Ecrire pour construire sa pensée et son savoir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Synthétiser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Pratiquer différentes formes de langages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0" name="Flèche courbée vers la droite 9"/>
          <p:cNvSpPr/>
          <p:nvPr/>
        </p:nvSpPr>
        <p:spPr>
          <a:xfrm rot="1603149">
            <a:off x="122450" y="2922431"/>
            <a:ext cx="692460" cy="1512168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Flèche courbée vers la droite 10"/>
          <p:cNvSpPr/>
          <p:nvPr/>
        </p:nvSpPr>
        <p:spPr>
          <a:xfrm rot="19868177" flipH="1">
            <a:off x="8369884" y="2972018"/>
            <a:ext cx="712010" cy="1512168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 flipH="1" flipV="1">
            <a:off x="1840025" y="2096561"/>
            <a:ext cx="11322" cy="583599"/>
          </a:xfrm>
          <a:prstGeom prst="straightConnector1">
            <a:avLst/>
          </a:prstGeom>
          <a:ln w="1333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2077420" y="6453336"/>
            <a:ext cx="485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A adapter en fonction du niveau des élèves</a:t>
            </a:r>
            <a:endParaRPr lang="fr-FR" b="1" dirty="0"/>
          </a:p>
        </p:txBody>
      </p:sp>
      <p:cxnSp>
        <p:nvCxnSpPr>
          <p:cNvPr id="23" name="Connecteur droit avec flèche 22"/>
          <p:cNvCxnSpPr/>
          <p:nvPr/>
        </p:nvCxnSpPr>
        <p:spPr>
          <a:xfrm flipH="1" flipV="1">
            <a:off x="7434064" y="2097731"/>
            <a:ext cx="11322" cy="583599"/>
          </a:xfrm>
          <a:prstGeom prst="straightConnector1">
            <a:avLst/>
          </a:prstGeom>
          <a:ln w="1333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H="1" flipV="1">
            <a:off x="4438720" y="2118104"/>
            <a:ext cx="11322" cy="583599"/>
          </a:xfrm>
          <a:prstGeom prst="straightConnector1">
            <a:avLst/>
          </a:prstGeom>
          <a:ln w="1333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05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6" grpId="0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0"/>
            <a:ext cx="8820472" cy="44257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000" b="1" u="sng" dirty="0" smtClean="0">
                <a:solidFill>
                  <a:srgbClr val="FF0000"/>
                </a:solidFill>
              </a:rPr>
              <a:t>1. Les Instructions Officielles</a:t>
            </a:r>
            <a:endParaRPr lang="fr-FR" sz="4000" b="1" dirty="0" smtClean="0"/>
          </a:p>
          <a:p>
            <a:pPr marL="0" indent="0" algn="ctr">
              <a:buNone/>
            </a:pPr>
            <a:endParaRPr lang="fr-FR" sz="2800" b="1" dirty="0"/>
          </a:p>
          <a:p>
            <a:pPr marL="0" indent="0" algn="ctr">
              <a:buNone/>
            </a:pPr>
            <a:r>
              <a:rPr lang="fr-FR" sz="2800" b="1" u="sng" dirty="0" smtClean="0"/>
              <a:t>Programme fixé par l’arrêté du 12 Juin 2015</a:t>
            </a:r>
          </a:p>
          <a:p>
            <a:pPr marL="0" indent="0" algn="ctr">
              <a:buNone/>
            </a:pPr>
            <a:r>
              <a:rPr lang="fr-FR" sz="2800" b="1" u="sng" dirty="0" smtClean="0"/>
              <a:t>J.O du 21 Juin 2015</a:t>
            </a:r>
          </a:p>
          <a:p>
            <a:pPr marL="0" indent="0" algn="ctr">
              <a:buNone/>
            </a:pPr>
            <a:r>
              <a:rPr lang="fr-FR" sz="2800" b="1" u="sng" dirty="0" smtClean="0"/>
              <a:t>B.O.E.N spécial n°6 du 25 Juin 2015</a:t>
            </a:r>
          </a:p>
          <a:p>
            <a:pPr marL="0" indent="0" algn="ctr">
              <a:buNone/>
            </a:pPr>
            <a:endParaRPr lang="fr-FR" sz="2800" b="1" u="sng" dirty="0"/>
          </a:p>
          <a:p>
            <a:pPr marL="0" indent="0" algn="ctr">
              <a:buNone/>
            </a:pPr>
            <a:r>
              <a:rPr lang="fr-FR" sz="2800" b="1" dirty="0" smtClean="0">
                <a:sym typeface="Wingdings" panose="05000000000000000000" pitchFamily="2" charset="2"/>
              </a:rPr>
              <a:t> Voir site Eduscol / site de l’E.N</a:t>
            </a:r>
            <a:endParaRPr lang="fr-FR" sz="28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22" y="4000504"/>
            <a:ext cx="4628727" cy="232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42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7929586" cy="68580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fr-FR" sz="4000" b="1" u="sng" dirty="0" smtClean="0">
                <a:solidFill>
                  <a:srgbClr val="FF0000"/>
                </a:solidFill>
              </a:rPr>
              <a:t>5. Ressources 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rgbClr val="FF0000"/>
                </a:solidFill>
              </a:rPr>
              <a:t>◊ Sur la Réforme du Collège:</a:t>
            </a:r>
            <a:endParaRPr lang="fr-FR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fr-FR" b="1" u="sng" dirty="0" smtClean="0">
                <a:solidFill>
                  <a:schemeClr val="tx1"/>
                </a:solidFill>
              </a:rPr>
              <a:t>Nouveaux programmes, nouvelles démarches et mises en œuvre</a:t>
            </a:r>
            <a:endParaRPr lang="fr-FR" b="1" dirty="0" smtClean="0">
              <a:solidFill>
                <a:schemeClr val="tx1"/>
              </a:solidFill>
            </a:endParaRPr>
          </a:p>
          <a:p>
            <a:r>
              <a:rPr lang="fr-FR" b="1" dirty="0" smtClean="0">
                <a:solidFill>
                  <a:schemeClr val="tx1"/>
                </a:solidFill>
              </a:rPr>
              <a:t>Site Eduscol</a:t>
            </a:r>
          </a:p>
          <a:p>
            <a:r>
              <a:rPr lang="fr-FR" b="1" dirty="0" smtClean="0">
                <a:solidFill>
                  <a:schemeClr val="tx1"/>
                </a:solidFill>
              </a:rPr>
              <a:t>Site de l’Education Nationale</a:t>
            </a:r>
          </a:p>
          <a:p>
            <a:pPr algn="ctr">
              <a:buNone/>
            </a:pPr>
            <a:r>
              <a:rPr lang="fr-FR" b="1" dirty="0" smtClean="0">
                <a:solidFill>
                  <a:schemeClr val="tx1"/>
                </a:solidFill>
              </a:rPr>
              <a:t>***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rgbClr val="FF0000"/>
                </a:solidFill>
              </a:rPr>
              <a:t>◊ </a:t>
            </a:r>
            <a:r>
              <a:rPr lang="fr-FR" b="1" u="sng" dirty="0" smtClean="0">
                <a:solidFill>
                  <a:srgbClr val="FF0000"/>
                </a:solidFill>
              </a:rPr>
              <a:t>Sur la géographie des migrations:</a:t>
            </a:r>
          </a:p>
          <a:p>
            <a:pPr marL="0" indent="0" algn="ctr">
              <a:buNone/>
            </a:pPr>
            <a:r>
              <a:rPr lang="fr-FR" b="1" u="sng" dirty="0" smtClean="0">
                <a:solidFill>
                  <a:schemeClr val="tx1"/>
                </a:solidFill>
              </a:rPr>
              <a:t>Manuels spécialisés</a:t>
            </a:r>
          </a:p>
          <a:p>
            <a:r>
              <a:rPr lang="fr-FR" b="1" dirty="0" err="1" smtClean="0">
                <a:solidFill>
                  <a:schemeClr val="tx1"/>
                </a:solidFill>
              </a:rPr>
              <a:t>Guénola</a:t>
            </a:r>
            <a:r>
              <a:rPr lang="fr-FR" b="1" dirty="0" smtClean="0">
                <a:solidFill>
                  <a:schemeClr val="tx1"/>
                </a:solidFill>
              </a:rPr>
              <a:t> Capron et Geneviève Cortes, </a:t>
            </a:r>
            <a:r>
              <a:rPr lang="fr-FR" b="1" u="sng" dirty="0" smtClean="0">
                <a:solidFill>
                  <a:schemeClr val="tx1"/>
                </a:solidFill>
              </a:rPr>
              <a:t>Liens et lieux de la mobilité : Ces autres territoires</a:t>
            </a:r>
            <a:r>
              <a:rPr lang="fr-FR" b="1" dirty="0" smtClean="0">
                <a:solidFill>
                  <a:schemeClr val="tx1"/>
                </a:solidFill>
              </a:rPr>
              <a:t>, Ed. Broché, 2005.</a:t>
            </a:r>
          </a:p>
          <a:p>
            <a:r>
              <a:rPr lang="fr-FR" b="1" dirty="0" smtClean="0">
                <a:solidFill>
                  <a:schemeClr val="tx1"/>
                </a:solidFill>
              </a:rPr>
              <a:t>Vincent </a:t>
            </a:r>
            <a:r>
              <a:rPr lang="fr-FR" b="1" dirty="0" err="1" smtClean="0">
                <a:solidFill>
                  <a:schemeClr val="tx1"/>
                </a:solidFill>
              </a:rPr>
              <a:t>Moriniaux</a:t>
            </a:r>
            <a:r>
              <a:rPr lang="fr-FR" b="1" dirty="0" smtClean="0">
                <a:solidFill>
                  <a:schemeClr val="tx1"/>
                </a:solidFill>
              </a:rPr>
              <a:t>, </a:t>
            </a:r>
            <a:r>
              <a:rPr lang="fr-FR" b="1" u="sng" dirty="0" smtClean="0">
                <a:solidFill>
                  <a:schemeClr val="tx1"/>
                </a:solidFill>
              </a:rPr>
              <a:t>Les Mobilités</a:t>
            </a:r>
            <a:r>
              <a:rPr lang="fr-FR" b="1" dirty="0" smtClean="0">
                <a:solidFill>
                  <a:schemeClr val="tx1"/>
                </a:solidFill>
              </a:rPr>
              <a:t>, Ed. </a:t>
            </a:r>
            <a:r>
              <a:rPr lang="fr-FR" b="1" dirty="0" err="1" smtClean="0">
                <a:solidFill>
                  <a:schemeClr val="tx1"/>
                </a:solidFill>
              </a:rPr>
              <a:t>Sedes</a:t>
            </a:r>
            <a:r>
              <a:rPr lang="fr-FR" b="1" dirty="0" smtClean="0">
                <a:solidFill>
                  <a:schemeClr val="tx1"/>
                </a:solidFill>
              </a:rPr>
              <a:t>, 2010.</a:t>
            </a:r>
          </a:p>
          <a:p>
            <a:r>
              <a:rPr lang="fr-FR" b="1" dirty="0" smtClean="0">
                <a:solidFill>
                  <a:schemeClr val="tx1"/>
                </a:solidFill>
              </a:rPr>
              <a:t>Christophe </a:t>
            </a:r>
            <a:r>
              <a:rPr lang="fr-FR" b="1" dirty="0" err="1" smtClean="0">
                <a:solidFill>
                  <a:schemeClr val="tx1"/>
                </a:solidFill>
              </a:rPr>
              <a:t>Jaffrelot</a:t>
            </a:r>
            <a:r>
              <a:rPr lang="fr-FR" b="1" dirty="0" smtClean="0">
                <a:solidFill>
                  <a:schemeClr val="tx1"/>
                </a:solidFill>
              </a:rPr>
              <a:t> et Christian </a:t>
            </a:r>
            <a:r>
              <a:rPr lang="fr-FR" b="1" dirty="0" err="1" smtClean="0">
                <a:solidFill>
                  <a:schemeClr val="tx1"/>
                </a:solidFill>
              </a:rPr>
              <a:t>Lequesne</a:t>
            </a:r>
            <a:r>
              <a:rPr lang="fr-FR" b="1" dirty="0" smtClean="0">
                <a:solidFill>
                  <a:schemeClr val="tx1"/>
                </a:solidFill>
              </a:rPr>
              <a:t>, </a:t>
            </a:r>
            <a:r>
              <a:rPr lang="fr-FR" b="1" u="sng" dirty="0" smtClean="0">
                <a:solidFill>
                  <a:schemeClr val="tx1"/>
                </a:solidFill>
              </a:rPr>
              <a:t>L'enjeu mondial : Les migrations</a:t>
            </a:r>
            <a:r>
              <a:rPr lang="fr-FR" b="1" dirty="0" smtClean="0">
                <a:solidFill>
                  <a:schemeClr val="tx1"/>
                </a:solidFill>
              </a:rPr>
              <a:t>, Ed. Broché, 2009.</a:t>
            </a:r>
          </a:p>
          <a:p>
            <a:r>
              <a:rPr lang="fr-FR" b="1" dirty="0">
                <a:solidFill>
                  <a:schemeClr val="tx1"/>
                </a:solidFill>
              </a:rPr>
              <a:t>Gildas Simon, </a:t>
            </a:r>
            <a:r>
              <a:rPr lang="fr-FR" b="1" u="sng" dirty="0">
                <a:solidFill>
                  <a:schemeClr val="tx1"/>
                </a:solidFill>
              </a:rPr>
              <a:t>Migrants et migrations du </a:t>
            </a:r>
            <a:r>
              <a:rPr lang="fr-FR" b="1" u="sng" dirty="0" err="1">
                <a:solidFill>
                  <a:schemeClr val="tx1"/>
                </a:solidFill>
              </a:rPr>
              <a:t>monde</a:t>
            </a:r>
            <a:r>
              <a:rPr lang="fr-FR" b="1" dirty="0" err="1">
                <a:solidFill>
                  <a:schemeClr val="tx1"/>
                </a:solidFill>
              </a:rPr>
              <a:t>,Documentation</a:t>
            </a:r>
            <a:r>
              <a:rPr lang="fr-FR" b="1" dirty="0">
                <a:solidFill>
                  <a:schemeClr val="tx1"/>
                </a:solidFill>
              </a:rPr>
              <a:t> photographique (Dossier n.8063), 2008.</a:t>
            </a:r>
          </a:p>
          <a:p>
            <a:r>
              <a:rPr lang="fr-FR" b="1" dirty="0" smtClean="0">
                <a:solidFill>
                  <a:schemeClr val="tx1"/>
                </a:solidFill>
              </a:rPr>
              <a:t>V. Baby-Colin, Ali </a:t>
            </a:r>
            <a:r>
              <a:rPr lang="fr-FR" b="1" dirty="0" err="1" smtClean="0">
                <a:solidFill>
                  <a:schemeClr val="tx1"/>
                </a:solidFill>
              </a:rPr>
              <a:t>Bensaäd</a:t>
            </a:r>
            <a:r>
              <a:rPr lang="fr-FR" b="1" dirty="0" smtClean="0">
                <a:solidFill>
                  <a:schemeClr val="tx1"/>
                </a:solidFill>
              </a:rPr>
              <a:t>, Pierre </a:t>
            </a:r>
            <a:r>
              <a:rPr lang="fr-FR" b="1" dirty="0" err="1" smtClean="0">
                <a:solidFill>
                  <a:schemeClr val="tx1"/>
                </a:solidFill>
              </a:rPr>
              <a:t>Sintès</a:t>
            </a:r>
            <a:r>
              <a:rPr lang="fr-FR" b="1" dirty="0" smtClean="0">
                <a:solidFill>
                  <a:schemeClr val="tx1"/>
                </a:solidFill>
              </a:rPr>
              <a:t>, </a:t>
            </a:r>
            <a:r>
              <a:rPr lang="fr-FR" b="1" u="sng" dirty="0" smtClean="0">
                <a:solidFill>
                  <a:schemeClr val="tx1"/>
                </a:solidFill>
              </a:rPr>
              <a:t>Migrations et territoires de la mobilité en Méditerranée,</a:t>
            </a:r>
            <a:r>
              <a:rPr lang="fr-FR" b="1" dirty="0" smtClean="0">
                <a:solidFill>
                  <a:schemeClr val="tx1"/>
                </a:solidFill>
              </a:rPr>
              <a:t> Revue Méditerranée, 2010.</a:t>
            </a:r>
          </a:p>
          <a:p>
            <a:r>
              <a:rPr lang="fr-FR" b="1" dirty="0" smtClean="0">
                <a:solidFill>
                  <a:schemeClr val="tx1"/>
                </a:solidFill>
              </a:rPr>
              <a:t>Catherine </a:t>
            </a:r>
            <a:r>
              <a:rPr lang="fr-FR" b="1" dirty="0" err="1" smtClean="0">
                <a:solidFill>
                  <a:schemeClr val="tx1"/>
                </a:solidFill>
              </a:rPr>
              <a:t>Wihtol</a:t>
            </a:r>
            <a:r>
              <a:rPr lang="fr-FR" b="1" dirty="0" smtClean="0">
                <a:solidFill>
                  <a:schemeClr val="tx1"/>
                </a:solidFill>
              </a:rPr>
              <a:t> de </a:t>
            </a:r>
            <a:r>
              <a:rPr lang="fr-FR" b="1" dirty="0" err="1" smtClean="0">
                <a:solidFill>
                  <a:schemeClr val="tx1"/>
                </a:solidFill>
              </a:rPr>
              <a:t>Wenden</a:t>
            </a:r>
            <a:r>
              <a:rPr lang="fr-FR" b="1" dirty="0" smtClean="0">
                <a:solidFill>
                  <a:schemeClr val="tx1"/>
                </a:solidFill>
              </a:rPr>
              <a:t> et Madeleine Benoit-</a:t>
            </a:r>
            <a:r>
              <a:rPr lang="fr-FR" b="1" dirty="0" err="1" smtClean="0">
                <a:solidFill>
                  <a:schemeClr val="tx1"/>
                </a:solidFill>
              </a:rPr>
              <a:t>Guyod</a:t>
            </a:r>
            <a:r>
              <a:rPr lang="fr-FR" b="1" dirty="0" smtClean="0">
                <a:solidFill>
                  <a:schemeClr val="tx1"/>
                </a:solidFill>
              </a:rPr>
              <a:t>, </a:t>
            </a:r>
            <a:r>
              <a:rPr lang="fr-FR" b="1" u="sng" dirty="0" smtClean="0">
                <a:solidFill>
                  <a:schemeClr val="tx1"/>
                </a:solidFill>
              </a:rPr>
              <a:t>Atlas mondial des migrations </a:t>
            </a:r>
            <a:r>
              <a:rPr lang="fr-FR" b="1" dirty="0" smtClean="0">
                <a:solidFill>
                  <a:schemeClr val="tx1"/>
                </a:solidFill>
              </a:rPr>
              <a:t>, Ed. Autrement, 2009. </a:t>
            </a:r>
            <a:r>
              <a:rPr lang="fr-FR" b="1" dirty="0" smtClean="0">
                <a:solidFill>
                  <a:schemeClr val="tx1"/>
                </a:solidFill>
                <a:hlinkClick r:id="rId2" tooltip="Atlas des migrations : Un équilibre mondial à inventer"/>
              </a:rPr>
              <a:t> </a:t>
            </a:r>
          </a:p>
          <a:p>
            <a:pPr algn="ctr">
              <a:buNone/>
            </a:pPr>
            <a:r>
              <a:rPr lang="fr-FR" b="1" u="sng" dirty="0" smtClean="0">
                <a:solidFill>
                  <a:schemeClr val="tx1"/>
                </a:solidFill>
              </a:rPr>
              <a:t>Sites internet, </a:t>
            </a:r>
            <a:r>
              <a:rPr lang="fr-FR" b="1" u="sng" smtClean="0">
                <a:solidFill>
                  <a:schemeClr val="tx1"/>
                </a:solidFill>
              </a:rPr>
              <a:t>articles scientifiques </a:t>
            </a:r>
            <a:endParaRPr lang="fr-FR" b="1" u="sng" dirty="0" smtClean="0">
              <a:solidFill>
                <a:schemeClr val="tx1"/>
              </a:solidFill>
            </a:endParaRPr>
          </a:p>
          <a:p>
            <a:r>
              <a:rPr lang="fr-FR" b="1" dirty="0" err="1" smtClean="0">
                <a:solidFill>
                  <a:schemeClr val="tx1"/>
                </a:solidFill>
              </a:rPr>
              <a:t>Géoconfluence</a:t>
            </a:r>
            <a:endParaRPr lang="fr-FR" b="1" dirty="0">
              <a:solidFill>
                <a:schemeClr val="tx1"/>
              </a:solidFill>
            </a:endParaRPr>
          </a:p>
          <a:p>
            <a:r>
              <a:rPr lang="fr-FR" b="1" dirty="0" smtClean="0">
                <a:solidFill>
                  <a:schemeClr val="tx1"/>
                </a:solidFill>
              </a:rPr>
              <a:t>Café géo </a:t>
            </a:r>
          </a:p>
          <a:p>
            <a:pPr marL="0" indent="0">
              <a:buNone/>
            </a:pP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026" name="AutoShape 2" descr="data:image/jpeg;base64,/9j/4AAQSkZJRgABAQAAAQABAAD/2wBDABQODxIPDRQSEBIXFRQYHjIhHhwcHj0sLiQySUBMS0dARkVQWnNiUFVtVkVGZIhlbXd7gYKBTmCNl4x9lnN+gXz/2wBDARUXFx4aHjshITt8U0ZTfHx8fHx8fHx8fHx8fHx8fHx8fHx8fHx8fHx8fHx8fHx8fHx8fHx8fHx8fHx8fHx8fHz/wAARCAElAMoDASIAAhEBAxEB/8QAGwABAAMBAQEBAAAAAAAAAAAAAAIEBQMBBgf/xABEEAABBAECAgYGCQEGBAcAAAABAAIDEQQSIQUxExQyQVFxFSJSYZHRNFN0gZShsbLBIwY1YnJz4SRCkvAlMzaCwtLx/8QAGQEBAQEBAQEAAAAAAAAAAAAAAAECAwQF/8QAHxEBAAICAwEBAQEAAAAAAAAAAAECESEDEjFhIjJB/9oADAMBAAIRAxEAPwChn5mU3OmazIlDRI4AB5FbqUWbM5ul2TMCe/pCuGaR1/I90rv1K5kGxS5S9HWJhZlyc1rS7rEun/UPJRbnZNb5M13XbK96YFoa1pJdyaBzWxw/+z4ewSZZJkO+lpoD4K1rNvHO14p/TRweFwZGFDNJLla5GBzqyXgX8VY9CY31uX+Jk+ajcuJG2OM0xgoNO6tYmY3ItpGl45jxXeaTEZeaOatrYV/QmN9bl/iZPmnoTG+ty/xMnzWkiw6s30JjfW5f4mT5p6Exvrcv8TJ81pIgzfQmN9bl/iZPmnoTG+ty/wATJ81pIgzfQmN9bl/iZPmnoTG+ty/xMnzWkiDN9CY31uX+Jk+aehMb63L/ABMnzWkiDN9CY31uX+Jk+aehMb63L/EyfNaSIM30JjfW5f4mT5p6Exvrcv8AEyfNaSIM30JjfW5f4mT5p6Exvrcv8TJ81pIgzfQmN9bl/iZPmnoTG+ty/wATJ81pIgzfQmN9bl/iZPmuYYIwGAkhuwJNn4rWWW7tHzQfGZrf/EMjwMrv1UHbALtlWOI5HeBK6/ioOjGoEkaRzI/RcZ9eqNVyscJi6TiDXv3DBY/jzX2WNK1raK+Tx39HM1/d314LWZkUOa9vFSLUw+Vz8kxyZWszOZrmbR1RiwL7W3d8R8QquNMRlwvbtbh8CuUjmOcHUC4GwfupduGY5lyWUDojok+XJdor0rOXn7d7xj1uZEwggdJQJA2BdVnuFqcUjZYmyMNteA4HxBRzA4tJ5tNj4UkUTYWaGCm2TXmbXifTRyZehgdIACRXM0OaY0jpYg9zdJsjY2DR5hTkY2Rml3KwV6EHLKmMGO+QAEt7iaCY0rpoy5zdJsjY2D7wpyxtljLHi2nnupIOWVKYMeSUNDixpdRNWpxFzmAvAB9x2SaNs0To33pcKNGl6xultWT7ybQRnl6GFz61EDYeJ7goR5LJXtEZ1NczWHDl3fMLq9jZAA4WLB+8GwoMgjjcHMaGkauXvNn9EHRVXZTujklbGDFG4g77kDZx+6ira4OxYnF1g046nNvYnyQd1wnyBA5pc09Gb1OH/L7z7v0XdRLGl1kWaI+4/wD4g8if0jNVVuR8DSjkymGFz2tDiCAATXM0pRRshjEcbQ1jeQHIJLG2WMseLB8DSDnDM508kMjQHMAdbTYIN1+hXdc44mxlxaDqdzJNkrog4Y0zpmlzmgeV/wAhUndo+a0I4mxAht14Ek0s93aPmg+RzGf8bOSAP6rj+ZXjKdGABsd79ysZLI35M+oOcdbxQG3NcdbCQI3bnuvcLn1/2W78mY6w9t0cesEOZ3hx3CstkfGyowD4AnZVSNQLDVAC1KKVzQ1r2k76dQXSszXcPPasWjb6TC4Y3Ix4pnyEa2hxaBy+9a0EEcDAyNtD9Vy4bXo/Hr2ArS1a9reytOOtfIERFl0EREBERAREQEREBERAREQEREBERAWW7tHzWost3aPmg+byXFmTOaLhrdy7t1x1kXy376XbLeOszcr1u59+6qeO2/et4c3soLng9/PZdcXS9zieTdjfiuTDZrlfeFwlLoxqjfVEnbv37/gpPxcP0Dh30CCvYCsqlwck8KxS7mYxaurLcCIiAiIgIiICIiAiIgIiICIiAiIgIiICy3do+a1Flu7R80Hy+WazJu7+o79VwsAhpsnxXXNI65Nf1jv1Vd7jrABJpdfGHXoxdBzhttQ5e9csqMODGg0S6j5Lo1+4FgX4p0epznkmxtt3LNsVhYjL7XhBvheMf8AV1UeDEO4VjEG/UV5YaEREBERAREQEREBERAREQEREBERAREQFlu7R81qLLd2j5oPlctoOXkWecju/3qhkh9eqSDe9K9kFozsk3t0jhy77PyXAvc6QEUQBRtbmdbYRhY5uzmkuHO/91ZZRe0sjtwOn/ZeR2RsBXcAVblhbE0FxAcRem9/NZ5OWK4zC1rNvH1HCK9GY9ChpVwEFVeFkHh0BAoafClw4a1rc7iNAD+s3u/wNUaaNpYWfnBp4nw6wD67/ANhVeR7oeI8SkjiEjmwRkNrn2kGxYSwqOXw+GXFGMwdGNRcwt5sduQR4brljzS52LJE49FmRsfE//C/aj5Hmg07CWsuLLc3JgizsJ2PITpjkaQ5hNcr7r8CrnEP7vyf9J/6FBYseKah4rOwB0uPhtkhGlkDHsed/Wru8P91DLgjgy+GMjaGt6Z33+o5BqWlhQihZCwsjaGtsmhy3NlU8GvSHEf8AUZ+wIL9hLHiqHEK65w7/AFj+xy4yufHxjKdFH0jxitIb4m3INXUEsLLyoY4eI8NbG0NaZZDQ8SwkrSIGseSCWoeKWsqEdR4icY7Y2Q4vj/wv5lv381q7IGoeITUB3rO4bGx54g17Q5pynAgj/C1U4nvezHY4lwh4g6NpO9tAdW/5fcg3QQeRWY7tHzVzGBdqlkhbFKSWmu9oJrfy3+9U3do+aD5HLJizp/B0jqvv9Zcy9zA8NdVjYPG3+y75TteTNqv1Zniq57n5Ks+JrwW1se4HktV47XrmEtisrDHOZMSG04AEg71Q+CrunyWZEuQW7uaACb91V8FZije2Jv8AVMl7E1yA2pc5WB2x3rej4rEUm3sJ2x4+z4HfojHDrsNI38yu8OJ0MuRIyT1p3BxscjQG3wXHgv8AdOPXsn9SvOtzelxhXHp6HpdWk32qrmq0mzh+k4zjM97oHOcHOAtxdd38V0Zi6MuXJa/1pWtaQRsKv5qyuGZM7HxJZWM1va0lrfaPcECLHdH2pS8l5eSR49yhNgskmkla90cj49Bcyr2Ng+YXvD8oZuFDkAVrbZHge8fFWUHF0HSOjMrtXRu1ChW/vUp4hPBJESQHtLSR7wq/Epp8bFfLjhjnNFhrgTdb+KnhZbcrAiyeQezUR4HvQeDDLceCBszmsi0iwBbg2tj8FLIxRPNjylxBgeXNA7yQRv8AFVeHZ02U/K6bo2NglLKAPIe+13xch+bD00JDInE6CRZcAav3ILarR4vRSzytkOqYgmxyoVt8FFuURmHElpshZrjcOTx3/ePBV8TNyMniGdino2jHLQ12k72L33QdxgbY+qd73QPMgc4C3E3d/HuUxigZj8oPOtzAyiNqBJ/lccDNflxzhzWslgkdG+t2kjvCjwbNm4hgNyJAxrnEimg0KPmg6nABIe+aR0rZeka816u1VVcq2VoNNkk2f0VHh+ZLlZOXG/QGwSaBQO/5q+brYgH3oK2VhMy8boZHOBsOD29ppBux71YaCGgE2fHxVDDzZ8iDLeWs1Qyvja1rT62nl3qOZl5eHiwPeYXSSStY4BpoX4boLMWH0Qn6OVzTNIZHGhYJAG3wXhwIgyBkZMbYX9I0DezvzvnzK9PWetBjiwwOYdw0gtdtW9+fwVPCkkycrMhc7SIHhoIc/fb/ADKDQEBGR0zpXuppaGbaRdb+eyou7R81ZxWzsnlEha6IhpjcC7fnYNk+5Vndo+ao+TyoNOZkOa0EmVxsn3qEI6WtwDfK9/ereU49ZnJseu4V3HdUzKe62787XetpiuIcvZdA8MZoBJsk+S4FxJHzTVqNncjfdeX4d6kRK4fc8Dr0Tj14H9SuB/8AVQ+xf/NduBf3Rj+R/UqZwXekeu9MOk6LotOjarvx5rjProtlwbVmrNBc5C50rQ1ocGjUbNb8h/K5SYkkuTBLJkHTCS4RtbQJoiz8V2jjcxzi5wdqN7NpBk8FvDzszhz7Aa7pYh3aTzry2/NbapTYBkz4ssSlj4gW0G7OB7irg5IISi9H+ZY/CP8Ah58vhZuopdTL9g7/APfmtl7HOIpwFb7i1zGMwZDsgV0rmBhdXcCT/KDFgY+TE46yMEvdLIAB37LR4EQeD4lfVj4rriYIxJJ3tkLumkMjgR3nwU4sXq4LcdwYwknQRYaTzrwQUOItL+PcLDASW9I51dwoLhgRvfx7i2iV8frR9kA36vvBWuzGayZ8xOqZ406iOQ8B7lwg4f0GXk5LJbfkadQLdhQrZBX4TK1s+bhaAJIX6nPBP9TVvZvv8VH+y39zM/zu/VXsbBZjdK6NxdLM7U+R4su/2UeH4A4fjdBHIXNBJBcN7KCpwb6fxX/XWtqGoNvc70qeNgHFmyJY5bdO7W7U3YH3KbMV7cl87p3Pc5ukNIGlo9wQVOBdjO+2SfwvP7Q/Rcf7Sz+Vbw8LqfS6ZC4SyOkdY7z4e5M7CGaxjHyFrWPDxQ3sKC0sPChkmz+LNjyJISZALYAe73hbYDtNEgnxpVsfB6vPkTMkJdO4OdbdhXgqOmM3oseGF5GtsYBHkACqTu0fNW2YpbluyHzPeS3QGEANaLB2+CqO7R80Hy2bMBlTCrqQ9/vVemFt735qeeC3Nn98jj+ZXDV3EXtsvRHjGEww76SHbKJbpO+yWG6S02e8KQLqruVH2vAf7nxvI/qVZyMoQyRxNaXzSH1WA9w5k+ACr8Cr0Rj14H9SkELvTOVNLv8A02Ni9zd7/MLzz62sh8wlYxzWuaQSXAkV7l2tU8+d7YmMgPryyCLUNtPify+K5yxysbMIJWCd4BZHqNerud+dm6J8lBoWlqvglj8SOSMPDZBrDXc23vSoPnkyMF0xcWSZD+jxx7G9B3nVm0Gva8e9kbS97g1o3JJoBZ8swizDI57hj4sGp51H1ieXnQB+K4lkk2NhwZBJfK4yz27sgesR8S0eSDXterNbH1nMyWslkbFGwQ+q49siyfMAtUI2SZcT5JZOjaJXNaf+Zgaa28CaO/vQatqL3tjYXvcGtaLJJoALPxz03EC5zi9jmiaCRrti0ii0jw3v337lPibRMYMYgkSPt58Gt3P8D70F9eWs0sfluyWl/Rsjf0TAf+XYesPeb2PkpNiOTmZDekcIY4xFs7cuIsnzA0/mg0LUSX9I2g3o6Nkne+7avNZ8UAy58s9JIIhULad3t5u87Nf+1cnyF2HlytHrTy9HE2+W+kGvO3INZkjJGB8bg5p5EGwUeXaHaKLq2BNC1nRxxx5PVgAzEx4GuAPJxJIs+Qb+a5M1zR4kUlt1yulHcWxg20ffbR5FBrMLtDddB1bgGxaks5kTczJzHa3CPaEaTW45nz3r7lyiDsmDrGRIIm9IXbc2taez7uzv96DVWY7tHzXTFBfmymT16/qRSA1bXdxHupc3do+aCPBYIpMSRz4mOPWJty0E9srQ6rj/AFEX/QFT4F9Ck+0TfvK0kHLq0H1Mf/SE6vD9VH/0hdUQeNaGimgAeAUXRteRqaDXKwpoggY2OZoLWlvgRsvHQxuaGuY0gdxC6Ig8ralzOPCRRiYReqtI5+K6og5uhjeSXRtcSKNi7HgnQs9X1G+r2duXkuiIIta1t6QBZs0OZXgiY15eGNDjzIG5U0QQjhjj/wDLY1n+UUvXRteWlzQS3cEjkpIgh0TNevQ3XVaq3XrWht6QBZs0OZUkQRDQ0U0ADnso9BFoLOjZpJutIq+droiCDomPrUxrtPKxyXpja5wcWgubyJHJSRBFrA0U0ADnsF4I2BxcGtDjzIG5U0QQZG2MUxoaPcKWc7tHzWost3aPmglwL6FJ9om/eVpLN4F9Ck+0TfvK0kBERAREQEREBERAREQF4TS9RARFxyXujgc9vMd/hvzQdkVYnoCLe55cQKcfeBf5qDsgvcWMaSWmzRqwHEfwrhntC4iq9YdTToHrdn1vfS8GRbiTtVtq7BN0mDtC2irSSu6BrgQ0ucGk863opI/q7CQ4vNF1OPcBumFysoqZyyGl2gUHOaPW39W/kpvyHMslooO0mj31aYTtCyst3aPmrsEpkJ1NA9UO2N7FUndo+aktROUuBfQpPtE37ytJZvAvoUn2ib95WkgIiICIiAiIgIiICIiAiIgKD3sbs9zR5lSXCnMlkcG3qAIP8f8AfiiSk3HgDSGxs0uG4AFEKXQQ00dGz1dxtyVQsynNeXOLXEbBv+Xz8VN8cweQxztBJrezyHv81Wc/FhzIgynNbp5b8lERwvaW6GFo2IrkuRZNpeASaNtN87P8brwMnDXG3awSQO52/n4Iufi0GtDdIaK8FxdHjMGlzIwBvRA+Kgxkol9YuqwduXlz/jwUwHMlkdoLg6iCK8OX/fihl7Fjxx6tgS4kkkdxN0pubGHhzg3UfVBrfyVZzJyAAXA27UdXMXtSPhkDzoLww3dOs8hR5+aJn4thoHIALNd2j5q5jtka5/SEuF+qTz7/AHqm7tHzUlqEuBfQpPtE37ytJZvAvoUn2ib95WkiiIiAiIgIiICIiAiIg4uyGMlcx5DSGg2TV3fyXNuUHxse0D1m6iCeW1gLt0f9Rz7PrNAryv5rhHhtjAANjSAbAJNCr/JXTM5Tbktv1yGjTd37rr4KXWIqPrcjRFFcxhsGoWacKNgXdVak/HDnl17+8WO75JpP0nJJpc1rRqc7cb0K8UElA9JTSATsb2CPhDtJadLmdkj9FzONYdch1OvUQBvYA/gJpdvX5TGOINkAbkeKk/IjYN9XMDsnvNKBxGU4XsSSNhYJNocUO5vcTdg7eIP8JpP09yMjoK2B9Uu3dXKvmpHIjaSHGiBZsctr5rx+O1x2JbsQa77r5KIxI2ggciK5bjauaaX9OgnjLg2zZ/wnwv8ARedZi23IJNUWm0dCHavWcNRux3bUodVZvqJNggjxsAfwmjacUwllcG9kNBBIq7v5Ki7tHzV+KHo3F2ouOkN38BfzVB3aPmpKx9S4F9Ck+0TfvK0lm8C+hSfaJv3laSKIiICIiAiIgIiICIiAiIgIiICIiAiIgIiICIiAst3aPmtRZbu0fNBLgX0KT7RN+8rSWbwL6FJ9om/eVpICIiAiIgIiICIiAiIgIiICIiAiIgIiICIiAiIgLLd2j5rUWW7tHzQS4F9Ck+0TfvK0lm8C+hSfaJv3laSAiIgIiICIiAiIgIiICIiAiIgIiICIiAiIgIiICy3do+a1Flu7R80EuBfQpPtE37ytJZvAvoUn2ib95WkgIiICIsfByZXOxjJLJcjnhxeBpdV0B79h8Cg2EWfjPe/MnD3THTKWtrsAaQaPxXfCe6SJ5e4uImkA8g4gD4ILKLKjmyn4GM6KQGd0rh6/JwGrY+HLmrONljKljLbYQ1wkjdza4Fux+P5oLiIiAiIgIiICIiAiIgIiICIiAst3aPmtRZbu0fNBLgX0KT7RN+8rSWbwL6FJ9om/eVpICIiAqkPD4ohGNT3ticXMa4igTe/L3lW0QV48Xo5XyNlkAe7U5m1E1Xhfd4r2HG6Fzi2WTSXOcWGqskk919/iu6IK8WHHFHExpdUTi9tnvN//AGKl1aPrPWA2pdOgkd4u12RAREQEREBERAREQEREBERAREQFlu7R81qLLd2j5oPMEnDhdGKfqke+6rtOJr81Z6472QiKB1x3shOuO9kIiB1x3shOuO9kIiB1x3shOuO9kIiB1x3shOuO9kIiB1x3shOuO9kIiB1x3shOuO9kIiB1x3shOuO9kIiB1x3shOuO9kIiB1x3shOuO9kIiB1x3shOuO9kIiB1x3shOuO9kIiB1x3shVibNo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AutoShape 4" descr="data:image/jpeg;base64,/9j/4AAQSkZJRgABAQAAAQABAAD/2wBDABQODxIPDRQSEBIXFRQYHjIhHhwcHj0sLiQySUBMS0dARkVQWnNiUFVtVkVGZIhlbXd7gYKBTmCNl4x9lnN+gXz/2wBDARUXFx4aHjshITt8U0ZTfHx8fHx8fHx8fHx8fHx8fHx8fHx8fHx8fHx8fHx8fHx8fHx8fHx8fHx8fHx8fHx8fHz/wAARCAElAMoDASIAAhEBAxEB/8QAGwABAAMBAQEBAAAAAAAAAAAAAAIEBQMBBgf/xABEEAABBAECAgYGCQEGBAcAAAABAAIDEQQSIQUxExQyQVFxFSJSYZHRNFN0gZShsbLBIwY1YnJz4SRCkvAlMzaCwtLx/8QAGQEBAQEBAQEAAAAAAAAAAAAAAAECAwQF/8QAHxEBAAICAwEBAQEAAAAAAAAAAAECESEDEjFhIjJB/9oADAMBAAIRAxEAPwChn5mU3OmazIlDRI4AB5FbqUWbM5ul2TMCe/pCuGaR1/I90rv1K5kGxS5S9HWJhZlyc1rS7rEun/UPJRbnZNb5M13XbK96YFoa1pJdyaBzWxw/+z4ewSZZJkO+lpoD4K1rNvHO14p/TRweFwZGFDNJLla5GBzqyXgX8VY9CY31uX+Jk+ajcuJG2OM0xgoNO6tYmY3ItpGl45jxXeaTEZeaOatrYV/QmN9bl/iZPmnoTG+ty/xMnzWkiw6s30JjfW5f4mT5p6Exvrcv8TJ81pIgzfQmN9bl/iZPmnoTG+ty/wATJ81pIgzfQmN9bl/iZPmnoTG+ty/xMnzWkiDN9CY31uX+Jk+aehMb63L/ABMnzWkiDN9CY31uX+Jk+aehMb63L/EyfNaSIM30JjfW5f4mT5p6Exvrcv8AEyfNaSIM30JjfW5f4mT5p6Exvrcv8TJ81pIgzfQmN9bl/iZPmnoTG+ty/wATJ81pIgzfQmN9bl/iZPmuYYIwGAkhuwJNn4rWWW7tHzQfGZrf/EMjwMrv1UHbALtlWOI5HeBK6/ioOjGoEkaRzI/RcZ9eqNVyscJi6TiDXv3DBY/jzX2WNK1raK+Tx39HM1/d314LWZkUOa9vFSLUw+Vz8kxyZWszOZrmbR1RiwL7W3d8R8QquNMRlwvbtbh8CuUjmOcHUC4GwfupduGY5lyWUDojok+XJdor0rOXn7d7xj1uZEwggdJQJA2BdVnuFqcUjZYmyMNteA4HxBRzA4tJ5tNj4UkUTYWaGCm2TXmbXifTRyZehgdIACRXM0OaY0jpYg9zdJsjY2DR5hTkY2Rml3KwV6EHLKmMGO+QAEt7iaCY0rpoy5zdJsjY2D7wpyxtljLHi2nnupIOWVKYMeSUNDixpdRNWpxFzmAvAB9x2SaNs0To33pcKNGl6xultWT7ybQRnl6GFz61EDYeJ7goR5LJXtEZ1NczWHDl3fMLq9jZAA4WLB+8GwoMgjjcHMaGkauXvNn9EHRVXZTujklbGDFG4g77kDZx+6ira4OxYnF1g046nNvYnyQd1wnyBA5pc09Gb1OH/L7z7v0XdRLGl1kWaI+4/wD4g8if0jNVVuR8DSjkymGFz2tDiCAATXM0pRRshjEcbQ1jeQHIJLG2WMseLB8DSDnDM508kMjQHMAdbTYIN1+hXdc44mxlxaDqdzJNkrog4Y0zpmlzmgeV/wAhUndo+a0I4mxAht14Ek0s93aPmg+RzGf8bOSAP6rj+ZXjKdGABsd79ysZLI35M+oOcdbxQG3NcdbCQI3bnuvcLn1/2W78mY6w9t0cesEOZ3hx3CstkfGyowD4AnZVSNQLDVAC1KKVzQ1r2k76dQXSszXcPPasWjb6TC4Y3Ix4pnyEa2hxaBy+9a0EEcDAyNtD9Vy4bXo/Hr2ArS1a9reytOOtfIERFl0EREBERAREQEREBERAREQEREBERAWW7tHzWost3aPmg+byXFmTOaLhrdy7t1x1kXy376XbLeOszcr1u59+6qeO2/et4c3soLng9/PZdcXS9zieTdjfiuTDZrlfeFwlLoxqjfVEnbv37/gpPxcP0Dh30CCvYCsqlwck8KxS7mYxaurLcCIiAiIgIiICIiAiIgIiICIiAiIgIiICy3do+a1Flu7R80Hy+WazJu7+o79VwsAhpsnxXXNI65Nf1jv1Vd7jrABJpdfGHXoxdBzhttQ5e9csqMODGg0S6j5Lo1+4FgX4p0epznkmxtt3LNsVhYjL7XhBvheMf8AV1UeDEO4VjEG/UV5YaEREBERAREQEREBERAREQEREBERAREQFlu7R81qLLd2j5oPlctoOXkWecju/3qhkh9eqSDe9K9kFozsk3t0jhy77PyXAvc6QEUQBRtbmdbYRhY5uzmkuHO/91ZZRe0sjtwOn/ZeR2RsBXcAVblhbE0FxAcRem9/NZ5OWK4zC1rNvH1HCK9GY9ChpVwEFVeFkHh0BAoafClw4a1rc7iNAD+s3u/wNUaaNpYWfnBp4nw6wD67/ANhVeR7oeI8SkjiEjmwRkNrn2kGxYSwqOXw+GXFGMwdGNRcwt5sduQR4brljzS52LJE49FmRsfE//C/aj5Hmg07CWsuLLc3JgizsJ2PITpjkaQ5hNcr7r8CrnEP7vyf9J/6FBYseKah4rOwB0uPhtkhGlkDHsed/Wru8P91DLgjgy+GMjaGt6Z33+o5BqWlhQihZCwsjaGtsmhy3NlU8GvSHEf8AUZ+wIL9hLHiqHEK65w7/AFj+xy4yufHxjKdFH0jxitIb4m3INXUEsLLyoY4eI8NbG0NaZZDQ8SwkrSIGseSCWoeKWsqEdR4icY7Y2Q4vj/wv5lv381q7IGoeITUB3rO4bGx54g17Q5pynAgj/C1U4nvezHY4lwh4g6NpO9tAdW/5fcg3QQeRWY7tHzVzGBdqlkhbFKSWmu9oJrfy3+9U3do+aD5HLJizp/B0jqvv9Zcy9zA8NdVjYPG3+y75TteTNqv1Zniq57n5Ks+JrwW1se4HktV47XrmEtisrDHOZMSG04AEg71Q+CrunyWZEuQW7uaACb91V8FZije2Jv8AVMl7E1yA2pc5WB2x3rej4rEUm3sJ2x4+z4HfojHDrsNI38yu8OJ0MuRIyT1p3BxscjQG3wXHgv8AdOPXsn9SvOtzelxhXHp6HpdWk32qrmq0mzh+k4zjM97oHOcHOAtxdd38V0Zi6MuXJa/1pWtaQRsKv5qyuGZM7HxJZWM1va0lrfaPcECLHdH2pS8l5eSR49yhNgskmkla90cj49Bcyr2Ng+YXvD8oZuFDkAVrbZHge8fFWUHF0HSOjMrtXRu1ChW/vUp4hPBJESQHtLSR7wq/Epp8bFfLjhjnNFhrgTdb+KnhZbcrAiyeQezUR4HvQeDDLceCBszmsi0iwBbg2tj8FLIxRPNjylxBgeXNA7yQRv8AFVeHZ02U/K6bo2NglLKAPIe+13xch+bD00JDInE6CRZcAav3ILarR4vRSzytkOqYgmxyoVt8FFuURmHElpshZrjcOTx3/ePBV8TNyMniGdino2jHLQ12k72L33QdxgbY+qd73QPMgc4C3E3d/HuUxigZj8oPOtzAyiNqBJ/lccDNflxzhzWslgkdG+t2kjvCjwbNm4hgNyJAxrnEimg0KPmg6nABIe+aR0rZeka816u1VVcq2VoNNkk2f0VHh+ZLlZOXG/QGwSaBQO/5q+brYgH3oK2VhMy8boZHOBsOD29ppBux71YaCGgE2fHxVDDzZ8iDLeWs1Qyvja1rT62nl3qOZl5eHiwPeYXSSStY4BpoX4boLMWH0Qn6OVzTNIZHGhYJAG3wXhwIgyBkZMbYX9I0DezvzvnzK9PWetBjiwwOYdw0gtdtW9+fwVPCkkycrMhc7SIHhoIc/fb/ADKDQEBGR0zpXuppaGbaRdb+eyou7R81ZxWzsnlEha6IhpjcC7fnYNk+5Vndo+ao+TyoNOZkOa0EmVxsn3qEI6WtwDfK9/ereU49ZnJseu4V3HdUzKe62787XetpiuIcvZdA8MZoBJsk+S4FxJHzTVqNncjfdeX4d6kRK4fc8Dr0Tj14H9SuB/8AVQ+xf/NduBf3Rj+R/UqZwXekeu9MOk6LotOjarvx5rjProtlwbVmrNBc5C50rQ1ocGjUbNb8h/K5SYkkuTBLJkHTCS4RtbQJoiz8V2jjcxzi5wdqN7NpBk8FvDzszhz7Aa7pYh3aTzry2/NbapTYBkz4ssSlj4gW0G7OB7irg5IISi9H+ZY/CP8Ah58vhZuopdTL9g7/APfmtl7HOIpwFb7i1zGMwZDsgV0rmBhdXcCT/KDFgY+TE46yMEvdLIAB37LR4EQeD4lfVj4rriYIxJJ3tkLumkMjgR3nwU4sXq4LcdwYwknQRYaTzrwQUOItL+PcLDASW9I51dwoLhgRvfx7i2iV8frR9kA36vvBWuzGayZ8xOqZ406iOQ8B7lwg4f0GXk5LJbfkadQLdhQrZBX4TK1s+bhaAJIX6nPBP9TVvZvv8VH+y39zM/zu/VXsbBZjdK6NxdLM7U+R4su/2UeH4A4fjdBHIXNBJBcN7KCpwb6fxX/XWtqGoNvc70qeNgHFmyJY5bdO7W7U3YH3KbMV7cl87p3Pc5ukNIGlo9wQVOBdjO+2SfwvP7Q/Rcf7Sz+Vbw8LqfS6ZC4SyOkdY7z4e5M7CGaxjHyFrWPDxQ3sKC0sPChkmz+LNjyJISZALYAe73hbYDtNEgnxpVsfB6vPkTMkJdO4OdbdhXgqOmM3oseGF5GtsYBHkACqTu0fNW2YpbluyHzPeS3QGEANaLB2+CqO7R80Hy2bMBlTCrqQ9/vVemFt735qeeC3Nn98jj+ZXDV3EXtsvRHjGEww76SHbKJbpO+yWG6S02e8KQLqruVH2vAf7nxvI/qVZyMoQyRxNaXzSH1WA9w5k+ACr8Cr0Rj14H9SkELvTOVNLv8A02Ni9zd7/MLzz62sh8wlYxzWuaQSXAkV7l2tU8+d7YmMgPryyCLUNtPify+K5yxysbMIJWCd4BZHqNerud+dm6J8lBoWlqvglj8SOSMPDZBrDXc23vSoPnkyMF0xcWSZD+jxx7G9B3nVm0Gva8e9kbS97g1o3JJoBZ8swizDI57hj4sGp51H1ieXnQB+K4lkk2NhwZBJfK4yz27sgesR8S0eSDXterNbH1nMyWslkbFGwQ+q49siyfMAtUI2SZcT5JZOjaJXNaf+Zgaa28CaO/vQatqL3tjYXvcGtaLJJoALPxz03EC5zi9jmiaCRrti0ii0jw3v337lPibRMYMYgkSPt58Gt3P8D70F9eWs0sfluyWl/Rsjf0TAf+XYesPeb2PkpNiOTmZDekcIY4xFs7cuIsnzA0/mg0LUSX9I2g3o6Nkne+7avNZ8UAy58s9JIIhULad3t5u87Nf+1cnyF2HlytHrTy9HE2+W+kGvO3INZkjJGB8bg5p5EGwUeXaHaKLq2BNC1nRxxx5PVgAzEx4GuAPJxJIs+Qb+a5M1zR4kUlt1yulHcWxg20ffbR5FBrMLtDddB1bgGxaks5kTczJzHa3CPaEaTW45nz3r7lyiDsmDrGRIIm9IXbc2taez7uzv96DVWY7tHzXTFBfmymT16/qRSA1bXdxHupc3do+aCPBYIpMSRz4mOPWJty0E9srQ6rj/AFEX/QFT4F9Ck+0TfvK0kHLq0H1Mf/SE6vD9VH/0hdUQeNaGimgAeAUXRteRqaDXKwpoggY2OZoLWlvgRsvHQxuaGuY0gdxC6Ig8ralzOPCRRiYReqtI5+K6og5uhjeSXRtcSKNi7HgnQs9X1G+r2duXkuiIIta1t6QBZs0OZXgiY15eGNDjzIG5U0QQjhjj/wDLY1n+UUvXRteWlzQS3cEjkpIgh0TNevQ3XVaq3XrWht6QBZs0OZUkQRDQ0U0ADnso9BFoLOjZpJutIq+droiCDomPrUxrtPKxyXpja5wcWgubyJHJSRBFrA0U0ADnsF4I2BxcGtDjzIG5U0QQZG2MUxoaPcKWc7tHzWost3aPmglwL6FJ9om/eVpLN4F9Ck+0TfvK0kBERAREQEREBERAREQF4TS9RARFxyXujgc9vMd/hvzQdkVYnoCLe55cQKcfeBf5qDsgvcWMaSWmzRqwHEfwrhntC4iq9YdTToHrdn1vfS8GRbiTtVtq7BN0mDtC2irSSu6BrgQ0ucGk863opI/q7CQ4vNF1OPcBumFysoqZyyGl2gUHOaPW39W/kpvyHMslooO0mj31aYTtCyst3aPmrsEpkJ1NA9UO2N7FUndo+aktROUuBfQpPtE37ytJZvAvoUn2ib95WkgIiICIiAiIgIiICIiAiIgKD3sbs9zR5lSXCnMlkcG3qAIP8f8AfiiSk3HgDSGxs0uG4AFEKXQQ00dGz1dxtyVQsynNeXOLXEbBv+Xz8VN8cweQxztBJrezyHv81Wc/FhzIgynNbp5b8lERwvaW6GFo2IrkuRZNpeASaNtN87P8brwMnDXG3awSQO52/n4Iufi0GtDdIaK8FxdHjMGlzIwBvRA+Kgxkol9YuqwduXlz/jwUwHMlkdoLg6iCK8OX/fihl7Fjxx6tgS4kkkdxN0pubGHhzg3UfVBrfyVZzJyAAXA27UdXMXtSPhkDzoLww3dOs8hR5+aJn4thoHIALNd2j5q5jtka5/SEuF+qTz7/AHqm7tHzUlqEuBfQpPtE37ytJZvAvoUn2ib95WkiiIiAiIgIiICIiAiIg4uyGMlcx5DSGg2TV3fyXNuUHxse0D1m6iCeW1gLt0f9Rz7PrNAryv5rhHhtjAANjSAbAJNCr/JXTM5Tbktv1yGjTd37rr4KXWIqPrcjRFFcxhsGoWacKNgXdVak/HDnl17+8WO75JpP0nJJpc1rRqc7cb0K8UElA9JTSATsb2CPhDtJadLmdkj9FzONYdch1OvUQBvYA/gJpdvX5TGOINkAbkeKk/IjYN9XMDsnvNKBxGU4XsSSNhYJNocUO5vcTdg7eIP8JpP09yMjoK2B9Uu3dXKvmpHIjaSHGiBZsctr5rx+O1x2JbsQa77r5KIxI2ggciK5bjauaaX9OgnjLg2zZ/wnwv8ARedZi23IJNUWm0dCHavWcNRux3bUodVZvqJNggjxsAfwmjacUwllcG9kNBBIq7v5Ki7tHzV+KHo3F2ouOkN38BfzVB3aPmpKx9S4F9Ck+0TfvK0lm8C+hSfaJv3laSKIiICIiAiIgIiICIiAiIgIiICIiAiIgIiICIiAst3aPmtRZbu0fNBLgX0KT7RN+8rSWbwL6FJ9om/eVpICIiAiIgIiICIiAiIgIiICIiAiIgIiICIiAiIgLLd2j5rUWW7tHzQS4F9Ck+0TfvK0lm8C+hSfaJv3laSAiIgIiICIiAiIgIiICIiAiIgIiICIiAiIgIiICy3do+a1Flu7R80EuBfQpPtE37ytJZvAvoUn2ib95WkgIiICIsfByZXOxjJLJcjnhxeBpdV0B79h8Cg2EWfjPe/MnD3THTKWtrsAaQaPxXfCe6SJ5e4uImkA8g4gD4ILKLKjmyn4GM6KQGd0rh6/JwGrY+HLmrONljKljLbYQ1wkjdza4Fux+P5oLiIiAiIgIiICIiAiIgIiICIiAst3aPmtRZbu0fNBLgX0KT7RN+8rSWbwL6FJ9om/eVpICIiAqkPD4ohGNT3ticXMa4igTe/L3lW0QV48Xo5XyNlkAe7U5m1E1Xhfd4r2HG6Fzi2WTSXOcWGqskk919/iu6IK8WHHFHExpdUTi9tnvN//AGKl1aPrPWA2pdOgkd4u12RAREQEREBERAREQEREBERAREQFlu7R81qLLd2j5oPMEnDhdGKfqke+6rtOJr81Z6472QiKB1x3shOuO9kIiB1x3shOuO9kIiB1x3shOuO9kIiB1x3shOuO9kIiB1x3shOuO9kIiB1x3shOuO9kIiB1x3shOuO9kIiB1x3shOuO9kIiB1x3shOuO9kIiB1x3shOuO9kIiB1x3shOuO9kIiB1x3shVibNo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0" name="AutoShape 6" descr="data:image/jpeg;base64,/9j/4AAQSkZJRgABAQAAAQABAAD/2wBDABQODxIPDRQSEBIXFRQYHjIhHhwcHj0sLiQySUBMS0dARkVQWnNiUFVtVkVGZIhlbXd7gYKBTmCNl4x9lnN+gXz/2wBDARUXFx4aHjshITt8U0ZTfHx8fHx8fHx8fHx8fHx8fHx8fHx8fHx8fHx8fHx8fHx8fHx8fHx8fHx8fHx8fHx8fHz/wAARCAElAMoDASIAAhEBAxEB/8QAGwABAAMBAQEBAAAAAAAAAAAAAAIEBQMBBgf/xABEEAABBAECAgYGCQEGBAcAAAABAAIDEQQSIQUxExQyQVFxFSJSYZHRNFN0gZShsbLBIwY1YnJz4SRCkvAlMzaCwtLx/8QAGQEBAQEBAQEAAAAAAAAAAAAAAAECAwQF/8QAHxEBAAICAwEBAQEAAAAAAAAAAAECESEDEjFhIjJB/9oADAMBAAIRAxEAPwChn5mU3OmazIlDRI4AB5FbqUWbM5ul2TMCe/pCuGaR1/I90rv1K5kGxS5S9HWJhZlyc1rS7rEun/UPJRbnZNb5M13XbK96YFoa1pJdyaBzWxw/+z4ewSZZJkO+lpoD4K1rNvHO14p/TRweFwZGFDNJLla5GBzqyXgX8VY9CY31uX+Jk+ajcuJG2OM0xgoNO6tYmY3ItpGl45jxXeaTEZeaOatrYV/QmN9bl/iZPmnoTG+ty/xMnzWkiw6s30JjfW5f4mT5p6Exvrcv8TJ81pIgzfQmN9bl/iZPmnoTG+ty/wATJ81pIgzfQmN9bl/iZPmnoTG+ty/xMnzWkiDN9CY31uX+Jk+aehMb63L/ABMnzWkiDN9CY31uX+Jk+aehMb63L/EyfNaSIM30JjfW5f4mT5p6Exvrcv8AEyfNaSIM30JjfW5f4mT5p6Exvrcv8TJ81pIgzfQmN9bl/iZPmnoTG+ty/wATJ81pIgzfQmN9bl/iZPmuYYIwGAkhuwJNn4rWWW7tHzQfGZrf/EMjwMrv1UHbALtlWOI5HeBK6/ioOjGoEkaRzI/RcZ9eqNVyscJi6TiDXv3DBY/jzX2WNK1raK+Tx39HM1/d314LWZkUOa9vFSLUw+Vz8kxyZWszOZrmbR1RiwL7W3d8R8QquNMRlwvbtbh8CuUjmOcHUC4GwfupduGY5lyWUDojok+XJdor0rOXn7d7xj1uZEwggdJQJA2BdVnuFqcUjZYmyMNteA4HxBRzA4tJ5tNj4UkUTYWaGCm2TXmbXifTRyZehgdIACRXM0OaY0jpYg9zdJsjY2DR5hTkY2Rml3KwV6EHLKmMGO+QAEt7iaCY0rpoy5zdJsjY2D7wpyxtljLHi2nnupIOWVKYMeSUNDixpdRNWpxFzmAvAB9x2SaNs0To33pcKNGl6xultWT7ybQRnl6GFz61EDYeJ7goR5LJXtEZ1NczWHDl3fMLq9jZAA4WLB+8GwoMgjjcHMaGkauXvNn9EHRVXZTujklbGDFG4g77kDZx+6ira4OxYnF1g046nNvYnyQd1wnyBA5pc09Gb1OH/L7z7v0XdRLGl1kWaI+4/wD4g8if0jNVVuR8DSjkymGFz2tDiCAATXM0pRRshjEcbQ1jeQHIJLG2WMseLB8DSDnDM508kMjQHMAdbTYIN1+hXdc44mxlxaDqdzJNkrog4Y0zpmlzmgeV/wAhUndo+a0I4mxAht14Ek0s93aPmg+RzGf8bOSAP6rj+ZXjKdGABsd79ysZLI35M+oOcdbxQG3NcdbCQI3bnuvcLn1/2W78mY6w9t0cesEOZ3hx3CstkfGyowD4AnZVSNQLDVAC1KKVzQ1r2k76dQXSszXcPPasWjb6TC4Y3Ix4pnyEa2hxaBy+9a0EEcDAyNtD9Vy4bXo/Hr2ArS1a9reytOOtfIERFl0EREBERAREQEREBERAREQEREBERAWW7tHzWost3aPmg+byXFmTOaLhrdy7t1x1kXy376XbLeOszcr1u59+6qeO2/et4c3soLng9/PZdcXS9zieTdjfiuTDZrlfeFwlLoxqjfVEnbv37/gpPxcP0Dh30CCvYCsqlwck8KxS7mYxaurLcCIiAiIgIiICIiAiIgIiICIiAiIgIiICy3do+a1Flu7R80Hy+WazJu7+o79VwsAhpsnxXXNI65Nf1jv1Vd7jrABJpdfGHXoxdBzhttQ5e9csqMODGg0S6j5Lo1+4FgX4p0epznkmxtt3LNsVhYjL7XhBvheMf8AV1UeDEO4VjEG/UV5YaEREBERAREQEREBERAREQEREBERAREQFlu7R81qLLd2j5oPlctoOXkWecju/3qhkh9eqSDe9K9kFozsk3t0jhy77PyXAvc6QEUQBRtbmdbYRhY5uzmkuHO/91ZZRe0sjtwOn/ZeR2RsBXcAVblhbE0FxAcRem9/NZ5OWK4zC1rNvH1HCK9GY9ChpVwEFVeFkHh0BAoafClw4a1rc7iNAD+s3u/wNUaaNpYWfnBp4nw6wD67/ANhVeR7oeI8SkjiEjmwRkNrn2kGxYSwqOXw+GXFGMwdGNRcwt5sduQR4brljzS52LJE49FmRsfE//C/aj5Hmg07CWsuLLc3JgizsJ2PITpjkaQ5hNcr7r8CrnEP7vyf9J/6FBYseKah4rOwB0uPhtkhGlkDHsed/Wru8P91DLgjgy+GMjaGt6Z33+o5BqWlhQihZCwsjaGtsmhy3NlU8GvSHEf8AUZ+wIL9hLHiqHEK65w7/AFj+xy4yufHxjKdFH0jxitIb4m3INXUEsLLyoY4eI8NbG0NaZZDQ8SwkrSIGseSCWoeKWsqEdR4icY7Y2Q4vj/wv5lv381q7IGoeITUB3rO4bGx54g17Q5pynAgj/C1U4nvezHY4lwh4g6NpO9tAdW/5fcg3QQeRWY7tHzVzGBdqlkhbFKSWmu9oJrfy3+9U3do+aD5HLJizp/B0jqvv9Zcy9zA8NdVjYPG3+y75TteTNqv1Zniq57n5Ks+JrwW1se4HktV47XrmEtisrDHOZMSG04AEg71Q+CrunyWZEuQW7uaACb91V8FZije2Jv8AVMl7E1yA2pc5WB2x3rej4rEUm3sJ2x4+z4HfojHDrsNI38yu8OJ0MuRIyT1p3BxscjQG3wXHgv8AdOPXsn9SvOtzelxhXHp6HpdWk32qrmq0mzh+k4zjM97oHOcHOAtxdd38V0Zi6MuXJa/1pWtaQRsKv5qyuGZM7HxJZWM1va0lrfaPcECLHdH2pS8l5eSR49yhNgskmkla90cj49Bcyr2Ng+YXvD8oZuFDkAVrbZHge8fFWUHF0HSOjMrtXRu1ChW/vUp4hPBJESQHtLSR7wq/Epp8bFfLjhjnNFhrgTdb+KnhZbcrAiyeQezUR4HvQeDDLceCBszmsi0iwBbg2tj8FLIxRPNjylxBgeXNA7yQRv8AFVeHZ02U/K6bo2NglLKAPIe+13xch+bD00JDInE6CRZcAav3ILarR4vRSzytkOqYgmxyoVt8FFuURmHElpshZrjcOTx3/ePBV8TNyMniGdino2jHLQ12k72L33QdxgbY+qd73QPMgc4C3E3d/HuUxigZj8oPOtzAyiNqBJ/lccDNflxzhzWslgkdG+t2kjvCjwbNm4hgNyJAxrnEimg0KPmg6nABIe+aR0rZeka816u1VVcq2VoNNkk2f0VHh+ZLlZOXG/QGwSaBQO/5q+brYgH3oK2VhMy8boZHOBsOD29ppBux71YaCGgE2fHxVDDzZ8iDLeWs1Qyvja1rT62nl3qOZl5eHiwPeYXSSStY4BpoX4boLMWH0Qn6OVzTNIZHGhYJAG3wXhwIgyBkZMbYX9I0DezvzvnzK9PWetBjiwwOYdw0gtdtW9+fwVPCkkycrMhc7SIHhoIc/fb/ADKDQEBGR0zpXuppaGbaRdb+eyou7R81ZxWzsnlEha6IhpjcC7fnYNk+5Vndo+ao+TyoNOZkOa0EmVxsn3qEI6WtwDfK9/ereU49ZnJseu4V3HdUzKe62787XetpiuIcvZdA8MZoBJsk+S4FxJHzTVqNncjfdeX4d6kRK4fc8Dr0Tj14H9SuB/8AVQ+xf/NduBf3Rj+R/UqZwXekeu9MOk6LotOjarvx5rjProtlwbVmrNBc5C50rQ1ocGjUbNb8h/K5SYkkuTBLJkHTCS4RtbQJoiz8V2jjcxzi5wdqN7NpBk8FvDzszhz7Aa7pYh3aTzry2/NbapTYBkz4ssSlj4gW0G7OB7irg5IISi9H+ZY/CP8Ah58vhZuopdTL9g7/APfmtl7HOIpwFb7i1zGMwZDsgV0rmBhdXcCT/KDFgY+TE46yMEvdLIAB37LR4EQeD4lfVj4rriYIxJJ3tkLumkMjgR3nwU4sXq4LcdwYwknQRYaTzrwQUOItL+PcLDASW9I51dwoLhgRvfx7i2iV8frR9kA36vvBWuzGayZ8xOqZ406iOQ8B7lwg4f0GXk5LJbfkadQLdhQrZBX4TK1s+bhaAJIX6nPBP9TVvZvv8VH+y39zM/zu/VXsbBZjdK6NxdLM7U+R4su/2UeH4A4fjdBHIXNBJBcN7KCpwb6fxX/XWtqGoNvc70qeNgHFmyJY5bdO7W7U3YH3KbMV7cl87p3Pc5ukNIGlo9wQVOBdjO+2SfwvP7Q/Rcf7Sz+Vbw8LqfS6ZC4SyOkdY7z4e5M7CGaxjHyFrWPDxQ3sKC0sPChkmz+LNjyJISZALYAe73hbYDtNEgnxpVsfB6vPkTMkJdO4OdbdhXgqOmM3oseGF5GtsYBHkACqTu0fNW2YpbluyHzPeS3QGEANaLB2+CqO7R80Hy2bMBlTCrqQ9/vVemFt735qeeC3Nn98jj+ZXDV3EXtsvRHjGEww76SHbKJbpO+yWG6S02e8KQLqruVH2vAf7nxvI/qVZyMoQyRxNaXzSH1WA9w5k+ACr8Cr0Rj14H9SkELvTOVNLv8A02Ni9zd7/MLzz62sh8wlYxzWuaQSXAkV7l2tU8+d7YmMgPryyCLUNtPify+K5yxysbMIJWCd4BZHqNerud+dm6J8lBoWlqvglj8SOSMPDZBrDXc23vSoPnkyMF0xcWSZD+jxx7G9B3nVm0Gva8e9kbS97g1o3JJoBZ8swizDI57hj4sGp51H1ieXnQB+K4lkk2NhwZBJfK4yz27sgesR8S0eSDXterNbH1nMyWslkbFGwQ+q49siyfMAtUI2SZcT5JZOjaJXNaf+Zgaa28CaO/vQatqL3tjYXvcGtaLJJoALPxz03EC5zi9jmiaCRrti0ii0jw3v337lPibRMYMYgkSPt58Gt3P8D70F9eWs0sfluyWl/Rsjf0TAf+XYesPeb2PkpNiOTmZDekcIY4xFs7cuIsnzA0/mg0LUSX9I2g3o6Nkne+7avNZ8UAy58s9JIIhULad3t5u87Nf+1cnyF2HlytHrTy9HE2+W+kGvO3INZkjJGB8bg5p5EGwUeXaHaKLq2BNC1nRxxx5PVgAzEx4GuAPJxJIs+Qb+a5M1zR4kUlt1yulHcWxg20ffbR5FBrMLtDddB1bgGxaks5kTczJzHa3CPaEaTW45nz3r7lyiDsmDrGRIIm9IXbc2taez7uzv96DVWY7tHzXTFBfmymT16/qRSA1bXdxHupc3do+aCPBYIpMSRz4mOPWJty0E9srQ6rj/AFEX/QFT4F9Ck+0TfvK0kHLq0H1Mf/SE6vD9VH/0hdUQeNaGimgAeAUXRteRqaDXKwpoggY2OZoLWlvgRsvHQxuaGuY0gdxC6Ig8ralzOPCRRiYReqtI5+K6og5uhjeSXRtcSKNi7HgnQs9X1G+r2duXkuiIIta1t6QBZs0OZXgiY15eGNDjzIG5U0QQjhjj/wDLY1n+UUvXRteWlzQS3cEjkpIgh0TNevQ3XVaq3XrWht6QBZs0OZUkQRDQ0U0ADnso9BFoLOjZpJutIq+droiCDomPrUxrtPKxyXpja5wcWgubyJHJSRBFrA0U0ADnsF4I2BxcGtDjzIG5U0QQZG2MUxoaPcKWc7tHzWost3aPmglwL6FJ9om/eVpLN4F9Ck+0TfvK0kBERAREQEREBERAREQF4TS9RARFxyXujgc9vMd/hvzQdkVYnoCLe55cQKcfeBf5qDsgvcWMaSWmzRqwHEfwrhntC4iq9YdTToHrdn1vfS8GRbiTtVtq7BN0mDtC2irSSu6BrgQ0ucGk863opI/q7CQ4vNF1OPcBumFysoqZyyGl2gUHOaPW39W/kpvyHMslooO0mj31aYTtCyst3aPmrsEpkJ1NA9UO2N7FUndo+aktROUuBfQpPtE37ytJZvAvoUn2ib95WkgIiICIiAiIgIiICIiAiIgKD3sbs9zR5lSXCnMlkcG3qAIP8f8AfiiSk3HgDSGxs0uG4AFEKXQQ00dGz1dxtyVQsynNeXOLXEbBv+Xz8VN8cweQxztBJrezyHv81Wc/FhzIgynNbp5b8lERwvaW6GFo2IrkuRZNpeASaNtN87P8brwMnDXG3awSQO52/n4Iufi0GtDdIaK8FxdHjMGlzIwBvRA+Kgxkol9YuqwduXlz/jwUwHMlkdoLg6iCK8OX/fihl7Fjxx6tgS4kkkdxN0pubGHhzg3UfVBrfyVZzJyAAXA27UdXMXtSPhkDzoLww3dOs8hR5+aJn4thoHIALNd2j5q5jtka5/SEuF+qTz7/AHqm7tHzUlqEuBfQpPtE37ytJZvAvoUn2ib95WkiiIiAiIgIiICIiAiIg4uyGMlcx5DSGg2TV3fyXNuUHxse0D1m6iCeW1gLt0f9Rz7PrNAryv5rhHhtjAANjSAbAJNCr/JXTM5Tbktv1yGjTd37rr4KXWIqPrcjRFFcxhsGoWacKNgXdVak/HDnl17+8WO75JpP0nJJpc1rRqc7cb0K8UElA9JTSATsb2CPhDtJadLmdkj9FzONYdch1OvUQBvYA/gJpdvX5TGOINkAbkeKk/IjYN9XMDsnvNKBxGU4XsSSNhYJNocUO5vcTdg7eIP8JpP09yMjoK2B9Uu3dXKvmpHIjaSHGiBZsctr5rx+O1x2JbsQa77r5KIxI2ggciK5bjauaaX9OgnjLg2zZ/wnwv8ARedZi23IJNUWm0dCHavWcNRux3bUodVZvqJNggjxsAfwmjacUwllcG9kNBBIq7v5Ki7tHzV+KHo3F2ouOkN38BfzVB3aPmpKx9S4F9Ck+0TfvK0lm8C+hSfaJv3laSKIiICIiAiIgIiICIiAiIgIiICIiAiIgIiICIiAst3aPmtRZbu0fNBLgX0KT7RN+8rSWbwL6FJ9om/eVpICIiAiIgIiICIiAiIgIiICIiAiIgIiICIiAiIgLLd2j5rUWW7tHzQS4F9Ck+0TfvK0lm8C+hSfaJv3laSAiIgIiICIiAiIgIiICIiAiIgIiICIiAiIgIiICy3do+a1Flu7R80EuBfQpPtE37ytJZvAvoUn2ib95WkgIiICIsfByZXOxjJLJcjnhxeBpdV0B79h8Cg2EWfjPe/MnD3THTKWtrsAaQaPxXfCe6SJ5e4uImkA8g4gD4ILKLKjmyn4GM6KQGd0rh6/JwGrY+HLmrONljKljLbYQ1wkjdza4Fux+P5oLiIiAiIgIiICIiAiIgIiICIiAst3aPmtRZbu0fNBLgX0KT7RN+8rSWbwL6FJ9om/eVpICIiAqkPD4ohGNT3ticXMa4igTe/L3lW0QV48Xo5XyNlkAe7U5m1E1Xhfd4r2HG6Fzi2WTSXOcWGqskk919/iu6IK8WHHFHExpdUTi9tnvN//AGKl1aPrPWA2pdOgkd4u12RAREQEREBERAREQEREBERAREQFlu7R81qLLd2j5oPMEnDhdGKfqke+6rtOJr81Z6472QiKB1x3shOuO9kIiB1x3shOuO9kIiB1x3shOuO9kIiB1x3shOuO9kIiB1x3shOuO9kIiB1x3shOuO9kIiB1x3shOuO9kIiB1x3shOuO9kIiB1x3shOuO9kIiB1x3shOuO9kIiB1x3shOuO9kIiB1x3shVibNo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2" name="Picture 8" descr="http://ecx.images-amazon.com/images/I/4118AN8QPAL._SX325_BO1,204,203,200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455" y="-17870"/>
            <a:ext cx="1143008" cy="1656838"/>
          </a:xfrm>
          <a:prstGeom prst="rect">
            <a:avLst/>
          </a:prstGeom>
          <a:noFill/>
        </p:spPr>
      </p:pic>
      <p:sp>
        <p:nvSpPr>
          <p:cNvPr id="1034" name="AutoShape 10" descr="data:image/jpeg;base64,/9j/4AAQSkZJRgABAQAAAQABAAD/2wBDABQODxIPDRQSEBIXFRQYHjIhHhwcHj0sLiQySUBMS0dARkVQWnNiUFVtVkVGZIhlbXd7gYKBTmCNl4x9lnN+gXz/2wBDARUXFx4aHjshITt8U0ZTfHx8fHx8fHx8fHx8fHx8fHx8fHx8fHx8fHx8fHx8fHx8fHx8fHx8fHx8fHx8fHx8fHz/wAARCAElAMoDASIAAhEBAxEB/8QAGgAAAgMBAQAAAAAAAAAAAAAAAAMCBAUGAf/EAEUQAAIBAwICBgQLBwMEAgMAAAECAwAEERIhBTETIkFRYbEUMnGRFSM1QmNyc4GhouEGMzRSYsHRFiTwQ4KSskRTZIPx/8QAGQEBAQEBAQEAAAAAAAAAAAAAAAECAwQF/8QAJREAAgIABgMBAAMBAAAAAAAAAAECEQMSEyExUQQUYUEiMkKR/9oADAMBAAIRAxEAPwDXa4YsUhheQg4JPVUfeahGtzKzrJKsWk+rGMnB5bn/AB2VdA2qEkZbDLs68j/Y+FbMnkUKxAgF2z2uxbzqZUMCDtkdm1CNrQNjGezuqeKATGxDdFJjWBkHHrDvpuB3Cqtxd26PHmVS6vyXc93IVL0iZ/3Nq+P5pDpHu50BYwO4e6oSYWWMkgA5B325Z/tSuhu5P3lwsY7ol395/wAUqWwhMsPSa5svv0jFs7E8uVANa+tg2lW6Rv5YxqP4VHprmT9zaBB3zNj8Bk1bVVRdKqFXuA2qVAUja3Eg+OudI/liXT+POmWUIjt0JZ3ZlBJdi2+PGrB5Gl2w/wBtD9mvlQDMDuHuowO4V7RQEJABGxAHI1GAZgiLDJKDOfZUpv3L/VPlRCMQx+CDyoCWB3CjSO4e6vWIRSzkKqjJJ7BXK8W/aZ3Ji4edCDnL2n2d1AdFc3VtaDNxLHH4Hn7qz/hm1ubiOGDXkNqJxgEDnXIGQuS8hLEnJJPOr/Bx/vTk5OhvKs2U6FOP2bHDRyLntIFW4eIWc2NEqg9zbGuLjJfZeYO4Aq5GQ2CQB3dhzUzUKOxwO4UYHcK5y2v57PADa4v5W/5tW7aXcV5HriOD2qeYrSaZKG48BUTzNMpZ9Y+2kio8eeKIAPIoPdnf3VAXLP8AuYJH8W6g/Hf8KckSJuqKpbckDmanVIU4lu5NeXjhXUfVGo+8/wCKn6FG375pJj/W23uG1Oi+f9Y0ygENHHGiBEVRrX1Rjtp9Ll5J9dfOmUAUqUfGwfXP/qadilSD42H6x8jQDKKlijFAQb1W9hqNuMW8X1F8qlLtE57lPlXkAxBEP6B5UBPFGK9ooQVcbW8p/oPlU0HUUeAqFztbS/UPlRcTLa2sk7+rGmo+6hTmP2p4mzSmxhOET94R8491c3TpXaaV5ZDlnJYnxpJ51GaQxcY5ffWlwYk3Tnn8U/lWSDWlwUn0mbblA/lWQRi2Gc9vZVxcnYnbO1UYTp9Y5Pd41cTZQcasjIyc1llJtjsBOOyiG5ktZukicArzGdjRMrHGMb7jH40gjA6xyeVEQ7K1uEurdJo+TD3Huob1j7axP2fudE7W7Hqv1h7Rzrbb1j7a23aIho5D2V7XgHVHsr3HjWiEIvn/AFjTKXED1t+bHs8aZv4UAuX/AKf1xTaTPnMe3z+/wNO+40AUuT99F95/CmZpTHNzHvyDf2oBtFe0UAu4/h5fqHyqUYxGo8BUbn+Fm+o3lU12UeygPaKKKARenFlOe6NvKsn9o7kpwaGMnrzlc+wDJ/HFavESF4fcEnHUIrmePXkN7BYNbtqQI2cjGCMCgMLGagwxvT1HrUtxUNCK0eDHEtyR2W7+VUCKv8I2N2f/AMd/I1kCIiCBnmRnlWjC2xVl62NtqyYjvvWjC0YByNRxjIPZWWUtorNJhsFUGck4xS2Xfq817fvNNQq7DpEwB6oBxTJBkNo2UY5b1ALtG6K9h0c9a/rXTt6x9tc1ZKWvbc5z8YPOulb1j7a1+E/RoA0j2V6B3E0KOqN+ypCuhkTHnIAPzmJ95p2DS4QcE7cz5mm0AmXOuHl6/wDY0yMkoNqhPnMWP5j/AOppoAAAHZQBSWP+7jH9Df2p9V+d8u+wjbzFAPxRjfavcVB0DEbeNALviUspz2iNvKmISYkJ5kAmlcR24fcH+g04dWFfqigJfdQa9AIAGeVB5HPKoDD/AGmmKx2sKtgSOSw7wBXK20TYfJyFGRW7+02o8Ss88hEx8/8AFZUY6O1GfWahUVuRY0pqY550oms2aIGrlqxs1lMqHE8JVSCOR2zVdepuRvUtWuMch7KgLUvC2itluYZA8RGSCcMKlw62W7doy7I2NjjIPhVHLPgsxIXYZNWob028OIVw3a3+KjujWxpCN7OTRON1Gw56qFDdEXA6pOCB2VC20SxrLNISTvjOTVi1vLeSSSAsqx4wPb31iy0O4TGHv48KAEy23srab1z7ayOETW1s8sk1xGpzpGTz7z5Vra1k66EMrbgjtFdfw5/pYX1R7K9quJbg7JCmBsCZP0oPphO3o6/exrZkksiRWzSyMFRckk9m9UOJcftbSFhFIJJ2XKKozz5E1KSO5l4dKJHhEZRsroJyPbmuZ4Tw23vnkimldJcdTBHOsydGoxsnacXnt3MjyvNMwOzcgew+e1b3Cr65fBunDhu3TjFclJatZXyxTnGGzqA5jPOrfwg/pqRyFkjQ6dKnGK5uT/Doo2d5ik//ADR4RnzFVra0guIFdjK5I3zKx/vQOH2vpYHR5GgnBYnJzXVOzi1RdaSNB13VfaQKU17aA59Ji+5waBYWinItos/UFMEMS+rEg9iigKHEOI2j2M6JOrMUIAFOXiMLouhZn+rE3+KlxTA4ZPgAdSrS+qtAVDxEfNtbk/8A68UNeTuMJYTHP8zKv96uHsoPIe2gOZ46txLNBcTwGFVUqAGDDODzPZWNNJG4wWcEdigV2XGjjhNx9WuClbD5qM0hi+jtIEIlyTzJAqMyRJ6oY+00iQ7g+6mFukTPb21htnRJcBL6xxyqKnEQqxCsUluxc9YGqmrq4HYaXZGqGsdKKPCpxxFrfXnm2AKUqs8eoDOnY1F5JEAQtsvKhVtuy5fylRBFG2kqmGxUbe2cCOQkmMnB386pqSxyTvWnwuRekMEm6SDbwNYeyNqpbnWcOgtxCzGJB/2jannmcDHhWdw2YpOsD9u2/hWk/rt7a6J2ji1TKEPFES5kjl2RWK7c61DPBoVlkB1chmuZllSO9m+LU9c55551o2V7axkZTs3yucVlSZKLiTwpaATOFDKQc91cdxBY7G7V7CZ2HaW5g118F1bdBEsyIQRnrLyrir5+kvJ2GNDSHGO7NVuzUEXkkPExGXAHRbIRuSfGsp5Oku2kKkZfOMb86ZbytazBhuprdjjguI2MaqjvuxA3b76w3R0Rb4bdlYlLMyq2/LGKuPeESF4yGOjG/tpXDooZXWOQagF/Gri29t6Vp0kKEG3jk0TZiS3Kq8TmwSdGR2VOHibv60QHIc6tXEFlKQCuluwqMVR9EdH05zuDmtZmYohxDiRktZ4jHg4xnNWBxYZwY+Qzzqjf2bJHOdsEZzmri8LMWS7ZGMAY50zMUSHFdbAqpAHPxpy8TgbYkg86qtbMupUTAI32pfo2qXUsbqCMEUzNFy2M4zdxS8MkEbgk1xk29dJfhI7IxlSj4ONR51zcvM5pmbKkViSBjsqUbYyO+gkVJACK0FswKkDbbNewBQruwzpIqaYPVNOVALeUY3OnzrN/htr9ICRYC+BkN2VXPXOadJH4DNeRoAxB7RURp77EI1BO9XbXEdxGQO2kxx5YU0tocHuNRuzSVHRov+7tpRyLCtRvWPtrKtW1wQ9+RitVshjnnnetQexxlyV34FC+qbpmQv1ySBtnes5L6xi+ISZJHVtnUc61uMXXo/CXVD8a8elR7a4a3tWXLuNh3GtKC5Znc2uL3nQ2EYiOJSFycdlYT7nPOtTicsXQQo3rBUyO8YrMm09I3Rklc7E91JRrdG4nkmDEpFWbC4JGjVgrVVv3WO40yJY1VZFOG7aw+DX6dPwSRmvG07nQSauyLdNdN0SdZQCAdtsmuYHEprGNpLVgJJBpyRkj2V0f7PXEtxLN0zl2WNBk++pFGZvcsSG76NEFsdRHWbOcGpQpNga4mz41pMQqlmIAG5JPKuZ4l+1QUtFw9dR5dK3L7hVyGcxd4qqpZPI6kSEYyTinNxBZ4yodAezBrjzcy3F58fI0khVslj4HarEs2htHLao9tgdDHJJ6QTIylCPCp3l5Bb2zSu+FQcgdya5V77S2xJC9x5mqV1eSzqA7dXmF7KqTYset/LeXzPKc5VgM/NGDsKrzjrZqFkCZ89yN5UwnVGD24xWmEViKmEOxB7K8bwqGog1QNjDGVQOZ2q6vqSg96j8az45GSQOvMcquwymRJCw6xZc++stbmk1VEpFB5Ug5VhVkilOu5NQ2ycHqlqTK29WQNEeKrOAzVP0v4bthNmBBnT/V3eNbkRzEh19J1R1/5vGubsx0ehWyQcc66YIsYCIMKuwHhSBzmM4pB6TweWMKWJjyAOea5PhESdFLG4G57ew13CsqQKzEBQuST2Vwd5xOzF5MbVJBGzHrBsBqsk3wMOSXIvjkDobd+aNGN/ECqS+oCa05r2BysE8bvhFG7DA2HhU+KwwW/DLYQLtrO5OTuK65agTN/IyTgwufEDzqEM2AUYZBqSgtazEb6WXP40qL96tYot7m/wAMtre5gnW5TVjTo7xvvXRiJItZtwIz6Op2++uc4aVAkBJzsdq1by6EcoSUMqyWmkFfbzqpLLZHvKjEv+LXQ4f6E8jFnOXYncjurJRgraj82vLmXpZ2bJIzgZ7hSyeqPGi4JKr2LNk2bnUd+qxPuNeXE5klYg9vOvLQ4lx3q3kaQvZSiE2OwWoOetiveZzUR1nA7zVIW+HrvI39B8qSjZXFX7KLAI7wR+FUZoWtpdJzpPqnvo0VMiVBO3OoMc869J3yKjmoUs2V1Haya2gWVuzUeVPmkglSWW2BTVgtGfmnNZ4O/KrdpEzwzFRgNhckbA5o0SyayAjfnTEwSM0t4VC4XJI5seZpQdkYqedYaOikmXHIxtVbIWQZPbXnSkCkO5JzmiRps6KHS0StnlW/E2qJG71BrirG5Yjo+ddlbHNrCf6F8qRVMxJ2ir+0E6Q8Fd0lfU56PQW2Jzvt764nUh5x+41f4gSb+5BO3Sv5mq1VSo9C8W1yWRbtc3Z0o2tQuQCCOQp1+X9GWKQaNLA71Ryew0E551rU2ovq/ScI/wBvcJqTL6cdYdhpUaPG+pkOB3b17QNuVZsvq/Tb/ZgC54hP0o0gRggH20ftRdIZ444JA6hNLY7N84rFBI3BI++vOfOmYer9K5oPMVYoxTMT1fp5afxA+q3/AKmkjvp9GBTMPV+kI4WYZY6V76mUA06F2UjftNFFMw9T6a0Uegg9hG1Doksel1BU1lZPeaM1XOwvE+jpOHDPUkwO5hUvgyIYzd+6I/5qvk0ZqZmX1fppWtjYoNbhpsdrnA9wp9xP06BFUJCuNKLsKxvfXn3mpZPV+l+fCIT3CsgsS5btNWKKuYer9FaqiafRgUsvq/RcMhR8iu8sjqsbc98Sn8K4fFdvYfJ9t9kvkKqdnHFwtNLc5DiHyhc/at5mq9WL/wCULn7VvM1XrB9GP9UelSACQRnceNe6GwpCnrHA8abcfu4PqUQvrmhXGApAA++s3tZSBglUEtGwA5kiolGChipweRxzp06EM56ZDuerq3pqFWt4on2Dg4Pcc7VM2xLKek6dWDjOM0BSVLAHA5mnspS1ZWGCJMH3UR/wcv1hVzFFiCVgCI2IPLao6G63VPV5+FWpULJFiVU6g2LYpcX7m43zsN/vqZhYhVZs6QTgZOK8qxac5fs2pHbWrB6yMmNQIzvvRobRq0nT31bvBrRsc4mx9xFDgLbSRfyBSfbnes5iWVEjdzhFLHwFDIyHDKQe4inTkxxRRrsCupsdpNeoTLayB9+jwVJ7KX+lEFWUDIIzuPGvNJwDg4PLxq64EqJCcBujDIfHupL7W8A/qPnTMSxfQSgZ6NseyoBSWwASe6n3TMt05ViMHsNN9aW1lPrPz8cdtMzSFlMgg4r1lZDhgQfGmxpruyDyDEn7qncapYVkYEMrFTkdnMVc25SsVIAJBweRryny/wANB/3edIqp2Art+H/J9t9kvkK4iu3sPk+2+yXyFbieTyuEchxD5QuftW8zVerHEPlC5+1bzNV6yeqP9UWWMMkcYaQqVXB6uaVGyxzqwJKqc5xS6KzlKPkELMzCU5OTjRUZHDRRKOa5z76VRTKCzJOssCq2z6hqOOfjUWeNITHGxYsQScYpFFMoLLmGRY9UhUqgUjTmoROiM6NkxuMZxv7aTRTKCwHjiR+jYuzDGcYwKQMZGeVeUVUgWlnT0mRmBMb/APBS1lBWbXnLjb25pNFTKgP6SOWNVlJVk2DAZyKHkRYjFESdRyzHtpFFMoGyyBmjZCcqoH30yedJVjIGGBywxVaimVCizKYJJWkMjYPYF3rwTqbiN8aUTGB3Cq9FMooesoQTMpIdzhfAZoSclJElZiGXYnfBpFFMqBY1RPDGruVK5+bntpLhQ2EbUvfjFRoqpUArt+H/ACfbfZL5CuIrt+H/ACfbfZL5CtxPJ5XCOQv/AJQuftW8zVerF/8AKFz9q/mar1k9UeEFFFFChRRRQBVmwjWSdlcBgInbfvCkiq1Ntp2tpekRVY4IwwyCCMGhJW1sPs7FrqNpSXCqwXqJqOf8V7NYGG3eRnLMjlCEXKjBxuc7Z9lQF8QGXoIejbB0aTjI7efPeoi6ZYXjSONdezMBvjOcVdjH87HWtgk8cJafQ0zsiDRkZGOZ7t69SzTKvHIJEdJfXTGCq5O2fEYpEd3LF0OjT8SxZcjtOP8AFCXcqIqjThQ4G38wwfKmxGp/g70BAjgzETRxdKyaNsYBxnPPcVNuHIt0YOlkcqMuUizp958a9F6i2jAkPM8XRZ6PBA8Wz2AUj0+UySu6xv0uNSsNsjkabEWce1hDDCekdjOtx0WNPVP40Pw5PSNDzCNpJWSIKm2zY332GfbVdr+Vuk1Kh1ydJ6vJvCpDiUwbUVjZg5dWK7oScnH302FTGJw5WWINNpmlVmVNGRsSME/dSZ7UQ2sMwZm6QZyF6o8M55+FRW8lVoWGMxKVXI7DnOfeai9yzW4hCIiZBOkbsQMAn302KlO9xNFFFQ6hRRRQBRRRQBXb2HyfbfZL5CuIrt+H/J9t9kvkK1E8nlcI5C/+ULn7VvM1XqxxD5QuftW8zVesnqjwgooooUKmgB5kc8bnl41CigG6UPzqOjU7h+XPlSqKlAayJgkPvQETbU340qilAbojJzqwM8vuo0JkDXz5+FLzXlKA0KueY7OZ99AVCfW/SlV7SgM6NP568CKfnADPafCl0UoDeiXA64o0IPn0qilAboXURq5dteMqZOk7YzS6KUAoooqgKKKKAK7fh/yfbfZL5CuIrt+H/J9t9kvkK1E8nlcI5S/hc8QucDnIx/E1TO2okerzrRvbj/e3ChM4kYZ++qHRqA/U5/hSkcV5M0iJwMZI35b0bYzkUPoUKSnq8vGnW9pLOusEBe4UpFXkzYliF5kA1LQdtudMuLR4l15yRzXtryIvImrYD7qUg/JmiJibuoWJiwUYyQSN+6mlTjdh76VIp05VuspzzpRPZmTltpYdPSLjVy3qcNjcXH7qPV7DViJpOItEz7xxdUAdmf8A+V1lmEggBVQD21VFMntTOXH7O8RP/RH3uKG/Z7iCglo0AHaZBiux6dclBqkccwo2H/PGqWhmkZZDqZDsSc4PZt+g9taUEH5Uzlo+DXsvqxjwyw39nfTv9OcSxnoR/wCYrr1R068rrGOZ7/8AnvqEE0kgZ1jyurCsxxtUcUVeTM5L/T3ETn4pdufXFR+AOIf/AFL/AOYrsDnpFIOW+cF7qYXQ7BAR2HNTKh7MziZOC3sSM7xgKvM6hTP9O8RyB0S7/wBYrq7sIbWbD6eoeYzj3VRt7+GGTW0rOcYxob/FSjS8jEfCOdm4NeQMFeNck4wHBrw8HuwrsyoAnrZcbVtX91BcTiV5HXAGwQ9ntqKcTigSUwq7mRT6yjHn/apRtYuK/wAMb4Iu9QXQuSM+sKYvAr5mCrGpJ5dcVtF0do5ZXUFkXAHieX3CpWN07B3lzG6tpXCk7duc1cpdTF5Mf/TfEv8A6V/8xUJeA38ERkkjUIOZ1iukbiDhciRsdmQBk55VXursSwvEbjBCjmdtX+KZSauIcv6HNpRtIw+dO/dXY2SlbG3U8xEoPuqm80PSbEGPbqgjx/StCEgwoQMAqMCqlRxxpyklmOOv2Iv7nBx8a3marljj1z761rm2V72bCgs0jbYyeZq1bcCnl3aNY173/wAVTznNy9bSM9tXhaT6QytpjXkdVdEf2ageIo8rF8esAAAfZVJ+A38aFEkjdfaRUabNxaRRNmJJVczKupQd6rtCI5pFTGnVkVoPwK7RR0a5fuBFLSxukYiRI0Ub5Mi5z76iTLOiqU6pHZS1QatyK0RBnIee2jH9Uw/tRFw9Shma8txGpwSrE793LetUzOXod+ztsHtblerkkEb8jvWmZB6MXY5/pxzHbtVbgUMVs0xgnM2thkhCoHvqxdIILoSac4Otc9oOxFThkpp0ya3jhRFo1AbFgefcdt+RBotIIzI4kZMKdWkZ25Hfx9pqAKxzGIE6ZBpBPjup8x7qeumOPXpwq5IZlxg/0pXZO0YmqY65cCIdEVk6TYu528qiLvpE6OMF9K5LHqrjv7zVZ4yLkyAhjjZ5d9PacL316b7Qsh6BQyDVlzhcnu2+/YVmjVOhivNJEVUKATsy7CrESCDKJjS24J7D3VVt7p5Ji06sCV27FPsHM+2rp+MjxkgHtHYeypQsr3z9FZTsdgEJNYtrcWEkAee56NifVPMVsXDZsphLp1IvWLjqn2+BrDu72wU6Y7OE4IBbTgY7T31yxItqk6O0MRxVIp8QurcTvHFmWLA6w5GpcPYyzxRoujWcLkZ/CvI2dIBKIwI3Y6HROeO7PjULeT0e6jMYMhVsgHOc91RWtj0Qx+yc1/OWCxwKNJweXW/CvfT7hc/7RDn27VOORjKIkRNbN2mozvPHMu4KDdlXet2efNJkfT7tVBFuvV5nBo+Er4EsIV5csHFNaXV0YVo1d2A0sRsMV7I0jgCCLX1dRxg49uKmYjlNFWPiF90rNy2JwQcV1NkzNZQM3rGNSfbiuel+KRZJDhSRkZxg91dFakG1hI5FFx7qJ2zMpSfIySW14doleMKZjhnVd8896XxF+IND03DJIpIyM4Ay33HkaqftHP0Flbkorqz4Kn2d/ZWXY3csRL8PlLAbtE3P3dvtFdd1ubhCM1V0yjdcT4i7sk9xMpHNc6cfcKucDlkkj4h0kjsPRyd2PfWsLjh/HF6G7jEU+MBuRz4H+xqtBwmbha8QyQ8TQHQ47d+R8a3mTiZUHGaUirwcE8Vt9/nf2rJuVL3coXJzIcADxrW4K2OKQbdpH4GmravDMyWUEhldjmZlwR7O4ePOueHJRR7PKw3LESRQisI7bDXg1SdkIP8A7d3s51tQcKaZRPxAiGBB1Y/VCj+1WLexi4ZEZ5I3ubjsCLnfw/zWPxH4Y4nJh7Z0j+bHyA9/Otbz5PO5rD2w/wDppHiNlIrJaSLAkOAGOAG9lKk4mJgg6PUVz8Yu4x25H40ng1jLZ9ILyFVZyCucHlW0pUBlYDSR291ZnVHnTd7lRom9HjGvUQNBYDsJ6px4HFWIZElQSqB00h0tvnBHPHupEGVfo5HDBdgByx2Zou5OjZWAOG6uxxvj/HlSLtFbsarqtxqlAGlCcnkvhWak44hcdJBbyqQPXY4p8hYddHyGXrDnivYp20D0dCOzLbH3VDSHl2MSu5w3ac+6rcMxkQaBqz2nYVmganAJDtnI8DV8FYF6zqAO3NS6JJCr9jHYTyyElxGfV27K46/CvLKyAjABI7MbD+9dRxSZpbS4WNepoPWPbXP2sYubiaNvnx4/EVmcqVnbDhcWWLZkn4PBbPsgYlsc6z2C2106RynfBVu4irRVItFsrjUCCR31Suo8zs/cTWsKGaDkccSeSaSHwXBM5dlGsgqMDmcbY8aQJnAySc1Y4HMqcViLprycKO4nbNdRcW9hFGS1umSOWkeeKxW5pSo5RJUeEM20oBxncGrWXW16HpYsSYZj2qe7NIn6KKTTCxIzjLbHH/M1BgwRiCOQz7K6RjbPTFKVWXJb4T8KWCVQwTJVhsQcnn7a6OxwbC3I5dEuPcK5NFBtAGbGrfaursBpsLYd0Sj8BXOL3ZxxY5UmQ40bQ2sPpkbyKG6oQ43xWPHd2MDhoOHLqB2LuSafcn/cS/XPnSq5PyWtj04eDhpfyVsYeNTai0cMMZPaE3pU/FryaNkd10sMEaRXtFY9j4ehLDX+SjDNJbyrJGdLryNW/hi/P/X/ACj/ABU6Kmubcoy3aEtxK9bncOPZtSjd3J53Ep/7zVuirr/CZoL/ACQsp31ku7Mc9pzW0kysoJ++sijJ76vsfDx4uBnm5JmrctpZZMgA7EDvqLsJoyh/4azMnvoye81I4+X8Mer9LL2rtkliwIwMHGPu7amsU7KASwHaSQKp5PfRk95rXsfCrx32acGmMYjbW4GM9i+FIhd2uG6QasHBz2VTyR20ZPeansfB677L3E5dPD58c+jOK5W2uWjuVl5b4IHdW4TnnXmB3D3VHjpqmjUcGUeGUwUmlaQKA4OPGq11kB2IIBNa1eYHdXWHlqEMqRxn4jlPNZjcMU/CNtvg9Iu49tdPemSRyqgFcesTvVHA7q9ya5vyL/Dp6/0wZ3ZpMtk9lHTMFxzyMVu4HcKMDuFa9r4dVh0uTFtz1D7a7Wy/grf7NfKsTA7hW9b/AMPF9QeVXCnnbOGPHLFGNc/xEv1z50umXH8RL9c+dLrxy5Z648IKKKKhoKKKKAK147KN4421KuojI6MHbHKsirK3rLnC8wB621bg0uTniKT4GTJHFfBSoKAHPV8T3V6TYZYsHwdxgVWM2ZA2CeqV3OTvnt++pPcloymhQpAHsq5kZysfosgRrWRefPP3V4XslGlUYg8yeylC8cBhjYnPPlUjfOfmLVzImRiJAgd+jJKfNz7ajFbpI1mjSyhrjB9YADrEH8BUpZTK7MQBkY2qCvOsaRrMQqHKjSNt81cOUU3Z23rYfHZQyzXKCScC3GokOG1DuBxzpsXDYJEj+PlEjRhwnSjfbPdt99VDNckg+kMCDq2UDeoHpWkLmY6imjOkDq91ddTDMZZv/Rbm4fDAgLXErapjGCrjIGR2Y3rxuHx/G6ZJydOYxrHWGDuD28uWxpPT3JBHpDbnUeqOffQZrptWbp+sMHYf8FNTDFYnYqIkxqTzxU6ii6UC9wqVeV8nV8hRRRUIFFFFAFbtv/DxfUHlWFW7b/w8X1B5V6fH5Z5fJ4RVk4d0kjP0uNRJxp/Wo/Bf035f1oortow6OGtNfp58F/Tfl/Wvfgv6b8v60UU0YdDXxOw+C/pvy/rXnwX9N+X9aKKaMOhr4nYfBf035f1o+C/pvy/rRRTRh0NfE7D4L+m/L+te/Bf035f1oopow6Gvidh8F/Tfl/Wj4L+m/L+tFFNGHQ18TsPgv6b8v60fBf035f1oopow6GvidnnwX9N+X9aPgv6b8v60UU0YdDXxOw+C/pvy/rXvwX9N+X9aKKaMOhr4nYfBf035f1o+C/pvy/rRRTRh0NfE7D4L+m/L+tefBf035f1oopow6GvidnvwX9N+X9a8+C/pvy/rRRTRh0NfE7D4L+m/L+tX410Rqmc6QBmiitRhGPBmWJKfL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6" name="AutoShape 12" descr="data:image/jpeg;base64,/9j/4AAQSkZJRgABAQAAAQABAAD/2wBDABQODxIPDRQSEBIXFRQYHjIhHhwcHj0sLiQySUBMS0dARkVQWnNiUFVtVkVGZIhlbXd7gYKBTmCNl4x9lnN+gXz/2wBDARUXFx4aHjshITt8U0ZTfHx8fHx8fHx8fHx8fHx8fHx8fHx8fHx8fHx8fHx8fHx8fHx8fHx8fHx8fHx8fHx8fHz/wAARCAElAMoDASIAAhEBAxEB/8QAGgAAAgMBAQAAAAAAAAAAAAAAAAMCBAUGAf/EAEUQAAIBAwICBgQLBwMEAgMAAAECAwAEERIhBTETIkFRYbEUMnGRFSM1QmNyc4GhouEGMzRSYsHRFiTwQ4KSskRTZIPx/8QAGQEBAQEBAQEAAAAAAAAAAAAAAAECAwQF/8QAJREAAgIABgMBAAMBAAAAAAAAAAECEQMSEyExUQQUYUEiMkKR/9oADAMBAAIRAxEAPwDXa4YsUhheQg4JPVUfeahGtzKzrJKsWk+rGMnB5bn/AB2VdA2qEkZbDLs68j/Y+FbMnkUKxAgF2z2uxbzqZUMCDtkdm1CNrQNjGezuqeKATGxDdFJjWBkHHrDvpuB3Cqtxd26PHmVS6vyXc93IVL0iZ/3Nq+P5pDpHu50BYwO4e6oSYWWMkgA5B325Z/tSuhu5P3lwsY7ol395/wAUqWwhMsPSa5svv0jFs7E8uVANa+tg2lW6Rv5YxqP4VHprmT9zaBB3zNj8Bk1bVVRdKqFXuA2qVAUja3Eg+OudI/liXT+POmWUIjt0JZ3ZlBJdi2+PGrB5Gl2w/wBtD9mvlQDMDuHuowO4V7RQEJABGxAHI1GAZgiLDJKDOfZUpv3L/VPlRCMQx+CDyoCWB3CjSO4e6vWIRSzkKqjJJ7BXK8W/aZ3Ji4edCDnL2n2d1AdFc3VtaDNxLHH4Hn7qz/hm1ubiOGDXkNqJxgEDnXIGQuS8hLEnJJPOr/Bx/vTk5OhvKs2U6FOP2bHDRyLntIFW4eIWc2NEqg9zbGuLjJfZeYO4Aq5GQ2CQB3dhzUzUKOxwO4UYHcK5y2v57PADa4v5W/5tW7aXcV5HriOD2qeYrSaZKG48BUTzNMpZ9Y+2kio8eeKIAPIoPdnf3VAXLP8AuYJH8W6g/Hf8KckSJuqKpbckDmanVIU4lu5NeXjhXUfVGo+8/wCKn6FG375pJj/W23uG1Oi+f9Y0ygENHHGiBEVRrX1Rjtp9Ll5J9dfOmUAUqUfGwfXP/qadilSD42H6x8jQDKKlijFAQb1W9hqNuMW8X1F8qlLtE57lPlXkAxBEP6B5UBPFGK9ooQVcbW8p/oPlU0HUUeAqFztbS/UPlRcTLa2sk7+rGmo+6hTmP2p4mzSmxhOET94R8491c3TpXaaV5ZDlnJYnxpJ51GaQxcY5ffWlwYk3Tnn8U/lWSDWlwUn0mbblA/lWQRi2Gc9vZVxcnYnbO1UYTp9Y5Pd41cTZQcasjIyc1llJtjsBOOyiG5ktZukicArzGdjRMrHGMb7jH40gjA6xyeVEQ7K1uEurdJo+TD3Huob1j7axP2fudE7W7Hqv1h7Rzrbb1j7a23aIho5D2V7XgHVHsr3HjWiEIvn/AFjTKXED1t+bHs8aZv4UAuX/AKf1xTaTPnMe3z+/wNO+40AUuT99F95/CmZpTHNzHvyDf2oBtFe0UAu4/h5fqHyqUYxGo8BUbn+Fm+o3lU12UeygPaKKKARenFlOe6NvKsn9o7kpwaGMnrzlc+wDJ/HFavESF4fcEnHUIrmePXkN7BYNbtqQI2cjGCMCgMLGagwxvT1HrUtxUNCK0eDHEtyR2W7+VUCKv8I2N2f/AMd/I1kCIiCBnmRnlWjC2xVl62NtqyYjvvWjC0YByNRxjIPZWWUtorNJhsFUGck4xS2Xfq817fvNNQq7DpEwB6oBxTJBkNo2UY5b1ALtG6K9h0c9a/rXTt6x9tc1ZKWvbc5z8YPOulb1j7a1+E/RoA0j2V6B3E0KOqN+ypCuhkTHnIAPzmJ95p2DS4QcE7cz5mm0AmXOuHl6/wDY0yMkoNqhPnMWP5j/AOppoAAAHZQBSWP+7jH9Df2p9V+d8u+wjbzFAPxRjfavcVB0DEbeNALviUspz2iNvKmISYkJ5kAmlcR24fcH+g04dWFfqigJfdQa9AIAGeVB5HPKoDD/AGmmKx2sKtgSOSw7wBXK20TYfJyFGRW7+02o8Ss88hEx8/8AFZUY6O1GfWahUVuRY0pqY550oms2aIGrlqxs1lMqHE8JVSCOR2zVdepuRvUtWuMch7KgLUvC2itluYZA8RGSCcMKlw62W7doy7I2NjjIPhVHLPgsxIXYZNWob028OIVw3a3+KjujWxpCN7OTRON1Gw56qFDdEXA6pOCB2VC20SxrLNISTvjOTVi1vLeSSSAsqx4wPb31iy0O4TGHv48KAEy23srab1z7ayOETW1s8sk1xGpzpGTz7z5Vra1k66EMrbgjtFdfw5/pYX1R7K9quJbg7JCmBsCZP0oPphO3o6/exrZkksiRWzSyMFRckk9m9UOJcftbSFhFIJJ2XKKozz5E1KSO5l4dKJHhEZRsroJyPbmuZ4Tw23vnkimldJcdTBHOsydGoxsnacXnt3MjyvNMwOzcgew+e1b3Cr65fBunDhu3TjFclJatZXyxTnGGzqA5jPOrfwg/pqRyFkjQ6dKnGK5uT/Doo2d5ik//ADR4RnzFVra0guIFdjK5I3zKx/vQOH2vpYHR5GgnBYnJzXVOzi1RdaSNB13VfaQKU17aA59Ji+5waBYWinItos/UFMEMS+rEg9iigKHEOI2j2M6JOrMUIAFOXiMLouhZn+rE3+KlxTA4ZPgAdSrS+qtAVDxEfNtbk/8A68UNeTuMJYTHP8zKv96uHsoPIe2gOZ46txLNBcTwGFVUqAGDDODzPZWNNJG4wWcEdigV2XGjjhNx9WuClbD5qM0hi+jtIEIlyTzJAqMyRJ6oY+00iQ7g+6mFukTPb21htnRJcBL6xxyqKnEQqxCsUluxc9YGqmrq4HYaXZGqGsdKKPCpxxFrfXnm2AKUqs8eoDOnY1F5JEAQtsvKhVtuy5fylRBFG2kqmGxUbe2cCOQkmMnB386pqSxyTvWnwuRekMEm6SDbwNYeyNqpbnWcOgtxCzGJB/2jannmcDHhWdw2YpOsD9u2/hWk/rt7a6J2ji1TKEPFES5kjl2RWK7c61DPBoVlkB1chmuZllSO9m+LU9c55551o2V7axkZTs3yucVlSZKLiTwpaATOFDKQc91cdxBY7G7V7CZ2HaW5g118F1bdBEsyIQRnrLyrir5+kvJ2GNDSHGO7NVuzUEXkkPExGXAHRbIRuSfGsp5Oku2kKkZfOMb86ZbytazBhuprdjjguI2MaqjvuxA3b76w3R0Rb4bdlYlLMyq2/LGKuPeESF4yGOjG/tpXDooZXWOQagF/Gri29t6Vp0kKEG3jk0TZiS3Kq8TmwSdGR2VOHibv60QHIc6tXEFlKQCuluwqMVR9EdH05zuDmtZmYohxDiRktZ4jHg4xnNWBxYZwY+Qzzqjf2bJHOdsEZzmri8LMWS7ZGMAY50zMUSHFdbAqpAHPxpy8TgbYkg86qtbMupUTAI32pfo2qXUsbqCMEUzNFy2M4zdxS8MkEbgk1xk29dJfhI7IxlSj4ONR51zcvM5pmbKkViSBjsqUbYyO+gkVJACK0FswKkDbbNewBQruwzpIqaYPVNOVALeUY3OnzrN/htr9ICRYC+BkN2VXPXOadJH4DNeRoAxB7RURp77EI1BO9XbXEdxGQO2kxx5YU0tocHuNRuzSVHRov+7tpRyLCtRvWPtrKtW1wQ9+RitVshjnnnetQexxlyV34FC+qbpmQv1ySBtnes5L6xi+ISZJHVtnUc61uMXXo/CXVD8a8elR7a4a3tWXLuNh3GtKC5Znc2uL3nQ2EYiOJSFycdlYT7nPOtTicsXQQo3rBUyO8YrMm09I3Rklc7E91JRrdG4nkmDEpFWbC4JGjVgrVVv3WO40yJY1VZFOG7aw+DX6dPwSRmvG07nQSauyLdNdN0SdZQCAdtsmuYHEprGNpLVgJJBpyRkj2V0f7PXEtxLN0zl2WNBk++pFGZvcsSG76NEFsdRHWbOcGpQpNga4mz41pMQqlmIAG5JPKuZ4l+1QUtFw9dR5dK3L7hVyGcxd4qqpZPI6kSEYyTinNxBZ4yodAezBrjzcy3F58fI0khVslj4HarEs2htHLao9tgdDHJJ6QTIylCPCp3l5Bb2zSu+FQcgdya5V77S2xJC9x5mqV1eSzqA7dXmF7KqTYset/LeXzPKc5VgM/NGDsKrzjrZqFkCZ89yN5UwnVGD24xWmEViKmEOxB7K8bwqGog1QNjDGVQOZ2q6vqSg96j8az45GSQOvMcquwymRJCw6xZc++stbmk1VEpFB5Ug5VhVkilOu5NQ2ycHqlqTK29WQNEeKrOAzVP0v4bthNmBBnT/V3eNbkRzEh19J1R1/5vGubsx0ehWyQcc66YIsYCIMKuwHhSBzmM4pB6TweWMKWJjyAOea5PhESdFLG4G57ew13CsqQKzEBQuST2Vwd5xOzF5MbVJBGzHrBsBqsk3wMOSXIvjkDobd+aNGN/ECqS+oCa05r2BysE8bvhFG7DA2HhU+KwwW/DLYQLtrO5OTuK65agTN/IyTgwufEDzqEM2AUYZBqSgtazEb6WXP40qL96tYot7m/wAMtre5gnW5TVjTo7xvvXRiJItZtwIz6Op2++uc4aVAkBJzsdq1by6EcoSUMqyWmkFfbzqpLLZHvKjEv+LXQ4f6E8jFnOXYncjurJRgraj82vLmXpZ2bJIzgZ7hSyeqPGi4JKr2LNk2bnUd+qxPuNeXE5klYg9vOvLQ4lx3q3kaQvZSiE2OwWoOetiveZzUR1nA7zVIW+HrvI39B8qSjZXFX7KLAI7wR+FUZoWtpdJzpPqnvo0VMiVBO3OoMc869J3yKjmoUs2V1Haya2gWVuzUeVPmkglSWW2BTVgtGfmnNZ4O/KrdpEzwzFRgNhckbA5o0SyayAjfnTEwSM0t4VC4XJI5seZpQdkYqedYaOikmXHIxtVbIWQZPbXnSkCkO5JzmiRps6KHS0StnlW/E2qJG71BrirG5Yjo+ddlbHNrCf6F8qRVMxJ2ir+0E6Q8Fd0lfU56PQW2Jzvt764nUh5x+41f4gSb+5BO3Sv5mq1VSo9C8W1yWRbtc3Z0o2tQuQCCOQp1+X9GWKQaNLA71Ryew0E551rU2ovq/ScI/wBvcJqTL6cdYdhpUaPG+pkOB3b17QNuVZsvq/Tb/ZgC54hP0o0gRggH20ftRdIZ444JA6hNLY7N84rFBI3BI++vOfOmYer9K5oPMVYoxTMT1fp5afxA+q3/AKmkjvp9GBTMPV+kI4WYZY6V76mUA06F2UjftNFFMw9T6a0Uegg9hG1Doksel1BU1lZPeaM1XOwvE+jpOHDPUkwO5hUvgyIYzd+6I/5qvk0ZqZmX1fppWtjYoNbhpsdrnA9wp9xP06BFUJCuNKLsKxvfXn3mpZPV+l+fCIT3CsgsS5btNWKKuYer9FaqiafRgUsvq/RcMhR8iu8sjqsbc98Sn8K4fFdvYfJ9t9kvkKqdnHFwtNLc5DiHyhc/at5mq9WL/wCULn7VvM1XrB9GP9UelSACQRnceNe6GwpCnrHA8abcfu4PqUQvrmhXGApAA++s3tZSBglUEtGwA5kiolGChipweRxzp06EM56ZDuerq3pqFWt4on2Dg4Pcc7VM2xLKek6dWDjOM0BSVLAHA5mnspS1ZWGCJMH3UR/wcv1hVzFFiCVgCI2IPLao6G63VPV5+FWpULJFiVU6g2LYpcX7m43zsN/vqZhYhVZs6QTgZOK8qxac5fs2pHbWrB6yMmNQIzvvRobRq0nT31bvBrRsc4mx9xFDgLbSRfyBSfbnes5iWVEjdzhFLHwFDIyHDKQe4inTkxxRRrsCupsdpNeoTLayB9+jwVJ7KX+lEFWUDIIzuPGvNJwDg4PLxq64EqJCcBujDIfHupL7W8A/qPnTMSxfQSgZ6NseyoBSWwASe6n3TMt05ViMHsNN9aW1lPrPz8cdtMzSFlMgg4r1lZDhgQfGmxpruyDyDEn7qncapYVkYEMrFTkdnMVc25SsVIAJBweRryny/wANB/3edIqp2Art+H/J9t9kvkK4iu3sPk+2+yXyFbieTyuEchxD5QuftW8zVerHEPlC5+1bzNV6yeqP9UWWMMkcYaQqVXB6uaVGyxzqwJKqc5xS6KzlKPkELMzCU5OTjRUZHDRRKOa5z76VRTKCzJOssCq2z6hqOOfjUWeNITHGxYsQScYpFFMoLLmGRY9UhUqgUjTmoROiM6NkxuMZxv7aTRTKCwHjiR+jYuzDGcYwKQMZGeVeUVUgWlnT0mRmBMb/APBS1lBWbXnLjb25pNFTKgP6SOWNVlJVk2DAZyKHkRYjFESdRyzHtpFFMoGyyBmjZCcqoH30yedJVjIGGBywxVaimVCizKYJJWkMjYPYF3rwTqbiN8aUTGB3Cq9FMooesoQTMpIdzhfAZoSclJElZiGXYnfBpFFMqBY1RPDGruVK5+bntpLhQ2EbUvfjFRoqpUArt+H/ACfbfZL5CuIrt+H/ACfbfZL5CtxPJ5XCOQv/AJQuftW8zVerF/8AKFz9q/mar1k9UeEFFFFChRRRQBVmwjWSdlcBgInbfvCkiq1Ntp2tpekRVY4IwwyCCMGhJW1sPs7FrqNpSXCqwXqJqOf8V7NYGG3eRnLMjlCEXKjBxuc7Z9lQF8QGXoIejbB0aTjI7efPeoi6ZYXjSONdezMBvjOcVdjH87HWtgk8cJafQ0zsiDRkZGOZ7t69SzTKvHIJEdJfXTGCq5O2fEYpEd3LF0OjT8SxZcjtOP8AFCXcqIqjThQ4G38wwfKmxGp/g70BAjgzETRxdKyaNsYBxnPPcVNuHIt0YOlkcqMuUizp958a9F6i2jAkPM8XRZ6PBA8Wz2AUj0+UySu6xv0uNSsNsjkabEWce1hDDCekdjOtx0WNPVP40Pw5PSNDzCNpJWSIKm2zY332GfbVdr+Vuk1Kh1ydJ6vJvCpDiUwbUVjZg5dWK7oScnH302FTGJw5WWINNpmlVmVNGRsSME/dSZ7UQ2sMwZm6QZyF6o8M55+FRW8lVoWGMxKVXI7DnOfeai9yzW4hCIiZBOkbsQMAn302KlO9xNFFFQ6hRRRQBRRRQBXb2HyfbfZL5CuIrt+H/J9t9kvkK1E8nlcI5C/+ULn7VvM1XqxxD5QuftW8zVesnqjwgooooUKmgB5kc8bnl41CigG6UPzqOjU7h+XPlSqKlAayJgkPvQETbU340qilAbojJzqwM8vuo0JkDXz5+FLzXlKA0KueY7OZ99AVCfW/SlV7SgM6NP568CKfnADPafCl0UoDeiXA64o0IPn0qilAboXURq5dteMqZOk7YzS6KUAoooqgKKKKAK7fh/yfbfZL5CuIrt+H/J9t9kvkK1E8nlcI5S/hc8QucDnIx/E1TO2okerzrRvbj/e3ChM4kYZ++qHRqA/U5/hSkcV5M0iJwMZI35b0bYzkUPoUKSnq8vGnW9pLOusEBe4UpFXkzYliF5kA1LQdtudMuLR4l15yRzXtryIvImrYD7qUg/JmiJibuoWJiwUYyQSN+6mlTjdh76VIp05VuspzzpRPZmTltpYdPSLjVy3qcNjcXH7qPV7DViJpOItEz7xxdUAdmf8A+V1lmEggBVQD21VFMntTOXH7O8RP/RH3uKG/Z7iCglo0AHaZBiux6dclBqkccwo2H/PGqWhmkZZDqZDsSc4PZt+g9taUEH5Uzlo+DXsvqxjwyw39nfTv9OcSxnoR/wCYrr1R068rrGOZ7/8AnvqEE0kgZ1jyurCsxxtUcUVeTM5L/T3ETn4pdufXFR+AOIf/AFL/AOYrsDnpFIOW+cF7qYXQ7BAR2HNTKh7MziZOC3sSM7xgKvM6hTP9O8RyB0S7/wBYrq7sIbWbD6eoeYzj3VRt7+GGTW0rOcYxob/FSjS8jEfCOdm4NeQMFeNck4wHBrw8HuwrsyoAnrZcbVtX91BcTiV5HXAGwQ9ntqKcTigSUwq7mRT6yjHn/apRtYuK/wAMb4Iu9QXQuSM+sKYvAr5mCrGpJ5dcVtF0do5ZXUFkXAHieX3CpWN07B3lzG6tpXCk7duc1cpdTF5Mf/TfEv8A6V/8xUJeA38ERkkjUIOZ1iukbiDhciRsdmQBk55VXursSwvEbjBCjmdtX+KZSauIcv6HNpRtIw+dO/dXY2SlbG3U8xEoPuqm80PSbEGPbqgjx/StCEgwoQMAqMCqlRxxpyklmOOv2Iv7nBx8a3marljj1z761rm2V72bCgs0jbYyeZq1bcCnl3aNY173/wAVTznNy9bSM9tXhaT6QytpjXkdVdEf2ageIo8rF8esAAAfZVJ+A38aFEkjdfaRUabNxaRRNmJJVczKupQd6rtCI5pFTGnVkVoPwK7RR0a5fuBFLSxukYiRI0Ub5Mi5z76iTLOiqU6pHZS1QatyK0RBnIee2jH9Uw/tRFw9Shma8txGpwSrE793LetUzOXod+ztsHtblerkkEb8jvWmZB6MXY5/pxzHbtVbgUMVs0xgnM2thkhCoHvqxdIILoSac4Otc9oOxFThkpp0ya3jhRFo1AbFgefcdt+RBotIIzI4kZMKdWkZ25Hfx9pqAKxzGIE6ZBpBPjup8x7qeumOPXpwq5IZlxg/0pXZO0YmqY65cCIdEVk6TYu528qiLvpE6OMF9K5LHqrjv7zVZ4yLkyAhjjZ5d9PacL316b7Qsh6BQyDVlzhcnu2+/YVmjVOhivNJEVUKATsy7CrESCDKJjS24J7D3VVt7p5Ji06sCV27FPsHM+2rp+MjxkgHtHYeypQsr3z9FZTsdgEJNYtrcWEkAee56NifVPMVsXDZsphLp1IvWLjqn2+BrDu72wU6Y7OE4IBbTgY7T31yxItqk6O0MRxVIp8QurcTvHFmWLA6w5GpcPYyzxRoujWcLkZ/CvI2dIBKIwI3Y6HROeO7PjULeT0e6jMYMhVsgHOc91RWtj0Qx+yc1/OWCxwKNJweXW/CvfT7hc/7RDn27VOORjKIkRNbN2mozvPHMu4KDdlXet2efNJkfT7tVBFuvV5nBo+Er4EsIV5csHFNaXV0YVo1d2A0sRsMV7I0jgCCLX1dRxg49uKmYjlNFWPiF90rNy2JwQcV1NkzNZQM3rGNSfbiuel+KRZJDhSRkZxg91dFakG1hI5FFx7qJ2zMpSfIySW14doleMKZjhnVd8896XxF+IND03DJIpIyM4Ay33HkaqftHP0Flbkorqz4Kn2d/ZWXY3csRL8PlLAbtE3P3dvtFdd1ubhCM1V0yjdcT4i7sk9xMpHNc6cfcKucDlkkj4h0kjsPRyd2PfWsLjh/HF6G7jEU+MBuRz4H+xqtBwmbha8QyQ8TQHQ47d+R8a3mTiZUHGaUirwcE8Vt9/nf2rJuVL3coXJzIcADxrW4K2OKQbdpH4GmravDMyWUEhldjmZlwR7O4ePOueHJRR7PKw3LESRQisI7bDXg1SdkIP8A7d3s51tQcKaZRPxAiGBB1Y/VCj+1WLexi4ZEZ5I3ubjsCLnfw/zWPxH4Y4nJh7Z0j+bHyA9/Otbz5PO5rD2w/wDppHiNlIrJaSLAkOAGOAG9lKk4mJgg6PUVz8Yu4x25H40ng1jLZ9ILyFVZyCucHlW0pUBlYDSR291ZnVHnTd7lRom9HjGvUQNBYDsJ6px4HFWIZElQSqB00h0tvnBHPHupEGVfo5HDBdgByx2Zou5OjZWAOG6uxxvj/HlSLtFbsarqtxqlAGlCcnkvhWak44hcdJBbyqQPXY4p8hYddHyGXrDnivYp20D0dCOzLbH3VDSHl2MSu5w3ac+6rcMxkQaBqz2nYVmganAJDtnI8DV8FYF6zqAO3NS6JJCr9jHYTyyElxGfV27K46/CvLKyAjABI7MbD+9dRxSZpbS4WNepoPWPbXP2sYubiaNvnx4/EVmcqVnbDhcWWLZkn4PBbPsgYlsc6z2C2106RynfBVu4irRVItFsrjUCCR31Suo8zs/cTWsKGaDkccSeSaSHwXBM5dlGsgqMDmcbY8aQJnAySc1Y4HMqcViLprycKO4nbNdRcW9hFGS1umSOWkeeKxW5pSo5RJUeEM20oBxncGrWXW16HpYsSYZj2qe7NIn6KKTTCxIzjLbHH/M1BgwRiCOQz7K6RjbPTFKVWXJb4T8KWCVQwTJVhsQcnn7a6OxwbC3I5dEuPcK5NFBtAGbGrfaursBpsLYd0Sj8BXOL3ZxxY5UmQ40bQ2sPpkbyKG6oQ43xWPHd2MDhoOHLqB2LuSafcn/cS/XPnSq5PyWtj04eDhpfyVsYeNTai0cMMZPaE3pU/FryaNkd10sMEaRXtFY9j4ehLDX+SjDNJbyrJGdLryNW/hi/P/X/ACj/ABU6Kmubcoy3aEtxK9bncOPZtSjd3J53Ep/7zVuirr/CZoL/ACQsp31ku7Mc9pzW0kysoJ++sijJ76vsfDx4uBnm5JmrctpZZMgA7EDvqLsJoyh/4azMnvoye81I4+X8Mer9LL2rtkliwIwMHGPu7amsU7KASwHaSQKp5PfRk95rXsfCrx32acGmMYjbW4GM9i+FIhd2uG6QasHBz2VTyR20ZPeansfB677L3E5dPD58c+jOK5W2uWjuVl5b4IHdW4TnnXmB3D3VHjpqmjUcGUeGUwUmlaQKA4OPGq11kB2IIBNa1eYHdXWHlqEMqRxn4jlPNZjcMU/CNtvg9Iu49tdPemSRyqgFcesTvVHA7q9ya5vyL/Dp6/0wZ3ZpMtk9lHTMFxzyMVu4HcKMDuFa9r4dVh0uTFtz1D7a7Wy/grf7NfKsTA7hW9b/AMPF9QeVXCnnbOGPHLFGNc/xEv1z50umXH8RL9c+dLrxy5Z648IKKKKhoKKKKAK147KN4421KuojI6MHbHKsirK3rLnC8wB621bg0uTniKT4GTJHFfBSoKAHPV8T3V6TYZYsHwdxgVWM2ZA2CeqV3OTvnt++pPcloymhQpAHsq5kZysfosgRrWRefPP3V4XslGlUYg8yeylC8cBhjYnPPlUjfOfmLVzImRiJAgd+jJKfNz7ajFbpI1mjSyhrjB9YADrEH8BUpZTK7MQBkY2qCvOsaRrMQqHKjSNt81cOUU3Z23rYfHZQyzXKCScC3GokOG1DuBxzpsXDYJEj+PlEjRhwnSjfbPdt99VDNckg+kMCDq2UDeoHpWkLmY6imjOkDq91ddTDMZZv/Rbm4fDAgLXErapjGCrjIGR2Y3rxuHx/G6ZJydOYxrHWGDuD28uWxpPT3JBHpDbnUeqOffQZrptWbp+sMHYf8FNTDFYnYqIkxqTzxU6ii6UC9wqVeV8nV8hRRRUIFFFFAFbtv/DxfUHlWFW7b/w8X1B5V6fH5Z5fJ4RVk4d0kjP0uNRJxp/Wo/Bf035f1oortow6OGtNfp58F/Tfl/Wvfgv6b8v60UU0YdDXxOw+C/pvy/rXnwX9N+X9aKKaMOhr4nYfBf035f1o+C/pvy/rRRTRh0NfE7D4L+m/L+te/Bf035f1oopow6Gvidh8F/Tfl/Wj4L+m/L+tFFNGHQ18TsPgv6b8v60fBf035f1oopow6GvidnnwX9N+X9aPgv6b8v60UU0YdDXxOw+C/pvy/rXvwX9N+X9aKKaMOhr4nYfBf035f1o+C/pvy/rRRTRh0NfE7D4L+m/L+tefBf035f1oopow6GvidnvwX9N+X9a8+C/pvy/rRRTRh0NfE7D4L+m/L+tX410Rqmc6QBmiitRhGPBmWJKfL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8" name="AutoShape 14" descr="data:image/jpeg;base64,/9j/4AAQSkZJRgABAQAAAQABAAD/2wBDABQODxIPDRQSEBIXFRQYHjIhHhwcHj0sLiQySUBMS0dARkVQWnNiUFVtVkVGZIhlbXd7gYKBTmCNl4x9lnN+gXz/2wBDARUXFx4aHjshITt8U0ZTfHx8fHx8fHx8fHx8fHx8fHx8fHx8fHx8fHx8fHx8fHx8fHx8fHx8fHx8fHx8fHx8fHz/wAARCAElAMoDASIAAhEBAxEB/8QAGgAAAgMBAQAAAAAAAAAAAAAAAAMCBAUGAf/EAEUQAAIBAwICBgQLBwMEAgMAAAECAwAEERIhBTETIkFRYbEUMnGRFSM1QmNyc4GhouEGMzRSYsHRFiTwQ4KSskRTZIPx/8QAGQEBAQEBAQEAAAAAAAAAAAAAAAECAwQF/8QAJREAAgIABgMBAAMBAAAAAAAAAAECEQMSEyExUQQUYUEiMkKR/9oADAMBAAIRAxEAPwDXa4YsUhheQg4JPVUfeahGtzKzrJKsWk+rGMnB5bn/AB2VdA2qEkZbDLs68j/Y+FbMnkUKxAgF2z2uxbzqZUMCDtkdm1CNrQNjGezuqeKATGxDdFJjWBkHHrDvpuB3Cqtxd26PHmVS6vyXc93IVL0iZ/3Nq+P5pDpHu50BYwO4e6oSYWWMkgA5B325Z/tSuhu5P3lwsY7ol395/wAUqWwhMsPSa5svv0jFs7E8uVANa+tg2lW6Rv5YxqP4VHprmT9zaBB3zNj8Bk1bVVRdKqFXuA2qVAUja3Eg+OudI/liXT+POmWUIjt0JZ3ZlBJdi2+PGrB5Gl2w/wBtD9mvlQDMDuHuowO4V7RQEJABGxAHI1GAZgiLDJKDOfZUpv3L/VPlRCMQx+CDyoCWB3CjSO4e6vWIRSzkKqjJJ7BXK8W/aZ3Ji4edCDnL2n2d1AdFc3VtaDNxLHH4Hn7qz/hm1ubiOGDXkNqJxgEDnXIGQuS8hLEnJJPOr/Bx/vTk5OhvKs2U6FOP2bHDRyLntIFW4eIWc2NEqg9zbGuLjJfZeYO4Aq5GQ2CQB3dhzUzUKOxwO4UYHcK5y2v57PADa4v5W/5tW7aXcV5HriOD2qeYrSaZKG48BUTzNMpZ9Y+2kio8eeKIAPIoPdnf3VAXLP8AuYJH8W6g/Hf8KckSJuqKpbckDmanVIU4lu5NeXjhXUfVGo+8/wCKn6FG375pJj/W23uG1Oi+f9Y0ygENHHGiBEVRrX1Rjtp9Ll5J9dfOmUAUqUfGwfXP/qadilSD42H6x8jQDKKlijFAQb1W9hqNuMW8X1F8qlLtE57lPlXkAxBEP6B5UBPFGK9ooQVcbW8p/oPlU0HUUeAqFztbS/UPlRcTLa2sk7+rGmo+6hTmP2p4mzSmxhOET94R8491c3TpXaaV5ZDlnJYnxpJ51GaQxcY5ffWlwYk3Tnn8U/lWSDWlwUn0mbblA/lWQRi2Gc9vZVxcnYnbO1UYTp9Y5Pd41cTZQcasjIyc1llJtjsBOOyiG5ktZukicArzGdjRMrHGMb7jH40gjA6xyeVEQ7K1uEurdJo+TD3Huob1j7axP2fudE7W7Hqv1h7Rzrbb1j7a23aIho5D2V7XgHVHsr3HjWiEIvn/AFjTKXED1t+bHs8aZv4UAuX/AKf1xTaTPnMe3z+/wNO+40AUuT99F95/CmZpTHNzHvyDf2oBtFe0UAu4/h5fqHyqUYxGo8BUbn+Fm+o3lU12UeygPaKKKARenFlOe6NvKsn9o7kpwaGMnrzlc+wDJ/HFavESF4fcEnHUIrmePXkN7BYNbtqQI2cjGCMCgMLGagwxvT1HrUtxUNCK0eDHEtyR2W7+VUCKv8I2N2f/AMd/I1kCIiCBnmRnlWjC2xVl62NtqyYjvvWjC0YByNRxjIPZWWUtorNJhsFUGck4xS2Xfq817fvNNQq7DpEwB6oBxTJBkNo2UY5b1ALtG6K9h0c9a/rXTt6x9tc1ZKWvbc5z8YPOulb1j7a1+E/RoA0j2V6B3E0KOqN+ypCuhkTHnIAPzmJ95p2DS4QcE7cz5mm0AmXOuHl6/wDY0yMkoNqhPnMWP5j/AOppoAAAHZQBSWP+7jH9Df2p9V+d8u+wjbzFAPxRjfavcVB0DEbeNALviUspz2iNvKmISYkJ5kAmlcR24fcH+g04dWFfqigJfdQa9AIAGeVB5HPKoDD/AGmmKx2sKtgSOSw7wBXK20TYfJyFGRW7+02o8Ss88hEx8/8AFZUY6O1GfWahUVuRY0pqY550oms2aIGrlqxs1lMqHE8JVSCOR2zVdepuRvUtWuMch7KgLUvC2itluYZA8RGSCcMKlw62W7doy7I2NjjIPhVHLPgsxIXYZNWob028OIVw3a3+KjujWxpCN7OTRON1Gw56qFDdEXA6pOCB2VC20SxrLNISTvjOTVi1vLeSSSAsqx4wPb31iy0O4TGHv48KAEy23srab1z7ayOETW1s8sk1xGpzpGTz7z5Vra1k66EMrbgjtFdfw5/pYX1R7K9quJbg7JCmBsCZP0oPphO3o6/exrZkksiRWzSyMFRckk9m9UOJcftbSFhFIJJ2XKKozz5E1KSO5l4dKJHhEZRsroJyPbmuZ4Tw23vnkimldJcdTBHOsydGoxsnacXnt3MjyvNMwOzcgew+e1b3Cr65fBunDhu3TjFclJatZXyxTnGGzqA5jPOrfwg/pqRyFkjQ6dKnGK5uT/Doo2d5ik//ADR4RnzFVra0guIFdjK5I3zKx/vQOH2vpYHR5GgnBYnJzXVOzi1RdaSNB13VfaQKU17aA59Ji+5waBYWinItos/UFMEMS+rEg9iigKHEOI2j2M6JOrMUIAFOXiMLouhZn+rE3+KlxTA4ZPgAdSrS+qtAVDxEfNtbk/8A68UNeTuMJYTHP8zKv96uHsoPIe2gOZ46txLNBcTwGFVUqAGDDODzPZWNNJG4wWcEdigV2XGjjhNx9WuClbD5qM0hi+jtIEIlyTzJAqMyRJ6oY+00iQ7g+6mFukTPb21htnRJcBL6xxyqKnEQqxCsUluxc9YGqmrq4HYaXZGqGsdKKPCpxxFrfXnm2AKUqs8eoDOnY1F5JEAQtsvKhVtuy5fylRBFG2kqmGxUbe2cCOQkmMnB386pqSxyTvWnwuRekMEm6SDbwNYeyNqpbnWcOgtxCzGJB/2jannmcDHhWdw2YpOsD9u2/hWk/rt7a6J2ji1TKEPFES5kjl2RWK7c61DPBoVlkB1chmuZllSO9m+LU9c55551o2V7axkZTs3yucVlSZKLiTwpaATOFDKQc91cdxBY7G7V7CZ2HaW5g118F1bdBEsyIQRnrLyrir5+kvJ2GNDSHGO7NVuzUEXkkPExGXAHRbIRuSfGsp5Oku2kKkZfOMb86ZbytazBhuprdjjguI2MaqjvuxA3b76w3R0Rb4bdlYlLMyq2/LGKuPeESF4yGOjG/tpXDooZXWOQagF/Gri29t6Vp0kKEG3jk0TZiS3Kq8TmwSdGR2VOHibv60QHIc6tXEFlKQCuluwqMVR9EdH05zuDmtZmYohxDiRktZ4jHg4xnNWBxYZwY+Qzzqjf2bJHOdsEZzmri8LMWS7ZGMAY50zMUSHFdbAqpAHPxpy8TgbYkg86qtbMupUTAI32pfo2qXUsbqCMEUzNFy2M4zdxS8MkEbgk1xk29dJfhI7IxlSj4ONR51zcvM5pmbKkViSBjsqUbYyO+gkVJACK0FswKkDbbNewBQruwzpIqaYPVNOVALeUY3OnzrN/htr9ICRYC+BkN2VXPXOadJH4DNeRoAxB7RURp77EI1BO9XbXEdxGQO2kxx5YU0tocHuNRuzSVHRov+7tpRyLCtRvWPtrKtW1wQ9+RitVshjnnnetQexxlyV34FC+qbpmQv1ySBtnes5L6xi+ISZJHVtnUc61uMXXo/CXVD8a8elR7a4a3tWXLuNh3GtKC5Znc2uL3nQ2EYiOJSFycdlYT7nPOtTicsXQQo3rBUyO8YrMm09I3Rklc7E91JRrdG4nkmDEpFWbC4JGjVgrVVv3WO40yJY1VZFOG7aw+DX6dPwSRmvG07nQSauyLdNdN0SdZQCAdtsmuYHEprGNpLVgJJBpyRkj2V0f7PXEtxLN0zl2WNBk++pFGZvcsSG76NEFsdRHWbOcGpQpNga4mz41pMQqlmIAG5JPKuZ4l+1QUtFw9dR5dK3L7hVyGcxd4qqpZPI6kSEYyTinNxBZ4yodAezBrjzcy3F58fI0khVslj4HarEs2htHLao9tgdDHJJ6QTIylCPCp3l5Bb2zSu+FQcgdya5V77S2xJC9x5mqV1eSzqA7dXmF7KqTYset/LeXzPKc5VgM/NGDsKrzjrZqFkCZ89yN5UwnVGD24xWmEViKmEOxB7K8bwqGog1QNjDGVQOZ2q6vqSg96j8az45GSQOvMcquwymRJCw6xZc++stbmk1VEpFB5Ug5VhVkilOu5NQ2ycHqlqTK29WQNEeKrOAzVP0v4bthNmBBnT/V3eNbkRzEh19J1R1/5vGubsx0ehWyQcc66YIsYCIMKuwHhSBzmM4pB6TweWMKWJjyAOea5PhESdFLG4G57ew13CsqQKzEBQuST2Vwd5xOzF5MbVJBGzHrBsBqsk3wMOSXIvjkDobd+aNGN/ECqS+oCa05r2BysE8bvhFG7DA2HhU+KwwW/DLYQLtrO5OTuK65agTN/IyTgwufEDzqEM2AUYZBqSgtazEb6WXP40qL96tYot7m/wAMtre5gnW5TVjTo7xvvXRiJItZtwIz6Op2++uc4aVAkBJzsdq1by6EcoSUMqyWmkFfbzqpLLZHvKjEv+LXQ4f6E8jFnOXYncjurJRgraj82vLmXpZ2bJIzgZ7hSyeqPGi4JKr2LNk2bnUd+qxPuNeXE5klYg9vOvLQ4lx3q3kaQvZSiE2OwWoOetiveZzUR1nA7zVIW+HrvI39B8qSjZXFX7KLAI7wR+FUZoWtpdJzpPqnvo0VMiVBO3OoMc869J3yKjmoUs2V1Haya2gWVuzUeVPmkglSWW2BTVgtGfmnNZ4O/KrdpEzwzFRgNhckbA5o0SyayAjfnTEwSM0t4VC4XJI5seZpQdkYqedYaOikmXHIxtVbIWQZPbXnSkCkO5JzmiRps6KHS0StnlW/E2qJG71BrirG5Yjo+ddlbHNrCf6F8qRVMxJ2ir+0E6Q8Fd0lfU56PQW2Jzvt764nUh5x+41f4gSb+5BO3Sv5mq1VSo9C8W1yWRbtc3Z0o2tQuQCCOQp1+X9GWKQaNLA71Ryew0E551rU2ovq/ScI/wBvcJqTL6cdYdhpUaPG+pkOB3b17QNuVZsvq/Tb/ZgC54hP0o0gRggH20ftRdIZ444JA6hNLY7N84rFBI3BI++vOfOmYer9K5oPMVYoxTMT1fp5afxA+q3/AKmkjvp9GBTMPV+kI4WYZY6V76mUA06F2UjftNFFMw9T6a0Uegg9hG1Doksel1BU1lZPeaM1XOwvE+jpOHDPUkwO5hUvgyIYzd+6I/5qvk0ZqZmX1fppWtjYoNbhpsdrnA9wp9xP06BFUJCuNKLsKxvfXn3mpZPV+l+fCIT3CsgsS5btNWKKuYer9FaqiafRgUsvq/RcMhR8iu8sjqsbc98Sn8K4fFdvYfJ9t9kvkKqdnHFwtNLc5DiHyhc/at5mq9WL/wCULn7VvM1XrB9GP9UelSACQRnceNe6GwpCnrHA8abcfu4PqUQvrmhXGApAA++s3tZSBglUEtGwA5kiolGChipweRxzp06EM56ZDuerq3pqFWt4on2Dg4Pcc7VM2xLKek6dWDjOM0BSVLAHA5mnspS1ZWGCJMH3UR/wcv1hVzFFiCVgCI2IPLao6G63VPV5+FWpULJFiVU6g2LYpcX7m43zsN/vqZhYhVZs6QTgZOK8qxac5fs2pHbWrB6yMmNQIzvvRobRq0nT31bvBrRsc4mx9xFDgLbSRfyBSfbnes5iWVEjdzhFLHwFDIyHDKQe4inTkxxRRrsCupsdpNeoTLayB9+jwVJ7KX+lEFWUDIIzuPGvNJwDg4PLxq64EqJCcBujDIfHupL7W8A/qPnTMSxfQSgZ6NseyoBSWwASe6n3TMt05ViMHsNN9aW1lPrPz8cdtMzSFlMgg4r1lZDhgQfGmxpruyDyDEn7qncapYVkYEMrFTkdnMVc25SsVIAJBweRryny/wANB/3edIqp2Art+H/J9t9kvkK4iu3sPk+2+yXyFbieTyuEchxD5QuftW8zVerHEPlC5+1bzNV6yeqP9UWWMMkcYaQqVXB6uaVGyxzqwJKqc5xS6KzlKPkELMzCU5OTjRUZHDRRKOa5z76VRTKCzJOssCq2z6hqOOfjUWeNITHGxYsQScYpFFMoLLmGRY9UhUqgUjTmoROiM6NkxuMZxv7aTRTKCwHjiR+jYuzDGcYwKQMZGeVeUVUgWlnT0mRmBMb/APBS1lBWbXnLjb25pNFTKgP6SOWNVlJVk2DAZyKHkRYjFESdRyzHtpFFMoGyyBmjZCcqoH30yedJVjIGGBywxVaimVCizKYJJWkMjYPYF3rwTqbiN8aUTGB3Cq9FMooesoQTMpIdzhfAZoSclJElZiGXYnfBpFFMqBY1RPDGruVK5+bntpLhQ2EbUvfjFRoqpUArt+H/ACfbfZL5CuIrt+H/ACfbfZL5CtxPJ5XCOQv/AJQuftW8zVerF/8AKFz9q/mar1k9UeEFFFFChRRRQBVmwjWSdlcBgInbfvCkiq1Ntp2tpekRVY4IwwyCCMGhJW1sPs7FrqNpSXCqwXqJqOf8V7NYGG3eRnLMjlCEXKjBxuc7Z9lQF8QGXoIejbB0aTjI7efPeoi6ZYXjSONdezMBvjOcVdjH87HWtgk8cJafQ0zsiDRkZGOZ7t69SzTKvHIJEdJfXTGCq5O2fEYpEd3LF0OjT8SxZcjtOP8AFCXcqIqjThQ4G38wwfKmxGp/g70BAjgzETRxdKyaNsYBxnPPcVNuHIt0YOlkcqMuUizp958a9F6i2jAkPM8XRZ6PBA8Wz2AUj0+UySu6xv0uNSsNsjkabEWce1hDDCekdjOtx0WNPVP40Pw5PSNDzCNpJWSIKm2zY332GfbVdr+Vuk1Kh1ydJ6vJvCpDiUwbUVjZg5dWK7oScnH302FTGJw5WWINNpmlVmVNGRsSME/dSZ7UQ2sMwZm6QZyF6o8M55+FRW8lVoWGMxKVXI7DnOfeai9yzW4hCIiZBOkbsQMAn302KlO9xNFFFQ6hRRRQBRRRQBXb2HyfbfZL5CuIrt+H/J9t9kvkK1E8nlcI5C/+ULn7VvM1XqxxD5QuftW8zVesnqjwgooooUKmgB5kc8bnl41CigG6UPzqOjU7h+XPlSqKlAayJgkPvQETbU340qilAbojJzqwM8vuo0JkDXz5+FLzXlKA0KueY7OZ99AVCfW/SlV7SgM6NP568CKfnADPafCl0UoDeiXA64o0IPn0qilAboXURq5dteMqZOk7YzS6KUAoooqgKKKKAK7fh/yfbfZL5CuIrt+H/J9t9kvkK1E8nlcI5S/hc8QucDnIx/E1TO2okerzrRvbj/e3ChM4kYZ++qHRqA/U5/hSkcV5M0iJwMZI35b0bYzkUPoUKSnq8vGnW9pLOusEBe4UpFXkzYliF5kA1LQdtudMuLR4l15yRzXtryIvImrYD7qUg/JmiJibuoWJiwUYyQSN+6mlTjdh76VIp05VuspzzpRPZmTltpYdPSLjVy3qcNjcXH7qPV7DViJpOItEz7xxdUAdmf8A+V1lmEggBVQD21VFMntTOXH7O8RP/RH3uKG/Z7iCglo0AHaZBiux6dclBqkccwo2H/PGqWhmkZZDqZDsSc4PZt+g9taUEH5Uzlo+DXsvqxjwyw39nfTv9OcSxnoR/wCYrr1R068rrGOZ7/8AnvqEE0kgZ1jyurCsxxtUcUVeTM5L/T3ETn4pdufXFR+AOIf/AFL/AOYrsDnpFIOW+cF7qYXQ7BAR2HNTKh7MziZOC3sSM7xgKvM6hTP9O8RyB0S7/wBYrq7sIbWbD6eoeYzj3VRt7+GGTW0rOcYxob/FSjS8jEfCOdm4NeQMFeNck4wHBrw8HuwrsyoAnrZcbVtX91BcTiV5HXAGwQ9ntqKcTigSUwq7mRT6yjHn/apRtYuK/wAMb4Iu9QXQuSM+sKYvAr5mCrGpJ5dcVtF0do5ZXUFkXAHieX3CpWN07B3lzG6tpXCk7duc1cpdTF5Mf/TfEv8A6V/8xUJeA38ERkkjUIOZ1iukbiDhciRsdmQBk55VXursSwvEbjBCjmdtX+KZSauIcv6HNpRtIw+dO/dXY2SlbG3U8xEoPuqm80PSbEGPbqgjx/StCEgwoQMAqMCqlRxxpyklmOOv2Iv7nBx8a3marljj1z761rm2V72bCgs0jbYyeZq1bcCnl3aNY173/wAVTznNy9bSM9tXhaT6QytpjXkdVdEf2ageIo8rF8esAAAfZVJ+A38aFEkjdfaRUabNxaRRNmJJVczKupQd6rtCI5pFTGnVkVoPwK7RR0a5fuBFLSxukYiRI0Ub5Mi5z76iTLOiqU6pHZS1QatyK0RBnIee2jH9Uw/tRFw9Shma8txGpwSrE793LetUzOXod+ztsHtblerkkEb8jvWmZB6MXY5/pxzHbtVbgUMVs0xgnM2thkhCoHvqxdIILoSac4Otc9oOxFThkpp0ya3jhRFo1AbFgefcdt+RBotIIzI4kZMKdWkZ25Hfx9pqAKxzGIE6ZBpBPjup8x7qeumOPXpwq5IZlxg/0pXZO0YmqY65cCIdEVk6TYu528qiLvpE6OMF9K5LHqrjv7zVZ4yLkyAhjjZ5d9PacL316b7Qsh6BQyDVlzhcnu2+/YVmjVOhivNJEVUKATsy7CrESCDKJjS24J7D3VVt7p5Ji06sCV27FPsHM+2rp+MjxkgHtHYeypQsr3z9FZTsdgEJNYtrcWEkAee56NifVPMVsXDZsphLp1IvWLjqn2+BrDu72wU6Y7OE4IBbTgY7T31yxItqk6O0MRxVIp8QurcTvHFmWLA6w5GpcPYyzxRoujWcLkZ/CvI2dIBKIwI3Y6HROeO7PjULeT0e6jMYMhVsgHOc91RWtj0Qx+yc1/OWCxwKNJweXW/CvfT7hc/7RDn27VOORjKIkRNbN2mozvPHMu4KDdlXet2efNJkfT7tVBFuvV5nBo+Er4EsIV5csHFNaXV0YVo1d2A0sRsMV7I0jgCCLX1dRxg49uKmYjlNFWPiF90rNy2JwQcV1NkzNZQM3rGNSfbiuel+KRZJDhSRkZxg91dFakG1hI5FFx7qJ2zMpSfIySW14doleMKZjhnVd8896XxF+IND03DJIpIyM4Ay33HkaqftHP0Flbkorqz4Kn2d/ZWXY3csRL8PlLAbtE3P3dvtFdd1ubhCM1V0yjdcT4i7sk9xMpHNc6cfcKucDlkkj4h0kjsPRyd2PfWsLjh/HF6G7jEU+MBuRz4H+xqtBwmbha8QyQ8TQHQ47d+R8a3mTiZUHGaUirwcE8Vt9/nf2rJuVL3coXJzIcADxrW4K2OKQbdpH4GmravDMyWUEhldjmZlwR7O4ePOueHJRR7PKw3LESRQisI7bDXg1SdkIP8A7d3s51tQcKaZRPxAiGBB1Y/VCj+1WLexi4ZEZ5I3ubjsCLnfw/zWPxH4Y4nJh7Z0j+bHyA9/Otbz5PO5rD2w/wDppHiNlIrJaSLAkOAGOAG9lKk4mJgg6PUVz8Yu4x25H40ng1jLZ9ILyFVZyCucHlW0pUBlYDSR291ZnVHnTd7lRom9HjGvUQNBYDsJ6px4HFWIZElQSqB00h0tvnBHPHupEGVfo5HDBdgByx2Zou5OjZWAOG6uxxvj/HlSLtFbsarqtxqlAGlCcnkvhWak44hcdJBbyqQPXY4p8hYddHyGXrDnivYp20D0dCOzLbH3VDSHl2MSu5w3ac+6rcMxkQaBqz2nYVmganAJDtnI8DV8FYF6zqAO3NS6JJCr9jHYTyyElxGfV27K46/CvLKyAjABI7MbD+9dRxSZpbS4WNepoPWPbXP2sYubiaNvnx4/EVmcqVnbDhcWWLZkn4PBbPsgYlsc6z2C2106RynfBVu4irRVItFsrjUCCR31Suo8zs/cTWsKGaDkccSeSaSHwXBM5dlGsgqMDmcbY8aQJnAySc1Y4HMqcViLprycKO4nbNdRcW9hFGS1umSOWkeeKxW5pSo5RJUeEM20oBxncGrWXW16HpYsSYZj2qe7NIn6KKTTCxIzjLbHH/M1BgwRiCOQz7K6RjbPTFKVWXJb4T8KWCVQwTJVhsQcnn7a6OxwbC3I5dEuPcK5NFBtAGbGrfaursBpsLYd0Sj8BXOL3ZxxY5UmQ40bQ2sPpkbyKG6oQ43xWPHd2MDhoOHLqB2LuSafcn/cS/XPnSq5PyWtj04eDhpfyVsYeNTai0cMMZPaE3pU/FryaNkd10sMEaRXtFY9j4ehLDX+SjDNJbyrJGdLryNW/hi/P/X/ACj/ABU6Kmubcoy3aEtxK9bncOPZtSjd3J53Ep/7zVuirr/CZoL/ACQsp31ku7Mc9pzW0kysoJ++sijJ76vsfDx4uBnm5JmrctpZZMgA7EDvqLsJoyh/4azMnvoye81I4+X8Mer9LL2rtkliwIwMHGPu7amsU7KASwHaSQKp5PfRk95rXsfCrx32acGmMYjbW4GM9i+FIhd2uG6QasHBz2VTyR20ZPeansfB677L3E5dPD58c+jOK5W2uWjuVl5b4IHdW4TnnXmB3D3VHjpqmjUcGUeGUwUmlaQKA4OPGq11kB2IIBNa1eYHdXWHlqEMqRxn4jlPNZjcMU/CNtvg9Iu49tdPemSRyqgFcesTvVHA7q9ya5vyL/Dp6/0wZ3ZpMtk9lHTMFxzyMVu4HcKMDuFa9r4dVh0uTFtz1D7a7Wy/grf7NfKsTA7hW9b/AMPF9QeVXCnnbOGPHLFGNc/xEv1z50umXH8RL9c+dLrxy5Z648IKKKKhoKKKKAK147KN4421KuojI6MHbHKsirK3rLnC8wB621bg0uTniKT4GTJHFfBSoKAHPV8T3V6TYZYsHwdxgVWM2ZA2CeqV3OTvnt++pPcloymhQpAHsq5kZysfosgRrWRefPP3V4XslGlUYg8yeylC8cBhjYnPPlUjfOfmLVzImRiJAgd+jJKfNz7ajFbpI1mjSyhrjB9YADrEH8BUpZTK7MQBkY2qCvOsaRrMQqHKjSNt81cOUU3Z23rYfHZQyzXKCScC3GokOG1DuBxzpsXDYJEj+PlEjRhwnSjfbPdt99VDNckg+kMCDq2UDeoHpWkLmY6imjOkDq91ddTDMZZv/Rbm4fDAgLXErapjGCrjIGR2Y3rxuHx/G6ZJydOYxrHWGDuD28uWxpPT3JBHpDbnUeqOffQZrptWbp+sMHYf8FNTDFYnYqIkxqTzxU6ii6UC9wqVeV8nV8hRRRUIFFFFAFbtv/DxfUHlWFW7b/w8X1B5V6fH5Z5fJ4RVk4d0kjP0uNRJxp/Wo/Bf035f1oortow6OGtNfp58F/Tfl/Wvfgv6b8v60UU0YdDXxOw+C/pvy/rXnwX9N+X9aKKaMOhr4nYfBf035f1o+C/pvy/rRRTRh0NfE7D4L+m/L+te/Bf035f1oopow6Gvidh8F/Tfl/Wj4L+m/L+tFFNGHQ18TsPgv6b8v60fBf035f1oopow6GvidnnwX9N+X9aPgv6b8v60UU0YdDXxOw+C/pvy/rXvwX9N+X9aKKaMOhr4nYfBf035f1o+C/pvy/rRRTRh0NfE7D4L+m/L+tefBf035f1oopow6GvidnvwX9N+X9a8+C/pvy/rRRTRh0NfE7D4L+m/L+tX410Rqmc6QBmiitRhGPBmWJKfL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0" name="AutoShape 16" descr="data:image/jpeg;base64,/9j/4AAQSkZJRgABAQAAAQABAAD/2wBDABQODxIPDRQSEBIXFRQYHjIhHhwcHj0sLiQySUBMS0dARkVQWnNiUFVtVkVGZIhlbXd7gYKBTmCNl4x9lnN+gXz/2wBDARUXFx4aHjshITt8U0ZTfHx8fHx8fHx8fHx8fHx8fHx8fHx8fHx8fHx8fHx8fHx8fHx8fHx8fHx8fHx8fHx8fHz/wAARCAElAMoDASIAAhEBAxEB/8QAGgAAAgMBAQAAAAAAAAAAAAAAAAMCBAUGAf/EAEUQAAIBAwICBgQLBwMEAgMAAAECAwAEERIhBTETIkFRYbEUMnGRFSM1QmNyc4GhouEGMzRSYsHRFiTwQ4KSskRTZIPx/8QAGQEBAQEBAQEAAAAAAAAAAAAAAAECAwQF/8QAJREAAgIABgMBAAMBAAAAAAAAAAECEQMSEyExUQQUYUEiMkKR/9oADAMBAAIRAxEAPwDXa4YsUhheQg4JPVUfeahGtzKzrJKsWk+rGMnB5bn/AB2VdA2qEkZbDLs68j/Y+FbMnkUKxAgF2z2uxbzqZUMCDtkdm1CNrQNjGezuqeKATGxDdFJjWBkHHrDvpuB3Cqtxd26PHmVS6vyXc93IVL0iZ/3Nq+P5pDpHu50BYwO4e6oSYWWMkgA5B325Z/tSuhu5P3lwsY7ol395/wAUqWwhMsPSa5svv0jFs7E8uVANa+tg2lW6Rv5YxqP4VHprmT9zaBB3zNj8Bk1bVVRdKqFXuA2qVAUja3Eg+OudI/liXT+POmWUIjt0JZ3ZlBJdi2+PGrB5Gl2w/wBtD9mvlQDMDuHuowO4V7RQEJABGxAHI1GAZgiLDJKDOfZUpv3L/VPlRCMQx+CDyoCWB3CjSO4e6vWIRSzkKqjJJ7BXK8W/aZ3Ji4edCDnL2n2d1AdFc3VtaDNxLHH4Hn7qz/hm1ubiOGDXkNqJxgEDnXIGQuS8hLEnJJPOr/Bx/vTk5OhvKs2U6FOP2bHDRyLntIFW4eIWc2NEqg9zbGuLjJfZeYO4Aq5GQ2CQB3dhzUzUKOxwO4UYHcK5y2v57PADa4v5W/5tW7aXcV5HriOD2qeYrSaZKG48BUTzNMpZ9Y+2kio8eeKIAPIoPdnf3VAXLP8AuYJH8W6g/Hf8KckSJuqKpbckDmanVIU4lu5NeXjhXUfVGo+8/wCKn6FG375pJj/W23uG1Oi+f9Y0ygENHHGiBEVRrX1Rjtp9Ll5J9dfOmUAUqUfGwfXP/qadilSD42H6x8jQDKKlijFAQb1W9hqNuMW8X1F8qlLtE57lPlXkAxBEP6B5UBPFGK9ooQVcbW8p/oPlU0HUUeAqFztbS/UPlRcTLa2sk7+rGmo+6hTmP2p4mzSmxhOET94R8491c3TpXaaV5ZDlnJYnxpJ51GaQxcY5ffWlwYk3Tnn8U/lWSDWlwUn0mbblA/lWQRi2Gc9vZVxcnYnbO1UYTp9Y5Pd41cTZQcasjIyc1llJtjsBOOyiG5ktZukicArzGdjRMrHGMb7jH40gjA6xyeVEQ7K1uEurdJo+TD3Huob1j7axP2fudE7W7Hqv1h7Rzrbb1j7a23aIho5D2V7XgHVHsr3HjWiEIvn/AFjTKXED1t+bHs8aZv4UAuX/AKf1xTaTPnMe3z+/wNO+40AUuT99F95/CmZpTHNzHvyDf2oBtFe0UAu4/h5fqHyqUYxGo8BUbn+Fm+o3lU12UeygPaKKKARenFlOe6NvKsn9o7kpwaGMnrzlc+wDJ/HFavESF4fcEnHUIrmePXkN7BYNbtqQI2cjGCMCgMLGagwxvT1HrUtxUNCK0eDHEtyR2W7+VUCKv8I2N2f/AMd/I1kCIiCBnmRnlWjC2xVl62NtqyYjvvWjC0YByNRxjIPZWWUtorNJhsFUGck4xS2Xfq817fvNNQq7DpEwB6oBxTJBkNo2UY5b1ALtG6K9h0c9a/rXTt6x9tc1ZKWvbc5z8YPOulb1j7a1+E/RoA0j2V6B3E0KOqN+ypCuhkTHnIAPzmJ95p2DS4QcE7cz5mm0AmXOuHl6/wDY0yMkoNqhPnMWP5j/AOppoAAAHZQBSWP+7jH9Df2p9V+d8u+wjbzFAPxRjfavcVB0DEbeNALviUspz2iNvKmISYkJ5kAmlcR24fcH+g04dWFfqigJfdQa9AIAGeVB5HPKoDD/AGmmKx2sKtgSOSw7wBXK20TYfJyFGRW7+02o8Ss88hEx8/8AFZUY6O1GfWahUVuRY0pqY550oms2aIGrlqxs1lMqHE8JVSCOR2zVdepuRvUtWuMch7KgLUvC2itluYZA8RGSCcMKlw62W7doy7I2NjjIPhVHLPgsxIXYZNWob028OIVw3a3+KjujWxpCN7OTRON1Gw56qFDdEXA6pOCB2VC20SxrLNISTvjOTVi1vLeSSSAsqx4wPb31iy0O4TGHv48KAEy23srab1z7ayOETW1s8sk1xGpzpGTz7z5Vra1k66EMrbgjtFdfw5/pYX1R7K9quJbg7JCmBsCZP0oPphO3o6/exrZkksiRWzSyMFRckk9m9UOJcftbSFhFIJJ2XKKozz5E1KSO5l4dKJHhEZRsroJyPbmuZ4Tw23vnkimldJcdTBHOsydGoxsnacXnt3MjyvNMwOzcgew+e1b3Cr65fBunDhu3TjFclJatZXyxTnGGzqA5jPOrfwg/pqRyFkjQ6dKnGK5uT/Doo2d5ik//ADR4RnzFVra0guIFdjK5I3zKx/vQOH2vpYHR5GgnBYnJzXVOzi1RdaSNB13VfaQKU17aA59Ji+5waBYWinItos/UFMEMS+rEg9iigKHEOI2j2M6JOrMUIAFOXiMLouhZn+rE3+KlxTA4ZPgAdSrS+qtAVDxEfNtbk/8A68UNeTuMJYTHP8zKv96uHsoPIe2gOZ46txLNBcTwGFVUqAGDDODzPZWNNJG4wWcEdigV2XGjjhNx9WuClbD5qM0hi+jtIEIlyTzJAqMyRJ6oY+00iQ7g+6mFukTPb21htnRJcBL6xxyqKnEQqxCsUluxc9YGqmrq4HYaXZGqGsdKKPCpxxFrfXnm2AKUqs8eoDOnY1F5JEAQtsvKhVtuy5fylRBFG2kqmGxUbe2cCOQkmMnB386pqSxyTvWnwuRekMEm6SDbwNYeyNqpbnWcOgtxCzGJB/2jannmcDHhWdw2YpOsD9u2/hWk/rt7a6J2ji1TKEPFES5kjl2RWK7c61DPBoVlkB1chmuZllSO9m+LU9c55551o2V7axkZTs3yucVlSZKLiTwpaATOFDKQc91cdxBY7G7V7CZ2HaW5g118F1bdBEsyIQRnrLyrir5+kvJ2GNDSHGO7NVuzUEXkkPExGXAHRbIRuSfGsp5Oku2kKkZfOMb86ZbytazBhuprdjjguI2MaqjvuxA3b76w3R0Rb4bdlYlLMyq2/LGKuPeESF4yGOjG/tpXDooZXWOQagF/Gri29t6Vp0kKEG3jk0TZiS3Kq8TmwSdGR2VOHibv60QHIc6tXEFlKQCuluwqMVR9EdH05zuDmtZmYohxDiRktZ4jHg4xnNWBxYZwY+Qzzqjf2bJHOdsEZzmri8LMWS7ZGMAY50zMUSHFdbAqpAHPxpy8TgbYkg86qtbMupUTAI32pfo2qXUsbqCMEUzNFy2M4zdxS8MkEbgk1xk29dJfhI7IxlSj4ONR51zcvM5pmbKkViSBjsqUbYyO+gkVJACK0FswKkDbbNewBQruwzpIqaYPVNOVALeUY3OnzrN/htr9ICRYC+BkN2VXPXOadJH4DNeRoAxB7RURp77EI1BO9XbXEdxGQO2kxx5YU0tocHuNRuzSVHRov+7tpRyLCtRvWPtrKtW1wQ9+RitVshjnnnetQexxlyV34FC+qbpmQv1ySBtnes5L6xi+ISZJHVtnUc61uMXXo/CXVD8a8elR7a4a3tWXLuNh3GtKC5Znc2uL3nQ2EYiOJSFycdlYT7nPOtTicsXQQo3rBUyO8YrMm09I3Rklc7E91JRrdG4nkmDEpFWbC4JGjVgrVVv3WO40yJY1VZFOG7aw+DX6dPwSRmvG07nQSauyLdNdN0SdZQCAdtsmuYHEprGNpLVgJJBpyRkj2V0f7PXEtxLN0zl2WNBk++pFGZvcsSG76NEFsdRHWbOcGpQpNga4mz41pMQqlmIAG5JPKuZ4l+1QUtFw9dR5dK3L7hVyGcxd4qqpZPI6kSEYyTinNxBZ4yodAezBrjzcy3F58fI0khVslj4HarEs2htHLao9tgdDHJJ6QTIylCPCp3l5Bb2zSu+FQcgdya5V77S2xJC9x5mqV1eSzqA7dXmF7KqTYset/LeXzPKc5VgM/NGDsKrzjrZqFkCZ89yN5UwnVGD24xWmEViKmEOxB7K8bwqGog1QNjDGVQOZ2q6vqSg96j8az45GSQOvMcquwymRJCw6xZc++stbmk1VEpFB5Ug5VhVkilOu5NQ2ycHqlqTK29WQNEeKrOAzVP0v4bthNmBBnT/V3eNbkRzEh19J1R1/5vGubsx0ehWyQcc66YIsYCIMKuwHhSBzmM4pB6TweWMKWJjyAOea5PhESdFLG4G57ew13CsqQKzEBQuST2Vwd5xOzF5MbVJBGzHrBsBqsk3wMOSXIvjkDobd+aNGN/ECqS+oCa05r2BysE8bvhFG7DA2HhU+KwwW/DLYQLtrO5OTuK65agTN/IyTgwufEDzqEM2AUYZBqSgtazEb6WXP40qL96tYot7m/wAMtre5gnW5TVjTo7xvvXRiJItZtwIz6Op2++uc4aVAkBJzsdq1by6EcoSUMqyWmkFfbzqpLLZHvKjEv+LXQ4f6E8jFnOXYncjurJRgraj82vLmXpZ2bJIzgZ7hSyeqPGi4JKr2LNk2bnUd+qxPuNeXE5klYg9vOvLQ4lx3q3kaQvZSiE2OwWoOetiveZzUR1nA7zVIW+HrvI39B8qSjZXFX7KLAI7wR+FUZoWtpdJzpPqnvo0VMiVBO3OoMc869J3yKjmoUs2V1Haya2gWVuzUeVPmkglSWW2BTVgtGfmnNZ4O/KrdpEzwzFRgNhckbA5o0SyayAjfnTEwSM0t4VC4XJI5seZpQdkYqedYaOikmXHIxtVbIWQZPbXnSkCkO5JzmiRps6KHS0StnlW/E2qJG71BrirG5Yjo+ddlbHNrCf6F8qRVMxJ2ir+0E6Q8Fd0lfU56PQW2Jzvt764nUh5x+41f4gSb+5BO3Sv5mq1VSo9C8W1yWRbtc3Z0o2tQuQCCOQp1+X9GWKQaNLA71Ryew0E551rU2ovq/ScI/wBvcJqTL6cdYdhpUaPG+pkOB3b17QNuVZsvq/Tb/ZgC54hP0o0gRggH20ftRdIZ444JA6hNLY7N84rFBI3BI++vOfOmYer9K5oPMVYoxTMT1fp5afxA+q3/AKmkjvp9GBTMPV+kI4WYZY6V76mUA06F2UjftNFFMw9T6a0Uegg9hG1Doksel1BU1lZPeaM1XOwvE+jpOHDPUkwO5hUvgyIYzd+6I/5qvk0ZqZmX1fppWtjYoNbhpsdrnA9wp9xP06BFUJCuNKLsKxvfXn3mpZPV+l+fCIT3CsgsS5btNWKKuYer9FaqiafRgUsvq/RcMhR8iu8sjqsbc98Sn8K4fFdvYfJ9t9kvkKqdnHFwtNLc5DiHyhc/at5mq9WL/wCULn7VvM1XrB9GP9UelSACQRnceNe6GwpCnrHA8abcfu4PqUQvrmhXGApAA++s3tZSBglUEtGwA5kiolGChipweRxzp06EM56ZDuerq3pqFWt4on2Dg4Pcc7VM2xLKek6dWDjOM0BSVLAHA5mnspS1ZWGCJMH3UR/wcv1hVzFFiCVgCI2IPLao6G63VPV5+FWpULJFiVU6g2LYpcX7m43zsN/vqZhYhVZs6QTgZOK8qxac5fs2pHbWrB6yMmNQIzvvRobRq0nT31bvBrRsc4mx9xFDgLbSRfyBSfbnes5iWVEjdzhFLHwFDIyHDKQe4inTkxxRRrsCupsdpNeoTLayB9+jwVJ7KX+lEFWUDIIzuPGvNJwDg4PLxq64EqJCcBujDIfHupL7W8A/qPnTMSxfQSgZ6NseyoBSWwASe6n3TMt05ViMHsNN9aW1lPrPz8cdtMzSFlMgg4r1lZDhgQfGmxpruyDyDEn7qncapYVkYEMrFTkdnMVc25SsVIAJBweRryny/wANB/3edIqp2Art+H/J9t9kvkK4iu3sPk+2+yXyFbieTyuEchxD5QuftW8zVerHEPlC5+1bzNV6yeqP9UWWMMkcYaQqVXB6uaVGyxzqwJKqc5xS6KzlKPkELMzCU5OTjRUZHDRRKOa5z76VRTKCzJOssCq2z6hqOOfjUWeNITHGxYsQScYpFFMoLLmGRY9UhUqgUjTmoROiM6NkxuMZxv7aTRTKCwHjiR+jYuzDGcYwKQMZGeVeUVUgWlnT0mRmBMb/APBS1lBWbXnLjb25pNFTKgP6SOWNVlJVk2DAZyKHkRYjFESdRyzHtpFFMoGyyBmjZCcqoH30yedJVjIGGBywxVaimVCizKYJJWkMjYPYF3rwTqbiN8aUTGB3Cq9FMooesoQTMpIdzhfAZoSclJElZiGXYnfBpFFMqBY1RPDGruVK5+bntpLhQ2EbUvfjFRoqpUArt+H/ACfbfZL5CuIrt+H/ACfbfZL5CtxPJ5XCOQv/AJQuftW8zVerF/8AKFz9q/mar1k9UeEFFFFChRRRQBVmwjWSdlcBgInbfvCkiq1Ntp2tpekRVY4IwwyCCMGhJW1sPs7FrqNpSXCqwXqJqOf8V7NYGG3eRnLMjlCEXKjBxuc7Z9lQF8QGXoIejbB0aTjI7efPeoi6ZYXjSONdezMBvjOcVdjH87HWtgk8cJafQ0zsiDRkZGOZ7t69SzTKvHIJEdJfXTGCq5O2fEYpEd3LF0OjT8SxZcjtOP8AFCXcqIqjThQ4G38wwfKmxGp/g70BAjgzETRxdKyaNsYBxnPPcVNuHIt0YOlkcqMuUizp958a9F6i2jAkPM8XRZ6PBA8Wz2AUj0+UySu6xv0uNSsNsjkabEWce1hDDCekdjOtx0WNPVP40Pw5PSNDzCNpJWSIKm2zY332GfbVdr+Vuk1Kh1ydJ6vJvCpDiUwbUVjZg5dWK7oScnH302FTGJw5WWINNpmlVmVNGRsSME/dSZ7UQ2sMwZm6QZyF6o8M55+FRW8lVoWGMxKVXI7DnOfeai9yzW4hCIiZBOkbsQMAn302KlO9xNFFFQ6hRRRQBRRRQBXb2HyfbfZL5CuIrt+H/J9t9kvkK1E8nlcI5C/+ULn7VvM1XqxxD5QuftW8zVesnqjwgooooUKmgB5kc8bnl41CigG6UPzqOjU7h+XPlSqKlAayJgkPvQETbU340qilAbojJzqwM8vuo0JkDXz5+FLzXlKA0KueY7OZ99AVCfW/SlV7SgM6NP568CKfnADPafCl0UoDeiXA64o0IPn0qilAboXURq5dteMqZOk7YzS6KUAoooqgKKKKAK7fh/yfbfZL5CuIrt+H/J9t9kvkK1E8nlcI5S/hc8QucDnIx/E1TO2okerzrRvbj/e3ChM4kYZ++qHRqA/U5/hSkcV5M0iJwMZI35b0bYzkUPoUKSnq8vGnW9pLOusEBe4UpFXkzYliF5kA1LQdtudMuLR4l15yRzXtryIvImrYD7qUg/JmiJibuoWJiwUYyQSN+6mlTjdh76VIp05VuspzzpRPZmTltpYdPSLjVy3qcNjcXH7qPV7DViJpOItEz7xxdUAdmf8A+V1lmEggBVQD21VFMntTOXH7O8RP/RH3uKG/Z7iCglo0AHaZBiux6dclBqkccwo2H/PGqWhmkZZDqZDsSc4PZt+g9taUEH5Uzlo+DXsvqxjwyw39nfTv9OcSxnoR/wCYrr1R068rrGOZ7/8AnvqEE0kgZ1jyurCsxxtUcUVeTM5L/T3ETn4pdufXFR+AOIf/AFL/AOYrsDnpFIOW+cF7qYXQ7BAR2HNTKh7MziZOC3sSM7xgKvM6hTP9O8RyB0S7/wBYrq7sIbWbD6eoeYzj3VRt7+GGTW0rOcYxob/FSjS8jEfCOdm4NeQMFeNck4wHBrw8HuwrsyoAnrZcbVtX91BcTiV5HXAGwQ9ntqKcTigSUwq7mRT6yjHn/apRtYuK/wAMb4Iu9QXQuSM+sKYvAr5mCrGpJ5dcVtF0do5ZXUFkXAHieX3CpWN07B3lzG6tpXCk7duc1cpdTF5Mf/TfEv8A6V/8xUJeA38ERkkjUIOZ1iukbiDhciRsdmQBk55VXursSwvEbjBCjmdtX+KZSauIcv6HNpRtIw+dO/dXY2SlbG3U8xEoPuqm80PSbEGPbqgjx/StCEgwoQMAqMCqlRxxpyklmOOv2Iv7nBx8a3marljj1z761rm2V72bCgs0jbYyeZq1bcCnl3aNY173/wAVTznNy9bSM9tXhaT6QytpjXkdVdEf2ageIo8rF8esAAAfZVJ+A38aFEkjdfaRUabNxaRRNmJJVczKupQd6rtCI5pFTGnVkVoPwK7RR0a5fuBFLSxukYiRI0Ub5Mi5z76iTLOiqU6pHZS1QatyK0RBnIee2jH9Uw/tRFw9Shma8txGpwSrE793LetUzOXod+ztsHtblerkkEb8jvWmZB6MXY5/pxzHbtVbgUMVs0xgnM2thkhCoHvqxdIILoSac4Otc9oOxFThkpp0ya3jhRFo1AbFgefcdt+RBotIIzI4kZMKdWkZ25Hfx9pqAKxzGIE6ZBpBPjup8x7qeumOPXpwq5IZlxg/0pXZO0YmqY65cCIdEVk6TYu528qiLvpE6OMF9K5LHqrjv7zVZ4yLkyAhjjZ5d9PacL316b7Qsh6BQyDVlzhcnu2+/YVmjVOhivNJEVUKATsy7CrESCDKJjS24J7D3VVt7p5Ji06sCV27FPsHM+2rp+MjxkgHtHYeypQsr3z9FZTsdgEJNYtrcWEkAee56NifVPMVsXDZsphLp1IvWLjqn2+BrDu72wU6Y7OE4IBbTgY7T31yxItqk6O0MRxVIp8QurcTvHFmWLA6w5GpcPYyzxRoujWcLkZ/CvI2dIBKIwI3Y6HROeO7PjULeT0e6jMYMhVsgHOc91RWtj0Qx+yc1/OWCxwKNJweXW/CvfT7hc/7RDn27VOORjKIkRNbN2mozvPHMu4KDdlXet2efNJkfT7tVBFuvV5nBo+Er4EsIV5csHFNaXV0YVo1d2A0sRsMV7I0jgCCLX1dRxg49uKmYjlNFWPiF90rNy2JwQcV1NkzNZQM3rGNSfbiuel+KRZJDhSRkZxg91dFakG1hI5FFx7qJ2zMpSfIySW14doleMKZjhnVd8896XxF+IND03DJIpIyM4Ay33HkaqftHP0Flbkorqz4Kn2d/ZWXY3csRL8PlLAbtE3P3dvtFdd1ubhCM1V0yjdcT4i7sk9xMpHNc6cfcKucDlkkj4h0kjsPRyd2PfWsLjh/HF6G7jEU+MBuRz4H+xqtBwmbha8QyQ8TQHQ47d+R8a3mTiZUHGaUirwcE8Vt9/nf2rJuVL3coXJzIcADxrW4K2OKQbdpH4GmravDMyWUEhldjmZlwR7O4ePOueHJRR7PKw3LESRQisI7bDXg1SdkIP8A7d3s51tQcKaZRPxAiGBB1Y/VCj+1WLexi4ZEZ5I3ubjsCLnfw/zWPxH4Y4nJh7Z0j+bHyA9/Otbz5PO5rD2w/wDppHiNlIrJaSLAkOAGOAG9lKk4mJgg6PUVz8Yu4x25H40ng1jLZ9ILyFVZyCucHlW0pUBlYDSR291ZnVHnTd7lRom9HjGvUQNBYDsJ6px4HFWIZElQSqB00h0tvnBHPHupEGVfo5HDBdgByx2Zou5OjZWAOG6uxxvj/HlSLtFbsarqtxqlAGlCcnkvhWak44hcdJBbyqQPXY4p8hYddHyGXrDnivYp20D0dCOzLbH3VDSHl2MSu5w3ac+6rcMxkQaBqz2nYVmganAJDtnI8DV8FYF6zqAO3NS6JJCr9jHYTyyElxGfV27K46/CvLKyAjABI7MbD+9dRxSZpbS4WNepoPWPbXP2sYubiaNvnx4/EVmcqVnbDhcWWLZkn4PBbPsgYlsc6z2C2106RynfBVu4irRVItFsrjUCCR31Suo8zs/cTWsKGaDkccSeSaSHwXBM5dlGsgqMDmcbY8aQJnAySc1Y4HMqcViLprycKO4nbNdRcW9hFGS1umSOWkeeKxW5pSo5RJUeEM20oBxncGrWXW16HpYsSYZj2qe7NIn6KKTTCxIzjLbHH/M1BgwRiCOQz7K6RjbPTFKVWXJb4T8KWCVQwTJVhsQcnn7a6OxwbC3I5dEuPcK5NFBtAGbGrfaursBpsLYd0Sj8BXOL3ZxxY5UmQ40bQ2sPpkbyKG6oQ43xWPHd2MDhoOHLqB2LuSafcn/cS/XPnSq5PyWtj04eDhpfyVsYeNTai0cMMZPaE3pU/FryaNkd10sMEaRXtFY9j4ehLDX+SjDNJbyrJGdLryNW/hi/P/X/ACj/ABU6Kmubcoy3aEtxK9bncOPZtSjd3J53Ep/7zVuirr/CZoL/ACQsp31ku7Mc9pzW0kysoJ++sijJ76vsfDx4uBnm5JmrctpZZMgA7EDvqLsJoyh/4azMnvoye81I4+X8Mer9LL2rtkliwIwMHGPu7amsU7KASwHaSQKp5PfRk95rXsfCrx32acGmMYjbW4GM9i+FIhd2uG6QasHBz2VTyR20ZPeansfB677L3E5dPD58c+jOK5W2uWjuVl5b4IHdW4TnnXmB3D3VHjpqmjUcGUeGUwUmlaQKA4OPGq11kB2IIBNa1eYHdXWHlqEMqRxn4jlPNZjcMU/CNtvg9Iu49tdPemSRyqgFcesTvVHA7q9ya5vyL/Dp6/0wZ3ZpMtk9lHTMFxzyMVu4HcKMDuFa9r4dVh0uTFtz1D7a7Wy/grf7NfKsTA7hW9b/AMPF9QeVXCnnbOGPHLFGNc/xEv1z50umXH8RL9c+dLrxy5Z648IKKKKhoKKKKAK147KN4421KuojI6MHbHKsirK3rLnC8wB621bg0uTniKT4GTJHFfBSoKAHPV8T3V6TYZYsHwdxgVWM2ZA2CeqV3OTvnt++pPcloymhQpAHsq5kZysfosgRrWRefPP3V4XslGlUYg8yeylC8cBhjYnPPlUjfOfmLVzImRiJAgd+jJKfNz7ajFbpI1mjSyhrjB9YADrEH8BUpZTK7MQBkY2qCvOsaRrMQqHKjSNt81cOUU3Z23rYfHZQyzXKCScC3GokOG1DuBxzpsXDYJEj+PlEjRhwnSjfbPdt99VDNckg+kMCDq2UDeoHpWkLmY6imjOkDq91ddTDMZZv/Rbm4fDAgLXErapjGCrjIGR2Y3rxuHx/G6ZJydOYxrHWGDuD28uWxpPT3JBHpDbnUeqOffQZrptWbp+sMHYf8FNTDFYnYqIkxqTzxU6ii6UC9wqVeV8nV8hRRRUIFFFFAFbtv/DxfUHlWFW7b/w8X1B5V6fH5Z5fJ4RVk4d0kjP0uNRJxp/Wo/Bf035f1oortow6OGtNfp58F/Tfl/Wvfgv6b8v60UU0YdDXxOw+C/pvy/rXnwX9N+X9aKKaMOhr4nYfBf035f1o+C/pvy/rRRTRh0NfE7D4L+m/L+te/Bf035f1oopow6Gvidh8F/Tfl/Wj4L+m/L+tFFNGHQ18TsPgv6b8v60fBf035f1oopow6GvidnnwX9N+X9aPgv6b8v60UU0YdDXxOw+C/pvy/rXvwX9N+X9aKKaMOhr4nYfBf035f1o+C/pvy/rRRTRh0NfE7D4L+m/L+tefBf035f1oopow6GvidnvwX9N+X9a8+C/pvy/rRRTRh0NfE7D4L+m/L+tX410Rqmc6QBmiitRhGPBmWJKfL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42" name="Picture 18" descr="http://ecx.images-amazon.com/images/I/51%2BMWqhHYwL._SX342_BO1,204,203,200_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86636" y="1794706"/>
            <a:ext cx="1143008" cy="1658025"/>
          </a:xfrm>
          <a:prstGeom prst="rect">
            <a:avLst/>
          </a:prstGeom>
          <a:noFill/>
        </p:spPr>
      </p:pic>
      <p:pic>
        <p:nvPicPr>
          <p:cNvPr id="1044" name="Picture 20" descr="http://ecx.images-amazon.com/images/I/51cVfJZ5arL._SX353_BO1,204,203,200_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4935" y="3589436"/>
            <a:ext cx="1143008" cy="1606651"/>
          </a:xfrm>
          <a:prstGeom prst="rect">
            <a:avLst/>
          </a:prstGeom>
          <a:noFill/>
        </p:spPr>
      </p:pic>
      <p:pic>
        <p:nvPicPr>
          <p:cNvPr id="1046" name="Picture 22" descr="http://ecx.images-amazon.com/images/I/51DmkHnp%2BWL._SX346_BO1,204,203,200_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67106" y="5250434"/>
            <a:ext cx="1143008" cy="1638968"/>
          </a:xfrm>
          <a:prstGeom prst="rect">
            <a:avLst/>
          </a:prstGeom>
          <a:noFill/>
        </p:spPr>
      </p:pic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526" y="-17870"/>
            <a:ext cx="1096474" cy="16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ficher l'image d'origin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463" y="5196087"/>
            <a:ext cx="1120188" cy="167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84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4766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2800" b="1" i="1" u="sng" dirty="0" smtClean="0"/>
              <a:t>Cycle 4, programme de 4</a:t>
            </a:r>
            <a:r>
              <a:rPr lang="fr-FR" sz="2800" b="1" i="1" u="sng" baseline="30000" dirty="0" smtClean="0"/>
              <a:t>e</a:t>
            </a:r>
            <a:r>
              <a:rPr lang="fr-FR" sz="2800" b="1" i="1" u="sng" dirty="0" smtClean="0"/>
              <a:t>, Géographie</a:t>
            </a:r>
            <a:endParaRPr lang="fr-FR" sz="2800" b="1" i="1" u="sng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298977"/>
              </p:ext>
            </p:extLst>
          </p:nvPr>
        </p:nvGraphicFramePr>
        <p:xfrm>
          <a:off x="1" y="620686"/>
          <a:ext cx="9144000" cy="6371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9349"/>
                <a:gridCol w="2378594"/>
                <a:gridCol w="5076057"/>
              </a:tblGrid>
              <a:tr h="539214"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1" u="sng" dirty="0" smtClean="0">
                          <a:solidFill>
                            <a:srgbClr val="FF0000"/>
                          </a:solidFill>
                        </a:rPr>
                        <a:t>2. Place de la séquence dans l’année scolaire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800" b="1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80621"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Thèmes abordés</a:t>
                      </a:r>
                      <a:endParaRPr lang="fr-FR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Sous-thèmes </a:t>
                      </a:r>
                      <a:endParaRPr lang="fr-FR" b="1" dirty="0"/>
                    </a:p>
                  </a:txBody>
                  <a:tcPr>
                    <a:noFill/>
                  </a:tcPr>
                </a:tc>
              </a:tr>
              <a:tr h="1456431">
                <a:tc>
                  <a:txBody>
                    <a:bodyPr/>
                    <a:lstStyle/>
                    <a:p>
                      <a:pPr algn="ctr"/>
                      <a:r>
                        <a:rPr lang="fr-FR" b="1" u="sng" dirty="0" smtClean="0"/>
                        <a:t>1</a:t>
                      </a:r>
                      <a:r>
                        <a:rPr lang="fr-FR" b="1" u="sng" baseline="30000" dirty="0" smtClean="0"/>
                        <a:t>er</a:t>
                      </a:r>
                      <a:r>
                        <a:rPr lang="fr-FR" b="1" u="sng" dirty="0" smtClean="0"/>
                        <a:t> Trimestre</a:t>
                      </a:r>
                      <a:endParaRPr lang="fr-FR" b="1" u="sng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u="sng" dirty="0" smtClean="0"/>
                        <a:t>Thème 1</a:t>
                      </a:r>
                      <a:r>
                        <a:rPr lang="fr-FR" b="1" dirty="0" smtClean="0"/>
                        <a:t>: L’urbanisation du monde</a:t>
                      </a:r>
                    </a:p>
                    <a:p>
                      <a:pPr algn="ctr"/>
                      <a:endParaRPr lang="fr-FR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b="1" dirty="0" smtClean="0"/>
                        <a:t>Espaces et</a:t>
                      </a:r>
                      <a:r>
                        <a:rPr lang="fr-FR" b="1" baseline="0" dirty="0" smtClean="0"/>
                        <a:t> paysages de l’urbanisation: géographie des centres et des périphéries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b="1" baseline="0" dirty="0" smtClean="0"/>
                        <a:t>Des villes inégalement connectées aux réseaux de la mondialisation</a:t>
                      </a:r>
                      <a:endParaRPr lang="fr-FR" b="1" dirty="0" smtClean="0"/>
                    </a:p>
                  </a:txBody>
                  <a:tcPr>
                    <a:noFill/>
                  </a:tcPr>
                </a:tc>
              </a:tr>
              <a:tr h="1522487">
                <a:tc>
                  <a:txBody>
                    <a:bodyPr/>
                    <a:lstStyle/>
                    <a:p>
                      <a:pPr algn="ctr"/>
                      <a:r>
                        <a:rPr lang="fr-FR" b="1" u="sng" dirty="0" smtClean="0"/>
                        <a:t>2</a:t>
                      </a:r>
                      <a:r>
                        <a:rPr lang="fr-FR" b="1" u="sng" baseline="30000" dirty="0" smtClean="0"/>
                        <a:t>e</a:t>
                      </a:r>
                      <a:r>
                        <a:rPr lang="fr-FR" b="1" u="sng" dirty="0" smtClean="0"/>
                        <a:t> Trimestre</a:t>
                      </a:r>
                      <a:endParaRPr lang="fr-FR" b="1" u="sng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u="sng" dirty="0" smtClean="0">
                          <a:solidFill>
                            <a:srgbClr val="FF0000"/>
                          </a:solidFill>
                        </a:rPr>
                        <a:t>Thème 2</a:t>
                      </a:r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: </a:t>
                      </a:r>
                    </a:p>
                    <a:p>
                      <a:pPr algn="ctr"/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Les mobilités humaines transnationales</a:t>
                      </a:r>
                    </a:p>
                    <a:p>
                      <a:pPr algn="ctr"/>
                      <a:endParaRPr lang="fr-FR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fr-FR" b="1" u="sng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b="1" u="sng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Un monde de migrants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(séquence</a:t>
                      </a:r>
                      <a:r>
                        <a:rPr lang="fr-FR" b="1" baseline="0" dirty="0" smtClean="0">
                          <a:solidFill>
                            <a:srgbClr val="FF0000"/>
                          </a:solidFill>
                        </a:rPr>
                        <a:t> 5</a:t>
                      </a:r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h + 1h évaluation)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r-FR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fr-FR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b="1" dirty="0" smtClean="0"/>
                        <a:t>Le tourisme et ses espaces</a:t>
                      </a:r>
                    </a:p>
                    <a:p>
                      <a:r>
                        <a:rPr lang="fr-FR" b="1" dirty="0" smtClean="0"/>
                        <a:t>        (séquence de 6h)</a:t>
                      </a:r>
                      <a:endParaRPr lang="fr-FR" b="1" dirty="0"/>
                    </a:p>
                  </a:txBody>
                  <a:tcPr>
                    <a:noFill/>
                  </a:tcPr>
                </a:tc>
              </a:tr>
              <a:tr h="1943534">
                <a:tc>
                  <a:txBody>
                    <a:bodyPr/>
                    <a:lstStyle/>
                    <a:p>
                      <a:pPr algn="ctr"/>
                      <a:r>
                        <a:rPr lang="fr-FR" b="1" u="sng" dirty="0" smtClean="0"/>
                        <a:t>3</a:t>
                      </a:r>
                      <a:r>
                        <a:rPr lang="fr-FR" b="1" u="sng" baseline="30000" dirty="0" smtClean="0"/>
                        <a:t>e</a:t>
                      </a:r>
                      <a:r>
                        <a:rPr lang="fr-FR" b="1" u="sng" dirty="0" smtClean="0"/>
                        <a:t> Trimestre</a:t>
                      </a:r>
                      <a:endParaRPr lang="fr-FR" b="1" u="sng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u="sng" dirty="0" smtClean="0"/>
                        <a:t>Thème</a:t>
                      </a:r>
                      <a:r>
                        <a:rPr lang="fr-FR" b="1" u="sng" baseline="0" dirty="0" smtClean="0"/>
                        <a:t> 3:</a:t>
                      </a:r>
                    </a:p>
                    <a:p>
                      <a:pPr algn="ctr"/>
                      <a:r>
                        <a:rPr lang="fr-FR" b="1" baseline="0" dirty="0" smtClean="0"/>
                        <a:t>Des espaces transformés par la mondialisation</a:t>
                      </a:r>
                      <a:endParaRPr lang="fr-FR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b="1" dirty="0" smtClean="0"/>
                        <a:t>Mers et Océans: un monde </a:t>
                      </a:r>
                      <a:r>
                        <a:rPr lang="fr-FR" b="1" dirty="0" err="1" smtClean="0"/>
                        <a:t>maritimisé</a:t>
                      </a:r>
                      <a:endParaRPr lang="fr-FR" b="1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b="1" dirty="0" smtClean="0"/>
                        <a:t>L’adaptation du territoire des Etats-Unis aux nouvelles conditions de la mondialisation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b="1" dirty="0" smtClean="0"/>
                        <a:t>Les dynamiques d’un grand ensemble géographique</a:t>
                      </a:r>
                      <a:r>
                        <a:rPr lang="fr-FR" b="1" baseline="0" dirty="0" smtClean="0"/>
                        <a:t> africain</a:t>
                      </a:r>
                      <a:endParaRPr lang="fr-FR" b="1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6" name="Ellipse 5"/>
          <p:cNvSpPr/>
          <p:nvPr/>
        </p:nvSpPr>
        <p:spPr>
          <a:xfrm>
            <a:off x="1547663" y="2786058"/>
            <a:ext cx="6056287" cy="1720948"/>
          </a:xfrm>
          <a:prstGeom prst="ellipse">
            <a:avLst/>
          </a:prstGeom>
          <a:solidFill>
            <a:schemeClr val="accent1">
              <a:alpha val="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Flèche gauche 1"/>
          <p:cNvSpPr/>
          <p:nvPr/>
        </p:nvSpPr>
        <p:spPr>
          <a:xfrm rot="20804286">
            <a:off x="7304969" y="2737966"/>
            <a:ext cx="1008112" cy="648072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429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6325"/>
            <a:ext cx="6347713" cy="1320800"/>
          </a:xfrm>
        </p:spPr>
        <p:txBody>
          <a:bodyPr/>
          <a:lstStyle/>
          <a:p>
            <a:pPr algn="ctr"/>
            <a:r>
              <a:rPr lang="fr-FR" b="1" dirty="0" smtClean="0"/>
              <a:t>Les textes: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800" b="1" i="1" dirty="0" smtClean="0"/>
              <a:t>« Il est essentiel de montrer aux élèves l’importance des </a:t>
            </a:r>
            <a:r>
              <a:rPr lang="fr-FR" sz="2800" b="1" i="1" u="sng" dirty="0" smtClean="0">
                <a:solidFill>
                  <a:srgbClr val="FF0000"/>
                </a:solidFill>
              </a:rPr>
              <a:t>grands mouvements transnationaux</a:t>
            </a:r>
            <a:r>
              <a:rPr lang="fr-FR" sz="2800" b="1" i="1" dirty="0" smtClean="0"/>
              <a:t> de population que le monde connaît et qui sont d’une </a:t>
            </a:r>
            <a:r>
              <a:rPr lang="fr-FR" sz="2800" b="1" i="1" u="sng" dirty="0" smtClean="0">
                <a:solidFill>
                  <a:srgbClr val="FF0000"/>
                </a:solidFill>
              </a:rPr>
              <a:t>ampleur considérable</a:t>
            </a:r>
            <a:r>
              <a:rPr lang="fr-FR" sz="2800" b="1" i="1" dirty="0" smtClean="0"/>
              <a:t>.</a:t>
            </a:r>
          </a:p>
          <a:p>
            <a:pPr marL="0" indent="0" algn="just">
              <a:buNone/>
            </a:pPr>
            <a:r>
              <a:rPr lang="fr-FR" sz="2800" b="1" i="1" dirty="0" smtClean="0"/>
              <a:t>Les migrations transnationales dont les </a:t>
            </a:r>
            <a:r>
              <a:rPr lang="fr-FR" sz="2800" b="1" i="1" u="sng" dirty="0" smtClean="0">
                <a:solidFill>
                  <a:srgbClr val="FF0000"/>
                </a:solidFill>
              </a:rPr>
              <a:t>motivations peuvent être extrêmement variées</a:t>
            </a:r>
            <a:r>
              <a:rPr lang="fr-FR" sz="2800" b="1" i="1" dirty="0" smtClean="0">
                <a:solidFill>
                  <a:srgbClr val="FF0000"/>
                </a:solidFill>
              </a:rPr>
              <a:t> </a:t>
            </a:r>
            <a:r>
              <a:rPr lang="fr-FR" sz="2800" b="1" i="1" dirty="0" smtClean="0"/>
              <a:t>(Erasmus, suite de conflits, crise climatique, raisons économiques…) sont souvent au centre de l’actualité et il est important que les élèves comprennent que cette géographie des migrations n’est </a:t>
            </a:r>
            <a:r>
              <a:rPr lang="fr-FR" sz="2800" b="1" i="1" u="sng" dirty="0" smtClean="0">
                <a:solidFill>
                  <a:srgbClr val="FF0000"/>
                </a:solidFill>
              </a:rPr>
              <a:t>pas centrée sur la seule Europe</a:t>
            </a:r>
            <a:r>
              <a:rPr lang="fr-FR" sz="2800" b="1" i="1" dirty="0" smtClean="0"/>
              <a:t>, </a:t>
            </a:r>
            <a:r>
              <a:rPr lang="fr-FR" sz="2800" b="1" i="1" u="sng" dirty="0" smtClean="0">
                <a:solidFill>
                  <a:srgbClr val="FF0000"/>
                </a:solidFill>
              </a:rPr>
              <a:t>ni marquée par les seuls mouvements des « Suds » vers les « Nords</a:t>
            </a:r>
            <a:r>
              <a:rPr lang="fr-FR" sz="2800" b="1" i="1" dirty="0" smtClean="0"/>
              <a:t> », mais comporte aussi des </a:t>
            </a:r>
            <a:r>
              <a:rPr lang="fr-FR" sz="2800" b="1" i="1" u="sng" dirty="0" smtClean="0">
                <a:solidFill>
                  <a:srgbClr val="FF0000"/>
                </a:solidFill>
              </a:rPr>
              <a:t>foyers de migrations intracontinentales sud-sud. »</a:t>
            </a:r>
            <a:endParaRPr lang="fr-FR" sz="28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35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u="sng" dirty="0" smtClean="0">
                <a:solidFill>
                  <a:schemeClr val="tx1"/>
                </a:solidFill>
              </a:rPr>
              <a:t>Séance 1: Pourquoi des milliers d’Africains migrent vers l’Europe? Echelle continentale</a:t>
            </a:r>
            <a:endParaRPr lang="fr-FR" b="1" u="sng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1409" y="1196752"/>
            <a:ext cx="2783210" cy="1512168"/>
          </a:xfrm>
          <a:noFill/>
          <a:ln w="69850">
            <a:solidFill>
              <a:schemeClr val="accent1"/>
            </a:solidFill>
          </a:ln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fr-FR" b="1" u="sng" dirty="0" smtClean="0"/>
              <a:t>ETAPES DE LA LECON</a:t>
            </a:r>
          </a:p>
          <a:p>
            <a:pPr algn="just"/>
            <a:r>
              <a:rPr lang="fr-FR" b="1" u="sng" dirty="0" smtClean="0"/>
              <a:t>Recherche Internet</a:t>
            </a:r>
            <a:r>
              <a:rPr lang="fr-FR" b="1" dirty="0" smtClean="0"/>
              <a:t>: « mobilité » / « migrant » + actualité: les naufragés de </a:t>
            </a:r>
            <a:r>
              <a:rPr lang="fr-FR" b="1" dirty="0" err="1" smtClean="0"/>
              <a:t>Lampeduse</a:t>
            </a:r>
            <a:endParaRPr lang="fr-FR" b="1" dirty="0" smtClean="0"/>
          </a:p>
          <a:p>
            <a:pPr algn="just"/>
            <a:endParaRPr lang="fr-FR" b="1" dirty="0" smtClean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6844271" y="1052735"/>
            <a:ext cx="2283680" cy="1656185"/>
          </a:xfrm>
          <a:prstGeom prst="rect">
            <a:avLst/>
          </a:prstGeom>
          <a:ln w="73025"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b="1" u="sng" dirty="0" smtClean="0">
                <a:solidFill>
                  <a:schemeClr val="tx1"/>
                </a:solidFill>
              </a:rPr>
              <a:t>COMPETENCES TRAVAILLEES</a:t>
            </a:r>
            <a:endParaRPr lang="fr-FR" b="1" dirty="0" smtClean="0"/>
          </a:p>
          <a:p>
            <a:r>
              <a:rPr lang="fr-FR" b="1" dirty="0" smtClean="0"/>
              <a:t>S’informer dans le monde numérique </a:t>
            </a:r>
          </a:p>
          <a:p>
            <a:r>
              <a:rPr lang="fr-FR" b="1" dirty="0" smtClean="0"/>
              <a:t>Vérifier les sources d’informations</a:t>
            </a:r>
          </a:p>
          <a:p>
            <a:r>
              <a:rPr lang="fr-FR" b="1" dirty="0" smtClean="0"/>
              <a:t>Faire des liens avec l’éducation aux médias </a:t>
            </a:r>
          </a:p>
          <a:p>
            <a:endParaRPr lang="fr-FR" b="1" dirty="0" smtClean="0"/>
          </a:p>
          <a:p>
            <a:pPr marL="0" indent="0">
              <a:buNone/>
            </a:pPr>
            <a:endParaRPr lang="fr-FR" b="1" dirty="0" err="1" smtClean="0"/>
          </a:p>
        </p:txBody>
      </p:sp>
      <p:pic>
        <p:nvPicPr>
          <p:cNvPr id="1026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1412776"/>
            <a:ext cx="407247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35496" y="3063204"/>
            <a:ext cx="2783210" cy="3750171"/>
          </a:xfrm>
          <a:prstGeom prst="rect">
            <a:avLst/>
          </a:prstGeom>
          <a:ln w="63500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b="1" u="sng" dirty="0" smtClean="0"/>
              <a:t>Définition des termes du sujet</a:t>
            </a:r>
          </a:p>
          <a:p>
            <a:pPr algn="just"/>
            <a:r>
              <a:rPr lang="fr-FR" b="1" u="sng" dirty="0" smtClean="0"/>
              <a:t>Problématique</a:t>
            </a:r>
          </a:p>
          <a:p>
            <a:pPr algn="just"/>
            <a:r>
              <a:rPr lang="fr-FR" b="1" u="sng" dirty="0" smtClean="0"/>
              <a:t>Définition du cadre spatial</a:t>
            </a:r>
            <a:r>
              <a:rPr lang="fr-FR" b="1" dirty="0" smtClean="0"/>
              <a:t> / organisation de la séquence</a:t>
            </a:r>
          </a:p>
          <a:p>
            <a:pPr algn="just"/>
            <a:r>
              <a:rPr lang="fr-FR" b="1" u="sng" dirty="0" smtClean="0"/>
              <a:t>Enjeux du sujet</a:t>
            </a:r>
            <a:r>
              <a:rPr lang="fr-FR" b="1" dirty="0" smtClean="0"/>
              <a:t>: étude </a:t>
            </a:r>
            <a:r>
              <a:rPr lang="fr-FR" b="1" dirty="0" err="1" smtClean="0"/>
              <a:t>multiscalaire</a:t>
            </a:r>
            <a:r>
              <a:rPr lang="fr-FR" b="1" dirty="0" smtClean="0"/>
              <a:t>, pratique de l’espace par les migrants</a:t>
            </a:r>
            <a:r>
              <a:rPr lang="fr-FR" b="1" smtClean="0"/>
              <a:t>, ancrages</a:t>
            </a:r>
            <a:r>
              <a:rPr lang="fr-FR" b="1" dirty="0" smtClean="0"/>
              <a:t>, réseaux, couloirs de circulations, nouvelles routes, discontinuités géographiques, recompositions territoriales.</a:t>
            </a:r>
          </a:p>
          <a:p>
            <a:pPr algn="just"/>
            <a:r>
              <a:rPr lang="fr-FR" b="1" dirty="0" smtClean="0"/>
              <a:t>Rédaction d’un résumé sur l’ampleur des mouvements transnationaux à partir de 2 ou 3 mots-clés écrits au tableau</a:t>
            </a:r>
          </a:p>
          <a:p>
            <a:pPr algn="just"/>
            <a:endParaRPr lang="fr-FR" b="1" dirty="0" smtClean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6844271" y="3063204"/>
            <a:ext cx="2283680" cy="3755927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b="1" u="sng" dirty="0" smtClean="0">
              <a:solidFill>
                <a:schemeClr val="tx1"/>
              </a:solidFill>
            </a:endParaRPr>
          </a:p>
          <a:p>
            <a:r>
              <a:rPr lang="fr-FR" b="1" dirty="0" smtClean="0"/>
              <a:t>Discuter, expliquer, confronter les représentations</a:t>
            </a:r>
          </a:p>
          <a:p>
            <a:r>
              <a:rPr lang="fr-FR" b="1" dirty="0"/>
              <a:t>1ères hypothèses </a:t>
            </a:r>
            <a:r>
              <a:rPr lang="fr-FR" b="1" dirty="0" smtClean="0"/>
              <a:t>d’interprétation</a:t>
            </a:r>
          </a:p>
          <a:p>
            <a:r>
              <a:rPr lang="fr-FR" b="1" dirty="0"/>
              <a:t>Ecrire pour construire sa pensée et son </a:t>
            </a:r>
            <a:r>
              <a:rPr lang="fr-FR" b="1" dirty="0" smtClean="0"/>
              <a:t>savoir</a:t>
            </a:r>
            <a:endParaRPr lang="fr-FR" b="1" i="1" dirty="0"/>
          </a:p>
          <a:p>
            <a:endParaRPr lang="fr-FR" b="1" dirty="0" smtClean="0"/>
          </a:p>
          <a:p>
            <a:pPr marL="0" indent="0">
              <a:buNone/>
            </a:pPr>
            <a:endParaRPr lang="fr-FR" b="1" dirty="0" err="1" smtClean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2483768" y="2420888"/>
            <a:ext cx="792088" cy="288032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39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u="sng" dirty="0" smtClean="0">
                <a:solidFill>
                  <a:schemeClr val="tx1"/>
                </a:solidFill>
              </a:rPr>
              <a:t>Séance 1: Pourquoi des milliers d’Africains migrent vers l’Europe? Echelle continentale</a:t>
            </a:r>
            <a:endParaRPr lang="fr-FR" b="1" u="sng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1409" y="1196752"/>
            <a:ext cx="2783210" cy="5661248"/>
          </a:xfrm>
          <a:ln w="73025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b="1" u="sng" dirty="0" smtClean="0"/>
              <a:t>ETAPES DE LA LECON</a:t>
            </a:r>
          </a:p>
          <a:p>
            <a:pPr algn="just"/>
            <a:r>
              <a:rPr lang="fr-FR" b="1" dirty="0" smtClean="0"/>
              <a:t>Evolution du profil du migrant: diversité</a:t>
            </a:r>
          </a:p>
          <a:p>
            <a:pPr algn="just"/>
            <a:r>
              <a:rPr lang="fr-FR" b="1" dirty="0" smtClean="0"/>
              <a:t>Des motivations extrêmement variées au péril de leurs vies</a:t>
            </a:r>
          </a:p>
          <a:p>
            <a:pPr algn="just"/>
            <a:r>
              <a:rPr lang="fr-FR" b="1" dirty="0" smtClean="0"/>
              <a:t>Importance des représentations: des espaces de destination rêvés, fantasmés, représentations positives parfois faussées, nourries d’images et de valeurs.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6844271" y="1052736"/>
            <a:ext cx="2283680" cy="5805264"/>
          </a:xfrm>
          <a:prstGeom prst="rect">
            <a:avLst/>
          </a:prstGeom>
          <a:ln w="92075">
            <a:solidFill>
              <a:srgbClr val="FFFF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b="1" u="sng" dirty="0" smtClean="0">
                <a:solidFill>
                  <a:schemeClr val="tx1"/>
                </a:solidFill>
              </a:rPr>
              <a:t>COMPETENCES TRAVAILLEES</a:t>
            </a:r>
            <a:endParaRPr lang="fr-FR" b="1" dirty="0" smtClean="0"/>
          </a:p>
          <a:p>
            <a:r>
              <a:rPr lang="fr-FR" b="1" dirty="0" smtClean="0"/>
              <a:t>Comprendre l’idée générale d’un document</a:t>
            </a:r>
          </a:p>
          <a:p>
            <a:r>
              <a:rPr lang="fr-FR" b="1" dirty="0" smtClean="0"/>
              <a:t>Extraire des informations, les confronter, les mettre en relation, les organiser</a:t>
            </a:r>
          </a:p>
          <a:p>
            <a:r>
              <a:rPr lang="fr-FR" b="1" dirty="0" smtClean="0"/>
              <a:t>Répondre à des questions</a:t>
            </a:r>
          </a:p>
          <a:p>
            <a:r>
              <a:rPr lang="fr-FR" b="1" dirty="0" smtClean="0"/>
              <a:t>Esprit critique par rapport à la subjectivité de ces témoignages</a:t>
            </a:r>
          </a:p>
          <a:p>
            <a:pPr marL="0" indent="0">
              <a:buNone/>
            </a:pPr>
            <a:endParaRPr lang="fr-FR" b="1" dirty="0" err="1" smtClean="0"/>
          </a:p>
        </p:txBody>
      </p:sp>
      <p:pic>
        <p:nvPicPr>
          <p:cNvPr id="2050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28800"/>
            <a:ext cx="4072471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61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>
            <a:fillRect/>
          </a:stretch>
        </p:blipFill>
        <p:spPr>
          <a:xfrm>
            <a:off x="0" y="636124"/>
            <a:ext cx="6732240" cy="6221876"/>
          </a:xfrm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1943099" y="636124"/>
            <a:ext cx="4789141" cy="5000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u="sng" dirty="0" smtClean="0">
                <a:solidFill>
                  <a:schemeClr val="tx1"/>
                </a:solidFill>
              </a:rPr>
              <a:t>ACCROCHE</a:t>
            </a:r>
            <a:r>
              <a:rPr lang="fr-FR" b="1" u="sng" dirty="0">
                <a:solidFill>
                  <a:schemeClr val="tx1"/>
                </a:solidFill>
              </a:rPr>
              <a:t> </a:t>
            </a:r>
            <a:r>
              <a:rPr lang="fr-FR" b="1" u="sng" dirty="0" smtClean="0">
                <a:solidFill>
                  <a:schemeClr val="tx1"/>
                </a:solidFill>
              </a:rPr>
              <a:t>SEANCE 2 – Doc support C.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259632" y="911669"/>
            <a:ext cx="5617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u="sng" dirty="0" smtClean="0"/>
              <a:t>Grillages autour de l’enclave espagnole de Ceuta</a:t>
            </a:r>
          </a:p>
          <a:p>
            <a:pPr algn="ctr"/>
            <a:r>
              <a:rPr lang="fr-FR" b="1" u="sng" dirty="0" smtClean="0"/>
              <a:t>au Nord du Maroc</a:t>
            </a:r>
            <a:endParaRPr lang="fr-FR" b="1" u="sng" dirty="0"/>
          </a:p>
        </p:txBody>
      </p:sp>
      <p:sp>
        <p:nvSpPr>
          <p:cNvPr id="5" name="Rectangle 4"/>
          <p:cNvSpPr/>
          <p:nvPr/>
        </p:nvSpPr>
        <p:spPr>
          <a:xfrm>
            <a:off x="35496" y="636124"/>
            <a:ext cx="6732240" cy="6221876"/>
          </a:xfrm>
          <a:prstGeom prst="rect">
            <a:avLst/>
          </a:prstGeom>
          <a:solidFill>
            <a:schemeClr val="accent1">
              <a:alpha val="0"/>
            </a:schemeClr>
          </a:solidFill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6732240" y="636124"/>
            <a:ext cx="2411760" cy="6221876"/>
          </a:xfrm>
          <a:prstGeom prst="rect">
            <a:avLst/>
          </a:prstGeom>
          <a:ln w="85725">
            <a:solidFill>
              <a:srgbClr val="92D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u="sng" dirty="0" smtClean="0"/>
              <a:t>Localisation</a:t>
            </a:r>
            <a:r>
              <a:rPr lang="fr-FR" b="1" dirty="0" smtClean="0"/>
              <a:t> différente par rapport à la séance 1 (Ceuta/ Lampedusa): adaptation des routes migratoires</a:t>
            </a:r>
          </a:p>
          <a:p>
            <a:r>
              <a:rPr lang="fr-FR" sz="1700" b="1" u="sng" dirty="0"/>
              <a:t>Rappels séance 1</a:t>
            </a:r>
            <a:r>
              <a:rPr lang="fr-FR" sz="1700" b="1" dirty="0"/>
              <a:t>: </a:t>
            </a:r>
            <a:r>
              <a:rPr lang="fr-FR" b="1" dirty="0"/>
              <a:t>ampleur des </a:t>
            </a:r>
            <a:r>
              <a:rPr lang="fr-FR" b="1" dirty="0" smtClean="0"/>
              <a:t>migrations</a:t>
            </a:r>
          </a:p>
          <a:p>
            <a:r>
              <a:rPr lang="fr-FR" b="1" u="sng" dirty="0" smtClean="0"/>
              <a:t>Contraste avec la photo</a:t>
            </a:r>
            <a:r>
              <a:rPr lang="fr-FR" b="1" dirty="0" smtClean="0"/>
              <a:t>: points de discontinuité / renforcement des frontières</a:t>
            </a:r>
          </a:p>
          <a:p>
            <a:r>
              <a:rPr lang="fr-FR" b="1" u="sng" dirty="0" smtClean="0"/>
              <a:t>Problématique</a:t>
            </a:r>
            <a:r>
              <a:rPr lang="fr-FR" b="1" dirty="0" smtClean="0"/>
              <a:t> sur les réseaux, la pratique de l’espace par les migrants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/>
          </a:bodyPr>
          <a:lstStyle/>
          <a:p>
            <a:pPr algn="ctr"/>
            <a:r>
              <a:rPr lang="fr-FR" sz="2200" b="1" u="sng" dirty="0" smtClean="0">
                <a:solidFill>
                  <a:schemeClr val="tx1"/>
                </a:solidFill>
              </a:rPr>
              <a:t>Séance 2: Comment ces migrations s’inscrivent-elles dans l’espace?</a:t>
            </a:r>
            <a:endParaRPr lang="fr-FR" sz="22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62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346348"/>
            <a:ext cx="9127951" cy="1872208"/>
          </a:xfrm>
          <a:ln w="120650">
            <a:solidFill>
              <a:srgbClr val="FFFF00"/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b="1" u="sng" dirty="0" smtClean="0"/>
              <a:t>ETAPES DE LA LECON</a:t>
            </a:r>
          </a:p>
          <a:p>
            <a:pPr algn="just"/>
            <a:r>
              <a:rPr lang="fr-FR" b="1" dirty="0" smtClean="0"/>
              <a:t>Binômes en autonomie </a:t>
            </a:r>
          </a:p>
          <a:p>
            <a:pPr algn="just"/>
            <a:r>
              <a:rPr lang="fr-FR" b="1" dirty="0" smtClean="0"/>
              <a:t>Schéma de l’organisation des réseaux de migrants faisant apparaître les espaces de départ, de transit, d’arrivée, les flux, à partir d’un document cartographique</a:t>
            </a:r>
          </a:p>
          <a:p>
            <a:pPr algn="just"/>
            <a:r>
              <a:rPr lang="fr-FR" b="1" dirty="0" smtClean="0"/>
              <a:t>Concevoir une légende et la mettre en pratique</a:t>
            </a:r>
          </a:p>
          <a:p>
            <a:pPr algn="just"/>
            <a:r>
              <a:rPr lang="fr-FR" b="1" dirty="0" smtClean="0"/>
              <a:t>Sélection des travaux pour une réflexion lors de la mise en commun</a:t>
            </a:r>
          </a:p>
          <a:p>
            <a:pPr algn="just"/>
            <a:endParaRPr lang="fr-FR" b="1" dirty="0" err="1" smtClean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0" y="5617294"/>
            <a:ext cx="9127951" cy="1240706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b="1" u="sng" dirty="0" smtClean="0"/>
              <a:t>COMPETENCES TRAVAILLEES</a:t>
            </a:r>
          </a:p>
          <a:p>
            <a:r>
              <a:rPr lang="fr-FR" b="1" u="sng" dirty="0" smtClean="0"/>
              <a:t>Discussion, confrontation des idées/représentations, coopérer/mutualiser</a:t>
            </a:r>
          </a:p>
          <a:p>
            <a:r>
              <a:rPr lang="fr-FR" b="1" u="sng" dirty="0" smtClean="0"/>
              <a:t>Pratique de différents langages</a:t>
            </a:r>
            <a:r>
              <a:rPr lang="fr-FR" b="1" dirty="0" smtClean="0"/>
              <a:t>: savoir schématiser des phénomènes géographiques, trouver des symboles pertinents, les organiser en légende, titre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/>
          </a:bodyPr>
          <a:lstStyle/>
          <a:p>
            <a:pPr algn="ctr"/>
            <a:r>
              <a:rPr lang="fr-FR" sz="2200" b="1" u="sng" dirty="0" smtClean="0">
                <a:solidFill>
                  <a:schemeClr val="tx1"/>
                </a:solidFill>
              </a:rPr>
              <a:t>Séance 2: Comment ces migrations s’inscrivent-elles dans l’espace?</a:t>
            </a:r>
            <a:endParaRPr lang="fr-FR" sz="2200" b="1" u="sng" dirty="0">
              <a:solidFill>
                <a:schemeClr val="tx1"/>
              </a:solidFill>
            </a:endParaRPr>
          </a:p>
        </p:txBody>
      </p:sp>
      <p:pic>
        <p:nvPicPr>
          <p:cNvPr id="3074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8294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g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2183184"/>
            <a:ext cx="506000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èche courbée vers la gauche 5"/>
          <p:cNvSpPr/>
          <p:nvPr/>
        </p:nvSpPr>
        <p:spPr>
          <a:xfrm rot="19638367">
            <a:off x="8131365" y="1304486"/>
            <a:ext cx="744910" cy="1150362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Flèche droite 7"/>
          <p:cNvSpPr/>
          <p:nvPr/>
        </p:nvSpPr>
        <p:spPr>
          <a:xfrm>
            <a:off x="3491880" y="3717032"/>
            <a:ext cx="648072" cy="792088"/>
          </a:xfrm>
          <a:prstGeom prst="rightArrow">
            <a:avLst/>
          </a:prstGeom>
          <a:solidFill>
            <a:srgbClr val="FFC000"/>
          </a:solidFill>
          <a:ln>
            <a:solidFill>
              <a:srgbClr val="E90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451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548680"/>
            <a:ext cx="2783210" cy="6309320"/>
          </a:xfrm>
          <a:ln w="82550">
            <a:solidFill>
              <a:srgbClr val="92D050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b="1" u="sng" dirty="0" smtClean="0">
                <a:solidFill>
                  <a:schemeClr val="tx1"/>
                </a:solidFill>
              </a:rPr>
              <a:t>ETAPES DE LA LECON</a:t>
            </a:r>
          </a:p>
          <a:p>
            <a:pPr algn="just"/>
            <a:r>
              <a:rPr lang="fr-FR" b="1" u="sng" dirty="0" smtClean="0">
                <a:solidFill>
                  <a:schemeClr val="tx1"/>
                </a:solidFill>
              </a:rPr>
              <a:t>Consigne</a:t>
            </a:r>
            <a:r>
              <a:rPr lang="fr-FR" b="1" dirty="0" smtClean="0">
                <a:solidFill>
                  <a:schemeClr val="tx1"/>
                </a:solidFill>
              </a:rPr>
              <a:t>: Rédiger collectivement un texte sur le renforcement des frontières à travers l’exemple de l’enclave espagnole de Ceuta: barrières, murs, patrouilles, militarisation des rapports de voisinages, FRONTEX etc.</a:t>
            </a:r>
          </a:p>
          <a:p>
            <a:pPr algn="just"/>
            <a:r>
              <a:rPr lang="fr-FR" b="1" u="sng" dirty="0" smtClean="0">
                <a:solidFill>
                  <a:schemeClr val="tx1"/>
                </a:solidFill>
              </a:rPr>
              <a:t>Notions</a:t>
            </a:r>
            <a:r>
              <a:rPr lang="fr-FR" b="1" dirty="0" smtClean="0">
                <a:solidFill>
                  <a:schemeClr val="tx1"/>
                </a:solidFill>
              </a:rPr>
              <a:t>: discontinuités, ruptures, polarisation puis redistribution des flux migratoires vers l’Europe, nouvelles routes migratoires</a:t>
            </a:r>
          </a:p>
          <a:p>
            <a:pPr algn="just"/>
            <a:endParaRPr lang="fr-FR" b="1" dirty="0" err="1" smtClean="0">
              <a:solidFill>
                <a:schemeClr val="tx1"/>
              </a:solidFill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2791792" y="5301208"/>
            <a:ext cx="6300192" cy="1556792"/>
          </a:xfrm>
          <a:prstGeom prst="rect">
            <a:avLst/>
          </a:prstGeom>
          <a:ln w="66675"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b="1" u="sng" dirty="0" smtClean="0"/>
              <a:t>COMPETENCES TRAVAILLEES</a:t>
            </a:r>
          </a:p>
          <a:p>
            <a:r>
              <a:rPr lang="fr-FR" b="1" dirty="0" smtClean="0"/>
              <a:t>Comprendre l’idée générale d’un document</a:t>
            </a:r>
          </a:p>
          <a:p>
            <a:r>
              <a:rPr lang="fr-FR" b="1" dirty="0" smtClean="0"/>
              <a:t>Etre capable de décrire un lieu et ses caractéristiques géographiques</a:t>
            </a:r>
          </a:p>
          <a:p>
            <a:r>
              <a:rPr lang="fr-FR" b="1" dirty="0" smtClean="0"/>
              <a:t>Coopérer et mutualiser collectivement 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2200" b="1" u="sng" dirty="0" smtClean="0">
                <a:solidFill>
                  <a:schemeClr val="tx1"/>
                </a:solidFill>
              </a:rPr>
              <a:t>Séance 2: Comment ces migrations s’inscrivent-elles dans l’espace?</a:t>
            </a:r>
            <a:endParaRPr lang="fr-FR" sz="2200" b="1" u="sng" dirty="0">
              <a:solidFill>
                <a:schemeClr val="tx1"/>
              </a:solidFill>
            </a:endParaRPr>
          </a:p>
        </p:txBody>
      </p:sp>
      <p:pic>
        <p:nvPicPr>
          <p:cNvPr id="4098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792" y="404664"/>
            <a:ext cx="6300192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76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te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1662</TotalTime>
  <Words>1763</Words>
  <Application>Microsoft Office PowerPoint</Application>
  <PresentationFormat>Affichage à l'écran (4:3)</PresentationFormat>
  <Paragraphs>334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Facette</vt:lpstr>
      <vt:lpstr>Présentation PowerPoint</vt:lpstr>
      <vt:lpstr>Présentation PowerPoint</vt:lpstr>
      <vt:lpstr>Présentation PowerPoint</vt:lpstr>
      <vt:lpstr>Les textes:</vt:lpstr>
      <vt:lpstr>Séance 1: Pourquoi des milliers d’Africains migrent vers l’Europe? Echelle continentale</vt:lpstr>
      <vt:lpstr>Séance 1: Pourquoi des milliers d’Africains migrent vers l’Europe? Echelle continentale</vt:lpstr>
      <vt:lpstr>Séance 2: Comment ces migrations s’inscrivent-elles dans l’espace?</vt:lpstr>
      <vt:lpstr>Séance 2: Comment ces migrations s’inscrivent-elles dans l’espace?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Evaluation des connaissances  +  Evaluation de 2-3 compétences travaillées</vt:lpstr>
      <vt:lpstr>Présentation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CARO</dc:creator>
  <cp:lastModifiedBy>Bartoche</cp:lastModifiedBy>
  <cp:revision>237</cp:revision>
  <dcterms:created xsi:type="dcterms:W3CDTF">2012-09-04T13:46:14Z</dcterms:created>
  <dcterms:modified xsi:type="dcterms:W3CDTF">2016-09-13T17:55:54Z</dcterms:modified>
</cp:coreProperties>
</file>